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31"/>
  </p:notesMasterIdLst>
  <p:sldIdLst>
    <p:sldId id="562" r:id="rId4"/>
    <p:sldId id="720" r:id="rId5"/>
    <p:sldId id="721" r:id="rId6"/>
    <p:sldId id="663" r:id="rId7"/>
    <p:sldId id="689" r:id="rId8"/>
    <p:sldId id="740" r:id="rId9"/>
    <p:sldId id="741" r:id="rId10"/>
    <p:sldId id="742" r:id="rId11"/>
    <p:sldId id="743" r:id="rId12"/>
    <p:sldId id="627" r:id="rId13"/>
    <p:sldId id="714" r:id="rId14"/>
    <p:sldId id="711" r:id="rId15"/>
    <p:sldId id="728" r:id="rId16"/>
    <p:sldId id="730" r:id="rId17"/>
    <p:sldId id="731" r:id="rId18"/>
    <p:sldId id="653" r:id="rId19"/>
    <p:sldId id="744" r:id="rId20"/>
    <p:sldId id="671" r:id="rId21"/>
    <p:sldId id="732" r:id="rId22"/>
    <p:sldId id="734" r:id="rId23"/>
    <p:sldId id="733" r:id="rId24"/>
    <p:sldId id="735" r:id="rId25"/>
    <p:sldId id="736" r:id="rId26"/>
    <p:sldId id="738" r:id="rId27"/>
    <p:sldId id="737" r:id="rId28"/>
    <p:sldId id="739" r:id="rId29"/>
    <p:sldId id="603"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55B320-D86A-D380-F003-7F0E16A0290A}" name="Svetla Nikolova" initials="SN" userId="S::svetla@endurosat.com::57955c8f-327e-4ad3-888f-9a2564e6e593" providerId="AD"/>
  <p188:author id="{F418CA88-7E4C-F50B-C5C6-1DA53E632F0F}" name="Raycho Raychev" initials="RR" userId="S::raycho@endurosat.com::46959032-da30-4b09-a17e-a4670d3d4a68" providerId="AD"/>
  <p188:author id="{0C9E24BC-199F-ED6E-C7F1-CB960B2D2CCE}" name="Nikolay Manchev" initials="NM" userId="S::nikolay.manchev@endurosat.com::4931d80d-8640-4035-96da-b76a70d6bf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vetla Nikolova" initials="SN"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FF"/>
    <a:srgbClr val="66717E"/>
    <a:srgbClr val="161C24"/>
    <a:srgbClr val="FFFFFF"/>
    <a:srgbClr val="000000"/>
    <a:srgbClr val="29B7FF"/>
    <a:srgbClr val="3A4A60"/>
    <a:srgbClr val="0070D6"/>
    <a:srgbClr val="0065C0"/>
    <a:srgbClr val="0201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wholeTbl>
    <a:band2H>
      <a:tcTxStyle/>
      <a:tcStyle>
        <a:tcBdr/>
        <a:fill>
          <a:solidFill>
            <a:srgbClr val="FFFFFF"/>
          </a:solidFill>
        </a:fill>
      </a:tcStyle>
    </a:band2H>
    <a:firstCo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Col>
    <a:lastRow>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8" autoAdjust="0"/>
    <p:restoredTop sz="95186" autoAdjust="0"/>
  </p:normalViewPr>
  <p:slideViewPr>
    <p:cSldViewPr snapToGrid="0">
      <p:cViewPr varScale="1">
        <p:scale>
          <a:sx n="47" d="100"/>
          <a:sy n="47" d="100"/>
        </p:scale>
        <p:origin x="264" y="9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1143000" y="685800"/>
            <a:ext cx="4572000" cy="3429000"/>
          </a:xfrm>
          <a:prstGeom prst="rect">
            <a:avLst/>
          </a:prstGeom>
        </p:spPr>
        <p:txBody>
          <a:bodyPr/>
          <a:lstStyle/>
          <a:p>
            <a:endParaRPr/>
          </a:p>
        </p:txBody>
      </p:sp>
      <p:sp>
        <p:nvSpPr>
          <p:cNvPr id="194" name="Shape 1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7966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https://</a:t>
            </a:r>
            <a:r>
              <a:rPr lang="en-GB" dirty="0" err="1"/>
              <a:t>padre.ssl.berkeley.edu</a:t>
            </a:r>
            <a:r>
              <a:rPr lang="en-GB" dirty="0"/>
              <a:t>/blog/</a:t>
            </a:r>
            <a:endParaRPr lang="en-BG" dirty="0"/>
          </a:p>
        </p:txBody>
      </p:sp>
    </p:spTree>
    <p:extLst>
      <p:ext uri="{BB962C8B-B14F-4D97-AF65-F5344CB8AC3E}">
        <p14:creationId xmlns:p14="http://schemas.microsoft.com/office/powerpoint/2010/main" val="3502800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pic>
        <p:nvPicPr>
          <p:cNvPr id="13" name="EnduroSat_mainLogo.png" descr="EnduroSat_mainLogo.png"/>
          <p:cNvPicPr>
            <a:picLocks noChangeAspect="1"/>
          </p:cNvPicPr>
          <p:nvPr/>
        </p:nvPicPr>
        <p:blipFill>
          <a:blip r:embed="rId2"/>
          <a:stretch>
            <a:fillRect/>
          </a:stretch>
        </p:blipFill>
        <p:spPr>
          <a:xfrm>
            <a:off x="8360840" y="1795205"/>
            <a:ext cx="7662320" cy="7662320"/>
          </a:xfrm>
          <a:prstGeom prst="rect">
            <a:avLst/>
          </a:prstGeom>
          <a:ln w="12700">
            <a:miter lim="400000"/>
          </a:ln>
        </p:spPr>
      </p:pic>
      <p:sp>
        <p:nvSpPr>
          <p:cNvPr id="14" name="Body Level One…"/>
          <p:cNvSpPr txBox="1">
            <a:spLocks noGrp="1"/>
          </p:cNvSpPr>
          <p:nvPr>
            <p:ph type="body" sz="quarter" idx="1" hasCustomPrompt="1"/>
          </p:nvPr>
        </p:nvSpPr>
        <p:spPr>
          <a:xfrm>
            <a:off x="1206497" y="11136328"/>
            <a:ext cx="21971006" cy="993537"/>
          </a:xfrm>
          <a:prstGeom prst="rect">
            <a:avLst/>
          </a:prstGeom>
        </p:spPr>
        <p:txBody>
          <a:bodyPr anchor="b"/>
          <a:lstStyle>
            <a:lvl1pPr marL="0" indent="0" algn="ctr">
              <a:lnSpc>
                <a:spcPct val="80000"/>
              </a:lnSpc>
              <a:spcBef>
                <a:spcPts val="0"/>
              </a:spcBef>
              <a:buSzTx/>
              <a:buNone/>
              <a:defRPr sz="5000" spc="-100">
                <a:solidFill>
                  <a:srgbClr val="A9A9A9"/>
                </a:solidFill>
              </a:defRPr>
            </a:lvl1pPr>
            <a:lvl2pPr marL="1244600" indent="-635000" algn="ctr">
              <a:lnSpc>
                <a:spcPct val="80000"/>
              </a:lnSpc>
              <a:spcBef>
                <a:spcPts val="0"/>
              </a:spcBef>
              <a:defRPr sz="5000" spc="-100">
                <a:solidFill>
                  <a:srgbClr val="A9A9A9"/>
                </a:solidFill>
              </a:defRPr>
            </a:lvl2pPr>
            <a:lvl3pPr marL="1854200" indent="-635000" algn="ctr">
              <a:lnSpc>
                <a:spcPct val="80000"/>
              </a:lnSpc>
              <a:spcBef>
                <a:spcPts val="0"/>
              </a:spcBef>
              <a:defRPr sz="5000" spc="-100">
                <a:solidFill>
                  <a:srgbClr val="A9A9A9"/>
                </a:solidFill>
              </a:defRPr>
            </a:lvl3pPr>
            <a:lvl4pPr marL="2463800" indent="-635000" algn="ctr">
              <a:lnSpc>
                <a:spcPct val="80000"/>
              </a:lnSpc>
              <a:spcBef>
                <a:spcPts val="0"/>
              </a:spcBef>
              <a:defRPr sz="5000" spc="-100">
                <a:solidFill>
                  <a:srgbClr val="A9A9A9"/>
                </a:solidFill>
              </a:defRPr>
            </a:lvl4pPr>
            <a:lvl5pPr marL="3073400" indent="-635000" algn="ctr">
              <a:lnSpc>
                <a:spcPct val="80000"/>
              </a:lnSpc>
              <a:spcBef>
                <a:spcPts val="0"/>
              </a:spcBef>
              <a:defRPr sz="5000" spc="-100">
                <a:solidFill>
                  <a:srgbClr val="A9A9A9"/>
                </a:solidFill>
              </a:defRPr>
            </a:lvl5pPr>
          </a:lstStyle>
          <a:p>
            <a:r>
              <a:t>Presentation Subhead</a:t>
            </a:r>
          </a:p>
          <a:p>
            <a:pPr lvl="1"/>
            <a:endParaRPr/>
          </a:p>
          <a:p>
            <a:pPr lvl="2"/>
            <a:endParaRPr/>
          </a:p>
          <a:p>
            <a:pPr lvl="3"/>
            <a:endParaRPr/>
          </a:p>
          <a:p>
            <a:pPr lvl="4"/>
            <a:endParaRPr/>
          </a:p>
        </p:txBody>
      </p:sp>
      <p:sp>
        <p:nvSpPr>
          <p:cNvPr id="15" name="Privileged and confidential"/>
          <p:cNvSpPr txBox="1"/>
          <p:nvPr/>
        </p:nvSpPr>
        <p:spPr>
          <a:xfrm>
            <a:off x="410884" y="13041331"/>
            <a:ext cx="3346583"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defTabSz="825500">
              <a:defRPr sz="2000">
                <a:solidFill>
                  <a:srgbClr val="A9A9A9"/>
                </a:solidFill>
                <a:latin typeface="Proxima Nova"/>
                <a:ea typeface="Proxima Nova"/>
                <a:cs typeface="Proxima Nova"/>
                <a:sym typeface="Proxima Nova"/>
              </a:defRPr>
            </a:lvl1pPr>
          </a:lstStyle>
          <a:p>
            <a:r>
              <a:t>Privileged and confidential</a:t>
            </a:r>
          </a:p>
        </p:txBody>
      </p:sp>
      <p:sp>
        <p:nvSpPr>
          <p:cNvPr id="16" name="Presentation title"/>
          <p:cNvSpPr txBox="1">
            <a:spLocks noGrp="1"/>
          </p:cNvSpPr>
          <p:nvPr>
            <p:ph type="body" sz="quarter" idx="21" hasCustomPrompt="1"/>
          </p:nvPr>
        </p:nvSpPr>
        <p:spPr>
          <a:xfrm>
            <a:off x="1206497" y="9736159"/>
            <a:ext cx="21971006" cy="1324735"/>
          </a:xfrm>
          <a:prstGeom prst="rect">
            <a:avLst/>
          </a:prstGeom>
        </p:spPr>
        <p:txBody>
          <a:bodyPr anchor="b"/>
          <a:lstStyle>
            <a:lvl1pPr marL="0" indent="0" algn="ctr">
              <a:lnSpc>
                <a:spcPct val="80000"/>
              </a:lnSpc>
              <a:spcBef>
                <a:spcPts val="0"/>
              </a:spcBef>
              <a:buSzTx/>
              <a:buNone/>
              <a:defRPr sz="7000" cap="all" spc="-200"/>
            </a:lvl1pPr>
          </a:lstStyle>
          <a:p>
            <a:r>
              <a:t>Presentation title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04"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cap="all" spc="-232">
                <a:solidFill>
                  <a:srgbClr val="0189CF"/>
                </a:solidFill>
              </a:defRPr>
            </a:lvl1pPr>
            <a:lvl2pPr marL="0" indent="0" algn="ctr">
              <a:lnSpc>
                <a:spcPct val="80000"/>
              </a:lnSpc>
              <a:spcBef>
                <a:spcPts val="0"/>
              </a:spcBef>
              <a:buSzTx/>
              <a:buNone/>
              <a:defRPr sz="11600" cap="all" spc="-232">
                <a:solidFill>
                  <a:srgbClr val="0189CF"/>
                </a:solidFill>
              </a:defRPr>
            </a:lvl2pPr>
            <a:lvl3pPr marL="0" indent="0" algn="ctr">
              <a:lnSpc>
                <a:spcPct val="80000"/>
              </a:lnSpc>
              <a:spcBef>
                <a:spcPts val="0"/>
              </a:spcBef>
              <a:buSzTx/>
              <a:buNone/>
              <a:defRPr sz="11600" cap="all" spc="-232">
                <a:solidFill>
                  <a:srgbClr val="0189CF"/>
                </a:solidFill>
              </a:defRPr>
            </a:lvl3pPr>
            <a:lvl4pPr marL="0" indent="0" algn="ctr">
              <a:lnSpc>
                <a:spcPct val="80000"/>
              </a:lnSpc>
              <a:spcBef>
                <a:spcPts val="0"/>
              </a:spcBef>
              <a:buSzTx/>
              <a:buNone/>
              <a:defRPr sz="11600" cap="all" spc="-232">
                <a:solidFill>
                  <a:srgbClr val="0189CF"/>
                </a:solidFill>
              </a:defRPr>
            </a:lvl4pPr>
            <a:lvl5pPr marL="0" indent="0" algn="ctr">
              <a:lnSpc>
                <a:spcPct val="80000"/>
              </a:lnSpc>
              <a:spcBef>
                <a:spcPts val="0"/>
              </a:spcBef>
              <a:buSzTx/>
              <a:buNone/>
              <a:defRPr sz="11600" cap="all" spc="-232">
                <a:solidFill>
                  <a:srgbClr val="0189CF"/>
                </a:solidFill>
              </a:defRPr>
            </a:lvl5pPr>
          </a:lstStyle>
          <a:p>
            <a:r>
              <a:t>Statement</a:t>
            </a:r>
          </a:p>
          <a:p>
            <a:pPr lvl="1"/>
            <a:endParaRPr/>
          </a:p>
          <a:p>
            <a:pPr lvl="2"/>
            <a:endParaRPr/>
          </a:p>
          <a:p>
            <a:pPr lvl="3"/>
            <a:endParaRPr/>
          </a:p>
          <a:p>
            <a:pPr lvl="4"/>
            <a:endParaRP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12" name="Body Level One…"/>
          <p:cNvSpPr txBox="1">
            <a:spLocks noGrp="1"/>
          </p:cNvSpPr>
          <p:nvPr>
            <p:ph type="body" idx="1" hasCustomPrompt="1"/>
          </p:nvPr>
        </p:nvSpPr>
        <p:spPr>
          <a:xfrm>
            <a:off x="1206500" y="2569770"/>
            <a:ext cx="21971000" cy="7241583"/>
          </a:xfrm>
          <a:prstGeom prst="rect">
            <a:avLst/>
          </a:prstGeom>
        </p:spPr>
        <p:txBody>
          <a:bodyPr anchor="b"/>
          <a:lstStyle>
            <a:lvl1pPr marL="0" indent="0" algn="ctr">
              <a:lnSpc>
                <a:spcPct val="80000"/>
              </a:lnSpc>
              <a:spcBef>
                <a:spcPts val="0"/>
              </a:spcBef>
              <a:buSzTx/>
              <a:buNone/>
              <a:defRPr sz="11600" spc="-116">
                <a:solidFill>
                  <a:srgbClr val="0189CF"/>
                </a:solidFill>
              </a:defRPr>
            </a:lvl1pPr>
            <a:lvl2pPr marL="0" indent="0" algn="ctr">
              <a:lnSpc>
                <a:spcPct val="80000"/>
              </a:lnSpc>
              <a:spcBef>
                <a:spcPts val="0"/>
              </a:spcBef>
              <a:buSzTx/>
              <a:buNone/>
              <a:defRPr sz="11600" spc="-116">
                <a:solidFill>
                  <a:srgbClr val="0189CF"/>
                </a:solidFill>
              </a:defRPr>
            </a:lvl2pPr>
            <a:lvl3pPr marL="0" indent="0" algn="ctr">
              <a:lnSpc>
                <a:spcPct val="80000"/>
              </a:lnSpc>
              <a:spcBef>
                <a:spcPts val="0"/>
              </a:spcBef>
              <a:buSzTx/>
              <a:buNone/>
              <a:defRPr sz="11600" spc="-116">
                <a:solidFill>
                  <a:srgbClr val="0189CF"/>
                </a:solidFill>
              </a:defRPr>
            </a:lvl3pPr>
            <a:lvl4pPr marL="0" indent="0" algn="ctr">
              <a:lnSpc>
                <a:spcPct val="80000"/>
              </a:lnSpc>
              <a:spcBef>
                <a:spcPts val="0"/>
              </a:spcBef>
              <a:buSzTx/>
              <a:buNone/>
              <a:defRPr sz="11600" spc="-116">
                <a:solidFill>
                  <a:srgbClr val="0189CF"/>
                </a:solidFill>
              </a:defRPr>
            </a:lvl4pPr>
            <a:lvl5pPr marL="0" indent="0" algn="ctr">
              <a:lnSpc>
                <a:spcPct val="80000"/>
              </a:lnSpc>
              <a:spcBef>
                <a:spcPts val="0"/>
              </a:spcBef>
              <a:buSzTx/>
              <a:buNone/>
              <a:defRPr sz="11600" spc="-116">
                <a:solidFill>
                  <a:srgbClr val="0189CF"/>
                </a:solidFill>
              </a:defRPr>
            </a:lvl5pPr>
          </a:lstStyle>
          <a:p>
            <a:r>
              <a:t>100%</a:t>
            </a:r>
          </a:p>
          <a:p>
            <a:pPr lvl="1"/>
            <a:endParaRPr/>
          </a:p>
          <a:p>
            <a:pPr lvl="2"/>
            <a:endParaRPr/>
          </a:p>
          <a:p>
            <a:pPr lvl="3"/>
            <a:endParaRPr/>
          </a:p>
          <a:p>
            <a:pPr lvl="4"/>
            <a:endParaRPr/>
          </a:p>
        </p:txBody>
      </p:sp>
      <p:sp>
        <p:nvSpPr>
          <p:cNvPr id="113" name="Fact Information"/>
          <p:cNvSpPr txBox="1">
            <a:spLocks noGrp="1"/>
          </p:cNvSpPr>
          <p:nvPr>
            <p:ph type="body" sz="quarter" idx="21" hasCustomPrompt="1"/>
          </p:nvPr>
        </p:nvSpPr>
        <p:spPr>
          <a:xfrm>
            <a:off x="1206500" y="10212030"/>
            <a:ext cx="21971000" cy="870404"/>
          </a:xfrm>
          <a:prstGeom prst="rect">
            <a:avLst/>
          </a:prstGeom>
        </p:spPr>
        <p:txBody>
          <a:bodyPr/>
          <a:lstStyle>
            <a:lvl1pPr marL="0" indent="0" algn="ctr">
              <a:lnSpc>
                <a:spcPct val="80000"/>
              </a:lnSpc>
              <a:spcBef>
                <a:spcPts val="0"/>
              </a:spcBef>
              <a:buSzTx/>
              <a:buNone/>
              <a:defRPr sz="5000" spc="-100"/>
            </a:lvl1pPr>
          </a:lstStyle>
          <a:p>
            <a:r>
              <a:t>Fact Information</a:t>
            </a: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21" name="Body Level One…"/>
          <p:cNvSpPr txBox="1">
            <a:spLocks noGrp="1"/>
          </p:cNvSpPr>
          <p:nvPr>
            <p:ph type="body" sz="half" idx="1" hasCustomPrompt="1"/>
          </p:nvPr>
        </p:nvSpPr>
        <p:spPr>
          <a:xfrm>
            <a:off x="1753922" y="4939860"/>
            <a:ext cx="20876155" cy="3836281"/>
          </a:xfrm>
          <a:prstGeom prst="rect">
            <a:avLst/>
          </a:prstGeom>
        </p:spPr>
        <p:txBody>
          <a:bodyPr/>
          <a:lstStyle>
            <a:lvl1pPr marL="469900" indent="-300876">
              <a:spcBef>
                <a:spcPts val="0"/>
              </a:spcBef>
              <a:buSzTx/>
              <a:buNone/>
              <a:defRPr sz="8500" spc="-170"/>
            </a:lvl1pPr>
            <a:lvl2pPr marL="469900" indent="156323">
              <a:spcBef>
                <a:spcPts val="0"/>
              </a:spcBef>
              <a:buSzTx/>
              <a:buNone/>
              <a:defRPr sz="8500" spc="-170"/>
            </a:lvl2pPr>
            <a:lvl3pPr marL="469900" indent="169023">
              <a:spcBef>
                <a:spcPts val="0"/>
              </a:spcBef>
              <a:buSzTx/>
              <a:buNone/>
              <a:defRPr sz="8500" spc="-170"/>
            </a:lvl3pPr>
            <a:lvl4pPr marL="469900" indent="169023">
              <a:spcBef>
                <a:spcPts val="0"/>
              </a:spcBef>
              <a:buSzTx/>
              <a:buNone/>
              <a:defRPr sz="8500" spc="-170"/>
            </a:lvl4pPr>
            <a:lvl5pPr marL="469900" indent="169023">
              <a:spcBef>
                <a:spcPts val="0"/>
              </a:spcBef>
              <a:buSzTx/>
              <a:buNone/>
              <a:defRPr sz="8500" spc="-170"/>
            </a:lvl5pPr>
          </a:lstStyle>
          <a:p>
            <a:r>
              <a:t>“Notable Quote”</a:t>
            </a:r>
          </a:p>
          <a:p>
            <a:pPr lvl="1"/>
            <a:endParaRPr/>
          </a:p>
          <a:p>
            <a:pPr lvl="2"/>
            <a:endParaRPr/>
          </a:p>
          <a:p>
            <a:pPr lvl="3"/>
            <a:endParaRPr/>
          </a:p>
          <a:p>
            <a:pPr lvl="4"/>
            <a:endParaRPr/>
          </a:p>
        </p:txBody>
      </p:sp>
      <p:sp>
        <p:nvSpPr>
          <p:cNvPr id="122" name="Attribution"/>
          <p:cNvSpPr txBox="1">
            <a:spLocks noGrp="1"/>
          </p:cNvSpPr>
          <p:nvPr>
            <p:ph type="body" sz="quarter" idx="21" hasCustomPrompt="1"/>
          </p:nvPr>
        </p:nvSpPr>
        <p:spPr>
          <a:xfrm>
            <a:off x="2705099" y="10651332"/>
            <a:ext cx="16222168" cy="870403"/>
          </a:xfrm>
          <a:prstGeom prst="rect">
            <a:avLst/>
          </a:prstGeom>
        </p:spPr>
        <p:txBody>
          <a:bodyPr/>
          <a:lstStyle>
            <a:lvl1pPr marL="0" indent="0">
              <a:lnSpc>
                <a:spcPct val="80000"/>
              </a:lnSpc>
              <a:spcBef>
                <a:spcPts val="0"/>
              </a:spcBef>
              <a:buSzTx/>
              <a:buNone/>
              <a:defRPr sz="3600" spc="-100">
                <a:solidFill>
                  <a:srgbClr val="0189CF"/>
                </a:solidFill>
              </a:defRPr>
            </a:lvl1pPr>
          </a:lstStyle>
          <a:p>
            <a:r>
              <a:t>Attribution</a:t>
            </a: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30" name="50031473-40FC-4AD7-B2F8-9C21C2C4952E.jpeg"/>
          <p:cNvSpPr>
            <a:spLocks noGrp="1"/>
          </p:cNvSpPr>
          <p:nvPr>
            <p:ph type="pic" sz="quarter" idx="21"/>
          </p:nvPr>
        </p:nvSpPr>
        <p:spPr>
          <a:xfrm>
            <a:off x="15270733" y="2023099"/>
            <a:ext cx="9121332" cy="5130751"/>
          </a:xfrm>
          <a:prstGeom prst="rect">
            <a:avLst/>
          </a:prstGeom>
          <a:ln>
            <a:solidFill>
              <a:srgbClr val="0189CF"/>
            </a:solidFill>
          </a:ln>
        </p:spPr>
        <p:txBody>
          <a:bodyPr lIns="91439" tIns="45719" rIns="91439" bIns="45719">
            <a:noAutofit/>
          </a:bodyPr>
          <a:lstStyle/>
          <a:p>
            <a:endParaRPr/>
          </a:p>
        </p:txBody>
      </p:sp>
      <p:sp>
        <p:nvSpPr>
          <p:cNvPr id="131" name="17E31E92-47FD-4551-8818-A982A0400BF3.jpeg"/>
          <p:cNvSpPr>
            <a:spLocks noGrp="1"/>
          </p:cNvSpPr>
          <p:nvPr>
            <p:ph type="pic" idx="22"/>
          </p:nvPr>
        </p:nvSpPr>
        <p:spPr>
          <a:xfrm flipH="1">
            <a:off x="-408532" y="2024563"/>
            <a:ext cx="18842971" cy="10599172"/>
          </a:xfrm>
          <a:prstGeom prst="rect">
            <a:avLst/>
          </a:prstGeom>
          <a:ln>
            <a:solidFill>
              <a:srgbClr val="0189CF"/>
            </a:solidFill>
          </a:ln>
        </p:spPr>
        <p:txBody>
          <a:bodyPr lIns="91439" tIns="45719" rIns="91439" bIns="45719">
            <a:noAutofit/>
          </a:bodyPr>
          <a:lstStyle/>
          <a:p>
            <a:endParaRPr/>
          </a:p>
        </p:txBody>
      </p:sp>
      <p:sp>
        <p:nvSpPr>
          <p:cNvPr id="132" name="Privileged and confidential"/>
          <p:cNvSpPr txBox="1"/>
          <p:nvPr/>
        </p:nvSpPr>
        <p:spPr>
          <a:xfrm>
            <a:off x="410884" y="13041331"/>
            <a:ext cx="3346583"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defTabSz="825500">
              <a:defRPr sz="2000">
                <a:solidFill>
                  <a:srgbClr val="A9A9A9"/>
                </a:solidFill>
                <a:latin typeface="Proxima Nova"/>
                <a:ea typeface="Proxima Nova"/>
                <a:cs typeface="Proxima Nova"/>
                <a:sym typeface="Proxima Nova"/>
              </a:defRPr>
            </a:lvl1pPr>
          </a:lstStyle>
          <a:p>
            <a:r>
              <a:t>Privileged and confidential</a:t>
            </a:r>
          </a:p>
        </p:txBody>
      </p:sp>
      <p:pic>
        <p:nvPicPr>
          <p:cNvPr id="133" name="Image" descr="Image"/>
          <p:cNvPicPr>
            <a:picLocks noChangeAspect="1"/>
          </p:cNvPicPr>
          <p:nvPr/>
        </p:nvPicPr>
        <p:blipFill>
          <a:blip r:embed="rId2"/>
          <a:stretch>
            <a:fillRect/>
          </a:stretch>
        </p:blipFill>
        <p:spPr>
          <a:xfrm>
            <a:off x="397855" y="539980"/>
            <a:ext cx="1141835" cy="1067158"/>
          </a:xfrm>
          <a:prstGeom prst="rect">
            <a:avLst/>
          </a:prstGeom>
          <a:ln w="12700">
            <a:miter lim="400000"/>
          </a:ln>
        </p:spPr>
      </p:pic>
      <p:sp>
        <p:nvSpPr>
          <p:cNvPr id="134" name="19CEAFCE-2209-44FA-AA7A-72D9A92A9E14.jpeg"/>
          <p:cNvSpPr>
            <a:spLocks noGrp="1"/>
          </p:cNvSpPr>
          <p:nvPr>
            <p:ph type="pic" sz="quarter" idx="23"/>
          </p:nvPr>
        </p:nvSpPr>
        <p:spPr>
          <a:xfrm>
            <a:off x="15671595" y="7459084"/>
            <a:ext cx="9234109" cy="5194186"/>
          </a:xfrm>
          <a:prstGeom prst="rect">
            <a:avLst/>
          </a:prstGeom>
          <a:ln>
            <a:solidFill>
              <a:srgbClr val="0189CF"/>
            </a:solidFill>
          </a:ln>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42" name="Image" descr="Image"/>
          <p:cNvPicPr>
            <a:picLocks noChangeAspect="1"/>
          </p:cNvPicPr>
          <p:nvPr/>
        </p:nvPicPr>
        <p:blipFill>
          <a:blip r:embed="rId2"/>
          <a:stretch>
            <a:fillRect/>
          </a:stretch>
        </p:blipFill>
        <p:spPr>
          <a:xfrm>
            <a:off x="397855" y="536403"/>
            <a:ext cx="1746942" cy="1632690"/>
          </a:xfrm>
          <a:prstGeom prst="rect">
            <a:avLst/>
          </a:prstGeom>
          <a:ln w="12700">
            <a:miter lim="400000"/>
          </a:ln>
        </p:spPr>
      </p:pic>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Null">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p:bg>
      <p:bgPr>
        <a:solidFill>
          <a:srgbClr val="FFFFFF"/>
        </a:solidFill>
        <a:effectLst/>
      </p:bgPr>
    </p:bg>
    <p:spTree>
      <p:nvGrpSpPr>
        <p:cNvPr id="1" name=""/>
        <p:cNvGrpSpPr/>
        <p:nvPr/>
      </p:nvGrpSpPr>
      <p:grpSpPr>
        <a:xfrm>
          <a:off x="0" y="0"/>
          <a:ext cx="0" cy="0"/>
          <a:chOff x="0" y="0"/>
          <a:chExt cx="0" cy="0"/>
        </a:xfrm>
      </p:grpSpPr>
      <p:sp>
        <p:nvSpPr>
          <p:cNvPr id="157"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a:lstStyle>
            <a:lvl1pPr marL="0" indent="0" defTabSz="825500">
              <a:lnSpc>
                <a:spcPct val="100000"/>
              </a:lnSpc>
              <a:spcBef>
                <a:spcPts val="0"/>
              </a:spcBef>
              <a:buSzTx/>
              <a:buNone/>
              <a:defRPr sz="3600" b="1">
                <a:solidFill>
                  <a:srgbClr val="000000"/>
                </a:solidFill>
                <a:latin typeface="+mj-lt"/>
                <a:ea typeface="+mj-ea"/>
                <a:cs typeface="+mj-cs"/>
                <a:sym typeface="Helvetica Neue"/>
              </a:defRPr>
            </a:lvl1pPr>
            <a:lvl2pPr marL="1066800" indent="-457200" defTabSz="825500">
              <a:lnSpc>
                <a:spcPct val="100000"/>
              </a:lnSpc>
              <a:spcBef>
                <a:spcPts val="0"/>
              </a:spcBef>
              <a:defRPr sz="3600" b="1">
                <a:solidFill>
                  <a:srgbClr val="000000"/>
                </a:solidFill>
                <a:latin typeface="+mj-lt"/>
                <a:ea typeface="+mj-ea"/>
                <a:cs typeface="+mj-cs"/>
                <a:sym typeface="Helvetica Neue"/>
              </a:defRPr>
            </a:lvl2pPr>
            <a:lvl3pPr marL="1676400" indent="-457200" defTabSz="825500">
              <a:lnSpc>
                <a:spcPct val="100000"/>
              </a:lnSpc>
              <a:spcBef>
                <a:spcPts val="0"/>
              </a:spcBef>
              <a:defRPr sz="3600" b="1">
                <a:solidFill>
                  <a:srgbClr val="000000"/>
                </a:solidFill>
                <a:latin typeface="+mj-lt"/>
                <a:ea typeface="+mj-ea"/>
                <a:cs typeface="+mj-cs"/>
                <a:sym typeface="Helvetica Neue"/>
              </a:defRPr>
            </a:lvl3pPr>
            <a:lvl4pPr marL="2286000" indent="-457200" defTabSz="825500">
              <a:lnSpc>
                <a:spcPct val="100000"/>
              </a:lnSpc>
              <a:spcBef>
                <a:spcPts val="0"/>
              </a:spcBef>
              <a:defRPr sz="3600" b="1">
                <a:solidFill>
                  <a:srgbClr val="000000"/>
                </a:solidFill>
                <a:latin typeface="+mj-lt"/>
                <a:ea typeface="+mj-ea"/>
                <a:cs typeface="+mj-cs"/>
                <a:sym typeface="Helvetica Neue"/>
              </a:defRPr>
            </a:lvl4pPr>
            <a:lvl5pPr marL="2895600" indent="-457200" defTabSz="825500">
              <a:lnSpc>
                <a:spcPct val="100000"/>
              </a:lnSpc>
              <a:spcBef>
                <a:spcPts val="0"/>
              </a:spcBef>
              <a:defRPr sz="3600" b="1">
                <a:solidFill>
                  <a:srgbClr val="000000"/>
                </a:solidFill>
                <a:latin typeface="+mj-lt"/>
                <a:ea typeface="+mj-ea"/>
                <a:cs typeface="+mj-cs"/>
                <a:sym typeface="Helvetica Neue"/>
              </a:defRPr>
            </a:lvl5pPr>
          </a:lstStyle>
          <a:p>
            <a:r>
              <a:t>Author and Date</a:t>
            </a:r>
          </a:p>
          <a:p>
            <a:pPr lvl="1"/>
            <a:endParaRPr/>
          </a:p>
          <a:p>
            <a:pPr lvl="2"/>
            <a:endParaRPr/>
          </a:p>
          <a:p>
            <a:pPr lvl="3"/>
            <a:endParaRPr/>
          </a:p>
          <a:p>
            <a:pPr lvl="4"/>
            <a:endParaRPr/>
          </a:p>
        </p:txBody>
      </p:sp>
      <p:sp>
        <p:nvSpPr>
          <p:cNvPr id="158"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b="1" cap="none" spc="-232">
                <a:solidFill>
                  <a:srgbClr val="000000"/>
                </a:solidFill>
                <a:latin typeface="+mj-lt"/>
                <a:ea typeface="+mj-ea"/>
                <a:cs typeface="+mj-cs"/>
                <a:sym typeface="Helvetica Neue"/>
              </a:defRPr>
            </a:lvl1pPr>
          </a:lstStyle>
          <a:p>
            <a:r>
              <a:t>Presentation Title</a:t>
            </a:r>
          </a:p>
        </p:txBody>
      </p:sp>
      <p:sp>
        <p:nvSpPr>
          <p:cNvPr id="159" name="Body Level One…"/>
          <p:cNvSpPr txBox="1">
            <a:spLocks noGrp="1"/>
          </p:cNvSpPr>
          <p:nvPr>
            <p:ph type="body" sz="quarter" idx="21" hasCustomPrompt="1"/>
          </p:nvPr>
        </p:nvSpPr>
        <p:spPr>
          <a:xfrm>
            <a:off x="1201342" y="7223190"/>
            <a:ext cx="21971002" cy="1905002"/>
          </a:xfrm>
          <a:prstGeom prst="rect">
            <a:avLst/>
          </a:prstGeom>
        </p:spPr>
        <p:txBody>
          <a:bodyPr/>
          <a:lstStyle>
            <a:lvl1pPr marL="0" indent="0" defTabSz="825500">
              <a:lnSpc>
                <a:spcPct val="100000"/>
              </a:lnSpc>
              <a:spcBef>
                <a:spcPts val="0"/>
              </a:spcBef>
              <a:buSzTx/>
              <a:buNone/>
              <a:defRPr sz="5500" b="1">
                <a:solidFill>
                  <a:srgbClr val="000000"/>
                </a:solidFill>
                <a:latin typeface="+mj-lt"/>
                <a:ea typeface="+mj-ea"/>
                <a:cs typeface="+mj-cs"/>
                <a:sym typeface="Helvetica Neue"/>
              </a:defRPr>
            </a:lvl1pPr>
          </a:lstStyle>
          <a:p>
            <a:r>
              <a:t>Presentation Subtitle</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stretch>
            <a:fillRect/>
          </a:stretch>
        </p:blipFill>
        <p:spPr>
          <a:xfrm>
            <a:off x="397855" y="536403"/>
            <a:ext cx="1746942" cy="1632690"/>
          </a:xfrm>
          <a:prstGeom prst="rect">
            <a:avLst/>
          </a:prstGeom>
          <a:ln w="12700">
            <a:miter lim="400000"/>
          </a:ln>
        </p:spPr>
      </p:pic>
      <p:sp>
        <p:nvSpPr>
          <p:cNvPr id="175" name="Privileged and confidential"/>
          <p:cNvSpPr txBox="1"/>
          <p:nvPr/>
        </p:nvSpPr>
        <p:spPr>
          <a:xfrm>
            <a:off x="410884" y="13041331"/>
            <a:ext cx="3346583"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defTabSz="825500">
              <a:defRPr sz="2000">
                <a:solidFill>
                  <a:srgbClr val="A9A9A9"/>
                </a:solidFill>
                <a:latin typeface="Proxima Nova"/>
                <a:ea typeface="Proxima Nova"/>
                <a:cs typeface="Proxima Nova"/>
                <a:sym typeface="Proxima Nova"/>
              </a:defRPr>
            </a:lvl1pPr>
          </a:lstStyle>
          <a:p>
            <a:r>
              <a:t>Privileged and confidential</a:t>
            </a:r>
          </a:p>
        </p:txBody>
      </p:sp>
      <p:sp>
        <p:nvSpPr>
          <p:cNvPr id="1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83" name="97067088-8072-4C82-9CE5-3A6AAC55BA84.jpeg"/>
          <p:cNvSpPr>
            <a:spLocks noGrp="1"/>
          </p:cNvSpPr>
          <p:nvPr>
            <p:ph type="pic" idx="21"/>
          </p:nvPr>
        </p:nvSpPr>
        <p:spPr>
          <a:xfrm>
            <a:off x="13487400" y="793"/>
            <a:ext cx="9461887" cy="14192833"/>
          </a:xfrm>
          <a:prstGeom prst="rect">
            <a:avLst/>
          </a:prstGeom>
          <a:ln>
            <a:solidFill>
              <a:srgbClr val="0189CF"/>
            </a:solidFill>
          </a:ln>
        </p:spPr>
        <p:txBody>
          <a:bodyPr lIns="91439" tIns="45719" rIns="91439" bIns="45719">
            <a:noAutofit/>
          </a:bodyPr>
          <a:lstStyle/>
          <a:p>
            <a:endParaRPr/>
          </a:p>
        </p:txBody>
      </p:sp>
      <p:sp>
        <p:nvSpPr>
          <p:cNvPr id="184" name="Body Level One…"/>
          <p:cNvSpPr txBox="1">
            <a:spLocks noGrp="1"/>
          </p:cNvSpPr>
          <p:nvPr>
            <p:ph type="body" idx="1" hasCustomPrompt="1"/>
          </p:nvPr>
        </p:nvSpPr>
        <p:spPr>
          <a:xfrm>
            <a:off x="749300" y="3627430"/>
            <a:ext cx="21971000" cy="8256011"/>
          </a:xfrm>
          <a:prstGeom prst="rect">
            <a:avLst/>
          </a:prstGeom>
        </p:spPr>
        <p:txBody>
          <a:bodyPr/>
          <a:lstStyle/>
          <a:p>
            <a:r>
              <a:t>Body Level One Body Level Two Body Level Three Body Level Four Body Level Five</a:t>
            </a:r>
          </a:p>
          <a:p>
            <a:pPr lvl="1"/>
            <a:endParaRPr/>
          </a:p>
          <a:p>
            <a:pPr lvl="2"/>
            <a:endParaRPr/>
          </a:p>
          <a:p>
            <a:pPr lvl="3"/>
            <a:endParaRPr/>
          </a:p>
          <a:p>
            <a:pPr lvl="4"/>
            <a:endParaRPr/>
          </a:p>
        </p:txBody>
      </p:sp>
      <p:sp>
        <p:nvSpPr>
          <p:cNvPr id="185" name="Slide Subhead"/>
          <p:cNvSpPr txBox="1">
            <a:spLocks noGrp="1"/>
          </p:cNvSpPr>
          <p:nvPr>
            <p:ph type="body" sz="quarter" idx="22" hasCustomPrompt="1"/>
          </p:nvPr>
        </p:nvSpPr>
        <p:spPr>
          <a:xfrm>
            <a:off x="2400300" y="1447640"/>
            <a:ext cx="21971000" cy="870403"/>
          </a:xfrm>
          <a:prstGeom prst="rect">
            <a:avLst/>
          </a:prstGeom>
        </p:spPr>
        <p:txBody>
          <a:bodyPr/>
          <a:lstStyle>
            <a:lvl1pPr marL="0" indent="0">
              <a:lnSpc>
                <a:spcPct val="80000"/>
              </a:lnSpc>
              <a:spcBef>
                <a:spcPts val="0"/>
              </a:spcBef>
              <a:buSzTx/>
              <a:buNone/>
              <a:defRPr sz="5000" spc="-100"/>
            </a:lvl1pPr>
          </a:lstStyle>
          <a:p>
            <a:r>
              <a:t>Slide Subhead</a:t>
            </a:r>
          </a:p>
        </p:txBody>
      </p:sp>
      <p:sp>
        <p:nvSpPr>
          <p:cNvPr id="186" name="Slide Title"/>
          <p:cNvSpPr txBox="1">
            <a:spLocks noGrp="1"/>
          </p:cNvSpPr>
          <p:nvPr>
            <p:ph type="body" sz="quarter" idx="23" hasCustomPrompt="1"/>
          </p:nvPr>
        </p:nvSpPr>
        <p:spPr>
          <a:xfrm>
            <a:off x="2400300" y="483766"/>
            <a:ext cx="21971000" cy="1110803"/>
          </a:xfrm>
          <a:prstGeom prst="rect">
            <a:avLst/>
          </a:prstGeom>
        </p:spPr>
        <p:txBody>
          <a:bodyPr/>
          <a:lstStyle>
            <a:lvl1pPr marL="0" indent="0">
              <a:lnSpc>
                <a:spcPct val="80000"/>
              </a:lnSpc>
              <a:spcBef>
                <a:spcPts val="0"/>
              </a:spcBef>
              <a:buSzTx/>
              <a:buNone/>
              <a:defRPr sz="6000" cap="all" spc="-200">
                <a:solidFill>
                  <a:srgbClr val="0189CF"/>
                </a:solidFill>
              </a:defRPr>
            </a:lvl1pPr>
          </a:lstStyle>
          <a:p>
            <a:r>
              <a:t>Slide Title</a:t>
            </a:r>
          </a:p>
        </p:txBody>
      </p:sp>
      <p:sp>
        <p:nvSpPr>
          <p:cNvPr id="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Photo">
    <p:bg>
      <p:bgPr>
        <a:solidFill>
          <a:srgbClr val="FFFFFF"/>
        </a:solidFill>
        <a:effectLst/>
      </p:bgPr>
    </p:bg>
    <p:spTree>
      <p:nvGrpSpPr>
        <p:cNvPr id="1" name=""/>
        <p:cNvGrpSpPr/>
        <p:nvPr/>
      </p:nvGrpSpPr>
      <p:grpSpPr>
        <a:xfrm>
          <a:off x="0" y="0"/>
          <a:ext cx="0" cy="0"/>
          <a:chOff x="0" y="0"/>
          <a:chExt cx="0" cy="0"/>
        </a:xfrm>
      </p:grpSpPr>
      <p:sp>
        <p:nvSpPr>
          <p:cNvPr id="24" name="Image"/>
          <p:cNvSpPr>
            <a:spLocks noGrp="1"/>
          </p:cNvSpPr>
          <p:nvPr>
            <p:ph type="pic" idx="21"/>
          </p:nvPr>
        </p:nvSpPr>
        <p:spPr>
          <a:xfrm>
            <a:off x="0" y="0"/>
            <a:ext cx="24384000" cy="13716000"/>
          </a:xfrm>
          <a:prstGeom prst="rect">
            <a:avLst/>
          </a:prstGeom>
        </p:spPr>
        <p:txBody>
          <a:bodyPr lIns="91439" tIns="45719" rIns="91439" bIns="45719">
            <a:noAutofit/>
          </a:bodyPr>
          <a:lstStyle/>
          <a:p>
            <a:endParaRPr/>
          </a:p>
        </p:txBody>
      </p:sp>
      <p:sp>
        <p:nvSpPr>
          <p:cNvPr id="25" name="Presentation Title"/>
          <p:cNvSpPr txBox="1">
            <a:spLocks noGrp="1"/>
          </p:cNvSpPr>
          <p:nvPr>
            <p:ph type="title" hasCustomPrompt="1"/>
          </p:nvPr>
        </p:nvSpPr>
        <p:spPr>
          <a:xfrm>
            <a:off x="342900" y="11408964"/>
            <a:ext cx="21971000" cy="1518843"/>
          </a:xfrm>
          <a:prstGeom prst="rect">
            <a:avLst/>
          </a:prstGeom>
        </p:spPr>
        <p:txBody>
          <a:bodyPr anchor="b"/>
          <a:lstStyle>
            <a:lvl1pPr algn="r">
              <a:defRPr sz="9000" spc="-180">
                <a:solidFill>
                  <a:srgbClr val="FFFFFF"/>
                </a:solidFill>
              </a:defRPr>
            </a:lvl1pPr>
          </a:lstStyle>
          <a:p>
            <a:r>
              <a:t>Presentation Title</a:t>
            </a:r>
          </a:p>
        </p:txBody>
      </p:sp>
      <p:sp>
        <p:nvSpPr>
          <p:cNvPr id="26" name="Body Level One…"/>
          <p:cNvSpPr txBox="1">
            <a:spLocks noGrp="1"/>
          </p:cNvSpPr>
          <p:nvPr>
            <p:ph type="body" sz="quarter" idx="1" hasCustomPrompt="1"/>
          </p:nvPr>
        </p:nvSpPr>
        <p:spPr>
          <a:xfrm>
            <a:off x="2603500" y="1215241"/>
            <a:ext cx="21971000" cy="636980"/>
          </a:xfrm>
          <a:prstGeom prst="rect">
            <a:avLst/>
          </a:prstGeom>
        </p:spPr>
        <p:txBody>
          <a:bodyPr anchor="b"/>
          <a:lstStyle>
            <a:lvl1pPr marL="0" indent="0" defTabSz="2413954">
              <a:lnSpc>
                <a:spcPct val="80000"/>
              </a:lnSpc>
              <a:spcBef>
                <a:spcPts val="0"/>
              </a:spcBef>
              <a:buSzTx/>
              <a:buNone/>
              <a:defRPr sz="3500" spc="-71"/>
            </a:lvl1pPr>
            <a:lvl2pPr marL="1054100" indent="-444500" defTabSz="2413954">
              <a:lnSpc>
                <a:spcPct val="80000"/>
              </a:lnSpc>
              <a:spcBef>
                <a:spcPts val="0"/>
              </a:spcBef>
              <a:defRPr sz="3500" spc="-71"/>
            </a:lvl2pPr>
            <a:lvl3pPr marL="1663700" indent="-444500" defTabSz="2413954">
              <a:lnSpc>
                <a:spcPct val="80000"/>
              </a:lnSpc>
              <a:spcBef>
                <a:spcPts val="0"/>
              </a:spcBef>
              <a:defRPr sz="3500" spc="-71"/>
            </a:lvl3pPr>
            <a:lvl4pPr marL="2273300" indent="-444500" defTabSz="2413954">
              <a:lnSpc>
                <a:spcPct val="80000"/>
              </a:lnSpc>
              <a:spcBef>
                <a:spcPts val="0"/>
              </a:spcBef>
              <a:defRPr sz="3500" spc="-71"/>
            </a:lvl4pPr>
            <a:lvl5pPr marL="2882900" indent="-444500" defTabSz="2413954">
              <a:lnSpc>
                <a:spcPct val="80000"/>
              </a:lnSpc>
              <a:spcBef>
                <a:spcPts val="0"/>
              </a:spcBef>
              <a:defRPr sz="3500" spc="-71"/>
            </a:lvl5pPr>
          </a:lstStyle>
          <a:p>
            <a:r>
              <a:t>Author and Date</a:t>
            </a:r>
          </a:p>
          <a:p>
            <a:pPr lvl="1"/>
            <a:endParaRPr/>
          </a:p>
          <a:p>
            <a:pPr lvl="2"/>
            <a:endParaRPr/>
          </a:p>
          <a:p>
            <a:pPr lvl="3"/>
            <a:endParaRPr/>
          </a:p>
          <a:p>
            <a:pPr lvl="4"/>
            <a:endParaRPr/>
          </a:p>
        </p:txBody>
      </p:sp>
      <p:sp>
        <p:nvSpPr>
          <p:cNvPr id="27" name="Image"/>
          <p:cNvSpPr>
            <a:spLocks noGrp="1"/>
          </p:cNvSpPr>
          <p:nvPr>
            <p:ph type="pic" sz="quarter" idx="22"/>
          </p:nvPr>
        </p:nvSpPr>
        <p:spPr>
          <a:xfrm>
            <a:off x="36885" y="101600"/>
            <a:ext cx="2715744" cy="2864262"/>
          </a:xfrm>
          <a:prstGeom prst="rect">
            <a:avLst/>
          </a:prstGeom>
        </p:spPr>
        <p:txBody>
          <a:bodyPr lIns="91439" tIns="45719" rIns="91439" bIns="45719">
            <a:noAutofit/>
          </a:bodyPr>
          <a:lstStyle/>
          <a:p>
            <a:endParaRP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Photo Alt">
    <p:spTree>
      <p:nvGrpSpPr>
        <p:cNvPr id="1" name=""/>
        <p:cNvGrpSpPr/>
        <p:nvPr/>
      </p:nvGrpSpPr>
      <p:grpSpPr>
        <a:xfrm>
          <a:off x="0" y="0"/>
          <a:ext cx="0" cy="0"/>
          <a:chOff x="0" y="0"/>
          <a:chExt cx="0" cy="0"/>
        </a:xfrm>
      </p:grpSpPr>
      <p:sp>
        <p:nvSpPr>
          <p:cNvPr id="35" name="97067088-8072-4C82-9CE5-3A6AAC55BA84.jpeg"/>
          <p:cNvSpPr>
            <a:spLocks noGrp="1"/>
          </p:cNvSpPr>
          <p:nvPr>
            <p:ph type="pic" idx="21"/>
          </p:nvPr>
        </p:nvSpPr>
        <p:spPr>
          <a:xfrm>
            <a:off x="13487400" y="793"/>
            <a:ext cx="9461887" cy="14192833"/>
          </a:xfrm>
          <a:prstGeom prst="rect">
            <a:avLst/>
          </a:prstGeom>
          <a:ln>
            <a:solidFill>
              <a:srgbClr val="0189CF"/>
            </a:solidFill>
          </a:ln>
        </p:spPr>
        <p:txBody>
          <a:bodyPr lIns="91439" tIns="45719" rIns="91439" bIns="45719">
            <a:noAutofit/>
          </a:bodyPr>
          <a:lstStyle/>
          <a:p>
            <a:endParaRPr/>
          </a:p>
        </p:txBody>
      </p:sp>
      <p:sp>
        <p:nvSpPr>
          <p:cNvPr id="36" name="Slide Title"/>
          <p:cNvSpPr txBox="1">
            <a:spLocks noGrp="1"/>
          </p:cNvSpPr>
          <p:nvPr>
            <p:ph type="title" hasCustomPrompt="1"/>
          </p:nvPr>
        </p:nvSpPr>
        <p:spPr>
          <a:xfrm>
            <a:off x="1003300" y="5315429"/>
            <a:ext cx="9779000" cy="1632690"/>
          </a:xfrm>
          <a:prstGeom prst="rect">
            <a:avLst/>
          </a:prstGeom>
        </p:spPr>
        <p:txBody>
          <a:bodyPr anchor="b"/>
          <a:lstStyle>
            <a:lvl1pPr>
              <a:defRPr sz="8500" cap="none" spc="-170"/>
            </a:lvl1pPr>
          </a:lstStyle>
          <a:p>
            <a:r>
              <a:t>Slide Title</a:t>
            </a:r>
          </a:p>
        </p:txBody>
      </p:sp>
      <p:sp>
        <p:nvSpPr>
          <p:cNvPr id="37"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a:lvl1pPr>
            <a:lvl2pPr marL="0" indent="0" defTabSz="825500">
              <a:lnSpc>
                <a:spcPct val="100000"/>
              </a:lnSpc>
              <a:spcBef>
                <a:spcPts val="0"/>
              </a:spcBef>
              <a:buSzTx/>
              <a:buNone/>
              <a:defRPr sz="5500"/>
            </a:lvl2pPr>
            <a:lvl3pPr marL="0" indent="0" defTabSz="825500">
              <a:lnSpc>
                <a:spcPct val="100000"/>
              </a:lnSpc>
              <a:spcBef>
                <a:spcPts val="0"/>
              </a:spcBef>
              <a:buSzTx/>
              <a:buNone/>
              <a:defRPr sz="5500"/>
            </a:lvl3pPr>
            <a:lvl4pPr marL="0" indent="0" defTabSz="825500">
              <a:lnSpc>
                <a:spcPct val="100000"/>
              </a:lnSpc>
              <a:spcBef>
                <a:spcPts val="0"/>
              </a:spcBef>
              <a:buSzTx/>
              <a:buNone/>
              <a:defRPr sz="5500"/>
            </a:lvl4pPr>
            <a:lvl5pPr marL="0" indent="0" defTabSz="825500">
              <a:lnSpc>
                <a:spcPct val="100000"/>
              </a:lnSpc>
              <a:spcBef>
                <a:spcPts val="0"/>
              </a:spcBef>
              <a:buSzTx/>
              <a:buNone/>
              <a:defRPr sz="5500"/>
            </a:lvl5pPr>
          </a:lstStyle>
          <a:p>
            <a:r>
              <a:t>Slide Subtitle</a:t>
            </a:r>
          </a:p>
          <a:p>
            <a:pPr lvl="1"/>
            <a:endParaRPr/>
          </a:p>
          <a:p>
            <a:pPr lvl="2"/>
            <a:endParaRPr/>
          </a:p>
          <a:p>
            <a:pPr lvl="3"/>
            <a:endParaRPr/>
          </a:p>
          <a:p>
            <a:pPr lvl="4"/>
            <a:endParaRPr/>
          </a:p>
        </p:txBody>
      </p:sp>
      <p:pic>
        <p:nvPicPr>
          <p:cNvPr id="38" name="Image" descr="Image"/>
          <p:cNvPicPr>
            <a:picLocks noChangeAspect="1"/>
          </p:cNvPicPr>
          <p:nvPr/>
        </p:nvPicPr>
        <p:blipFill>
          <a:blip r:embed="rId2"/>
          <a:stretch>
            <a:fillRect/>
          </a:stretch>
        </p:blipFill>
        <p:spPr>
          <a:xfrm>
            <a:off x="397855" y="536403"/>
            <a:ext cx="1746942" cy="1632690"/>
          </a:xfrm>
          <a:prstGeom prst="rect">
            <a:avLst/>
          </a:prstGeom>
          <a:ln w="12700">
            <a:miter lim="400000"/>
          </a:ln>
        </p:spPr>
      </p:pic>
      <p:sp>
        <p:nvSpPr>
          <p:cNvPr id="39" name="Privileged and confidential"/>
          <p:cNvSpPr txBox="1"/>
          <p:nvPr/>
        </p:nvSpPr>
        <p:spPr>
          <a:xfrm>
            <a:off x="410884" y="13041331"/>
            <a:ext cx="3346583"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defTabSz="825500">
              <a:defRPr sz="2000">
                <a:solidFill>
                  <a:srgbClr val="A9A9A9"/>
                </a:solidFill>
                <a:latin typeface="Proxima Nova"/>
                <a:ea typeface="Proxima Nova"/>
                <a:cs typeface="Proxima Nova"/>
                <a:sym typeface="Proxima Nova"/>
              </a:defRPr>
            </a:lvl1pPr>
          </a:lstStyle>
          <a:p>
            <a:r>
              <a:t>Privileged and confidential</a:t>
            </a:r>
          </a:p>
        </p:txBody>
      </p:sp>
      <p:sp>
        <p:nvSpPr>
          <p:cNvPr id="40"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7" name="Slide Title"/>
          <p:cNvSpPr txBox="1">
            <a:spLocks noGrp="1"/>
          </p:cNvSpPr>
          <p:nvPr>
            <p:ph type="title" hasCustomPrompt="1"/>
          </p:nvPr>
        </p:nvSpPr>
        <p:spPr>
          <a:prstGeom prst="rect">
            <a:avLst/>
          </a:prstGeom>
        </p:spPr>
        <p:txBody>
          <a:bodyPr/>
          <a:lstStyle/>
          <a:p>
            <a:r>
              <a:t>Slide Title</a:t>
            </a:r>
          </a:p>
        </p:txBody>
      </p:sp>
      <p:sp>
        <p:nvSpPr>
          <p:cNvPr id="48"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9" name="Slide Subhead"/>
          <p:cNvSpPr txBox="1">
            <a:spLocks noGrp="1"/>
          </p:cNvSpPr>
          <p:nvPr>
            <p:ph type="body" sz="quarter" idx="21" hasCustomPrompt="1"/>
          </p:nvPr>
        </p:nvSpPr>
        <p:spPr>
          <a:xfrm>
            <a:off x="2400300" y="1447640"/>
            <a:ext cx="21971000" cy="870403"/>
          </a:xfrm>
          <a:prstGeom prst="rect">
            <a:avLst/>
          </a:prstGeom>
        </p:spPr>
        <p:txBody>
          <a:bodyPr/>
          <a:lstStyle>
            <a:lvl1pPr marL="0" indent="0">
              <a:lnSpc>
                <a:spcPct val="80000"/>
              </a:lnSpc>
              <a:spcBef>
                <a:spcPts val="0"/>
              </a:spcBef>
              <a:buSzTx/>
              <a:buNone/>
              <a:defRPr sz="5000" spc="-100"/>
            </a:lvl1pPr>
          </a:lstStyle>
          <a:p>
            <a:r>
              <a:t>Slide Subhead</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7" name="Body Level One…"/>
          <p:cNvSpPr txBox="1">
            <a:spLocks noGrp="1"/>
          </p:cNvSpPr>
          <p:nvPr>
            <p:ph type="body" idx="1" hasCustomPrompt="1"/>
          </p:nvPr>
        </p:nvSpPr>
        <p:spPr>
          <a:xfrm>
            <a:off x="1206500" y="3477204"/>
            <a:ext cx="21971000" cy="8256014"/>
          </a:xfrm>
          <a:prstGeom prst="rect">
            <a:avLst/>
          </a:prstGeom>
        </p:spPr>
        <p:txBody>
          <a:bodyPr numCol="2" spcCol="1098550"/>
          <a:lstStyle/>
          <a:p>
            <a:r>
              <a:t>Slide bullet text</a:t>
            </a:r>
          </a:p>
          <a:p>
            <a:pPr lvl="1"/>
            <a:endParaRPr/>
          </a:p>
          <a:p>
            <a:pPr lvl="2"/>
            <a:endParaRPr/>
          </a:p>
          <a:p>
            <a:pPr lvl="3"/>
            <a:endParaRPr/>
          </a:p>
          <a:p>
            <a:pPr lvl="4"/>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5" name="97067088-8072-4C82-9CE5-3A6AAC55BA84.jpeg"/>
          <p:cNvSpPr>
            <a:spLocks noGrp="1"/>
          </p:cNvSpPr>
          <p:nvPr>
            <p:ph type="pic" idx="21"/>
          </p:nvPr>
        </p:nvSpPr>
        <p:spPr>
          <a:xfrm>
            <a:off x="13487400" y="793"/>
            <a:ext cx="9461887" cy="14192833"/>
          </a:xfrm>
          <a:prstGeom prst="rect">
            <a:avLst/>
          </a:prstGeom>
          <a:ln>
            <a:solidFill>
              <a:srgbClr val="0189CF"/>
            </a:solidFill>
          </a:ln>
        </p:spPr>
        <p:txBody>
          <a:bodyPr lIns="91439" tIns="45719" rIns="91439" bIns="45719">
            <a:noAutofit/>
          </a:bodyPr>
          <a:lstStyle/>
          <a:p>
            <a:endParaRPr/>
          </a:p>
        </p:txBody>
      </p:sp>
      <p:pic>
        <p:nvPicPr>
          <p:cNvPr id="66" name="Image" descr="Image"/>
          <p:cNvPicPr>
            <a:picLocks noChangeAspect="1"/>
          </p:cNvPicPr>
          <p:nvPr/>
        </p:nvPicPr>
        <p:blipFill>
          <a:blip r:embed="rId2"/>
          <a:stretch>
            <a:fillRect/>
          </a:stretch>
        </p:blipFill>
        <p:spPr>
          <a:xfrm>
            <a:off x="397855" y="536403"/>
            <a:ext cx="1746942" cy="1632690"/>
          </a:xfrm>
          <a:prstGeom prst="rect">
            <a:avLst/>
          </a:prstGeom>
          <a:ln w="12700">
            <a:miter lim="400000"/>
          </a:ln>
        </p:spPr>
      </p:pic>
      <p:sp>
        <p:nvSpPr>
          <p:cNvPr id="67" name="Body Level One…"/>
          <p:cNvSpPr txBox="1">
            <a:spLocks noGrp="1"/>
          </p:cNvSpPr>
          <p:nvPr>
            <p:ph type="body" idx="1" hasCustomPrompt="1"/>
          </p:nvPr>
        </p:nvSpPr>
        <p:spPr>
          <a:xfrm>
            <a:off x="749300" y="3627430"/>
            <a:ext cx="21971000" cy="8256011"/>
          </a:xfrm>
          <a:prstGeom prst="rect">
            <a:avLst/>
          </a:prstGeom>
        </p:spPr>
        <p:txBody>
          <a:bodyPr/>
          <a:lstStyle/>
          <a:p>
            <a:r>
              <a:t>Body Level One Body Level Two Body Level Three Body Level Four Body Level Five</a:t>
            </a:r>
          </a:p>
          <a:p>
            <a:pPr lvl="1"/>
            <a:endParaRPr/>
          </a:p>
          <a:p>
            <a:pPr lvl="2"/>
            <a:endParaRPr/>
          </a:p>
          <a:p>
            <a:pPr lvl="3"/>
            <a:endParaRPr/>
          </a:p>
          <a:p>
            <a:pPr lvl="4"/>
            <a:endParaRPr/>
          </a:p>
        </p:txBody>
      </p:sp>
      <p:sp>
        <p:nvSpPr>
          <p:cNvPr id="68" name="Slide Subhead"/>
          <p:cNvSpPr txBox="1">
            <a:spLocks noGrp="1"/>
          </p:cNvSpPr>
          <p:nvPr>
            <p:ph type="body" sz="quarter" idx="22" hasCustomPrompt="1"/>
          </p:nvPr>
        </p:nvSpPr>
        <p:spPr>
          <a:xfrm>
            <a:off x="2400300" y="1447640"/>
            <a:ext cx="21971000" cy="870403"/>
          </a:xfrm>
          <a:prstGeom prst="rect">
            <a:avLst/>
          </a:prstGeom>
        </p:spPr>
        <p:txBody>
          <a:bodyPr/>
          <a:lstStyle>
            <a:lvl1pPr marL="0" indent="0">
              <a:lnSpc>
                <a:spcPct val="80000"/>
              </a:lnSpc>
              <a:spcBef>
                <a:spcPts val="0"/>
              </a:spcBef>
              <a:buSzTx/>
              <a:buNone/>
              <a:defRPr sz="5000" spc="-100"/>
            </a:lvl1pPr>
          </a:lstStyle>
          <a:p>
            <a:r>
              <a:t>Slide Subhead</a:t>
            </a:r>
          </a:p>
        </p:txBody>
      </p:sp>
      <p:sp>
        <p:nvSpPr>
          <p:cNvPr id="69" name="Slide Title"/>
          <p:cNvSpPr txBox="1">
            <a:spLocks noGrp="1"/>
          </p:cNvSpPr>
          <p:nvPr>
            <p:ph type="body" sz="quarter" idx="23" hasCustomPrompt="1"/>
          </p:nvPr>
        </p:nvSpPr>
        <p:spPr>
          <a:xfrm>
            <a:off x="2400300" y="483766"/>
            <a:ext cx="21971000" cy="1110803"/>
          </a:xfrm>
          <a:prstGeom prst="rect">
            <a:avLst/>
          </a:prstGeom>
        </p:spPr>
        <p:txBody>
          <a:bodyPr/>
          <a:lstStyle>
            <a:lvl1pPr marL="0" indent="0">
              <a:lnSpc>
                <a:spcPct val="80000"/>
              </a:lnSpc>
              <a:spcBef>
                <a:spcPts val="0"/>
              </a:spcBef>
              <a:buSzTx/>
              <a:buNone/>
              <a:defRPr sz="6000" cap="all" spc="-200">
                <a:solidFill>
                  <a:srgbClr val="0189CF"/>
                </a:solidFill>
              </a:defRPr>
            </a:lvl1pPr>
          </a:lstStyle>
          <a:p>
            <a:r>
              <a:t>Slide Title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7"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spc="-232"/>
            </a:lvl1pPr>
          </a:lstStyle>
          <a:p>
            <a:r>
              <a:t>Section Title</a:t>
            </a:r>
          </a:p>
        </p:txBody>
      </p:sp>
      <p:sp>
        <p:nvSpPr>
          <p:cNvPr id="78"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5" name="Body Level One…"/>
          <p:cNvSpPr txBox="1">
            <a:spLocks noGrp="1"/>
          </p:cNvSpPr>
          <p:nvPr>
            <p:ph type="body" sz="quarter" idx="1" hasCustomPrompt="1"/>
          </p:nvPr>
        </p:nvSpPr>
        <p:spPr>
          <a:xfrm>
            <a:off x="2400300" y="1447640"/>
            <a:ext cx="21971000" cy="870403"/>
          </a:xfrm>
          <a:prstGeom prst="rect">
            <a:avLst/>
          </a:prstGeom>
        </p:spPr>
        <p:txBody>
          <a:bodyPr/>
          <a:lstStyle>
            <a:lvl1pPr marL="0" indent="0">
              <a:lnSpc>
                <a:spcPct val="80000"/>
              </a:lnSpc>
              <a:spcBef>
                <a:spcPts val="0"/>
              </a:spcBef>
              <a:buSzTx/>
              <a:buNone/>
              <a:defRPr sz="5000" spc="-100"/>
            </a:lvl1pPr>
            <a:lvl2pPr marL="1244600" indent="-635000">
              <a:lnSpc>
                <a:spcPct val="80000"/>
              </a:lnSpc>
              <a:spcBef>
                <a:spcPts val="0"/>
              </a:spcBef>
              <a:defRPr sz="5000" spc="-100"/>
            </a:lvl2pPr>
            <a:lvl3pPr marL="1854200" indent="-635000">
              <a:lnSpc>
                <a:spcPct val="80000"/>
              </a:lnSpc>
              <a:spcBef>
                <a:spcPts val="0"/>
              </a:spcBef>
              <a:defRPr sz="5000" spc="-100"/>
            </a:lvl3pPr>
            <a:lvl4pPr marL="2463800" indent="-635000">
              <a:lnSpc>
                <a:spcPct val="80000"/>
              </a:lnSpc>
              <a:spcBef>
                <a:spcPts val="0"/>
              </a:spcBef>
              <a:defRPr sz="5000" spc="-100"/>
            </a:lvl4pPr>
            <a:lvl5pPr marL="3073400" indent="-635000">
              <a:lnSpc>
                <a:spcPct val="80000"/>
              </a:lnSpc>
              <a:spcBef>
                <a:spcPts val="0"/>
              </a:spcBef>
              <a:defRPr sz="5000" spc="-100"/>
            </a:lvl5pPr>
          </a:lstStyle>
          <a:p>
            <a:r>
              <a:t>Slide Subhead</a:t>
            </a:r>
          </a:p>
          <a:p>
            <a:pPr lvl="1"/>
            <a:endParaRPr/>
          </a:p>
          <a:p>
            <a:pPr lvl="2"/>
            <a:endParaRPr/>
          </a:p>
          <a:p>
            <a:pPr lvl="3"/>
            <a:endParaRPr/>
          </a:p>
          <a:p>
            <a:pPr lvl="4"/>
            <a:endParaRPr/>
          </a:p>
        </p:txBody>
      </p:sp>
      <p:sp>
        <p:nvSpPr>
          <p:cNvPr id="86" name="Slide Title"/>
          <p:cNvSpPr txBox="1">
            <a:spLocks noGrp="1"/>
          </p:cNvSpPr>
          <p:nvPr>
            <p:ph type="body" sz="quarter" idx="21" hasCustomPrompt="1"/>
          </p:nvPr>
        </p:nvSpPr>
        <p:spPr>
          <a:xfrm>
            <a:off x="2400300" y="483766"/>
            <a:ext cx="21971000" cy="1110803"/>
          </a:xfrm>
          <a:prstGeom prst="rect">
            <a:avLst/>
          </a:prstGeom>
        </p:spPr>
        <p:txBody>
          <a:bodyPr/>
          <a:lstStyle>
            <a:lvl1pPr marL="0" indent="0">
              <a:lnSpc>
                <a:spcPct val="80000"/>
              </a:lnSpc>
              <a:spcBef>
                <a:spcPts val="0"/>
              </a:spcBef>
              <a:buSzTx/>
              <a:buNone/>
              <a:defRPr sz="6000" cap="all" spc="-200">
                <a:solidFill>
                  <a:srgbClr val="0189CF"/>
                </a:solidFill>
              </a:defRPr>
            </a:lvl1pPr>
          </a:lstStyle>
          <a:p>
            <a:r>
              <a:t>Slide Title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94" name="Body Level One…"/>
          <p:cNvSpPr txBox="1">
            <a:spLocks noGrp="1"/>
          </p:cNvSpPr>
          <p:nvPr>
            <p:ph type="body" idx="1" hasCustomPrompt="1"/>
          </p:nvPr>
        </p:nvSpPr>
        <p:spPr>
          <a:xfrm>
            <a:off x="1206500" y="3477204"/>
            <a:ext cx="21971000" cy="8256014"/>
          </a:xfrm>
          <a:prstGeom prst="rect">
            <a:avLst/>
          </a:prstGeom>
        </p:spPr>
        <p:txBody>
          <a:bodyPr/>
          <a:lstStyle>
            <a:lvl1pPr marL="0" indent="0" defTabSz="825500">
              <a:lnSpc>
                <a:spcPct val="100000"/>
              </a:lnSpc>
              <a:spcBef>
                <a:spcPts val="1800"/>
              </a:spcBef>
              <a:buSzTx/>
              <a:buNone/>
              <a:defRPr sz="5500" spc="-55">
                <a:latin typeface="+mj-lt"/>
                <a:ea typeface="+mj-ea"/>
                <a:cs typeface="+mj-cs"/>
                <a:sym typeface="Helvetica Neue"/>
              </a:defRPr>
            </a:lvl1pPr>
            <a:lvl2pPr marL="0" indent="0" defTabSz="825500">
              <a:lnSpc>
                <a:spcPct val="100000"/>
              </a:lnSpc>
              <a:spcBef>
                <a:spcPts val="1800"/>
              </a:spcBef>
              <a:buSzTx/>
              <a:buNone/>
              <a:defRPr sz="5500" spc="-55">
                <a:latin typeface="+mj-lt"/>
                <a:ea typeface="+mj-ea"/>
                <a:cs typeface="+mj-cs"/>
                <a:sym typeface="Helvetica Neue"/>
              </a:defRPr>
            </a:lvl2pPr>
            <a:lvl3pPr marL="0" indent="0" defTabSz="825500">
              <a:lnSpc>
                <a:spcPct val="100000"/>
              </a:lnSpc>
              <a:spcBef>
                <a:spcPts val="1800"/>
              </a:spcBef>
              <a:buSzTx/>
              <a:buNone/>
              <a:defRPr sz="5500" spc="-55">
                <a:latin typeface="+mj-lt"/>
                <a:ea typeface="+mj-ea"/>
                <a:cs typeface="+mj-cs"/>
                <a:sym typeface="Helvetica Neue"/>
              </a:defRPr>
            </a:lvl3pPr>
            <a:lvl4pPr marL="0" indent="0" defTabSz="825500">
              <a:lnSpc>
                <a:spcPct val="100000"/>
              </a:lnSpc>
              <a:spcBef>
                <a:spcPts val="1800"/>
              </a:spcBef>
              <a:buSzTx/>
              <a:buNone/>
              <a:defRPr sz="5500" spc="-55">
                <a:latin typeface="+mj-lt"/>
                <a:ea typeface="+mj-ea"/>
                <a:cs typeface="+mj-cs"/>
                <a:sym typeface="Helvetica Neue"/>
              </a:defRPr>
            </a:lvl4pPr>
            <a:lvl5pPr marL="0" indent="0" defTabSz="825500">
              <a:lnSpc>
                <a:spcPct val="100000"/>
              </a:lnSpc>
              <a:spcBef>
                <a:spcPts val="1800"/>
              </a:spcBef>
              <a:buSzTx/>
              <a:buNone/>
              <a:defRPr sz="5500" spc="-55">
                <a:latin typeface="+mj-lt"/>
                <a:ea typeface="+mj-ea"/>
                <a:cs typeface="+mj-cs"/>
                <a:sym typeface="Helvetica Neue"/>
              </a:defRPr>
            </a:lvl5pPr>
          </a:lstStyle>
          <a:p>
            <a:r>
              <a:t>Agenda Topics</a:t>
            </a:r>
          </a:p>
          <a:p>
            <a:pPr lvl="1"/>
            <a:endParaRPr/>
          </a:p>
          <a:p>
            <a:pPr lvl="2"/>
            <a:endParaRPr/>
          </a:p>
          <a:p>
            <a:pPr lvl="3"/>
            <a:endParaRPr/>
          </a:p>
          <a:p>
            <a:pPr lvl="4"/>
            <a:endParaRPr/>
          </a:p>
        </p:txBody>
      </p:sp>
      <p:sp>
        <p:nvSpPr>
          <p:cNvPr id="95" name="Agenda Subhead"/>
          <p:cNvSpPr txBox="1">
            <a:spLocks noGrp="1"/>
          </p:cNvSpPr>
          <p:nvPr>
            <p:ph type="body" sz="quarter" idx="21" hasCustomPrompt="1"/>
          </p:nvPr>
        </p:nvSpPr>
        <p:spPr>
          <a:xfrm>
            <a:off x="2400300" y="1447640"/>
            <a:ext cx="21971000" cy="870403"/>
          </a:xfrm>
          <a:prstGeom prst="rect">
            <a:avLst/>
          </a:prstGeom>
        </p:spPr>
        <p:txBody>
          <a:bodyPr/>
          <a:lstStyle>
            <a:lvl1pPr marL="0" indent="0">
              <a:lnSpc>
                <a:spcPct val="80000"/>
              </a:lnSpc>
              <a:spcBef>
                <a:spcPts val="0"/>
              </a:spcBef>
              <a:buSzTx/>
              <a:buNone/>
              <a:defRPr sz="5000" spc="-100"/>
            </a:lvl1pPr>
          </a:lstStyle>
          <a:p>
            <a:r>
              <a:t>Agenda Subhead</a:t>
            </a:r>
          </a:p>
        </p:txBody>
      </p:sp>
      <p:sp>
        <p:nvSpPr>
          <p:cNvPr id="96" name="Agenda Title"/>
          <p:cNvSpPr txBox="1">
            <a:spLocks noGrp="1"/>
          </p:cNvSpPr>
          <p:nvPr>
            <p:ph type="body" sz="quarter" idx="22" hasCustomPrompt="1"/>
          </p:nvPr>
        </p:nvSpPr>
        <p:spPr>
          <a:xfrm>
            <a:off x="2400300" y="483766"/>
            <a:ext cx="21971000" cy="1110803"/>
          </a:xfrm>
          <a:prstGeom prst="rect">
            <a:avLst/>
          </a:prstGeom>
        </p:spPr>
        <p:txBody>
          <a:bodyPr/>
          <a:lstStyle>
            <a:lvl1pPr marL="0" indent="0">
              <a:lnSpc>
                <a:spcPct val="80000"/>
              </a:lnSpc>
              <a:spcBef>
                <a:spcPts val="0"/>
              </a:spcBef>
              <a:buSzTx/>
              <a:buNone/>
              <a:defRPr sz="6000" cap="all" spc="-200">
                <a:solidFill>
                  <a:srgbClr val="0189CF"/>
                </a:solidFill>
              </a:defRPr>
            </a:lvl1pPr>
          </a:lstStyle>
          <a:p>
            <a:r>
              <a:t>Agenda Title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Privileged and confidential"/>
          <p:cNvSpPr txBox="1"/>
          <p:nvPr/>
        </p:nvSpPr>
        <p:spPr>
          <a:xfrm>
            <a:off x="410884" y="13041331"/>
            <a:ext cx="3346583"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defTabSz="825500">
              <a:defRPr sz="2000">
                <a:solidFill>
                  <a:srgbClr val="A9A9A9"/>
                </a:solidFill>
                <a:latin typeface="Proxima Nova"/>
                <a:ea typeface="Proxima Nova"/>
                <a:cs typeface="Proxima Nova"/>
                <a:sym typeface="Proxima Nova"/>
              </a:defRPr>
            </a:lvl1pPr>
          </a:lstStyle>
          <a:p>
            <a:r>
              <a:t>Privileged and confidential</a:t>
            </a:r>
          </a:p>
        </p:txBody>
      </p:sp>
      <p:pic>
        <p:nvPicPr>
          <p:cNvPr id="3" name="Image" descr="Image"/>
          <p:cNvPicPr>
            <a:picLocks noChangeAspect="1"/>
          </p:cNvPicPr>
          <p:nvPr/>
        </p:nvPicPr>
        <p:blipFill>
          <a:blip r:embed="rId21"/>
          <a:stretch>
            <a:fillRect/>
          </a:stretch>
        </p:blipFill>
        <p:spPr>
          <a:xfrm>
            <a:off x="397855" y="536403"/>
            <a:ext cx="1746942" cy="1632690"/>
          </a:xfrm>
          <a:prstGeom prst="rect">
            <a:avLst/>
          </a:prstGeom>
          <a:ln w="12700">
            <a:miter lim="400000"/>
          </a:ln>
        </p:spPr>
      </p:pic>
      <p:sp>
        <p:nvSpPr>
          <p:cNvPr id="4" name="Slide Title"/>
          <p:cNvSpPr txBox="1">
            <a:spLocks noGrp="1"/>
          </p:cNvSpPr>
          <p:nvPr>
            <p:ph type="title" hasCustomPrompt="1"/>
          </p:nvPr>
        </p:nvSpPr>
        <p:spPr>
          <a:xfrm>
            <a:off x="2400300" y="483766"/>
            <a:ext cx="21971000" cy="1110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5" name="Body Level One…"/>
          <p:cNvSpPr txBox="1">
            <a:spLocks noGrp="1"/>
          </p:cNvSpPr>
          <p:nvPr>
            <p:ph type="body" idx="1" hasCustomPrompt="1"/>
          </p:nvPr>
        </p:nvSpPr>
        <p:spPr>
          <a:xfrm>
            <a:off x="469900" y="3507230"/>
            <a:ext cx="21971000" cy="8256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6"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l" defTabSz="2438337" rtl="0" latinLnBrk="0">
        <a:lnSpc>
          <a:spcPct val="80000"/>
        </a:lnSpc>
        <a:spcBef>
          <a:spcPts val="0"/>
        </a:spcBef>
        <a:spcAft>
          <a:spcPts val="0"/>
        </a:spcAft>
        <a:buClrTx/>
        <a:buSzTx/>
        <a:buFontTx/>
        <a:buNone/>
        <a:tabLst/>
        <a:defRPr sz="6000" b="0" i="0" u="none" strike="noStrike" cap="all" spc="-119" baseline="0">
          <a:solidFill>
            <a:srgbClr val="0189CF"/>
          </a:solidFill>
          <a:uFillTx/>
          <a:latin typeface="Proxima Nova"/>
          <a:ea typeface="Proxima Nova"/>
          <a:cs typeface="Proxima Nova"/>
          <a:sym typeface="Proxima Nova"/>
        </a:defRPr>
      </a:lvl1pPr>
      <a:lvl2pPr marL="0" marR="0" indent="0" algn="l" defTabSz="2438337" rtl="0" latinLnBrk="0">
        <a:lnSpc>
          <a:spcPct val="80000"/>
        </a:lnSpc>
        <a:spcBef>
          <a:spcPts val="0"/>
        </a:spcBef>
        <a:spcAft>
          <a:spcPts val="0"/>
        </a:spcAft>
        <a:buClrTx/>
        <a:buSzTx/>
        <a:buFontTx/>
        <a:buNone/>
        <a:tabLst/>
        <a:defRPr sz="6000" b="0" i="0" u="none" strike="noStrike" cap="all" spc="-119" baseline="0">
          <a:solidFill>
            <a:srgbClr val="0189CF"/>
          </a:solidFill>
          <a:uFillTx/>
          <a:latin typeface="Proxima Nova"/>
          <a:ea typeface="Proxima Nova"/>
          <a:cs typeface="Proxima Nova"/>
          <a:sym typeface="Proxima Nova"/>
        </a:defRPr>
      </a:lvl2pPr>
      <a:lvl3pPr marL="0" marR="0" indent="0" algn="l" defTabSz="2438337" rtl="0" latinLnBrk="0">
        <a:lnSpc>
          <a:spcPct val="80000"/>
        </a:lnSpc>
        <a:spcBef>
          <a:spcPts val="0"/>
        </a:spcBef>
        <a:spcAft>
          <a:spcPts val="0"/>
        </a:spcAft>
        <a:buClrTx/>
        <a:buSzTx/>
        <a:buFontTx/>
        <a:buNone/>
        <a:tabLst/>
        <a:defRPr sz="6000" b="0" i="0" u="none" strike="noStrike" cap="all" spc="-119" baseline="0">
          <a:solidFill>
            <a:srgbClr val="0189CF"/>
          </a:solidFill>
          <a:uFillTx/>
          <a:latin typeface="Proxima Nova"/>
          <a:ea typeface="Proxima Nova"/>
          <a:cs typeface="Proxima Nova"/>
          <a:sym typeface="Proxima Nova"/>
        </a:defRPr>
      </a:lvl3pPr>
      <a:lvl4pPr marL="0" marR="0" indent="0" algn="l" defTabSz="2438337" rtl="0" latinLnBrk="0">
        <a:lnSpc>
          <a:spcPct val="80000"/>
        </a:lnSpc>
        <a:spcBef>
          <a:spcPts val="0"/>
        </a:spcBef>
        <a:spcAft>
          <a:spcPts val="0"/>
        </a:spcAft>
        <a:buClrTx/>
        <a:buSzTx/>
        <a:buFontTx/>
        <a:buNone/>
        <a:tabLst/>
        <a:defRPr sz="6000" b="0" i="0" u="none" strike="noStrike" cap="all" spc="-119" baseline="0">
          <a:solidFill>
            <a:srgbClr val="0189CF"/>
          </a:solidFill>
          <a:uFillTx/>
          <a:latin typeface="Proxima Nova"/>
          <a:ea typeface="Proxima Nova"/>
          <a:cs typeface="Proxima Nova"/>
          <a:sym typeface="Proxima Nova"/>
        </a:defRPr>
      </a:lvl4pPr>
      <a:lvl5pPr marL="0" marR="0" indent="0" algn="l" defTabSz="2438337" rtl="0" latinLnBrk="0">
        <a:lnSpc>
          <a:spcPct val="80000"/>
        </a:lnSpc>
        <a:spcBef>
          <a:spcPts val="0"/>
        </a:spcBef>
        <a:spcAft>
          <a:spcPts val="0"/>
        </a:spcAft>
        <a:buClrTx/>
        <a:buSzTx/>
        <a:buFontTx/>
        <a:buNone/>
        <a:tabLst/>
        <a:defRPr sz="6000" b="0" i="0" u="none" strike="noStrike" cap="all" spc="-119" baseline="0">
          <a:solidFill>
            <a:srgbClr val="0189CF"/>
          </a:solidFill>
          <a:uFillTx/>
          <a:latin typeface="Proxima Nova"/>
          <a:ea typeface="Proxima Nova"/>
          <a:cs typeface="Proxima Nova"/>
          <a:sym typeface="Proxima Nova"/>
        </a:defRPr>
      </a:lvl5pPr>
      <a:lvl6pPr marL="0" marR="0" indent="0" algn="l" defTabSz="2438337" rtl="0" latinLnBrk="0">
        <a:lnSpc>
          <a:spcPct val="80000"/>
        </a:lnSpc>
        <a:spcBef>
          <a:spcPts val="0"/>
        </a:spcBef>
        <a:spcAft>
          <a:spcPts val="0"/>
        </a:spcAft>
        <a:buClrTx/>
        <a:buSzTx/>
        <a:buFontTx/>
        <a:buNone/>
        <a:tabLst/>
        <a:defRPr sz="6000" b="0" i="0" u="none" strike="noStrike" cap="all" spc="-119" baseline="0">
          <a:solidFill>
            <a:srgbClr val="0189CF"/>
          </a:solidFill>
          <a:uFillTx/>
          <a:latin typeface="Proxima Nova"/>
          <a:ea typeface="Proxima Nova"/>
          <a:cs typeface="Proxima Nova"/>
          <a:sym typeface="Proxima Nova"/>
        </a:defRPr>
      </a:lvl6pPr>
      <a:lvl7pPr marL="0" marR="0" indent="0" algn="l" defTabSz="2438337" rtl="0" latinLnBrk="0">
        <a:lnSpc>
          <a:spcPct val="80000"/>
        </a:lnSpc>
        <a:spcBef>
          <a:spcPts val="0"/>
        </a:spcBef>
        <a:spcAft>
          <a:spcPts val="0"/>
        </a:spcAft>
        <a:buClrTx/>
        <a:buSzTx/>
        <a:buFontTx/>
        <a:buNone/>
        <a:tabLst/>
        <a:defRPr sz="6000" b="0" i="0" u="none" strike="noStrike" cap="all" spc="-119" baseline="0">
          <a:solidFill>
            <a:srgbClr val="0189CF"/>
          </a:solidFill>
          <a:uFillTx/>
          <a:latin typeface="Proxima Nova"/>
          <a:ea typeface="Proxima Nova"/>
          <a:cs typeface="Proxima Nova"/>
          <a:sym typeface="Proxima Nova"/>
        </a:defRPr>
      </a:lvl7pPr>
      <a:lvl8pPr marL="0" marR="0" indent="0" algn="l" defTabSz="2438337" rtl="0" latinLnBrk="0">
        <a:lnSpc>
          <a:spcPct val="80000"/>
        </a:lnSpc>
        <a:spcBef>
          <a:spcPts val="0"/>
        </a:spcBef>
        <a:spcAft>
          <a:spcPts val="0"/>
        </a:spcAft>
        <a:buClrTx/>
        <a:buSzTx/>
        <a:buFontTx/>
        <a:buNone/>
        <a:tabLst/>
        <a:defRPr sz="6000" b="0" i="0" u="none" strike="noStrike" cap="all" spc="-119" baseline="0">
          <a:solidFill>
            <a:srgbClr val="0189CF"/>
          </a:solidFill>
          <a:uFillTx/>
          <a:latin typeface="Proxima Nova"/>
          <a:ea typeface="Proxima Nova"/>
          <a:cs typeface="Proxima Nova"/>
          <a:sym typeface="Proxima Nova"/>
        </a:defRPr>
      </a:lvl8pPr>
      <a:lvl9pPr marL="0" marR="0" indent="0" algn="l" defTabSz="2438337" rtl="0" latinLnBrk="0">
        <a:lnSpc>
          <a:spcPct val="80000"/>
        </a:lnSpc>
        <a:spcBef>
          <a:spcPts val="0"/>
        </a:spcBef>
        <a:spcAft>
          <a:spcPts val="0"/>
        </a:spcAft>
        <a:buClrTx/>
        <a:buSzTx/>
        <a:buFontTx/>
        <a:buNone/>
        <a:tabLst/>
        <a:defRPr sz="6000" b="0" i="0" u="none" strike="noStrike" cap="all" spc="-119" baseline="0">
          <a:solidFill>
            <a:srgbClr val="0189CF"/>
          </a:solidFill>
          <a:uFillTx/>
          <a:latin typeface="Proxima Nova"/>
          <a:ea typeface="Proxima Nova"/>
          <a:cs typeface="Proxima Nova"/>
          <a:sym typeface="Proxima Nova"/>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Proxima Nova"/>
          <a:ea typeface="Proxima Nova"/>
          <a:cs typeface="Proxima Nova"/>
          <a:sym typeface="Proxima Nova"/>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Proxima Nova"/>
          <a:ea typeface="Proxima Nova"/>
          <a:cs typeface="Proxima Nova"/>
          <a:sym typeface="Proxima Nova"/>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Proxima Nova"/>
          <a:ea typeface="Proxima Nova"/>
          <a:cs typeface="Proxima Nova"/>
          <a:sym typeface="Proxima Nova"/>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Proxima Nova"/>
          <a:ea typeface="Proxima Nova"/>
          <a:cs typeface="Proxima Nova"/>
          <a:sym typeface="Proxima Nova"/>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Proxima Nova"/>
          <a:ea typeface="Proxima Nova"/>
          <a:cs typeface="Proxima Nova"/>
          <a:sym typeface="Proxima Nova"/>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Proxima Nova"/>
          <a:ea typeface="Proxima Nova"/>
          <a:cs typeface="Proxima Nova"/>
          <a:sym typeface="Proxima Nova"/>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Proxima Nova"/>
          <a:ea typeface="Proxima Nova"/>
          <a:cs typeface="Proxima Nova"/>
          <a:sym typeface="Proxima Nova"/>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Proxima Nova"/>
          <a:ea typeface="Proxima Nova"/>
          <a:cs typeface="Proxima Nova"/>
          <a:sym typeface="Proxima Nova"/>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Proxima Nova"/>
          <a:ea typeface="Proxima Nova"/>
          <a:cs typeface="Proxima Nova"/>
          <a:sym typeface="Proxima Nova"/>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jpeg"/><Relationship Id="rId1" Type="http://schemas.openxmlformats.org/officeDocument/2006/relationships/slideLayout" Target="../slideLayouts/slideLayout15.xml"/><Relationship Id="rId4" Type="http://schemas.openxmlformats.org/officeDocument/2006/relationships/image" Target="../media/image22.tif"/></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5.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hyperlink" Target="https://spaceedu.net/" TargetMode="Externa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jpg"/><Relationship Id="rId2" Type="http://schemas.openxmlformats.org/officeDocument/2006/relationships/image" Target="../media/image14.jpeg"/><Relationship Id="rId1" Type="http://schemas.openxmlformats.org/officeDocument/2006/relationships/slideLayout" Target="../slideLayouts/slideLayout15.xml"/><Relationship Id="rId6" Type="http://schemas.openxmlformats.org/officeDocument/2006/relationships/image" Target="../media/image16.jpe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15.xml"/><Relationship Id="rId5" Type="http://schemas.openxmlformats.org/officeDocument/2006/relationships/hyperlink" Target="https://newspacemasters.com/" TargetMode="Externa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pitch-assets-ccb95893-de3f-4266-973c-20049231b248.s3.eu-west-1.amazonaws.com/f7bf96a2-ca3e-4ce8-acd1-50a69e000466?pitch-bytes=1847765&amp;pitch-content-type=image%2Fjpeg">
            <a:extLst>
              <a:ext uri="{FF2B5EF4-FFF2-40B4-BE49-F238E27FC236}">
                <a16:creationId xmlns:a16="http://schemas.microsoft.com/office/drawing/2014/main" id="{F77DEA9C-D2C0-10F2-3D78-B03415A8EBF5}"/>
              </a:ext>
            </a:extLst>
          </p:cNvPr>
          <p:cNvPicPr>
            <a:picLocks noChangeAspect="1"/>
          </p:cNvPicPr>
          <p:nvPr/>
        </p:nvPicPr>
        <p:blipFill>
          <a:blip r:embed="rId2"/>
          <a:srcRect l="2851" t="4562" r="3788" b="-6882"/>
          <a:stretch/>
        </p:blipFill>
        <p:spPr>
          <a:xfrm rot="10800000">
            <a:off x="-1" y="2395882"/>
            <a:ext cx="24476107" cy="11320118"/>
          </a:xfrm>
          <a:prstGeom prst="rect">
            <a:avLst/>
          </a:prstGeom>
        </p:spPr>
      </p:pic>
      <p:sp>
        <p:nvSpPr>
          <p:cNvPr id="16" name="Rectangle 15">
            <a:extLst>
              <a:ext uri="{FF2B5EF4-FFF2-40B4-BE49-F238E27FC236}">
                <a16:creationId xmlns:a16="http://schemas.microsoft.com/office/drawing/2014/main" id="{7658A176-A513-8416-B954-52558D282E12}"/>
              </a:ext>
            </a:extLst>
          </p:cNvPr>
          <p:cNvSpPr/>
          <p:nvPr/>
        </p:nvSpPr>
        <p:spPr>
          <a:xfrm rot="10800000">
            <a:off x="-95250" y="0"/>
            <a:ext cx="24479250" cy="13792200"/>
          </a:xfrm>
          <a:prstGeom prst="rect">
            <a:avLst/>
          </a:prstGeom>
          <a:gradFill>
            <a:gsLst>
              <a:gs pos="0">
                <a:srgbClr val="006CCD">
                  <a:alpha val="19000"/>
                </a:srgbClr>
              </a:gs>
              <a:gs pos="57000">
                <a:srgbClr val="006CCD">
                  <a:alpha val="0"/>
                </a:srgbClr>
              </a:gs>
            </a:gsLst>
            <a:lin ang="174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5" name="TextBox 4">
            <a:extLst>
              <a:ext uri="{FF2B5EF4-FFF2-40B4-BE49-F238E27FC236}">
                <a16:creationId xmlns:a16="http://schemas.microsoft.com/office/drawing/2014/main" id="{73BAB02E-93B8-B961-AF7B-8B1929300233}"/>
              </a:ext>
            </a:extLst>
          </p:cNvPr>
          <p:cNvSpPr txBox="1"/>
          <p:nvPr/>
        </p:nvSpPr>
        <p:spPr>
          <a:xfrm rot="5400000">
            <a:off x="22624225" y="11819075"/>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chemeClr val="bg1"/>
                </a:solidFill>
                <a:latin typeface="Magnetik   "/>
              </a:rPr>
              <a:t>Privileged and confidential</a:t>
            </a:r>
          </a:p>
        </p:txBody>
      </p:sp>
      <p:sp>
        <p:nvSpPr>
          <p:cNvPr id="6" name="We engineer, build, and operate exceptional NanoSats">
            <a:extLst>
              <a:ext uri="{FF2B5EF4-FFF2-40B4-BE49-F238E27FC236}">
                <a16:creationId xmlns:a16="http://schemas.microsoft.com/office/drawing/2014/main" id="{A44A7408-B8C1-A662-0E6C-44E8D4267C03}"/>
              </a:ext>
            </a:extLst>
          </p:cNvPr>
          <p:cNvSpPr txBox="1"/>
          <p:nvPr/>
        </p:nvSpPr>
        <p:spPr>
          <a:xfrm>
            <a:off x="2686050" y="574603"/>
            <a:ext cx="19011900" cy="2688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gn="ctr">
              <a:lnSpc>
                <a:spcPts val="24000"/>
              </a:lnSpc>
            </a:pPr>
            <a:r>
              <a:rPr lang="en-US" cap="none" dirty="0">
                <a:latin typeface="Magnetik" pitchFamily="50" charset="0"/>
              </a:rPr>
              <a:t>SATELLITES AND SPACE MISSIONS</a:t>
            </a:r>
          </a:p>
        </p:txBody>
      </p:sp>
      <p:sp>
        <p:nvSpPr>
          <p:cNvPr id="3" name="We engineer, build, and operate exceptional NanoSats">
            <a:extLst>
              <a:ext uri="{FF2B5EF4-FFF2-40B4-BE49-F238E27FC236}">
                <a16:creationId xmlns:a16="http://schemas.microsoft.com/office/drawing/2014/main" id="{D55CF952-2685-CF94-6CB1-9DEEC0F7E0A9}"/>
              </a:ext>
            </a:extLst>
          </p:cNvPr>
          <p:cNvSpPr txBox="1"/>
          <p:nvPr/>
        </p:nvSpPr>
        <p:spPr>
          <a:xfrm>
            <a:off x="9139238" y="3529276"/>
            <a:ext cx="6105525" cy="610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gn="ctr"/>
            <a:r>
              <a:rPr lang="en-US" sz="4000" b="1" cap="none" dirty="0">
                <a:solidFill>
                  <a:srgbClr val="00A1FF"/>
                </a:solidFill>
                <a:effectLst/>
                <a:latin typeface="Magnetik" pitchFamily="50" charset="0"/>
              </a:rPr>
              <a:t>THE ENDUROSAT STORY</a:t>
            </a:r>
            <a:endParaRPr lang="en-GB" sz="4000" cap="none" dirty="0">
              <a:solidFill>
                <a:srgbClr val="00A1FF"/>
              </a:solidFill>
              <a:latin typeface="Magnetik" pitchFamily="50" charset="0"/>
            </a:endParaRPr>
          </a:p>
        </p:txBody>
      </p:sp>
      <p:sp>
        <p:nvSpPr>
          <p:cNvPr id="4" name="We engineer, build, and operate exceptional NanoSats">
            <a:extLst>
              <a:ext uri="{FF2B5EF4-FFF2-40B4-BE49-F238E27FC236}">
                <a16:creationId xmlns:a16="http://schemas.microsoft.com/office/drawing/2014/main" id="{DEB8C6CE-6143-31F7-F338-2D9A2FDF2E8C}"/>
              </a:ext>
            </a:extLst>
          </p:cNvPr>
          <p:cNvSpPr txBox="1"/>
          <p:nvPr/>
        </p:nvSpPr>
        <p:spPr>
          <a:xfrm>
            <a:off x="1607513" y="9802253"/>
            <a:ext cx="6260137" cy="855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r>
              <a:rPr lang="en-US" sz="3000" b="1" cap="none" dirty="0">
                <a:solidFill>
                  <a:schemeClr val="bg1"/>
                </a:solidFill>
                <a:effectLst/>
                <a:latin typeface="Magnetik" pitchFamily="50" charset="0"/>
              </a:rPr>
              <a:t>Lubomir Toshev,</a:t>
            </a:r>
          </a:p>
          <a:p>
            <a:r>
              <a:rPr lang="en-US" sz="3000" cap="none" dirty="0">
                <a:solidFill>
                  <a:schemeClr val="bg1"/>
                </a:solidFill>
                <a:latin typeface="Magnetik" pitchFamily="50" charset="0"/>
              </a:rPr>
              <a:t>Principal Software Architect</a:t>
            </a:r>
            <a:endParaRPr lang="en-GB" sz="3000" cap="none" dirty="0">
              <a:solidFill>
                <a:schemeClr val="bg1"/>
              </a:solidFill>
              <a:latin typeface="Magnetik" pitchFamily="50" charset="0"/>
            </a:endParaRPr>
          </a:p>
        </p:txBody>
      </p:sp>
      <p:pic>
        <p:nvPicPr>
          <p:cNvPr id="7" name="Graphic 6">
            <a:extLst>
              <a:ext uri="{FF2B5EF4-FFF2-40B4-BE49-F238E27FC236}">
                <a16:creationId xmlns:a16="http://schemas.microsoft.com/office/drawing/2014/main" id="{66B9EFFE-E9C2-491C-1645-A5F8A65268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8" y="644111"/>
            <a:ext cx="781431" cy="730554"/>
          </a:xfrm>
          <a:prstGeom prst="rect">
            <a:avLst/>
          </a:prstGeom>
        </p:spPr>
      </p:pic>
    </p:spTree>
    <p:extLst>
      <p:ext uri="{BB962C8B-B14F-4D97-AF65-F5344CB8AC3E}">
        <p14:creationId xmlns:p14="http://schemas.microsoft.com/office/powerpoint/2010/main" val="228332162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ew people wearing masks and standing in a room&#10;&#10;Description automatically generated">
            <a:extLst>
              <a:ext uri="{FF2B5EF4-FFF2-40B4-BE49-F238E27FC236}">
                <a16:creationId xmlns:a16="http://schemas.microsoft.com/office/drawing/2014/main" id="{1D8A6042-FA6D-2925-D361-F16B3DCADF25}"/>
              </a:ext>
            </a:extLst>
          </p:cNvPr>
          <p:cNvPicPr>
            <a:picLocks noChangeAspect="1"/>
          </p:cNvPicPr>
          <p:nvPr/>
        </p:nvPicPr>
        <p:blipFill>
          <a:blip r:embed="rId2">
            <a:extLst>
              <a:ext uri="{28A0092B-C50C-407E-A947-70E740481C1C}">
                <a14:useLocalDpi xmlns:a14="http://schemas.microsoft.com/office/drawing/2010/main" val="0"/>
              </a:ext>
            </a:extLst>
          </a:blip>
          <a:srcRect l="1" t="9877" r="852" b="6459"/>
          <a:stretch/>
        </p:blipFill>
        <p:spPr>
          <a:xfrm>
            <a:off x="0" y="0"/>
            <a:ext cx="24384000" cy="13716000"/>
          </a:xfrm>
          <a:prstGeom prst="rect">
            <a:avLst/>
          </a:prstGeom>
        </p:spPr>
      </p:pic>
      <p:sp>
        <p:nvSpPr>
          <p:cNvPr id="11" name="Rectangle 10">
            <a:extLst>
              <a:ext uri="{FF2B5EF4-FFF2-40B4-BE49-F238E27FC236}">
                <a16:creationId xmlns:a16="http://schemas.microsoft.com/office/drawing/2014/main" id="{AE31F23C-F5AB-4B92-33E2-ADA69767898A}"/>
              </a:ext>
            </a:extLst>
          </p:cNvPr>
          <p:cNvSpPr/>
          <p:nvPr/>
        </p:nvSpPr>
        <p:spPr>
          <a:xfrm>
            <a:off x="-137886" y="3512457"/>
            <a:ext cx="24521886" cy="10203543"/>
          </a:xfrm>
          <a:prstGeom prst="rect">
            <a:avLst/>
          </a:prstGeom>
          <a:gradFill>
            <a:gsLst>
              <a:gs pos="0">
                <a:srgbClr val="000000">
                  <a:alpha val="0"/>
                </a:srgbClr>
              </a:gs>
              <a:gs pos="100000">
                <a:srgbClr val="000000">
                  <a:alpha val="55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3" name="We engineer, build, and operate exceptional NanoSats">
            <a:extLst>
              <a:ext uri="{FF2B5EF4-FFF2-40B4-BE49-F238E27FC236}">
                <a16:creationId xmlns:a16="http://schemas.microsoft.com/office/drawing/2014/main" id="{64DA1F76-FCF5-9626-1BE0-98DB9A49A55D}"/>
              </a:ext>
            </a:extLst>
          </p:cNvPr>
          <p:cNvSpPr txBox="1"/>
          <p:nvPr/>
        </p:nvSpPr>
        <p:spPr>
          <a:xfrm>
            <a:off x="704468" y="10206836"/>
            <a:ext cx="19758952" cy="331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nSpc>
                <a:spcPts val="12000"/>
              </a:lnSpc>
            </a:pPr>
            <a:r>
              <a:rPr lang="en-US" sz="7000" cap="none" dirty="0">
                <a:latin typeface="Magnetik" pitchFamily="50" charset="0"/>
              </a:rPr>
              <a:t>SOFTWARE-FLEXIBLE</a:t>
            </a:r>
            <a:endParaRPr lang="bg-BG" sz="15000" cap="none" dirty="0">
              <a:latin typeface="Magnetik" pitchFamily="50" charset="0"/>
            </a:endParaRPr>
          </a:p>
          <a:p>
            <a:pPr>
              <a:lnSpc>
                <a:spcPts val="12000"/>
              </a:lnSpc>
            </a:pPr>
            <a:r>
              <a:rPr lang="en-US" sz="15000" cap="none" dirty="0">
                <a:latin typeface="Magnetik" pitchFamily="50" charset="0"/>
              </a:rPr>
              <a:t>SATELLITES</a:t>
            </a:r>
            <a:endParaRPr lang="en-GB" sz="15000" cap="none" dirty="0">
              <a:latin typeface="Magnetik" pitchFamily="50" charset="0"/>
            </a:endParaRPr>
          </a:p>
        </p:txBody>
      </p:sp>
      <p:sp>
        <p:nvSpPr>
          <p:cNvPr id="4" name="TextBox 3">
            <a:extLst>
              <a:ext uri="{FF2B5EF4-FFF2-40B4-BE49-F238E27FC236}">
                <a16:creationId xmlns:a16="http://schemas.microsoft.com/office/drawing/2014/main" id="{8F6359BF-0744-D229-10BC-81400FFC818B}"/>
              </a:ext>
            </a:extLst>
          </p:cNvPr>
          <p:cNvSpPr txBox="1"/>
          <p:nvPr/>
        </p:nvSpPr>
        <p:spPr>
          <a:xfrm rot="5400000">
            <a:off x="22624225" y="11819075"/>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chemeClr val="bg1"/>
                </a:solidFill>
                <a:latin typeface="Magnetik   "/>
              </a:rPr>
              <a:t>Privileged and confidential</a:t>
            </a:r>
          </a:p>
        </p:txBody>
      </p:sp>
      <p:sp>
        <p:nvSpPr>
          <p:cNvPr id="6" name="We engineer, build, and operate exceptional NanoSats">
            <a:extLst>
              <a:ext uri="{FF2B5EF4-FFF2-40B4-BE49-F238E27FC236}">
                <a16:creationId xmlns:a16="http://schemas.microsoft.com/office/drawing/2014/main" id="{0AB64135-1AE6-BD3F-9AE1-58800620E0A9}"/>
              </a:ext>
            </a:extLst>
          </p:cNvPr>
          <p:cNvSpPr txBox="1"/>
          <p:nvPr/>
        </p:nvSpPr>
        <p:spPr>
          <a:xfrm>
            <a:off x="704468" y="1098879"/>
            <a:ext cx="2979614" cy="966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0200" b="1" i="0" u="none" strike="noStrike" cap="none" baseline="30000" dirty="0">
                <a:solidFill>
                  <a:schemeClr val="bg1"/>
                </a:solidFill>
                <a:latin typeface="Magnetik" pitchFamily="50" charset="0"/>
              </a:rPr>
              <a:t>60</a:t>
            </a:r>
            <a:r>
              <a:rPr lang="bg-BG" sz="10200" cap="none" baseline="30000" dirty="0">
                <a:solidFill>
                  <a:schemeClr val="bg1"/>
                </a:solidFill>
                <a:latin typeface="Magnetik" pitchFamily="50" charset="0"/>
              </a:rPr>
              <a:t>+</a:t>
            </a:r>
            <a:endParaRPr lang="bg-BG" sz="10200" b="1" i="0" u="none" strike="noStrike" cap="none" baseline="30000" dirty="0">
              <a:solidFill>
                <a:schemeClr val="bg1"/>
              </a:solidFill>
              <a:latin typeface="Magnetik" pitchFamily="50" charset="0"/>
            </a:endParaRPr>
          </a:p>
        </p:txBody>
      </p:sp>
      <p:sp>
        <p:nvSpPr>
          <p:cNvPr id="7" name="We engineer, build, and operate exceptional NanoSats">
            <a:extLst>
              <a:ext uri="{FF2B5EF4-FFF2-40B4-BE49-F238E27FC236}">
                <a16:creationId xmlns:a16="http://schemas.microsoft.com/office/drawing/2014/main" id="{9E9E5A44-6F09-ED81-7D8F-9C1BF8D63E46}"/>
              </a:ext>
            </a:extLst>
          </p:cNvPr>
          <p:cNvSpPr txBox="1"/>
          <p:nvPr/>
        </p:nvSpPr>
        <p:spPr>
          <a:xfrm>
            <a:off x="4388550" y="1789827"/>
            <a:ext cx="3072318" cy="268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lnSpc>
                <a:spcPts val="1000"/>
              </a:lnSpc>
            </a:pPr>
            <a:r>
              <a:rPr lang="en-US" sz="3000" cap="none" baseline="30000" dirty="0">
                <a:solidFill>
                  <a:schemeClr val="bg1"/>
                </a:solidFill>
                <a:latin typeface="Magnetik" pitchFamily="50" charset="0"/>
              </a:rPr>
              <a:t>TB DATA DOWNLINKED</a:t>
            </a:r>
            <a:endParaRPr lang="en-US" sz="3000" b="1" i="0" u="none" strike="noStrike" cap="none" baseline="30000" dirty="0">
              <a:solidFill>
                <a:schemeClr val="bg1"/>
              </a:solidFill>
              <a:latin typeface="Magnetik" pitchFamily="50" charset="0"/>
            </a:endParaRPr>
          </a:p>
        </p:txBody>
      </p:sp>
      <p:sp>
        <p:nvSpPr>
          <p:cNvPr id="12" name="We engineer, build, and operate exceptional NanoSats">
            <a:extLst>
              <a:ext uri="{FF2B5EF4-FFF2-40B4-BE49-F238E27FC236}">
                <a16:creationId xmlns:a16="http://schemas.microsoft.com/office/drawing/2014/main" id="{10A9ECFB-B821-F862-BA59-4F6821FA8B05}"/>
              </a:ext>
            </a:extLst>
          </p:cNvPr>
          <p:cNvSpPr txBox="1"/>
          <p:nvPr/>
        </p:nvSpPr>
        <p:spPr>
          <a:xfrm>
            <a:off x="704468" y="1708598"/>
            <a:ext cx="2979614" cy="356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3000" b="1" i="0" u="none" strike="noStrike" cap="none" baseline="30000" dirty="0">
                <a:solidFill>
                  <a:schemeClr val="bg1"/>
                </a:solidFill>
                <a:latin typeface="Magnetik" pitchFamily="50" charset="0"/>
              </a:rPr>
              <a:t>DELIVERED SATELLITES</a:t>
            </a:r>
          </a:p>
        </p:txBody>
      </p:sp>
      <p:sp>
        <p:nvSpPr>
          <p:cNvPr id="13" name="We engineer, build, and operate exceptional NanoSats">
            <a:extLst>
              <a:ext uri="{FF2B5EF4-FFF2-40B4-BE49-F238E27FC236}">
                <a16:creationId xmlns:a16="http://schemas.microsoft.com/office/drawing/2014/main" id="{6784D427-02C8-F66B-7E63-B16AD8AABFA6}"/>
              </a:ext>
            </a:extLst>
          </p:cNvPr>
          <p:cNvSpPr txBox="1"/>
          <p:nvPr/>
        </p:nvSpPr>
        <p:spPr>
          <a:xfrm>
            <a:off x="4388550" y="1098879"/>
            <a:ext cx="2661207" cy="966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0200" b="1" i="0" u="none" strike="noStrike" cap="none" baseline="30000" dirty="0">
                <a:solidFill>
                  <a:schemeClr val="bg1"/>
                </a:solidFill>
                <a:latin typeface="Magnetik" pitchFamily="50" charset="0"/>
              </a:rPr>
              <a:t>200+</a:t>
            </a:r>
          </a:p>
        </p:txBody>
      </p:sp>
      <p:grpSp>
        <p:nvGrpSpPr>
          <p:cNvPr id="2" name="Group 1">
            <a:extLst>
              <a:ext uri="{FF2B5EF4-FFF2-40B4-BE49-F238E27FC236}">
                <a16:creationId xmlns:a16="http://schemas.microsoft.com/office/drawing/2014/main" id="{AC87A20A-A3E0-244F-C921-9CD9D0EFF588}"/>
              </a:ext>
            </a:extLst>
          </p:cNvPr>
          <p:cNvGrpSpPr/>
          <p:nvPr/>
        </p:nvGrpSpPr>
        <p:grpSpPr>
          <a:xfrm>
            <a:off x="20805251" y="511134"/>
            <a:ext cx="2987563" cy="1428750"/>
            <a:chOff x="16481425" y="9372106"/>
            <a:chExt cx="2987563" cy="1428750"/>
          </a:xfrm>
        </p:grpSpPr>
        <p:pic>
          <p:nvPicPr>
            <p:cNvPr id="14" name="Picture 13" descr="A hexagon with text on it&#10;&#10;Description automatically generated">
              <a:extLst>
                <a:ext uri="{FF2B5EF4-FFF2-40B4-BE49-F238E27FC236}">
                  <a16:creationId xmlns:a16="http://schemas.microsoft.com/office/drawing/2014/main" id="{2F84C91F-C401-3D1A-0BF4-0A34E40C1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1425" y="9372106"/>
              <a:ext cx="1428750" cy="1428750"/>
            </a:xfrm>
            <a:prstGeom prst="rect">
              <a:avLst/>
            </a:prstGeom>
          </p:spPr>
        </p:pic>
        <p:pic>
          <p:nvPicPr>
            <p:cNvPr id="15" name="Picture 14" descr="A logo of a state of the art report&#10;&#10;Description automatically generated">
              <a:extLst>
                <a:ext uri="{FF2B5EF4-FFF2-40B4-BE49-F238E27FC236}">
                  <a16:creationId xmlns:a16="http://schemas.microsoft.com/office/drawing/2014/main" id="{D06F8D86-221C-0170-E456-83AA09D4E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238" y="9372106"/>
              <a:ext cx="1428750" cy="1428750"/>
            </a:xfrm>
            <a:prstGeom prst="rect">
              <a:avLst/>
            </a:prstGeom>
          </p:spPr>
        </p:pic>
      </p:grpSp>
    </p:spTree>
    <p:extLst>
      <p:ext uri="{BB962C8B-B14F-4D97-AF65-F5344CB8AC3E}">
        <p14:creationId xmlns:p14="http://schemas.microsoft.com/office/powerpoint/2010/main" val="16714879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9904F-9770-011A-C29E-85E8EB49383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D1BF379-5AF3-76C3-E8D5-7C9C781A0971}"/>
              </a:ext>
            </a:extLst>
          </p:cNvPr>
          <p:cNvPicPr>
            <a:picLocks noChangeAspect="1"/>
          </p:cNvPicPr>
          <p:nvPr/>
        </p:nvPicPr>
        <p:blipFill>
          <a:blip r:embed="rId2" cstate="print">
            <a:extLst>
              <a:ext uri="{28A0092B-C50C-407E-A947-70E740481C1C}">
                <a14:useLocalDpi xmlns:a14="http://schemas.microsoft.com/office/drawing/2010/main" val="0"/>
              </a:ext>
            </a:extLst>
          </a:blip>
          <a:srcRect t="7912" b="7912"/>
          <a:stretch/>
        </p:blipFill>
        <p:spPr>
          <a:xfrm>
            <a:off x="0" y="6858455"/>
            <a:ext cx="12192000" cy="6857545"/>
          </a:xfrm>
          <a:prstGeom prst="rect">
            <a:avLst/>
          </a:prstGeom>
        </p:spPr>
      </p:pic>
      <p:pic>
        <p:nvPicPr>
          <p:cNvPr id="7" name="Picture 6">
            <a:extLst>
              <a:ext uri="{FF2B5EF4-FFF2-40B4-BE49-F238E27FC236}">
                <a16:creationId xmlns:a16="http://schemas.microsoft.com/office/drawing/2014/main" id="{81A10A54-9086-EE16-1029-248D31D0544E}"/>
              </a:ext>
            </a:extLst>
          </p:cNvPr>
          <p:cNvPicPr>
            <a:picLocks noChangeAspect="1"/>
          </p:cNvPicPr>
          <p:nvPr/>
        </p:nvPicPr>
        <p:blipFill>
          <a:blip r:embed="rId3" cstate="print">
            <a:extLst>
              <a:ext uri="{28A0092B-C50C-407E-A947-70E740481C1C}">
                <a14:useLocalDpi xmlns:a14="http://schemas.microsoft.com/office/drawing/2010/main" val="0"/>
              </a:ext>
            </a:extLst>
          </a:blip>
          <a:srcRect t="7810" b="7810"/>
          <a:stretch/>
        </p:blipFill>
        <p:spPr>
          <a:xfrm>
            <a:off x="0" y="0"/>
            <a:ext cx="12192000" cy="6858455"/>
          </a:xfrm>
          <a:prstGeom prst="rect">
            <a:avLst/>
          </a:prstGeom>
        </p:spPr>
      </p:pic>
      <p:pic>
        <p:nvPicPr>
          <p:cNvPr id="10" name="Picture 9">
            <a:extLst>
              <a:ext uri="{FF2B5EF4-FFF2-40B4-BE49-F238E27FC236}">
                <a16:creationId xmlns:a16="http://schemas.microsoft.com/office/drawing/2014/main" id="{8924519E-981F-6F3E-4A34-D52796C71FE5}"/>
              </a:ext>
            </a:extLst>
          </p:cNvPr>
          <p:cNvPicPr>
            <a:picLocks noChangeAspect="1"/>
          </p:cNvPicPr>
          <p:nvPr/>
        </p:nvPicPr>
        <p:blipFill>
          <a:blip r:embed="rId4">
            <a:extLst>
              <a:ext uri="{28A0092B-C50C-407E-A947-70E740481C1C}">
                <a14:useLocalDpi xmlns:a14="http://schemas.microsoft.com/office/drawing/2010/main" val="0"/>
              </a:ext>
            </a:extLst>
          </a:blip>
          <a:srcRect l="21970" t="2662" r="21071" b="1221"/>
          <a:stretch/>
        </p:blipFill>
        <p:spPr>
          <a:xfrm>
            <a:off x="12192000" y="-1"/>
            <a:ext cx="12192000" cy="13716001"/>
          </a:xfrm>
          <a:prstGeom prst="rect">
            <a:avLst/>
          </a:prstGeom>
        </p:spPr>
      </p:pic>
      <p:sp>
        <p:nvSpPr>
          <p:cNvPr id="2" name="TextBox 1">
            <a:extLst>
              <a:ext uri="{FF2B5EF4-FFF2-40B4-BE49-F238E27FC236}">
                <a16:creationId xmlns:a16="http://schemas.microsoft.com/office/drawing/2014/main" id="{2FDCFA9E-0A75-E2DC-DAA0-1C2770200489}"/>
              </a:ext>
            </a:extLst>
          </p:cNvPr>
          <p:cNvSpPr txBox="1"/>
          <p:nvPr/>
        </p:nvSpPr>
        <p:spPr>
          <a:xfrm rot="5400000">
            <a:off x="22718615" y="11978360"/>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rgbClr val="66717E"/>
                </a:solidFill>
                <a:latin typeface="Magnetik   "/>
              </a:rPr>
              <a:t>Privileged and confidential`</a:t>
            </a:r>
          </a:p>
        </p:txBody>
      </p:sp>
      <p:pic>
        <p:nvPicPr>
          <p:cNvPr id="6" name="Graphic 5">
            <a:extLst>
              <a:ext uri="{FF2B5EF4-FFF2-40B4-BE49-F238E27FC236}">
                <a16:creationId xmlns:a16="http://schemas.microsoft.com/office/drawing/2014/main" id="{413B1784-9687-6B1C-2381-598C8F6DB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283" y="517167"/>
            <a:ext cx="746128" cy="697549"/>
          </a:xfrm>
          <a:prstGeom prst="rect">
            <a:avLst/>
          </a:prstGeom>
        </p:spPr>
      </p:pic>
    </p:spTree>
    <p:extLst>
      <p:ext uri="{BB962C8B-B14F-4D97-AF65-F5344CB8AC3E}">
        <p14:creationId xmlns:p14="http://schemas.microsoft.com/office/powerpoint/2010/main" val="33270668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A339A-93DD-C59F-97BA-51AE50948C4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6C1DC4-0E52-BC8B-8C2A-205764FF2E95}"/>
              </a:ext>
            </a:extLst>
          </p:cNvPr>
          <p:cNvGrpSpPr/>
          <p:nvPr/>
        </p:nvGrpSpPr>
        <p:grpSpPr>
          <a:xfrm>
            <a:off x="13765326" y="6665155"/>
            <a:ext cx="10799955" cy="2114550"/>
            <a:chOff x="13049864" y="3970795"/>
            <a:chExt cx="24517350" cy="2114550"/>
          </a:xfrm>
        </p:grpSpPr>
        <p:cxnSp>
          <p:nvCxnSpPr>
            <p:cNvPr id="3" name="Straight Connector 2">
              <a:extLst>
                <a:ext uri="{FF2B5EF4-FFF2-40B4-BE49-F238E27FC236}">
                  <a16:creationId xmlns:a16="http://schemas.microsoft.com/office/drawing/2014/main" id="{DF89BEE5-4CC4-E1B2-BF48-5678A25FCD68}"/>
                </a:ext>
              </a:extLst>
            </p:cNvPr>
            <p:cNvCxnSpPr>
              <a:cxnSpLocks/>
            </p:cNvCxnSpPr>
            <p:nvPr/>
          </p:nvCxnSpPr>
          <p:spPr>
            <a:xfrm>
              <a:off x="13049864" y="3970795"/>
              <a:ext cx="2438400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1A1CF870-3FEF-2E70-15D3-8F86C75D01DC}"/>
                </a:ext>
              </a:extLst>
            </p:cNvPr>
            <p:cNvCxnSpPr>
              <a:cxnSpLocks/>
            </p:cNvCxnSpPr>
            <p:nvPr/>
          </p:nvCxnSpPr>
          <p:spPr>
            <a:xfrm>
              <a:off x="13049864" y="4980445"/>
              <a:ext cx="2438400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C3B47485-4E0D-88F6-FC88-3F61CA536EE6}"/>
                </a:ext>
              </a:extLst>
            </p:cNvPr>
            <p:cNvCxnSpPr>
              <a:cxnSpLocks/>
            </p:cNvCxnSpPr>
            <p:nvPr/>
          </p:nvCxnSpPr>
          <p:spPr>
            <a:xfrm>
              <a:off x="13049864" y="6085345"/>
              <a:ext cx="2451735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grpSp>
      <p:sp>
        <p:nvSpPr>
          <p:cNvPr id="25" name="Rectangle 24">
            <a:extLst>
              <a:ext uri="{FF2B5EF4-FFF2-40B4-BE49-F238E27FC236}">
                <a16:creationId xmlns:a16="http://schemas.microsoft.com/office/drawing/2014/main" id="{2CE0FCE2-25C9-0078-3CA3-0B603D9087A6}"/>
              </a:ext>
            </a:extLst>
          </p:cNvPr>
          <p:cNvSpPr/>
          <p:nvPr/>
        </p:nvSpPr>
        <p:spPr>
          <a:xfrm>
            <a:off x="16429708" y="-64698"/>
            <a:ext cx="7954292" cy="13780697"/>
          </a:xfrm>
          <a:prstGeom prst="rect">
            <a:avLst/>
          </a:prstGeom>
          <a:gradFill>
            <a:gsLst>
              <a:gs pos="0">
                <a:srgbClr val="000000">
                  <a:alpha val="0"/>
                </a:srgbClr>
              </a:gs>
              <a:gs pos="100000">
                <a:srgbClr val="000000"/>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23" name="We engineer, build, and operate exceptional NanoSats">
            <a:extLst>
              <a:ext uri="{FF2B5EF4-FFF2-40B4-BE49-F238E27FC236}">
                <a16:creationId xmlns:a16="http://schemas.microsoft.com/office/drawing/2014/main" id="{6E0A141C-E16F-EE58-3F98-BA9AE81882CA}"/>
              </a:ext>
            </a:extLst>
          </p:cNvPr>
          <p:cNvSpPr txBox="1"/>
          <p:nvPr/>
        </p:nvSpPr>
        <p:spPr>
          <a:xfrm>
            <a:off x="13765326" y="5933656"/>
            <a:ext cx="5512218" cy="41361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nSpc>
                <a:spcPct val="200000"/>
              </a:lnSpc>
            </a:pPr>
            <a:r>
              <a:rPr lang="en-US" sz="2500" b="0" i="0" u="none" strike="noStrike" baseline="30000" dirty="0">
                <a:solidFill>
                  <a:srgbClr val="66717E"/>
                </a:solidFill>
                <a:latin typeface="Magnetik Medium" pitchFamily="50" charset="0"/>
              </a:rPr>
              <a:t>available payload volume</a:t>
            </a:r>
            <a:br>
              <a:rPr lang="en-US" sz="2500" b="0" i="0" u="none" strike="noStrike" baseline="30000" dirty="0">
                <a:solidFill>
                  <a:srgbClr val="66717E"/>
                </a:solidFill>
                <a:latin typeface="Magnetik Medium" pitchFamily="50" charset="0"/>
              </a:rPr>
            </a:br>
            <a:br>
              <a:rPr lang="en-US" sz="2500" b="0" i="0" u="none" strike="noStrike" baseline="30000" dirty="0">
                <a:solidFill>
                  <a:srgbClr val="66717E"/>
                </a:solidFill>
                <a:latin typeface="Magnetik Medium" pitchFamily="50" charset="0"/>
              </a:rPr>
            </a:br>
            <a:r>
              <a:rPr lang="en-US" sz="2500" b="0" i="0" u="none" strike="noStrike" baseline="30000" dirty="0">
                <a:solidFill>
                  <a:srgbClr val="66717E"/>
                </a:solidFill>
                <a:latin typeface="Magnetik Medium" pitchFamily="50" charset="0"/>
              </a:rPr>
              <a:t>ONBOARD GPU PROCESSING</a:t>
            </a:r>
          </a:p>
          <a:p>
            <a:pPr>
              <a:lnSpc>
                <a:spcPct val="200000"/>
              </a:lnSpc>
            </a:pPr>
            <a:br>
              <a:rPr lang="en-US" sz="2500" b="0" i="0" u="none" strike="noStrike" baseline="30000" dirty="0">
                <a:solidFill>
                  <a:srgbClr val="66717E"/>
                </a:solidFill>
                <a:latin typeface="Magnetik Medium" pitchFamily="50" charset="0"/>
              </a:rPr>
            </a:br>
            <a:r>
              <a:rPr lang="en-US" sz="2500" b="0" i="0" u="none" strike="noStrike" baseline="30000" dirty="0">
                <a:solidFill>
                  <a:srgbClr val="66717E"/>
                </a:solidFill>
                <a:latin typeface="Magnetik Medium" pitchFamily="50" charset="0"/>
              </a:rPr>
              <a:t>Average Payload Power Available</a:t>
            </a:r>
          </a:p>
          <a:p>
            <a:pPr>
              <a:lnSpc>
                <a:spcPct val="200000"/>
              </a:lnSpc>
            </a:pPr>
            <a:br>
              <a:rPr lang="en-US" sz="2500" b="0" baseline="30000" dirty="0">
                <a:solidFill>
                  <a:srgbClr val="66717E"/>
                </a:solidFill>
                <a:latin typeface="Magnetik Medium" pitchFamily="50" charset="0"/>
              </a:rPr>
            </a:br>
            <a:r>
              <a:rPr lang="en-US" sz="2500" b="0" baseline="30000" dirty="0">
                <a:solidFill>
                  <a:srgbClr val="66717E"/>
                </a:solidFill>
                <a:latin typeface="Magnetik Medium" pitchFamily="50" charset="0"/>
              </a:rPr>
              <a:t>Available Payload Mass</a:t>
            </a:r>
          </a:p>
          <a:p>
            <a:pPr marR="0" algn="l" rtl="0">
              <a:lnSpc>
                <a:spcPct val="200000"/>
              </a:lnSpc>
            </a:pPr>
            <a:endParaRPr lang="en-US" sz="2500" b="0" i="0" u="none" strike="noStrike" baseline="30000" dirty="0">
              <a:solidFill>
                <a:srgbClr val="66717E"/>
              </a:solidFill>
              <a:latin typeface="Magnetik Medium" pitchFamily="50" charset="0"/>
            </a:endParaRPr>
          </a:p>
        </p:txBody>
      </p:sp>
      <p:sp>
        <p:nvSpPr>
          <p:cNvPr id="4" name="TextBox 3">
            <a:extLst>
              <a:ext uri="{FF2B5EF4-FFF2-40B4-BE49-F238E27FC236}">
                <a16:creationId xmlns:a16="http://schemas.microsoft.com/office/drawing/2014/main" id="{4E227E21-23E6-71D4-D00D-02BA9837069C}"/>
              </a:ext>
            </a:extLst>
          </p:cNvPr>
          <p:cNvSpPr txBox="1"/>
          <p:nvPr/>
        </p:nvSpPr>
        <p:spPr>
          <a:xfrm rot="5400000">
            <a:off x="22856475" y="12114676"/>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rgbClr val="66717E"/>
                </a:solidFill>
                <a:latin typeface="Proxima Nova" panose="02000506030000020004" pitchFamily="50" charset="0"/>
              </a:rPr>
              <a:t>Privileged and confidential</a:t>
            </a:r>
          </a:p>
        </p:txBody>
      </p:sp>
      <p:pic>
        <p:nvPicPr>
          <p:cNvPr id="5" name="Graphic 4">
            <a:extLst>
              <a:ext uri="{FF2B5EF4-FFF2-40B4-BE49-F238E27FC236}">
                <a16:creationId xmlns:a16="http://schemas.microsoft.com/office/drawing/2014/main" id="{01D2268B-95BF-B93E-45D9-539473DE24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183" y="561623"/>
            <a:ext cx="825986" cy="772208"/>
          </a:xfrm>
          <a:prstGeom prst="rect">
            <a:avLst/>
          </a:prstGeom>
        </p:spPr>
      </p:pic>
      <p:sp>
        <p:nvSpPr>
          <p:cNvPr id="13" name="Freeform: Shape 8">
            <a:extLst>
              <a:ext uri="{FF2B5EF4-FFF2-40B4-BE49-F238E27FC236}">
                <a16:creationId xmlns:a16="http://schemas.microsoft.com/office/drawing/2014/main" id="{E88878CB-9DC2-A32A-4F2E-299A25F52CDF}"/>
              </a:ext>
            </a:extLst>
          </p:cNvPr>
          <p:cNvSpPr/>
          <p:nvPr/>
        </p:nvSpPr>
        <p:spPr>
          <a:xfrm>
            <a:off x="12335696" y="-378788"/>
            <a:ext cx="489574" cy="709056"/>
          </a:xfrm>
          <a:custGeom>
            <a:avLst/>
            <a:gdLst>
              <a:gd name="f0" fmla="val 10800000"/>
              <a:gd name="f1" fmla="val 5400000"/>
              <a:gd name="f2" fmla="val 180"/>
              <a:gd name="f3" fmla="val w"/>
              <a:gd name="f4" fmla="val h"/>
              <a:gd name="f5" fmla="val 0"/>
              <a:gd name="f6" fmla="val 895278"/>
              <a:gd name="f7" fmla="val 1296643"/>
              <a:gd name="f8" fmla="val 935279"/>
              <a:gd name="f9" fmla="val 163703"/>
              <a:gd name="f10" fmla="val 361768"/>
              <a:gd name="f11" fmla="val 733496"/>
              <a:gd name="f12" fmla="+- 0 0 -90"/>
              <a:gd name="f13" fmla="*/ f3 1 895278"/>
              <a:gd name="f14" fmla="*/ f4 1 1296643"/>
              <a:gd name="f15" fmla="+- f7 0 f5"/>
              <a:gd name="f16" fmla="+- f6 0 f5"/>
              <a:gd name="f17" fmla="*/ f12 f0 1"/>
              <a:gd name="f18" fmla="*/ f16 1 895278"/>
              <a:gd name="f19" fmla="*/ f15 1 1296643"/>
              <a:gd name="f20" fmla="*/ 0 f16 1"/>
              <a:gd name="f21" fmla="*/ 935279 f15 1"/>
              <a:gd name="f22" fmla="*/ 163703 f16 1"/>
              <a:gd name="f23" fmla="*/ 1296643 f15 1"/>
              <a:gd name="f24" fmla="*/ 895278 f16 1"/>
              <a:gd name="f25" fmla="*/ 361768 f15 1"/>
              <a:gd name="f26" fmla="*/ 733496 f16 1"/>
              <a:gd name="f27" fmla="*/ 0 f15 1"/>
              <a:gd name="f28" fmla="*/ f17 1 f2"/>
              <a:gd name="f29" fmla="*/ f20 1 895278"/>
              <a:gd name="f30" fmla="*/ f21 1 1296643"/>
              <a:gd name="f31" fmla="*/ f22 1 895278"/>
              <a:gd name="f32" fmla="*/ f23 1 1296643"/>
              <a:gd name="f33" fmla="*/ f24 1 895278"/>
              <a:gd name="f34" fmla="*/ f25 1 1296643"/>
              <a:gd name="f35" fmla="*/ f26 1 895278"/>
              <a:gd name="f36" fmla="*/ f27 1 1296643"/>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895278" h="1296643">
                <a:moveTo>
                  <a:pt x="f5" y="f8"/>
                </a:moveTo>
                <a:lnTo>
                  <a:pt x="f9" y="f7"/>
                </a:lnTo>
                <a:lnTo>
                  <a:pt x="f6" y="f10"/>
                </a:lnTo>
                <a:lnTo>
                  <a:pt x="f11" y="f5"/>
                </a:lnTo>
                <a:lnTo>
                  <a:pt x="f5" y="f8"/>
                </a:lnTo>
              </a:path>
            </a:pathLst>
          </a:custGeom>
          <a:solidFill>
            <a:schemeClr val="bg1">
              <a:alpha val="0"/>
            </a:schemeClr>
          </a:solidFill>
          <a:ln cap="flat">
            <a:noFill/>
            <a:prstDash val="solid"/>
          </a:ln>
        </p:spPr>
        <p:txBody>
          <a:bodyPr vert="horz" wrap="square" lIns="76200" tIns="38100" rIns="76200" bIns="38100" anchor="ctr" anchorCtr="0" compatLnSpc="1">
            <a:noAutofit/>
          </a:bodyPr>
          <a:lstStyle/>
          <a:p>
            <a:pPr algn="l" defTabSz="380985" hangingPunct="1">
              <a:defRPr sz="1800" b="0" i="0" u="none" strike="noStrike" kern="0" cap="none" spc="0" baseline="0">
                <a:solidFill>
                  <a:srgbClr val="000000"/>
                </a:solidFill>
                <a:uFillTx/>
              </a:defRPr>
            </a:pPr>
            <a:endParaRPr lang="en-US" sz="1500" kern="1200">
              <a:solidFill>
                <a:srgbClr val="FFFFFF"/>
              </a:solidFill>
              <a:latin typeface="Aptos"/>
            </a:endParaRPr>
          </a:p>
        </p:txBody>
      </p:sp>
      <p:sp>
        <p:nvSpPr>
          <p:cNvPr id="14" name="Freeform: Shape 9">
            <a:extLst>
              <a:ext uri="{FF2B5EF4-FFF2-40B4-BE49-F238E27FC236}">
                <a16:creationId xmlns:a16="http://schemas.microsoft.com/office/drawing/2014/main" id="{7A6382BE-8A73-EFBD-F462-4173EB88B6FF}"/>
              </a:ext>
            </a:extLst>
          </p:cNvPr>
          <p:cNvSpPr/>
          <p:nvPr/>
        </p:nvSpPr>
        <p:spPr>
          <a:xfrm>
            <a:off x="11686128" y="628736"/>
            <a:ext cx="757509" cy="245394"/>
          </a:xfrm>
          <a:custGeom>
            <a:avLst/>
            <a:gdLst>
              <a:gd name="f0" fmla="val 10800000"/>
              <a:gd name="f1" fmla="val 5400000"/>
              <a:gd name="f2" fmla="val 180"/>
              <a:gd name="f3" fmla="val w"/>
              <a:gd name="f4" fmla="val h"/>
              <a:gd name="f5" fmla="val 0"/>
              <a:gd name="f6" fmla="val 1385256"/>
              <a:gd name="f7" fmla="val 448754"/>
              <a:gd name="f8" fmla="val 1385257"/>
              <a:gd name="f9" fmla="val 448755"/>
              <a:gd name="f10" fmla="val 154904"/>
              <a:gd name="f11" fmla="val 343657"/>
              <a:gd name="f12" fmla="val 1232413"/>
              <a:gd name="f13" fmla="val 105082"/>
              <a:gd name="f14" fmla="+- 0 0 -90"/>
              <a:gd name="f15" fmla="*/ f3 1 1385256"/>
              <a:gd name="f16" fmla="*/ f4 1 448754"/>
              <a:gd name="f17" fmla="+- f7 0 f5"/>
              <a:gd name="f18" fmla="+- f6 0 f5"/>
              <a:gd name="f19" fmla="*/ f14 f0 1"/>
              <a:gd name="f20" fmla="*/ f18 1 1385256"/>
              <a:gd name="f21" fmla="*/ f17 1 448754"/>
              <a:gd name="f22" fmla="*/ 1385257 f18 1"/>
              <a:gd name="f23" fmla="*/ 448755 f17 1"/>
              <a:gd name="f24" fmla="*/ 154904 f18 1"/>
              <a:gd name="f25" fmla="*/ 343657 f17 1"/>
              <a:gd name="f26" fmla="*/ 0 f18 1"/>
              <a:gd name="f27" fmla="*/ 0 f17 1"/>
              <a:gd name="f28" fmla="*/ 1232413 f18 1"/>
              <a:gd name="f29" fmla="*/ 105082 f17 1"/>
              <a:gd name="f30" fmla="*/ f19 1 f2"/>
              <a:gd name="f31" fmla="*/ f22 1 1385256"/>
              <a:gd name="f32" fmla="*/ f23 1 448754"/>
              <a:gd name="f33" fmla="*/ f24 1 1385256"/>
              <a:gd name="f34" fmla="*/ f25 1 448754"/>
              <a:gd name="f35" fmla="*/ f26 1 1385256"/>
              <a:gd name="f36" fmla="*/ f27 1 448754"/>
              <a:gd name="f37" fmla="*/ f28 1 1385256"/>
              <a:gd name="f38" fmla="*/ f29 1 44875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1"/>
              <a:gd name="f50" fmla="*/ f37 1 f20"/>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8" y="f59"/>
              </a:cxn>
              <a:cxn ang="f43">
                <a:pos x="f60" y="f61"/>
              </a:cxn>
              <a:cxn ang="f43">
                <a:pos x="f62" y="f63"/>
              </a:cxn>
              <a:cxn ang="f43">
                <a:pos x="f56" y="f57"/>
              </a:cxn>
            </a:cxnLst>
            <a:rect l="f52" t="f55" r="f53" b="f54"/>
            <a:pathLst>
              <a:path w="1385256" h="448754">
                <a:moveTo>
                  <a:pt x="f8" y="f9"/>
                </a:moveTo>
                <a:lnTo>
                  <a:pt x="f10" y="f11"/>
                </a:lnTo>
                <a:lnTo>
                  <a:pt x="f5" y="f5"/>
                </a:lnTo>
                <a:lnTo>
                  <a:pt x="f12" y="f13"/>
                </a:lnTo>
                <a:lnTo>
                  <a:pt x="f8" y="f9"/>
                </a:lnTo>
              </a:path>
            </a:pathLst>
          </a:custGeom>
          <a:solidFill>
            <a:schemeClr val="bg1">
              <a:alpha val="0"/>
            </a:schemeClr>
          </a:solidFill>
          <a:ln cap="flat">
            <a:noFill/>
            <a:prstDash val="solid"/>
          </a:ln>
        </p:spPr>
        <p:txBody>
          <a:bodyPr vert="horz" wrap="square" lIns="76200" tIns="38100" rIns="76200" bIns="38100" anchor="ctr" anchorCtr="0" compatLnSpc="1">
            <a:noAutofit/>
          </a:bodyPr>
          <a:lstStyle/>
          <a:p>
            <a:pPr algn="l" defTabSz="380985" hangingPunct="1">
              <a:defRPr sz="1800" b="0" i="0" u="none" strike="noStrike" kern="0" cap="none" spc="0" baseline="0">
                <a:solidFill>
                  <a:srgbClr val="000000"/>
                </a:solidFill>
                <a:uFillTx/>
              </a:defRPr>
            </a:pPr>
            <a:endParaRPr lang="en-US" sz="1500" kern="1200">
              <a:solidFill>
                <a:srgbClr val="FFFFFF"/>
              </a:solidFill>
              <a:latin typeface="Aptos"/>
            </a:endParaRPr>
          </a:p>
        </p:txBody>
      </p:sp>
      <p:sp>
        <p:nvSpPr>
          <p:cNvPr id="15" name="Freeform: Shape 10">
            <a:extLst>
              <a:ext uri="{FF2B5EF4-FFF2-40B4-BE49-F238E27FC236}">
                <a16:creationId xmlns:a16="http://schemas.microsoft.com/office/drawing/2014/main" id="{C32A8EF8-1033-F8EC-5709-F865EBBFF530}"/>
              </a:ext>
            </a:extLst>
          </p:cNvPr>
          <p:cNvSpPr/>
          <p:nvPr/>
        </p:nvSpPr>
        <p:spPr>
          <a:xfrm>
            <a:off x="11521973" y="267245"/>
            <a:ext cx="757509" cy="244929"/>
          </a:xfrm>
          <a:custGeom>
            <a:avLst/>
            <a:gdLst>
              <a:gd name="f0" fmla="val 10800000"/>
              <a:gd name="f1" fmla="val 5400000"/>
              <a:gd name="f2" fmla="val 180"/>
              <a:gd name="f3" fmla="val w"/>
              <a:gd name="f4" fmla="val h"/>
              <a:gd name="f5" fmla="val 0"/>
              <a:gd name="f6" fmla="val 1385256"/>
              <a:gd name="f7" fmla="val 447902"/>
              <a:gd name="f8" fmla="val 156515"/>
              <a:gd name="f9" fmla="val 342635"/>
              <a:gd name="f10" fmla="val 1385257"/>
              <a:gd name="f11" fmla="val 447903"/>
              <a:gd name="f12" fmla="val 1232104"/>
              <a:gd name="f13" fmla="val 105097"/>
              <a:gd name="f14" fmla="+- 0 0 -90"/>
              <a:gd name="f15" fmla="*/ f3 1 1385256"/>
              <a:gd name="f16" fmla="*/ f4 1 447902"/>
              <a:gd name="f17" fmla="+- f7 0 f5"/>
              <a:gd name="f18" fmla="+- f6 0 f5"/>
              <a:gd name="f19" fmla="*/ f14 f0 1"/>
              <a:gd name="f20" fmla="*/ f18 1 1385256"/>
              <a:gd name="f21" fmla="*/ f17 1 447902"/>
              <a:gd name="f22" fmla="*/ 0 f18 1"/>
              <a:gd name="f23" fmla="*/ 0 f17 1"/>
              <a:gd name="f24" fmla="*/ 156515 f18 1"/>
              <a:gd name="f25" fmla="*/ 342635 f17 1"/>
              <a:gd name="f26" fmla="*/ 1385257 f18 1"/>
              <a:gd name="f27" fmla="*/ 447903 f17 1"/>
              <a:gd name="f28" fmla="*/ 1232104 f18 1"/>
              <a:gd name="f29" fmla="*/ 105097 f17 1"/>
              <a:gd name="f30" fmla="*/ f19 1 f2"/>
              <a:gd name="f31" fmla="*/ f22 1 1385256"/>
              <a:gd name="f32" fmla="*/ f23 1 447902"/>
              <a:gd name="f33" fmla="*/ f24 1 1385256"/>
              <a:gd name="f34" fmla="*/ f25 1 447902"/>
              <a:gd name="f35" fmla="*/ f26 1 1385256"/>
              <a:gd name="f36" fmla="*/ f27 1 447902"/>
              <a:gd name="f37" fmla="*/ f28 1 1385256"/>
              <a:gd name="f38" fmla="*/ f29 1 44790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1"/>
              <a:gd name="f50" fmla="*/ f37 1 f20"/>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8" y="f59"/>
              </a:cxn>
              <a:cxn ang="f43">
                <a:pos x="f60" y="f61"/>
              </a:cxn>
              <a:cxn ang="f43">
                <a:pos x="f62" y="f63"/>
              </a:cxn>
              <a:cxn ang="f43">
                <a:pos x="f56" y="f57"/>
              </a:cxn>
            </a:cxnLst>
            <a:rect l="f52" t="f55" r="f53" b="f54"/>
            <a:pathLst>
              <a:path w="1385256" h="447902">
                <a:moveTo>
                  <a:pt x="f5" y="f5"/>
                </a:moveTo>
                <a:lnTo>
                  <a:pt x="f8" y="f9"/>
                </a:lnTo>
                <a:lnTo>
                  <a:pt x="f10" y="f11"/>
                </a:lnTo>
                <a:lnTo>
                  <a:pt x="f12" y="f13"/>
                </a:lnTo>
                <a:lnTo>
                  <a:pt x="f5" y="f5"/>
                </a:lnTo>
              </a:path>
            </a:pathLst>
          </a:custGeom>
          <a:solidFill>
            <a:schemeClr val="bg1">
              <a:alpha val="0"/>
            </a:schemeClr>
          </a:solidFill>
          <a:ln cap="flat">
            <a:noFill/>
            <a:prstDash val="solid"/>
          </a:ln>
        </p:spPr>
        <p:txBody>
          <a:bodyPr vert="horz" wrap="square" lIns="76200" tIns="38100" rIns="76200" bIns="38100" anchor="ctr" anchorCtr="0" compatLnSpc="1">
            <a:noAutofit/>
          </a:bodyPr>
          <a:lstStyle/>
          <a:p>
            <a:pPr algn="l" defTabSz="380985" hangingPunct="1">
              <a:defRPr sz="1800" b="0" i="0" u="none" strike="noStrike" kern="0" cap="none" spc="0" baseline="0">
                <a:solidFill>
                  <a:srgbClr val="000000"/>
                </a:solidFill>
                <a:uFillTx/>
              </a:defRPr>
            </a:pPr>
            <a:endParaRPr lang="en-US" sz="1500" kern="1200">
              <a:solidFill>
                <a:srgbClr val="FFFFFF"/>
              </a:solidFill>
              <a:latin typeface="Aptos"/>
            </a:endParaRPr>
          </a:p>
        </p:txBody>
      </p:sp>
      <p:sp>
        <p:nvSpPr>
          <p:cNvPr id="16" name="Freeform: Shape 11">
            <a:extLst>
              <a:ext uri="{FF2B5EF4-FFF2-40B4-BE49-F238E27FC236}">
                <a16:creationId xmlns:a16="http://schemas.microsoft.com/office/drawing/2014/main" id="{B623024A-8662-A0F8-253D-740A9178C22D}"/>
              </a:ext>
            </a:extLst>
          </p:cNvPr>
          <p:cNvSpPr/>
          <p:nvPr/>
        </p:nvSpPr>
        <p:spPr>
          <a:xfrm>
            <a:off x="12360063" y="156628"/>
            <a:ext cx="502414" cy="717502"/>
          </a:xfrm>
          <a:custGeom>
            <a:avLst/>
            <a:gdLst>
              <a:gd name="f0" fmla="val 10800000"/>
              <a:gd name="f1" fmla="val 5400000"/>
              <a:gd name="f2" fmla="val 180"/>
              <a:gd name="f3" fmla="val w"/>
              <a:gd name="f4" fmla="val h"/>
              <a:gd name="f5" fmla="val 0"/>
              <a:gd name="f6" fmla="val 918763"/>
              <a:gd name="f7" fmla="val 1312088"/>
              <a:gd name="f8" fmla="val 968416"/>
              <a:gd name="f9" fmla="val 152843"/>
              <a:gd name="f10" fmla="val 1312089"/>
              <a:gd name="f11" fmla="val 918764"/>
              <a:gd name="f12" fmla="val 357894"/>
              <a:gd name="f13" fmla="val 754379"/>
              <a:gd name="f14" fmla="+- 0 0 -90"/>
              <a:gd name="f15" fmla="*/ f3 1 918763"/>
              <a:gd name="f16" fmla="*/ f4 1 1312088"/>
              <a:gd name="f17" fmla="+- f7 0 f5"/>
              <a:gd name="f18" fmla="+- f6 0 f5"/>
              <a:gd name="f19" fmla="*/ f14 f0 1"/>
              <a:gd name="f20" fmla="*/ f18 1 918763"/>
              <a:gd name="f21" fmla="*/ f17 1 1312088"/>
              <a:gd name="f22" fmla="*/ 0 f18 1"/>
              <a:gd name="f23" fmla="*/ 968416 f17 1"/>
              <a:gd name="f24" fmla="*/ 152843 f18 1"/>
              <a:gd name="f25" fmla="*/ 1312089 f17 1"/>
              <a:gd name="f26" fmla="*/ 918764 f18 1"/>
              <a:gd name="f27" fmla="*/ 357894 f17 1"/>
              <a:gd name="f28" fmla="*/ 754379 f18 1"/>
              <a:gd name="f29" fmla="*/ 0 f17 1"/>
              <a:gd name="f30" fmla="*/ f19 1 f2"/>
              <a:gd name="f31" fmla="*/ f22 1 918763"/>
              <a:gd name="f32" fmla="*/ f23 1 1312088"/>
              <a:gd name="f33" fmla="*/ f24 1 918763"/>
              <a:gd name="f34" fmla="*/ f25 1 1312088"/>
              <a:gd name="f35" fmla="*/ f26 1 918763"/>
              <a:gd name="f36" fmla="*/ f27 1 1312088"/>
              <a:gd name="f37" fmla="*/ f28 1 918763"/>
              <a:gd name="f38" fmla="*/ f29 1 13120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1"/>
              <a:gd name="f50" fmla="*/ f37 1 f20"/>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8" y="f59"/>
              </a:cxn>
              <a:cxn ang="f43">
                <a:pos x="f60" y="f61"/>
              </a:cxn>
              <a:cxn ang="f43">
                <a:pos x="f62" y="f63"/>
              </a:cxn>
              <a:cxn ang="f43">
                <a:pos x="f56" y="f57"/>
              </a:cxn>
            </a:cxnLst>
            <a:rect l="f52" t="f55" r="f53" b="f54"/>
            <a:pathLst>
              <a:path w="918763" h="1312088">
                <a:moveTo>
                  <a:pt x="f5" y="f8"/>
                </a:moveTo>
                <a:lnTo>
                  <a:pt x="f9" y="f10"/>
                </a:lnTo>
                <a:lnTo>
                  <a:pt x="f11" y="f12"/>
                </a:lnTo>
                <a:lnTo>
                  <a:pt x="f13" y="f5"/>
                </a:lnTo>
                <a:lnTo>
                  <a:pt x="f5" y="f8"/>
                </a:lnTo>
              </a:path>
            </a:pathLst>
          </a:custGeom>
          <a:solidFill>
            <a:schemeClr val="bg1">
              <a:alpha val="0"/>
            </a:schemeClr>
          </a:solidFill>
          <a:ln cap="flat">
            <a:noFill/>
            <a:prstDash val="solid"/>
          </a:ln>
        </p:spPr>
        <p:txBody>
          <a:bodyPr vert="horz" wrap="square" lIns="76200" tIns="38100" rIns="76200" bIns="38100" anchor="ctr" anchorCtr="0" compatLnSpc="1">
            <a:noAutofit/>
          </a:bodyPr>
          <a:lstStyle/>
          <a:p>
            <a:pPr algn="l" defTabSz="380985" hangingPunct="1">
              <a:defRPr sz="1800" b="0" i="0" u="none" strike="noStrike" kern="0" cap="none" spc="0" baseline="0">
                <a:solidFill>
                  <a:srgbClr val="000000"/>
                </a:solidFill>
                <a:uFillTx/>
              </a:defRPr>
            </a:pPr>
            <a:endParaRPr lang="en-US" sz="1500" kern="1200">
              <a:solidFill>
                <a:srgbClr val="FFFFFF"/>
              </a:solidFill>
              <a:latin typeface="Aptos"/>
            </a:endParaRPr>
          </a:p>
        </p:txBody>
      </p:sp>
      <p:sp>
        <p:nvSpPr>
          <p:cNvPr id="22" name="We engineer, build, and operate exceptional NanoSats">
            <a:extLst>
              <a:ext uri="{FF2B5EF4-FFF2-40B4-BE49-F238E27FC236}">
                <a16:creationId xmlns:a16="http://schemas.microsoft.com/office/drawing/2014/main" id="{2BCF3E67-25EF-4FD5-72CB-4609C1D9448A}"/>
              </a:ext>
            </a:extLst>
          </p:cNvPr>
          <p:cNvSpPr txBox="1"/>
          <p:nvPr/>
        </p:nvSpPr>
        <p:spPr>
          <a:xfrm>
            <a:off x="13747047" y="4556440"/>
            <a:ext cx="8504491" cy="1118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2000" cap="none" baseline="30000" dirty="0">
                <a:latin typeface="Magnetik" pitchFamily="50" charset="0"/>
              </a:rPr>
              <a:t>THE FRAME</a:t>
            </a:r>
          </a:p>
        </p:txBody>
      </p:sp>
      <p:sp>
        <p:nvSpPr>
          <p:cNvPr id="24" name="We engineer, build, and operate exceptional NanoSats">
            <a:extLst>
              <a:ext uri="{FF2B5EF4-FFF2-40B4-BE49-F238E27FC236}">
                <a16:creationId xmlns:a16="http://schemas.microsoft.com/office/drawing/2014/main" id="{A27820CE-14BB-9324-371E-6BD6B487D503}"/>
              </a:ext>
            </a:extLst>
          </p:cNvPr>
          <p:cNvSpPr txBox="1"/>
          <p:nvPr/>
        </p:nvSpPr>
        <p:spPr>
          <a:xfrm>
            <a:off x="16739320" y="5936217"/>
            <a:ext cx="5512218" cy="3623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lnSpc>
                <a:spcPct val="200000"/>
              </a:lnSpc>
            </a:pPr>
            <a:r>
              <a:rPr lang="en-US" sz="2500" b="0" i="0" u="none" strike="noStrike" baseline="30000" dirty="0">
                <a:solidFill>
                  <a:srgbClr val="FFFFFF"/>
                </a:solidFill>
                <a:latin typeface="Magnetik Medium" pitchFamily="50" charset="0"/>
              </a:rPr>
              <a:t>500 x 850 x 650 mm</a:t>
            </a:r>
          </a:p>
          <a:p>
            <a:pPr marR="0" algn="ctr" rtl="0">
              <a:lnSpc>
                <a:spcPct val="200000"/>
              </a:lnSpc>
            </a:pPr>
            <a:endParaRPr lang="en-US" sz="2500" b="0" i="0" u="none" strike="noStrike" baseline="30000" dirty="0">
              <a:solidFill>
                <a:srgbClr val="FFFFFF"/>
              </a:solidFill>
              <a:latin typeface="Magnetik Medium" pitchFamily="50" charset="0"/>
            </a:endParaRPr>
          </a:p>
          <a:p>
            <a:pPr marR="0" algn="ctr" rtl="0">
              <a:lnSpc>
                <a:spcPct val="200000"/>
              </a:lnSpc>
            </a:pPr>
            <a:r>
              <a:rPr lang="en-US" sz="2500" b="0" i="0" u="none" strike="noStrike" baseline="30000" dirty="0">
                <a:solidFill>
                  <a:srgbClr val="FFFFFF"/>
                </a:solidFill>
                <a:latin typeface="Magnetik Medium" pitchFamily="50" charset="0"/>
              </a:rPr>
              <a:t>100 TOPS</a:t>
            </a:r>
          </a:p>
          <a:p>
            <a:pPr marR="0" algn="ctr" rtl="0">
              <a:lnSpc>
                <a:spcPct val="200000"/>
              </a:lnSpc>
            </a:pPr>
            <a:endParaRPr lang="en-US" sz="2500" b="0" i="0" u="none" strike="noStrike" baseline="30000" dirty="0">
              <a:solidFill>
                <a:srgbClr val="FFFFFF"/>
              </a:solidFill>
              <a:latin typeface="Magnetik Medium" pitchFamily="50" charset="0"/>
            </a:endParaRPr>
          </a:p>
          <a:p>
            <a:pPr marR="0" algn="ctr" rtl="0">
              <a:lnSpc>
                <a:spcPct val="200000"/>
              </a:lnSpc>
            </a:pPr>
            <a:r>
              <a:rPr lang="en-US" sz="2500" b="0" i="0" u="none" strike="noStrike" baseline="30000" dirty="0">
                <a:solidFill>
                  <a:srgbClr val="FFFFFF"/>
                </a:solidFill>
                <a:latin typeface="Magnetik Medium" pitchFamily="50" charset="0"/>
              </a:rPr>
              <a:t>150-370 W</a:t>
            </a:r>
          </a:p>
          <a:p>
            <a:pPr marR="0" algn="ctr" rtl="0">
              <a:lnSpc>
                <a:spcPct val="200000"/>
              </a:lnSpc>
            </a:pPr>
            <a:endParaRPr lang="en-US" sz="2500" b="0" i="0" u="none" strike="noStrike" baseline="30000" dirty="0">
              <a:solidFill>
                <a:srgbClr val="FFFFFF"/>
              </a:solidFill>
              <a:latin typeface="Magnetik Medium" pitchFamily="50" charset="0"/>
            </a:endParaRPr>
          </a:p>
          <a:p>
            <a:pPr marR="0" algn="ctr" rtl="0">
              <a:lnSpc>
                <a:spcPct val="200000"/>
              </a:lnSpc>
            </a:pPr>
            <a:r>
              <a:rPr lang="en-US" sz="2500" b="0" baseline="30000" dirty="0">
                <a:latin typeface="Magnetik Medium" pitchFamily="50" charset="0"/>
              </a:rPr>
              <a:t>8</a:t>
            </a:r>
            <a:r>
              <a:rPr lang="en-US" sz="2500" b="0" i="0" u="none" strike="noStrike" baseline="30000" dirty="0">
                <a:solidFill>
                  <a:srgbClr val="FFFFFF"/>
                </a:solidFill>
                <a:latin typeface="Magnetik Medium" pitchFamily="50" charset="0"/>
              </a:rPr>
              <a:t>0 </a:t>
            </a:r>
            <a:r>
              <a:rPr lang="en-US" sz="2500" b="0" i="0" u="none" strike="noStrike" cap="none" baseline="30000" dirty="0">
                <a:solidFill>
                  <a:srgbClr val="FFFFFF"/>
                </a:solidFill>
                <a:latin typeface="Magnetik Medium" pitchFamily="50" charset="0"/>
              </a:rPr>
              <a:t>kg</a:t>
            </a:r>
            <a:endParaRPr lang="en-US" sz="2500" b="0" i="0" u="none" strike="noStrike" baseline="30000" dirty="0">
              <a:solidFill>
                <a:srgbClr val="41667F"/>
              </a:solidFill>
              <a:latin typeface="Magnetik Medium" pitchFamily="50" charset="0"/>
            </a:endParaRPr>
          </a:p>
        </p:txBody>
      </p:sp>
      <p:pic>
        <p:nvPicPr>
          <p:cNvPr id="8" name="Picture 7" descr="A black projector with a screen&#10;&#10;AI-generated content may be incorrect.">
            <a:extLst>
              <a:ext uri="{FF2B5EF4-FFF2-40B4-BE49-F238E27FC236}">
                <a16:creationId xmlns:a16="http://schemas.microsoft.com/office/drawing/2014/main" id="{D68C4529-BD58-DF7B-8B99-AF9B026B9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214" y="1036386"/>
            <a:ext cx="11656056" cy="11656056"/>
          </a:xfrm>
          <a:prstGeom prst="rect">
            <a:avLst/>
          </a:prstGeom>
        </p:spPr>
      </p:pic>
    </p:spTree>
    <p:extLst>
      <p:ext uri="{BB962C8B-B14F-4D97-AF65-F5344CB8AC3E}">
        <p14:creationId xmlns:p14="http://schemas.microsoft.com/office/powerpoint/2010/main" val="2993994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in space with a planet in the background&#10;&#10;AI-generated content may be incorrect.">
            <a:extLst>
              <a:ext uri="{FF2B5EF4-FFF2-40B4-BE49-F238E27FC236}">
                <a16:creationId xmlns:a16="http://schemas.microsoft.com/office/drawing/2014/main" id="{81A3BD8F-3343-AEC1-C618-F8DF3B1A8EA3}"/>
              </a:ext>
            </a:extLst>
          </p:cNvPr>
          <p:cNvPicPr>
            <a:picLocks noChangeAspect="1"/>
          </p:cNvPicPr>
          <p:nvPr/>
        </p:nvPicPr>
        <p:blipFill>
          <a:blip r:embed="rId2"/>
          <a:srcRect t="7407"/>
          <a:stretch>
            <a:fillRect/>
          </a:stretch>
        </p:blipFill>
        <p:spPr>
          <a:xfrm>
            <a:off x="20" y="10"/>
            <a:ext cx="24383980" cy="13715990"/>
          </a:xfrm>
          <a:prstGeom prst="rect">
            <a:avLst/>
          </a:prstGeom>
          <a:noFill/>
        </p:spPr>
      </p:pic>
      <p:sp>
        <p:nvSpPr>
          <p:cNvPr id="5" name="We engineer, build, and operate exceptional NanoSats">
            <a:extLst>
              <a:ext uri="{FF2B5EF4-FFF2-40B4-BE49-F238E27FC236}">
                <a16:creationId xmlns:a16="http://schemas.microsoft.com/office/drawing/2014/main" id="{43EFA274-175F-942C-98D0-A6A7DA6DB5ED}"/>
              </a:ext>
            </a:extLst>
          </p:cNvPr>
          <p:cNvSpPr txBox="1"/>
          <p:nvPr/>
        </p:nvSpPr>
        <p:spPr>
          <a:xfrm>
            <a:off x="13765326" y="5929954"/>
            <a:ext cx="5512218" cy="3111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nSpc>
                <a:spcPct val="200000"/>
              </a:lnSpc>
            </a:pPr>
            <a:r>
              <a:rPr lang="en-US" sz="2500" b="0" i="0" u="none" strike="noStrike" baseline="30000" dirty="0">
                <a:solidFill>
                  <a:srgbClr val="66717E"/>
                </a:solidFill>
                <a:latin typeface="Magnetik Medium" pitchFamily="50" charset="0"/>
              </a:rPr>
              <a:t>GSD AT 500 KM</a:t>
            </a:r>
            <a:br>
              <a:rPr lang="en-US" sz="2500" b="0" i="0" u="none" strike="noStrike" baseline="30000" dirty="0">
                <a:solidFill>
                  <a:srgbClr val="66717E"/>
                </a:solidFill>
                <a:latin typeface="Magnetik Medium" pitchFamily="50" charset="0"/>
              </a:rPr>
            </a:br>
            <a:br>
              <a:rPr lang="en-US" sz="2500" b="0" i="0" u="none" strike="noStrike" baseline="30000" dirty="0">
                <a:solidFill>
                  <a:srgbClr val="66717E"/>
                </a:solidFill>
                <a:latin typeface="Magnetik Medium" pitchFamily="50" charset="0"/>
              </a:rPr>
            </a:br>
            <a:r>
              <a:rPr lang="en-US" sz="2500" b="0" i="0" u="none" strike="noStrike" baseline="30000" dirty="0">
                <a:solidFill>
                  <a:srgbClr val="66717E"/>
                </a:solidFill>
                <a:latin typeface="Magnetik Medium" pitchFamily="50" charset="0"/>
              </a:rPr>
              <a:t>swath at 500 km</a:t>
            </a:r>
          </a:p>
          <a:p>
            <a:pPr>
              <a:lnSpc>
                <a:spcPct val="200000"/>
              </a:lnSpc>
            </a:pPr>
            <a:br>
              <a:rPr lang="en-US" sz="2500" b="0" i="0" u="none" strike="noStrike" baseline="30000" dirty="0">
                <a:solidFill>
                  <a:srgbClr val="66717E"/>
                </a:solidFill>
                <a:latin typeface="Magnetik Medium" pitchFamily="50" charset="0"/>
              </a:rPr>
            </a:br>
            <a:r>
              <a:rPr lang="en-US" sz="2500" b="0" i="0" u="none" strike="noStrike" baseline="30000" dirty="0">
                <a:solidFill>
                  <a:srgbClr val="66717E"/>
                </a:solidFill>
                <a:latin typeface="Magnetik Medium" pitchFamily="50" charset="0"/>
              </a:rPr>
              <a:t>deep space capable</a:t>
            </a:r>
          </a:p>
          <a:p>
            <a:pPr marR="0" algn="l" rtl="0">
              <a:lnSpc>
                <a:spcPct val="200000"/>
              </a:lnSpc>
            </a:pPr>
            <a:endParaRPr lang="en-US" sz="2500" b="0" i="0" u="none" strike="noStrike" baseline="30000" dirty="0">
              <a:solidFill>
                <a:srgbClr val="66717E"/>
              </a:solidFill>
              <a:latin typeface="Magnetik Medium" pitchFamily="50" charset="0"/>
            </a:endParaRPr>
          </a:p>
        </p:txBody>
      </p:sp>
      <p:sp>
        <p:nvSpPr>
          <p:cNvPr id="6" name="We engineer, build, and operate exceptional NanoSats">
            <a:extLst>
              <a:ext uri="{FF2B5EF4-FFF2-40B4-BE49-F238E27FC236}">
                <a16:creationId xmlns:a16="http://schemas.microsoft.com/office/drawing/2014/main" id="{647BDA18-E161-F1D4-03ED-D556793F0560}"/>
              </a:ext>
            </a:extLst>
          </p:cNvPr>
          <p:cNvSpPr txBox="1"/>
          <p:nvPr/>
        </p:nvSpPr>
        <p:spPr>
          <a:xfrm>
            <a:off x="13747047" y="4553234"/>
            <a:ext cx="9364413" cy="1125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2000" cap="none" baseline="30000" dirty="0">
                <a:latin typeface="Magnetik" pitchFamily="50" charset="0"/>
              </a:rPr>
              <a:t>OPTICAL SENSING</a:t>
            </a:r>
          </a:p>
        </p:txBody>
      </p:sp>
      <p:sp>
        <p:nvSpPr>
          <p:cNvPr id="7" name="We engineer, build, and operate exceptional NanoSats">
            <a:extLst>
              <a:ext uri="{FF2B5EF4-FFF2-40B4-BE49-F238E27FC236}">
                <a16:creationId xmlns:a16="http://schemas.microsoft.com/office/drawing/2014/main" id="{FC1FDC77-B3D1-3ADD-46AE-C834FF07C332}"/>
              </a:ext>
            </a:extLst>
          </p:cNvPr>
          <p:cNvSpPr txBox="1"/>
          <p:nvPr/>
        </p:nvSpPr>
        <p:spPr>
          <a:xfrm>
            <a:off x="16982989" y="5929954"/>
            <a:ext cx="5512218" cy="2598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lnSpc>
                <a:spcPct val="200000"/>
              </a:lnSpc>
            </a:pPr>
            <a:r>
              <a:rPr lang="en-US" sz="2500" b="0" i="0" u="none" strike="noStrike" baseline="30000" dirty="0">
                <a:solidFill>
                  <a:srgbClr val="FFFFFF"/>
                </a:solidFill>
                <a:latin typeface="Magnetik Medium" pitchFamily="50" charset="0"/>
              </a:rPr>
              <a:t>0.5 m</a:t>
            </a:r>
          </a:p>
          <a:p>
            <a:pPr marR="0" algn="ctr" rtl="0">
              <a:lnSpc>
                <a:spcPct val="200000"/>
              </a:lnSpc>
            </a:pPr>
            <a:endParaRPr lang="en-US" sz="2500" b="0" i="0" u="none" strike="noStrike" baseline="30000" dirty="0">
              <a:solidFill>
                <a:srgbClr val="FFFFFF"/>
              </a:solidFill>
              <a:latin typeface="Magnetik Medium" pitchFamily="50" charset="0"/>
            </a:endParaRPr>
          </a:p>
          <a:p>
            <a:pPr marR="0" algn="ctr" rtl="0">
              <a:lnSpc>
                <a:spcPct val="200000"/>
              </a:lnSpc>
            </a:pPr>
            <a:r>
              <a:rPr lang="en-US" sz="2500" b="0" i="0" u="none" strike="noStrike" baseline="30000" dirty="0">
                <a:solidFill>
                  <a:srgbClr val="FFFFFF"/>
                </a:solidFill>
                <a:latin typeface="Magnetik Medium" pitchFamily="50" charset="0"/>
              </a:rPr>
              <a:t>4.16 KM</a:t>
            </a:r>
          </a:p>
          <a:p>
            <a:pPr marR="0" algn="ctr" rtl="0">
              <a:lnSpc>
                <a:spcPct val="200000"/>
              </a:lnSpc>
            </a:pPr>
            <a:endParaRPr lang="en-US" sz="2500" b="0" i="0" u="none" strike="noStrike" baseline="30000" dirty="0">
              <a:solidFill>
                <a:srgbClr val="FFFFFF"/>
              </a:solidFill>
              <a:latin typeface="Magnetik Medium" pitchFamily="50" charset="0"/>
            </a:endParaRPr>
          </a:p>
          <a:p>
            <a:pPr marR="0" algn="ctr" rtl="0">
              <a:lnSpc>
                <a:spcPct val="200000"/>
              </a:lnSpc>
            </a:pPr>
            <a:endParaRPr lang="en-US" sz="2500" b="0" i="0" u="none" strike="noStrike" baseline="30000" dirty="0">
              <a:solidFill>
                <a:srgbClr val="FFFFFF"/>
              </a:solidFill>
              <a:latin typeface="Magnetik Medium" pitchFamily="50" charset="0"/>
            </a:endParaRPr>
          </a:p>
        </p:txBody>
      </p:sp>
      <p:grpSp>
        <p:nvGrpSpPr>
          <p:cNvPr id="8" name="Group 7">
            <a:extLst>
              <a:ext uri="{FF2B5EF4-FFF2-40B4-BE49-F238E27FC236}">
                <a16:creationId xmlns:a16="http://schemas.microsoft.com/office/drawing/2014/main" id="{0FFA0D49-B9A5-5978-61B7-45312D915B80}"/>
              </a:ext>
            </a:extLst>
          </p:cNvPr>
          <p:cNvGrpSpPr/>
          <p:nvPr/>
        </p:nvGrpSpPr>
        <p:grpSpPr>
          <a:xfrm>
            <a:off x="13765326" y="6665155"/>
            <a:ext cx="10799955" cy="2114550"/>
            <a:chOff x="13049864" y="3970795"/>
            <a:chExt cx="24517350" cy="2114550"/>
          </a:xfrm>
        </p:grpSpPr>
        <p:cxnSp>
          <p:nvCxnSpPr>
            <p:cNvPr id="9" name="Straight Connector 8">
              <a:extLst>
                <a:ext uri="{FF2B5EF4-FFF2-40B4-BE49-F238E27FC236}">
                  <a16:creationId xmlns:a16="http://schemas.microsoft.com/office/drawing/2014/main" id="{0194006C-612D-6B69-D4CE-88CBDD67D4D7}"/>
                </a:ext>
              </a:extLst>
            </p:cNvPr>
            <p:cNvCxnSpPr>
              <a:cxnSpLocks/>
            </p:cNvCxnSpPr>
            <p:nvPr/>
          </p:nvCxnSpPr>
          <p:spPr>
            <a:xfrm>
              <a:off x="13049864" y="3970795"/>
              <a:ext cx="2438400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086583EB-8BFA-855C-0400-DDEFAF89A7D0}"/>
                </a:ext>
              </a:extLst>
            </p:cNvPr>
            <p:cNvCxnSpPr>
              <a:cxnSpLocks/>
            </p:cNvCxnSpPr>
            <p:nvPr/>
          </p:nvCxnSpPr>
          <p:spPr>
            <a:xfrm>
              <a:off x="13049864" y="4980445"/>
              <a:ext cx="2438400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170F4A6A-9284-8A22-C00F-1F101C2A25AA}"/>
                </a:ext>
              </a:extLst>
            </p:cNvPr>
            <p:cNvCxnSpPr>
              <a:cxnSpLocks/>
            </p:cNvCxnSpPr>
            <p:nvPr/>
          </p:nvCxnSpPr>
          <p:spPr>
            <a:xfrm>
              <a:off x="13049864" y="6085345"/>
              <a:ext cx="2451735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grpSp>
      <p:sp>
        <p:nvSpPr>
          <p:cNvPr id="12" name="Rectangle 11">
            <a:extLst>
              <a:ext uri="{FF2B5EF4-FFF2-40B4-BE49-F238E27FC236}">
                <a16:creationId xmlns:a16="http://schemas.microsoft.com/office/drawing/2014/main" id="{2D001107-434A-097F-5A47-B9F8AE9CCE79}"/>
              </a:ext>
            </a:extLst>
          </p:cNvPr>
          <p:cNvSpPr/>
          <p:nvPr/>
        </p:nvSpPr>
        <p:spPr>
          <a:xfrm>
            <a:off x="16429688" y="-32349"/>
            <a:ext cx="7954292" cy="13780697"/>
          </a:xfrm>
          <a:prstGeom prst="rect">
            <a:avLst/>
          </a:prstGeom>
          <a:gradFill>
            <a:gsLst>
              <a:gs pos="0">
                <a:srgbClr val="000000">
                  <a:alpha val="0"/>
                </a:srgbClr>
              </a:gs>
              <a:gs pos="100000">
                <a:srgbClr val="000000"/>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43773126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A2E3A-0C81-84C1-9D37-90A1F3A3D63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9E3673A-FFF5-08EB-DF6D-C34B1E23C9B9}"/>
              </a:ext>
            </a:extLst>
          </p:cNvPr>
          <p:cNvPicPr>
            <a:picLocks noChangeAspect="1"/>
          </p:cNvPicPr>
          <p:nvPr/>
        </p:nvPicPr>
        <p:blipFill>
          <a:blip r:embed="rId2"/>
          <a:stretch>
            <a:fillRect/>
          </a:stretch>
        </p:blipFill>
        <p:spPr>
          <a:xfrm>
            <a:off x="0" y="-66584"/>
            <a:ext cx="24475126" cy="14206327"/>
          </a:xfrm>
          <a:prstGeom prst="rect">
            <a:avLst/>
          </a:prstGeom>
        </p:spPr>
      </p:pic>
      <p:sp>
        <p:nvSpPr>
          <p:cNvPr id="3" name="We engineer, build, and operate exceptional NanoSats">
            <a:extLst>
              <a:ext uri="{FF2B5EF4-FFF2-40B4-BE49-F238E27FC236}">
                <a16:creationId xmlns:a16="http://schemas.microsoft.com/office/drawing/2014/main" id="{03A13A5C-9991-5E10-53C9-E61FF35C81DA}"/>
              </a:ext>
            </a:extLst>
          </p:cNvPr>
          <p:cNvSpPr txBox="1"/>
          <p:nvPr/>
        </p:nvSpPr>
        <p:spPr>
          <a:xfrm>
            <a:off x="13765326" y="5929954"/>
            <a:ext cx="5512218" cy="3111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nSpc>
                <a:spcPct val="200000"/>
              </a:lnSpc>
            </a:pPr>
            <a:r>
              <a:rPr lang="en-US" sz="2500" b="0" i="0" u="none" strike="noStrike" baseline="30000" dirty="0">
                <a:solidFill>
                  <a:srgbClr val="66717E"/>
                </a:solidFill>
                <a:latin typeface="Magnetik Medium" pitchFamily="50" charset="0"/>
              </a:rPr>
              <a:t>GSD AT 500 KM</a:t>
            </a:r>
            <a:br>
              <a:rPr lang="en-US" sz="2500" b="0" i="0" u="none" strike="noStrike" baseline="30000" dirty="0">
                <a:solidFill>
                  <a:srgbClr val="66717E"/>
                </a:solidFill>
                <a:latin typeface="Magnetik Medium" pitchFamily="50" charset="0"/>
              </a:rPr>
            </a:br>
            <a:br>
              <a:rPr lang="en-US" sz="2500" b="0" i="0" u="none" strike="noStrike" baseline="30000" dirty="0">
                <a:solidFill>
                  <a:srgbClr val="66717E"/>
                </a:solidFill>
                <a:latin typeface="Magnetik Medium" pitchFamily="50" charset="0"/>
              </a:rPr>
            </a:br>
            <a:r>
              <a:rPr lang="en-US" sz="2500" b="0" i="0" u="none" strike="noStrike" baseline="30000" dirty="0">
                <a:solidFill>
                  <a:srgbClr val="66717E"/>
                </a:solidFill>
                <a:latin typeface="Magnetik Medium" pitchFamily="50" charset="0"/>
              </a:rPr>
              <a:t>swath at 500 km</a:t>
            </a:r>
          </a:p>
          <a:p>
            <a:pPr>
              <a:lnSpc>
                <a:spcPct val="200000"/>
              </a:lnSpc>
            </a:pPr>
            <a:br>
              <a:rPr lang="en-US" sz="2500" b="0" i="0" u="none" strike="noStrike" baseline="30000" dirty="0">
                <a:solidFill>
                  <a:srgbClr val="66717E"/>
                </a:solidFill>
                <a:latin typeface="Magnetik Medium" pitchFamily="50" charset="0"/>
              </a:rPr>
            </a:br>
            <a:r>
              <a:rPr lang="en-US" sz="2500" b="0" i="0" u="none" strike="noStrike" baseline="30000" dirty="0">
                <a:solidFill>
                  <a:srgbClr val="66717E"/>
                </a:solidFill>
                <a:latin typeface="Magnetik Medium" pitchFamily="50" charset="0"/>
              </a:rPr>
              <a:t>deep space capable</a:t>
            </a:r>
          </a:p>
          <a:p>
            <a:pPr marR="0" algn="l" rtl="0">
              <a:lnSpc>
                <a:spcPct val="200000"/>
              </a:lnSpc>
            </a:pPr>
            <a:endParaRPr lang="en-US" sz="2500" b="0" i="0" u="none" strike="noStrike" baseline="30000" dirty="0">
              <a:solidFill>
                <a:srgbClr val="66717E"/>
              </a:solidFill>
              <a:latin typeface="Magnetik Medium" pitchFamily="50" charset="0"/>
            </a:endParaRPr>
          </a:p>
        </p:txBody>
      </p:sp>
      <p:sp>
        <p:nvSpPr>
          <p:cNvPr id="5" name="We engineer, build, and operate exceptional NanoSats">
            <a:extLst>
              <a:ext uri="{FF2B5EF4-FFF2-40B4-BE49-F238E27FC236}">
                <a16:creationId xmlns:a16="http://schemas.microsoft.com/office/drawing/2014/main" id="{E633AD0F-A0E1-EE0B-6918-FFA0E2298F97}"/>
              </a:ext>
            </a:extLst>
          </p:cNvPr>
          <p:cNvSpPr txBox="1"/>
          <p:nvPr/>
        </p:nvSpPr>
        <p:spPr>
          <a:xfrm>
            <a:off x="13747047" y="4553234"/>
            <a:ext cx="9364413" cy="1125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2000" cap="none" baseline="30000" dirty="0">
                <a:latin typeface="Magnetik" pitchFamily="50" charset="0"/>
              </a:rPr>
              <a:t>RADAR TELESCOPE</a:t>
            </a:r>
          </a:p>
        </p:txBody>
      </p:sp>
      <p:sp>
        <p:nvSpPr>
          <p:cNvPr id="6" name="We engineer, build, and operate exceptional NanoSats">
            <a:extLst>
              <a:ext uri="{FF2B5EF4-FFF2-40B4-BE49-F238E27FC236}">
                <a16:creationId xmlns:a16="http://schemas.microsoft.com/office/drawing/2014/main" id="{5B15DE5C-613E-35A2-59DD-7FBF134F9A19}"/>
              </a:ext>
            </a:extLst>
          </p:cNvPr>
          <p:cNvSpPr txBox="1"/>
          <p:nvPr/>
        </p:nvSpPr>
        <p:spPr>
          <a:xfrm>
            <a:off x="16982989" y="5929954"/>
            <a:ext cx="5512218" cy="2598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lnSpc>
                <a:spcPct val="200000"/>
              </a:lnSpc>
            </a:pPr>
            <a:r>
              <a:rPr lang="en-US" sz="2500" b="0" i="0" u="none" strike="noStrike" baseline="30000" dirty="0">
                <a:solidFill>
                  <a:srgbClr val="FFFFFF"/>
                </a:solidFill>
                <a:latin typeface="Magnetik Medium" pitchFamily="50" charset="0"/>
              </a:rPr>
              <a:t>0.5 m</a:t>
            </a:r>
          </a:p>
          <a:p>
            <a:pPr marR="0" algn="ctr" rtl="0">
              <a:lnSpc>
                <a:spcPct val="200000"/>
              </a:lnSpc>
            </a:pPr>
            <a:endParaRPr lang="en-US" sz="2500" b="0" i="0" u="none" strike="noStrike" baseline="30000" dirty="0">
              <a:solidFill>
                <a:srgbClr val="FFFFFF"/>
              </a:solidFill>
              <a:latin typeface="Magnetik Medium" pitchFamily="50" charset="0"/>
            </a:endParaRPr>
          </a:p>
          <a:p>
            <a:pPr marR="0" algn="ctr" rtl="0">
              <a:lnSpc>
                <a:spcPct val="200000"/>
              </a:lnSpc>
            </a:pPr>
            <a:r>
              <a:rPr lang="en-US" sz="2500" b="0" i="0" u="none" strike="noStrike" baseline="30000" dirty="0">
                <a:solidFill>
                  <a:srgbClr val="FFFFFF"/>
                </a:solidFill>
                <a:latin typeface="Magnetik Medium" pitchFamily="50" charset="0"/>
              </a:rPr>
              <a:t>4.16 KM</a:t>
            </a:r>
          </a:p>
          <a:p>
            <a:pPr marR="0" algn="ctr" rtl="0">
              <a:lnSpc>
                <a:spcPct val="200000"/>
              </a:lnSpc>
            </a:pPr>
            <a:endParaRPr lang="en-US" sz="2500" b="0" i="0" u="none" strike="noStrike" baseline="30000" dirty="0">
              <a:solidFill>
                <a:srgbClr val="FFFFFF"/>
              </a:solidFill>
              <a:latin typeface="Magnetik Medium" pitchFamily="50" charset="0"/>
            </a:endParaRPr>
          </a:p>
          <a:p>
            <a:pPr marR="0" algn="ctr" rtl="0">
              <a:lnSpc>
                <a:spcPct val="200000"/>
              </a:lnSpc>
            </a:pPr>
            <a:endParaRPr lang="en-US" sz="2500" b="0" i="0" u="none" strike="noStrike" baseline="30000" dirty="0">
              <a:solidFill>
                <a:srgbClr val="FFFFFF"/>
              </a:solidFill>
              <a:latin typeface="Magnetik Medium" pitchFamily="50" charset="0"/>
            </a:endParaRPr>
          </a:p>
        </p:txBody>
      </p:sp>
      <p:grpSp>
        <p:nvGrpSpPr>
          <p:cNvPr id="7" name="Group 6">
            <a:extLst>
              <a:ext uri="{FF2B5EF4-FFF2-40B4-BE49-F238E27FC236}">
                <a16:creationId xmlns:a16="http://schemas.microsoft.com/office/drawing/2014/main" id="{91123B46-3587-F0FE-C0D6-B55B1913FA4C}"/>
              </a:ext>
            </a:extLst>
          </p:cNvPr>
          <p:cNvGrpSpPr/>
          <p:nvPr/>
        </p:nvGrpSpPr>
        <p:grpSpPr>
          <a:xfrm>
            <a:off x="13765326" y="6665155"/>
            <a:ext cx="10799955" cy="2114550"/>
            <a:chOff x="13049864" y="3970795"/>
            <a:chExt cx="24517350" cy="2114550"/>
          </a:xfrm>
        </p:grpSpPr>
        <p:cxnSp>
          <p:nvCxnSpPr>
            <p:cNvPr id="8" name="Straight Connector 7">
              <a:extLst>
                <a:ext uri="{FF2B5EF4-FFF2-40B4-BE49-F238E27FC236}">
                  <a16:creationId xmlns:a16="http://schemas.microsoft.com/office/drawing/2014/main" id="{892CC661-CE23-9946-3E46-0CB687C23904}"/>
                </a:ext>
              </a:extLst>
            </p:cNvPr>
            <p:cNvCxnSpPr>
              <a:cxnSpLocks/>
            </p:cNvCxnSpPr>
            <p:nvPr/>
          </p:nvCxnSpPr>
          <p:spPr>
            <a:xfrm>
              <a:off x="13049864" y="3970795"/>
              <a:ext cx="2438400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02219E54-7C62-43C7-8ABC-0BF74D5E16EC}"/>
                </a:ext>
              </a:extLst>
            </p:cNvPr>
            <p:cNvCxnSpPr>
              <a:cxnSpLocks/>
            </p:cNvCxnSpPr>
            <p:nvPr/>
          </p:nvCxnSpPr>
          <p:spPr>
            <a:xfrm>
              <a:off x="13049864" y="4980445"/>
              <a:ext cx="2438400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DF655A36-8075-267F-69C5-F6D359BEAF8C}"/>
                </a:ext>
              </a:extLst>
            </p:cNvPr>
            <p:cNvCxnSpPr>
              <a:cxnSpLocks/>
            </p:cNvCxnSpPr>
            <p:nvPr/>
          </p:nvCxnSpPr>
          <p:spPr>
            <a:xfrm>
              <a:off x="13049864" y="6085345"/>
              <a:ext cx="2451735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grpSp>
      <p:sp>
        <p:nvSpPr>
          <p:cNvPr id="11" name="Rectangle 10">
            <a:extLst>
              <a:ext uri="{FF2B5EF4-FFF2-40B4-BE49-F238E27FC236}">
                <a16:creationId xmlns:a16="http://schemas.microsoft.com/office/drawing/2014/main" id="{777AE4D8-0867-F704-22FA-A8ACEC1205F6}"/>
              </a:ext>
            </a:extLst>
          </p:cNvPr>
          <p:cNvSpPr/>
          <p:nvPr/>
        </p:nvSpPr>
        <p:spPr>
          <a:xfrm>
            <a:off x="16429708" y="0"/>
            <a:ext cx="7954292" cy="13780697"/>
          </a:xfrm>
          <a:prstGeom prst="rect">
            <a:avLst/>
          </a:prstGeom>
          <a:gradFill>
            <a:gsLst>
              <a:gs pos="0">
                <a:srgbClr val="000000">
                  <a:alpha val="0"/>
                </a:srgbClr>
              </a:gs>
              <a:gs pos="100000">
                <a:srgbClr val="000000"/>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238825638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51F25-8671-26BC-F012-C741FAE1FFF2}"/>
            </a:ext>
          </a:extLst>
        </p:cNvPr>
        <p:cNvGrpSpPr/>
        <p:nvPr/>
      </p:nvGrpSpPr>
      <p:grpSpPr>
        <a:xfrm>
          <a:off x="0" y="0"/>
          <a:ext cx="0" cy="0"/>
          <a:chOff x="0" y="0"/>
          <a:chExt cx="0" cy="0"/>
        </a:xfrm>
      </p:grpSpPr>
      <p:pic>
        <p:nvPicPr>
          <p:cNvPr id="3" name="Picture 2" descr="A satellite in space with a planet in the background&#10;&#10;AI-generated content may be incorrect.">
            <a:extLst>
              <a:ext uri="{FF2B5EF4-FFF2-40B4-BE49-F238E27FC236}">
                <a16:creationId xmlns:a16="http://schemas.microsoft.com/office/drawing/2014/main" id="{676828EB-4290-DF64-F5B6-E155B633E32A}"/>
              </a:ext>
            </a:extLst>
          </p:cNvPr>
          <p:cNvPicPr>
            <a:picLocks noChangeAspect="1"/>
          </p:cNvPicPr>
          <p:nvPr/>
        </p:nvPicPr>
        <p:blipFill>
          <a:blip r:embed="rId2"/>
          <a:srcRect t="7787"/>
          <a:stretch>
            <a:fillRect/>
          </a:stretch>
        </p:blipFill>
        <p:spPr>
          <a:xfrm>
            <a:off x="20" y="10"/>
            <a:ext cx="24383980" cy="13715990"/>
          </a:xfrm>
          <a:prstGeom prst="rect">
            <a:avLst/>
          </a:prstGeom>
          <a:noFill/>
        </p:spPr>
      </p:pic>
      <p:sp>
        <p:nvSpPr>
          <p:cNvPr id="5" name="We engineer, build, and operate exceptional NanoSats">
            <a:extLst>
              <a:ext uri="{FF2B5EF4-FFF2-40B4-BE49-F238E27FC236}">
                <a16:creationId xmlns:a16="http://schemas.microsoft.com/office/drawing/2014/main" id="{AB88F8CA-7A24-F736-3037-E69D14AAE9AB}"/>
              </a:ext>
            </a:extLst>
          </p:cNvPr>
          <p:cNvSpPr txBox="1"/>
          <p:nvPr/>
        </p:nvSpPr>
        <p:spPr>
          <a:xfrm>
            <a:off x="12784017" y="5929954"/>
            <a:ext cx="5512218" cy="20853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nSpc>
                <a:spcPct val="200000"/>
              </a:lnSpc>
            </a:pPr>
            <a:r>
              <a:rPr lang="en-US" sz="2500" b="0" i="0" u="none" strike="noStrike" baseline="30000" dirty="0">
                <a:solidFill>
                  <a:srgbClr val="66717E"/>
                </a:solidFill>
                <a:latin typeface="Magnetik Medium" pitchFamily="50" charset="0"/>
              </a:rPr>
              <a:t>Frequency band</a:t>
            </a:r>
            <a:br>
              <a:rPr lang="en-US" sz="2500" b="0" i="0" u="none" strike="noStrike" baseline="30000" dirty="0">
                <a:solidFill>
                  <a:srgbClr val="66717E"/>
                </a:solidFill>
                <a:latin typeface="Magnetik Medium" pitchFamily="50" charset="0"/>
              </a:rPr>
            </a:br>
            <a:br>
              <a:rPr lang="en-US" sz="2500" b="0" i="0" u="none" strike="noStrike" baseline="30000" dirty="0">
                <a:solidFill>
                  <a:srgbClr val="66717E"/>
                </a:solidFill>
                <a:latin typeface="Magnetik Medium" pitchFamily="50" charset="0"/>
              </a:rPr>
            </a:br>
            <a:r>
              <a:rPr lang="en-US" sz="2500" b="0" baseline="30000" dirty="0">
                <a:solidFill>
                  <a:srgbClr val="66717E"/>
                </a:solidFill>
                <a:latin typeface="Magnetik Medium" pitchFamily="50" charset="0"/>
              </a:rPr>
              <a:t>sensitivity</a:t>
            </a:r>
            <a:endParaRPr lang="en-US" sz="2500" b="0" i="0" u="none" strike="noStrike" baseline="30000" dirty="0">
              <a:solidFill>
                <a:srgbClr val="66717E"/>
              </a:solidFill>
              <a:latin typeface="Magnetik Medium" pitchFamily="50" charset="0"/>
            </a:endParaRPr>
          </a:p>
          <a:p>
            <a:pPr marR="0" algn="l" rtl="0">
              <a:lnSpc>
                <a:spcPct val="200000"/>
              </a:lnSpc>
            </a:pPr>
            <a:endParaRPr lang="en-US" sz="2500" b="0" i="0" u="none" strike="noStrike" baseline="30000" dirty="0">
              <a:solidFill>
                <a:srgbClr val="66717E"/>
              </a:solidFill>
              <a:latin typeface="Magnetik Medium" pitchFamily="50" charset="0"/>
            </a:endParaRPr>
          </a:p>
        </p:txBody>
      </p:sp>
      <p:sp>
        <p:nvSpPr>
          <p:cNvPr id="6" name="We engineer, build, and operate exceptional NanoSats">
            <a:extLst>
              <a:ext uri="{FF2B5EF4-FFF2-40B4-BE49-F238E27FC236}">
                <a16:creationId xmlns:a16="http://schemas.microsoft.com/office/drawing/2014/main" id="{6CF15D72-F8B4-A286-B1C2-45921CCBA996}"/>
              </a:ext>
            </a:extLst>
          </p:cNvPr>
          <p:cNvSpPr txBox="1"/>
          <p:nvPr/>
        </p:nvSpPr>
        <p:spPr>
          <a:xfrm>
            <a:off x="12765738" y="4553234"/>
            <a:ext cx="10636933" cy="1125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2000" cap="none" baseline="30000" dirty="0">
                <a:latin typeface="Magnetik" pitchFamily="50" charset="0"/>
              </a:rPr>
              <a:t>SIGNAL INTELLIGENCE</a:t>
            </a:r>
          </a:p>
        </p:txBody>
      </p:sp>
      <p:sp>
        <p:nvSpPr>
          <p:cNvPr id="7" name="We engineer, build, and operate exceptional NanoSats">
            <a:extLst>
              <a:ext uri="{FF2B5EF4-FFF2-40B4-BE49-F238E27FC236}">
                <a16:creationId xmlns:a16="http://schemas.microsoft.com/office/drawing/2014/main" id="{DD36DC6B-5634-44C2-23FB-117ECC83BA6E}"/>
              </a:ext>
            </a:extLst>
          </p:cNvPr>
          <p:cNvSpPr txBox="1"/>
          <p:nvPr/>
        </p:nvSpPr>
        <p:spPr>
          <a:xfrm>
            <a:off x="16001680" y="5929954"/>
            <a:ext cx="5512218" cy="2598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lnSpc>
                <a:spcPct val="200000"/>
              </a:lnSpc>
            </a:pPr>
            <a:r>
              <a:rPr lang="en-US" sz="2500" b="0" i="0" u="none" strike="noStrike" baseline="30000" dirty="0">
                <a:solidFill>
                  <a:srgbClr val="FFFFFF"/>
                </a:solidFill>
                <a:latin typeface="Magnetik Medium" pitchFamily="50" charset="0"/>
              </a:rPr>
              <a:t>Vhf, uhf, l, s, x, </a:t>
            </a:r>
            <a:r>
              <a:rPr lang="en-US" sz="2500" b="0" i="0" u="none" strike="noStrike" baseline="30000" dirty="0" err="1">
                <a:solidFill>
                  <a:srgbClr val="FFFFFF"/>
                </a:solidFill>
                <a:latin typeface="Magnetik Medium" pitchFamily="50" charset="0"/>
              </a:rPr>
              <a:t>ku</a:t>
            </a:r>
            <a:r>
              <a:rPr lang="en-US" sz="2500" b="0" i="0" u="none" strike="noStrike" baseline="30000" dirty="0">
                <a:solidFill>
                  <a:srgbClr val="FFFFFF"/>
                </a:solidFill>
                <a:latin typeface="Magnetik Medium" pitchFamily="50" charset="0"/>
              </a:rPr>
              <a:t>, k, ka bands</a:t>
            </a:r>
          </a:p>
          <a:p>
            <a:pPr marR="0" algn="ctr" rtl="0">
              <a:lnSpc>
                <a:spcPct val="200000"/>
              </a:lnSpc>
            </a:pPr>
            <a:endParaRPr lang="en-US" sz="2500" b="0" i="0" u="none" strike="noStrike" baseline="30000" dirty="0">
              <a:solidFill>
                <a:srgbClr val="FFFFFF"/>
              </a:solidFill>
              <a:latin typeface="Magnetik Medium" pitchFamily="50" charset="0"/>
            </a:endParaRPr>
          </a:p>
          <a:p>
            <a:pPr marR="0" algn="ctr" rtl="0">
              <a:lnSpc>
                <a:spcPct val="200000"/>
              </a:lnSpc>
            </a:pPr>
            <a:r>
              <a:rPr lang="en-US" sz="2500" b="0" i="0" u="none" strike="noStrike" baseline="30000" dirty="0">
                <a:solidFill>
                  <a:srgbClr val="FFFFFF"/>
                </a:solidFill>
                <a:latin typeface="Magnetik Medium" pitchFamily="50" charset="0"/>
              </a:rPr>
              <a:t>-100 </a:t>
            </a:r>
            <a:r>
              <a:rPr lang="en-US" sz="2500" b="0" i="0" u="none" strike="noStrike" baseline="30000" dirty="0" err="1">
                <a:solidFill>
                  <a:srgbClr val="FFFFFF"/>
                </a:solidFill>
                <a:latin typeface="Magnetik Medium" pitchFamily="50" charset="0"/>
              </a:rPr>
              <a:t>dbm</a:t>
            </a:r>
            <a:endParaRPr lang="en-US" sz="2500" b="0" i="0" u="none" strike="noStrike" baseline="30000" dirty="0">
              <a:solidFill>
                <a:srgbClr val="FFFFFF"/>
              </a:solidFill>
              <a:latin typeface="Magnetik Medium" pitchFamily="50" charset="0"/>
            </a:endParaRPr>
          </a:p>
          <a:p>
            <a:pPr marR="0" algn="ctr" rtl="0">
              <a:lnSpc>
                <a:spcPct val="200000"/>
              </a:lnSpc>
            </a:pPr>
            <a:endParaRPr lang="en-US" sz="2500" b="0" i="0" u="none" strike="noStrike" baseline="30000" dirty="0">
              <a:solidFill>
                <a:srgbClr val="FFFFFF"/>
              </a:solidFill>
              <a:latin typeface="Magnetik Medium" pitchFamily="50" charset="0"/>
            </a:endParaRPr>
          </a:p>
          <a:p>
            <a:pPr marR="0" algn="ctr" rtl="0">
              <a:lnSpc>
                <a:spcPct val="200000"/>
              </a:lnSpc>
            </a:pPr>
            <a:endParaRPr lang="en-US" sz="2500" b="0" i="0" u="none" strike="noStrike" baseline="30000" dirty="0">
              <a:solidFill>
                <a:srgbClr val="FFFFFF"/>
              </a:solidFill>
              <a:latin typeface="Magnetik Medium" pitchFamily="50" charset="0"/>
            </a:endParaRPr>
          </a:p>
        </p:txBody>
      </p:sp>
      <p:grpSp>
        <p:nvGrpSpPr>
          <p:cNvPr id="8" name="Group 7">
            <a:extLst>
              <a:ext uri="{FF2B5EF4-FFF2-40B4-BE49-F238E27FC236}">
                <a16:creationId xmlns:a16="http://schemas.microsoft.com/office/drawing/2014/main" id="{3BEDAAA1-1F42-E28B-238F-4DC6D25ADC8F}"/>
              </a:ext>
            </a:extLst>
          </p:cNvPr>
          <p:cNvGrpSpPr/>
          <p:nvPr/>
        </p:nvGrpSpPr>
        <p:grpSpPr>
          <a:xfrm>
            <a:off x="12784017" y="6665155"/>
            <a:ext cx="10741214" cy="1009650"/>
            <a:chOff x="13049864" y="3970795"/>
            <a:chExt cx="24384000" cy="1009650"/>
          </a:xfrm>
        </p:grpSpPr>
        <p:cxnSp>
          <p:nvCxnSpPr>
            <p:cNvPr id="9" name="Straight Connector 8">
              <a:extLst>
                <a:ext uri="{FF2B5EF4-FFF2-40B4-BE49-F238E27FC236}">
                  <a16:creationId xmlns:a16="http://schemas.microsoft.com/office/drawing/2014/main" id="{FADB9D0A-8FF8-F1D2-770F-663A990C197B}"/>
                </a:ext>
              </a:extLst>
            </p:cNvPr>
            <p:cNvCxnSpPr>
              <a:cxnSpLocks/>
            </p:cNvCxnSpPr>
            <p:nvPr/>
          </p:nvCxnSpPr>
          <p:spPr>
            <a:xfrm>
              <a:off x="13049864" y="3970795"/>
              <a:ext cx="2438400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4BA7A350-9906-4657-AA5C-45977AAE9F5E}"/>
                </a:ext>
              </a:extLst>
            </p:cNvPr>
            <p:cNvCxnSpPr>
              <a:cxnSpLocks/>
            </p:cNvCxnSpPr>
            <p:nvPr/>
          </p:nvCxnSpPr>
          <p:spPr>
            <a:xfrm>
              <a:off x="13049864" y="4980445"/>
              <a:ext cx="2438400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grpSp>
      <p:sp>
        <p:nvSpPr>
          <p:cNvPr id="12" name="Rectangle 11">
            <a:extLst>
              <a:ext uri="{FF2B5EF4-FFF2-40B4-BE49-F238E27FC236}">
                <a16:creationId xmlns:a16="http://schemas.microsoft.com/office/drawing/2014/main" id="{AC5184FE-BD40-CF86-ABEC-1E0026CFA1B9}"/>
              </a:ext>
            </a:extLst>
          </p:cNvPr>
          <p:cNvSpPr/>
          <p:nvPr/>
        </p:nvSpPr>
        <p:spPr>
          <a:xfrm>
            <a:off x="16429688" y="0"/>
            <a:ext cx="7954292" cy="13780697"/>
          </a:xfrm>
          <a:prstGeom prst="rect">
            <a:avLst/>
          </a:prstGeom>
          <a:gradFill>
            <a:gsLst>
              <a:gs pos="0">
                <a:srgbClr val="000000">
                  <a:alpha val="0"/>
                </a:srgbClr>
              </a:gs>
              <a:gs pos="100000">
                <a:srgbClr val="000000"/>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321093861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8AD7E-5B75-4A1E-040B-48B003B7CB26}"/>
            </a:ext>
          </a:extLst>
        </p:cNvPr>
        <p:cNvGrpSpPr/>
        <p:nvPr/>
      </p:nvGrpSpPr>
      <p:grpSpPr>
        <a:xfrm>
          <a:off x="0" y="0"/>
          <a:ext cx="0" cy="0"/>
          <a:chOff x="0" y="0"/>
          <a:chExt cx="0" cy="0"/>
        </a:xfrm>
      </p:grpSpPr>
      <p:sp>
        <p:nvSpPr>
          <p:cNvPr id="8" name="We engineer, build, and operate exceptional NanoSats">
            <a:extLst>
              <a:ext uri="{FF2B5EF4-FFF2-40B4-BE49-F238E27FC236}">
                <a16:creationId xmlns:a16="http://schemas.microsoft.com/office/drawing/2014/main" id="{C440A9FC-036A-03D4-FAC9-CA5A763F08F5}"/>
              </a:ext>
            </a:extLst>
          </p:cNvPr>
          <p:cNvSpPr txBox="1"/>
          <p:nvPr/>
        </p:nvSpPr>
        <p:spPr>
          <a:xfrm>
            <a:off x="704468" y="5019960"/>
            <a:ext cx="17716883" cy="4854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nSpc>
                <a:spcPts val="12000"/>
              </a:lnSpc>
            </a:pPr>
            <a:r>
              <a:rPr lang="en-US" sz="15000" cap="none" dirty="0">
                <a:latin typeface="Magnetik" pitchFamily="50" charset="0"/>
              </a:rPr>
              <a:t>350+</a:t>
            </a:r>
          </a:p>
          <a:p>
            <a:pPr>
              <a:lnSpc>
                <a:spcPts val="12000"/>
              </a:lnSpc>
            </a:pPr>
            <a:r>
              <a:rPr lang="en-US" sz="15000" cap="none" dirty="0">
                <a:latin typeface="Magnetik" pitchFamily="50" charset="0"/>
              </a:rPr>
              <a:t>SUCCESS</a:t>
            </a:r>
          </a:p>
          <a:p>
            <a:pPr>
              <a:lnSpc>
                <a:spcPts val="12000"/>
              </a:lnSpc>
            </a:pPr>
            <a:r>
              <a:rPr lang="en-US" sz="15000" cap="none" dirty="0">
                <a:latin typeface="Magnetik" pitchFamily="50" charset="0"/>
              </a:rPr>
              <a:t>STORIES</a:t>
            </a:r>
            <a:endParaRPr lang="en-GB" sz="15000" cap="none" dirty="0">
              <a:latin typeface="Magnetik" pitchFamily="50" charset="0"/>
            </a:endParaRPr>
          </a:p>
        </p:txBody>
      </p:sp>
      <p:pic>
        <p:nvPicPr>
          <p:cNvPr id="6" name="Picture 5" descr="A group of logos on a black background&#10;&#10;Description automatically generated">
            <a:extLst>
              <a:ext uri="{FF2B5EF4-FFF2-40B4-BE49-F238E27FC236}">
                <a16:creationId xmlns:a16="http://schemas.microsoft.com/office/drawing/2014/main" id="{375E57F2-ADC1-2C7B-0C91-E2A5D2351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8491" y="1243000"/>
            <a:ext cx="12191202" cy="10628334"/>
          </a:xfrm>
          <a:prstGeom prst="rect">
            <a:avLst/>
          </a:prstGeom>
        </p:spPr>
      </p:pic>
      <p:pic>
        <p:nvPicPr>
          <p:cNvPr id="5" name="Graphic 4">
            <a:extLst>
              <a:ext uri="{FF2B5EF4-FFF2-40B4-BE49-F238E27FC236}">
                <a16:creationId xmlns:a16="http://schemas.microsoft.com/office/drawing/2014/main" id="{A7FEDE03-0898-7445-5E80-87954803A1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8" y="644111"/>
            <a:ext cx="781431" cy="730554"/>
          </a:xfrm>
          <a:prstGeom prst="rect">
            <a:avLst/>
          </a:prstGeom>
        </p:spPr>
      </p:pic>
      <p:sp>
        <p:nvSpPr>
          <p:cNvPr id="7" name="TextBox 6">
            <a:extLst>
              <a:ext uri="{FF2B5EF4-FFF2-40B4-BE49-F238E27FC236}">
                <a16:creationId xmlns:a16="http://schemas.microsoft.com/office/drawing/2014/main" id="{ACE5F0D9-E12F-1799-2445-FC318B1E94E6}"/>
              </a:ext>
            </a:extLst>
          </p:cNvPr>
          <p:cNvSpPr txBox="1"/>
          <p:nvPr/>
        </p:nvSpPr>
        <p:spPr>
          <a:xfrm rot="5400000">
            <a:off x="22624225" y="11819075"/>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chemeClr val="bg1"/>
                </a:solidFill>
                <a:latin typeface="Magnetik   "/>
              </a:rPr>
              <a:t>Privileged and confidential</a:t>
            </a:r>
          </a:p>
        </p:txBody>
      </p:sp>
    </p:spTree>
    <p:extLst>
      <p:ext uri="{BB962C8B-B14F-4D97-AF65-F5344CB8AC3E}">
        <p14:creationId xmlns:p14="http://schemas.microsoft.com/office/powerpoint/2010/main" val="14398652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atellite in space with earth in the background&#10;&#10;Description automatically generated">
            <a:extLst>
              <a:ext uri="{FF2B5EF4-FFF2-40B4-BE49-F238E27FC236}">
                <a16:creationId xmlns:a16="http://schemas.microsoft.com/office/drawing/2014/main" id="{E28ACA06-041E-D3B6-F78E-884EEAF62B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 y="10"/>
            <a:ext cx="24383980" cy="13715990"/>
          </a:xfrm>
          <a:prstGeom prst="rect">
            <a:avLst/>
          </a:prstGeom>
          <a:noFill/>
        </p:spPr>
      </p:pic>
      <p:sp>
        <p:nvSpPr>
          <p:cNvPr id="6" name="Rectangle 5">
            <a:extLst>
              <a:ext uri="{FF2B5EF4-FFF2-40B4-BE49-F238E27FC236}">
                <a16:creationId xmlns:a16="http://schemas.microsoft.com/office/drawing/2014/main" id="{67667B71-B6C6-C48A-66B4-65FFA6C2B7C3}"/>
              </a:ext>
            </a:extLst>
          </p:cNvPr>
          <p:cNvSpPr/>
          <p:nvPr/>
        </p:nvSpPr>
        <p:spPr>
          <a:xfrm rot="16200000">
            <a:off x="9171697" y="-9171699"/>
            <a:ext cx="6040582" cy="24383981"/>
          </a:xfrm>
          <a:prstGeom prst="rect">
            <a:avLst/>
          </a:prstGeom>
          <a:gradFill>
            <a:gsLst>
              <a:gs pos="0">
                <a:srgbClr val="000000">
                  <a:alpha val="0"/>
                </a:srgbClr>
              </a:gs>
              <a:gs pos="100000">
                <a:srgbClr val="000000"/>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5" name="We engineer, build, and operate exceptional NanoSats">
            <a:extLst>
              <a:ext uri="{FF2B5EF4-FFF2-40B4-BE49-F238E27FC236}">
                <a16:creationId xmlns:a16="http://schemas.microsoft.com/office/drawing/2014/main" id="{FDF2146F-5920-C81B-5341-437C68E3F7A4}"/>
              </a:ext>
            </a:extLst>
          </p:cNvPr>
          <p:cNvSpPr txBox="1"/>
          <p:nvPr/>
        </p:nvSpPr>
        <p:spPr>
          <a:xfrm>
            <a:off x="1555055" y="7675418"/>
            <a:ext cx="10636933" cy="1125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2000" cap="none" baseline="30000" dirty="0">
                <a:latin typeface="Magnetik" pitchFamily="50" charset="0"/>
              </a:rPr>
              <a:t>BALKAN-1</a:t>
            </a:r>
          </a:p>
        </p:txBody>
      </p:sp>
    </p:spTree>
    <p:extLst>
      <p:ext uri="{BB962C8B-B14F-4D97-AF65-F5344CB8AC3E}">
        <p14:creationId xmlns:p14="http://schemas.microsoft.com/office/powerpoint/2010/main" val="35672038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CB863-6B79-100D-16E3-BDEE6B7E1F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6F3B2A-7F75-C3C6-6DB0-923E1337B988}"/>
              </a:ext>
            </a:extLst>
          </p:cNvPr>
          <p:cNvSpPr txBox="1"/>
          <p:nvPr/>
        </p:nvSpPr>
        <p:spPr>
          <a:xfrm rot="5400000">
            <a:off x="22752083" y="11997395"/>
            <a:ext cx="2283668" cy="348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1610" tIns="61610" rIns="61610" bIns="61610" numCol="1" spcCol="38100" rtlCol="0" anchor="ctr">
            <a:spAutoFit/>
          </a:bodyPr>
          <a:lstStyle/>
          <a:p>
            <a:r>
              <a:rPr lang="en-US" sz="1455" dirty="0">
                <a:solidFill>
                  <a:schemeClr val="bg1"/>
                </a:solidFill>
                <a:latin typeface="Proxima Nova" panose="02000506030000020004" pitchFamily="50" charset="0"/>
              </a:rPr>
              <a:t>Privileged and confidential</a:t>
            </a:r>
          </a:p>
        </p:txBody>
      </p:sp>
      <p:pic>
        <p:nvPicPr>
          <p:cNvPr id="12" name="Picture 2">
            <a:extLst>
              <a:ext uri="{FF2B5EF4-FFF2-40B4-BE49-F238E27FC236}">
                <a16:creationId xmlns:a16="http://schemas.microsoft.com/office/drawing/2014/main" id="{9136148A-09BD-C45E-435E-3780243C2688}"/>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16557"/>
          <a:stretch/>
        </p:blipFill>
        <p:spPr>
          <a:xfrm>
            <a:off x="616815" y="544233"/>
            <a:ext cx="794731" cy="754083"/>
          </a:xfrm>
          <a:prstGeom prst="rect">
            <a:avLst/>
          </a:prstGeom>
          <a:ln w="12700">
            <a:miter lim="400000"/>
          </a:ln>
        </p:spPr>
      </p:pic>
      <p:pic>
        <p:nvPicPr>
          <p:cNvPr id="4" name="Picture 2">
            <a:extLst>
              <a:ext uri="{FF2B5EF4-FFF2-40B4-BE49-F238E27FC236}">
                <a16:creationId xmlns:a16="http://schemas.microsoft.com/office/drawing/2014/main" id="{811DBCB1-4987-64F9-832B-E65807582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 b="8596"/>
          <a:stretch/>
        </p:blipFill>
        <p:spPr bwMode="auto">
          <a:xfrm>
            <a:off x="30190" y="3060472"/>
            <a:ext cx="13400188" cy="9963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C95AA1E-8996-0245-E285-D715B37FF14A}"/>
              </a:ext>
            </a:extLst>
          </p:cNvPr>
          <p:cNvSpPr/>
          <p:nvPr/>
        </p:nvSpPr>
        <p:spPr>
          <a:xfrm>
            <a:off x="42410" y="3060472"/>
            <a:ext cx="10813143" cy="1784335"/>
          </a:xfrm>
          <a:prstGeom prst="rect">
            <a:avLst/>
          </a:prstGeom>
          <a:gradFill>
            <a:gsLst>
              <a:gs pos="0">
                <a:srgbClr val="000000"/>
              </a:gs>
              <a:gs pos="100000">
                <a:srgbClr val="000000">
                  <a:alpha val="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5" name="Rectangle 4">
            <a:extLst>
              <a:ext uri="{FF2B5EF4-FFF2-40B4-BE49-F238E27FC236}">
                <a16:creationId xmlns:a16="http://schemas.microsoft.com/office/drawing/2014/main" id="{304046C8-AF93-50B8-9109-F8F1CD23DC1E}"/>
              </a:ext>
            </a:extLst>
          </p:cNvPr>
          <p:cNvSpPr/>
          <p:nvPr/>
        </p:nvSpPr>
        <p:spPr>
          <a:xfrm>
            <a:off x="16429708" y="-64698"/>
            <a:ext cx="7954292" cy="13780697"/>
          </a:xfrm>
          <a:prstGeom prst="rect">
            <a:avLst/>
          </a:prstGeom>
          <a:gradFill>
            <a:gsLst>
              <a:gs pos="0">
                <a:srgbClr val="000000">
                  <a:alpha val="0"/>
                </a:srgbClr>
              </a:gs>
              <a:gs pos="100000">
                <a:srgbClr val="000000"/>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9" name="We engineer, build, and operate exceptional NanoSats">
            <a:extLst>
              <a:ext uri="{FF2B5EF4-FFF2-40B4-BE49-F238E27FC236}">
                <a16:creationId xmlns:a16="http://schemas.microsoft.com/office/drawing/2014/main" id="{78F33193-0633-F48A-ACF8-5EC7783B179B}"/>
              </a:ext>
            </a:extLst>
          </p:cNvPr>
          <p:cNvSpPr txBox="1"/>
          <p:nvPr/>
        </p:nvSpPr>
        <p:spPr>
          <a:xfrm>
            <a:off x="13765326" y="5933656"/>
            <a:ext cx="5512218" cy="41361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nSpc>
                <a:spcPct val="200000"/>
              </a:lnSpc>
            </a:pPr>
            <a:r>
              <a:rPr lang="en-US" sz="2500" b="0" i="0" u="none" strike="noStrike" baseline="30000" dirty="0">
                <a:solidFill>
                  <a:srgbClr val="66717E"/>
                </a:solidFill>
                <a:latin typeface="Magnetik Medium" pitchFamily="50" charset="0"/>
              </a:rPr>
              <a:t>resolution</a:t>
            </a:r>
            <a:br>
              <a:rPr lang="en-US" sz="2500" b="0" i="0" u="none" strike="noStrike" baseline="30000" dirty="0">
                <a:solidFill>
                  <a:srgbClr val="66717E"/>
                </a:solidFill>
                <a:latin typeface="Magnetik Medium" pitchFamily="50" charset="0"/>
              </a:rPr>
            </a:br>
            <a:br>
              <a:rPr lang="en-US" sz="2500" b="0" i="0" u="none" strike="noStrike" baseline="30000" dirty="0">
                <a:solidFill>
                  <a:srgbClr val="66717E"/>
                </a:solidFill>
                <a:latin typeface="Magnetik Medium" pitchFamily="50" charset="0"/>
              </a:rPr>
            </a:br>
            <a:r>
              <a:rPr lang="en-US" sz="2500" b="0" i="0" u="none" strike="noStrike" baseline="30000" dirty="0">
                <a:solidFill>
                  <a:srgbClr val="66717E"/>
                </a:solidFill>
                <a:latin typeface="Magnetik Medium" pitchFamily="50" charset="0"/>
              </a:rPr>
              <a:t>swath width</a:t>
            </a:r>
          </a:p>
          <a:p>
            <a:pPr>
              <a:lnSpc>
                <a:spcPct val="200000"/>
              </a:lnSpc>
            </a:pPr>
            <a:br>
              <a:rPr lang="en-US" sz="2500" b="0" i="0" u="none" strike="noStrike" baseline="30000" dirty="0">
                <a:solidFill>
                  <a:srgbClr val="66717E"/>
                </a:solidFill>
                <a:latin typeface="Magnetik Medium" pitchFamily="50" charset="0"/>
              </a:rPr>
            </a:br>
            <a:r>
              <a:rPr lang="en-US" sz="2500" b="0" i="0" u="none" strike="noStrike" baseline="30000" dirty="0">
                <a:solidFill>
                  <a:srgbClr val="66717E"/>
                </a:solidFill>
                <a:latin typeface="Magnetik Medium" pitchFamily="50" charset="0"/>
              </a:rPr>
              <a:t>spectral bands</a:t>
            </a:r>
          </a:p>
          <a:p>
            <a:pPr>
              <a:lnSpc>
                <a:spcPct val="200000"/>
              </a:lnSpc>
            </a:pPr>
            <a:br>
              <a:rPr lang="en-US" sz="2500" b="0" baseline="30000" dirty="0">
                <a:solidFill>
                  <a:srgbClr val="66717E"/>
                </a:solidFill>
                <a:latin typeface="Magnetik Medium" pitchFamily="50" charset="0"/>
              </a:rPr>
            </a:br>
            <a:r>
              <a:rPr lang="en-US" sz="2500" b="0" baseline="30000" dirty="0">
                <a:solidFill>
                  <a:srgbClr val="66717E"/>
                </a:solidFill>
                <a:latin typeface="Magnetik Medium" pitchFamily="50" charset="0"/>
              </a:rPr>
              <a:t>Spectral range</a:t>
            </a:r>
          </a:p>
          <a:p>
            <a:pPr marR="0" algn="l" rtl="0">
              <a:lnSpc>
                <a:spcPct val="200000"/>
              </a:lnSpc>
            </a:pPr>
            <a:endParaRPr lang="en-US" sz="2500" b="0" i="0" u="none" strike="noStrike" baseline="30000" dirty="0">
              <a:solidFill>
                <a:srgbClr val="66717E"/>
              </a:solidFill>
              <a:latin typeface="Magnetik Medium" pitchFamily="50" charset="0"/>
            </a:endParaRPr>
          </a:p>
        </p:txBody>
      </p:sp>
      <p:sp>
        <p:nvSpPr>
          <p:cNvPr id="10" name="We engineer, build, and operate exceptional NanoSats">
            <a:extLst>
              <a:ext uri="{FF2B5EF4-FFF2-40B4-BE49-F238E27FC236}">
                <a16:creationId xmlns:a16="http://schemas.microsoft.com/office/drawing/2014/main" id="{ED88DE52-9714-0667-F680-3FBFF56CAA00}"/>
              </a:ext>
            </a:extLst>
          </p:cNvPr>
          <p:cNvSpPr txBox="1"/>
          <p:nvPr/>
        </p:nvSpPr>
        <p:spPr>
          <a:xfrm>
            <a:off x="13747047" y="4060792"/>
            <a:ext cx="8504491" cy="2110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2000" cap="none" baseline="30000" dirty="0">
                <a:latin typeface="Magnetik" pitchFamily="50" charset="0"/>
              </a:rPr>
              <a:t>MULTISPECTRAL</a:t>
            </a:r>
          </a:p>
          <a:p>
            <a:pPr marR="0" rtl="0"/>
            <a:r>
              <a:rPr lang="en-US" sz="12000" cap="none" baseline="30000" dirty="0">
                <a:latin typeface="Magnetik" pitchFamily="50" charset="0"/>
              </a:rPr>
              <a:t>SENSOR</a:t>
            </a:r>
          </a:p>
        </p:txBody>
      </p:sp>
      <p:sp>
        <p:nvSpPr>
          <p:cNvPr id="11" name="We engineer, build, and operate exceptional NanoSats">
            <a:extLst>
              <a:ext uri="{FF2B5EF4-FFF2-40B4-BE49-F238E27FC236}">
                <a16:creationId xmlns:a16="http://schemas.microsoft.com/office/drawing/2014/main" id="{7E96108D-1AC8-6D85-D09D-C4721194BF3C}"/>
              </a:ext>
            </a:extLst>
          </p:cNvPr>
          <p:cNvSpPr txBox="1"/>
          <p:nvPr/>
        </p:nvSpPr>
        <p:spPr>
          <a:xfrm>
            <a:off x="16739319" y="5935704"/>
            <a:ext cx="6980431" cy="3624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lnSpc>
                <a:spcPct val="200000"/>
              </a:lnSpc>
            </a:pPr>
            <a:r>
              <a:rPr lang="en-US" sz="2500" b="0" i="0" u="none" strike="noStrike" baseline="30000" dirty="0">
                <a:solidFill>
                  <a:srgbClr val="FFFFFF"/>
                </a:solidFill>
                <a:latin typeface="Magnetik Medium" pitchFamily="50" charset="0"/>
              </a:rPr>
              <a:t>1.5 m</a:t>
            </a:r>
          </a:p>
          <a:p>
            <a:pPr marR="0" algn="ctr" rtl="0">
              <a:lnSpc>
                <a:spcPct val="200000"/>
              </a:lnSpc>
            </a:pPr>
            <a:endParaRPr lang="en-US" sz="2500" b="0" i="0" u="none" strike="noStrike" baseline="30000" dirty="0">
              <a:solidFill>
                <a:srgbClr val="FFFFFF"/>
              </a:solidFill>
              <a:latin typeface="Magnetik Medium" pitchFamily="50" charset="0"/>
            </a:endParaRPr>
          </a:p>
          <a:p>
            <a:pPr marR="0" algn="ctr" rtl="0">
              <a:lnSpc>
                <a:spcPct val="200000"/>
              </a:lnSpc>
            </a:pPr>
            <a:r>
              <a:rPr lang="en-US" sz="2500" b="0" i="0" u="none" strike="noStrike" baseline="30000" dirty="0">
                <a:solidFill>
                  <a:srgbClr val="FFFFFF"/>
                </a:solidFill>
                <a:latin typeface="Magnetik Medium" pitchFamily="50" charset="0"/>
              </a:rPr>
              <a:t>14 km</a:t>
            </a:r>
          </a:p>
          <a:p>
            <a:pPr marR="0" algn="ctr" rtl="0">
              <a:lnSpc>
                <a:spcPct val="200000"/>
              </a:lnSpc>
            </a:pPr>
            <a:endParaRPr lang="en-US" sz="2500" b="0" i="0" u="none" strike="noStrike" baseline="30000" dirty="0">
              <a:solidFill>
                <a:srgbClr val="FFFFFF"/>
              </a:solidFill>
              <a:latin typeface="Magnetik Medium" pitchFamily="50" charset="0"/>
            </a:endParaRPr>
          </a:p>
          <a:p>
            <a:pPr algn="ctr">
              <a:lnSpc>
                <a:spcPct val="200000"/>
              </a:lnSpc>
            </a:pPr>
            <a:r>
              <a:rPr lang="en-US" sz="2500" b="0" baseline="30000" dirty="0">
                <a:latin typeface="Magnetik Medium" pitchFamily="50" charset="0"/>
              </a:rPr>
              <a:t>7 multispectral + Panchromatic,</a:t>
            </a:r>
            <a:endParaRPr lang="en-US" sz="2500" b="0" i="0" u="none" strike="noStrike" baseline="30000" dirty="0">
              <a:solidFill>
                <a:srgbClr val="FFFFFF"/>
              </a:solidFill>
              <a:latin typeface="Magnetik Medium" pitchFamily="50" charset="0"/>
            </a:endParaRPr>
          </a:p>
          <a:p>
            <a:pPr marR="0" algn="ctr" rtl="0">
              <a:lnSpc>
                <a:spcPct val="200000"/>
              </a:lnSpc>
            </a:pPr>
            <a:endParaRPr lang="en-US" sz="2500" b="0" i="0" u="none" strike="noStrike" baseline="30000" dirty="0">
              <a:solidFill>
                <a:srgbClr val="FFFFFF"/>
              </a:solidFill>
              <a:latin typeface="Magnetik Medium" pitchFamily="50" charset="0"/>
            </a:endParaRPr>
          </a:p>
          <a:p>
            <a:pPr algn="ctr">
              <a:lnSpc>
                <a:spcPct val="200000"/>
              </a:lnSpc>
            </a:pPr>
            <a:r>
              <a:rPr lang="en-US" sz="2500" b="0" baseline="30000" dirty="0">
                <a:latin typeface="Magnetik Medium" pitchFamily="50" charset="0"/>
              </a:rPr>
              <a:t>Wavelength: 450 – 900 nm</a:t>
            </a:r>
            <a:endParaRPr lang="en-US" sz="2500" b="0" i="0" u="none" strike="noStrike" baseline="30000" dirty="0">
              <a:solidFill>
                <a:srgbClr val="41667F"/>
              </a:solidFill>
              <a:latin typeface="Magnetik Medium" pitchFamily="50" charset="0"/>
            </a:endParaRPr>
          </a:p>
        </p:txBody>
      </p:sp>
      <p:grpSp>
        <p:nvGrpSpPr>
          <p:cNvPr id="13" name="Group 12">
            <a:extLst>
              <a:ext uri="{FF2B5EF4-FFF2-40B4-BE49-F238E27FC236}">
                <a16:creationId xmlns:a16="http://schemas.microsoft.com/office/drawing/2014/main" id="{090D95DA-B5D8-318D-5EBE-9D4B473D3D52}"/>
              </a:ext>
            </a:extLst>
          </p:cNvPr>
          <p:cNvGrpSpPr/>
          <p:nvPr/>
        </p:nvGrpSpPr>
        <p:grpSpPr>
          <a:xfrm>
            <a:off x="13765326" y="6665155"/>
            <a:ext cx="10799955" cy="2114550"/>
            <a:chOff x="13049864" y="3970795"/>
            <a:chExt cx="24517350" cy="2114550"/>
          </a:xfrm>
        </p:grpSpPr>
        <p:cxnSp>
          <p:nvCxnSpPr>
            <p:cNvPr id="14" name="Straight Connector 13">
              <a:extLst>
                <a:ext uri="{FF2B5EF4-FFF2-40B4-BE49-F238E27FC236}">
                  <a16:creationId xmlns:a16="http://schemas.microsoft.com/office/drawing/2014/main" id="{9DFAA933-C22A-8174-87C2-A0BE6D6B45B7}"/>
                </a:ext>
              </a:extLst>
            </p:cNvPr>
            <p:cNvCxnSpPr>
              <a:cxnSpLocks/>
            </p:cNvCxnSpPr>
            <p:nvPr/>
          </p:nvCxnSpPr>
          <p:spPr>
            <a:xfrm>
              <a:off x="13049864" y="3970795"/>
              <a:ext cx="2438400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64A65CB8-5D06-390C-3DB9-3919A90B907F}"/>
                </a:ext>
              </a:extLst>
            </p:cNvPr>
            <p:cNvCxnSpPr>
              <a:cxnSpLocks/>
            </p:cNvCxnSpPr>
            <p:nvPr/>
          </p:nvCxnSpPr>
          <p:spPr>
            <a:xfrm>
              <a:off x="13049864" y="4980445"/>
              <a:ext cx="2438400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FFD46D89-23DE-395E-8664-395D2D17FD65}"/>
                </a:ext>
              </a:extLst>
            </p:cNvPr>
            <p:cNvCxnSpPr>
              <a:cxnSpLocks/>
            </p:cNvCxnSpPr>
            <p:nvPr/>
          </p:nvCxnSpPr>
          <p:spPr>
            <a:xfrm>
              <a:off x="13049864" y="6085345"/>
              <a:ext cx="24517350" cy="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11535473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942A827-B34B-7DB7-1DC0-460C3FEB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We engineer, build, and operate exceptional NanoSats">
            <a:extLst>
              <a:ext uri="{FF2B5EF4-FFF2-40B4-BE49-F238E27FC236}">
                <a16:creationId xmlns:a16="http://schemas.microsoft.com/office/drawing/2014/main" id="{95F313FB-7074-EF21-5617-547ACCCF6FF8}"/>
              </a:ext>
            </a:extLst>
          </p:cNvPr>
          <p:cNvSpPr txBox="1"/>
          <p:nvPr/>
        </p:nvSpPr>
        <p:spPr>
          <a:xfrm>
            <a:off x="1555067" y="1937041"/>
            <a:ext cx="10636933" cy="2583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2000" cap="none" baseline="30000" dirty="0">
                <a:solidFill>
                  <a:schemeClr val="accent1"/>
                </a:solidFill>
                <a:latin typeface="Magnetik" pitchFamily="50" charset="0"/>
              </a:rPr>
              <a:t>PADRE</a:t>
            </a:r>
          </a:p>
          <a:p>
            <a:r>
              <a:rPr lang="en-GB" sz="6000" dirty="0"/>
              <a:t>The Solar </a:t>
            </a:r>
            <a:r>
              <a:rPr lang="en-GB" sz="6000" dirty="0">
                <a:solidFill>
                  <a:srgbClr val="00A1FF"/>
                </a:solidFill>
              </a:rPr>
              <a:t>P</a:t>
            </a:r>
            <a:r>
              <a:rPr lang="en-GB" sz="6000" dirty="0"/>
              <a:t>olarization </a:t>
            </a:r>
            <a:r>
              <a:rPr lang="en-GB" sz="6000" dirty="0">
                <a:solidFill>
                  <a:srgbClr val="00A1FF"/>
                </a:solidFill>
              </a:rPr>
              <a:t>a</a:t>
            </a:r>
            <a:r>
              <a:rPr lang="en-GB" sz="6000" dirty="0"/>
              <a:t>nd </a:t>
            </a:r>
            <a:r>
              <a:rPr lang="en-GB" sz="6000" dirty="0">
                <a:solidFill>
                  <a:srgbClr val="00A1FF"/>
                </a:solidFill>
              </a:rPr>
              <a:t>D</a:t>
            </a:r>
            <a:r>
              <a:rPr lang="en-GB" sz="6000" dirty="0"/>
              <a:t>irectivity X-</a:t>
            </a:r>
            <a:r>
              <a:rPr lang="en-GB" sz="6000" dirty="0">
                <a:solidFill>
                  <a:srgbClr val="00A1FF"/>
                </a:solidFill>
              </a:rPr>
              <a:t>R</a:t>
            </a:r>
            <a:r>
              <a:rPr lang="en-GB" sz="6000" dirty="0"/>
              <a:t>ay </a:t>
            </a:r>
            <a:r>
              <a:rPr lang="en-GB" sz="6000" dirty="0">
                <a:solidFill>
                  <a:srgbClr val="00A1FF"/>
                </a:solidFill>
              </a:rPr>
              <a:t>E</a:t>
            </a:r>
            <a:r>
              <a:rPr lang="en-GB" sz="6000" dirty="0"/>
              <a:t>xperiment</a:t>
            </a:r>
            <a:endParaRPr lang="en-US" sz="8800" cap="none" baseline="30000" dirty="0">
              <a:latin typeface="Magnetik" pitchFamily="50" charset="0"/>
            </a:endParaRPr>
          </a:p>
        </p:txBody>
      </p:sp>
    </p:spTree>
    <p:extLst>
      <p:ext uri="{BB962C8B-B14F-4D97-AF65-F5344CB8AC3E}">
        <p14:creationId xmlns:p14="http://schemas.microsoft.com/office/powerpoint/2010/main" val="31849273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DF2DE-A0FC-762F-5D31-9CD378763B0F}"/>
            </a:ext>
          </a:extLst>
        </p:cNvPr>
        <p:cNvGrpSpPr/>
        <p:nvPr/>
      </p:nvGrpSpPr>
      <p:grpSpPr>
        <a:xfrm>
          <a:off x="0" y="0"/>
          <a:ext cx="0" cy="0"/>
          <a:chOff x="0" y="0"/>
          <a:chExt cx="0" cy="0"/>
        </a:xfrm>
      </p:grpSpPr>
      <p:pic>
        <p:nvPicPr>
          <p:cNvPr id="4" name="Picture 3" descr="A view of the earth from space&#10;&#10;Description automatically generated">
            <a:extLst>
              <a:ext uri="{FF2B5EF4-FFF2-40B4-BE49-F238E27FC236}">
                <a16:creationId xmlns:a16="http://schemas.microsoft.com/office/drawing/2014/main" id="{73035245-891C-2BE7-E858-332BB8B937D2}"/>
              </a:ext>
            </a:extLst>
          </p:cNvPr>
          <p:cNvPicPr>
            <a:picLocks noChangeAspect="1"/>
          </p:cNvPicPr>
          <p:nvPr/>
        </p:nvPicPr>
        <p:blipFill rotWithShape="1">
          <a:blip r:embed="rId2">
            <a:extLst>
              <a:ext uri="{28A0092B-C50C-407E-A947-70E740481C1C}">
                <a14:useLocalDpi xmlns:a14="http://schemas.microsoft.com/office/drawing/2010/main" val="0"/>
              </a:ext>
            </a:extLst>
          </a:blip>
          <a:srcRect b="35700"/>
          <a:stretch/>
        </p:blipFill>
        <p:spPr>
          <a:xfrm>
            <a:off x="-2034483" y="5671742"/>
            <a:ext cx="28452966" cy="10290912"/>
          </a:xfrm>
          <a:prstGeom prst="rect">
            <a:avLst/>
          </a:prstGeom>
        </p:spPr>
      </p:pic>
      <p:sp>
        <p:nvSpPr>
          <p:cNvPr id="16" name="Rectangle 15">
            <a:extLst>
              <a:ext uri="{FF2B5EF4-FFF2-40B4-BE49-F238E27FC236}">
                <a16:creationId xmlns:a16="http://schemas.microsoft.com/office/drawing/2014/main" id="{619CE804-7F08-BF1E-8E1B-CD0A5831ECC5}"/>
              </a:ext>
            </a:extLst>
          </p:cNvPr>
          <p:cNvSpPr/>
          <p:nvPr/>
        </p:nvSpPr>
        <p:spPr>
          <a:xfrm rot="10800000">
            <a:off x="-47625" y="0"/>
            <a:ext cx="24479250" cy="13792200"/>
          </a:xfrm>
          <a:prstGeom prst="rect">
            <a:avLst/>
          </a:prstGeom>
          <a:gradFill>
            <a:gsLst>
              <a:gs pos="0">
                <a:srgbClr val="006CCD">
                  <a:alpha val="19000"/>
                </a:srgbClr>
              </a:gs>
              <a:gs pos="57000">
                <a:srgbClr val="006CCD">
                  <a:alpha val="0"/>
                </a:srgbClr>
              </a:gs>
            </a:gsLst>
            <a:lin ang="174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5" name="TextBox 4">
            <a:extLst>
              <a:ext uri="{FF2B5EF4-FFF2-40B4-BE49-F238E27FC236}">
                <a16:creationId xmlns:a16="http://schemas.microsoft.com/office/drawing/2014/main" id="{2718BC83-DEA2-1DDE-E3AB-EF77EA02C830}"/>
              </a:ext>
            </a:extLst>
          </p:cNvPr>
          <p:cNvSpPr txBox="1"/>
          <p:nvPr/>
        </p:nvSpPr>
        <p:spPr>
          <a:xfrm rot="5400000">
            <a:off x="22624225" y="11819075"/>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chemeClr val="bg1"/>
                </a:solidFill>
                <a:latin typeface="Magnetik   "/>
              </a:rPr>
              <a:t>Privileged and confidential</a:t>
            </a:r>
          </a:p>
        </p:txBody>
      </p:sp>
      <p:sp>
        <p:nvSpPr>
          <p:cNvPr id="6" name="We engineer, build, and operate exceptional NanoSats">
            <a:extLst>
              <a:ext uri="{FF2B5EF4-FFF2-40B4-BE49-F238E27FC236}">
                <a16:creationId xmlns:a16="http://schemas.microsoft.com/office/drawing/2014/main" id="{8CCEF50C-8157-CF1B-904C-DAA15459D80D}"/>
              </a:ext>
            </a:extLst>
          </p:cNvPr>
          <p:cNvSpPr txBox="1"/>
          <p:nvPr/>
        </p:nvSpPr>
        <p:spPr>
          <a:xfrm>
            <a:off x="6755765" y="5473009"/>
            <a:ext cx="13194781" cy="386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L="0" marR="0" lvl="0" indent="0" algn="l" defTabSz="825500" rtl="0" eaLnBrk="1" fontAlgn="auto" latinLnBrk="0" hangingPunct="0">
              <a:lnSpc>
                <a:spcPts val="9500"/>
              </a:lnSpc>
              <a:spcBef>
                <a:spcPts val="0"/>
              </a:spcBef>
              <a:spcAft>
                <a:spcPts val="0"/>
              </a:spcAft>
              <a:buClrTx/>
              <a:buSzTx/>
              <a:buFontTx/>
              <a:buNone/>
              <a:tabLst/>
              <a:defRPr/>
            </a:pPr>
            <a:r>
              <a:rPr kumimoji="0" lang="en-US" sz="12000" b="1" i="0" u="none" strike="noStrike" kern="0" cap="none" spc="0" normalizeH="0" baseline="0" noProof="0" dirty="0">
                <a:ln>
                  <a:noFill/>
                </a:ln>
                <a:solidFill>
                  <a:srgbClr val="FFFFFF"/>
                </a:solidFill>
                <a:effectLst/>
                <a:uLnTx/>
                <a:uFillTx/>
                <a:latin typeface="Magnetik" pitchFamily="50" charset="0"/>
                <a:sym typeface="Proxima Nova"/>
              </a:rPr>
              <a:t>MAKING SPACE UNIVERSALLY ACCESSIBLE</a:t>
            </a:r>
            <a:endParaRPr kumimoji="0" lang="en-GB" sz="12000" b="1" i="0" u="none" strike="noStrike" kern="0" cap="none" spc="0" normalizeH="0" baseline="0" noProof="0" dirty="0">
              <a:ln>
                <a:noFill/>
              </a:ln>
              <a:solidFill>
                <a:srgbClr val="FFFFFF"/>
              </a:solidFill>
              <a:effectLst/>
              <a:uLnTx/>
              <a:uFillTx/>
              <a:latin typeface="Magnetik" pitchFamily="50" charset="0"/>
              <a:sym typeface="Proxima Nova"/>
            </a:endParaRPr>
          </a:p>
        </p:txBody>
      </p:sp>
      <p:pic>
        <p:nvPicPr>
          <p:cNvPr id="2" name="Graphic 1">
            <a:extLst>
              <a:ext uri="{FF2B5EF4-FFF2-40B4-BE49-F238E27FC236}">
                <a16:creationId xmlns:a16="http://schemas.microsoft.com/office/drawing/2014/main" id="{909CD749-43E4-E279-AAC5-B7152747D7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183" y="561623"/>
            <a:ext cx="825986" cy="772208"/>
          </a:xfrm>
          <a:prstGeom prst="rect">
            <a:avLst/>
          </a:prstGeom>
        </p:spPr>
      </p:pic>
    </p:spTree>
    <p:extLst>
      <p:ext uri="{BB962C8B-B14F-4D97-AF65-F5344CB8AC3E}">
        <p14:creationId xmlns:p14="http://schemas.microsoft.com/office/powerpoint/2010/main" val="744798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BF5F1-79C3-02E8-E841-5D78B8A13E23}"/>
            </a:ext>
          </a:extLst>
        </p:cNvPr>
        <p:cNvGrpSpPr/>
        <p:nvPr/>
      </p:nvGrpSpPr>
      <p:grpSpPr>
        <a:xfrm>
          <a:off x="0" y="0"/>
          <a:ext cx="0" cy="0"/>
          <a:chOff x="0" y="0"/>
          <a:chExt cx="0" cy="0"/>
        </a:xfrm>
      </p:grpSpPr>
      <p:sp>
        <p:nvSpPr>
          <p:cNvPr id="5" name="We engineer, build, and operate exceptional NanoSats">
            <a:extLst>
              <a:ext uri="{FF2B5EF4-FFF2-40B4-BE49-F238E27FC236}">
                <a16:creationId xmlns:a16="http://schemas.microsoft.com/office/drawing/2014/main" id="{CA47BCAA-2E74-4A6E-1304-59B1B2725637}"/>
              </a:ext>
            </a:extLst>
          </p:cNvPr>
          <p:cNvSpPr txBox="1"/>
          <p:nvPr/>
        </p:nvSpPr>
        <p:spPr>
          <a:xfrm>
            <a:off x="12192000" y="1948783"/>
            <a:ext cx="9127823" cy="258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2000" cap="none" baseline="30000" dirty="0">
                <a:solidFill>
                  <a:schemeClr val="accent1"/>
                </a:solidFill>
                <a:latin typeface="Magnetik" pitchFamily="50" charset="0"/>
              </a:rPr>
              <a:t>SHARP</a:t>
            </a:r>
          </a:p>
          <a:p>
            <a:r>
              <a:rPr lang="en-GB" sz="6000" dirty="0">
                <a:solidFill>
                  <a:srgbClr val="00A1FF"/>
                </a:solidFill>
              </a:rPr>
              <a:t>S</a:t>
            </a:r>
            <a:r>
              <a:rPr lang="en-GB" sz="6000" dirty="0"/>
              <a:t>olar </a:t>
            </a:r>
            <a:r>
              <a:rPr lang="en-GB" sz="6000" dirty="0">
                <a:solidFill>
                  <a:srgbClr val="00A1FF"/>
                </a:solidFill>
              </a:rPr>
              <a:t>Ha</a:t>
            </a:r>
            <a:r>
              <a:rPr lang="en-GB" sz="6000" dirty="0"/>
              <a:t>rd X-</a:t>
            </a:r>
            <a:r>
              <a:rPr lang="en-GB" sz="6000" dirty="0">
                <a:solidFill>
                  <a:srgbClr val="00A1FF"/>
                </a:solidFill>
              </a:rPr>
              <a:t>r</a:t>
            </a:r>
            <a:r>
              <a:rPr lang="en-GB" sz="6000" dirty="0"/>
              <a:t>ay </a:t>
            </a:r>
            <a:r>
              <a:rPr lang="en-GB" sz="6000" dirty="0">
                <a:solidFill>
                  <a:srgbClr val="00A1FF"/>
                </a:solidFill>
              </a:rPr>
              <a:t>P</a:t>
            </a:r>
            <a:r>
              <a:rPr lang="en-GB" sz="6000" dirty="0"/>
              <a:t>olarimeter</a:t>
            </a:r>
            <a:endParaRPr lang="en-US" sz="8800" cap="none" baseline="30000" dirty="0">
              <a:latin typeface="Magnetik" pitchFamily="50" charset="0"/>
            </a:endParaRPr>
          </a:p>
        </p:txBody>
      </p:sp>
      <p:sp>
        <p:nvSpPr>
          <p:cNvPr id="6" name="TextBox 5">
            <a:extLst>
              <a:ext uri="{FF2B5EF4-FFF2-40B4-BE49-F238E27FC236}">
                <a16:creationId xmlns:a16="http://schemas.microsoft.com/office/drawing/2014/main" id="{EC1DCF6E-92CF-6250-3BF7-FCE0E3BE7EA9}"/>
              </a:ext>
            </a:extLst>
          </p:cNvPr>
          <p:cNvSpPr txBox="1"/>
          <p:nvPr/>
        </p:nvSpPr>
        <p:spPr>
          <a:xfrm rot="10800000" flipV="1">
            <a:off x="12192000" y="6858000"/>
            <a:ext cx="11586301"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000" spc="-150" dirty="0">
                <a:solidFill>
                  <a:srgbClr val="66717E"/>
                </a:solidFill>
                <a:latin typeface="Magnetik" pitchFamily="50" charset="0"/>
              </a:rPr>
              <a:t>Probes the polarization of non-thermal X-rays emitted during the impulsive phase of solar flares</a:t>
            </a:r>
          </a:p>
          <a:p>
            <a:pPr algn="l"/>
            <a:endParaRPr lang="en-US" sz="3000" spc="-150" dirty="0">
              <a:solidFill>
                <a:srgbClr val="66717E"/>
              </a:solidFill>
              <a:latin typeface="Magnetik" pitchFamily="50" charset="0"/>
            </a:endParaRPr>
          </a:p>
          <a:p>
            <a:pPr algn="l"/>
            <a:r>
              <a:rPr lang="en-US" sz="3000" spc="-150" dirty="0">
                <a:solidFill>
                  <a:srgbClr val="66717E"/>
                </a:solidFill>
                <a:latin typeface="Magnetik" pitchFamily="50" charset="0"/>
              </a:rPr>
              <a:t>Quantifies the degree of polarization with a Minimum Detectable Polarization (MDP) of 5% at a 99% confidence level</a:t>
            </a:r>
          </a:p>
        </p:txBody>
      </p:sp>
      <p:pic>
        <p:nvPicPr>
          <p:cNvPr id="4098" name="Picture 2">
            <a:extLst>
              <a:ext uri="{FF2B5EF4-FFF2-40B4-BE49-F238E27FC236}">
                <a16:creationId xmlns:a16="http://schemas.microsoft.com/office/drawing/2014/main" id="{643A9467-B6DC-37CB-99DB-37A098AFC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55600"/>
            <a:ext cx="13004800" cy="1300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2ED820-CB99-FA22-1E4D-EA03C9CDFCF3}"/>
              </a:ext>
            </a:extLst>
          </p:cNvPr>
          <p:cNvSpPr txBox="1"/>
          <p:nvPr/>
        </p:nvSpPr>
        <p:spPr>
          <a:xfrm>
            <a:off x="15251425" y="5142862"/>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BG" sz="2400" b="0" i="0" u="none" strike="noStrike" cap="none" spc="0" normalizeH="0" baseline="0" dirty="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335856445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1A5373-BC9B-A1D1-7320-887639171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17" y="355600"/>
            <a:ext cx="13004800" cy="13004800"/>
          </a:xfrm>
          <a:prstGeom prst="rect">
            <a:avLst/>
          </a:prstGeom>
          <a:noFill/>
          <a:extLst>
            <a:ext uri="{909E8E84-426E-40DD-AFC4-6F175D3DCCD1}">
              <a14:hiddenFill xmlns:a14="http://schemas.microsoft.com/office/drawing/2010/main">
                <a:solidFill>
                  <a:srgbClr val="FFFFFF"/>
                </a:solidFill>
              </a14:hiddenFill>
            </a:ext>
          </a:extLst>
        </p:spPr>
      </p:pic>
      <p:sp>
        <p:nvSpPr>
          <p:cNvPr id="5" name="We engineer, build, and operate exceptional NanoSats">
            <a:extLst>
              <a:ext uri="{FF2B5EF4-FFF2-40B4-BE49-F238E27FC236}">
                <a16:creationId xmlns:a16="http://schemas.microsoft.com/office/drawing/2014/main" id="{793DC316-78F9-8C64-0696-604309D6120C}"/>
              </a:ext>
            </a:extLst>
          </p:cNvPr>
          <p:cNvSpPr txBox="1"/>
          <p:nvPr/>
        </p:nvSpPr>
        <p:spPr>
          <a:xfrm>
            <a:off x="12192000" y="1579451"/>
            <a:ext cx="9127823" cy="3321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2000" cap="none" baseline="30000" dirty="0" err="1">
                <a:solidFill>
                  <a:schemeClr val="accent1"/>
                </a:solidFill>
                <a:latin typeface="Magnetik" pitchFamily="50" charset="0"/>
              </a:rPr>
              <a:t>MeDDEA</a:t>
            </a:r>
            <a:endParaRPr lang="en-US" sz="12000" cap="none" baseline="30000" dirty="0">
              <a:solidFill>
                <a:schemeClr val="accent1"/>
              </a:solidFill>
              <a:latin typeface="Magnetik" pitchFamily="50" charset="0"/>
            </a:endParaRPr>
          </a:p>
          <a:p>
            <a:r>
              <a:rPr lang="en-GB" sz="6000" dirty="0"/>
              <a:t>The </a:t>
            </a:r>
            <a:r>
              <a:rPr lang="en-GB" sz="6000" dirty="0">
                <a:solidFill>
                  <a:srgbClr val="00A1FF"/>
                </a:solidFill>
              </a:rPr>
              <a:t>Me</a:t>
            </a:r>
            <a:r>
              <a:rPr lang="en-GB" sz="6000" dirty="0"/>
              <a:t>asuring </a:t>
            </a:r>
            <a:r>
              <a:rPr lang="en-GB" sz="6000" dirty="0">
                <a:solidFill>
                  <a:srgbClr val="00A1FF"/>
                </a:solidFill>
              </a:rPr>
              <a:t>D</a:t>
            </a:r>
            <a:r>
              <a:rPr lang="en-GB" sz="6000" dirty="0"/>
              <a:t>irectivity to </a:t>
            </a:r>
            <a:r>
              <a:rPr lang="en-GB" sz="6000" dirty="0">
                <a:solidFill>
                  <a:srgbClr val="00A1FF"/>
                </a:solidFill>
              </a:rPr>
              <a:t>D</a:t>
            </a:r>
            <a:r>
              <a:rPr lang="en-GB" sz="6000" dirty="0"/>
              <a:t>etermine </a:t>
            </a:r>
            <a:r>
              <a:rPr lang="en-GB" sz="6000" dirty="0">
                <a:solidFill>
                  <a:srgbClr val="00A1FF"/>
                </a:solidFill>
              </a:rPr>
              <a:t>E</a:t>
            </a:r>
            <a:r>
              <a:rPr lang="en-GB" sz="6000" dirty="0"/>
              <a:t>lectron Anisotropy </a:t>
            </a:r>
            <a:endParaRPr lang="en-US" sz="8800" cap="none" baseline="30000" dirty="0">
              <a:latin typeface="Magnetik" pitchFamily="50" charset="0"/>
            </a:endParaRPr>
          </a:p>
        </p:txBody>
      </p:sp>
      <p:sp>
        <p:nvSpPr>
          <p:cNvPr id="6" name="TextBox 5">
            <a:extLst>
              <a:ext uri="{FF2B5EF4-FFF2-40B4-BE49-F238E27FC236}">
                <a16:creationId xmlns:a16="http://schemas.microsoft.com/office/drawing/2014/main" id="{8BD01DA9-32E9-FACB-54DC-220F4837FD15}"/>
              </a:ext>
            </a:extLst>
          </p:cNvPr>
          <p:cNvSpPr txBox="1"/>
          <p:nvPr/>
        </p:nvSpPr>
        <p:spPr>
          <a:xfrm rot="10800000" flipV="1">
            <a:off x="12192000" y="6858000"/>
            <a:ext cx="11586301"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000" spc="-150" dirty="0">
                <a:solidFill>
                  <a:srgbClr val="66717E"/>
                </a:solidFill>
                <a:latin typeface="Magnetik" pitchFamily="50" charset="0"/>
              </a:rPr>
              <a:t>Spare detectors from the Spectrometer/Telescope for Imaging X-rays (STIX)</a:t>
            </a:r>
          </a:p>
          <a:p>
            <a:pPr algn="l"/>
            <a:endParaRPr lang="en-US" sz="3000" spc="-150" dirty="0">
              <a:solidFill>
                <a:srgbClr val="66717E"/>
              </a:solidFill>
              <a:latin typeface="Magnetik" pitchFamily="50" charset="0"/>
            </a:endParaRPr>
          </a:p>
          <a:p>
            <a:pPr algn="l"/>
            <a:r>
              <a:rPr lang="en-US" sz="3000" spc="-150" dirty="0">
                <a:solidFill>
                  <a:srgbClr val="66717E"/>
                </a:solidFill>
                <a:latin typeface="Magnetik" pitchFamily="50" charset="0"/>
              </a:rPr>
              <a:t>Investigates the directivity of solar flare X-ray emissions</a:t>
            </a:r>
          </a:p>
          <a:p>
            <a:pPr algn="l"/>
            <a:r>
              <a:rPr lang="en-US" sz="3000" spc="-150" dirty="0">
                <a:solidFill>
                  <a:srgbClr val="66717E"/>
                </a:solidFill>
                <a:latin typeface="Magnetik" pitchFamily="50" charset="0"/>
              </a:rPr>
              <a:t> </a:t>
            </a:r>
          </a:p>
          <a:p>
            <a:pPr algn="l"/>
            <a:r>
              <a:rPr lang="en-US" sz="3000" spc="-150" dirty="0">
                <a:solidFill>
                  <a:srgbClr val="66717E"/>
                </a:solidFill>
                <a:latin typeface="Magnetik" pitchFamily="50" charset="0"/>
              </a:rPr>
              <a:t>Advances our understanding of solar flare electron anisotropy</a:t>
            </a:r>
          </a:p>
        </p:txBody>
      </p:sp>
    </p:spTree>
    <p:extLst>
      <p:ext uri="{BB962C8B-B14F-4D97-AF65-F5344CB8AC3E}">
        <p14:creationId xmlns:p14="http://schemas.microsoft.com/office/powerpoint/2010/main" val="48258406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886E2EE-C958-04ED-4BAD-139241934283}"/>
              </a:ext>
            </a:extLst>
          </p:cNvPr>
          <p:cNvGrpSpPr/>
          <p:nvPr/>
        </p:nvGrpSpPr>
        <p:grpSpPr>
          <a:xfrm>
            <a:off x="2789144" y="2901867"/>
            <a:ext cx="18805712" cy="7912265"/>
            <a:chOff x="2789144" y="2854960"/>
            <a:chExt cx="18805712" cy="7912265"/>
          </a:xfrm>
        </p:grpSpPr>
        <p:sp>
          <p:nvSpPr>
            <p:cNvPr id="2" name="TextBox 1">
              <a:extLst>
                <a:ext uri="{FF2B5EF4-FFF2-40B4-BE49-F238E27FC236}">
                  <a16:creationId xmlns:a16="http://schemas.microsoft.com/office/drawing/2014/main" id="{AEB15C11-7424-76CA-6A3E-447C85554794}"/>
                </a:ext>
              </a:extLst>
            </p:cNvPr>
            <p:cNvSpPr txBox="1"/>
            <p:nvPr/>
          </p:nvSpPr>
          <p:spPr>
            <a:xfrm>
              <a:off x="2789144" y="9443786"/>
              <a:ext cx="18805712"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8000" dirty="0">
                  <a:solidFill>
                    <a:schemeClr val="bg1"/>
                  </a:solidFill>
                </a:rPr>
                <a:t>https://</a:t>
              </a:r>
              <a:r>
                <a:rPr lang="en-GB" sz="8000" dirty="0" err="1">
                  <a:solidFill>
                    <a:schemeClr val="bg1"/>
                  </a:solidFill>
                </a:rPr>
                <a:t>padre.ssl.berkeley.edu</a:t>
              </a:r>
              <a:endParaRPr lang="en-BG" sz="8000" dirty="0">
                <a:solidFill>
                  <a:schemeClr val="bg1"/>
                </a:solidFill>
              </a:endParaRPr>
            </a:p>
          </p:txBody>
        </p:sp>
        <p:pic>
          <p:nvPicPr>
            <p:cNvPr id="3" name="Picture 2">
              <a:extLst>
                <a:ext uri="{FF2B5EF4-FFF2-40B4-BE49-F238E27FC236}">
                  <a16:creationId xmlns:a16="http://schemas.microsoft.com/office/drawing/2014/main" id="{41A39E5F-6692-76FA-B327-A053C31D9BC5}"/>
                </a:ext>
              </a:extLst>
            </p:cNvPr>
            <p:cNvPicPr>
              <a:picLocks noChangeAspect="1"/>
            </p:cNvPicPr>
            <p:nvPr/>
          </p:nvPicPr>
          <p:blipFill>
            <a:blip r:embed="rId2"/>
            <a:stretch>
              <a:fillRect/>
            </a:stretch>
          </p:blipFill>
          <p:spPr>
            <a:xfrm>
              <a:off x="9334500" y="2854960"/>
              <a:ext cx="5715000" cy="5689600"/>
            </a:xfrm>
            <a:prstGeom prst="rect">
              <a:avLst/>
            </a:prstGeom>
          </p:spPr>
        </p:pic>
      </p:grpSp>
    </p:spTree>
    <p:extLst>
      <p:ext uri="{BB962C8B-B14F-4D97-AF65-F5344CB8AC3E}">
        <p14:creationId xmlns:p14="http://schemas.microsoft.com/office/powerpoint/2010/main" val="415332136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622713E2-293F-AA06-39AC-D1B8D2B4C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27432000"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09138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869218-C8AA-1CBC-A603-FEEFC57BA720}"/>
              </a:ext>
            </a:extLst>
          </p:cNvPr>
          <p:cNvSpPr txBox="1"/>
          <p:nvPr/>
        </p:nvSpPr>
        <p:spPr>
          <a:xfrm>
            <a:off x="6644324" y="2502961"/>
            <a:ext cx="13741417" cy="8710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b="1" i="0" dirty="0">
                <a:solidFill>
                  <a:srgbClr val="00A1FF"/>
                </a:solidFill>
                <a:effectLst/>
                <a:latin typeface="Poppins" pitchFamily="2" charset="77"/>
              </a:rPr>
              <a:t>               T  </a:t>
            </a:r>
            <a:r>
              <a:rPr lang="en-GB" sz="8000" b="0" i="0" dirty="0" err="1">
                <a:solidFill>
                  <a:srgbClr val="F5F5F3"/>
                </a:solidFill>
                <a:effectLst/>
                <a:latin typeface="Poppins" pitchFamily="2" charset="77"/>
              </a:rPr>
              <a:t>elescope</a:t>
            </a:r>
            <a:r>
              <a:rPr lang="en-GB" sz="8000" b="0" i="0" dirty="0">
                <a:solidFill>
                  <a:srgbClr val="F5F5F3"/>
                </a:solidFill>
                <a:effectLst/>
                <a:latin typeface="Poppins" pitchFamily="2" charset="77"/>
              </a:rPr>
              <a:t> </a:t>
            </a:r>
          </a:p>
          <a:p>
            <a:pPr algn="l"/>
            <a:r>
              <a:rPr lang="en-GB" sz="8000" b="0" i="0" dirty="0">
                <a:solidFill>
                  <a:srgbClr val="F5F5F3"/>
                </a:solidFill>
                <a:effectLst/>
                <a:latin typeface="Poppins" pitchFamily="2" charset="77"/>
              </a:rPr>
              <a:t>      for </a:t>
            </a:r>
            <a:r>
              <a:rPr lang="en-GB" sz="8000" b="1" i="0" dirty="0">
                <a:solidFill>
                  <a:srgbClr val="00A1FF"/>
                </a:solidFill>
                <a:effectLst/>
                <a:latin typeface="Poppins" pitchFamily="2" charset="77"/>
              </a:rPr>
              <a:t>O  </a:t>
            </a:r>
            <a:r>
              <a:rPr lang="en-GB" sz="8000" b="0" i="0" dirty="0" err="1">
                <a:solidFill>
                  <a:srgbClr val="F5F5F3"/>
                </a:solidFill>
                <a:effectLst/>
                <a:latin typeface="Poppins" pitchFamily="2" charset="77"/>
              </a:rPr>
              <a:t>rbit</a:t>
            </a:r>
            <a:r>
              <a:rPr lang="en-GB" sz="8000" b="0" i="0" dirty="0">
                <a:solidFill>
                  <a:srgbClr val="F5F5F3"/>
                </a:solidFill>
                <a:effectLst/>
                <a:latin typeface="Poppins" pitchFamily="2" charset="77"/>
              </a:rPr>
              <a:t> </a:t>
            </a:r>
          </a:p>
          <a:p>
            <a:pPr algn="l"/>
            <a:r>
              <a:rPr lang="en-GB" sz="8000" b="1" i="0" dirty="0">
                <a:solidFill>
                  <a:srgbClr val="00A1FF"/>
                </a:solidFill>
                <a:effectLst/>
                <a:latin typeface="Poppins" pitchFamily="2" charset="77"/>
              </a:rPr>
              <a:t>                L  </a:t>
            </a:r>
            <a:r>
              <a:rPr lang="en-GB" sz="8000" b="0" i="0" dirty="0" err="1">
                <a:solidFill>
                  <a:srgbClr val="F5F5F3"/>
                </a:solidFill>
                <a:effectLst/>
                <a:latin typeface="Poppins" pitchFamily="2" charset="77"/>
              </a:rPr>
              <a:t>ocus</a:t>
            </a:r>
            <a:endParaRPr lang="en-GB" sz="8000" b="0" i="0" dirty="0">
              <a:solidFill>
                <a:srgbClr val="F5F5F3"/>
              </a:solidFill>
              <a:effectLst/>
              <a:latin typeface="Poppins" pitchFamily="2" charset="77"/>
            </a:endParaRPr>
          </a:p>
          <a:p>
            <a:pPr algn="l"/>
            <a:r>
              <a:rPr lang="en-GB" sz="8000" dirty="0">
                <a:solidFill>
                  <a:srgbClr val="F5F5F3"/>
                </a:solidFill>
                <a:latin typeface="Poppins" pitchFamily="2" charset="77"/>
              </a:rPr>
              <a:t>             </a:t>
            </a:r>
            <a:r>
              <a:rPr lang="en-GB" sz="8000" b="1" i="0" dirty="0">
                <a:solidFill>
                  <a:srgbClr val="00A1FF"/>
                </a:solidFill>
                <a:effectLst/>
                <a:latin typeface="Poppins" pitchFamily="2" charset="77"/>
              </a:rPr>
              <a:t>I  </a:t>
            </a:r>
            <a:r>
              <a:rPr lang="en-GB" sz="8000" b="0" i="0" dirty="0" err="1">
                <a:solidFill>
                  <a:srgbClr val="F5F5F3"/>
                </a:solidFill>
                <a:effectLst/>
                <a:latin typeface="Poppins" pitchFamily="2" charset="77"/>
              </a:rPr>
              <a:t>nterferometric</a:t>
            </a:r>
            <a:r>
              <a:rPr lang="en-GB" sz="8000" b="0" i="0" dirty="0">
                <a:solidFill>
                  <a:srgbClr val="F5F5F3"/>
                </a:solidFill>
                <a:effectLst/>
                <a:latin typeface="Poppins" pitchFamily="2" charset="77"/>
              </a:rPr>
              <a:t> </a:t>
            </a:r>
          </a:p>
          <a:p>
            <a:pPr algn="l"/>
            <a:r>
              <a:rPr lang="en-GB" sz="8000" b="1" i="0" dirty="0">
                <a:solidFill>
                  <a:srgbClr val="00A1FF"/>
                </a:solidFill>
                <a:effectLst/>
                <a:latin typeface="Poppins" pitchFamily="2" charset="77"/>
              </a:rPr>
              <a:t>               M </a:t>
            </a:r>
            <a:r>
              <a:rPr lang="en-GB" sz="8000" b="0" i="0" dirty="0" err="1">
                <a:solidFill>
                  <a:srgbClr val="F5F5F3"/>
                </a:solidFill>
                <a:effectLst/>
                <a:latin typeface="Poppins" pitchFamily="2" charset="77"/>
              </a:rPr>
              <a:t>onitoring</a:t>
            </a:r>
            <a:endParaRPr lang="en-GB" sz="8000" b="0" i="0" dirty="0">
              <a:solidFill>
                <a:srgbClr val="F5F5F3"/>
              </a:solidFill>
              <a:effectLst/>
              <a:latin typeface="Poppins" pitchFamily="2" charset="77"/>
            </a:endParaRPr>
          </a:p>
          <a:p>
            <a:pPr algn="l"/>
            <a:r>
              <a:rPr lang="en-GB" sz="8000" b="0" i="0" dirty="0">
                <a:solidFill>
                  <a:srgbClr val="F5F5F3"/>
                </a:solidFill>
                <a:effectLst/>
                <a:latin typeface="Poppins" pitchFamily="2" charset="77"/>
              </a:rPr>
              <a:t>of our </a:t>
            </a:r>
            <a:r>
              <a:rPr lang="en-GB" sz="8000" b="1" i="0" dirty="0">
                <a:solidFill>
                  <a:srgbClr val="00A1FF"/>
                </a:solidFill>
                <a:effectLst/>
                <a:latin typeface="Poppins" pitchFamily="2" charset="77"/>
              </a:rPr>
              <a:t>A </a:t>
            </a:r>
            <a:r>
              <a:rPr lang="en-GB" sz="8000" b="0" i="0" dirty="0" err="1">
                <a:solidFill>
                  <a:srgbClr val="F5F5F3"/>
                </a:solidFill>
                <a:effectLst/>
                <a:latin typeface="Poppins" pitchFamily="2" charset="77"/>
              </a:rPr>
              <a:t>stronomical</a:t>
            </a:r>
            <a:r>
              <a:rPr lang="en-GB" sz="8000" b="0" i="0" dirty="0">
                <a:solidFill>
                  <a:srgbClr val="F5F5F3"/>
                </a:solidFill>
                <a:effectLst/>
                <a:latin typeface="Poppins" pitchFamily="2" charset="77"/>
              </a:rPr>
              <a:t>      </a:t>
            </a:r>
          </a:p>
          <a:p>
            <a:pPr algn="l"/>
            <a:r>
              <a:rPr lang="en-GB" sz="8000" b="1" i="0" dirty="0">
                <a:solidFill>
                  <a:srgbClr val="00A1FF"/>
                </a:solidFill>
                <a:effectLst/>
                <a:latin typeface="Poppins" pitchFamily="2" charset="77"/>
              </a:rPr>
              <a:t>               N  </a:t>
            </a:r>
            <a:r>
              <a:rPr lang="en-GB" sz="8000" b="0" i="0" dirty="0" err="1">
                <a:solidFill>
                  <a:srgbClr val="F5F5F3"/>
                </a:solidFill>
                <a:effectLst/>
                <a:latin typeface="Poppins" pitchFamily="2" charset="77"/>
              </a:rPr>
              <a:t>eighbourhood</a:t>
            </a:r>
            <a:r>
              <a:rPr lang="en-GB" sz="8000" b="0" i="0" dirty="0">
                <a:solidFill>
                  <a:srgbClr val="F5F5F3"/>
                </a:solidFill>
                <a:effectLst/>
                <a:latin typeface="Poppins" pitchFamily="2" charset="77"/>
              </a:rPr>
              <a:t> </a:t>
            </a:r>
            <a:endParaRPr lang="en-BG" sz="8000" dirty="0"/>
          </a:p>
        </p:txBody>
      </p:sp>
    </p:spTree>
    <p:extLst>
      <p:ext uri="{BB962C8B-B14F-4D97-AF65-F5344CB8AC3E}">
        <p14:creationId xmlns:p14="http://schemas.microsoft.com/office/powerpoint/2010/main" val="163595831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E9F60-AD3D-6F21-6289-6444BD8A198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ED8BE21-EAAE-B702-6DC2-2052BE8A9017}"/>
              </a:ext>
            </a:extLst>
          </p:cNvPr>
          <p:cNvSpPr txBox="1"/>
          <p:nvPr/>
        </p:nvSpPr>
        <p:spPr>
          <a:xfrm rot="10800000" flipV="1">
            <a:off x="12192000" y="4640246"/>
            <a:ext cx="11586301" cy="5180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000" spc="-150" dirty="0">
                <a:solidFill>
                  <a:srgbClr val="66717E"/>
                </a:solidFill>
                <a:latin typeface="Magnetik" pitchFamily="50" charset="0"/>
              </a:rPr>
              <a:t>12.5cm space-based telescope</a:t>
            </a:r>
          </a:p>
          <a:p>
            <a:pPr algn="l"/>
            <a:endParaRPr lang="en-US" sz="3000" spc="-150" dirty="0">
              <a:solidFill>
                <a:srgbClr val="66717E"/>
              </a:solidFill>
              <a:latin typeface="Magnetik" pitchFamily="50" charset="0"/>
            </a:endParaRPr>
          </a:p>
          <a:p>
            <a:pPr algn="l"/>
            <a:r>
              <a:rPr lang="en-US" sz="3000" spc="-150" dirty="0">
                <a:solidFill>
                  <a:srgbClr val="66717E"/>
                </a:solidFill>
                <a:latin typeface="Magnetik" pitchFamily="50" charset="0"/>
              </a:rPr>
              <a:t>Record a ‘wobble’ signal in the separation of binary stars caused by the gravitational forces of a planet.</a:t>
            </a:r>
          </a:p>
          <a:p>
            <a:pPr algn="l"/>
            <a:endParaRPr lang="en-US" sz="3000" spc="-150" dirty="0">
              <a:solidFill>
                <a:srgbClr val="66717E"/>
              </a:solidFill>
              <a:latin typeface="Magnetik" pitchFamily="50" charset="0"/>
            </a:endParaRPr>
          </a:p>
          <a:p>
            <a:pPr algn="l"/>
            <a:r>
              <a:rPr lang="en-US" sz="3000" spc="-150" dirty="0">
                <a:solidFill>
                  <a:srgbClr val="66717E"/>
                </a:solidFill>
                <a:latin typeface="Magnetik" pitchFamily="50" charset="0"/>
              </a:rPr>
              <a:t>Observe a rocky planet around Alpha Centauri A or B without relying on a significantly larger and more expensive telescope.</a:t>
            </a:r>
          </a:p>
          <a:p>
            <a:pPr algn="l"/>
            <a:endParaRPr lang="en-US" sz="3000" spc="-150" dirty="0">
              <a:solidFill>
                <a:srgbClr val="66717E"/>
              </a:solidFill>
              <a:latin typeface="Magnetik" pitchFamily="50" charset="0"/>
            </a:endParaRPr>
          </a:p>
          <a:p>
            <a:pPr algn="l"/>
            <a:r>
              <a:rPr lang="en-US" sz="3000" spc="-150" dirty="0">
                <a:solidFill>
                  <a:srgbClr val="66717E"/>
                </a:solidFill>
                <a:latin typeface="Magnetik" pitchFamily="50" charset="0"/>
              </a:rPr>
              <a:t>By using a diffractive pupil optical mask to spread starlight into overlapping fringes, the separation measurement between binary stars becomes immune to telescope distortions in space.</a:t>
            </a:r>
          </a:p>
        </p:txBody>
      </p:sp>
      <p:sp>
        <p:nvSpPr>
          <p:cNvPr id="7" name="We engineer, build, and operate exceptional NanoSats">
            <a:extLst>
              <a:ext uri="{FF2B5EF4-FFF2-40B4-BE49-F238E27FC236}">
                <a16:creationId xmlns:a16="http://schemas.microsoft.com/office/drawing/2014/main" id="{DB905740-8A42-D8D5-A387-B3B46B2D4115}"/>
              </a:ext>
            </a:extLst>
          </p:cNvPr>
          <p:cNvSpPr txBox="1"/>
          <p:nvPr/>
        </p:nvSpPr>
        <p:spPr>
          <a:xfrm>
            <a:off x="12266407" y="3746410"/>
            <a:ext cx="10845053" cy="1125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12000" cap="none" baseline="30000" dirty="0">
                <a:latin typeface="Magnetik" pitchFamily="50" charset="0"/>
              </a:rPr>
              <a:t>SCIENCE OBJECTIVES</a:t>
            </a:r>
          </a:p>
        </p:txBody>
      </p:sp>
      <p:pic>
        <p:nvPicPr>
          <p:cNvPr id="8" name="Picture 7">
            <a:extLst>
              <a:ext uri="{FF2B5EF4-FFF2-40B4-BE49-F238E27FC236}">
                <a16:creationId xmlns:a16="http://schemas.microsoft.com/office/drawing/2014/main" id="{9FBE5350-01CA-27E0-493A-E39D8909F9A9}"/>
              </a:ext>
            </a:extLst>
          </p:cNvPr>
          <p:cNvPicPr>
            <a:picLocks noChangeAspect="1"/>
          </p:cNvPicPr>
          <p:nvPr/>
        </p:nvPicPr>
        <p:blipFill>
          <a:blip r:embed="rId2"/>
          <a:stretch>
            <a:fillRect/>
          </a:stretch>
        </p:blipFill>
        <p:spPr>
          <a:xfrm>
            <a:off x="1765674" y="3073244"/>
            <a:ext cx="8349204" cy="7569512"/>
          </a:xfrm>
          <a:prstGeom prst="rect">
            <a:avLst/>
          </a:prstGeom>
        </p:spPr>
      </p:pic>
    </p:spTree>
    <p:extLst>
      <p:ext uri="{BB962C8B-B14F-4D97-AF65-F5344CB8AC3E}">
        <p14:creationId xmlns:p14="http://schemas.microsoft.com/office/powerpoint/2010/main" val="292795719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14718-CA78-6000-BD1D-49503E83D15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151DA64-4175-3E6F-32C9-43BEE4F54A96}"/>
              </a:ext>
            </a:extLst>
          </p:cNvPr>
          <p:cNvGrpSpPr/>
          <p:nvPr/>
        </p:nvGrpSpPr>
        <p:grpSpPr>
          <a:xfrm>
            <a:off x="2789144" y="3098140"/>
            <a:ext cx="18805712" cy="7519719"/>
            <a:chOff x="2789144" y="0"/>
            <a:chExt cx="18805712" cy="7519719"/>
          </a:xfrm>
        </p:grpSpPr>
        <p:sp>
          <p:nvSpPr>
            <p:cNvPr id="2" name="TextBox 1">
              <a:extLst>
                <a:ext uri="{FF2B5EF4-FFF2-40B4-BE49-F238E27FC236}">
                  <a16:creationId xmlns:a16="http://schemas.microsoft.com/office/drawing/2014/main" id="{ECF78CA3-F1FD-705E-1C74-4021DEA6C482}"/>
                </a:ext>
              </a:extLst>
            </p:cNvPr>
            <p:cNvSpPr txBox="1"/>
            <p:nvPr/>
          </p:nvSpPr>
          <p:spPr>
            <a:xfrm>
              <a:off x="2789144" y="6196280"/>
              <a:ext cx="18805712"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8000" dirty="0">
                  <a:solidFill>
                    <a:schemeClr val="bg1"/>
                  </a:solidFill>
                </a:rPr>
                <a:t>https://</a:t>
              </a:r>
              <a:r>
                <a:rPr lang="en-GB" sz="8000" dirty="0" err="1">
                  <a:solidFill>
                    <a:schemeClr val="bg1"/>
                  </a:solidFill>
                </a:rPr>
                <a:t>toliman.space</a:t>
              </a:r>
              <a:endParaRPr lang="en-BG" sz="8000" dirty="0">
                <a:solidFill>
                  <a:schemeClr val="bg1"/>
                </a:solidFill>
              </a:endParaRPr>
            </a:p>
          </p:txBody>
        </p:sp>
        <p:pic>
          <p:nvPicPr>
            <p:cNvPr id="3" name="Picture 2">
              <a:extLst>
                <a:ext uri="{FF2B5EF4-FFF2-40B4-BE49-F238E27FC236}">
                  <a16:creationId xmlns:a16="http://schemas.microsoft.com/office/drawing/2014/main" id="{6F6EAB23-FB41-F9C8-E6C3-0FC43B58C2AF}"/>
                </a:ext>
              </a:extLst>
            </p:cNvPr>
            <p:cNvPicPr>
              <a:picLocks noChangeAspect="1"/>
            </p:cNvPicPr>
            <p:nvPr/>
          </p:nvPicPr>
          <p:blipFill>
            <a:blip r:embed="rId2"/>
            <a:stretch>
              <a:fillRect/>
            </a:stretch>
          </p:blipFill>
          <p:spPr>
            <a:xfrm>
              <a:off x="9715500" y="0"/>
              <a:ext cx="4953000" cy="4991100"/>
            </a:xfrm>
            <a:prstGeom prst="rect">
              <a:avLst/>
            </a:prstGeom>
          </p:spPr>
        </p:pic>
      </p:grpSp>
    </p:spTree>
    <p:extLst>
      <p:ext uri="{BB962C8B-B14F-4D97-AF65-F5344CB8AC3E}">
        <p14:creationId xmlns:p14="http://schemas.microsoft.com/office/powerpoint/2010/main" val="197393220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blue surface&#10;&#10;Description automatically generated">
            <a:extLst>
              <a:ext uri="{FF2B5EF4-FFF2-40B4-BE49-F238E27FC236}">
                <a16:creationId xmlns:a16="http://schemas.microsoft.com/office/drawing/2014/main" id="{A7D4C9F2-A49C-FAC4-252F-078F034A13FE}"/>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1808" r="3270"/>
          <a:stretch/>
        </p:blipFill>
        <p:spPr>
          <a:xfrm rot="16200000">
            <a:off x="-2794001" y="2793996"/>
            <a:ext cx="13716010" cy="8127999"/>
          </a:xfrm>
          <a:prstGeom prst="rect">
            <a:avLst/>
          </a:prstGeom>
        </p:spPr>
      </p:pic>
      <p:pic>
        <p:nvPicPr>
          <p:cNvPr id="10" name="Picture 9" descr="A aerial view of a desert&#10;&#10;Description automatically generated">
            <a:extLst>
              <a:ext uri="{FF2B5EF4-FFF2-40B4-BE49-F238E27FC236}">
                <a16:creationId xmlns:a16="http://schemas.microsoft.com/office/drawing/2014/main" id="{EEE37BBE-21EA-F353-5BC5-34C28F213AF9}"/>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r="5078"/>
          <a:stretch/>
        </p:blipFill>
        <p:spPr>
          <a:xfrm rot="5400000">
            <a:off x="5333999" y="2794001"/>
            <a:ext cx="13716002" cy="8127999"/>
          </a:xfrm>
          <a:prstGeom prst="rect">
            <a:avLst/>
          </a:prstGeom>
        </p:spPr>
      </p:pic>
      <p:sp>
        <p:nvSpPr>
          <p:cNvPr id="14" name="Rectangle 13">
            <a:extLst>
              <a:ext uri="{FF2B5EF4-FFF2-40B4-BE49-F238E27FC236}">
                <a16:creationId xmlns:a16="http://schemas.microsoft.com/office/drawing/2014/main" id="{D67DA1E0-1888-3C23-8B91-346183420700}"/>
              </a:ext>
            </a:extLst>
          </p:cNvPr>
          <p:cNvSpPr/>
          <p:nvPr/>
        </p:nvSpPr>
        <p:spPr>
          <a:xfrm rot="10800000">
            <a:off x="-107828" y="-2052407"/>
            <a:ext cx="24738571" cy="5422217"/>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3" name="Picture 2" descr="An aerial view of a land with water&#10;&#10;Description automatically generated">
            <a:extLst>
              <a:ext uri="{FF2B5EF4-FFF2-40B4-BE49-F238E27FC236}">
                <a16:creationId xmlns:a16="http://schemas.microsoft.com/office/drawing/2014/main" id="{3FC951D1-612C-C923-7CE4-4235C08E50C5}"/>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l="1808" r="3270"/>
          <a:stretch/>
        </p:blipFill>
        <p:spPr>
          <a:xfrm rot="16200000">
            <a:off x="13461994" y="2793997"/>
            <a:ext cx="13716002" cy="8128001"/>
          </a:xfrm>
          <a:prstGeom prst="rect">
            <a:avLst/>
          </a:prstGeom>
        </p:spPr>
      </p:pic>
      <p:sp>
        <p:nvSpPr>
          <p:cNvPr id="12" name="Rectangle 11">
            <a:extLst>
              <a:ext uri="{FF2B5EF4-FFF2-40B4-BE49-F238E27FC236}">
                <a16:creationId xmlns:a16="http://schemas.microsoft.com/office/drawing/2014/main" id="{4572890A-5487-FED8-5DEA-BB9F0E166A7B}"/>
              </a:ext>
            </a:extLst>
          </p:cNvPr>
          <p:cNvSpPr/>
          <p:nvPr/>
        </p:nvSpPr>
        <p:spPr>
          <a:xfrm>
            <a:off x="-107828" y="8461829"/>
            <a:ext cx="24738571" cy="5422217"/>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8" name="TextBox 7">
            <a:extLst>
              <a:ext uri="{FF2B5EF4-FFF2-40B4-BE49-F238E27FC236}">
                <a16:creationId xmlns:a16="http://schemas.microsoft.com/office/drawing/2014/main" id="{41028C63-DFD0-EA7A-D3E3-3A2B493B84BA}"/>
              </a:ext>
            </a:extLst>
          </p:cNvPr>
          <p:cNvSpPr txBox="1"/>
          <p:nvPr/>
        </p:nvSpPr>
        <p:spPr>
          <a:xfrm rot="5400000">
            <a:off x="22836729" y="12087296"/>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rgbClr val="66717E"/>
                </a:solidFill>
                <a:latin typeface="Proxima Nova" panose="02000506030000020004" pitchFamily="50" charset="0"/>
              </a:rPr>
              <a:t>Privileged and confidential</a:t>
            </a:r>
          </a:p>
        </p:txBody>
      </p:sp>
      <p:sp>
        <p:nvSpPr>
          <p:cNvPr id="32" name="TextBox 31">
            <a:extLst>
              <a:ext uri="{FF2B5EF4-FFF2-40B4-BE49-F238E27FC236}">
                <a16:creationId xmlns:a16="http://schemas.microsoft.com/office/drawing/2014/main" id="{BFCF5DA4-A26F-45F2-F170-61579A415214}"/>
              </a:ext>
            </a:extLst>
          </p:cNvPr>
          <p:cNvSpPr txBox="1"/>
          <p:nvPr/>
        </p:nvSpPr>
        <p:spPr>
          <a:xfrm>
            <a:off x="9256144" y="313424"/>
            <a:ext cx="5871713" cy="4103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defRPr sz="2300" b="1">
                <a:solidFill>
                  <a:srgbClr val="FFFFFF"/>
                </a:solidFill>
                <a:latin typeface="Proxima Nova"/>
                <a:ea typeface="Proxima Nova"/>
                <a:cs typeface="Proxima Nova"/>
                <a:sym typeface="Proxima Nova"/>
              </a:defRPr>
            </a:lvl1pPr>
          </a:lstStyle>
          <a:p>
            <a:pPr algn="ctr"/>
            <a:r>
              <a:rPr lang="en-US" sz="2000" b="0" i="0" dirty="0">
                <a:solidFill>
                  <a:schemeClr val="bg1"/>
                </a:solidFill>
                <a:effectLst/>
                <a:latin typeface="Proxima Nova" panose="02000506030000020004" pitchFamily="50" charset="0"/>
              </a:rPr>
              <a:t>Captured by EnduroSat Satellites</a:t>
            </a:r>
          </a:p>
        </p:txBody>
      </p:sp>
      <p:sp>
        <p:nvSpPr>
          <p:cNvPr id="2" name="All photos and images contained in this presentation are exclusive property of EnduroSat AD, and are subject to copyright. As such, none of the images and photos may be directly or indirectly published, reproduced, copied, stored, manipulated, modified, ">
            <a:extLst>
              <a:ext uri="{FF2B5EF4-FFF2-40B4-BE49-F238E27FC236}">
                <a16:creationId xmlns:a16="http://schemas.microsoft.com/office/drawing/2014/main" id="{ACDF3A44-C9AA-6863-456B-5D8B6700F1E4}"/>
              </a:ext>
            </a:extLst>
          </p:cNvPr>
          <p:cNvSpPr txBox="1"/>
          <p:nvPr/>
        </p:nvSpPr>
        <p:spPr>
          <a:xfrm>
            <a:off x="3567465" y="12848578"/>
            <a:ext cx="17249070"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a:solidFill>
                  <a:srgbClr val="FFFFFF"/>
                </a:solidFill>
                <a:latin typeface="Proxima Nova Light"/>
                <a:ea typeface="Proxima Nova Light"/>
                <a:cs typeface="Proxima Nova Light"/>
                <a:sym typeface="Proxima Nova Light"/>
              </a:defRPr>
            </a:pPr>
            <a:r>
              <a:rPr sz="1500" dirty="0">
                <a:solidFill>
                  <a:srgbClr val="FFFFFF"/>
                </a:solidFill>
              </a:rPr>
              <a:t>All photos and images contained in this presentation are </a:t>
            </a:r>
            <a:r>
              <a:rPr sz="1500" b="1" dirty="0">
                <a:solidFill>
                  <a:srgbClr val="00A1FF"/>
                </a:solidFill>
                <a:latin typeface="Proxima Nova"/>
                <a:ea typeface="Proxima Nova"/>
                <a:cs typeface="Proxima Nova"/>
                <a:sym typeface="Proxima Nova"/>
              </a:rPr>
              <a:t>exclusive property of EnduroSat AD</a:t>
            </a:r>
            <a:r>
              <a:rPr sz="1500" dirty="0">
                <a:solidFill>
                  <a:srgbClr val="FFFFFF"/>
                </a:solidFill>
              </a:rPr>
              <a:t>, and are subject to copyright. As such, none of the images and photos may be directly or indirectly published, reproduced, copied, stored, manipulated, modified, sold, transmitted, redistributed, projected, used in any way, or redistributed in any medium without the </a:t>
            </a:r>
            <a:r>
              <a:rPr sz="1500" b="1" dirty="0">
                <a:solidFill>
                  <a:srgbClr val="00A1FF"/>
                </a:solidFill>
                <a:latin typeface="Proxima Nova"/>
                <a:ea typeface="Proxima Nova"/>
                <a:cs typeface="Proxima Nova"/>
                <a:sym typeface="Proxima Nova"/>
              </a:rPr>
              <a:t>explicit permission</a:t>
            </a:r>
            <a:r>
              <a:rPr sz="1500" dirty="0">
                <a:solidFill>
                  <a:srgbClr val="00A1FF"/>
                </a:solidFill>
              </a:rPr>
              <a:t> </a:t>
            </a:r>
            <a:r>
              <a:rPr sz="1500" dirty="0">
                <a:solidFill>
                  <a:srgbClr val="FFFFFF"/>
                </a:solidFill>
              </a:rPr>
              <a:t>of EnduroSat AD.</a:t>
            </a:r>
          </a:p>
        </p:txBody>
      </p:sp>
      <p:sp>
        <p:nvSpPr>
          <p:cNvPr id="11" name="We engineer, build, and operate exceptional NanoSats">
            <a:extLst>
              <a:ext uri="{FF2B5EF4-FFF2-40B4-BE49-F238E27FC236}">
                <a16:creationId xmlns:a16="http://schemas.microsoft.com/office/drawing/2014/main" id="{C056A459-2DF8-1EC0-B7E4-0E60F45059BE}"/>
              </a:ext>
            </a:extLst>
          </p:cNvPr>
          <p:cNvSpPr txBox="1"/>
          <p:nvPr/>
        </p:nvSpPr>
        <p:spPr>
          <a:xfrm>
            <a:off x="9019032" y="6154077"/>
            <a:ext cx="6345936" cy="5950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gn="ctr"/>
            <a:r>
              <a:rPr lang="en-US" sz="4000" cap="none" dirty="0">
                <a:solidFill>
                  <a:schemeClr val="bg1"/>
                </a:solidFill>
                <a:latin typeface="Proxima Nova" panose="02000506030000020004" charset="0"/>
              </a:rPr>
              <a:t>ENDUROSAT.COM</a:t>
            </a:r>
          </a:p>
        </p:txBody>
      </p:sp>
    </p:spTree>
    <p:extLst>
      <p:ext uri="{BB962C8B-B14F-4D97-AF65-F5344CB8AC3E}">
        <p14:creationId xmlns:p14="http://schemas.microsoft.com/office/powerpoint/2010/main" val="241813814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D3D92-F034-853E-A1FE-56889B1BF9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494AD3-1063-3C3C-F571-5926A0051425}"/>
              </a:ext>
            </a:extLst>
          </p:cNvPr>
          <p:cNvSpPr txBox="1"/>
          <p:nvPr/>
        </p:nvSpPr>
        <p:spPr>
          <a:xfrm rot="5400000">
            <a:off x="22856475" y="12114676"/>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rgbClr val="66717E"/>
                </a:solidFill>
                <a:latin typeface="Proxima Nova" panose="02000506030000020004" pitchFamily="50" charset="0"/>
              </a:rPr>
              <a:t>Privileged and confidential</a:t>
            </a:r>
          </a:p>
        </p:txBody>
      </p:sp>
      <p:sp>
        <p:nvSpPr>
          <p:cNvPr id="13" name="Freeform: Shape 8">
            <a:extLst>
              <a:ext uri="{FF2B5EF4-FFF2-40B4-BE49-F238E27FC236}">
                <a16:creationId xmlns:a16="http://schemas.microsoft.com/office/drawing/2014/main" id="{380664BA-E7E0-90B4-F89D-49F5784C60F7}"/>
              </a:ext>
            </a:extLst>
          </p:cNvPr>
          <p:cNvSpPr/>
          <p:nvPr/>
        </p:nvSpPr>
        <p:spPr>
          <a:xfrm>
            <a:off x="12335696" y="-378788"/>
            <a:ext cx="489574" cy="709056"/>
          </a:xfrm>
          <a:custGeom>
            <a:avLst/>
            <a:gdLst>
              <a:gd name="f0" fmla="val 10800000"/>
              <a:gd name="f1" fmla="val 5400000"/>
              <a:gd name="f2" fmla="val 180"/>
              <a:gd name="f3" fmla="val w"/>
              <a:gd name="f4" fmla="val h"/>
              <a:gd name="f5" fmla="val 0"/>
              <a:gd name="f6" fmla="val 895278"/>
              <a:gd name="f7" fmla="val 1296643"/>
              <a:gd name="f8" fmla="val 935279"/>
              <a:gd name="f9" fmla="val 163703"/>
              <a:gd name="f10" fmla="val 361768"/>
              <a:gd name="f11" fmla="val 733496"/>
              <a:gd name="f12" fmla="+- 0 0 -90"/>
              <a:gd name="f13" fmla="*/ f3 1 895278"/>
              <a:gd name="f14" fmla="*/ f4 1 1296643"/>
              <a:gd name="f15" fmla="+- f7 0 f5"/>
              <a:gd name="f16" fmla="+- f6 0 f5"/>
              <a:gd name="f17" fmla="*/ f12 f0 1"/>
              <a:gd name="f18" fmla="*/ f16 1 895278"/>
              <a:gd name="f19" fmla="*/ f15 1 1296643"/>
              <a:gd name="f20" fmla="*/ 0 f16 1"/>
              <a:gd name="f21" fmla="*/ 935279 f15 1"/>
              <a:gd name="f22" fmla="*/ 163703 f16 1"/>
              <a:gd name="f23" fmla="*/ 1296643 f15 1"/>
              <a:gd name="f24" fmla="*/ 895278 f16 1"/>
              <a:gd name="f25" fmla="*/ 361768 f15 1"/>
              <a:gd name="f26" fmla="*/ 733496 f16 1"/>
              <a:gd name="f27" fmla="*/ 0 f15 1"/>
              <a:gd name="f28" fmla="*/ f17 1 f2"/>
              <a:gd name="f29" fmla="*/ f20 1 895278"/>
              <a:gd name="f30" fmla="*/ f21 1 1296643"/>
              <a:gd name="f31" fmla="*/ f22 1 895278"/>
              <a:gd name="f32" fmla="*/ f23 1 1296643"/>
              <a:gd name="f33" fmla="*/ f24 1 895278"/>
              <a:gd name="f34" fmla="*/ f25 1 1296643"/>
              <a:gd name="f35" fmla="*/ f26 1 895278"/>
              <a:gd name="f36" fmla="*/ f27 1 1296643"/>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895278" h="1296643">
                <a:moveTo>
                  <a:pt x="f5" y="f8"/>
                </a:moveTo>
                <a:lnTo>
                  <a:pt x="f9" y="f7"/>
                </a:lnTo>
                <a:lnTo>
                  <a:pt x="f6" y="f10"/>
                </a:lnTo>
                <a:lnTo>
                  <a:pt x="f11" y="f5"/>
                </a:lnTo>
                <a:lnTo>
                  <a:pt x="f5" y="f8"/>
                </a:lnTo>
              </a:path>
            </a:pathLst>
          </a:custGeom>
          <a:solidFill>
            <a:schemeClr val="bg1">
              <a:alpha val="0"/>
            </a:schemeClr>
          </a:solidFill>
          <a:ln cap="flat">
            <a:noFill/>
            <a:prstDash val="solid"/>
          </a:ln>
        </p:spPr>
        <p:txBody>
          <a:bodyPr vert="horz" wrap="square" lIns="76200" tIns="38100" rIns="76200" bIns="38100" anchor="ctr" anchorCtr="0" compatLnSpc="1">
            <a:noAutofit/>
          </a:bodyPr>
          <a:lstStyle/>
          <a:p>
            <a:pPr algn="l" defTabSz="380985" hangingPunct="1">
              <a:defRPr sz="1800" b="0" i="0" u="none" strike="noStrike" kern="0" cap="none" spc="0" baseline="0">
                <a:solidFill>
                  <a:srgbClr val="000000"/>
                </a:solidFill>
                <a:uFillTx/>
              </a:defRPr>
            </a:pPr>
            <a:endParaRPr lang="en-US" sz="1500" kern="1200">
              <a:solidFill>
                <a:srgbClr val="FFFFFF"/>
              </a:solidFill>
              <a:latin typeface="Aptos"/>
            </a:endParaRPr>
          </a:p>
        </p:txBody>
      </p:sp>
      <p:sp>
        <p:nvSpPr>
          <p:cNvPr id="14" name="Freeform: Shape 9">
            <a:extLst>
              <a:ext uri="{FF2B5EF4-FFF2-40B4-BE49-F238E27FC236}">
                <a16:creationId xmlns:a16="http://schemas.microsoft.com/office/drawing/2014/main" id="{B909E2E7-D4C2-A357-1E2A-0B138565BA1F}"/>
              </a:ext>
            </a:extLst>
          </p:cNvPr>
          <p:cNvSpPr/>
          <p:nvPr/>
        </p:nvSpPr>
        <p:spPr>
          <a:xfrm>
            <a:off x="11686128" y="628736"/>
            <a:ext cx="757509" cy="245394"/>
          </a:xfrm>
          <a:custGeom>
            <a:avLst/>
            <a:gdLst>
              <a:gd name="f0" fmla="val 10800000"/>
              <a:gd name="f1" fmla="val 5400000"/>
              <a:gd name="f2" fmla="val 180"/>
              <a:gd name="f3" fmla="val w"/>
              <a:gd name="f4" fmla="val h"/>
              <a:gd name="f5" fmla="val 0"/>
              <a:gd name="f6" fmla="val 1385256"/>
              <a:gd name="f7" fmla="val 448754"/>
              <a:gd name="f8" fmla="val 1385257"/>
              <a:gd name="f9" fmla="val 448755"/>
              <a:gd name="f10" fmla="val 154904"/>
              <a:gd name="f11" fmla="val 343657"/>
              <a:gd name="f12" fmla="val 1232413"/>
              <a:gd name="f13" fmla="val 105082"/>
              <a:gd name="f14" fmla="+- 0 0 -90"/>
              <a:gd name="f15" fmla="*/ f3 1 1385256"/>
              <a:gd name="f16" fmla="*/ f4 1 448754"/>
              <a:gd name="f17" fmla="+- f7 0 f5"/>
              <a:gd name="f18" fmla="+- f6 0 f5"/>
              <a:gd name="f19" fmla="*/ f14 f0 1"/>
              <a:gd name="f20" fmla="*/ f18 1 1385256"/>
              <a:gd name="f21" fmla="*/ f17 1 448754"/>
              <a:gd name="f22" fmla="*/ 1385257 f18 1"/>
              <a:gd name="f23" fmla="*/ 448755 f17 1"/>
              <a:gd name="f24" fmla="*/ 154904 f18 1"/>
              <a:gd name="f25" fmla="*/ 343657 f17 1"/>
              <a:gd name="f26" fmla="*/ 0 f18 1"/>
              <a:gd name="f27" fmla="*/ 0 f17 1"/>
              <a:gd name="f28" fmla="*/ 1232413 f18 1"/>
              <a:gd name="f29" fmla="*/ 105082 f17 1"/>
              <a:gd name="f30" fmla="*/ f19 1 f2"/>
              <a:gd name="f31" fmla="*/ f22 1 1385256"/>
              <a:gd name="f32" fmla="*/ f23 1 448754"/>
              <a:gd name="f33" fmla="*/ f24 1 1385256"/>
              <a:gd name="f34" fmla="*/ f25 1 448754"/>
              <a:gd name="f35" fmla="*/ f26 1 1385256"/>
              <a:gd name="f36" fmla="*/ f27 1 448754"/>
              <a:gd name="f37" fmla="*/ f28 1 1385256"/>
              <a:gd name="f38" fmla="*/ f29 1 44875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1"/>
              <a:gd name="f50" fmla="*/ f37 1 f20"/>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8" y="f59"/>
              </a:cxn>
              <a:cxn ang="f43">
                <a:pos x="f60" y="f61"/>
              </a:cxn>
              <a:cxn ang="f43">
                <a:pos x="f62" y="f63"/>
              </a:cxn>
              <a:cxn ang="f43">
                <a:pos x="f56" y="f57"/>
              </a:cxn>
            </a:cxnLst>
            <a:rect l="f52" t="f55" r="f53" b="f54"/>
            <a:pathLst>
              <a:path w="1385256" h="448754">
                <a:moveTo>
                  <a:pt x="f8" y="f9"/>
                </a:moveTo>
                <a:lnTo>
                  <a:pt x="f10" y="f11"/>
                </a:lnTo>
                <a:lnTo>
                  <a:pt x="f5" y="f5"/>
                </a:lnTo>
                <a:lnTo>
                  <a:pt x="f12" y="f13"/>
                </a:lnTo>
                <a:lnTo>
                  <a:pt x="f8" y="f9"/>
                </a:lnTo>
              </a:path>
            </a:pathLst>
          </a:custGeom>
          <a:solidFill>
            <a:schemeClr val="bg1">
              <a:alpha val="0"/>
            </a:schemeClr>
          </a:solidFill>
          <a:ln cap="flat">
            <a:noFill/>
            <a:prstDash val="solid"/>
          </a:ln>
        </p:spPr>
        <p:txBody>
          <a:bodyPr vert="horz" wrap="square" lIns="76200" tIns="38100" rIns="76200" bIns="38100" anchor="ctr" anchorCtr="0" compatLnSpc="1">
            <a:noAutofit/>
          </a:bodyPr>
          <a:lstStyle/>
          <a:p>
            <a:pPr algn="l" defTabSz="380985" hangingPunct="1">
              <a:defRPr sz="1800" b="0" i="0" u="none" strike="noStrike" kern="0" cap="none" spc="0" baseline="0">
                <a:solidFill>
                  <a:srgbClr val="000000"/>
                </a:solidFill>
                <a:uFillTx/>
              </a:defRPr>
            </a:pPr>
            <a:endParaRPr lang="en-US" sz="1500" kern="1200">
              <a:solidFill>
                <a:srgbClr val="FFFFFF"/>
              </a:solidFill>
              <a:latin typeface="Aptos"/>
            </a:endParaRPr>
          </a:p>
        </p:txBody>
      </p:sp>
      <p:sp>
        <p:nvSpPr>
          <p:cNvPr id="15" name="Freeform: Shape 10">
            <a:extLst>
              <a:ext uri="{FF2B5EF4-FFF2-40B4-BE49-F238E27FC236}">
                <a16:creationId xmlns:a16="http://schemas.microsoft.com/office/drawing/2014/main" id="{D4BCE063-A4D2-EA5A-4DD0-DD9D30929BE0}"/>
              </a:ext>
            </a:extLst>
          </p:cNvPr>
          <p:cNvSpPr/>
          <p:nvPr/>
        </p:nvSpPr>
        <p:spPr>
          <a:xfrm>
            <a:off x="11521973" y="267245"/>
            <a:ext cx="757509" cy="244929"/>
          </a:xfrm>
          <a:custGeom>
            <a:avLst/>
            <a:gdLst>
              <a:gd name="f0" fmla="val 10800000"/>
              <a:gd name="f1" fmla="val 5400000"/>
              <a:gd name="f2" fmla="val 180"/>
              <a:gd name="f3" fmla="val w"/>
              <a:gd name="f4" fmla="val h"/>
              <a:gd name="f5" fmla="val 0"/>
              <a:gd name="f6" fmla="val 1385256"/>
              <a:gd name="f7" fmla="val 447902"/>
              <a:gd name="f8" fmla="val 156515"/>
              <a:gd name="f9" fmla="val 342635"/>
              <a:gd name="f10" fmla="val 1385257"/>
              <a:gd name="f11" fmla="val 447903"/>
              <a:gd name="f12" fmla="val 1232104"/>
              <a:gd name="f13" fmla="val 105097"/>
              <a:gd name="f14" fmla="+- 0 0 -90"/>
              <a:gd name="f15" fmla="*/ f3 1 1385256"/>
              <a:gd name="f16" fmla="*/ f4 1 447902"/>
              <a:gd name="f17" fmla="+- f7 0 f5"/>
              <a:gd name="f18" fmla="+- f6 0 f5"/>
              <a:gd name="f19" fmla="*/ f14 f0 1"/>
              <a:gd name="f20" fmla="*/ f18 1 1385256"/>
              <a:gd name="f21" fmla="*/ f17 1 447902"/>
              <a:gd name="f22" fmla="*/ 0 f18 1"/>
              <a:gd name="f23" fmla="*/ 0 f17 1"/>
              <a:gd name="f24" fmla="*/ 156515 f18 1"/>
              <a:gd name="f25" fmla="*/ 342635 f17 1"/>
              <a:gd name="f26" fmla="*/ 1385257 f18 1"/>
              <a:gd name="f27" fmla="*/ 447903 f17 1"/>
              <a:gd name="f28" fmla="*/ 1232104 f18 1"/>
              <a:gd name="f29" fmla="*/ 105097 f17 1"/>
              <a:gd name="f30" fmla="*/ f19 1 f2"/>
              <a:gd name="f31" fmla="*/ f22 1 1385256"/>
              <a:gd name="f32" fmla="*/ f23 1 447902"/>
              <a:gd name="f33" fmla="*/ f24 1 1385256"/>
              <a:gd name="f34" fmla="*/ f25 1 447902"/>
              <a:gd name="f35" fmla="*/ f26 1 1385256"/>
              <a:gd name="f36" fmla="*/ f27 1 447902"/>
              <a:gd name="f37" fmla="*/ f28 1 1385256"/>
              <a:gd name="f38" fmla="*/ f29 1 44790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1"/>
              <a:gd name="f50" fmla="*/ f37 1 f20"/>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8" y="f59"/>
              </a:cxn>
              <a:cxn ang="f43">
                <a:pos x="f60" y="f61"/>
              </a:cxn>
              <a:cxn ang="f43">
                <a:pos x="f62" y="f63"/>
              </a:cxn>
              <a:cxn ang="f43">
                <a:pos x="f56" y="f57"/>
              </a:cxn>
            </a:cxnLst>
            <a:rect l="f52" t="f55" r="f53" b="f54"/>
            <a:pathLst>
              <a:path w="1385256" h="447902">
                <a:moveTo>
                  <a:pt x="f5" y="f5"/>
                </a:moveTo>
                <a:lnTo>
                  <a:pt x="f8" y="f9"/>
                </a:lnTo>
                <a:lnTo>
                  <a:pt x="f10" y="f11"/>
                </a:lnTo>
                <a:lnTo>
                  <a:pt x="f12" y="f13"/>
                </a:lnTo>
                <a:lnTo>
                  <a:pt x="f5" y="f5"/>
                </a:lnTo>
              </a:path>
            </a:pathLst>
          </a:custGeom>
          <a:solidFill>
            <a:schemeClr val="bg1">
              <a:alpha val="0"/>
            </a:schemeClr>
          </a:solidFill>
          <a:ln cap="flat">
            <a:noFill/>
            <a:prstDash val="solid"/>
          </a:ln>
        </p:spPr>
        <p:txBody>
          <a:bodyPr vert="horz" wrap="square" lIns="76200" tIns="38100" rIns="76200" bIns="38100" anchor="ctr" anchorCtr="0" compatLnSpc="1">
            <a:noAutofit/>
          </a:bodyPr>
          <a:lstStyle/>
          <a:p>
            <a:pPr algn="l" defTabSz="380985" hangingPunct="1">
              <a:defRPr sz="1800" b="0" i="0" u="none" strike="noStrike" kern="0" cap="none" spc="0" baseline="0">
                <a:solidFill>
                  <a:srgbClr val="000000"/>
                </a:solidFill>
                <a:uFillTx/>
              </a:defRPr>
            </a:pPr>
            <a:endParaRPr lang="en-US" sz="1500" kern="1200">
              <a:solidFill>
                <a:srgbClr val="FFFFFF"/>
              </a:solidFill>
              <a:latin typeface="Aptos"/>
            </a:endParaRPr>
          </a:p>
        </p:txBody>
      </p:sp>
      <p:sp>
        <p:nvSpPr>
          <p:cNvPr id="16" name="Freeform: Shape 11">
            <a:extLst>
              <a:ext uri="{FF2B5EF4-FFF2-40B4-BE49-F238E27FC236}">
                <a16:creationId xmlns:a16="http://schemas.microsoft.com/office/drawing/2014/main" id="{E652B410-705D-6DAA-6448-13F087073232}"/>
              </a:ext>
            </a:extLst>
          </p:cNvPr>
          <p:cNvSpPr/>
          <p:nvPr/>
        </p:nvSpPr>
        <p:spPr>
          <a:xfrm>
            <a:off x="12360063" y="156628"/>
            <a:ext cx="502414" cy="717502"/>
          </a:xfrm>
          <a:custGeom>
            <a:avLst/>
            <a:gdLst>
              <a:gd name="f0" fmla="val 10800000"/>
              <a:gd name="f1" fmla="val 5400000"/>
              <a:gd name="f2" fmla="val 180"/>
              <a:gd name="f3" fmla="val w"/>
              <a:gd name="f4" fmla="val h"/>
              <a:gd name="f5" fmla="val 0"/>
              <a:gd name="f6" fmla="val 918763"/>
              <a:gd name="f7" fmla="val 1312088"/>
              <a:gd name="f8" fmla="val 968416"/>
              <a:gd name="f9" fmla="val 152843"/>
              <a:gd name="f10" fmla="val 1312089"/>
              <a:gd name="f11" fmla="val 918764"/>
              <a:gd name="f12" fmla="val 357894"/>
              <a:gd name="f13" fmla="val 754379"/>
              <a:gd name="f14" fmla="+- 0 0 -90"/>
              <a:gd name="f15" fmla="*/ f3 1 918763"/>
              <a:gd name="f16" fmla="*/ f4 1 1312088"/>
              <a:gd name="f17" fmla="+- f7 0 f5"/>
              <a:gd name="f18" fmla="+- f6 0 f5"/>
              <a:gd name="f19" fmla="*/ f14 f0 1"/>
              <a:gd name="f20" fmla="*/ f18 1 918763"/>
              <a:gd name="f21" fmla="*/ f17 1 1312088"/>
              <a:gd name="f22" fmla="*/ 0 f18 1"/>
              <a:gd name="f23" fmla="*/ 968416 f17 1"/>
              <a:gd name="f24" fmla="*/ 152843 f18 1"/>
              <a:gd name="f25" fmla="*/ 1312089 f17 1"/>
              <a:gd name="f26" fmla="*/ 918764 f18 1"/>
              <a:gd name="f27" fmla="*/ 357894 f17 1"/>
              <a:gd name="f28" fmla="*/ 754379 f18 1"/>
              <a:gd name="f29" fmla="*/ 0 f17 1"/>
              <a:gd name="f30" fmla="*/ f19 1 f2"/>
              <a:gd name="f31" fmla="*/ f22 1 918763"/>
              <a:gd name="f32" fmla="*/ f23 1 1312088"/>
              <a:gd name="f33" fmla="*/ f24 1 918763"/>
              <a:gd name="f34" fmla="*/ f25 1 1312088"/>
              <a:gd name="f35" fmla="*/ f26 1 918763"/>
              <a:gd name="f36" fmla="*/ f27 1 1312088"/>
              <a:gd name="f37" fmla="*/ f28 1 918763"/>
              <a:gd name="f38" fmla="*/ f29 1 13120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1"/>
              <a:gd name="f50" fmla="*/ f37 1 f20"/>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5 1"/>
              <a:gd name="f63" fmla="*/ f51 f16 1"/>
            </a:gdLst>
            <a:ahLst/>
            <a:cxnLst>
              <a:cxn ang="3cd4">
                <a:pos x="hc" y="t"/>
              </a:cxn>
              <a:cxn ang="0">
                <a:pos x="r" y="vc"/>
              </a:cxn>
              <a:cxn ang="cd4">
                <a:pos x="hc" y="b"/>
              </a:cxn>
              <a:cxn ang="cd2">
                <a:pos x="l" y="vc"/>
              </a:cxn>
              <a:cxn ang="f43">
                <a:pos x="f56" y="f57"/>
              </a:cxn>
              <a:cxn ang="f43">
                <a:pos x="f58" y="f59"/>
              </a:cxn>
              <a:cxn ang="f43">
                <a:pos x="f60" y="f61"/>
              </a:cxn>
              <a:cxn ang="f43">
                <a:pos x="f62" y="f63"/>
              </a:cxn>
              <a:cxn ang="f43">
                <a:pos x="f56" y="f57"/>
              </a:cxn>
            </a:cxnLst>
            <a:rect l="f52" t="f55" r="f53" b="f54"/>
            <a:pathLst>
              <a:path w="918763" h="1312088">
                <a:moveTo>
                  <a:pt x="f5" y="f8"/>
                </a:moveTo>
                <a:lnTo>
                  <a:pt x="f9" y="f10"/>
                </a:lnTo>
                <a:lnTo>
                  <a:pt x="f11" y="f12"/>
                </a:lnTo>
                <a:lnTo>
                  <a:pt x="f13" y="f5"/>
                </a:lnTo>
                <a:lnTo>
                  <a:pt x="f5" y="f8"/>
                </a:lnTo>
              </a:path>
            </a:pathLst>
          </a:custGeom>
          <a:solidFill>
            <a:schemeClr val="bg1">
              <a:alpha val="0"/>
            </a:schemeClr>
          </a:solidFill>
          <a:ln cap="flat">
            <a:noFill/>
            <a:prstDash val="solid"/>
          </a:ln>
        </p:spPr>
        <p:txBody>
          <a:bodyPr vert="horz" wrap="square" lIns="76200" tIns="38100" rIns="76200" bIns="38100" anchor="ctr" anchorCtr="0" compatLnSpc="1">
            <a:noAutofit/>
          </a:bodyPr>
          <a:lstStyle/>
          <a:p>
            <a:pPr algn="l" defTabSz="380985" hangingPunct="1">
              <a:defRPr sz="1800" b="0" i="0" u="none" strike="noStrike" kern="0" cap="none" spc="0" baseline="0">
                <a:solidFill>
                  <a:srgbClr val="000000"/>
                </a:solidFill>
                <a:uFillTx/>
              </a:defRPr>
            </a:pPr>
            <a:endParaRPr lang="en-US" sz="1500" kern="1200">
              <a:solidFill>
                <a:srgbClr val="FFFFFF"/>
              </a:solidFill>
              <a:latin typeface="Aptos"/>
            </a:endParaRPr>
          </a:p>
        </p:txBody>
      </p:sp>
      <p:sp>
        <p:nvSpPr>
          <p:cNvPr id="2" name="TextBox 1">
            <a:extLst>
              <a:ext uri="{FF2B5EF4-FFF2-40B4-BE49-F238E27FC236}">
                <a16:creationId xmlns:a16="http://schemas.microsoft.com/office/drawing/2014/main" id="{6D245C74-DE71-E15C-E547-0A0B105FE753}"/>
              </a:ext>
            </a:extLst>
          </p:cNvPr>
          <p:cNvSpPr txBox="1"/>
          <p:nvPr/>
        </p:nvSpPr>
        <p:spPr>
          <a:xfrm rot="10800000" flipV="1">
            <a:off x="3222171" y="2631905"/>
            <a:ext cx="1793965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6000" b="1" dirty="0">
                <a:solidFill>
                  <a:srgbClr val="00A1FF"/>
                </a:solidFill>
                <a:latin typeface="Magnetik" pitchFamily="50" charset="0"/>
              </a:rPr>
              <a:t>Fully in-house designed and manufactured</a:t>
            </a:r>
          </a:p>
        </p:txBody>
      </p:sp>
      <p:sp>
        <p:nvSpPr>
          <p:cNvPr id="6" name="TextBox 5">
            <a:extLst>
              <a:ext uri="{FF2B5EF4-FFF2-40B4-BE49-F238E27FC236}">
                <a16:creationId xmlns:a16="http://schemas.microsoft.com/office/drawing/2014/main" id="{0BD2EAD9-8128-0E39-28EF-FA4086402CBB}"/>
              </a:ext>
            </a:extLst>
          </p:cNvPr>
          <p:cNvSpPr txBox="1"/>
          <p:nvPr/>
        </p:nvSpPr>
        <p:spPr>
          <a:xfrm rot="10800000" flipV="1">
            <a:off x="1027041" y="5689430"/>
            <a:ext cx="4544292" cy="46884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400" b="1" dirty="0">
                <a:solidFill>
                  <a:schemeClr val="bg1"/>
                </a:solidFill>
                <a:latin typeface="Magnetik" pitchFamily="50" charset="0"/>
              </a:rPr>
              <a:t>Components</a:t>
            </a:r>
          </a:p>
          <a:p>
            <a:endParaRPr lang="en-US" sz="4400" spc="-150" dirty="0">
              <a:solidFill>
                <a:srgbClr val="66717E"/>
              </a:solidFill>
              <a:latin typeface="Magnetik" pitchFamily="50" charset="0"/>
            </a:endParaRPr>
          </a:p>
          <a:p>
            <a:r>
              <a:rPr lang="en-US" sz="3000" spc="-150" dirty="0">
                <a:solidFill>
                  <a:srgbClr val="66717E"/>
                </a:solidFill>
                <a:latin typeface="Magnetik" pitchFamily="50" charset="0"/>
              </a:rPr>
              <a:t>2500+ modules in space</a:t>
            </a:r>
          </a:p>
          <a:p>
            <a:endParaRPr lang="en-US" sz="3000" spc="-150" dirty="0">
              <a:solidFill>
                <a:srgbClr val="66717E"/>
              </a:solidFill>
              <a:latin typeface="Magnetik" pitchFamily="50" charset="0"/>
            </a:endParaRPr>
          </a:p>
          <a:p>
            <a:r>
              <a:rPr lang="en-US" sz="3000" spc="-150" dirty="0">
                <a:solidFill>
                  <a:srgbClr val="66717E"/>
                </a:solidFill>
                <a:latin typeface="Magnetik" pitchFamily="50" charset="0"/>
              </a:rPr>
              <a:t>Nasa State of the art</a:t>
            </a:r>
          </a:p>
          <a:p>
            <a:endParaRPr lang="en-GB" sz="3000" spc="-150" dirty="0">
              <a:solidFill>
                <a:srgbClr val="66717E"/>
              </a:solidFill>
              <a:latin typeface="Magnetik" pitchFamily="50" charset="0"/>
            </a:endParaRPr>
          </a:p>
          <a:p>
            <a:r>
              <a:rPr lang="en-GB" sz="3000" spc="-150" dirty="0">
                <a:solidFill>
                  <a:srgbClr val="66717E"/>
                </a:solidFill>
                <a:latin typeface="Magnetik" pitchFamily="50" charset="0"/>
              </a:rPr>
              <a:t>900+  years Flight Heritage</a:t>
            </a:r>
          </a:p>
          <a:p>
            <a:endParaRPr lang="en-GB" sz="3000" spc="-150" dirty="0">
              <a:solidFill>
                <a:srgbClr val="66717E"/>
              </a:solidFill>
              <a:latin typeface="Magnetik" pitchFamily="50" charset="0"/>
            </a:endParaRPr>
          </a:p>
          <a:p>
            <a:r>
              <a:rPr lang="en-GB" sz="3000" spc="-150" dirty="0">
                <a:solidFill>
                  <a:srgbClr val="66717E"/>
                </a:solidFill>
                <a:latin typeface="Magnetik" pitchFamily="50" charset="0"/>
              </a:rPr>
              <a:t>2 weeks </a:t>
            </a:r>
            <a:r>
              <a:rPr lang="en-GB" sz="3000" spc="-150" dirty="0" err="1">
                <a:solidFill>
                  <a:srgbClr val="66717E"/>
                </a:solidFill>
                <a:latin typeface="Magnetik" pitchFamily="50" charset="0"/>
              </a:rPr>
              <a:t>leed</a:t>
            </a:r>
            <a:r>
              <a:rPr lang="en-GB" sz="3000" spc="-150" dirty="0">
                <a:solidFill>
                  <a:srgbClr val="66717E"/>
                </a:solidFill>
                <a:latin typeface="Magnetik" pitchFamily="50" charset="0"/>
              </a:rPr>
              <a:t> time</a:t>
            </a:r>
            <a:endParaRPr lang="en-US" sz="3000" spc="-150" dirty="0">
              <a:solidFill>
                <a:srgbClr val="66717E"/>
              </a:solidFill>
              <a:latin typeface="Magnetik" pitchFamily="50" charset="0"/>
            </a:endParaRPr>
          </a:p>
        </p:txBody>
      </p:sp>
      <p:sp>
        <p:nvSpPr>
          <p:cNvPr id="7" name="TextBox 6">
            <a:extLst>
              <a:ext uri="{FF2B5EF4-FFF2-40B4-BE49-F238E27FC236}">
                <a16:creationId xmlns:a16="http://schemas.microsoft.com/office/drawing/2014/main" id="{CE1FF453-8223-B5F4-6E49-625C8F38458A}"/>
              </a:ext>
            </a:extLst>
          </p:cNvPr>
          <p:cNvSpPr txBox="1"/>
          <p:nvPr/>
        </p:nvSpPr>
        <p:spPr>
          <a:xfrm rot="10800000" flipV="1">
            <a:off x="7204468" y="5689430"/>
            <a:ext cx="3916882"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400" b="1" dirty="0">
                <a:solidFill>
                  <a:schemeClr val="bg1"/>
                </a:solidFill>
                <a:latin typeface="Magnetik" pitchFamily="50" charset="0"/>
              </a:rPr>
              <a:t>Satellite buses </a:t>
            </a:r>
          </a:p>
          <a:p>
            <a:endParaRPr lang="en-US" sz="3000" spc="-150" dirty="0">
              <a:solidFill>
                <a:srgbClr val="66717E"/>
              </a:solidFill>
              <a:latin typeface="Magnetik" pitchFamily="50" charset="0"/>
            </a:endParaRPr>
          </a:p>
          <a:p>
            <a:r>
              <a:rPr lang="en-US" sz="3000" spc="-150" dirty="0">
                <a:solidFill>
                  <a:srgbClr val="66717E"/>
                </a:solidFill>
                <a:latin typeface="Magnetik" pitchFamily="50" charset="0"/>
              </a:rPr>
              <a:t>Software flexible</a:t>
            </a:r>
          </a:p>
          <a:p>
            <a:endParaRPr lang="en-US" sz="3000" spc="-150" dirty="0">
              <a:solidFill>
                <a:srgbClr val="66717E"/>
              </a:solidFill>
              <a:latin typeface="Magnetik" pitchFamily="50" charset="0"/>
            </a:endParaRPr>
          </a:p>
          <a:p>
            <a:r>
              <a:rPr lang="en-US" sz="3000" spc="-150" dirty="0">
                <a:solidFill>
                  <a:srgbClr val="66717E"/>
                </a:solidFill>
                <a:latin typeface="Magnetik" pitchFamily="50" charset="0"/>
              </a:rPr>
              <a:t>Hight-performance</a:t>
            </a:r>
            <a:br>
              <a:rPr lang="en-US" sz="3000" spc="-150" dirty="0">
                <a:solidFill>
                  <a:srgbClr val="66717E"/>
                </a:solidFill>
                <a:latin typeface="Magnetik" pitchFamily="50" charset="0"/>
              </a:rPr>
            </a:br>
            <a:endParaRPr lang="en-US" sz="3000" spc="-150" dirty="0">
              <a:solidFill>
                <a:srgbClr val="66717E"/>
              </a:solidFill>
              <a:latin typeface="Magnetik" pitchFamily="50" charset="0"/>
            </a:endParaRPr>
          </a:p>
          <a:p>
            <a:r>
              <a:rPr lang="en-US" sz="3000" spc="-150" dirty="0" err="1">
                <a:solidFill>
                  <a:srgbClr val="66717E"/>
                </a:solidFill>
                <a:latin typeface="Magnetik" pitchFamily="50" charset="0"/>
              </a:rPr>
              <a:t>MicroSat</a:t>
            </a:r>
            <a:r>
              <a:rPr lang="en-US" sz="3000" spc="-150" dirty="0">
                <a:solidFill>
                  <a:srgbClr val="66717E"/>
                </a:solidFill>
                <a:latin typeface="Magnetik" pitchFamily="50" charset="0"/>
              </a:rPr>
              <a:t> &amp; </a:t>
            </a:r>
            <a:r>
              <a:rPr lang="en-US" sz="3000" spc="-150" dirty="0" err="1">
                <a:solidFill>
                  <a:srgbClr val="66717E"/>
                </a:solidFill>
                <a:latin typeface="Magnetik" pitchFamily="50" charset="0"/>
              </a:rPr>
              <a:t>NanoSats</a:t>
            </a:r>
            <a:endParaRPr lang="en-GB" sz="3000" spc="-150" dirty="0">
              <a:solidFill>
                <a:srgbClr val="66717E"/>
              </a:solidFill>
              <a:latin typeface="Magnetik" pitchFamily="50" charset="0"/>
            </a:endParaRPr>
          </a:p>
        </p:txBody>
      </p:sp>
      <p:sp>
        <p:nvSpPr>
          <p:cNvPr id="8" name="TextBox 7">
            <a:extLst>
              <a:ext uri="{FF2B5EF4-FFF2-40B4-BE49-F238E27FC236}">
                <a16:creationId xmlns:a16="http://schemas.microsoft.com/office/drawing/2014/main" id="{BBFB7CCE-E716-3458-72D7-2D84D8657097}"/>
              </a:ext>
            </a:extLst>
          </p:cNvPr>
          <p:cNvSpPr txBox="1"/>
          <p:nvPr/>
        </p:nvSpPr>
        <p:spPr>
          <a:xfrm rot="10800000" flipV="1">
            <a:off x="13029328" y="5689430"/>
            <a:ext cx="4690780" cy="2626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400" b="1" dirty="0" err="1">
                <a:solidFill>
                  <a:schemeClr val="bg1"/>
                </a:solidFill>
                <a:latin typeface="Magnetik" pitchFamily="50" charset="0"/>
              </a:rPr>
              <a:t>Space</a:t>
            </a:r>
            <a:r>
              <a:rPr lang="fr-FR" sz="4400" b="1" dirty="0">
                <a:solidFill>
                  <a:schemeClr val="bg1"/>
                </a:solidFill>
                <a:latin typeface="Magnetik" pitchFamily="50" charset="0"/>
              </a:rPr>
              <a:t> service</a:t>
            </a:r>
            <a:r>
              <a:rPr lang="fr-FR" sz="3200" b="1" dirty="0">
                <a:solidFill>
                  <a:schemeClr val="bg1"/>
                </a:solidFill>
                <a:latin typeface="Magnetik" pitchFamily="50" charset="0"/>
              </a:rPr>
              <a:t> </a:t>
            </a:r>
          </a:p>
          <a:p>
            <a:endParaRPr lang="en-US" sz="3000" spc="-150" dirty="0">
              <a:solidFill>
                <a:srgbClr val="66717E"/>
              </a:solidFill>
              <a:latin typeface="Magnetik" pitchFamily="50" charset="0"/>
            </a:endParaRPr>
          </a:p>
          <a:p>
            <a:r>
              <a:rPr lang="en-US" sz="3000" spc="-150" dirty="0">
                <a:solidFill>
                  <a:srgbClr val="66717E"/>
                </a:solidFill>
                <a:latin typeface="Magnetik" pitchFamily="50" charset="0"/>
              </a:rPr>
              <a:t>Complete Space Mission Cycle</a:t>
            </a:r>
            <a:br>
              <a:rPr lang="en-US" sz="3000" spc="-150" dirty="0">
                <a:solidFill>
                  <a:srgbClr val="66717E"/>
                </a:solidFill>
                <a:latin typeface="Magnetik" pitchFamily="50" charset="0"/>
              </a:rPr>
            </a:br>
            <a:endParaRPr lang="en-US" sz="3000" spc="-150" dirty="0">
              <a:solidFill>
                <a:srgbClr val="66717E"/>
              </a:solidFill>
              <a:latin typeface="Magnetik" pitchFamily="50" charset="0"/>
            </a:endParaRPr>
          </a:p>
          <a:p>
            <a:r>
              <a:rPr lang="en-US" sz="3000" spc="-150" dirty="0">
                <a:solidFill>
                  <a:srgbClr val="66717E"/>
                </a:solidFill>
                <a:latin typeface="Magnetik" pitchFamily="50" charset="0"/>
              </a:rPr>
              <a:t>We covered it all</a:t>
            </a:r>
          </a:p>
        </p:txBody>
      </p:sp>
      <p:sp>
        <p:nvSpPr>
          <p:cNvPr id="9" name="TextBox 8">
            <a:extLst>
              <a:ext uri="{FF2B5EF4-FFF2-40B4-BE49-F238E27FC236}">
                <a16:creationId xmlns:a16="http://schemas.microsoft.com/office/drawing/2014/main" id="{27F3F917-9298-D1E6-D66C-E1AFCCDB840F}"/>
              </a:ext>
            </a:extLst>
          </p:cNvPr>
          <p:cNvSpPr txBox="1"/>
          <p:nvPr/>
        </p:nvSpPr>
        <p:spPr>
          <a:xfrm rot="10800000" flipV="1">
            <a:off x="19200765" y="5689431"/>
            <a:ext cx="4734296" cy="31188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400" b="1" dirty="0">
                <a:solidFill>
                  <a:schemeClr val="bg1"/>
                </a:solidFill>
                <a:latin typeface="Magnetik" pitchFamily="50" charset="0"/>
              </a:rPr>
              <a:t>Software suite </a:t>
            </a:r>
          </a:p>
          <a:p>
            <a:endParaRPr lang="fr-FR" sz="3200" b="1" spc="-150" dirty="0">
              <a:solidFill>
                <a:schemeClr val="bg1"/>
              </a:solidFill>
              <a:latin typeface="Magnetik" pitchFamily="50" charset="0"/>
            </a:endParaRPr>
          </a:p>
          <a:p>
            <a:r>
              <a:rPr lang="en-US" sz="3000" spc="-150" dirty="0">
                <a:solidFill>
                  <a:srgbClr val="66717E"/>
                </a:solidFill>
                <a:latin typeface="Magnetik" pitchFamily="50" charset="0"/>
              </a:rPr>
              <a:t>Advanced Operations</a:t>
            </a:r>
          </a:p>
          <a:p>
            <a:endParaRPr lang="en-US" sz="3000" spc="-150" dirty="0">
              <a:solidFill>
                <a:srgbClr val="66717E"/>
              </a:solidFill>
              <a:latin typeface="Magnetik" pitchFamily="50" charset="0"/>
            </a:endParaRPr>
          </a:p>
          <a:p>
            <a:r>
              <a:rPr lang="en-US" sz="3000" spc="-150" dirty="0">
                <a:solidFill>
                  <a:srgbClr val="66717E"/>
                </a:solidFill>
                <a:latin typeface="Magnetik" pitchFamily="50" charset="0"/>
              </a:rPr>
              <a:t>Fast &amp; Secure data access</a:t>
            </a:r>
          </a:p>
          <a:p>
            <a:endParaRPr lang="en-US" sz="3000" spc="-150" dirty="0">
              <a:solidFill>
                <a:srgbClr val="66717E"/>
              </a:solidFill>
              <a:latin typeface="Magnetik" pitchFamily="50" charset="0"/>
            </a:endParaRPr>
          </a:p>
        </p:txBody>
      </p:sp>
      <p:pic>
        <p:nvPicPr>
          <p:cNvPr id="3" name="Graphic 2">
            <a:extLst>
              <a:ext uri="{FF2B5EF4-FFF2-40B4-BE49-F238E27FC236}">
                <a16:creationId xmlns:a16="http://schemas.microsoft.com/office/drawing/2014/main" id="{2A912F0C-985A-A88A-05E6-4BFD0805AF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183" y="561623"/>
            <a:ext cx="825986" cy="772208"/>
          </a:xfrm>
          <a:prstGeom prst="rect">
            <a:avLst/>
          </a:prstGeom>
        </p:spPr>
      </p:pic>
      <p:grpSp>
        <p:nvGrpSpPr>
          <p:cNvPr id="5" name="Group 4">
            <a:extLst>
              <a:ext uri="{FF2B5EF4-FFF2-40B4-BE49-F238E27FC236}">
                <a16:creationId xmlns:a16="http://schemas.microsoft.com/office/drawing/2014/main" id="{67278EF1-CDA6-232A-0DF1-10748BB379CA}"/>
              </a:ext>
            </a:extLst>
          </p:cNvPr>
          <p:cNvGrpSpPr/>
          <p:nvPr/>
        </p:nvGrpSpPr>
        <p:grpSpPr>
          <a:xfrm>
            <a:off x="6070866" y="4746569"/>
            <a:ext cx="12197152" cy="5785656"/>
            <a:chOff x="6070866" y="2863734"/>
            <a:chExt cx="12197152" cy="7988531"/>
          </a:xfrm>
        </p:grpSpPr>
        <p:cxnSp>
          <p:nvCxnSpPr>
            <p:cNvPr id="10" name="Straight Connector 9">
              <a:extLst>
                <a:ext uri="{FF2B5EF4-FFF2-40B4-BE49-F238E27FC236}">
                  <a16:creationId xmlns:a16="http://schemas.microsoft.com/office/drawing/2014/main" id="{C0BB75FD-1F4A-AA64-2157-4E707834B76E}"/>
                </a:ext>
              </a:extLst>
            </p:cNvPr>
            <p:cNvCxnSpPr>
              <a:cxnSpLocks/>
            </p:cNvCxnSpPr>
            <p:nvPr/>
          </p:nvCxnSpPr>
          <p:spPr>
            <a:xfrm>
              <a:off x="6070866" y="2863734"/>
              <a:ext cx="0" cy="7988531"/>
            </a:xfrm>
            <a:prstGeom prst="line">
              <a:avLst/>
            </a:prstGeom>
            <a:ln>
              <a:gradFill>
                <a:gsLst>
                  <a:gs pos="0">
                    <a:schemeClr val="tx1"/>
                  </a:gs>
                  <a:gs pos="50000">
                    <a:srgbClr val="66717E"/>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492E29-4EB5-AEE0-6C62-1E79480AAF74}"/>
                </a:ext>
              </a:extLst>
            </p:cNvPr>
            <p:cNvCxnSpPr>
              <a:cxnSpLocks/>
            </p:cNvCxnSpPr>
            <p:nvPr/>
          </p:nvCxnSpPr>
          <p:spPr>
            <a:xfrm>
              <a:off x="12169442" y="2863734"/>
              <a:ext cx="0" cy="7988531"/>
            </a:xfrm>
            <a:prstGeom prst="line">
              <a:avLst/>
            </a:prstGeom>
            <a:ln>
              <a:gradFill>
                <a:gsLst>
                  <a:gs pos="0">
                    <a:schemeClr val="tx1"/>
                  </a:gs>
                  <a:gs pos="50000">
                    <a:srgbClr val="66717E"/>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2FB758-9C48-F06B-9DEE-375974B3FDE5}"/>
                </a:ext>
              </a:extLst>
            </p:cNvPr>
            <p:cNvCxnSpPr>
              <a:cxnSpLocks/>
            </p:cNvCxnSpPr>
            <p:nvPr/>
          </p:nvCxnSpPr>
          <p:spPr>
            <a:xfrm>
              <a:off x="18268018" y="2863734"/>
              <a:ext cx="0" cy="7988531"/>
            </a:xfrm>
            <a:prstGeom prst="line">
              <a:avLst/>
            </a:prstGeom>
            <a:ln>
              <a:gradFill>
                <a:gsLst>
                  <a:gs pos="0">
                    <a:schemeClr val="tx1"/>
                  </a:gs>
                  <a:gs pos="50000">
                    <a:srgbClr val="66717E"/>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98306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BBD298D-4BAF-AB8A-55D1-A8F96144C9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468" y="644111"/>
            <a:ext cx="781431" cy="730554"/>
          </a:xfrm>
          <a:prstGeom prst="rect">
            <a:avLst/>
          </a:prstGeom>
        </p:spPr>
      </p:pic>
      <p:sp>
        <p:nvSpPr>
          <p:cNvPr id="4" name="TextBox 3">
            <a:extLst>
              <a:ext uri="{FF2B5EF4-FFF2-40B4-BE49-F238E27FC236}">
                <a16:creationId xmlns:a16="http://schemas.microsoft.com/office/drawing/2014/main" id="{8F6359BF-0744-D229-10BC-81400FFC818B}"/>
              </a:ext>
            </a:extLst>
          </p:cNvPr>
          <p:cNvSpPr txBox="1"/>
          <p:nvPr/>
        </p:nvSpPr>
        <p:spPr>
          <a:xfrm rot="5400000">
            <a:off x="22624225" y="11819075"/>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rgbClr val="66717E"/>
                </a:solidFill>
                <a:latin typeface="Magnetik   "/>
              </a:rPr>
              <a:t>Privileged and confidential</a:t>
            </a:r>
          </a:p>
        </p:txBody>
      </p:sp>
      <p:sp>
        <p:nvSpPr>
          <p:cNvPr id="19" name="We engineer, build, and operate exceptional NanoSats">
            <a:extLst>
              <a:ext uri="{FF2B5EF4-FFF2-40B4-BE49-F238E27FC236}">
                <a16:creationId xmlns:a16="http://schemas.microsoft.com/office/drawing/2014/main" id="{653FD333-CD45-CFB3-BBAC-13037A1CF9F0}"/>
              </a:ext>
            </a:extLst>
          </p:cNvPr>
          <p:cNvSpPr txBox="1"/>
          <p:nvPr/>
        </p:nvSpPr>
        <p:spPr>
          <a:xfrm>
            <a:off x="1192103" y="6636829"/>
            <a:ext cx="2750828" cy="1097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l" rtl="0"/>
            <a:r>
              <a:rPr lang="en-US" sz="4000" b="1" i="0" u="none" strike="noStrike" cap="none" baseline="30000" dirty="0">
                <a:latin typeface="Magnetik" pitchFamily="50" charset="0"/>
              </a:rPr>
              <a:t>Company founded in an attic apartment</a:t>
            </a:r>
          </a:p>
        </p:txBody>
      </p:sp>
      <p:sp>
        <p:nvSpPr>
          <p:cNvPr id="5" name="Arc 4">
            <a:extLst>
              <a:ext uri="{FF2B5EF4-FFF2-40B4-BE49-F238E27FC236}">
                <a16:creationId xmlns:a16="http://schemas.microsoft.com/office/drawing/2014/main" id="{019F024F-2BE4-9879-6BE4-D411654DD011}"/>
              </a:ext>
            </a:extLst>
          </p:cNvPr>
          <p:cNvSpPr>
            <a:spLocks/>
          </p:cNvSpPr>
          <p:nvPr/>
        </p:nvSpPr>
        <p:spPr>
          <a:xfrm rot="6300000">
            <a:off x="-26834587" y="-49190757"/>
            <a:ext cx="55776857" cy="60808654"/>
          </a:xfrm>
          <a:prstGeom prst="arc">
            <a:avLst>
              <a:gd name="adj1" fmla="val 17613694"/>
              <a:gd name="adj2" fmla="val 20543832"/>
            </a:avLst>
          </a:prstGeom>
          <a:noFill/>
          <a:ln w="38100" cap="flat">
            <a:solidFill>
              <a:srgbClr val="161C2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6" name="Straight Connector 5">
            <a:extLst>
              <a:ext uri="{FF2B5EF4-FFF2-40B4-BE49-F238E27FC236}">
                <a16:creationId xmlns:a16="http://schemas.microsoft.com/office/drawing/2014/main" id="{8313D971-5CBD-5AE4-11C9-7AEB3B911D71}"/>
              </a:ext>
            </a:extLst>
          </p:cNvPr>
          <p:cNvCxnSpPr>
            <a:cxnSpLocks/>
          </p:cNvCxnSpPr>
          <p:nvPr/>
        </p:nvCxnSpPr>
        <p:spPr>
          <a:xfrm>
            <a:off x="2320296" y="7576096"/>
            <a:ext cx="0" cy="1695566"/>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8" name="We engineer, build, and operate exceptional NanoSats">
            <a:extLst>
              <a:ext uri="{FF2B5EF4-FFF2-40B4-BE49-F238E27FC236}">
                <a16:creationId xmlns:a16="http://schemas.microsoft.com/office/drawing/2014/main" id="{A668EF98-366C-5C94-DE4B-4A3C545F732F}"/>
              </a:ext>
            </a:extLst>
          </p:cNvPr>
          <p:cNvSpPr txBox="1"/>
          <p:nvPr/>
        </p:nvSpPr>
        <p:spPr>
          <a:xfrm>
            <a:off x="697662" y="9800181"/>
            <a:ext cx="3245268" cy="31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r>
              <a:rPr lang="en-US" sz="2500" b="1" i="0" u="none" strike="noStrike" cap="none" baseline="30000" dirty="0">
                <a:latin typeface="Magnetik" pitchFamily="50" charset="0"/>
              </a:rPr>
              <a:t>2015</a:t>
            </a:r>
          </a:p>
        </p:txBody>
      </p:sp>
      <p:sp>
        <p:nvSpPr>
          <p:cNvPr id="15" name="Oval 14">
            <a:extLst>
              <a:ext uri="{FF2B5EF4-FFF2-40B4-BE49-F238E27FC236}">
                <a16:creationId xmlns:a16="http://schemas.microsoft.com/office/drawing/2014/main" id="{D9A39CE9-540F-8A1D-4EE4-A46BAE4C09DC}"/>
              </a:ext>
            </a:extLst>
          </p:cNvPr>
          <p:cNvSpPr/>
          <p:nvPr/>
        </p:nvSpPr>
        <p:spPr>
          <a:xfrm>
            <a:off x="2234197" y="9185564"/>
            <a:ext cx="172198" cy="172196"/>
          </a:xfrm>
          <a:prstGeom prst="ellipse">
            <a:avLst/>
          </a:prstGeom>
          <a:solidFill>
            <a:srgbClr val="66717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grpSp>
        <p:nvGrpSpPr>
          <p:cNvPr id="53" name="Group 52">
            <a:extLst>
              <a:ext uri="{FF2B5EF4-FFF2-40B4-BE49-F238E27FC236}">
                <a16:creationId xmlns:a16="http://schemas.microsoft.com/office/drawing/2014/main" id="{FBDDB85B-E6D0-EC4B-B400-0AD668AD18B6}"/>
              </a:ext>
            </a:extLst>
          </p:cNvPr>
          <p:cNvGrpSpPr/>
          <p:nvPr/>
        </p:nvGrpSpPr>
        <p:grpSpPr>
          <a:xfrm>
            <a:off x="2663262" y="8716924"/>
            <a:ext cx="3739709" cy="3477669"/>
            <a:chOff x="3542994" y="8706656"/>
            <a:chExt cx="3739709" cy="3477669"/>
          </a:xfrm>
        </p:grpSpPr>
        <p:sp>
          <p:nvSpPr>
            <p:cNvPr id="22" name="We engineer, build, and operate exceptional NanoSats">
              <a:extLst>
                <a:ext uri="{FF2B5EF4-FFF2-40B4-BE49-F238E27FC236}">
                  <a16:creationId xmlns:a16="http://schemas.microsoft.com/office/drawing/2014/main" id="{7E891874-3CBF-D7EC-59B6-1F0AC8E393DA}"/>
                </a:ext>
              </a:extLst>
            </p:cNvPr>
            <p:cNvSpPr txBox="1"/>
            <p:nvPr/>
          </p:nvSpPr>
          <p:spPr>
            <a:xfrm>
              <a:off x="4037435" y="11086396"/>
              <a:ext cx="3245268" cy="1097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l" rtl="0"/>
              <a:r>
                <a:rPr lang="en-US" sz="4000" b="1" i="0" u="none" strike="noStrike" cap="none" baseline="30000" dirty="0">
                  <a:latin typeface="Magnetik" pitchFamily="50" charset="0"/>
                </a:rPr>
                <a:t>1st prototypes of satellite modules developed</a:t>
              </a:r>
            </a:p>
          </p:txBody>
        </p:sp>
        <p:cxnSp>
          <p:nvCxnSpPr>
            <p:cNvPr id="23" name="Straight Connector 22">
              <a:extLst>
                <a:ext uri="{FF2B5EF4-FFF2-40B4-BE49-F238E27FC236}">
                  <a16:creationId xmlns:a16="http://schemas.microsoft.com/office/drawing/2014/main" id="{5EF1A653-A1F7-A5DF-CC2A-7CDA9CA06CF9}"/>
                </a:ext>
              </a:extLst>
            </p:cNvPr>
            <p:cNvCxnSpPr>
              <a:cxnSpLocks/>
            </p:cNvCxnSpPr>
            <p:nvPr/>
          </p:nvCxnSpPr>
          <p:spPr>
            <a:xfrm>
              <a:off x="5165628" y="9234657"/>
              <a:ext cx="0" cy="1572273"/>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24" name="We engineer, build, and operate exceptional NanoSats">
              <a:extLst>
                <a:ext uri="{FF2B5EF4-FFF2-40B4-BE49-F238E27FC236}">
                  <a16:creationId xmlns:a16="http://schemas.microsoft.com/office/drawing/2014/main" id="{773F1293-A0A2-F2C5-BF2E-F3C7D7DB7981}"/>
                </a:ext>
              </a:extLst>
            </p:cNvPr>
            <p:cNvSpPr txBox="1"/>
            <p:nvPr/>
          </p:nvSpPr>
          <p:spPr>
            <a:xfrm>
              <a:off x="3542994" y="8706656"/>
              <a:ext cx="3245268" cy="31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r>
                <a:rPr lang="en-US" sz="2500" b="1" i="0" u="none" strike="noStrike" cap="none" baseline="30000" dirty="0">
                  <a:latin typeface="Magnetik" pitchFamily="50" charset="0"/>
                </a:rPr>
                <a:t>2016</a:t>
              </a:r>
            </a:p>
          </p:txBody>
        </p:sp>
        <p:sp>
          <p:nvSpPr>
            <p:cNvPr id="25" name="Oval 24">
              <a:extLst>
                <a:ext uri="{FF2B5EF4-FFF2-40B4-BE49-F238E27FC236}">
                  <a16:creationId xmlns:a16="http://schemas.microsoft.com/office/drawing/2014/main" id="{98B3AA81-A626-B12C-D74E-1F6D27434680}"/>
                </a:ext>
              </a:extLst>
            </p:cNvPr>
            <p:cNvSpPr/>
            <p:nvPr/>
          </p:nvSpPr>
          <p:spPr>
            <a:xfrm>
              <a:off x="5079529" y="9121919"/>
              <a:ext cx="172198" cy="172196"/>
            </a:xfrm>
            <a:prstGeom prst="ellipse">
              <a:avLst/>
            </a:prstGeom>
            <a:solidFill>
              <a:srgbClr val="66717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27" name="Group 26">
            <a:extLst>
              <a:ext uri="{FF2B5EF4-FFF2-40B4-BE49-F238E27FC236}">
                <a16:creationId xmlns:a16="http://schemas.microsoft.com/office/drawing/2014/main" id="{B123B08A-EF99-25EC-12A3-2EAD3634F111}"/>
              </a:ext>
            </a:extLst>
          </p:cNvPr>
          <p:cNvGrpSpPr/>
          <p:nvPr/>
        </p:nvGrpSpPr>
        <p:grpSpPr>
          <a:xfrm>
            <a:off x="4900733" y="6366160"/>
            <a:ext cx="3381737" cy="3561251"/>
            <a:chOff x="4438069" y="6493854"/>
            <a:chExt cx="3381737" cy="3561251"/>
          </a:xfrm>
        </p:grpSpPr>
        <p:sp>
          <p:nvSpPr>
            <p:cNvPr id="28" name="We engineer, build, and operate exceptional NanoSats">
              <a:extLst>
                <a:ext uri="{FF2B5EF4-FFF2-40B4-BE49-F238E27FC236}">
                  <a16:creationId xmlns:a16="http://schemas.microsoft.com/office/drawing/2014/main" id="{76D9A53F-6BEC-C1E5-B1C4-C8D81BBD1EF6}"/>
                </a:ext>
              </a:extLst>
            </p:cNvPr>
            <p:cNvSpPr txBox="1"/>
            <p:nvPr/>
          </p:nvSpPr>
          <p:spPr>
            <a:xfrm>
              <a:off x="4932509" y="6493854"/>
              <a:ext cx="2887297" cy="1097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l" rtl="0"/>
              <a:r>
                <a:rPr lang="en-US" sz="4000" b="1" i="0" u="none" strike="noStrike" cap="none" baseline="30000" dirty="0">
                  <a:latin typeface="Magnetik" pitchFamily="50" charset="0"/>
                </a:rPr>
                <a:t>1st </a:t>
              </a:r>
              <a:r>
                <a:rPr lang="en-US" sz="4000" b="1" i="0" u="none" strike="noStrike" cap="none" baseline="30000" dirty="0" err="1">
                  <a:latin typeface="Magnetik" pitchFamily="50" charset="0"/>
                </a:rPr>
                <a:t>NanoSat</a:t>
              </a:r>
              <a:r>
                <a:rPr lang="en-US" sz="4000" b="1" i="0" u="none" strike="noStrike" cap="none" baseline="30000" dirty="0">
                  <a:latin typeface="Magnetik" pitchFamily="50" charset="0"/>
                </a:rPr>
                <a:t> built &amp; Online Satellite Store launched</a:t>
              </a:r>
            </a:p>
          </p:txBody>
        </p:sp>
        <p:cxnSp>
          <p:nvCxnSpPr>
            <p:cNvPr id="29" name="Straight Connector 28">
              <a:extLst>
                <a:ext uri="{FF2B5EF4-FFF2-40B4-BE49-F238E27FC236}">
                  <a16:creationId xmlns:a16="http://schemas.microsoft.com/office/drawing/2014/main" id="{698C0B17-D34A-3F0C-0B96-F979ECD05DCF}"/>
                </a:ext>
              </a:extLst>
            </p:cNvPr>
            <p:cNvCxnSpPr>
              <a:cxnSpLocks/>
            </p:cNvCxnSpPr>
            <p:nvPr/>
          </p:nvCxnSpPr>
          <p:spPr>
            <a:xfrm>
              <a:off x="6060703" y="7467626"/>
              <a:ext cx="0" cy="1661061"/>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30" name="We engineer, build, and operate exceptional NanoSats">
              <a:extLst>
                <a:ext uri="{FF2B5EF4-FFF2-40B4-BE49-F238E27FC236}">
                  <a16:creationId xmlns:a16="http://schemas.microsoft.com/office/drawing/2014/main" id="{AF589E40-869A-C0FC-D0C8-1FADB3E046D8}"/>
                </a:ext>
              </a:extLst>
            </p:cNvPr>
            <p:cNvSpPr txBox="1"/>
            <p:nvPr/>
          </p:nvSpPr>
          <p:spPr>
            <a:xfrm>
              <a:off x="4438069" y="9740788"/>
              <a:ext cx="3245268" cy="31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r>
                <a:rPr lang="en-US" sz="2500" b="1" i="0" u="none" strike="noStrike" cap="none" baseline="30000" dirty="0">
                  <a:latin typeface="Magnetik" pitchFamily="50" charset="0"/>
                </a:rPr>
                <a:t>2017</a:t>
              </a:r>
            </a:p>
          </p:txBody>
        </p:sp>
        <p:sp>
          <p:nvSpPr>
            <p:cNvPr id="31" name="Oval 30">
              <a:extLst>
                <a:ext uri="{FF2B5EF4-FFF2-40B4-BE49-F238E27FC236}">
                  <a16:creationId xmlns:a16="http://schemas.microsoft.com/office/drawing/2014/main" id="{A0609AD1-EA0C-028C-D629-C41377C5D923}"/>
                </a:ext>
              </a:extLst>
            </p:cNvPr>
            <p:cNvSpPr/>
            <p:nvPr/>
          </p:nvSpPr>
          <p:spPr>
            <a:xfrm>
              <a:off x="5974604" y="9042589"/>
              <a:ext cx="172198" cy="172196"/>
            </a:xfrm>
            <a:prstGeom prst="ellipse">
              <a:avLst/>
            </a:prstGeom>
            <a:solidFill>
              <a:srgbClr val="66717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54" name="Group 53">
            <a:extLst>
              <a:ext uri="{FF2B5EF4-FFF2-40B4-BE49-F238E27FC236}">
                <a16:creationId xmlns:a16="http://schemas.microsoft.com/office/drawing/2014/main" id="{E1B9DEE3-48EC-B869-05E9-D641F6AEEF43}"/>
              </a:ext>
            </a:extLst>
          </p:cNvPr>
          <p:cNvGrpSpPr/>
          <p:nvPr/>
        </p:nvGrpSpPr>
        <p:grpSpPr>
          <a:xfrm>
            <a:off x="7045433" y="8152265"/>
            <a:ext cx="3245268" cy="3313521"/>
            <a:chOff x="3542994" y="8706656"/>
            <a:chExt cx="3245268" cy="3313521"/>
          </a:xfrm>
        </p:grpSpPr>
        <p:sp>
          <p:nvSpPr>
            <p:cNvPr id="55" name="We engineer, build, and operate exceptional NanoSats">
              <a:extLst>
                <a:ext uri="{FF2B5EF4-FFF2-40B4-BE49-F238E27FC236}">
                  <a16:creationId xmlns:a16="http://schemas.microsoft.com/office/drawing/2014/main" id="{5181B71A-E2B6-CBBB-BEA2-EC49608542DC}"/>
                </a:ext>
              </a:extLst>
            </p:cNvPr>
            <p:cNvSpPr txBox="1"/>
            <p:nvPr/>
          </p:nvSpPr>
          <p:spPr>
            <a:xfrm>
              <a:off x="4037435" y="11250543"/>
              <a:ext cx="2578627" cy="769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l" rtl="0"/>
              <a:r>
                <a:rPr lang="en-US" sz="4000" b="1" i="0" u="none" strike="noStrike" cap="none" baseline="30000" dirty="0">
                  <a:latin typeface="Magnetik" pitchFamily="50" charset="0"/>
                </a:rPr>
                <a:t>1st mission to space launched</a:t>
              </a:r>
            </a:p>
          </p:txBody>
        </p:sp>
        <p:cxnSp>
          <p:nvCxnSpPr>
            <p:cNvPr id="56" name="Straight Connector 55">
              <a:extLst>
                <a:ext uri="{FF2B5EF4-FFF2-40B4-BE49-F238E27FC236}">
                  <a16:creationId xmlns:a16="http://schemas.microsoft.com/office/drawing/2014/main" id="{AD4D6CDC-5538-1797-0D39-572AC15E6595}"/>
                </a:ext>
              </a:extLst>
            </p:cNvPr>
            <p:cNvCxnSpPr>
              <a:cxnSpLocks/>
            </p:cNvCxnSpPr>
            <p:nvPr/>
          </p:nvCxnSpPr>
          <p:spPr>
            <a:xfrm>
              <a:off x="5165628" y="9234657"/>
              <a:ext cx="0" cy="1774374"/>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57" name="We engineer, build, and operate exceptional NanoSats">
              <a:extLst>
                <a:ext uri="{FF2B5EF4-FFF2-40B4-BE49-F238E27FC236}">
                  <a16:creationId xmlns:a16="http://schemas.microsoft.com/office/drawing/2014/main" id="{7F3CB7F9-87BE-C197-F2FE-1960C4616E14}"/>
                </a:ext>
              </a:extLst>
            </p:cNvPr>
            <p:cNvSpPr txBox="1"/>
            <p:nvPr/>
          </p:nvSpPr>
          <p:spPr>
            <a:xfrm>
              <a:off x="3542994" y="8706656"/>
              <a:ext cx="3245268" cy="31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r>
                <a:rPr lang="en-US" sz="2500" b="1" i="0" u="none" strike="noStrike" cap="none" baseline="30000" dirty="0">
                  <a:latin typeface="Magnetik" pitchFamily="50" charset="0"/>
                </a:rPr>
                <a:t>2018</a:t>
              </a:r>
            </a:p>
          </p:txBody>
        </p:sp>
        <p:sp>
          <p:nvSpPr>
            <p:cNvPr id="58" name="Oval 57">
              <a:extLst>
                <a:ext uri="{FF2B5EF4-FFF2-40B4-BE49-F238E27FC236}">
                  <a16:creationId xmlns:a16="http://schemas.microsoft.com/office/drawing/2014/main" id="{852EE94C-9021-29AD-3680-BDD172192082}"/>
                </a:ext>
              </a:extLst>
            </p:cNvPr>
            <p:cNvSpPr/>
            <p:nvPr/>
          </p:nvSpPr>
          <p:spPr>
            <a:xfrm>
              <a:off x="5079529" y="9121919"/>
              <a:ext cx="172198" cy="172196"/>
            </a:xfrm>
            <a:prstGeom prst="ellipse">
              <a:avLst/>
            </a:prstGeom>
            <a:solidFill>
              <a:srgbClr val="66717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59" name="Group 58">
            <a:extLst>
              <a:ext uri="{FF2B5EF4-FFF2-40B4-BE49-F238E27FC236}">
                <a16:creationId xmlns:a16="http://schemas.microsoft.com/office/drawing/2014/main" id="{52311502-90CE-1813-00D0-F5006BA0CD40}"/>
              </a:ext>
            </a:extLst>
          </p:cNvPr>
          <p:cNvGrpSpPr/>
          <p:nvPr/>
        </p:nvGrpSpPr>
        <p:grpSpPr>
          <a:xfrm>
            <a:off x="9282904" y="5792040"/>
            <a:ext cx="3381737" cy="3249749"/>
            <a:chOff x="4438069" y="6805356"/>
            <a:chExt cx="3381737" cy="3249749"/>
          </a:xfrm>
        </p:grpSpPr>
        <p:sp>
          <p:nvSpPr>
            <p:cNvPr id="60" name="We engineer, build, and operate exceptional NanoSats">
              <a:extLst>
                <a:ext uri="{FF2B5EF4-FFF2-40B4-BE49-F238E27FC236}">
                  <a16:creationId xmlns:a16="http://schemas.microsoft.com/office/drawing/2014/main" id="{4C1ECF94-F954-8311-B8CD-BC427637BB9D}"/>
                </a:ext>
              </a:extLst>
            </p:cNvPr>
            <p:cNvSpPr txBox="1"/>
            <p:nvPr/>
          </p:nvSpPr>
          <p:spPr>
            <a:xfrm>
              <a:off x="4932509" y="6805356"/>
              <a:ext cx="2887297" cy="769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l" rtl="0"/>
              <a:r>
                <a:rPr lang="en-US" sz="4000" b="1" i="0" u="none" strike="noStrike" cap="none" baseline="30000" dirty="0">
                  <a:latin typeface="Magnetik" pitchFamily="50" charset="0"/>
                </a:rPr>
                <a:t>1st major space contracts won</a:t>
              </a:r>
            </a:p>
          </p:txBody>
        </p:sp>
        <p:cxnSp>
          <p:nvCxnSpPr>
            <p:cNvPr id="61" name="Straight Connector 60">
              <a:extLst>
                <a:ext uri="{FF2B5EF4-FFF2-40B4-BE49-F238E27FC236}">
                  <a16:creationId xmlns:a16="http://schemas.microsoft.com/office/drawing/2014/main" id="{4AB26E0B-B317-2B76-1243-33325027D4F6}"/>
                </a:ext>
              </a:extLst>
            </p:cNvPr>
            <p:cNvCxnSpPr>
              <a:cxnSpLocks/>
            </p:cNvCxnSpPr>
            <p:nvPr/>
          </p:nvCxnSpPr>
          <p:spPr>
            <a:xfrm>
              <a:off x="6060703" y="7436976"/>
              <a:ext cx="0" cy="1691711"/>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62" name="We engineer, build, and operate exceptional NanoSats">
              <a:extLst>
                <a:ext uri="{FF2B5EF4-FFF2-40B4-BE49-F238E27FC236}">
                  <a16:creationId xmlns:a16="http://schemas.microsoft.com/office/drawing/2014/main" id="{766EA7B9-0B44-04D2-C307-9305970904EF}"/>
                </a:ext>
              </a:extLst>
            </p:cNvPr>
            <p:cNvSpPr txBox="1"/>
            <p:nvPr/>
          </p:nvSpPr>
          <p:spPr>
            <a:xfrm>
              <a:off x="4438069" y="9740788"/>
              <a:ext cx="3245268" cy="31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r>
                <a:rPr lang="en-US" sz="2500" b="1" i="0" u="none" strike="noStrike" cap="none" baseline="30000" dirty="0">
                  <a:latin typeface="Magnetik" pitchFamily="50" charset="0"/>
                </a:rPr>
                <a:t>2019</a:t>
              </a:r>
            </a:p>
          </p:txBody>
        </p:sp>
        <p:sp>
          <p:nvSpPr>
            <p:cNvPr id="63" name="Oval 62">
              <a:extLst>
                <a:ext uri="{FF2B5EF4-FFF2-40B4-BE49-F238E27FC236}">
                  <a16:creationId xmlns:a16="http://schemas.microsoft.com/office/drawing/2014/main" id="{CFCE5A14-FD5C-933B-6020-7E226952DD02}"/>
                </a:ext>
              </a:extLst>
            </p:cNvPr>
            <p:cNvSpPr/>
            <p:nvPr/>
          </p:nvSpPr>
          <p:spPr>
            <a:xfrm>
              <a:off x="5974604" y="9042589"/>
              <a:ext cx="172198" cy="172196"/>
            </a:xfrm>
            <a:prstGeom prst="ellipse">
              <a:avLst/>
            </a:prstGeom>
            <a:solidFill>
              <a:srgbClr val="66717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64" name="Group 63">
            <a:extLst>
              <a:ext uri="{FF2B5EF4-FFF2-40B4-BE49-F238E27FC236}">
                <a16:creationId xmlns:a16="http://schemas.microsoft.com/office/drawing/2014/main" id="{9771A653-856C-48B1-2657-E46CF709904D}"/>
              </a:ext>
            </a:extLst>
          </p:cNvPr>
          <p:cNvGrpSpPr/>
          <p:nvPr/>
        </p:nvGrpSpPr>
        <p:grpSpPr>
          <a:xfrm>
            <a:off x="11229896" y="6988637"/>
            <a:ext cx="3739709" cy="3313521"/>
            <a:chOff x="3542994" y="8706656"/>
            <a:chExt cx="3739709" cy="3313521"/>
          </a:xfrm>
        </p:grpSpPr>
        <p:sp>
          <p:nvSpPr>
            <p:cNvPr id="65" name="We engineer, build, and operate exceptional NanoSats">
              <a:extLst>
                <a:ext uri="{FF2B5EF4-FFF2-40B4-BE49-F238E27FC236}">
                  <a16:creationId xmlns:a16="http://schemas.microsoft.com/office/drawing/2014/main" id="{5DD4A79C-077F-881D-B87E-0995EA0382CC}"/>
                </a:ext>
              </a:extLst>
            </p:cNvPr>
            <p:cNvSpPr txBox="1"/>
            <p:nvPr/>
          </p:nvSpPr>
          <p:spPr>
            <a:xfrm>
              <a:off x="4037435" y="11250543"/>
              <a:ext cx="3245268" cy="769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l" rtl="0"/>
              <a:r>
                <a:rPr lang="en-US" sz="4000" b="1" i="0" u="none" strike="noStrike" cap="none" baseline="30000" dirty="0">
                  <a:latin typeface="Magnetik" pitchFamily="50" charset="0"/>
                </a:rPr>
                <a:t>50th space customer signed</a:t>
              </a:r>
            </a:p>
          </p:txBody>
        </p:sp>
        <p:cxnSp>
          <p:nvCxnSpPr>
            <p:cNvPr id="66" name="Straight Connector 65">
              <a:extLst>
                <a:ext uri="{FF2B5EF4-FFF2-40B4-BE49-F238E27FC236}">
                  <a16:creationId xmlns:a16="http://schemas.microsoft.com/office/drawing/2014/main" id="{0D48A858-949C-491C-AFDD-54164CEBF1D3}"/>
                </a:ext>
              </a:extLst>
            </p:cNvPr>
            <p:cNvCxnSpPr>
              <a:cxnSpLocks/>
            </p:cNvCxnSpPr>
            <p:nvPr/>
          </p:nvCxnSpPr>
          <p:spPr>
            <a:xfrm>
              <a:off x="5165628" y="9234657"/>
              <a:ext cx="0" cy="1787745"/>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67" name="We engineer, build, and operate exceptional NanoSats">
              <a:extLst>
                <a:ext uri="{FF2B5EF4-FFF2-40B4-BE49-F238E27FC236}">
                  <a16:creationId xmlns:a16="http://schemas.microsoft.com/office/drawing/2014/main" id="{189D3421-3F21-A36C-9140-E93CD0E36F0C}"/>
                </a:ext>
              </a:extLst>
            </p:cNvPr>
            <p:cNvSpPr txBox="1"/>
            <p:nvPr/>
          </p:nvSpPr>
          <p:spPr>
            <a:xfrm>
              <a:off x="3542994" y="8706656"/>
              <a:ext cx="3245268" cy="31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r>
                <a:rPr lang="en-US" sz="2500" b="1" i="0" u="none" strike="noStrike" cap="none" baseline="30000" dirty="0">
                  <a:latin typeface="Magnetik" pitchFamily="50" charset="0"/>
                </a:rPr>
                <a:t>2020</a:t>
              </a:r>
            </a:p>
          </p:txBody>
        </p:sp>
        <p:sp>
          <p:nvSpPr>
            <p:cNvPr id="68" name="Oval 67">
              <a:extLst>
                <a:ext uri="{FF2B5EF4-FFF2-40B4-BE49-F238E27FC236}">
                  <a16:creationId xmlns:a16="http://schemas.microsoft.com/office/drawing/2014/main" id="{9429931F-7C37-FCA2-8812-EDB28D246F5C}"/>
                </a:ext>
              </a:extLst>
            </p:cNvPr>
            <p:cNvSpPr/>
            <p:nvPr/>
          </p:nvSpPr>
          <p:spPr>
            <a:xfrm>
              <a:off x="5079529" y="9121919"/>
              <a:ext cx="172198" cy="172196"/>
            </a:xfrm>
            <a:prstGeom prst="ellipse">
              <a:avLst/>
            </a:prstGeom>
            <a:solidFill>
              <a:srgbClr val="66717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69" name="Group 68">
            <a:extLst>
              <a:ext uri="{FF2B5EF4-FFF2-40B4-BE49-F238E27FC236}">
                <a16:creationId xmlns:a16="http://schemas.microsoft.com/office/drawing/2014/main" id="{E3B8C2FA-1FB7-F68C-B6BD-32BC0DF76DFD}"/>
              </a:ext>
            </a:extLst>
          </p:cNvPr>
          <p:cNvGrpSpPr/>
          <p:nvPr/>
        </p:nvGrpSpPr>
        <p:grpSpPr>
          <a:xfrm>
            <a:off x="13467367" y="3771693"/>
            <a:ext cx="3681235" cy="3725398"/>
            <a:chOff x="4438069" y="6329707"/>
            <a:chExt cx="3681235" cy="3725398"/>
          </a:xfrm>
        </p:grpSpPr>
        <p:sp>
          <p:nvSpPr>
            <p:cNvPr id="70" name="We engineer, build, and operate exceptional NanoSats">
              <a:extLst>
                <a:ext uri="{FF2B5EF4-FFF2-40B4-BE49-F238E27FC236}">
                  <a16:creationId xmlns:a16="http://schemas.microsoft.com/office/drawing/2014/main" id="{CC12D907-40D9-09F2-72E6-A1F27765EE1A}"/>
                </a:ext>
              </a:extLst>
            </p:cNvPr>
            <p:cNvSpPr txBox="1"/>
            <p:nvPr/>
          </p:nvSpPr>
          <p:spPr>
            <a:xfrm>
              <a:off x="4932509" y="6329707"/>
              <a:ext cx="3186795" cy="1426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l" rtl="0"/>
              <a:r>
                <a:rPr lang="en-US" sz="4000" b="1" i="0" u="none" strike="noStrike" cap="none" baseline="30000" dirty="0">
                  <a:latin typeface="Magnetik" pitchFamily="50" charset="0"/>
                </a:rPr>
                <a:t>2nd gen satellite tech developed + 100th space customer signed</a:t>
              </a:r>
            </a:p>
          </p:txBody>
        </p:sp>
        <p:cxnSp>
          <p:nvCxnSpPr>
            <p:cNvPr id="71" name="Straight Connector 70">
              <a:extLst>
                <a:ext uri="{FF2B5EF4-FFF2-40B4-BE49-F238E27FC236}">
                  <a16:creationId xmlns:a16="http://schemas.microsoft.com/office/drawing/2014/main" id="{63E4ECAE-9B4D-1FCF-AE8E-8D858B4A0E83}"/>
                </a:ext>
              </a:extLst>
            </p:cNvPr>
            <p:cNvCxnSpPr>
              <a:cxnSpLocks/>
            </p:cNvCxnSpPr>
            <p:nvPr/>
          </p:nvCxnSpPr>
          <p:spPr>
            <a:xfrm>
              <a:off x="6060703" y="7716176"/>
              <a:ext cx="0" cy="1412511"/>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72" name="We engineer, build, and operate exceptional NanoSats">
              <a:extLst>
                <a:ext uri="{FF2B5EF4-FFF2-40B4-BE49-F238E27FC236}">
                  <a16:creationId xmlns:a16="http://schemas.microsoft.com/office/drawing/2014/main" id="{DF35727A-C290-BF4C-4C57-33F5402C1EC3}"/>
                </a:ext>
              </a:extLst>
            </p:cNvPr>
            <p:cNvSpPr txBox="1"/>
            <p:nvPr/>
          </p:nvSpPr>
          <p:spPr>
            <a:xfrm>
              <a:off x="4438069" y="9740788"/>
              <a:ext cx="3245268" cy="31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r>
                <a:rPr lang="en-US" sz="2500" b="1" i="0" u="none" strike="noStrike" cap="none" baseline="30000" dirty="0">
                  <a:latin typeface="Magnetik" pitchFamily="50" charset="0"/>
                </a:rPr>
                <a:t>2021</a:t>
              </a:r>
            </a:p>
          </p:txBody>
        </p:sp>
        <p:sp>
          <p:nvSpPr>
            <p:cNvPr id="73" name="Oval 72">
              <a:extLst>
                <a:ext uri="{FF2B5EF4-FFF2-40B4-BE49-F238E27FC236}">
                  <a16:creationId xmlns:a16="http://schemas.microsoft.com/office/drawing/2014/main" id="{35EFCED4-7FA2-9043-C7DF-C01A342C2D2A}"/>
                </a:ext>
              </a:extLst>
            </p:cNvPr>
            <p:cNvSpPr/>
            <p:nvPr/>
          </p:nvSpPr>
          <p:spPr>
            <a:xfrm>
              <a:off x="5974604" y="9042589"/>
              <a:ext cx="172198" cy="172196"/>
            </a:xfrm>
            <a:prstGeom prst="ellipse">
              <a:avLst/>
            </a:prstGeom>
            <a:solidFill>
              <a:srgbClr val="66717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74" name="Group 73">
            <a:extLst>
              <a:ext uri="{FF2B5EF4-FFF2-40B4-BE49-F238E27FC236}">
                <a16:creationId xmlns:a16="http://schemas.microsoft.com/office/drawing/2014/main" id="{C26A2876-9159-29D0-C404-7B5F4FFAC871}"/>
              </a:ext>
            </a:extLst>
          </p:cNvPr>
          <p:cNvGrpSpPr/>
          <p:nvPr/>
        </p:nvGrpSpPr>
        <p:grpSpPr>
          <a:xfrm>
            <a:off x="15612067" y="5033769"/>
            <a:ext cx="3739709" cy="3313521"/>
            <a:chOff x="3542994" y="8706656"/>
            <a:chExt cx="3739709" cy="3313521"/>
          </a:xfrm>
        </p:grpSpPr>
        <p:sp>
          <p:nvSpPr>
            <p:cNvPr id="75" name="We engineer, build, and operate exceptional NanoSats">
              <a:extLst>
                <a:ext uri="{FF2B5EF4-FFF2-40B4-BE49-F238E27FC236}">
                  <a16:creationId xmlns:a16="http://schemas.microsoft.com/office/drawing/2014/main" id="{7648528F-C17E-C145-4B0A-0AB34C6F827A}"/>
                </a:ext>
              </a:extLst>
            </p:cNvPr>
            <p:cNvSpPr txBox="1"/>
            <p:nvPr/>
          </p:nvSpPr>
          <p:spPr>
            <a:xfrm>
              <a:off x="4037435" y="11250543"/>
              <a:ext cx="3245268" cy="769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l" rtl="0"/>
              <a:r>
                <a:rPr lang="en-US" sz="4000" b="1" i="0" u="none" strike="noStrike" cap="none" baseline="30000" dirty="0">
                  <a:latin typeface="Magnetik" pitchFamily="50" charset="0"/>
                </a:rPr>
                <a:t>Fixed-cost Space Service launched</a:t>
              </a:r>
            </a:p>
          </p:txBody>
        </p:sp>
        <p:cxnSp>
          <p:nvCxnSpPr>
            <p:cNvPr id="76" name="Straight Connector 75">
              <a:extLst>
                <a:ext uri="{FF2B5EF4-FFF2-40B4-BE49-F238E27FC236}">
                  <a16:creationId xmlns:a16="http://schemas.microsoft.com/office/drawing/2014/main" id="{B8E94803-62C8-09FA-9105-7AB3EF0762CC}"/>
                </a:ext>
              </a:extLst>
            </p:cNvPr>
            <p:cNvCxnSpPr>
              <a:cxnSpLocks/>
            </p:cNvCxnSpPr>
            <p:nvPr/>
          </p:nvCxnSpPr>
          <p:spPr>
            <a:xfrm>
              <a:off x="5165628" y="9234657"/>
              <a:ext cx="0" cy="1763832"/>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77" name="We engineer, build, and operate exceptional NanoSats">
              <a:extLst>
                <a:ext uri="{FF2B5EF4-FFF2-40B4-BE49-F238E27FC236}">
                  <a16:creationId xmlns:a16="http://schemas.microsoft.com/office/drawing/2014/main" id="{7600B99D-F760-C1B8-6147-30980831126A}"/>
                </a:ext>
              </a:extLst>
            </p:cNvPr>
            <p:cNvSpPr txBox="1"/>
            <p:nvPr/>
          </p:nvSpPr>
          <p:spPr>
            <a:xfrm>
              <a:off x="3542994" y="8706656"/>
              <a:ext cx="3245268" cy="31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r>
                <a:rPr lang="en-US" sz="2500" b="1" i="0" u="none" strike="noStrike" cap="none" baseline="30000" dirty="0">
                  <a:latin typeface="Magnetik" pitchFamily="50" charset="0"/>
                </a:rPr>
                <a:t>2022</a:t>
              </a:r>
            </a:p>
          </p:txBody>
        </p:sp>
        <p:sp>
          <p:nvSpPr>
            <p:cNvPr id="78" name="Oval 77">
              <a:extLst>
                <a:ext uri="{FF2B5EF4-FFF2-40B4-BE49-F238E27FC236}">
                  <a16:creationId xmlns:a16="http://schemas.microsoft.com/office/drawing/2014/main" id="{4AC4FD2F-4DC8-5F05-8A90-C586F8A5EE34}"/>
                </a:ext>
              </a:extLst>
            </p:cNvPr>
            <p:cNvSpPr/>
            <p:nvPr/>
          </p:nvSpPr>
          <p:spPr>
            <a:xfrm>
              <a:off x="5079529" y="9121919"/>
              <a:ext cx="172198" cy="172196"/>
            </a:xfrm>
            <a:prstGeom prst="ellipse">
              <a:avLst/>
            </a:prstGeom>
            <a:solidFill>
              <a:srgbClr val="66717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79" name="Group 78">
            <a:extLst>
              <a:ext uri="{FF2B5EF4-FFF2-40B4-BE49-F238E27FC236}">
                <a16:creationId xmlns:a16="http://schemas.microsoft.com/office/drawing/2014/main" id="{C8FA2C3C-9FF3-F444-E6DE-B44777F8DCD4}"/>
              </a:ext>
            </a:extLst>
          </p:cNvPr>
          <p:cNvGrpSpPr/>
          <p:nvPr/>
        </p:nvGrpSpPr>
        <p:grpSpPr>
          <a:xfrm>
            <a:off x="17849538" y="1547816"/>
            <a:ext cx="3381737" cy="3561251"/>
            <a:chOff x="4438069" y="6493854"/>
            <a:chExt cx="3381737" cy="3561251"/>
          </a:xfrm>
        </p:grpSpPr>
        <p:sp>
          <p:nvSpPr>
            <p:cNvPr id="80" name="We engineer, build, and operate exceptional NanoSats">
              <a:extLst>
                <a:ext uri="{FF2B5EF4-FFF2-40B4-BE49-F238E27FC236}">
                  <a16:creationId xmlns:a16="http://schemas.microsoft.com/office/drawing/2014/main" id="{9C14D84A-B4DF-E3E1-7F0A-F0197B64ADE7}"/>
                </a:ext>
              </a:extLst>
            </p:cNvPr>
            <p:cNvSpPr txBox="1"/>
            <p:nvPr/>
          </p:nvSpPr>
          <p:spPr>
            <a:xfrm>
              <a:off x="4932509" y="6493854"/>
              <a:ext cx="2887297" cy="1097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l" rtl="0"/>
              <a:r>
                <a:rPr lang="en-US" sz="4000" b="1" i="0" u="none" strike="noStrike" cap="none" baseline="30000" dirty="0">
                  <a:latin typeface="Magnetik" pitchFamily="50" charset="0"/>
                </a:rPr>
                <a:t>First exploration missions + 200 customers signed</a:t>
              </a:r>
            </a:p>
          </p:txBody>
        </p:sp>
        <p:cxnSp>
          <p:nvCxnSpPr>
            <p:cNvPr id="81" name="Straight Connector 80">
              <a:extLst>
                <a:ext uri="{FF2B5EF4-FFF2-40B4-BE49-F238E27FC236}">
                  <a16:creationId xmlns:a16="http://schemas.microsoft.com/office/drawing/2014/main" id="{85B8A897-1283-204B-4B2F-4E92E8526C4A}"/>
                </a:ext>
              </a:extLst>
            </p:cNvPr>
            <p:cNvCxnSpPr>
              <a:cxnSpLocks/>
            </p:cNvCxnSpPr>
            <p:nvPr/>
          </p:nvCxnSpPr>
          <p:spPr>
            <a:xfrm>
              <a:off x="6060703" y="7489213"/>
              <a:ext cx="0" cy="1639474"/>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82" name="We engineer, build, and operate exceptional NanoSats">
              <a:extLst>
                <a:ext uri="{FF2B5EF4-FFF2-40B4-BE49-F238E27FC236}">
                  <a16:creationId xmlns:a16="http://schemas.microsoft.com/office/drawing/2014/main" id="{C36FD894-29C4-260C-21D4-9686F64BE678}"/>
                </a:ext>
              </a:extLst>
            </p:cNvPr>
            <p:cNvSpPr txBox="1"/>
            <p:nvPr/>
          </p:nvSpPr>
          <p:spPr>
            <a:xfrm>
              <a:off x="4438069" y="9740788"/>
              <a:ext cx="3245268" cy="31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r>
                <a:rPr lang="en-US" sz="2500" b="1" i="0" u="none" strike="noStrike" cap="none" baseline="30000" dirty="0">
                  <a:latin typeface="Magnetik" pitchFamily="50" charset="0"/>
                </a:rPr>
                <a:t>2023</a:t>
              </a:r>
            </a:p>
          </p:txBody>
        </p:sp>
        <p:sp>
          <p:nvSpPr>
            <p:cNvPr id="83" name="Oval 82">
              <a:extLst>
                <a:ext uri="{FF2B5EF4-FFF2-40B4-BE49-F238E27FC236}">
                  <a16:creationId xmlns:a16="http://schemas.microsoft.com/office/drawing/2014/main" id="{5DA60661-604C-34DC-D458-9A860D0D33C8}"/>
                </a:ext>
              </a:extLst>
            </p:cNvPr>
            <p:cNvSpPr/>
            <p:nvPr/>
          </p:nvSpPr>
          <p:spPr>
            <a:xfrm>
              <a:off x="5974604" y="9042589"/>
              <a:ext cx="172198" cy="172196"/>
            </a:xfrm>
            <a:prstGeom prst="ellipse">
              <a:avLst/>
            </a:prstGeom>
            <a:solidFill>
              <a:srgbClr val="66717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84" name="Group 83">
            <a:extLst>
              <a:ext uri="{FF2B5EF4-FFF2-40B4-BE49-F238E27FC236}">
                <a16:creationId xmlns:a16="http://schemas.microsoft.com/office/drawing/2014/main" id="{369DADCC-FC9B-CAE3-F671-FFE3C145905A}"/>
              </a:ext>
            </a:extLst>
          </p:cNvPr>
          <p:cNvGrpSpPr/>
          <p:nvPr/>
        </p:nvGrpSpPr>
        <p:grpSpPr>
          <a:xfrm>
            <a:off x="20391268" y="1783333"/>
            <a:ext cx="3396060" cy="3641817"/>
            <a:chOff x="3542994" y="8706656"/>
            <a:chExt cx="3396060" cy="3641817"/>
          </a:xfrm>
        </p:grpSpPr>
        <p:sp>
          <p:nvSpPr>
            <p:cNvPr id="85" name="We engineer, build, and operate exceptional NanoSats">
              <a:extLst>
                <a:ext uri="{FF2B5EF4-FFF2-40B4-BE49-F238E27FC236}">
                  <a16:creationId xmlns:a16="http://schemas.microsoft.com/office/drawing/2014/main" id="{C9B3C6F7-412B-E0D2-41B9-677BB7E6298E}"/>
                </a:ext>
              </a:extLst>
            </p:cNvPr>
            <p:cNvSpPr txBox="1"/>
            <p:nvPr/>
          </p:nvSpPr>
          <p:spPr>
            <a:xfrm>
              <a:off x="4037435" y="10922249"/>
              <a:ext cx="2901619" cy="1426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l" rtl="0"/>
              <a:r>
                <a:rPr lang="en-US" sz="4000" b="1" i="0" u="none" strike="noStrike" cap="none" baseline="30000" dirty="0">
                  <a:latin typeface="Magnetik" pitchFamily="50" charset="0"/>
                </a:rPr>
                <a:t>First Small Satellite built &amp; 3rd gen satellite tech developed</a:t>
              </a:r>
            </a:p>
          </p:txBody>
        </p:sp>
        <p:cxnSp>
          <p:nvCxnSpPr>
            <p:cNvPr id="86" name="Straight Connector 85">
              <a:extLst>
                <a:ext uri="{FF2B5EF4-FFF2-40B4-BE49-F238E27FC236}">
                  <a16:creationId xmlns:a16="http://schemas.microsoft.com/office/drawing/2014/main" id="{0C355DA1-44D7-D8B3-B6BA-DFA1637DAFBA}"/>
                </a:ext>
              </a:extLst>
            </p:cNvPr>
            <p:cNvCxnSpPr>
              <a:cxnSpLocks/>
            </p:cNvCxnSpPr>
            <p:nvPr/>
          </p:nvCxnSpPr>
          <p:spPr>
            <a:xfrm>
              <a:off x="5165628" y="9234657"/>
              <a:ext cx="0" cy="1412511"/>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87" name="We engineer, build, and operate exceptional NanoSats">
              <a:extLst>
                <a:ext uri="{FF2B5EF4-FFF2-40B4-BE49-F238E27FC236}">
                  <a16:creationId xmlns:a16="http://schemas.microsoft.com/office/drawing/2014/main" id="{04ECA737-0AC8-9175-72F2-86946D325C63}"/>
                </a:ext>
              </a:extLst>
            </p:cNvPr>
            <p:cNvSpPr txBox="1"/>
            <p:nvPr/>
          </p:nvSpPr>
          <p:spPr>
            <a:xfrm>
              <a:off x="3542994" y="8706656"/>
              <a:ext cx="3245268" cy="31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algn="ctr" rtl="0"/>
              <a:r>
                <a:rPr lang="en-US" sz="2500" b="1" i="0" u="none" strike="noStrike" cap="none" baseline="30000" dirty="0">
                  <a:latin typeface="Magnetik" pitchFamily="50" charset="0"/>
                </a:rPr>
                <a:t>2024</a:t>
              </a:r>
            </a:p>
          </p:txBody>
        </p:sp>
        <p:sp>
          <p:nvSpPr>
            <p:cNvPr id="88" name="Oval 87">
              <a:extLst>
                <a:ext uri="{FF2B5EF4-FFF2-40B4-BE49-F238E27FC236}">
                  <a16:creationId xmlns:a16="http://schemas.microsoft.com/office/drawing/2014/main" id="{5DAD4052-EE6D-3ED2-87BC-350DBDC12AB7}"/>
                </a:ext>
              </a:extLst>
            </p:cNvPr>
            <p:cNvSpPr/>
            <p:nvPr/>
          </p:nvSpPr>
          <p:spPr>
            <a:xfrm>
              <a:off x="5079529" y="9121919"/>
              <a:ext cx="172198" cy="172196"/>
            </a:xfrm>
            <a:prstGeom prst="ellipse">
              <a:avLst/>
            </a:prstGeom>
            <a:solidFill>
              <a:srgbClr val="66717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5E5E5E"/>
                </a:solidFill>
                <a:effectLst/>
                <a:uFillTx/>
                <a:latin typeface="+mj-lt"/>
                <a:ea typeface="+mj-ea"/>
                <a:cs typeface="+mj-cs"/>
                <a:sym typeface="Helvetica Neue"/>
              </a:endParaRPr>
            </a:p>
          </p:txBody>
        </p:sp>
      </p:grpSp>
      <p:sp>
        <p:nvSpPr>
          <p:cNvPr id="89" name="Rectangle 88">
            <a:extLst>
              <a:ext uri="{FF2B5EF4-FFF2-40B4-BE49-F238E27FC236}">
                <a16:creationId xmlns:a16="http://schemas.microsoft.com/office/drawing/2014/main" id="{0CDA15F3-8050-1A0D-A709-9EDDF09B1726}"/>
              </a:ext>
            </a:extLst>
          </p:cNvPr>
          <p:cNvSpPr/>
          <p:nvPr/>
        </p:nvSpPr>
        <p:spPr>
          <a:xfrm>
            <a:off x="3767003" y="9852048"/>
            <a:ext cx="904826" cy="965150"/>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96" name="Rectangle 95">
            <a:extLst>
              <a:ext uri="{FF2B5EF4-FFF2-40B4-BE49-F238E27FC236}">
                <a16:creationId xmlns:a16="http://schemas.microsoft.com/office/drawing/2014/main" id="{32112C70-7759-7443-FD4B-F09AAB06CA5C}"/>
              </a:ext>
            </a:extLst>
          </p:cNvPr>
          <p:cNvSpPr/>
          <p:nvPr/>
        </p:nvSpPr>
        <p:spPr>
          <a:xfrm>
            <a:off x="8376774" y="9474764"/>
            <a:ext cx="904826" cy="965150"/>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97" name="Rectangle 96">
            <a:extLst>
              <a:ext uri="{FF2B5EF4-FFF2-40B4-BE49-F238E27FC236}">
                <a16:creationId xmlns:a16="http://schemas.microsoft.com/office/drawing/2014/main" id="{C5C96B20-B212-DE4F-2AE3-522F3797CC22}"/>
              </a:ext>
            </a:extLst>
          </p:cNvPr>
          <p:cNvSpPr/>
          <p:nvPr/>
        </p:nvSpPr>
        <p:spPr>
          <a:xfrm>
            <a:off x="12582339" y="8366629"/>
            <a:ext cx="904826" cy="965150"/>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98" name="Rectangle 97">
            <a:extLst>
              <a:ext uri="{FF2B5EF4-FFF2-40B4-BE49-F238E27FC236}">
                <a16:creationId xmlns:a16="http://schemas.microsoft.com/office/drawing/2014/main" id="{929A94D5-F9A4-7727-3285-70DF3E87024C}"/>
              </a:ext>
            </a:extLst>
          </p:cNvPr>
          <p:cNvSpPr/>
          <p:nvPr/>
        </p:nvSpPr>
        <p:spPr>
          <a:xfrm rot="10800000">
            <a:off x="10453125" y="6391819"/>
            <a:ext cx="904826" cy="965150"/>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99" name="Rectangle 98">
            <a:extLst>
              <a:ext uri="{FF2B5EF4-FFF2-40B4-BE49-F238E27FC236}">
                <a16:creationId xmlns:a16="http://schemas.microsoft.com/office/drawing/2014/main" id="{83546C00-9BA6-A281-A270-F398EE45298A}"/>
              </a:ext>
            </a:extLst>
          </p:cNvPr>
          <p:cNvSpPr/>
          <p:nvPr/>
        </p:nvSpPr>
        <p:spPr>
          <a:xfrm rot="10800000">
            <a:off x="6113837" y="7325602"/>
            <a:ext cx="904826" cy="965150"/>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100" name="Rectangle 99">
            <a:extLst>
              <a:ext uri="{FF2B5EF4-FFF2-40B4-BE49-F238E27FC236}">
                <a16:creationId xmlns:a16="http://schemas.microsoft.com/office/drawing/2014/main" id="{67526F36-0185-D64F-EAD1-9B25656D225D}"/>
              </a:ext>
            </a:extLst>
          </p:cNvPr>
          <p:cNvSpPr/>
          <p:nvPr/>
        </p:nvSpPr>
        <p:spPr>
          <a:xfrm rot="10800000">
            <a:off x="1953982" y="7576096"/>
            <a:ext cx="904826" cy="965150"/>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103" name="Rectangle 102">
            <a:extLst>
              <a:ext uri="{FF2B5EF4-FFF2-40B4-BE49-F238E27FC236}">
                <a16:creationId xmlns:a16="http://schemas.microsoft.com/office/drawing/2014/main" id="{7742E628-EA37-3916-49BB-0038A0C97E88}"/>
              </a:ext>
            </a:extLst>
          </p:cNvPr>
          <p:cNvSpPr/>
          <p:nvPr/>
        </p:nvSpPr>
        <p:spPr>
          <a:xfrm>
            <a:off x="16716714" y="6366160"/>
            <a:ext cx="904826" cy="965150"/>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104" name="Rectangle 103">
            <a:extLst>
              <a:ext uri="{FF2B5EF4-FFF2-40B4-BE49-F238E27FC236}">
                <a16:creationId xmlns:a16="http://schemas.microsoft.com/office/drawing/2014/main" id="{180906CA-15E4-789B-DDEB-138F9D443BDD}"/>
              </a:ext>
            </a:extLst>
          </p:cNvPr>
          <p:cNvSpPr/>
          <p:nvPr/>
        </p:nvSpPr>
        <p:spPr>
          <a:xfrm rot="10800000">
            <a:off x="14795986" y="5136031"/>
            <a:ext cx="904826" cy="965150"/>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106" name="Rectangle 105">
            <a:extLst>
              <a:ext uri="{FF2B5EF4-FFF2-40B4-BE49-F238E27FC236}">
                <a16:creationId xmlns:a16="http://schemas.microsoft.com/office/drawing/2014/main" id="{6B2539F8-AA76-A24C-925B-BF9B8E0CD6CA}"/>
              </a:ext>
            </a:extLst>
          </p:cNvPr>
          <p:cNvSpPr/>
          <p:nvPr/>
        </p:nvSpPr>
        <p:spPr>
          <a:xfrm>
            <a:off x="21561489" y="2806543"/>
            <a:ext cx="904826" cy="965150"/>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107" name="Rectangle 106">
            <a:extLst>
              <a:ext uri="{FF2B5EF4-FFF2-40B4-BE49-F238E27FC236}">
                <a16:creationId xmlns:a16="http://schemas.microsoft.com/office/drawing/2014/main" id="{317398DB-AFFC-56A8-4458-96BA315C7EA9}"/>
              </a:ext>
            </a:extLst>
          </p:cNvPr>
          <p:cNvSpPr/>
          <p:nvPr/>
        </p:nvSpPr>
        <p:spPr>
          <a:xfrm rot="10800000">
            <a:off x="19112054" y="2509547"/>
            <a:ext cx="904826" cy="965150"/>
          </a:xfrm>
          <a:prstGeom prst="rect">
            <a:avLst/>
          </a:prstGeom>
          <a:gradFill>
            <a:gsLst>
              <a:gs pos="0">
                <a:srgbClr val="000000">
                  <a:alpha val="0"/>
                </a:srgbClr>
              </a:gs>
              <a:gs pos="100000">
                <a:srgbClr val="000000">
                  <a:alpha val="90000"/>
                </a:srgbClr>
              </a:gs>
            </a:gsLst>
            <a:lin ang="540000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13146732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2814-CE83-6BC0-93E9-A218DA48793C}"/>
            </a:ext>
          </a:extLst>
        </p:cNvPr>
        <p:cNvGrpSpPr/>
        <p:nvPr/>
      </p:nvGrpSpPr>
      <p:grpSpPr>
        <a:xfrm>
          <a:off x="0" y="0"/>
          <a:ext cx="0" cy="0"/>
          <a:chOff x="0" y="0"/>
          <a:chExt cx="0" cy="0"/>
        </a:xfrm>
      </p:grpSpPr>
      <p:pic>
        <p:nvPicPr>
          <p:cNvPr id="8" name="Picture 7" descr="A screen shot of a computer screen&#10;&#10;Description automatically generated">
            <a:extLst>
              <a:ext uri="{FF2B5EF4-FFF2-40B4-BE49-F238E27FC236}">
                <a16:creationId xmlns:a16="http://schemas.microsoft.com/office/drawing/2014/main" id="{B8320373-8F78-3C44-CC8D-8CCC2FABA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4644" y="2156617"/>
            <a:ext cx="18531135" cy="9402765"/>
          </a:xfrm>
          <a:prstGeom prst="rect">
            <a:avLst/>
          </a:prstGeom>
        </p:spPr>
      </p:pic>
      <p:sp>
        <p:nvSpPr>
          <p:cNvPr id="4" name="TextBox 3">
            <a:extLst>
              <a:ext uri="{FF2B5EF4-FFF2-40B4-BE49-F238E27FC236}">
                <a16:creationId xmlns:a16="http://schemas.microsoft.com/office/drawing/2014/main" id="{1F089FDF-FB51-AE23-2081-BA482801BBE0}"/>
              </a:ext>
            </a:extLst>
          </p:cNvPr>
          <p:cNvSpPr txBox="1"/>
          <p:nvPr/>
        </p:nvSpPr>
        <p:spPr>
          <a:xfrm rot="5400000">
            <a:off x="22748876" y="11997395"/>
            <a:ext cx="2290081" cy="348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1610" tIns="61610" rIns="61610" bIns="61610" numCol="1" spcCol="38100" rtlCol="0" anchor="ctr">
            <a:spAutoFit/>
          </a:bodyPr>
          <a:lstStyle/>
          <a:p>
            <a:r>
              <a:rPr lang="en-US" sz="1455" dirty="0">
                <a:solidFill>
                  <a:schemeClr val="bg1"/>
                </a:solidFill>
                <a:latin typeface="Proxima Nova" panose="02000506030000020004" pitchFamily="50" charset="0"/>
              </a:rPr>
              <a:t>Privileged and confidential</a:t>
            </a:r>
          </a:p>
        </p:txBody>
      </p:sp>
      <p:sp>
        <p:nvSpPr>
          <p:cNvPr id="3" name="TextBox 2">
            <a:extLst>
              <a:ext uri="{FF2B5EF4-FFF2-40B4-BE49-F238E27FC236}">
                <a16:creationId xmlns:a16="http://schemas.microsoft.com/office/drawing/2014/main" id="{3D954FA0-A803-E6B1-986A-0DA10ADA086E}"/>
              </a:ext>
            </a:extLst>
          </p:cNvPr>
          <p:cNvSpPr txBox="1"/>
          <p:nvPr/>
        </p:nvSpPr>
        <p:spPr>
          <a:xfrm>
            <a:off x="9721231" y="586887"/>
            <a:ext cx="49415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kumimoji="0" lang="en-GB" sz="6000" b="1" i="0" u="none" strike="noStrike" cap="none" spc="0" normalizeH="0" baseline="0" dirty="0">
                <a:ln>
                  <a:noFill/>
                </a:ln>
                <a:solidFill>
                  <a:schemeClr val="bg1"/>
                </a:solidFill>
                <a:effectLst/>
                <a:uFillTx/>
                <a:latin typeface="Magnetik" pitchFamily="50" charset="0"/>
                <a:sym typeface="Helvetica Neue"/>
              </a:rPr>
              <a:t>Company</a:t>
            </a:r>
          </a:p>
        </p:txBody>
      </p:sp>
      <p:pic>
        <p:nvPicPr>
          <p:cNvPr id="2" name="Picture 1" descr="Low view of a building with glass windows&#10;&#10;AI-generated content may be incorrect.">
            <a:extLst>
              <a:ext uri="{FF2B5EF4-FFF2-40B4-BE49-F238E27FC236}">
                <a16:creationId xmlns:a16="http://schemas.microsoft.com/office/drawing/2014/main" id="{7A1C89B5-19EE-83C6-CCC7-FCD22BB9D422}"/>
              </a:ext>
            </a:extLst>
          </p:cNvPr>
          <p:cNvPicPr>
            <a:picLocks noChangeAspect="1"/>
          </p:cNvPicPr>
          <p:nvPr/>
        </p:nvPicPr>
        <p:blipFill>
          <a:blip r:embed="rId4">
            <a:extLst>
              <a:ext uri="{28A0092B-C50C-407E-A947-70E740481C1C}">
                <a14:useLocalDpi xmlns:a14="http://schemas.microsoft.com/office/drawing/2010/main" val="0"/>
              </a:ext>
            </a:extLst>
          </a:blip>
          <a:srcRect l="2945" t="11276" r="14964" b="9676"/>
          <a:stretch>
            <a:fillRect/>
          </a:stretch>
        </p:blipFill>
        <p:spPr>
          <a:xfrm>
            <a:off x="6095105" y="9656564"/>
            <a:ext cx="6326161" cy="4059434"/>
          </a:xfrm>
          <a:prstGeom prst="rect">
            <a:avLst/>
          </a:prstGeom>
        </p:spPr>
      </p:pic>
      <p:pic>
        <p:nvPicPr>
          <p:cNvPr id="5" name="Picture 4" descr="A city street with cars and buildings&#10;&#10;AI-generated content may be incorrect.">
            <a:extLst>
              <a:ext uri="{FF2B5EF4-FFF2-40B4-BE49-F238E27FC236}">
                <a16:creationId xmlns:a16="http://schemas.microsoft.com/office/drawing/2014/main" id="{D31CF46E-DDA3-9DAC-0808-021604A8CF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656565"/>
            <a:ext cx="6095106" cy="4059435"/>
          </a:xfrm>
          <a:prstGeom prst="rect">
            <a:avLst/>
          </a:prstGeom>
        </p:spPr>
      </p:pic>
      <p:pic>
        <p:nvPicPr>
          <p:cNvPr id="6" name="Picture 5" descr="Louvre next to a body of water&#10;&#10;AI-generated content may be incorrect.">
            <a:extLst>
              <a:ext uri="{FF2B5EF4-FFF2-40B4-BE49-F238E27FC236}">
                <a16:creationId xmlns:a16="http://schemas.microsoft.com/office/drawing/2014/main" id="{67625867-66DB-0330-4E39-C715A0609F74}"/>
              </a:ext>
            </a:extLst>
          </p:cNvPr>
          <p:cNvPicPr>
            <a:picLocks noChangeAspect="1"/>
          </p:cNvPicPr>
          <p:nvPr/>
        </p:nvPicPr>
        <p:blipFill>
          <a:blip r:embed="rId6" cstate="print">
            <a:extLst>
              <a:ext uri="{28A0092B-C50C-407E-A947-70E740481C1C}">
                <a14:useLocalDpi xmlns:a14="http://schemas.microsoft.com/office/drawing/2010/main" val="0"/>
              </a:ext>
            </a:extLst>
          </a:blip>
          <a:srcRect l="9661" t="2421" r="6568" b="8311"/>
          <a:stretch>
            <a:fillRect/>
          </a:stretch>
        </p:blipFill>
        <p:spPr>
          <a:xfrm>
            <a:off x="12193787" y="9656563"/>
            <a:ext cx="6095106" cy="4059434"/>
          </a:xfrm>
          <a:prstGeom prst="rect">
            <a:avLst/>
          </a:prstGeom>
        </p:spPr>
      </p:pic>
      <p:pic>
        <p:nvPicPr>
          <p:cNvPr id="7" name="Picture 6" descr="A black rectangular object with many small black objects&#10;&#10;AI-generated content may be incorrect.">
            <a:extLst>
              <a:ext uri="{FF2B5EF4-FFF2-40B4-BE49-F238E27FC236}">
                <a16:creationId xmlns:a16="http://schemas.microsoft.com/office/drawing/2014/main" id="{EFA7C955-63BA-87C8-3DD9-046DA1E54C3B}"/>
              </a:ext>
            </a:extLst>
          </p:cNvPr>
          <p:cNvPicPr>
            <a:picLocks noChangeAspect="1"/>
          </p:cNvPicPr>
          <p:nvPr/>
        </p:nvPicPr>
        <p:blipFill>
          <a:blip r:embed="rId7"/>
          <a:stretch>
            <a:fillRect/>
          </a:stretch>
        </p:blipFill>
        <p:spPr>
          <a:xfrm>
            <a:off x="18288893" y="9656562"/>
            <a:ext cx="6091590" cy="4059435"/>
          </a:xfrm>
          <a:prstGeom prst="rect">
            <a:avLst/>
          </a:prstGeom>
        </p:spPr>
      </p:pic>
      <p:pic>
        <p:nvPicPr>
          <p:cNvPr id="10" name="Graphic 9">
            <a:extLst>
              <a:ext uri="{FF2B5EF4-FFF2-40B4-BE49-F238E27FC236}">
                <a16:creationId xmlns:a16="http://schemas.microsoft.com/office/drawing/2014/main" id="{A4EE9586-C76E-A3AB-04A9-ED6B0A05A8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4468" y="644111"/>
            <a:ext cx="781431" cy="730554"/>
          </a:xfrm>
          <a:prstGeom prst="rect">
            <a:avLst/>
          </a:prstGeom>
        </p:spPr>
      </p:pic>
    </p:spTree>
    <p:extLst>
      <p:ext uri="{BB962C8B-B14F-4D97-AF65-F5344CB8AC3E}">
        <p14:creationId xmlns:p14="http://schemas.microsoft.com/office/powerpoint/2010/main" val="203894813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5E7BD-7E15-3EAF-8D5A-B537C8B670C4}"/>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CB293DA5-8953-F9CC-2A76-2FD44577B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9" y="0"/>
            <a:ext cx="18288000"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072A2BC8-53D9-18EB-C873-B27C43CDE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8" y="644111"/>
            <a:ext cx="781431" cy="730554"/>
          </a:xfrm>
          <a:prstGeom prst="rect">
            <a:avLst/>
          </a:prstGeom>
        </p:spPr>
      </p:pic>
      <p:sp>
        <p:nvSpPr>
          <p:cNvPr id="3" name="TextBox 2">
            <a:extLst>
              <a:ext uri="{FF2B5EF4-FFF2-40B4-BE49-F238E27FC236}">
                <a16:creationId xmlns:a16="http://schemas.microsoft.com/office/drawing/2014/main" id="{43937620-0B44-3944-5CEB-EDFC01F6108D}"/>
              </a:ext>
            </a:extLst>
          </p:cNvPr>
          <p:cNvSpPr txBox="1"/>
          <p:nvPr/>
        </p:nvSpPr>
        <p:spPr>
          <a:xfrm rot="5400000">
            <a:off x="22624225" y="11819075"/>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rgbClr val="66717E"/>
                </a:solidFill>
                <a:latin typeface="Magnetik   "/>
              </a:rPr>
              <a:t>Privileged and confidential</a:t>
            </a:r>
          </a:p>
        </p:txBody>
      </p:sp>
      <p:sp>
        <p:nvSpPr>
          <p:cNvPr id="8" name="We engineer, build, and operate exceptional NanoSats">
            <a:extLst>
              <a:ext uri="{FF2B5EF4-FFF2-40B4-BE49-F238E27FC236}">
                <a16:creationId xmlns:a16="http://schemas.microsoft.com/office/drawing/2014/main" id="{9C4AE7CD-D6DF-93FD-8C21-A204C9FBCA02}"/>
              </a:ext>
            </a:extLst>
          </p:cNvPr>
          <p:cNvSpPr txBox="1"/>
          <p:nvPr/>
        </p:nvSpPr>
        <p:spPr>
          <a:xfrm>
            <a:off x="14916989" y="7569278"/>
            <a:ext cx="1944278" cy="44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4000" b="1" i="0" u="none" strike="noStrike" cap="none" baseline="30000" dirty="0">
                <a:latin typeface="Magnetik" pitchFamily="50" charset="0"/>
              </a:rPr>
              <a:t>70%</a:t>
            </a:r>
          </a:p>
        </p:txBody>
      </p:sp>
      <p:sp>
        <p:nvSpPr>
          <p:cNvPr id="10" name="We engineer, build, and operate exceptional NanoSats">
            <a:extLst>
              <a:ext uri="{FF2B5EF4-FFF2-40B4-BE49-F238E27FC236}">
                <a16:creationId xmlns:a16="http://schemas.microsoft.com/office/drawing/2014/main" id="{E39C86B4-F2FA-A166-8887-6F2E0BC77751}"/>
              </a:ext>
            </a:extLst>
          </p:cNvPr>
          <p:cNvSpPr txBox="1"/>
          <p:nvPr/>
        </p:nvSpPr>
        <p:spPr>
          <a:xfrm>
            <a:off x="14916989" y="7856728"/>
            <a:ext cx="2477949"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lnSpc>
                <a:spcPct val="100000"/>
              </a:lnSpc>
            </a:pPr>
            <a:r>
              <a:rPr lang="en-US" sz="3000" b="0" i="0" u="none" strike="noStrike" cap="none" baseline="30000" dirty="0">
                <a:solidFill>
                  <a:srgbClr val="66717E"/>
                </a:solidFill>
                <a:latin typeface="Magnetik" pitchFamily="50" charset="0"/>
              </a:rPr>
              <a:t>HANDS-ON</a:t>
            </a:r>
          </a:p>
          <a:p>
            <a:pPr marR="0" rtl="0">
              <a:lnSpc>
                <a:spcPct val="100000"/>
              </a:lnSpc>
            </a:pPr>
            <a:r>
              <a:rPr lang="en-US" sz="3000" b="0" cap="none" baseline="30000" dirty="0">
                <a:solidFill>
                  <a:srgbClr val="66717E"/>
                </a:solidFill>
                <a:latin typeface="Magnetik" pitchFamily="50" charset="0"/>
              </a:rPr>
              <a:t>SPACE</a:t>
            </a:r>
          </a:p>
          <a:p>
            <a:pPr marR="0" rtl="0">
              <a:lnSpc>
                <a:spcPct val="100000"/>
              </a:lnSpc>
            </a:pPr>
            <a:r>
              <a:rPr lang="en-US" sz="3000" b="0" cap="none" baseline="30000" dirty="0">
                <a:solidFill>
                  <a:srgbClr val="66717E"/>
                </a:solidFill>
                <a:latin typeface="Magnetik" pitchFamily="50" charset="0"/>
              </a:rPr>
              <a:t>EDUCATION</a:t>
            </a:r>
            <a:endParaRPr lang="en-US" sz="3000" b="0" i="0" u="none" strike="noStrike" cap="none" baseline="30000" dirty="0">
              <a:solidFill>
                <a:srgbClr val="66717E"/>
              </a:solidFill>
              <a:latin typeface="Magnetik" pitchFamily="50" charset="0"/>
            </a:endParaRPr>
          </a:p>
        </p:txBody>
      </p:sp>
      <p:sp>
        <p:nvSpPr>
          <p:cNvPr id="9" name="We engineer, build, and operate exceptional NanoSats">
            <a:extLst>
              <a:ext uri="{FF2B5EF4-FFF2-40B4-BE49-F238E27FC236}">
                <a16:creationId xmlns:a16="http://schemas.microsoft.com/office/drawing/2014/main" id="{D53174FA-743D-76AC-B72F-49B8F09A00C4}"/>
              </a:ext>
            </a:extLst>
          </p:cNvPr>
          <p:cNvSpPr txBox="1"/>
          <p:nvPr/>
        </p:nvSpPr>
        <p:spPr>
          <a:xfrm>
            <a:off x="17578476" y="8010617"/>
            <a:ext cx="2374535"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lnSpc>
                <a:spcPct val="100000"/>
              </a:lnSpc>
            </a:pPr>
            <a:r>
              <a:rPr lang="en-US" sz="3000" b="0" i="0" u="none" strike="noStrike" cap="none" baseline="30000" dirty="0">
                <a:solidFill>
                  <a:srgbClr val="66717E"/>
                </a:solidFill>
                <a:latin typeface="Magnetik" pitchFamily="50" charset="0"/>
              </a:rPr>
              <a:t>FROM RELEVANT SPACE INSTITUTIONS</a:t>
            </a:r>
          </a:p>
        </p:txBody>
      </p:sp>
      <p:sp>
        <p:nvSpPr>
          <p:cNvPr id="17" name="We engineer, build, and operate exceptional NanoSats">
            <a:extLst>
              <a:ext uri="{FF2B5EF4-FFF2-40B4-BE49-F238E27FC236}">
                <a16:creationId xmlns:a16="http://schemas.microsoft.com/office/drawing/2014/main" id="{DDE6A709-9397-4092-E212-4CDC55D4E7AB}"/>
              </a:ext>
            </a:extLst>
          </p:cNvPr>
          <p:cNvSpPr txBox="1"/>
          <p:nvPr/>
        </p:nvSpPr>
        <p:spPr>
          <a:xfrm>
            <a:off x="17578476" y="7569278"/>
            <a:ext cx="1944278" cy="44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4000" b="1" i="0" u="none" strike="noStrike" cap="none" baseline="30000" dirty="0">
                <a:latin typeface="Magnetik" pitchFamily="50" charset="0"/>
              </a:rPr>
              <a:t>MENTORS</a:t>
            </a:r>
          </a:p>
        </p:txBody>
      </p:sp>
      <p:sp>
        <p:nvSpPr>
          <p:cNvPr id="18" name="We engineer, build, and operate exceptional NanoSats">
            <a:extLst>
              <a:ext uri="{FF2B5EF4-FFF2-40B4-BE49-F238E27FC236}">
                <a16:creationId xmlns:a16="http://schemas.microsoft.com/office/drawing/2014/main" id="{CB92BFC6-289A-8283-AEF2-B74FC69451B7}"/>
              </a:ext>
            </a:extLst>
          </p:cNvPr>
          <p:cNvSpPr txBox="1"/>
          <p:nvPr/>
        </p:nvSpPr>
        <p:spPr>
          <a:xfrm>
            <a:off x="20314575" y="8010617"/>
            <a:ext cx="2374535"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lnSpc>
                <a:spcPct val="100000"/>
              </a:lnSpc>
            </a:pPr>
            <a:r>
              <a:rPr lang="en-US" sz="3000" b="0" i="0" u="none" strike="noStrike" cap="none" baseline="30000" dirty="0">
                <a:solidFill>
                  <a:srgbClr val="66717E"/>
                </a:solidFill>
                <a:latin typeface="Magnetik" pitchFamily="50" charset="0"/>
              </a:rPr>
              <a:t>ALUMNI WORKING IN HIGH TECH SECTORS</a:t>
            </a:r>
          </a:p>
        </p:txBody>
      </p:sp>
      <p:grpSp>
        <p:nvGrpSpPr>
          <p:cNvPr id="4" name="Group 3">
            <a:extLst>
              <a:ext uri="{FF2B5EF4-FFF2-40B4-BE49-F238E27FC236}">
                <a16:creationId xmlns:a16="http://schemas.microsoft.com/office/drawing/2014/main" id="{D345EA62-31BB-F3AA-EBB7-1A8FF93B6D3D}"/>
              </a:ext>
            </a:extLst>
          </p:cNvPr>
          <p:cNvGrpSpPr/>
          <p:nvPr/>
        </p:nvGrpSpPr>
        <p:grpSpPr>
          <a:xfrm>
            <a:off x="14763682" y="7422961"/>
            <a:ext cx="5367354" cy="1378493"/>
            <a:chOff x="14947832" y="9718132"/>
            <a:chExt cx="5367354" cy="1111250"/>
          </a:xfrm>
        </p:grpSpPr>
        <p:cxnSp>
          <p:nvCxnSpPr>
            <p:cNvPr id="5" name="Straight Connector 4">
              <a:extLst>
                <a:ext uri="{FF2B5EF4-FFF2-40B4-BE49-F238E27FC236}">
                  <a16:creationId xmlns:a16="http://schemas.microsoft.com/office/drawing/2014/main" id="{D13426C4-4D9E-FB36-8069-48BC7E752F2A}"/>
                </a:ext>
              </a:extLst>
            </p:cNvPr>
            <p:cNvCxnSpPr>
              <a:cxnSpLocks/>
            </p:cNvCxnSpPr>
            <p:nvPr/>
          </p:nvCxnSpPr>
          <p:spPr>
            <a:xfrm>
              <a:off x="14947832" y="9718132"/>
              <a:ext cx="0" cy="111125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91E760A0-7CFE-85BF-0171-56A4E5F86B49}"/>
                </a:ext>
              </a:extLst>
            </p:cNvPr>
            <p:cNvCxnSpPr>
              <a:cxnSpLocks/>
            </p:cNvCxnSpPr>
            <p:nvPr/>
          </p:nvCxnSpPr>
          <p:spPr>
            <a:xfrm>
              <a:off x="17579087" y="9718132"/>
              <a:ext cx="0" cy="111125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083AC437-7B1F-C9FA-02EB-C9F7440C129C}"/>
                </a:ext>
              </a:extLst>
            </p:cNvPr>
            <p:cNvCxnSpPr>
              <a:cxnSpLocks/>
            </p:cNvCxnSpPr>
            <p:nvPr/>
          </p:nvCxnSpPr>
          <p:spPr>
            <a:xfrm>
              <a:off x="20315186" y="9718132"/>
              <a:ext cx="0" cy="111125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grpSp>
      <p:sp>
        <p:nvSpPr>
          <p:cNvPr id="20" name="We engineer, build, and operate exceptional NanoSats">
            <a:extLst>
              <a:ext uri="{FF2B5EF4-FFF2-40B4-BE49-F238E27FC236}">
                <a16:creationId xmlns:a16="http://schemas.microsoft.com/office/drawing/2014/main" id="{052BE41D-9B6E-31BC-226C-1DD57756D8F0}"/>
              </a:ext>
            </a:extLst>
          </p:cNvPr>
          <p:cNvSpPr txBox="1"/>
          <p:nvPr/>
        </p:nvSpPr>
        <p:spPr>
          <a:xfrm>
            <a:off x="20314575" y="7569278"/>
            <a:ext cx="1944278" cy="44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4000" b="1" i="0" u="none" strike="noStrike" cap="none" baseline="30000" dirty="0">
                <a:latin typeface="Magnetik" pitchFamily="50" charset="0"/>
              </a:rPr>
              <a:t>200+</a:t>
            </a:r>
          </a:p>
        </p:txBody>
      </p:sp>
      <p:sp>
        <p:nvSpPr>
          <p:cNvPr id="21" name="TextBox 20">
            <a:extLst>
              <a:ext uri="{FF2B5EF4-FFF2-40B4-BE49-F238E27FC236}">
                <a16:creationId xmlns:a16="http://schemas.microsoft.com/office/drawing/2014/main" id="{8779D826-8003-5A84-1814-7AC0CBBA2379}"/>
              </a:ext>
            </a:extLst>
          </p:cNvPr>
          <p:cNvSpPr txBox="1"/>
          <p:nvPr/>
        </p:nvSpPr>
        <p:spPr>
          <a:xfrm>
            <a:off x="12664202" y="10230628"/>
            <a:ext cx="1220308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BG" dirty="0">
                <a:solidFill>
                  <a:schemeClr val="bg1"/>
                </a:solidFill>
              </a:rPr>
              <a:t>FIND OUT MORE:</a:t>
            </a:r>
            <a:r>
              <a:rPr lang="en-BG" dirty="0"/>
              <a:t> </a:t>
            </a:r>
            <a:r>
              <a:rPr lang="en-GB" dirty="0">
                <a:solidFill>
                  <a:srgbClr val="00A1FF"/>
                </a:solidFill>
                <a:hlinkClick r:id="rId5">
                  <a:extLst>
                    <a:ext uri="{A12FA001-AC4F-418D-AE19-62706E023703}">
                      <ahyp:hlinkClr xmlns:ahyp="http://schemas.microsoft.com/office/drawing/2018/hyperlinkcolor" val="tx"/>
                    </a:ext>
                  </a:extLst>
                </a:hlinkClick>
              </a:rPr>
              <a:t>https://spaceedu.net</a:t>
            </a:r>
            <a:r>
              <a:rPr lang="en-GB" dirty="0">
                <a:solidFill>
                  <a:srgbClr val="00A1FF"/>
                </a:solidFill>
              </a:rPr>
              <a:t> </a:t>
            </a:r>
            <a:endParaRPr lang="en-BG" dirty="0">
              <a:solidFill>
                <a:srgbClr val="00A1FF"/>
              </a:solidFill>
            </a:endParaRPr>
          </a:p>
        </p:txBody>
      </p:sp>
      <p:sp>
        <p:nvSpPr>
          <p:cNvPr id="6" name="TextBox 5">
            <a:extLst>
              <a:ext uri="{FF2B5EF4-FFF2-40B4-BE49-F238E27FC236}">
                <a16:creationId xmlns:a16="http://schemas.microsoft.com/office/drawing/2014/main" id="{C0E321A0-A32F-229B-7CBA-1948F1FD4A09}"/>
              </a:ext>
            </a:extLst>
          </p:cNvPr>
          <p:cNvSpPr txBox="1"/>
          <p:nvPr/>
        </p:nvSpPr>
        <p:spPr>
          <a:xfrm>
            <a:off x="9403256" y="5543358"/>
            <a:ext cx="17998088" cy="965392"/>
          </a:xfrm>
          <a:prstGeom prst="rect">
            <a:avLst/>
          </a:prstGeom>
          <a:noFill/>
        </p:spPr>
        <p:txBody>
          <a:bodyPr wrap="square">
            <a:spAutoFit/>
          </a:bodyPr>
          <a:lstStyle/>
          <a:p>
            <a:pPr algn="ctr">
              <a:lnSpc>
                <a:spcPts val="5500"/>
              </a:lnSpc>
            </a:pPr>
            <a:r>
              <a:rPr lang="en-US" sz="10000" dirty="0">
                <a:solidFill>
                  <a:schemeClr val="bg1"/>
                </a:solidFill>
                <a:latin typeface="Magnetik ExtraBold" pitchFamily="50" charset="0"/>
              </a:rPr>
              <a:t>BOOTCAMP</a:t>
            </a:r>
            <a:endParaRPr lang="en-US" sz="10000" dirty="0">
              <a:solidFill>
                <a:srgbClr val="29B7FF"/>
              </a:solidFill>
              <a:latin typeface="Magnetik ExtraBold" pitchFamily="50" charset="0"/>
            </a:endParaRPr>
          </a:p>
        </p:txBody>
      </p:sp>
      <p:pic>
        <p:nvPicPr>
          <p:cNvPr id="7" name="Picture 6" descr="A black background with white text&#10;&#10;Description automatically generated">
            <a:extLst>
              <a:ext uri="{FF2B5EF4-FFF2-40B4-BE49-F238E27FC236}">
                <a16:creationId xmlns:a16="http://schemas.microsoft.com/office/drawing/2014/main" id="{7A0FF809-9146-2726-9D4E-B4B0ECA91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91946" y="3800913"/>
            <a:ext cx="4220708" cy="1175172"/>
          </a:xfrm>
          <a:prstGeom prst="rect">
            <a:avLst/>
          </a:prstGeom>
        </p:spPr>
      </p:pic>
    </p:spTree>
    <p:extLst>
      <p:ext uri="{BB962C8B-B14F-4D97-AF65-F5344CB8AC3E}">
        <p14:creationId xmlns:p14="http://schemas.microsoft.com/office/powerpoint/2010/main" val="9901086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7F508-0C31-025B-8B8D-052238C769B3}"/>
            </a:ext>
          </a:extLst>
        </p:cNvPr>
        <p:cNvGrpSpPr/>
        <p:nvPr/>
      </p:nvGrpSpPr>
      <p:grpSpPr>
        <a:xfrm>
          <a:off x="0" y="0"/>
          <a:ext cx="0" cy="0"/>
          <a:chOff x="0" y="0"/>
          <a:chExt cx="0" cy="0"/>
        </a:xfrm>
      </p:grpSpPr>
      <p:pic>
        <p:nvPicPr>
          <p:cNvPr id="2054" name="Picture 6">
            <a:extLst>
              <a:ext uri="{FF2B5EF4-FFF2-40B4-BE49-F238E27FC236}">
                <a16:creationId xmlns:a16="http://schemas.microsoft.com/office/drawing/2014/main" id="{CA46E709-8B14-4A46-BE62-8BCEC0BCC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8" y="5953127"/>
            <a:ext cx="12191998" cy="77628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593425F-FB12-6397-EDCD-D81F45570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01C0BCA5-CD75-F967-17C5-BE0697E71B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468" y="644111"/>
            <a:ext cx="781431" cy="730554"/>
          </a:xfrm>
          <a:prstGeom prst="rect">
            <a:avLst/>
          </a:prstGeom>
        </p:spPr>
      </p:pic>
      <p:pic>
        <p:nvPicPr>
          <p:cNvPr id="2052" name="Picture 4">
            <a:extLst>
              <a:ext uri="{FF2B5EF4-FFF2-40B4-BE49-F238E27FC236}">
                <a16:creationId xmlns:a16="http://schemas.microsoft.com/office/drawing/2014/main" id="{9E31D5E0-AF6A-4AC3-D612-34265F661B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1998"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7681C8-E584-120D-515B-1550F8A67709}"/>
              </a:ext>
            </a:extLst>
          </p:cNvPr>
          <p:cNvSpPr txBox="1"/>
          <p:nvPr/>
        </p:nvSpPr>
        <p:spPr>
          <a:xfrm rot="5400000">
            <a:off x="22624225" y="11819075"/>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chemeClr val="bg1"/>
                </a:solidFill>
                <a:latin typeface="Magnetik   "/>
              </a:rPr>
              <a:t>Privileged and confidential</a:t>
            </a:r>
          </a:p>
        </p:txBody>
      </p:sp>
      <p:pic>
        <p:nvPicPr>
          <p:cNvPr id="8" name="Picture 7" descr="A person pointing at a screen&#10;&#10;Description automatically generated">
            <a:extLst>
              <a:ext uri="{FF2B5EF4-FFF2-40B4-BE49-F238E27FC236}">
                <a16:creationId xmlns:a16="http://schemas.microsoft.com/office/drawing/2014/main" id="{83C30CFB-D479-4120-154B-37F8EB1AD6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 y="6857999"/>
            <a:ext cx="12192002" cy="6858001"/>
          </a:xfrm>
          <a:prstGeom prst="rect">
            <a:avLst/>
          </a:prstGeom>
        </p:spPr>
      </p:pic>
    </p:spTree>
    <p:extLst>
      <p:ext uri="{BB962C8B-B14F-4D97-AF65-F5344CB8AC3E}">
        <p14:creationId xmlns:p14="http://schemas.microsoft.com/office/powerpoint/2010/main" val="243154194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81BAF-AABC-7F81-F5A7-C5ECCCC697F4}"/>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8FDCC80C-6D5A-CF14-7533-73D9F8B7C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63482" y="-373708"/>
            <a:ext cx="13699284" cy="144467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2173D50F-FDF2-DDCB-6ACC-590DB2FCFE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8" y="644111"/>
            <a:ext cx="781431" cy="730554"/>
          </a:xfrm>
          <a:prstGeom prst="rect">
            <a:avLst/>
          </a:prstGeom>
        </p:spPr>
      </p:pic>
      <p:sp>
        <p:nvSpPr>
          <p:cNvPr id="3" name="TextBox 2">
            <a:extLst>
              <a:ext uri="{FF2B5EF4-FFF2-40B4-BE49-F238E27FC236}">
                <a16:creationId xmlns:a16="http://schemas.microsoft.com/office/drawing/2014/main" id="{B5C60280-7C81-795B-AE23-3E9C9ECC33A2}"/>
              </a:ext>
            </a:extLst>
          </p:cNvPr>
          <p:cNvSpPr txBox="1"/>
          <p:nvPr/>
        </p:nvSpPr>
        <p:spPr>
          <a:xfrm rot="5400000">
            <a:off x="22624225" y="11819075"/>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chemeClr val="bg1"/>
                </a:solidFill>
                <a:latin typeface="Magnetik   "/>
              </a:rPr>
              <a:t>Privileged and confidential</a:t>
            </a:r>
          </a:p>
        </p:txBody>
      </p:sp>
      <p:sp>
        <p:nvSpPr>
          <p:cNvPr id="11" name="We engineer, build, and operate exceptional NanoSats">
            <a:extLst>
              <a:ext uri="{FF2B5EF4-FFF2-40B4-BE49-F238E27FC236}">
                <a16:creationId xmlns:a16="http://schemas.microsoft.com/office/drawing/2014/main" id="{D1C4C00E-390D-B959-3464-55E327A843C3}"/>
              </a:ext>
            </a:extLst>
          </p:cNvPr>
          <p:cNvSpPr txBox="1"/>
          <p:nvPr/>
        </p:nvSpPr>
        <p:spPr>
          <a:xfrm>
            <a:off x="12192000" y="4303406"/>
            <a:ext cx="10712990" cy="2848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a:lnSpc>
                <a:spcPts val="7000"/>
              </a:lnSpc>
            </a:pPr>
            <a:r>
              <a:rPr lang="en-US" cap="none" dirty="0">
                <a:latin typeface="Magnetik" pitchFamily="50" charset="0"/>
              </a:rPr>
              <a:t>MSC SPACE ENGINEERING </a:t>
            </a:r>
          </a:p>
          <a:p>
            <a:pPr>
              <a:lnSpc>
                <a:spcPts val="7000"/>
              </a:lnSpc>
            </a:pPr>
            <a:r>
              <a:rPr lang="en-US" cap="none" dirty="0">
                <a:latin typeface="Magnetik" pitchFamily="50" charset="0"/>
              </a:rPr>
              <a:t>AND TECHNOLOGY</a:t>
            </a:r>
            <a:endParaRPr lang="en-GB" cap="none" dirty="0">
              <a:latin typeface="Magnetik" pitchFamily="50" charset="0"/>
            </a:endParaRPr>
          </a:p>
        </p:txBody>
      </p:sp>
      <p:sp>
        <p:nvSpPr>
          <p:cNvPr id="8" name="We engineer, build, and operate exceptional NanoSats">
            <a:extLst>
              <a:ext uri="{FF2B5EF4-FFF2-40B4-BE49-F238E27FC236}">
                <a16:creationId xmlns:a16="http://schemas.microsoft.com/office/drawing/2014/main" id="{121AC4A9-72D7-B0AB-F077-468C47E6F2DD}"/>
              </a:ext>
            </a:extLst>
          </p:cNvPr>
          <p:cNvSpPr txBox="1"/>
          <p:nvPr/>
        </p:nvSpPr>
        <p:spPr>
          <a:xfrm>
            <a:off x="12345307" y="8173963"/>
            <a:ext cx="1944278" cy="44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4000" b="1" i="0" u="none" strike="noStrike" cap="none" baseline="30000" dirty="0">
                <a:latin typeface="Magnetik" pitchFamily="50" charset="0"/>
              </a:rPr>
              <a:t>70%</a:t>
            </a:r>
          </a:p>
        </p:txBody>
      </p:sp>
      <p:sp>
        <p:nvSpPr>
          <p:cNvPr id="10" name="We engineer, build, and operate exceptional NanoSats">
            <a:extLst>
              <a:ext uri="{FF2B5EF4-FFF2-40B4-BE49-F238E27FC236}">
                <a16:creationId xmlns:a16="http://schemas.microsoft.com/office/drawing/2014/main" id="{30742EC5-9554-44E6-26A3-81A85913044C}"/>
              </a:ext>
            </a:extLst>
          </p:cNvPr>
          <p:cNvSpPr txBox="1"/>
          <p:nvPr/>
        </p:nvSpPr>
        <p:spPr>
          <a:xfrm>
            <a:off x="12345307" y="8615302"/>
            <a:ext cx="2477949"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lnSpc>
                <a:spcPct val="100000"/>
              </a:lnSpc>
            </a:pPr>
            <a:r>
              <a:rPr lang="en-US" sz="3000" b="0" i="0" u="none" strike="noStrike" cap="none" baseline="30000" dirty="0">
                <a:solidFill>
                  <a:srgbClr val="66717E"/>
                </a:solidFill>
                <a:latin typeface="Magnetik" pitchFamily="50" charset="0"/>
              </a:rPr>
              <a:t>HANDS-ON EDUCATION</a:t>
            </a:r>
          </a:p>
        </p:txBody>
      </p:sp>
      <p:sp>
        <p:nvSpPr>
          <p:cNvPr id="9" name="We engineer, build, and operate exceptional NanoSats">
            <a:extLst>
              <a:ext uri="{FF2B5EF4-FFF2-40B4-BE49-F238E27FC236}">
                <a16:creationId xmlns:a16="http://schemas.microsoft.com/office/drawing/2014/main" id="{2DC92FB5-0A01-7AA3-C6DE-B55BAF31905B}"/>
              </a:ext>
            </a:extLst>
          </p:cNvPr>
          <p:cNvSpPr txBox="1"/>
          <p:nvPr/>
        </p:nvSpPr>
        <p:spPr>
          <a:xfrm>
            <a:off x="14971721" y="8636359"/>
            <a:ext cx="2374535"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lnSpc>
                <a:spcPct val="100000"/>
              </a:lnSpc>
            </a:pPr>
            <a:r>
              <a:rPr lang="en-US" sz="3000" b="0" i="0" u="none" strike="noStrike" cap="none" baseline="30000" dirty="0">
                <a:solidFill>
                  <a:srgbClr val="66717E"/>
                </a:solidFill>
                <a:latin typeface="Magnetik" pitchFamily="50" charset="0"/>
              </a:rPr>
              <a:t>PARTNERING WITH 3 TOP UNIVERSITIES IN BULGARIA</a:t>
            </a:r>
          </a:p>
        </p:txBody>
      </p:sp>
      <p:cxnSp>
        <p:nvCxnSpPr>
          <p:cNvPr id="5" name="Straight Connector 4">
            <a:extLst>
              <a:ext uri="{FF2B5EF4-FFF2-40B4-BE49-F238E27FC236}">
                <a16:creationId xmlns:a16="http://schemas.microsoft.com/office/drawing/2014/main" id="{1E2FF6AB-BCB7-DC36-9512-FFBF30A21EA0}"/>
              </a:ext>
            </a:extLst>
          </p:cNvPr>
          <p:cNvCxnSpPr>
            <a:cxnSpLocks/>
          </p:cNvCxnSpPr>
          <p:nvPr/>
        </p:nvCxnSpPr>
        <p:spPr>
          <a:xfrm>
            <a:off x="12192000" y="8027647"/>
            <a:ext cx="0" cy="111125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sp>
        <p:nvSpPr>
          <p:cNvPr id="17" name="We engineer, build, and operate exceptional NanoSats">
            <a:extLst>
              <a:ext uri="{FF2B5EF4-FFF2-40B4-BE49-F238E27FC236}">
                <a16:creationId xmlns:a16="http://schemas.microsoft.com/office/drawing/2014/main" id="{97EF0822-10A5-736B-F09A-61FCB10D9E23}"/>
              </a:ext>
            </a:extLst>
          </p:cNvPr>
          <p:cNvSpPr txBox="1"/>
          <p:nvPr/>
        </p:nvSpPr>
        <p:spPr>
          <a:xfrm>
            <a:off x="14989324" y="8197264"/>
            <a:ext cx="1944278" cy="439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4000" cap="none" baseline="30000" dirty="0">
                <a:latin typeface="Magnetik" pitchFamily="50" charset="0"/>
              </a:rPr>
              <a:t>PARTNERS</a:t>
            </a:r>
            <a:endParaRPr lang="en-US" sz="4000" b="1" i="0" u="none" strike="noStrike" cap="none" baseline="30000" dirty="0">
              <a:latin typeface="Magnetik" pitchFamily="50" charset="0"/>
            </a:endParaRPr>
          </a:p>
        </p:txBody>
      </p:sp>
      <p:sp>
        <p:nvSpPr>
          <p:cNvPr id="4" name="We engineer, build, and operate exceptional NanoSats">
            <a:extLst>
              <a:ext uri="{FF2B5EF4-FFF2-40B4-BE49-F238E27FC236}">
                <a16:creationId xmlns:a16="http://schemas.microsoft.com/office/drawing/2014/main" id="{715A1A2C-DE89-7DE1-8433-1C2064C70315}"/>
              </a:ext>
            </a:extLst>
          </p:cNvPr>
          <p:cNvSpPr txBox="1"/>
          <p:nvPr/>
        </p:nvSpPr>
        <p:spPr>
          <a:xfrm>
            <a:off x="17861798" y="8614180"/>
            <a:ext cx="2374535"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lnSpc>
                <a:spcPct val="100000"/>
              </a:lnSpc>
            </a:pPr>
            <a:r>
              <a:rPr lang="en-US" sz="3000" b="0" i="0" u="none" strike="noStrike" cap="none" baseline="30000" dirty="0">
                <a:solidFill>
                  <a:srgbClr val="66717E"/>
                </a:solidFill>
                <a:latin typeface="Magnetik" pitchFamily="50" charset="0"/>
              </a:rPr>
              <a:t>FROM ENDUROSAT AND LEADING SPACE COMPANIES</a:t>
            </a:r>
          </a:p>
        </p:txBody>
      </p:sp>
      <p:grpSp>
        <p:nvGrpSpPr>
          <p:cNvPr id="12" name="Group 11">
            <a:extLst>
              <a:ext uri="{FF2B5EF4-FFF2-40B4-BE49-F238E27FC236}">
                <a16:creationId xmlns:a16="http://schemas.microsoft.com/office/drawing/2014/main" id="{E0B53D52-1780-FB18-9DB6-A3ECB21FE071}"/>
              </a:ext>
            </a:extLst>
          </p:cNvPr>
          <p:cNvGrpSpPr/>
          <p:nvPr/>
        </p:nvGrpSpPr>
        <p:grpSpPr>
          <a:xfrm>
            <a:off x="14805785" y="8027647"/>
            <a:ext cx="2872474" cy="1497353"/>
            <a:chOff x="14805785" y="8027647"/>
            <a:chExt cx="2872474" cy="1133429"/>
          </a:xfrm>
        </p:grpSpPr>
        <p:cxnSp>
          <p:nvCxnSpPr>
            <p:cNvPr id="13" name="Straight Connector 12">
              <a:extLst>
                <a:ext uri="{FF2B5EF4-FFF2-40B4-BE49-F238E27FC236}">
                  <a16:creationId xmlns:a16="http://schemas.microsoft.com/office/drawing/2014/main" id="{47D2A2D8-1909-ADD2-61EA-D107AD39AD97}"/>
                </a:ext>
              </a:extLst>
            </p:cNvPr>
            <p:cNvCxnSpPr>
              <a:cxnSpLocks/>
            </p:cNvCxnSpPr>
            <p:nvPr/>
          </p:nvCxnSpPr>
          <p:spPr>
            <a:xfrm>
              <a:off x="14805785" y="8049826"/>
              <a:ext cx="0" cy="111125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C7D97A56-0541-EB6E-9918-8037207C0EC5}"/>
                </a:ext>
              </a:extLst>
            </p:cNvPr>
            <p:cNvCxnSpPr>
              <a:cxnSpLocks/>
            </p:cNvCxnSpPr>
            <p:nvPr/>
          </p:nvCxnSpPr>
          <p:spPr>
            <a:xfrm>
              <a:off x="17678259" y="8027647"/>
              <a:ext cx="0" cy="1111250"/>
            </a:xfrm>
            <a:prstGeom prst="line">
              <a:avLst/>
            </a:prstGeom>
            <a:noFill/>
            <a:ln w="25400" cap="flat">
              <a:solidFill>
                <a:srgbClr val="161C24"/>
              </a:solidFill>
              <a:prstDash val="solid"/>
              <a:round/>
            </a:ln>
            <a:effectLst/>
            <a:sp3d/>
          </p:spPr>
          <p:style>
            <a:lnRef idx="0">
              <a:scrgbClr r="0" g="0" b="0"/>
            </a:lnRef>
            <a:fillRef idx="0">
              <a:scrgbClr r="0" g="0" b="0"/>
            </a:fillRef>
            <a:effectRef idx="0">
              <a:scrgbClr r="0" g="0" b="0"/>
            </a:effectRef>
            <a:fontRef idx="none"/>
          </p:style>
        </p:cxnSp>
      </p:grpSp>
      <p:sp>
        <p:nvSpPr>
          <p:cNvPr id="7" name="We engineer, build, and operate exceptional NanoSats">
            <a:extLst>
              <a:ext uri="{FF2B5EF4-FFF2-40B4-BE49-F238E27FC236}">
                <a16:creationId xmlns:a16="http://schemas.microsoft.com/office/drawing/2014/main" id="{FB1C6AFA-C06F-2B4A-0552-C1C8EDAD9E41}"/>
              </a:ext>
            </a:extLst>
          </p:cNvPr>
          <p:cNvSpPr txBox="1"/>
          <p:nvPr/>
        </p:nvSpPr>
        <p:spPr>
          <a:xfrm>
            <a:off x="17861798" y="8173963"/>
            <a:ext cx="1944278" cy="44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lnSpc>
                <a:spcPct val="80000"/>
              </a:lnSpc>
              <a:defRPr sz="8000" b="1" cap="all">
                <a:solidFill>
                  <a:srgbClr val="FFFFFF"/>
                </a:solidFill>
                <a:latin typeface="Proxima Nova"/>
                <a:ea typeface="Proxima Nova"/>
                <a:cs typeface="Proxima Nova"/>
                <a:sym typeface="Proxima Nova"/>
              </a:defRPr>
            </a:lvl1pPr>
          </a:lstStyle>
          <a:p>
            <a:pPr marR="0" rtl="0"/>
            <a:r>
              <a:rPr lang="en-US" sz="4000" b="1" i="0" u="none" strike="noStrike" cap="none" baseline="30000" dirty="0">
                <a:latin typeface="Magnetik" pitchFamily="50" charset="0"/>
              </a:rPr>
              <a:t>MENTORS</a:t>
            </a:r>
          </a:p>
        </p:txBody>
      </p:sp>
      <p:sp>
        <p:nvSpPr>
          <p:cNvPr id="14" name="TextBox 13">
            <a:extLst>
              <a:ext uri="{FF2B5EF4-FFF2-40B4-BE49-F238E27FC236}">
                <a16:creationId xmlns:a16="http://schemas.microsoft.com/office/drawing/2014/main" id="{8B540DE0-06B3-6945-E73A-70855371EEA3}"/>
              </a:ext>
            </a:extLst>
          </p:cNvPr>
          <p:cNvSpPr txBox="1"/>
          <p:nvPr/>
        </p:nvSpPr>
        <p:spPr>
          <a:xfrm>
            <a:off x="9859922" y="10726593"/>
            <a:ext cx="1220308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BG" dirty="0">
                <a:solidFill>
                  <a:schemeClr val="bg1"/>
                </a:solidFill>
              </a:rPr>
              <a:t>FIND OUT MORE: </a:t>
            </a:r>
            <a:r>
              <a:rPr lang="en-BG" dirty="0">
                <a:hlinkClick r:id="rId5"/>
              </a:rPr>
              <a:t>https://newspacemasters.com</a:t>
            </a:r>
            <a:r>
              <a:rPr lang="en-BG" dirty="0"/>
              <a:t> </a:t>
            </a:r>
          </a:p>
        </p:txBody>
      </p:sp>
    </p:spTree>
    <p:extLst>
      <p:ext uri="{BB962C8B-B14F-4D97-AF65-F5344CB8AC3E}">
        <p14:creationId xmlns:p14="http://schemas.microsoft.com/office/powerpoint/2010/main" val="12315379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A72D8-163D-C421-9698-5DEFDF53D95C}"/>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97588FB9-0744-87C9-2ADA-5807E5D5C4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68" b="4268"/>
          <a:stretch/>
        </p:blipFill>
        <p:spPr bwMode="auto">
          <a:xfrm>
            <a:off x="0" y="-1"/>
            <a:ext cx="24384000" cy="13716001"/>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D28E7D82-91A3-FD18-2ABC-E5A5FDA665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8" y="644111"/>
            <a:ext cx="781431" cy="730554"/>
          </a:xfrm>
          <a:prstGeom prst="rect">
            <a:avLst/>
          </a:prstGeom>
        </p:spPr>
      </p:pic>
      <p:sp>
        <p:nvSpPr>
          <p:cNvPr id="3" name="TextBox 2">
            <a:extLst>
              <a:ext uri="{FF2B5EF4-FFF2-40B4-BE49-F238E27FC236}">
                <a16:creationId xmlns:a16="http://schemas.microsoft.com/office/drawing/2014/main" id="{3CD35125-E715-B3E1-5CE4-F74D5D814E87}"/>
              </a:ext>
            </a:extLst>
          </p:cNvPr>
          <p:cNvSpPr txBox="1"/>
          <p:nvPr/>
        </p:nvSpPr>
        <p:spPr>
          <a:xfrm rot="5400000">
            <a:off x="22624225" y="11819075"/>
            <a:ext cx="2337178"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500" dirty="0">
                <a:solidFill>
                  <a:schemeClr val="bg1"/>
                </a:solidFill>
                <a:latin typeface="Magnetik   "/>
              </a:rPr>
              <a:t>Privileged and confidential</a:t>
            </a:r>
          </a:p>
        </p:txBody>
      </p:sp>
    </p:spTree>
    <p:extLst>
      <p:ext uri="{BB962C8B-B14F-4D97-AF65-F5344CB8AC3E}">
        <p14:creationId xmlns:p14="http://schemas.microsoft.com/office/powerpoint/2010/main" val="3437412917"/>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1A4449B9D60D4B80D5D006BAE482A8" ma:contentTypeVersion="15" ma:contentTypeDescription="Create a new document." ma:contentTypeScope="" ma:versionID="5d9133d92c8786410019e2a3be0ba201">
  <xsd:schema xmlns:xsd="http://www.w3.org/2001/XMLSchema" xmlns:xs="http://www.w3.org/2001/XMLSchema" xmlns:p="http://schemas.microsoft.com/office/2006/metadata/properties" xmlns:ns2="1981e6d7-4069-4f44-99b4-fdbaa2d5faa3" xmlns:ns3="d707bc47-c84d-4f94-9449-85f2c4b2eb21" targetNamespace="http://schemas.microsoft.com/office/2006/metadata/properties" ma:root="true" ma:fieldsID="be000cfc6ee862852928a0562cc0a6c6" ns2:_="" ns3:_="">
    <xsd:import namespace="1981e6d7-4069-4f44-99b4-fdbaa2d5faa3"/>
    <xsd:import namespace="d707bc47-c84d-4f94-9449-85f2c4b2eb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1e6d7-4069-4f44-99b4-fdbaa2d5fa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2427383-e300-49e5-9f97-88b6b8e8b02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07bc47-c84d-4f94-9449-85f2c4b2eb2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87c463-0b06-4d19-9404-2d07e38e574d}" ma:internalName="TaxCatchAll" ma:showField="CatchAllData" ma:web="d707bc47-c84d-4f94-9449-85f2c4b2eb2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B7401C-A37C-419E-ACE0-13E96BEC9BEF}">
  <ds:schemaRefs>
    <ds:schemaRef ds:uri="http://schemas.microsoft.com/sharepoint/v3/contenttype/forms"/>
  </ds:schemaRefs>
</ds:datastoreItem>
</file>

<file path=customXml/itemProps2.xml><?xml version="1.0" encoding="utf-8"?>
<ds:datastoreItem xmlns:ds="http://schemas.openxmlformats.org/officeDocument/2006/customXml" ds:itemID="{2B460360-BEA2-452B-9BB4-2452CC86B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81e6d7-4069-4f44-99b4-fdbaa2d5faa3"/>
    <ds:schemaRef ds:uri="d707bc47-c84d-4f94-9449-85f2c4b2eb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a18cb8b-b568-4ac9-8854-51740db0235a}" enabled="1" method="Standard" siteId="{60c58ca1-7962-4dfa-8d08-86343a279fd6}" contentBits="0" removed="0"/>
</clbl:labelList>
</file>

<file path=docProps/app.xml><?xml version="1.0" encoding="utf-8"?>
<Properties xmlns="http://schemas.openxmlformats.org/officeDocument/2006/extended-properties" xmlns:vt="http://schemas.openxmlformats.org/officeDocument/2006/docPropsVTypes">
  <TotalTime>13227</TotalTime>
  <Words>686</Words>
  <Application>Microsoft Macintosh PowerPoint</Application>
  <PresentationFormat>Custom</PresentationFormat>
  <Paragraphs>170</Paragraphs>
  <Slides>27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Helvetica Neue</vt:lpstr>
      <vt:lpstr>Magnetik</vt:lpstr>
      <vt:lpstr>Magnetik   </vt:lpstr>
      <vt:lpstr>Magnetik ExtraBold</vt:lpstr>
      <vt:lpstr>Magnetik Medium</vt:lpstr>
      <vt:lpstr>Poppins</vt:lpstr>
      <vt:lpstr>Proxima Nova</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 Nikolova</dc:creator>
  <cp:lastModifiedBy>Lubomir Toshev</cp:lastModifiedBy>
  <cp:revision>375</cp:revision>
  <dcterms:modified xsi:type="dcterms:W3CDTF">2025-09-11T12:57:55Z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a18cb8b-b568-4ac9-8854-51740db0235a_Enabled">
    <vt:lpwstr>true</vt:lpwstr>
  </property>
  <property fmtid="{D5CDD505-2E9C-101B-9397-08002B2CF9AE}" pid="3" name="MSIP_Label_4a18cb8b-b568-4ac9-8854-51740db0235a_SetDate">
    <vt:lpwstr>2024-09-25T14:15:53Z</vt:lpwstr>
  </property>
  <property fmtid="{D5CDD505-2E9C-101B-9397-08002B2CF9AE}" pid="4" name="MSIP_Label_4a18cb8b-b568-4ac9-8854-51740db0235a_Method">
    <vt:lpwstr>Standard</vt:lpwstr>
  </property>
  <property fmtid="{D5CDD505-2E9C-101B-9397-08002B2CF9AE}" pid="5" name="MSIP_Label_4a18cb8b-b568-4ac9-8854-51740db0235a_Name">
    <vt:lpwstr>defa4170-0d19-0005-0002-bc88714345d2</vt:lpwstr>
  </property>
  <property fmtid="{D5CDD505-2E9C-101B-9397-08002B2CF9AE}" pid="6" name="MSIP_Label_4a18cb8b-b568-4ac9-8854-51740db0235a_SiteId">
    <vt:lpwstr>60c58ca1-7962-4dfa-8d08-86343a279fd6</vt:lpwstr>
  </property>
  <property fmtid="{D5CDD505-2E9C-101B-9397-08002B2CF9AE}" pid="7" name="MSIP_Label_4a18cb8b-b568-4ac9-8854-51740db0235a_ActionId">
    <vt:lpwstr>52c9f385-f8d1-4c70-96f9-9e2da71a8587</vt:lpwstr>
  </property>
  <property fmtid="{D5CDD505-2E9C-101B-9397-08002B2CF9AE}" pid="8" name="MSIP_Label_4a18cb8b-b568-4ac9-8854-51740db0235a_ContentBits">
    <vt:lpwstr>0</vt:lpwstr>
  </property>
</Properties>
</file>