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1605" r:id="rId2"/>
    <p:sldId id="257" r:id="rId3"/>
    <p:sldId id="1608" r:id="rId4"/>
    <p:sldId id="941" r:id="rId5"/>
    <p:sldId id="259" r:id="rId6"/>
    <p:sldId id="905" r:id="rId7"/>
    <p:sldId id="1606" r:id="rId8"/>
    <p:sldId id="1616" r:id="rId9"/>
    <p:sldId id="261" r:id="rId10"/>
    <p:sldId id="1368" r:id="rId11"/>
    <p:sldId id="944" r:id="rId12"/>
    <p:sldId id="1377" r:id="rId13"/>
    <p:sldId id="1374" r:id="rId14"/>
    <p:sldId id="1378" r:id="rId15"/>
    <p:sldId id="1376" r:id="rId16"/>
    <p:sldId id="1379" r:id="rId17"/>
    <p:sldId id="1373" r:id="rId18"/>
    <p:sldId id="1551" r:id="rId19"/>
    <p:sldId id="1591" r:id="rId20"/>
    <p:sldId id="1590" r:id="rId21"/>
    <p:sldId id="1610" r:id="rId22"/>
    <p:sldId id="1611" r:id="rId23"/>
    <p:sldId id="1612" r:id="rId24"/>
    <p:sldId id="1619" r:id="rId25"/>
    <p:sldId id="655" r:id="rId26"/>
    <p:sldId id="1594" r:id="rId27"/>
    <p:sldId id="949" r:id="rId28"/>
    <p:sldId id="1615" r:id="rId29"/>
    <p:sldId id="1613" r:id="rId30"/>
    <p:sldId id="942" r:id="rId31"/>
    <p:sldId id="1617" r:id="rId32"/>
    <p:sldId id="688" r:id="rId33"/>
    <p:sldId id="693" r:id="rId34"/>
    <p:sldId id="698" r:id="rId35"/>
    <p:sldId id="1621" r:id="rId36"/>
    <p:sldId id="1622" r:id="rId37"/>
    <p:sldId id="1623" r:id="rId38"/>
    <p:sldId id="490" r:id="rId39"/>
    <p:sldId id="650" r:id="rId40"/>
    <p:sldId id="401" r:id="rId41"/>
    <p:sldId id="497" r:id="rId42"/>
    <p:sldId id="273" r:id="rId43"/>
    <p:sldId id="275" r:id="rId44"/>
    <p:sldId id="419" r:id="rId4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2244" autoAdjust="0"/>
  </p:normalViewPr>
  <p:slideViewPr>
    <p:cSldViewPr snapToGrid="0" showGuides="1">
      <p:cViewPr varScale="1">
        <p:scale>
          <a:sx n="72" d="100"/>
          <a:sy n="72" d="100"/>
        </p:scale>
        <p:origin x="1085"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NIFE\Desktop\temp-test\RUN1\fig1\fig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NIFE\Desktop\temp-test\RUN1\fig1\fig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07105619348668"/>
          <c:y val="0.15626769704497095"/>
          <c:w val="0.81553794838145133"/>
          <c:h val="0.66993111733420485"/>
        </c:manualLayout>
      </c:layout>
      <c:barChart>
        <c:barDir val="col"/>
        <c:grouping val="clustered"/>
        <c:varyColors val="0"/>
        <c:ser>
          <c:idx val="0"/>
          <c:order val="0"/>
          <c:spPr>
            <a:solidFill>
              <a:srgbClr val="C00000"/>
            </a:solidFill>
            <a:ln w="28575">
              <a:solidFill>
                <a:schemeClr val="accent1">
                  <a:lumMod val="90000"/>
                </a:schemeClr>
              </a:solidFill>
            </a:ln>
          </c:spPr>
          <c:invertIfNegative val="0"/>
          <c:cat>
            <c:numRef>
              <c:f>Temp_15_12_2014_N002!$A$13:$A$1036</c:f>
              <c:numCache>
                <c:formatCode>General</c:formatCode>
                <c:ptCount val="10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numCache>
            </c:numRef>
          </c:cat>
          <c:val>
            <c:numRef>
              <c:f>Temp_15_12_2014_N002!$B$13:$B$1036</c:f>
              <c:numCache>
                <c:formatCode>General</c:formatCode>
                <c:ptCount val="1024"/>
                <c:pt idx="0">
                  <c:v>0</c:v>
                </c:pt>
                <c:pt idx="1">
                  <c:v>0</c:v>
                </c:pt>
                <c:pt idx="2">
                  <c:v>0</c:v>
                </c:pt>
                <c:pt idx="3">
                  <c:v>0</c:v>
                </c:pt>
                <c:pt idx="4">
                  <c:v>0</c:v>
                </c:pt>
                <c:pt idx="5">
                  <c:v>0</c:v>
                </c:pt>
                <c:pt idx="6">
                  <c:v>0</c:v>
                </c:pt>
                <c:pt idx="7">
                  <c:v>0</c:v>
                </c:pt>
                <c:pt idx="8">
                  <c:v>0</c:v>
                </c:pt>
                <c:pt idx="9">
                  <c:v>0</c:v>
                </c:pt>
                <c:pt idx="10">
                  <c:v>2</c:v>
                </c:pt>
                <c:pt idx="11">
                  <c:v>173</c:v>
                </c:pt>
                <c:pt idx="12">
                  <c:v>539</c:v>
                </c:pt>
                <c:pt idx="13">
                  <c:v>605</c:v>
                </c:pt>
                <c:pt idx="14">
                  <c:v>655</c:v>
                </c:pt>
                <c:pt idx="15">
                  <c:v>796</c:v>
                </c:pt>
                <c:pt idx="16">
                  <c:v>930</c:v>
                </c:pt>
                <c:pt idx="17">
                  <c:v>1179</c:v>
                </c:pt>
                <c:pt idx="18">
                  <c:v>1352</c:v>
                </c:pt>
                <c:pt idx="19">
                  <c:v>1563</c:v>
                </c:pt>
                <c:pt idx="20">
                  <c:v>1877</c:v>
                </c:pt>
                <c:pt idx="21">
                  <c:v>2122</c:v>
                </c:pt>
                <c:pt idx="22">
                  <c:v>2284</c:v>
                </c:pt>
                <c:pt idx="23">
                  <c:v>2410</c:v>
                </c:pt>
                <c:pt idx="24">
                  <c:v>2632</c:v>
                </c:pt>
                <c:pt idx="25">
                  <c:v>2745</c:v>
                </c:pt>
                <c:pt idx="26">
                  <c:v>2776</c:v>
                </c:pt>
                <c:pt idx="27">
                  <c:v>2746</c:v>
                </c:pt>
                <c:pt idx="28">
                  <c:v>2788</c:v>
                </c:pt>
                <c:pt idx="29">
                  <c:v>2830</c:v>
                </c:pt>
                <c:pt idx="30">
                  <c:v>2829</c:v>
                </c:pt>
                <c:pt idx="31">
                  <c:v>2823</c:v>
                </c:pt>
                <c:pt idx="32">
                  <c:v>2758</c:v>
                </c:pt>
                <c:pt idx="33">
                  <c:v>2705</c:v>
                </c:pt>
                <c:pt idx="34">
                  <c:v>2724</c:v>
                </c:pt>
                <c:pt idx="35">
                  <c:v>2712</c:v>
                </c:pt>
                <c:pt idx="36">
                  <c:v>2724</c:v>
                </c:pt>
                <c:pt idx="37">
                  <c:v>2600</c:v>
                </c:pt>
                <c:pt idx="38">
                  <c:v>2544</c:v>
                </c:pt>
                <c:pt idx="39">
                  <c:v>2484</c:v>
                </c:pt>
                <c:pt idx="40">
                  <c:v>2413</c:v>
                </c:pt>
                <c:pt idx="41">
                  <c:v>2346</c:v>
                </c:pt>
                <c:pt idx="42">
                  <c:v>2255</c:v>
                </c:pt>
                <c:pt idx="43">
                  <c:v>2148</c:v>
                </c:pt>
                <c:pt idx="44">
                  <c:v>2175</c:v>
                </c:pt>
                <c:pt idx="45">
                  <c:v>2107</c:v>
                </c:pt>
                <c:pt idx="46">
                  <c:v>2059</c:v>
                </c:pt>
                <c:pt idx="47">
                  <c:v>1994</c:v>
                </c:pt>
                <c:pt idx="48">
                  <c:v>1883</c:v>
                </c:pt>
                <c:pt idx="49">
                  <c:v>1914</c:v>
                </c:pt>
                <c:pt idx="50">
                  <c:v>1937</c:v>
                </c:pt>
                <c:pt idx="51">
                  <c:v>1772</c:v>
                </c:pt>
                <c:pt idx="52">
                  <c:v>1828</c:v>
                </c:pt>
                <c:pt idx="53">
                  <c:v>1644</c:v>
                </c:pt>
                <c:pt idx="54">
                  <c:v>1645</c:v>
                </c:pt>
                <c:pt idx="55">
                  <c:v>1559</c:v>
                </c:pt>
                <c:pt idx="56">
                  <c:v>1628</c:v>
                </c:pt>
                <c:pt idx="57">
                  <c:v>1494</c:v>
                </c:pt>
                <c:pt idx="58">
                  <c:v>1505</c:v>
                </c:pt>
                <c:pt idx="59">
                  <c:v>1465</c:v>
                </c:pt>
                <c:pt idx="60">
                  <c:v>1494</c:v>
                </c:pt>
                <c:pt idx="61">
                  <c:v>1464</c:v>
                </c:pt>
                <c:pt idx="62">
                  <c:v>1466</c:v>
                </c:pt>
                <c:pt idx="63">
                  <c:v>1427</c:v>
                </c:pt>
                <c:pt idx="64">
                  <c:v>1489</c:v>
                </c:pt>
                <c:pt idx="65">
                  <c:v>1373</c:v>
                </c:pt>
                <c:pt idx="66">
                  <c:v>1271</c:v>
                </c:pt>
                <c:pt idx="67">
                  <c:v>1264</c:v>
                </c:pt>
                <c:pt idx="68">
                  <c:v>1247</c:v>
                </c:pt>
                <c:pt idx="69">
                  <c:v>1160</c:v>
                </c:pt>
                <c:pt idx="70">
                  <c:v>1036</c:v>
                </c:pt>
                <c:pt idx="71">
                  <c:v>993</c:v>
                </c:pt>
                <c:pt idx="72">
                  <c:v>1040</c:v>
                </c:pt>
                <c:pt idx="73">
                  <c:v>1032</c:v>
                </c:pt>
                <c:pt idx="74">
                  <c:v>913</c:v>
                </c:pt>
                <c:pt idx="75">
                  <c:v>940</c:v>
                </c:pt>
                <c:pt idx="76">
                  <c:v>942</c:v>
                </c:pt>
                <c:pt idx="77">
                  <c:v>948</c:v>
                </c:pt>
                <c:pt idx="78">
                  <c:v>897</c:v>
                </c:pt>
                <c:pt idx="79">
                  <c:v>843</c:v>
                </c:pt>
                <c:pt idx="80">
                  <c:v>835</c:v>
                </c:pt>
                <c:pt idx="81">
                  <c:v>840</c:v>
                </c:pt>
                <c:pt idx="82">
                  <c:v>806</c:v>
                </c:pt>
                <c:pt idx="83">
                  <c:v>720</c:v>
                </c:pt>
                <c:pt idx="84">
                  <c:v>731</c:v>
                </c:pt>
                <c:pt idx="85">
                  <c:v>713</c:v>
                </c:pt>
                <c:pt idx="86">
                  <c:v>673</c:v>
                </c:pt>
                <c:pt idx="87">
                  <c:v>735</c:v>
                </c:pt>
                <c:pt idx="88">
                  <c:v>670</c:v>
                </c:pt>
                <c:pt idx="89">
                  <c:v>700</c:v>
                </c:pt>
                <c:pt idx="90">
                  <c:v>697</c:v>
                </c:pt>
                <c:pt idx="91">
                  <c:v>654</c:v>
                </c:pt>
                <c:pt idx="92">
                  <c:v>699</c:v>
                </c:pt>
                <c:pt idx="93">
                  <c:v>679</c:v>
                </c:pt>
                <c:pt idx="94">
                  <c:v>648</c:v>
                </c:pt>
                <c:pt idx="95">
                  <c:v>605</c:v>
                </c:pt>
                <c:pt idx="96">
                  <c:v>626</c:v>
                </c:pt>
                <c:pt idx="97">
                  <c:v>623</c:v>
                </c:pt>
                <c:pt idx="98">
                  <c:v>544</c:v>
                </c:pt>
                <c:pt idx="99">
                  <c:v>546</c:v>
                </c:pt>
                <c:pt idx="100">
                  <c:v>528</c:v>
                </c:pt>
                <c:pt idx="101">
                  <c:v>470</c:v>
                </c:pt>
                <c:pt idx="102">
                  <c:v>442</c:v>
                </c:pt>
                <c:pt idx="103">
                  <c:v>474</c:v>
                </c:pt>
                <c:pt idx="104">
                  <c:v>491</c:v>
                </c:pt>
                <c:pt idx="105">
                  <c:v>438</c:v>
                </c:pt>
                <c:pt idx="106">
                  <c:v>414</c:v>
                </c:pt>
                <c:pt idx="107">
                  <c:v>379</c:v>
                </c:pt>
                <c:pt idx="108">
                  <c:v>428</c:v>
                </c:pt>
                <c:pt idx="109">
                  <c:v>414</c:v>
                </c:pt>
                <c:pt idx="110">
                  <c:v>364</c:v>
                </c:pt>
                <c:pt idx="111">
                  <c:v>414</c:v>
                </c:pt>
                <c:pt idx="112">
                  <c:v>418</c:v>
                </c:pt>
                <c:pt idx="113">
                  <c:v>390</c:v>
                </c:pt>
                <c:pt idx="114">
                  <c:v>385</c:v>
                </c:pt>
                <c:pt idx="115">
                  <c:v>397</c:v>
                </c:pt>
                <c:pt idx="116">
                  <c:v>373</c:v>
                </c:pt>
                <c:pt idx="117">
                  <c:v>315</c:v>
                </c:pt>
                <c:pt idx="118">
                  <c:v>367</c:v>
                </c:pt>
                <c:pt idx="119">
                  <c:v>388</c:v>
                </c:pt>
                <c:pt idx="120">
                  <c:v>367</c:v>
                </c:pt>
                <c:pt idx="121">
                  <c:v>365</c:v>
                </c:pt>
                <c:pt idx="122">
                  <c:v>360</c:v>
                </c:pt>
                <c:pt idx="123">
                  <c:v>341</c:v>
                </c:pt>
                <c:pt idx="124">
                  <c:v>353</c:v>
                </c:pt>
                <c:pt idx="125">
                  <c:v>333</c:v>
                </c:pt>
                <c:pt idx="126">
                  <c:v>322</c:v>
                </c:pt>
                <c:pt idx="127">
                  <c:v>351</c:v>
                </c:pt>
                <c:pt idx="128">
                  <c:v>317</c:v>
                </c:pt>
                <c:pt idx="129">
                  <c:v>321</c:v>
                </c:pt>
                <c:pt idx="130">
                  <c:v>336</c:v>
                </c:pt>
                <c:pt idx="131">
                  <c:v>304</c:v>
                </c:pt>
                <c:pt idx="132">
                  <c:v>354</c:v>
                </c:pt>
                <c:pt idx="133">
                  <c:v>319</c:v>
                </c:pt>
                <c:pt idx="134">
                  <c:v>329</c:v>
                </c:pt>
                <c:pt idx="135">
                  <c:v>314</c:v>
                </c:pt>
                <c:pt idx="136">
                  <c:v>299</c:v>
                </c:pt>
                <c:pt idx="137">
                  <c:v>315</c:v>
                </c:pt>
                <c:pt idx="138">
                  <c:v>334</c:v>
                </c:pt>
                <c:pt idx="139">
                  <c:v>316</c:v>
                </c:pt>
                <c:pt idx="140">
                  <c:v>336</c:v>
                </c:pt>
                <c:pt idx="141">
                  <c:v>255</c:v>
                </c:pt>
                <c:pt idx="142">
                  <c:v>308</c:v>
                </c:pt>
                <c:pt idx="143">
                  <c:v>291</c:v>
                </c:pt>
                <c:pt idx="144">
                  <c:v>307</c:v>
                </c:pt>
                <c:pt idx="145">
                  <c:v>295</c:v>
                </c:pt>
                <c:pt idx="146">
                  <c:v>267</c:v>
                </c:pt>
                <c:pt idx="147">
                  <c:v>274</c:v>
                </c:pt>
                <c:pt idx="148">
                  <c:v>253</c:v>
                </c:pt>
                <c:pt idx="149">
                  <c:v>282</c:v>
                </c:pt>
                <c:pt idx="150">
                  <c:v>264</c:v>
                </c:pt>
                <c:pt idx="151">
                  <c:v>292</c:v>
                </c:pt>
                <c:pt idx="152">
                  <c:v>270</c:v>
                </c:pt>
                <c:pt idx="153">
                  <c:v>313</c:v>
                </c:pt>
                <c:pt idx="154">
                  <c:v>304</c:v>
                </c:pt>
                <c:pt idx="155">
                  <c:v>293</c:v>
                </c:pt>
                <c:pt idx="156">
                  <c:v>293</c:v>
                </c:pt>
                <c:pt idx="157">
                  <c:v>301</c:v>
                </c:pt>
                <c:pt idx="158">
                  <c:v>330</c:v>
                </c:pt>
                <c:pt idx="159">
                  <c:v>304</c:v>
                </c:pt>
                <c:pt idx="160">
                  <c:v>331</c:v>
                </c:pt>
                <c:pt idx="161">
                  <c:v>321</c:v>
                </c:pt>
                <c:pt idx="162">
                  <c:v>307</c:v>
                </c:pt>
                <c:pt idx="163">
                  <c:v>331</c:v>
                </c:pt>
                <c:pt idx="164">
                  <c:v>276</c:v>
                </c:pt>
                <c:pt idx="165">
                  <c:v>248</c:v>
                </c:pt>
                <c:pt idx="166">
                  <c:v>298</c:v>
                </c:pt>
                <c:pt idx="167">
                  <c:v>273</c:v>
                </c:pt>
                <c:pt idx="168">
                  <c:v>263</c:v>
                </c:pt>
                <c:pt idx="169">
                  <c:v>232</c:v>
                </c:pt>
                <c:pt idx="170">
                  <c:v>223</c:v>
                </c:pt>
                <c:pt idx="171">
                  <c:v>245</c:v>
                </c:pt>
                <c:pt idx="172">
                  <c:v>217</c:v>
                </c:pt>
                <c:pt idx="173">
                  <c:v>200</c:v>
                </c:pt>
                <c:pt idx="174">
                  <c:v>193</c:v>
                </c:pt>
                <c:pt idx="175">
                  <c:v>182</c:v>
                </c:pt>
                <c:pt idx="176">
                  <c:v>166</c:v>
                </c:pt>
                <c:pt idx="177">
                  <c:v>204</c:v>
                </c:pt>
                <c:pt idx="178">
                  <c:v>208</c:v>
                </c:pt>
                <c:pt idx="179">
                  <c:v>186</c:v>
                </c:pt>
                <c:pt idx="180">
                  <c:v>190</c:v>
                </c:pt>
                <c:pt idx="181">
                  <c:v>166</c:v>
                </c:pt>
                <c:pt idx="182">
                  <c:v>157</c:v>
                </c:pt>
                <c:pt idx="183">
                  <c:v>183</c:v>
                </c:pt>
                <c:pt idx="184">
                  <c:v>175</c:v>
                </c:pt>
                <c:pt idx="185">
                  <c:v>170</c:v>
                </c:pt>
                <c:pt idx="186">
                  <c:v>155</c:v>
                </c:pt>
                <c:pt idx="187">
                  <c:v>148</c:v>
                </c:pt>
                <c:pt idx="188">
                  <c:v>149</c:v>
                </c:pt>
                <c:pt idx="189">
                  <c:v>154</c:v>
                </c:pt>
                <c:pt idx="190">
                  <c:v>161</c:v>
                </c:pt>
                <c:pt idx="191">
                  <c:v>182</c:v>
                </c:pt>
                <c:pt idx="192">
                  <c:v>157</c:v>
                </c:pt>
                <c:pt idx="193">
                  <c:v>179</c:v>
                </c:pt>
                <c:pt idx="194">
                  <c:v>176</c:v>
                </c:pt>
                <c:pt idx="195">
                  <c:v>157</c:v>
                </c:pt>
                <c:pt idx="196">
                  <c:v>175</c:v>
                </c:pt>
                <c:pt idx="197">
                  <c:v>163</c:v>
                </c:pt>
                <c:pt idx="198">
                  <c:v>169</c:v>
                </c:pt>
                <c:pt idx="199">
                  <c:v>168</c:v>
                </c:pt>
                <c:pt idx="200">
                  <c:v>172</c:v>
                </c:pt>
                <c:pt idx="201">
                  <c:v>153</c:v>
                </c:pt>
                <c:pt idx="202">
                  <c:v>176</c:v>
                </c:pt>
                <c:pt idx="203">
                  <c:v>152</c:v>
                </c:pt>
                <c:pt idx="204">
                  <c:v>149</c:v>
                </c:pt>
                <c:pt idx="205">
                  <c:v>159</c:v>
                </c:pt>
                <c:pt idx="206">
                  <c:v>133</c:v>
                </c:pt>
                <c:pt idx="207">
                  <c:v>158</c:v>
                </c:pt>
                <c:pt idx="208">
                  <c:v>139</c:v>
                </c:pt>
                <c:pt idx="209">
                  <c:v>155</c:v>
                </c:pt>
                <c:pt idx="210">
                  <c:v>162</c:v>
                </c:pt>
                <c:pt idx="211">
                  <c:v>152</c:v>
                </c:pt>
                <c:pt idx="212">
                  <c:v>164</c:v>
                </c:pt>
                <c:pt idx="213">
                  <c:v>155</c:v>
                </c:pt>
                <c:pt idx="214">
                  <c:v>165</c:v>
                </c:pt>
                <c:pt idx="215">
                  <c:v>136</c:v>
                </c:pt>
                <c:pt idx="216">
                  <c:v>173</c:v>
                </c:pt>
                <c:pt idx="217">
                  <c:v>143</c:v>
                </c:pt>
                <c:pt idx="218">
                  <c:v>147</c:v>
                </c:pt>
                <c:pt idx="219">
                  <c:v>140</c:v>
                </c:pt>
                <c:pt idx="220">
                  <c:v>135</c:v>
                </c:pt>
                <c:pt idx="221">
                  <c:v>141</c:v>
                </c:pt>
                <c:pt idx="222">
                  <c:v>135</c:v>
                </c:pt>
                <c:pt idx="223">
                  <c:v>144</c:v>
                </c:pt>
                <c:pt idx="224">
                  <c:v>148</c:v>
                </c:pt>
                <c:pt idx="225">
                  <c:v>158</c:v>
                </c:pt>
                <c:pt idx="226">
                  <c:v>152</c:v>
                </c:pt>
                <c:pt idx="227">
                  <c:v>135</c:v>
                </c:pt>
                <c:pt idx="228">
                  <c:v>125</c:v>
                </c:pt>
                <c:pt idx="229">
                  <c:v>139</c:v>
                </c:pt>
                <c:pt idx="230">
                  <c:v>151</c:v>
                </c:pt>
                <c:pt idx="231">
                  <c:v>143</c:v>
                </c:pt>
                <c:pt idx="232">
                  <c:v>142</c:v>
                </c:pt>
                <c:pt idx="233">
                  <c:v>156</c:v>
                </c:pt>
                <c:pt idx="234">
                  <c:v>156</c:v>
                </c:pt>
                <c:pt idx="235">
                  <c:v>148</c:v>
                </c:pt>
                <c:pt idx="236">
                  <c:v>149</c:v>
                </c:pt>
                <c:pt idx="237">
                  <c:v>160</c:v>
                </c:pt>
                <c:pt idx="238">
                  <c:v>131</c:v>
                </c:pt>
                <c:pt idx="239">
                  <c:v>155</c:v>
                </c:pt>
                <c:pt idx="240">
                  <c:v>176</c:v>
                </c:pt>
                <c:pt idx="241">
                  <c:v>140</c:v>
                </c:pt>
                <c:pt idx="242">
                  <c:v>160</c:v>
                </c:pt>
                <c:pt idx="243">
                  <c:v>147</c:v>
                </c:pt>
                <c:pt idx="244">
                  <c:v>161</c:v>
                </c:pt>
                <c:pt idx="245">
                  <c:v>149</c:v>
                </c:pt>
                <c:pt idx="246">
                  <c:v>149</c:v>
                </c:pt>
                <c:pt idx="247">
                  <c:v>137</c:v>
                </c:pt>
                <c:pt idx="248">
                  <c:v>148</c:v>
                </c:pt>
                <c:pt idx="249">
                  <c:v>128</c:v>
                </c:pt>
                <c:pt idx="250">
                  <c:v>155</c:v>
                </c:pt>
                <c:pt idx="251">
                  <c:v>168</c:v>
                </c:pt>
                <c:pt idx="252">
                  <c:v>159</c:v>
                </c:pt>
                <c:pt idx="253">
                  <c:v>171</c:v>
                </c:pt>
                <c:pt idx="254">
                  <c:v>146</c:v>
                </c:pt>
                <c:pt idx="255">
                  <c:v>137</c:v>
                </c:pt>
                <c:pt idx="256">
                  <c:v>120</c:v>
                </c:pt>
                <c:pt idx="257">
                  <c:v>134</c:v>
                </c:pt>
                <c:pt idx="258">
                  <c:v>156</c:v>
                </c:pt>
                <c:pt idx="259">
                  <c:v>143</c:v>
                </c:pt>
                <c:pt idx="260">
                  <c:v>123</c:v>
                </c:pt>
                <c:pt idx="261">
                  <c:v>132</c:v>
                </c:pt>
                <c:pt idx="262">
                  <c:v>102</c:v>
                </c:pt>
                <c:pt idx="263">
                  <c:v>134</c:v>
                </c:pt>
                <c:pt idx="264">
                  <c:v>95</c:v>
                </c:pt>
                <c:pt idx="265">
                  <c:v>113</c:v>
                </c:pt>
                <c:pt idx="266">
                  <c:v>123</c:v>
                </c:pt>
                <c:pt idx="267">
                  <c:v>116</c:v>
                </c:pt>
                <c:pt idx="268">
                  <c:v>102</c:v>
                </c:pt>
                <c:pt idx="269">
                  <c:v>89</c:v>
                </c:pt>
                <c:pt idx="270">
                  <c:v>115</c:v>
                </c:pt>
                <c:pt idx="271">
                  <c:v>104</c:v>
                </c:pt>
                <c:pt idx="272">
                  <c:v>102</c:v>
                </c:pt>
                <c:pt idx="273">
                  <c:v>129</c:v>
                </c:pt>
                <c:pt idx="274">
                  <c:v>114</c:v>
                </c:pt>
                <c:pt idx="275">
                  <c:v>101</c:v>
                </c:pt>
                <c:pt idx="276">
                  <c:v>123</c:v>
                </c:pt>
                <c:pt idx="277">
                  <c:v>120</c:v>
                </c:pt>
                <c:pt idx="278">
                  <c:v>105</c:v>
                </c:pt>
                <c:pt idx="279">
                  <c:v>116</c:v>
                </c:pt>
                <c:pt idx="280">
                  <c:v>110</c:v>
                </c:pt>
                <c:pt idx="281">
                  <c:v>104</c:v>
                </c:pt>
                <c:pt idx="282">
                  <c:v>118</c:v>
                </c:pt>
                <c:pt idx="283">
                  <c:v>105</c:v>
                </c:pt>
                <c:pt idx="284">
                  <c:v>109</c:v>
                </c:pt>
                <c:pt idx="285">
                  <c:v>118</c:v>
                </c:pt>
                <c:pt idx="286">
                  <c:v>141</c:v>
                </c:pt>
                <c:pt idx="287">
                  <c:v>105</c:v>
                </c:pt>
                <c:pt idx="288">
                  <c:v>113</c:v>
                </c:pt>
                <c:pt idx="289">
                  <c:v>106</c:v>
                </c:pt>
                <c:pt idx="290">
                  <c:v>129</c:v>
                </c:pt>
                <c:pt idx="291">
                  <c:v>138</c:v>
                </c:pt>
                <c:pt idx="292">
                  <c:v>117</c:v>
                </c:pt>
                <c:pt idx="293">
                  <c:v>123</c:v>
                </c:pt>
                <c:pt idx="294">
                  <c:v>136</c:v>
                </c:pt>
                <c:pt idx="295">
                  <c:v>117</c:v>
                </c:pt>
                <c:pt idx="296">
                  <c:v>148</c:v>
                </c:pt>
                <c:pt idx="297">
                  <c:v>130</c:v>
                </c:pt>
                <c:pt idx="298">
                  <c:v>122</c:v>
                </c:pt>
                <c:pt idx="299">
                  <c:v>133</c:v>
                </c:pt>
                <c:pt idx="300">
                  <c:v>105</c:v>
                </c:pt>
                <c:pt idx="301">
                  <c:v>124</c:v>
                </c:pt>
                <c:pt idx="302">
                  <c:v>125</c:v>
                </c:pt>
                <c:pt idx="303">
                  <c:v>125</c:v>
                </c:pt>
                <c:pt idx="304">
                  <c:v>98</c:v>
                </c:pt>
                <c:pt idx="305">
                  <c:v>127</c:v>
                </c:pt>
                <c:pt idx="306">
                  <c:v>104</c:v>
                </c:pt>
                <c:pt idx="307">
                  <c:v>125</c:v>
                </c:pt>
                <c:pt idx="308">
                  <c:v>115</c:v>
                </c:pt>
                <c:pt idx="309">
                  <c:v>104</c:v>
                </c:pt>
                <c:pt idx="310">
                  <c:v>120</c:v>
                </c:pt>
                <c:pt idx="311">
                  <c:v>89</c:v>
                </c:pt>
                <c:pt idx="312">
                  <c:v>100</c:v>
                </c:pt>
                <c:pt idx="313">
                  <c:v>103</c:v>
                </c:pt>
                <c:pt idx="314">
                  <c:v>101</c:v>
                </c:pt>
                <c:pt idx="315">
                  <c:v>101</c:v>
                </c:pt>
                <c:pt idx="316">
                  <c:v>92</c:v>
                </c:pt>
                <c:pt idx="317">
                  <c:v>88</c:v>
                </c:pt>
                <c:pt idx="318">
                  <c:v>88</c:v>
                </c:pt>
                <c:pt idx="319">
                  <c:v>85</c:v>
                </c:pt>
                <c:pt idx="320">
                  <c:v>94</c:v>
                </c:pt>
                <c:pt idx="321">
                  <c:v>76</c:v>
                </c:pt>
                <c:pt idx="322">
                  <c:v>87</c:v>
                </c:pt>
                <c:pt idx="323">
                  <c:v>80</c:v>
                </c:pt>
                <c:pt idx="324">
                  <c:v>60</c:v>
                </c:pt>
                <c:pt idx="325">
                  <c:v>82</c:v>
                </c:pt>
                <c:pt idx="326">
                  <c:v>89</c:v>
                </c:pt>
                <c:pt idx="327">
                  <c:v>85</c:v>
                </c:pt>
                <c:pt idx="328">
                  <c:v>63</c:v>
                </c:pt>
                <c:pt idx="329">
                  <c:v>78</c:v>
                </c:pt>
                <c:pt idx="330">
                  <c:v>69</c:v>
                </c:pt>
                <c:pt idx="331">
                  <c:v>82</c:v>
                </c:pt>
                <c:pt idx="332">
                  <c:v>67</c:v>
                </c:pt>
                <c:pt idx="333">
                  <c:v>66</c:v>
                </c:pt>
                <c:pt idx="334">
                  <c:v>55</c:v>
                </c:pt>
                <c:pt idx="335">
                  <c:v>64</c:v>
                </c:pt>
                <c:pt idx="336">
                  <c:v>60</c:v>
                </c:pt>
                <c:pt idx="337">
                  <c:v>60</c:v>
                </c:pt>
                <c:pt idx="338">
                  <c:v>48</c:v>
                </c:pt>
                <c:pt idx="339">
                  <c:v>62</c:v>
                </c:pt>
                <c:pt idx="340">
                  <c:v>57</c:v>
                </c:pt>
                <c:pt idx="341">
                  <c:v>52</c:v>
                </c:pt>
                <c:pt idx="342">
                  <c:v>63</c:v>
                </c:pt>
                <c:pt idx="343">
                  <c:v>49</c:v>
                </c:pt>
                <c:pt idx="344">
                  <c:v>56</c:v>
                </c:pt>
                <c:pt idx="345">
                  <c:v>48</c:v>
                </c:pt>
                <c:pt idx="346">
                  <c:v>36</c:v>
                </c:pt>
                <c:pt idx="347">
                  <c:v>46</c:v>
                </c:pt>
                <c:pt idx="348">
                  <c:v>51</c:v>
                </c:pt>
                <c:pt idx="349">
                  <c:v>58</c:v>
                </c:pt>
                <c:pt idx="350">
                  <c:v>51</c:v>
                </c:pt>
                <c:pt idx="351">
                  <c:v>54</c:v>
                </c:pt>
                <c:pt idx="352">
                  <c:v>47</c:v>
                </c:pt>
                <c:pt idx="353">
                  <c:v>63</c:v>
                </c:pt>
                <c:pt idx="354">
                  <c:v>48</c:v>
                </c:pt>
                <c:pt idx="355">
                  <c:v>54</c:v>
                </c:pt>
                <c:pt idx="356">
                  <c:v>61</c:v>
                </c:pt>
                <c:pt idx="357">
                  <c:v>60</c:v>
                </c:pt>
                <c:pt idx="358">
                  <c:v>84</c:v>
                </c:pt>
                <c:pt idx="359">
                  <c:v>74</c:v>
                </c:pt>
                <c:pt idx="360">
                  <c:v>75</c:v>
                </c:pt>
                <c:pt idx="361">
                  <c:v>66</c:v>
                </c:pt>
                <c:pt idx="362">
                  <c:v>106</c:v>
                </c:pt>
                <c:pt idx="363">
                  <c:v>96</c:v>
                </c:pt>
                <c:pt idx="364">
                  <c:v>96</c:v>
                </c:pt>
                <c:pt idx="365">
                  <c:v>116</c:v>
                </c:pt>
                <c:pt idx="366">
                  <c:v>137</c:v>
                </c:pt>
                <c:pt idx="367">
                  <c:v>162</c:v>
                </c:pt>
                <c:pt idx="368">
                  <c:v>191</c:v>
                </c:pt>
                <c:pt idx="369">
                  <c:v>187</c:v>
                </c:pt>
                <c:pt idx="370">
                  <c:v>207</c:v>
                </c:pt>
                <c:pt idx="371">
                  <c:v>257</c:v>
                </c:pt>
                <c:pt idx="372">
                  <c:v>257</c:v>
                </c:pt>
                <c:pt idx="373">
                  <c:v>300</c:v>
                </c:pt>
                <c:pt idx="374">
                  <c:v>295</c:v>
                </c:pt>
                <c:pt idx="375">
                  <c:v>324</c:v>
                </c:pt>
                <c:pt idx="376">
                  <c:v>376</c:v>
                </c:pt>
                <c:pt idx="377">
                  <c:v>399</c:v>
                </c:pt>
                <c:pt idx="378">
                  <c:v>402</c:v>
                </c:pt>
                <c:pt idx="379">
                  <c:v>424</c:v>
                </c:pt>
                <c:pt idx="380">
                  <c:v>442</c:v>
                </c:pt>
                <c:pt idx="381">
                  <c:v>424</c:v>
                </c:pt>
                <c:pt idx="382">
                  <c:v>408</c:v>
                </c:pt>
                <c:pt idx="383">
                  <c:v>419</c:v>
                </c:pt>
                <c:pt idx="384">
                  <c:v>410</c:v>
                </c:pt>
                <c:pt idx="385">
                  <c:v>373</c:v>
                </c:pt>
                <c:pt idx="386">
                  <c:v>343</c:v>
                </c:pt>
                <c:pt idx="387">
                  <c:v>311</c:v>
                </c:pt>
                <c:pt idx="388">
                  <c:v>311</c:v>
                </c:pt>
                <c:pt idx="389">
                  <c:v>279</c:v>
                </c:pt>
                <c:pt idx="390">
                  <c:v>267</c:v>
                </c:pt>
                <c:pt idx="391">
                  <c:v>226</c:v>
                </c:pt>
                <c:pt idx="392">
                  <c:v>206</c:v>
                </c:pt>
                <c:pt idx="393">
                  <c:v>169</c:v>
                </c:pt>
                <c:pt idx="394">
                  <c:v>157</c:v>
                </c:pt>
                <c:pt idx="395">
                  <c:v>136</c:v>
                </c:pt>
                <c:pt idx="396">
                  <c:v>128</c:v>
                </c:pt>
                <c:pt idx="397">
                  <c:v>105</c:v>
                </c:pt>
                <c:pt idx="398">
                  <c:v>84</c:v>
                </c:pt>
                <c:pt idx="399">
                  <c:v>104</c:v>
                </c:pt>
                <c:pt idx="400">
                  <c:v>65</c:v>
                </c:pt>
                <c:pt idx="401">
                  <c:v>60</c:v>
                </c:pt>
                <c:pt idx="402">
                  <c:v>40</c:v>
                </c:pt>
                <c:pt idx="403">
                  <c:v>50</c:v>
                </c:pt>
                <c:pt idx="404">
                  <c:v>34</c:v>
                </c:pt>
                <c:pt idx="405">
                  <c:v>37</c:v>
                </c:pt>
                <c:pt idx="406">
                  <c:v>34</c:v>
                </c:pt>
                <c:pt idx="407">
                  <c:v>41</c:v>
                </c:pt>
                <c:pt idx="408">
                  <c:v>34</c:v>
                </c:pt>
                <c:pt idx="409">
                  <c:v>27</c:v>
                </c:pt>
                <c:pt idx="410">
                  <c:v>25</c:v>
                </c:pt>
                <c:pt idx="411">
                  <c:v>32</c:v>
                </c:pt>
                <c:pt idx="412">
                  <c:v>29</c:v>
                </c:pt>
                <c:pt idx="413">
                  <c:v>26</c:v>
                </c:pt>
                <c:pt idx="414">
                  <c:v>27</c:v>
                </c:pt>
                <c:pt idx="415">
                  <c:v>34</c:v>
                </c:pt>
                <c:pt idx="416">
                  <c:v>25</c:v>
                </c:pt>
                <c:pt idx="417">
                  <c:v>29</c:v>
                </c:pt>
                <c:pt idx="418">
                  <c:v>20</c:v>
                </c:pt>
                <c:pt idx="419">
                  <c:v>24</c:v>
                </c:pt>
                <c:pt idx="420">
                  <c:v>25</c:v>
                </c:pt>
                <c:pt idx="421">
                  <c:v>18</c:v>
                </c:pt>
                <c:pt idx="422">
                  <c:v>22</c:v>
                </c:pt>
                <c:pt idx="423">
                  <c:v>17</c:v>
                </c:pt>
                <c:pt idx="424">
                  <c:v>28</c:v>
                </c:pt>
                <c:pt idx="425">
                  <c:v>15</c:v>
                </c:pt>
                <c:pt idx="426">
                  <c:v>15</c:v>
                </c:pt>
                <c:pt idx="427">
                  <c:v>25</c:v>
                </c:pt>
                <c:pt idx="428">
                  <c:v>14</c:v>
                </c:pt>
                <c:pt idx="429">
                  <c:v>19</c:v>
                </c:pt>
                <c:pt idx="430">
                  <c:v>26</c:v>
                </c:pt>
                <c:pt idx="431">
                  <c:v>16</c:v>
                </c:pt>
                <c:pt idx="432">
                  <c:v>18</c:v>
                </c:pt>
                <c:pt idx="433">
                  <c:v>23</c:v>
                </c:pt>
                <c:pt idx="434">
                  <c:v>19</c:v>
                </c:pt>
                <c:pt idx="435">
                  <c:v>20</c:v>
                </c:pt>
                <c:pt idx="436">
                  <c:v>16</c:v>
                </c:pt>
                <c:pt idx="437">
                  <c:v>17</c:v>
                </c:pt>
                <c:pt idx="438">
                  <c:v>20</c:v>
                </c:pt>
                <c:pt idx="439">
                  <c:v>21</c:v>
                </c:pt>
                <c:pt idx="440">
                  <c:v>9</c:v>
                </c:pt>
                <c:pt idx="441">
                  <c:v>10</c:v>
                </c:pt>
                <c:pt idx="442">
                  <c:v>22</c:v>
                </c:pt>
                <c:pt idx="443">
                  <c:v>13</c:v>
                </c:pt>
                <c:pt idx="444">
                  <c:v>19</c:v>
                </c:pt>
                <c:pt idx="445">
                  <c:v>14</c:v>
                </c:pt>
                <c:pt idx="446">
                  <c:v>17</c:v>
                </c:pt>
                <c:pt idx="447">
                  <c:v>25</c:v>
                </c:pt>
                <c:pt idx="448">
                  <c:v>25</c:v>
                </c:pt>
                <c:pt idx="449">
                  <c:v>23</c:v>
                </c:pt>
                <c:pt idx="450">
                  <c:v>28</c:v>
                </c:pt>
                <c:pt idx="451">
                  <c:v>28</c:v>
                </c:pt>
                <c:pt idx="452">
                  <c:v>20</c:v>
                </c:pt>
                <c:pt idx="453">
                  <c:v>27</c:v>
                </c:pt>
                <c:pt idx="454">
                  <c:v>13</c:v>
                </c:pt>
                <c:pt idx="455">
                  <c:v>31</c:v>
                </c:pt>
                <c:pt idx="456">
                  <c:v>34</c:v>
                </c:pt>
                <c:pt idx="457">
                  <c:v>26</c:v>
                </c:pt>
                <c:pt idx="458">
                  <c:v>25</c:v>
                </c:pt>
                <c:pt idx="459">
                  <c:v>29</c:v>
                </c:pt>
                <c:pt idx="460">
                  <c:v>32</c:v>
                </c:pt>
                <c:pt idx="461">
                  <c:v>20</c:v>
                </c:pt>
                <c:pt idx="462">
                  <c:v>26</c:v>
                </c:pt>
                <c:pt idx="463">
                  <c:v>24</c:v>
                </c:pt>
                <c:pt idx="464">
                  <c:v>24</c:v>
                </c:pt>
                <c:pt idx="465">
                  <c:v>35</c:v>
                </c:pt>
                <c:pt idx="466">
                  <c:v>28</c:v>
                </c:pt>
                <c:pt idx="467">
                  <c:v>21</c:v>
                </c:pt>
                <c:pt idx="468">
                  <c:v>17</c:v>
                </c:pt>
                <c:pt idx="469">
                  <c:v>17</c:v>
                </c:pt>
                <c:pt idx="470">
                  <c:v>24</c:v>
                </c:pt>
                <c:pt idx="471">
                  <c:v>16</c:v>
                </c:pt>
                <c:pt idx="472">
                  <c:v>29</c:v>
                </c:pt>
                <c:pt idx="473">
                  <c:v>6</c:v>
                </c:pt>
                <c:pt idx="474">
                  <c:v>18</c:v>
                </c:pt>
                <c:pt idx="475">
                  <c:v>11</c:v>
                </c:pt>
                <c:pt idx="476">
                  <c:v>13</c:v>
                </c:pt>
                <c:pt idx="477">
                  <c:v>15</c:v>
                </c:pt>
                <c:pt idx="478">
                  <c:v>12</c:v>
                </c:pt>
                <c:pt idx="479">
                  <c:v>22</c:v>
                </c:pt>
                <c:pt idx="480">
                  <c:v>12</c:v>
                </c:pt>
                <c:pt idx="481">
                  <c:v>11</c:v>
                </c:pt>
                <c:pt idx="482">
                  <c:v>11</c:v>
                </c:pt>
                <c:pt idx="483">
                  <c:v>11</c:v>
                </c:pt>
                <c:pt idx="484">
                  <c:v>9</c:v>
                </c:pt>
                <c:pt idx="485">
                  <c:v>14</c:v>
                </c:pt>
                <c:pt idx="486">
                  <c:v>12</c:v>
                </c:pt>
                <c:pt idx="487">
                  <c:v>11</c:v>
                </c:pt>
                <c:pt idx="488">
                  <c:v>12</c:v>
                </c:pt>
                <c:pt idx="489">
                  <c:v>15</c:v>
                </c:pt>
                <c:pt idx="490">
                  <c:v>5</c:v>
                </c:pt>
                <c:pt idx="491">
                  <c:v>12</c:v>
                </c:pt>
                <c:pt idx="492">
                  <c:v>9</c:v>
                </c:pt>
                <c:pt idx="493">
                  <c:v>13</c:v>
                </c:pt>
                <c:pt idx="494">
                  <c:v>9</c:v>
                </c:pt>
                <c:pt idx="495">
                  <c:v>9</c:v>
                </c:pt>
                <c:pt idx="496">
                  <c:v>7</c:v>
                </c:pt>
                <c:pt idx="497">
                  <c:v>14</c:v>
                </c:pt>
                <c:pt idx="498">
                  <c:v>17</c:v>
                </c:pt>
                <c:pt idx="499">
                  <c:v>11</c:v>
                </c:pt>
                <c:pt idx="500">
                  <c:v>10</c:v>
                </c:pt>
                <c:pt idx="501">
                  <c:v>4</c:v>
                </c:pt>
                <c:pt idx="502">
                  <c:v>4</c:v>
                </c:pt>
                <c:pt idx="503">
                  <c:v>7</c:v>
                </c:pt>
                <c:pt idx="504">
                  <c:v>11</c:v>
                </c:pt>
                <c:pt idx="505">
                  <c:v>12</c:v>
                </c:pt>
                <c:pt idx="506">
                  <c:v>6</c:v>
                </c:pt>
                <c:pt idx="507">
                  <c:v>4</c:v>
                </c:pt>
                <c:pt idx="508">
                  <c:v>7</c:v>
                </c:pt>
                <c:pt idx="509">
                  <c:v>6</c:v>
                </c:pt>
                <c:pt idx="510">
                  <c:v>8</c:v>
                </c:pt>
                <c:pt idx="511">
                  <c:v>8</c:v>
                </c:pt>
                <c:pt idx="512">
                  <c:v>6</c:v>
                </c:pt>
                <c:pt idx="513">
                  <c:v>15</c:v>
                </c:pt>
                <c:pt idx="514">
                  <c:v>10</c:v>
                </c:pt>
                <c:pt idx="515">
                  <c:v>14</c:v>
                </c:pt>
                <c:pt idx="516">
                  <c:v>7</c:v>
                </c:pt>
                <c:pt idx="517">
                  <c:v>6</c:v>
                </c:pt>
                <c:pt idx="518">
                  <c:v>10</c:v>
                </c:pt>
                <c:pt idx="519">
                  <c:v>4</c:v>
                </c:pt>
                <c:pt idx="520">
                  <c:v>7</c:v>
                </c:pt>
                <c:pt idx="521">
                  <c:v>7</c:v>
                </c:pt>
                <c:pt idx="522">
                  <c:v>10</c:v>
                </c:pt>
                <c:pt idx="523">
                  <c:v>6</c:v>
                </c:pt>
                <c:pt idx="524">
                  <c:v>11</c:v>
                </c:pt>
                <c:pt idx="525">
                  <c:v>11</c:v>
                </c:pt>
                <c:pt idx="526">
                  <c:v>8</c:v>
                </c:pt>
                <c:pt idx="527">
                  <c:v>12</c:v>
                </c:pt>
                <c:pt idx="528">
                  <c:v>6</c:v>
                </c:pt>
                <c:pt idx="529">
                  <c:v>9</c:v>
                </c:pt>
                <c:pt idx="530">
                  <c:v>8</c:v>
                </c:pt>
                <c:pt idx="531">
                  <c:v>6</c:v>
                </c:pt>
                <c:pt idx="532">
                  <c:v>7</c:v>
                </c:pt>
                <c:pt idx="533">
                  <c:v>7</c:v>
                </c:pt>
                <c:pt idx="534">
                  <c:v>13</c:v>
                </c:pt>
                <c:pt idx="535">
                  <c:v>8</c:v>
                </c:pt>
                <c:pt idx="536">
                  <c:v>11</c:v>
                </c:pt>
                <c:pt idx="537">
                  <c:v>7</c:v>
                </c:pt>
                <c:pt idx="538">
                  <c:v>13</c:v>
                </c:pt>
                <c:pt idx="539">
                  <c:v>12</c:v>
                </c:pt>
                <c:pt idx="540">
                  <c:v>9</c:v>
                </c:pt>
                <c:pt idx="541">
                  <c:v>13</c:v>
                </c:pt>
                <c:pt idx="542">
                  <c:v>10</c:v>
                </c:pt>
                <c:pt idx="543">
                  <c:v>14</c:v>
                </c:pt>
                <c:pt idx="544">
                  <c:v>12</c:v>
                </c:pt>
                <c:pt idx="545">
                  <c:v>16</c:v>
                </c:pt>
                <c:pt idx="546">
                  <c:v>12</c:v>
                </c:pt>
                <c:pt idx="547">
                  <c:v>4</c:v>
                </c:pt>
                <c:pt idx="548">
                  <c:v>15</c:v>
                </c:pt>
                <c:pt idx="549">
                  <c:v>19</c:v>
                </c:pt>
                <c:pt idx="550">
                  <c:v>21</c:v>
                </c:pt>
                <c:pt idx="551">
                  <c:v>6</c:v>
                </c:pt>
                <c:pt idx="552">
                  <c:v>13</c:v>
                </c:pt>
                <c:pt idx="553">
                  <c:v>16</c:v>
                </c:pt>
                <c:pt idx="554">
                  <c:v>16</c:v>
                </c:pt>
                <c:pt idx="555">
                  <c:v>12</c:v>
                </c:pt>
                <c:pt idx="556">
                  <c:v>6</c:v>
                </c:pt>
                <c:pt idx="557">
                  <c:v>10</c:v>
                </c:pt>
                <c:pt idx="558">
                  <c:v>11</c:v>
                </c:pt>
                <c:pt idx="559">
                  <c:v>20</c:v>
                </c:pt>
                <c:pt idx="560">
                  <c:v>11</c:v>
                </c:pt>
                <c:pt idx="561">
                  <c:v>10</c:v>
                </c:pt>
                <c:pt idx="562">
                  <c:v>12</c:v>
                </c:pt>
                <c:pt idx="563">
                  <c:v>9</c:v>
                </c:pt>
                <c:pt idx="564">
                  <c:v>13</c:v>
                </c:pt>
                <c:pt idx="565">
                  <c:v>13</c:v>
                </c:pt>
                <c:pt idx="566">
                  <c:v>11</c:v>
                </c:pt>
                <c:pt idx="567">
                  <c:v>13</c:v>
                </c:pt>
                <c:pt idx="568">
                  <c:v>12</c:v>
                </c:pt>
                <c:pt idx="569">
                  <c:v>18</c:v>
                </c:pt>
                <c:pt idx="570">
                  <c:v>13</c:v>
                </c:pt>
                <c:pt idx="571">
                  <c:v>13</c:v>
                </c:pt>
                <c:pt idx="572">
                  <c:v>10</c:v>
                </c:pt>
                <c:pt idx="573">
                  <c:v>12</c:v>
                </c:pt>
                <c:pt idx="574">
                  <c:v>12</c:v>
                </c:pt>
                <c:pt idx="575">
                  <c:v>10</c:v>
                </c:pt>
                <c:pt idx="576">
                  <c:v>11</c:v>
                </c:pt>
                <c:pt idx="577">
                  <c:v>8</c:v>
                </c:pt>
                <c:pt idx="578">
                  <c:v>8</c:v>
                </c:pt>
                <c:pt idx="579">
                  <c:v>10</c:v>
                </c:pt>
                <c:pt idx="580">
                  <c:v>7</c:v>
                </c:pt>
                <c:pt idx="581">
                  <c:v>10</c:v>
                </c:pt>
                <c:pt idx="582">
                  <c:v>10</c:v>
                </c:pt>
                <c:pt idx="583">
                  <c:v>22</c:v>
                </c:pt>
                <c:pt idx="584">
                  <c:v>8</c:v>
                </c:pt>
                <c:pt idx="585">
                  <c:v>8</c:v>
                </c:pt>
                <c:pt idx="586">
                  <c:v>11</c:v>
                </c:pt>
                <c:pt idx="587">
                  <c:v>9</c:v>
                </c:pt>
                <c:pt idx="588">
                  <c:v>5</c:v>
                </c:pt>
                <c:pt idx="589">
                  <c:v>10</c:v>
                </c:pt>
                <c:pt idx="590">
                  <c:v>3</c:v>
                </c:pt>
                <c:pt idx="591">
                  <c:v>2</c:v>
                </c:pt>
                <c:pt idx="592">
                  <c:v>9</c:v>
                </c:pt>
                <c:pt idx="593">
                  <c:v>13</c:v>
                </c:pt>
                <c:pt idx="594">
                  <c:v>9</c:v>
                </c:pt>
                <c:pt idx="595">
                  <c:v>8</c:v>
                </c:pt>
                <c:pt idx="596">
                  <c:v>4</c:v>
                </c:pt>
                <c:pt idx="597">
                  <c:v>6</c:v>
                </c:pt>
                <c:pt idx="598">
                  <c:v>9</c:v>
                </c:pt>
                <c:pt idx="599">
                  <c:v>7</c:v>
                </c:pt>
                <c:pt idx="600">
                  <c:v>9</c:v>
                </c:pt>
                <c:pt idx="601">
                  <c:v>10</c:v>
                </c:pt>
                <c:pt idx="602">
                  <c:v>11</c:v>
                </c:pt>
                <c:pt idx="603">
                  <c:v>4</c:v>
                </c:pt>
                <c:pt idx="604">
                  <c:v>6</c:v>
                </c:pt>
                <c:pt idx="605">
                  <c:v>6</c:v>
                </c:pt>
                <c:pt idx="606">
                  <c:v>3</c:v>
                </c:pt>
                <c:pt idx="607">
                  <c:v>8</c:v>
                </c:pt>
                <c:pt idx="608">
                  <c:v>8</c:v>
                </c:pt>
                <c:pt idx="609">
                  <c:v>5</c:v>
                </c:pt>
                <c:pt idx="610">
                  <c:v>3</c:v>
                </c:pt>
                <c:pt idx="611">
                  <c:v>4</c:v>
                </c:pt>
                <c:pt idx="612">
                  <c:v>3</c:v>
                </c:pt>
                <c:pt idx="613">
                  <c:v>9</c:v>
                </c:pt>
                <c:pt idx="614">
                  <c:v>4</c:v>
                </c:pt>
                <c:pt idx="615">
                  <c:v>4</c:v>
                </c:pt>
                <c:pt idx="616">
                  <c:v>2</c:v>
                </c:pt>
                <c:pt idx="617">
                  <c:v>1</c:v>
                </c:pt>
                <c:pt idx="618">
                  <c:v>5</c:v>
                </c:pt>
                <c:pt idx="619">
                  <c:v>3</c:v>
                </c:pt>
                <c:pt idx="620">
                  <c:v>4</c:v>
                </c:pt>
                <c:pt idx="621">
                  <c:v>5</c:v>
                </c:pt>
                <c:pt idx="622">
                  <c:v>7</c:v>
                </c:pt>
                <c:pt idx="623">
                  <c:v>7</c:v>
                </c:pt>
                <c:pt idx="624">
                  <c:v>8</c:v>
                </c:pt>
                <c:pt idx="625">
                  <c:v>8</c:v>
                </c:pt>
                <c:pt idx="626">
                  <c:v>2</c:v>
                </c:pt>
                <c:pt idx="627">
                  <c:v>3</c:v>
                </c:pt>
                <c:pt idx="628">
                  <c:v>3</c:v>
                </c:pt>
                <c:pt idx="629">
                  <c:v>8</c:v>
                </c:pt>
                <c:pt idx="630">
                  <c:v>4</c:v>
                </c:pt>
                <c:pt idx="631">
                  <c:v>1</c:v>
                </c:pt>
                <c:pt idx="632">
                  <c:v>8</c:v>
                </c:pt>
                <c:pt idx="633">
                  <c:v>5</c:v>
                </c:pt>
                <c:pt idx="634">
                  <c:v>5</c:v>
                </c:pt>
                <c:pt idx="635">
                  <c:v>4</c:v>
                </c:pt>
                <c:pt idx="636">
                  <c:v>6</c:v>
                </c:pt>
                <c:pt idx="637">
                  <c:v>6</c:v>
                </c:pt>
                <c:pt idx="638">
                  <c:v>6</c:v>
                </c:pt>
                <c:pt idx="639">
                  <c:v>6</c:v>
                </c:pt>
                <c:pt idx="640">
                  <c:v>3</c:v>
                </c:pt>
                <c:pt idx="641">
                  <c:v>3</c:v>
                </c:pt>
                <c:pt idx="642">
                  <c:v>7</c:v>
                </c:pt>
                <c:pt idx="643">
                  <c:v>2</c:v>
                </c:pt>
                <c:pt idx="644">
                  <c:v>4</c:v>
                </c:pt>
                <c:pt idx="645">
                  <c:v>4</c:v>
                </c:pt>
                <c:pt idx="646">
                  <c:v>8</c:v>
                </c:pt>
                <c:pt idx="647">
                  <c:v>6</c:v>
                </c:pt>
                <c:pt idx="648">
                  <c:v>8</c:v>
                </c:pt>
                <c:pt idx="649">
                  <c:v>3</c:v>
                </c:pt>
                <c:pt idx="650">
                  <c:v>1</c:v>
                </c:pt>
                <c:pt idx="651">
                  <c:v>6</c:v>
                </c:pt>
                <c:pt idx="652">
                  <c:v>6</c:v>
                </c:pt>
                <c:pt idx="653">
                  <c:v>7</c:v>
                </c:pt>
                <c:pt idx="654">
                  <c:v>6</c:v>
                </c:pt>
                <c:pt idx="655">
                  <c:v>12</c:v>
                </c:pt>
                <c:pt idx="656">
                  <c:v>7</c:v>
                </c:pt>
                <c:pt idx="657">
                  <c:v>5</c:v>
                </c:pt>
                <c:pt idx="658">
                  <c:v>6</c:v>
                </c:pt>
                <c:pt idx="659">
                  <c:v>10</c:v>
                </c:pt>
                <c:pt idx="660">
                  <c:v>12</c:v>
                </c:pt>
                <c:pt idx="661">
                  <c:v>5</c:v>
                </c:pt>
                <c:pt idx="662">
                  <c:v>11</c:v>
                </c:pt>
                <c:pt idx="663">
                  <c:v>10</c:v>
                </c:pt>
                <c:pt idx="664">
                  <c:v>14</c:v>
                </c:pt>
                <c:pt idx="665">
                  <c:v>16</c:v>
                </c:pt>
                <c:pt idx="666">
                  <c:v>9</c:v>
                </c:pt>
                <c:pt idx="667">
                  <c:v>10</c:v>
                </c:pt>
                <c:pt idx="668">
                  <c:v>17</c:v>
                </c:pt>
                <c:pt idx="669">
                  <c:v>10</c:v>
                </c:pt>
                <c:pt idx="670">
                  <c:v>23</c:v>
                </c:pt>
                <c:pt idx="671">
                  <c:v>18</c:v>
                </c:pt>
                <c:pt idx="672">
                  <c:v>18</c:v>
                </c:pt>
                <c:pt idx="673">
                  <c:v>21</c:v>
                </c:pt>
                <c:pt idx="674">
                  <c:v>15</c:v>
                </c:pt>
                <c:pt idx="675">
                  <c:v>22</c:v>
                </c:pt>
                <c:pt idx="676">
                  <c:v>24</c:v>
                </c:pt>
                <c:pt idx="677">
                  <c:v>19</c:v>
                </c:pt>
                <c:pt idx="678">
                  <c:v>21</c:v>
                </c:pt>
                <c:pt idx="679">
                  <c:v>19</c:v>
                </c:pt>
                <c:pt idx="680">
                  <c:v>19</c:v>
                </c:pt>
                <c:pt idx="681">
                  <c:v>17</c:v>
                </c:pt>
                <c:pt idx="682">
                  <c:v>13</c:v>
                </c:pt>
                <c:pt idx="683">
                  <c:v>13</c:v>
                </c:pt>
                <c:pt idx="684">
                  <c:v>19</c:v>
                </c:pt>
                <c:pt idx="685">
                  <c:v>18</c:v>
                </c:pt>
                <c:pt idx="686">
                  <c:v>14</c:v>
                </c:pt>
                <c:pt idx="687">
                  <c:v>19</c:v>
                </c:pt>
                <c:pt idx="688">
                  <c:v>19</c:v>
                </c:pt>
                <c:pt idx="689">
                  <c:v>9</c:v>
                </c:pt>
                <c:pt idx="690">
                  <c:v>11</c:v>
                </c:pt>
                <c:pt idx="691">
                  <c:v>10</c:v>
                </c:pt>
                <c:pt idx="692">
                  <c:v>12</c:v>
                </c:pt>
                <c:pt idx="693">
                  <c:v>9</c:v>
                </c:pt>
                <c:pt idx="694">
                  <c:v>5</c:v>
                </c:pt>
                <c:pt idx="695">
                  <c:v>7</c:v>
                </c:pt>
                <c:pt idx="696">
                  <c:v>13</c:v>
                </c:pt>
                <c:pt idx="697">
                  <c:v>11</c:v>
                </c:pt>
                <c:pt idx="698">
                  <c:v>7</c:v>
                </c:pt>
                <c:pt idx="699">
                  <c:v>7</c:v>
                </c:pt>
                <c:pt idx="700">
                  <c:v>4</c:v>
                </c:pt>
                <c:pt idx="701">
                  <c:v>4</c:v>
                </c:pt>
                <c:pt idx="702">
                  <c:v>1</c:v>
                </c:pt>
                <c:pt idx="703">
                  <c:v>4</c:v>
                </c:pt>
                <c:pt idx="704">
                  <c:v>5</c:v>
                </c:pt>
                <c:pt idx="705">
                  <c:v>3</c:v>
                </c:pt>
                <c:pt idx="706">
                  <c:v>1</c:v>
                </c:pt>
                <c:pt idx="707">
                  <c:v>6</c:v>
                </c:pt>
                <c:pt idx="708">
                  <c:v>1</c:v>
                </c:pt>
                <c:pt idx="709">
                  <c:v>5</c:v>
                </c:pt>
                <c:pt idx="710">
                  <c:v>3</c:v>
                </c:pt>
                <c:pt idx="711">
                  <c:v>3</c:v>
                </c:pt>
                <c:pt idx="712">
                  <c:v>2</c:v>
                </c:pt>
                <c:pt idx="713">
                  <c:v>2</c:v>
                </c:pt>
                <c:pt idx="714">
                  <c:v>2</c:v>
                </c:pt>
                <c:pt idx="715">
                  <c:v>1</c:v>
                </c:pt>
                <c:pt idx="716">
                  <c:v>3</c:v>
                </c:pt>
                <c:pt idx="717">
                  <c:v>0</c:v>
                </c:pt>
                <c:pt idx="718">
                  <c:v>1</c:v>
                </c:pt>
                <c:pt idx="719">
                  <c:v>4</c:v>
                </c:pt>
                <c:pt idx="720">
                  <c:v>0</c:v>
                </c:pt>
                <c:pt idx="721">
                  <c:v>2</c:v>
                </c:pt>
                <c:pt idx="722">
                  <c:v>2</c:v>
                </c:pt>
                <c:pt idx="723">
                  <c:v>0</c:v>
                </c:pt>
                <c:pt idx="724">
                  <c:v>3</c:v>
                </c:pt>
                <c:pt idx="725">
                  <c:v>1</c:v>
                </c:pt>
                <c:pt idx="726">
                  <c:v>3</c:v>
                </c:pt>
                <c:pt idx="727">
                  <c:v>0</c:v>
                </c:pt>
                <c:pt idx="728">
                  <c:v>1</c:v>
                </c:pt>
                <c:pt idx="729">
                  <c:v>1</c:v>
                </c:pt>
                <c:pt idx="730">
                  <c:v>0</c:v>
                </c:pt>
                <c:pt idx="731">
                  <c:v>0</c:v>
                </c:pt>
                <c:pt idx="732">
                  <c:v>1</c:v>
                </c:pt>
                <c:pt idx="733">
                  <c:v>0</c:v>
                </c:pt>
                <c:pt idx="734">
                  <c:v>1</c:v>
                </c:pt>
                <c:pt idx="735">
                  <c:v>2</c:v>
                </c:pt>
                <c:pt idx="736">
                  <c:v>0</c:v>
                </c:pt>
                <c:pt idx="737">
                  <c:v>0</c:v>
                </c:pt>
                <c:pt idx="738">
                  <c:v>1</c:v>
                </c:pt>
                <c:pt idx="739">
                  <c:v>1</c:v>
                </c:pt>
                <c:pt idx="740">
                  <c:v>0</c:v>
                </c:pt>
                <c:pt idx="741">
                  <c:v>0</c:v>
                </c:pt>
                <c:pt idx="742">
                  <c:v>0</c:v>
                </c:pt>
                <c:pt idx="743">
                  <c:v>0</c:v>
                </c:pt>
                <c:pt idx="744">
                  <c:v>1</c:v>
                </c:pt>
                <c:pt idx="745">
                  <c:v>0</c:v>
                </c:pt>
                <c:pt idx="746">
                  <c:v>1</c:v>
                </c:pt>
                <c:pt idx="747">
                  <c:v>0</c:v>
                </c:pt>
                <c:pt idx="748">
                  <c:v>1</c:v>
                </c:pt>
                <c:pt idx="749">
                  <c:v>0</c:v>
                </c:pt>
                <c:pt idx="750">
                  <c:v>0</c:v>
                </c:pt>
                <c:pt idx="751">
                  <c:v>0</c:v>
                </c:pt>
                <c:pt idx="752">
                  <c:v>1</c:v>
                </c:pt>
                <c:pt idx="753">
                  <c:v>0</c:v>
                </c:pt>
                <c:pt idx="754">
                  <c:v>1</c:v>
                </c:pt>
                <c:pt idx="755">
                  <c:v>0</c:v>
                </c:pt>
                <c:pt idx="756">
                  <c:v>0</c:v>
                </c:pt>
                <c:pt idx="757">
                  <c:v>0</c:v>
                </c:pt>
                <c:pt idx="758">
                  <c:v>0</c:v>
                </c:pt>
                <c:pt idx="759">
                  <c:v>0</c:v>
                </c:pt>
                <c:pt idx="760">
                  <c:v>0</c:v>
                </c:pt>
                <c:pt idx="761">
                  <c:v>1</c:v>
                </c:pt>
                <c:pt idx="762">
                  <c:v>0</c:v>
                </c:pt>
                <c:pt idx="763">
                  <c:v>0</c:v>
                </c:pt>
                <c:pt idx="764">
                  <c:v>3</c:v>
                </c:pt>
                <c:pt idx="765">
                  <c:v>0</c:v>
                </c:pt>
                <c:pt idx="766">
                  <c:v>1</c:v>
                </c:pt>
                <c:pt idx="767">
                  <c:v>0</c:v>
                </c:pt>
                <c:pt idx="768">
                  <c:v>3</c:v>
                </c:pt>
                <c:pt idx="769">
                  <c:v>0</c:v>
                </c:pt>
                <c:pt idx="770">
                  <c:v>0</c:v>
                </c:pt>
                <c:pt idx="771">
                  <c:v>0</c:v>
                </c:pt>
                <c:pt idx="772">
                  <c:v>1</c:v>
                </c:pt>
                <c:pt idx="773">
                  <c:v>0</c:v>
                </c:pt>
                <c:pt idx="774">
                  <c:v>0</c:v>
                </c:pt>
                <c:pt idx="775">
                  <c:v>1</c:v>
                </c:pt>
                <c:pt idx="776">
                  <c:v>1</c:v>
                </c:pt>
                <c:pt idx="777">
                  <c:v>0</c:v>
                </c:pt>
                <c:pt idx="778">
                  <c:v>0</c:v>
                </c:pt>
                <c:pt idx="779">
                  <c:v>1</c:v>
                </c:pt>
                <c:pt idx="780">
                  <c:v>0</c:v>
                </c:pt>
                <c:pt idx="781">
                  <c:v>0</c:v>
                </c:pt>
                <c:pt idx="782">
                  <c:v>0</c:v>
                </c:pt>
                <c:pt idx="783">
                  <c:v>0</c:v>
                </c:pt>
                <c:pt idx="784">
                  <c:v>1</c:v>
                </c:pt>
                <c:pt idx="785">
                  <c:v>0</c:v>
                </c:pt>
                <c:pt idx="786">
                  <c:v>1</c:v>
                </c:pt>
                <c:pt idx="787">
                  <c:v>1</c:v>
                </c:pt>
                <c:pt idx="788">
                  <c:v>1</c:v>
                </c:pt>
                <c:pt idx="789">
                  <c:v>0</c:v>
                </c:pt>
                <c:pt idx="790">
                  <c:v>0</c:v>
                </c:pt>
                <c:pt idx="791">
                  <c:v>1</c:v>
                </c:pt>
                <c:pt idx="792">
                  <c:v>1</c:v>
                </c:pt>
                <c:pt idx="793">
                  <c:v>1</c:v>
                </c:pt>
                <c:pt idx="794">
                  <c:v>0</c:v>
                </c:pt>
                <c:pt idx="795">
                  <c:v>0</c:v>
                </c:pt>
                <c:pt idx="796">
                  <c:v>1</c:v>
                </c:pt>
                <c:pt idx="797">
                  <c:v>1</c:v>
                </c:pt>
                <c:pt idx="798">
                  <c:v>3</c:v>
                </c:pt>
                <c:pt idx="799">
                  <c:v>0</c:v>
                </c:pt>
                <c:pt idx="800">
                  <c:v>1</c:v>
                </c:pt>
                <c:pt idx="801">
                  <c:v>1</c:v>
                </c:pt>
                <c:pt idx="802">
                  <c:v>0</c:v>
                </c:pt>
                <c:pt idx="803">
                  <c:v>0</c:v>
                </c:pt>
                <c:pt idx="804">
                  <c:v>1</c:v>
                </c:pt>
                <c:pt idx="805">
                  <c:v>0</c:v>
                </c:pt>
                <c:pt idx="806">
                  <c:v>1</c:v>
                </c:pt>
                <c:pt idx="807">
                  <c:v>0</c:v>
                </c:pt>
                <c:pt idx="808">
                  <c:v>1</c:v>
                </c:pt>
                <c:pt idx="809">
                  <c:v>1</c:v>
                </c:pt>
                <c:pt idx="810">
                  <c:v>0</c:v>
                </c:pt>
                <c:pt idx="811">
                  <c:v>0</c:v>
                </c:pt>
                <c:pt idx="812">
                  <c:v>0</c:v>
                </c:pt>
                <c:pt idx="813">
                  <c:v>0</c:v>
                </c:pt>
                <c:pt idx="814">
                  <c:v>0</c:v>
                </c:pt>
                <c:pt idx="815">
                  <c:v>0</c:v>
                </c:pt>
                <c:pt idx="816">
                  <c:v>0</c:v>
                </c:pt>
                <c:pt idx="817">
                  <c:v>1</c:v>
                </c:pt>
                <c:pt idx="818">
                  <c:v>0</c:v>
                </c:pt>
                <c:pt idx="819">
                  <c:v>1</c:v>
                </c:pt>
                <c:pt idx="820">
                  <c:v>0</c:v>
                </c:pt>
                <c:pt idx="821">
                  <c:v>0</c:v>
                </c:pt>
                <c:pt idx="822">
                  <c:v>0</c:v>
                </c:pt>
                <c:pt idx="823">
                  <c:v>0</c:v>
                </c:pt>
                <c:pt idx="824">
                  <c:v>1</c:v>
                </c:pt>
                <c:pt idx="825">
                  <c:v>1</c:v>
                </c:pt>
                <c:pt idx="826">
                  <c:v>0</c:v>
                </c:pt>
                <c:pt idx="827">
                  <c:v>2</c:v>
                </c:pt>
                <c:pt idx="828">
                  <c:v>0</c:v>
                </c:pt>
                <c:pt idx="829">
                  <c:v>0</c:v>
                </c:pt>
                <c:pt idx="830">
                  <c:v>0</c:v>
                </c:pt>
                <c:pt idx="831">
                  <c:v>0</c:v>
                </c:pt>
                <c:pt idx="832">
                  <c:v>0</c:v>
                </c:pt>
                <c:pt idx="833">
                  <c:v>0</c:v>
                </c:pt>
                <c:pt idx="834">
                  <c:v>0</c:v>
                </c:pt>
                <c:pt idx="835">
                  <c:v>0</c:v>
                </c:pt>
                <c:pt idx="836">
                  <c:v>0</c:v>
                </c:pt>
                <c:pt idx="837">
                  <c:v>0</c:v>
                </c:pt>
                <c:pt idx="838">
                  <c:v>0</c:v>
                </c:pt>
                <c:pt idx="839">
                  <c:v>0</c:v>
                </c:pt>
                <c:pt idx="840">
                  <c:v>1</c:v>
                </c:pt>
                <c:pt idx="841">
                  <c:v>0</c:v>
                </c:pt>
                <c:pt idx="842">
                  <c:v>0</c:v>
                </c:pt>
                <c:pt idx="843">
                  <c:v>0</c:v>
                </c:pt>
                <c:pt idx="844">
                  <c:v>0</c:v>
                </c:pt>
                <c:pt idx="845">
                  <c:v>0</c:v>
                </c:pt>
                <c:pt idx="846">
                  <c:v>0</c:v>
                </c:pt>
                <c:pt idx="847">
                  <c:v>0</c:v>
                </c:pt>
                <c:pt idx="848">
                  <c:v>0</c:v>
                </c:pt>
                <c:pt idx="849">
                  <c:v>0</c:v>
                </c:pt>
                <c:pt idx="850">
                  <c:v>0</c:v>
                </c:pt>
                <c:pt idx="851">
                  <c:v>0</c:v>
                </c:pt>
                <c:pt idx="852">
                  <c:v>0</c:v>
                </c:pt>
                <c:pt idx="853">
                  <c:v>1</c:v>
                </c:pt>
                <c:pt idx="854">
                  <c:v>0</c:v>
                </c:pt>
                <c:pt idx="855">
                  <c:v>0</c:v>
                </c:pt>
                <c:pt idx="856">
                  <c:v>0</c:v>
                </c:pt>
                <c:pt idx="857">
                  <c:v>1</c:v>
                </c:pt>
                <c:pt idx="858">
                  <c:v>2</c:v>
                </c:pt>
                <c:pt idx="859">
                  <c:v>1</c:v>
                </c:pt>
                <c:pt idx="860">
                  <c:v>1</c:v>
                </c:pt>
                <c:pt idx="861">
                  <c:v>1</c:v>
                </c:pt>
                <c:pt idx="862">
                  <c:v>0</c:v>
                </c:pt>
                <c:pt idx="863">
                  <c:v>0</c:v>
                </c:pt>
                <c:pt idx="864">
                  <c:v>1</c:v>
                </c:pt>
                <c:pt idx="865">
                  <c:v>0</c:v>
                </c:pt>
                <c:pt idx="866">
                  <c:v>0</c:v>
                </c:pt>
                <c:pt idx="867">
                  <c:v>0</c:v>
                </c:pt>
                <c:pt idx="868">
                  <c:v>1</c:v>
                </c:pt>
                <c:pt idx="869">
                  <c:v>1</c:v>
                </c:pt>
                <c:pt idx="870">
                  <c:v>0</c:v>
                </c:pt>
                <c:pt idx="871">
                  <c:v>0</c:v>
                </c:pt>
                <c:pt idx="872">
                  <c:v>2</c:v>
                </c:pt>
                <c:pt idx="873">
                  <c:v>0</c:v>
                </c:pt>
                <c:pt idx="874">
                  <c:v>0</c:v>
                </c:pt>
                <c:pt idx="875">
                  <c:v>0</c:v>
                </c:pt>
                <c:pt idx="876">
                  <c:v>0</c:v>
                </c:pt>
                <c:pt idx="877">
                  <c:v>0</c:v>
                </c:pt>
                <c:pt idx="878">
                  <c:v>0</c:v>
                </c:pt>
                <c:pt idx="879">
                  <c:v>0</c:v>
                </c:pt>
                <c:pt idx="880">
                  <c:v>0</c:v>
                </c:pt>
                <c:pt idx="881">
                  <c:v>1</c:v>
                </c:pt>
                <c:pt idx="882">
                  <c:v>0</c:v>
                </c:pt>
                <c:pt idx="883">
                  <c:v>0</c:v>
                </c:pt>
                <c:pt idx="884">
                  <c:v>0</c:v>
                </c:pt>
                <c:pt idx="885">
                  <c:v>0</c:v>
                </c:pt>
                <c:pt idx="886">
                  <c:v>2</c:v>
                </c:pt>
                <c:pt idx="887">
                  <c:v>1</c:v>
                </c:pt>
                <c:pt idx="888">
                  <c:v>3</c:v>
                </c:pt>
                <c:pt idx="889">
                  <c:v>0</c:v>
                </c:pt>
                <c:pt idx="890">
                  <c:v>0</c:v>
                </c:pt>
                <c:pt idx="891">
                  <c:v>0</c:v>
                </c:pt>
                <c:pt idx="892">
                  <c:v>1</c:v>
                </c:pt>
                <c:pt idx="893">
                  <c:v>0</c:v>
                </c:pt>
                <c:pt idx="894">
                  <c:v>0</c:v>
                </c:pt>
                <c:pt idx="895">
                  <c:v>0</c:v>
                </c:pt>
                <c:pt idx="896">
                  <c:v>2</c:v>
                </c:pt>
                <c:pt idx="897">
                  <c:v>0</c:v>
                </c:pt>
                <c:pt idx="898">
                  <c:v>1</c:v>
                </c:pt>
                <c:pt idx="899">
                  <c:v>0</c:v>
                </c:pt>
                <c:pt idx="900">
                  <c:v>1</c:v>
                </c:pt>
                <c:pt idx="901">
                  <c:v>1</c:v>
                </c:pt>
                <c:pt idx="902">
                  <c:v>0</c:v>
                </c:pt>
                <c:pt idx="903">
                  <c:v>1</c:v>
                </c:pt>
                <c:pt idx="904">
                  <c:v>0</c:v>
                </c:pt>
                <c:pt idx="905">
                  <c:v>0</c:v>
                </c:pt>
                <c:pt idx="906">
                  <c:v>1</c:v>
                </c:pt>
                <c:pt idx="907">
                  <c:v>1</c:v>
                </c:pt>
                <c:pt idx="908">
                  <c:v>2</c:v>
                </c:pt>
                <c:pt idx="909">
                  <c:v>1</c:v>
                </c:pt>
                <c:pt idx="910">
                  <c:v>0</c:v>
                </c:pt>
                <c:pt idx="911">
                  <c:v>0</c:v>
                </c:pt>
                <c:pt idx="912">
                  <c:v>1</c:v>
                </c:pt>
                <c:pt idx="913">
                  <c:v>0</c:v>
                </c:pt>
                <c:pt idx="914">
                  <c:v>1</c:v>
                </c:pt>
                <c:pt idx="915">
                  <c:v>0</c:v>
                </c:pt>
                <c:pt idx="916">
                  <c:v>0</c:v>
                </c:pt>
                <c:pt idx="917">
                  <c:v>0</c:v>
                </c:pt>
                <c:pt idx="918">
                  <c:v>0</c:v>
                </c:pt>
                <c:pt idx="919">
                  <c:v>0</c:v>
                </c:pt>
                <c:pt idx="920">
                  <c:v>0</c:v>
                </c:pt>
                <c:pt idx="921">
                  <c:v>1</c:v>
                </c:pt>
                <c:pt idx="922">
                  <c:v>2</c:v>
                </c:pt>
                <c:pt idx="923">
                  <c:v>0</c:v>
                </c:pt>
                <c:pt idx="924">
                  <c:v>0</c:v>
                </c:pt>
                <c:pt idx="925">
                  <c:v>0</c:v>
                </c:pt>
                <c:pt idx="926">
                  <c:v>0</c:v>
                </c:pt>
                <c:pt idx="927">
                  <c:v>0</c:v>
                </c:pt>
                <c:pt idx="928">
                  <c:v>0</c:v>
                </c:pt>
                <c:pt idx="929">
                  <c:v>0</c:v>
                </c:pt>
                <c:pt idx="930">
                  <c:v>0</c:v>
                </c:pt>
                <c:pt idx="931">
                  <c:v>0</c:v>
                </c:pt>
                <c:pt idx="932">
                  <c:v>1</c:v>
                </c:pt>
                <c:pt idx="933">
                  <c:v>0</c:v>
                </c:pt>
                <c:pt idx="934">
                  <c:v>0</c:v>
                </c:pt>
                <c:pt idx="935">
                  <c:v>1</c:v>
                </c:pt>
                <c:pt idx="936">
                  <c:v>2</c:v>
                </c:pt>
                <c:pt idx="937">
                  <c:v>1</c:v>
                </c:pt>
                <c:pt idx="938">
                  <c:v>0</c:v>
                </c:pt>
                <c:pt idx="939">
                  <c:v>0</c:v>
                </c:pt>
                <c:pt idx="940">
                  <c:v>0</c:v>
                </c:pt>
                <c:pt idx="941">
                  <c:v>0</c:v>
                </c:pt>
                <c:pt idx="942">
                  <c:v>1</c:v>
                </c:pt>
                <c:pt idx="943">
                  <c:v>0</c:v>
                </c:pt>
                <c:pt idx="944">
                  <c:v>0</c:v>
                </c:pt>
                <c:pt idx="945">
                  <c:v>0</c:v>
                </c:pt>
                <c:pt idx="946">
                  <c:v>2</c:v>
                </c:pt>
                <c:pt idx="947">
                  <c:v>0</c:v>
                </c:pt>
                <c:pt idx="948">
                  <c:v>0</c:v>
                </c:pt>
                <c:pt idx="949">
                  <c:v>0</c:v>
                </c:pt>
                <c:pt idx="950">
                  <c:v>0</c:v>
                </c:pt>
                <c:pt idx="951">
                  <c:v>0</c:v>
                </c:pt>
                <c:pt idx="952">
                  <c:v>2</c:v>
                </c:pt>
                <c:pt idx="953">
                  <c:v>0</c:v>
                </c:pt>
                <c:pt idx="954">
                  <c:v>0</c:v>
                </c:pt>
                <c:pt idx="955">
                  <c:v>1</c:v>
                </c:pt>
                <c:pt idx="956">
                  <c:v>0</c:v>
                </c:pt>
                <c:pt idx="957">
                  <c:v>0</c:v>
                </c:pt>
                <c:pt idx="958">
                  <c:v>1</c:v>
                </c:pt>
                <c:pt idx="959">
                  <c:v>0</c:v>
                </c:pt>
                <c:pt idx="960">
                  <c:v>0</c:v>
                </c:pt>
                <c:pt idx="961">
                  <c:v>0</c:v>
                </c:pt>
                <c:pt idx="962">
                  <c:v>1</c:v>
                </c:pt>
                <c:pt idx="963">
                  <c:v>1</c:v>
                </c:pt>
                <c:pt idx="964">
                  <c:v>1</c:v>
                </c:pt>
                <c:pt idx="965">
                  <c:v>1</c:v>
                </c:pt>
                <c:pt idx="966">
                  <c:v>0</c:v>
                </c:pt>
                <c:pt idx="967">
                  <c:v>0</c:v>
                </c:pt>
                <c:pt idx="968">
                  <c:v>0</c:v>
                </c:pt>
                <c:pt idx="969">
                  <c:v>0</c:v>
                </c:pt>
                <c:pt idx="970">
                  <c:v>1</c:v>
                </c:pt>
                <c:pt idx="971">
                  <c:v>0</c:v>
                </c:pt>
                <c:pt idx="972">
                  <c:v>0</c:v>
                </c:pt>
                <c:pt idx="973">
                  <c:v>0</c:v>
                </c:pt>
                <c:pt idx="974">
                  <c:v>1</c:v>
                </c:pt>
                <c:pt idx="975">
                  <c:v>1</c:v>
                </c:pt>
                <c:pt idx="976">
                  <c:v>1</c:v>
                </c:pt>
                <c:pt idx="977">
                  <c:v>0</c:v>
                </c:pt>
                <c:pt idx="978">
                  <c:v>0</c:v>
                </c:pt>
                <c:pt idx="979">
                  <c:v>1</c:v>
                </c:pt>
                <c:pt idx="980">
                  <c:v>0</c:v>
                </c:pt>
                <c:pt idx="981">
                  <c:v>0</c:v>
                </c:pt>
                <c:pt idx="982">
                  <c:v>2</c:v>
                </c:pt>
                <c:pt idx="983">
                  <c:v>1</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1</c:v>
                </c:pt>
                <c:pt idx="1001">
                  <c:v>1</c:v>
                </c:pt>
                <c:pt idx="1002">
                  <c:v>0</c:v>
                </c:pt>
                <c:pt idx="1003">
                  <c:v>0</c:v>
                </c:pt>
                <c:pt idx="1004">
                  <c:v>0</c:v>
                </c:pt>
                <c:pt idx="1005">
                  <c:v>1</c:v>
                </c:pt>
                <c:pt idx="1006">
                  <c:v>0</c:v>
                </c:pt>
                <c:pt idx="1007">
                  <c:v>0</c:v>
                </c:pt>
                <c:pt idx="1008">
                  <c:v>0</c:v>
                </c:pt>
                <c:pt idx="1009">
                  <c:v>0</c:v>
                </c:pt>
                <c:pt idx="1010">
                  <c:v>0</c:v>
                </c:pt>
                <c:pt idx="1011">
                  <c:v>1</c:v>
                </c:pt>
                <c:pt idx="1012">
                  <c:v>0</c:v>
                </c:pt>
                <c:pt idx="1013">
                  <c:v>0</c:v>
                </c:pt>
                <c:pt idx="1014">
                  <c:v>0</c:v>
                </c:pt>
                <c:pt idx="1015">
                  <c:v>0</c:v>
                </c:pt>
                <c:pt idx="1016">
                  <c:v>0</c:v>
                </c:pt>
                <c:pt idx="1017">
                  <c:v>0</c:v>
                </c:pt>
                <c:pt idx="1018">
                  <c:v>1</c:v>
                </c:pt>
                <c:pt idx="1019">
                  <c:v>0</c:v>
                </c:pt>
                <c:pt idx="1020">
                  <c:v>0</c:v>
                </c:pt>
                <c:pt idx="1021">
                  <c:v>0</c:v>
                </c:pt>
                <c:pt idx="1022">
                  <c:v>0</c:v>
                </c:pt>
                <c:pt idx="1023">
                  <c:v>0</c:v>
                </c:pt>
              </c:numCache>
            </c:numRef>
          </c:val>
          <c:extLst>
            <c:ext xmlns:c16="http://schemas.microsoft.com/office/drawing/2014/chart" uri="{C3380CC4-5D6E-409C-BE32-E72D297353CC}">
              <c16:uniqueId val="{00000000-45A0-4011-97CD-5C1F99F94B8D}"/>
            </c:ext>
          </c:extLst>
        </c:ser>
        <c:dLbls>
          <c:showLegendKey val="0"/>
          <c:showVal val="0"/>
          <c:showCatName val="0"/>
          <c:showSerName val="0"/>
          <c:showPercent val="0"/>
          <c:showBubbleSize val="0"/>
        </c:dLbls>
        <c:gapWidth val="0"/>
        <c:axId val="179688192"/>
        <c:axId val="179690112"/>
      </c:barChart>
      <c:catAx>
        <c:axId val="179688192"/>
        <c:scaling>
          <c:orientation val="minMax"/>
        </c:scaling>
        <c:delete val="0"/>
        <c:axPos val="b"/>
        <c:title>
          <c:tx>
            <c:rich>
              <a:bodyPr/>
              <a:lstStyle/>
              <a:p>
                <a:pPr>
                  <a:defRPr sz="2200"/>
                </a:pPr>
                <a:r>
                  <a:rPr lang="it-IT" sz="2200" dirty="0" err="1"/>
                  <a:t>Channels</a:t>
                </a:r>
                <a:endParaRPr lang="it-IT" sz="2200" dirty="0"/>
              </a:p>
            </c:rich>
          </c:tx>
          <c:overlay val="0"/>
        </c:title>
        <c:numFmt formatCode="General" sourceLinked="1"/>
        <c:majorTickMark val="none"/>
        <c:minorTickMark val="none"/>
        <c:tickLblPos val="nextTo"/>
        <c:txPr>
          <a:bodyPr/>
          <a:lstStyle/>
          <a:p>
            <a:pPr>
              <a:defRPr sz="1600"/>
            </a:pPr>
            <a:endParaRPr lang="it-IT"/>
          </a:p>
        </c:txPr>
        <c:crossAx val="179690112"/>
        <c:crosses val="autoZero"/>
        <c:auto val="1"/>
        <c:lblAlgn val="ctr"/>
        <c:lblOffset val="100"/>
        <c:tickLblSkip val="100"/>
        <c:tickMarkSkip val="128"/>
        <c:noMultiLvlLbl val="0"/>
      </c:catAx>
      <c:valAx>
        <c:axId val="179690112"/>
        <c:scaling>
          <c:logBase val="10"/>
          <c:orientation val="minMax"/>
        </c:scaling>
        <c:delete val="0"/>
        <c:axPos val="l"/>
        <c:title>
          <c:tx>
            <c:rich>
              <a:bodyPr/>
              <a:lstStyle/>
              <a:p>
                <a:pPr>
                  <a:defRPr lang="it-IT" sz="2200" smtClean="0"/>
                </a:pPr>
                <a:r>
                  <a:rPr lang="it-IT" sz="2200"/>
                  <a:t>Counts</a:t>
                </a:r>
              </a:p>
            </c:rich>
          </c:tx>
          <c:layout>
            <c:manualLayout>
              <c:xMode val="edge"/>
              <c:yMode val="edge"/>
              <c:x val="2.3847399617248684E-2"/>
              <c:y val="0.37670318330177954"/>
            </c:manualLayout>
          </c:layout>
          <c:overlay val="0"/>
        </c:title>
        <c:numFmt formatCode="General" sourceLinked="1"/>
        <c:majorTickMark val="out"/>
        <c:minorTickMark val="none"/>
        <c:tickLblPos val="nextTo"/>
        <c:txPr>
          <a:bodyPr/>
          <a:lstStyle/>
          <a:p>
            <a:pPr>
              <a:defRPr sz="1600"/>
            </a:pPr>
            <a:endParaRPr lang="it-IT"/>
          </a:p>
        </c:txPr>
        <c:crossAx val="179688192"/>
        <c:crosses val="autoZero"/>
        <c:crossBetween val="between"/>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4650043744581"/>
          <c:y val="0.15626775444525523"/>
          <c:w val="0.81553794838145133"/>
          <c:h val="0.66993111733420485"/>
        </c:manualLayout>
      </c:layout>
      <c:barChart>
        <c:barDir val="col"/>
        <c:grouping val="clustered"/>
        <c:varyColors val="0"/>
        <c:ser>
          <c:idx val="0"/>
          <c:order val="0"/>
          <c:spPr>
            <a:solidFill>
              <a:srgbClr val="C00000"/>
            </a:solidFill>
            <a:ln w="28575">
              <a:noFill/>
            </a:ln>
          </c:spPr>
          <c:invertIfNegative val="0"/>
          <c:cat>
            <c:numRef>
              <c:f>Temp_15_12_2014_N002!$A$13:$A$1036</c:f>
              <c:numCache>
                <c:formatCode>General</c:formatCode>
                <c:ptCount val="10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numCache>
            </c:numRef>
          </c:cat>
          <c:val>
            <c:numRef>
              <c:f>Temp_15_12_2014_N002!$B$13:$B$1036</c:f>
              <c:numCache>
                <c:formatCode>General</c:formatCode>
                <c:ptCount val="1024"/>
                <c:pt idx="0">
                  <c:v>0</c:v>
                </c:pt>
                <c:pt idx="1">
                  <c:v>0</c:v>
                </c:pt>
                <c:pt idx="2">
                  <c:v>0</c:v>
                </c:pt>
                <c:pt idx="3">
                  <c:v>0</c:v>
                </c:pt>
                <c:pt idx="4">
                  <c:v>0</c:v>
                </c:pt>
                <c:pt idx="5">
                  <c:v>0</c:v>
                </c:pt>
                <c:pt idx="6">
                  <c:v>0</c:v>
                </c:pt>
                <c:pt idx="7">
                  <c:v>0</c:v>
                </c:pt>
                <c:pt idx="8">
                  <c:v>0</c:v>
                </c:pt>
                <c:pt idx="9">
                  <c:v>0</c:v>
                </c:pt>
                <c:pt idx="10">
                  <c:v>2</c:v>
                </c:pt>
                <c:pt idx="11">
                  <c:v>173</c:v>
                </c:pt>
                <c:pt idx="12">
                  <c:v>539</c:v>
                </c:pt>
                <c:pt idx="13">
                  <c:v>605</c:v>
                </c:pt>
                <c:pt idx="14">
                  <c:v>655</c:v>
                </c:pt>
                <c:pt idx="15">
                  <c:v>796</c:v>
                </c:pt>
                <c:pt idx="16">
                  <c:v>930</c:v>
                </c:pt>
                <c:pt idx="17">
                  <c:v>1179</c:v>
                </c:pt>
                <c:pt idx="18">
                  <c:v>1352</c:v>
                </c:pt>
                <c:pt idx="19">
                  <c:v>1563</c:v>
                </c:pt>
                <c:pt idx="20">
                  <c:v>1877</c:v>
                </c:pt>
                <c:pt idx="21">
                  <c:v>2122</c:v>
                </c:pt>
                <c:pt idx="22">
                  <c:v>2284</c:v>
                </c:pt>
                <c:pt idx="23">
                  <c:v>2410</c:v>
                </c:pt>
                <c:pt idx="24">
                  <c:v>2632</c:v>
                </c:pt>
                <c:pt idx="25">
                  <c:v>2745</c:v>
                </c:pt>
                <c:pt idx="26">
                  <c:v>2776</c:v>
                </c:pt>
                <c:pt idx="27">
                  <c:v>2746</c:v>
                </c:pt>
                <c:pt idx="28">
                  <c:v>2788</c:v>
                </c:pt>
                <c:pt idx="29">
                  <c:v>2830</c:v>
                </c:pt>
                <c:pt idx="30">
                  <c:v>2829</c:v>
                </c:pt>
                <c:pt idx="31">
                  <c:v>2823</c:v>
                </c:pt>
                <c:pt idx="32">
                  <c:v>2758</c:v>
                </c:pt>
                <c:pt idx="33">
                  <c:v>2705</c:v>
                </c:pt>
                <c:pt idx="34">
                  <c:v>2724</c:v>
                </c:pt>
                <c:pt idx="35">
                  <c:v>2712</c:v>
                </c:pt>
                <c:pt idx="36">
                  <c:v>2724</c:v>
                </c:pt>
                <c:pt idx="37">
                  <c:v>2600</c:v>
                </c:pt>
                <c:pt idx="38">
                  <c:v>2544</c:v>
                </c:pt>
                <c:pt idx="39">
                  <c:v>2484</c:v>
                </c:pt>
                <c:pt idx="40">
                  <c:v>2413</c:v>
                </c:pt>
                <c:pt idx="41">
                  <c:v>2346</c:v>
                </c:pt>
                <c:pt idx="42">
                  <c:v>2255</c:v>
                </c:pt>
                <c:pt idx="43">
                  <c:v>2148</c:v>
                </c:pt>
                <c:pt idx="44">
                  <c:v>2175</c:v>
                </c:pt>
                <c:pt idx="45">
                  <c:v>2107</c:v>
                </c:pt>
                <c:pt idx="46">
                  <c:v>2059</c:v>
                </c:pt>
                <c:pt idx="47">
                  <c:v>1994</c:v>
                </c:pt>
                <c:pt idx="48">
                  <c:v>1883</c:v>
                </c:pt>
                <c:pt idx="49">
                  <c:v>1914</c:v>
                </c:pt>
                <c:pt idx="50">
                  <c:v>1937</c:v>
                </c:pt>
                <c:pt idx="51">
                  <c:v>1772</c:v>
                </c:pt>
                <c:pt idx="52">
                  <c:v>1828</c:v>
                </c:pt>
                <c:pt idx="53">
                  <c:v>1644</c:v>
                </c:pt>
                <c:pt idx="54">
                  <c:v>1645</c:v>
                </c:pt>
                <c:pt idx="55">
                  <c:v>1559</c:v>
                </c:pt>
                <c:pt idx="56">
                  <c:v>1628</c:v>
                </c:pt>
                <c:pt idx="57">
                  <c:v>1494</c:v>
                </c:pt>
                <c:pt idx="58">
                  <c:v>1505</c:v>
                </c:pt>
                <c:pt idx="59">
                  <c:v>1465</c:v>
                </c:pt>
                <c:pt idx="60">
                  <c:v>1494</c:v>
                </c:pt>
                <c:pt idx="61">
                  <c:v>1464</c:v>
                </c:pt>
                <c:pt idx="62">
                  <c:v>1466</c:v>
                </c:pt>
                <c:pt idx="63">
                  <c:v>1427</c:v>
                </c:pt>
                <c:pt idx="64">
                  <c:v>1489</c:v>
                </c:pt>
                <c:pt idx="65">
                  <c:v>1373</c:v>
                </c:pt>
                <c:pt idx="66">
                  <c:v>1271</c:v>
                </c:pt>
                <c:pt idx="67">
                  <c:v>1264</c:v>
                </c:pt>
                <c:pt idx="68">
                  <c:v>1247</c:v>
                </c:pt>
                <c:pt idx="69">
                  <c:v>1160</c:v>
                </c:pt>
                <c:pt idx="70">
                  <c:v>1036</c:v>
                </c:pt>
                <c:pt idx="71">
                  <c:v>993</c:v>
                </c:pt>
                <c:pt idx="72">
                  <c:v>1040</c:v>
                </c:pt>
                <c:pt idx="73">
                  <c:v>1032</c:v>
                </c:pt>
                <c:pt idx="74">
                  <c:v>913</c:v>
                </c:pt>
                <c:pt idx="75">
                  <c:v>940</c:v>
                </c:pt>
                <c:pt idx="76">
                  <c:v>942</c:v>
                </c:pt>
                <c:pt idx="77">
                  <c:v>948</c:v>
                </c:pt>
                <c:pt idx="78">
                  <c:v>897</c:v>
                </c:pt>
                <c:pt idx="79">
                  <c:v>843</c:v>
                </c:pt>
                <c:pt idx="80">
                  <c:v>835</c:v>
                </c:pt>
                <c:pt idx="81">
                  <c:v>840</c:v>
                </c:pt>
                <c:pt idx="82">
                  <c:v>806</c:v>
                </c:pt>
                <c:pt idx="83">
                  <c:v>720</c:v>
                </c:pt>
                <c:pt idx="84">
                  <c:v>731</c:v>
                </c:pt>
                <c:pt idx="85">
                  <c:v>713</c:v>
                </c:pt>
                <c:pt idx="86">
                  <c:v>673</c:v>
                </c:pt>
                <c:pt idx="87">
                  <c:v>735</c:v>
                </c:pt>
                <c:pt idx="88">
                  <c:v>670</c:v>
                </c:pt>
                <c:pt idx="89">
                  <c:v>700</c:v>
                </c:pt>
                <c:pt idx="90">
                  <c:v>697</c:v>
                </c:pt>
                <c:pt idx="91">
                  <c:v>654</c:v>
                </c:pt>
                <c:pt idx="92">
                  <c:v>699</c:v>
                </c:pt>
                <c:pt idx="93">
                  <c:v>679</c:v>
                </c:pt>
                <c:pt idx="94">
                  <c:v>648</c:v>
                </c:pt>
                <c:pt idx="95">
                  <c:v>605</c:v>
                </c:pt>
                <c:pt idx="96">
                  <c:v>626</c:v>
                </c:pt>
                <c:pt idx="97">
                  <c:v>623</c:v>
                </c:pt>
                <c:pt idx="98">
                  <c:v>544</c:v>
                </c:pt>
                <c:pt idx="99">
                  <c:v>546</c:v>
                </c:pt>
                <c:pt idx="100">
                  <c:v>528</c:v>
                </c:pt>
                <c:pt idx="101">
                  <c:v>470</c:v>
                </c:pt>
                <c:pt idx="102">
                  <c:v>442</c:v>
                </c:pt>
                <c:pt idx="103">
                  <c:v>474</c:v>
                </c:pt>
                <c:pt idx="104">
                  <c:v>491</c:v>
                </c:pt>
                <c:pt idx="105">
                  <c:v>438</c:v>
                </c:pt>
                <c:pt idx="106">
                  <c:v>414</c:v>
                </c:pt>
                <c:pt idx="107">
                  <c:v>379</c:v>
                </c:pt>
                <c:pt idx="108">
                  <c:v>428</c:v>
                </c:pt>
                <c:pt idx="109">
                  <c:v>414</c:v>
                </c:pt>
                <c:pt idx="110">
                  <c:v>364</c:v>
                </c:pt>
                <c:pt idx="111">
                  <c:v>414</c:v>
                </c:pt>
                <c:pt idx="112">
                  <c:v>418</c:v>
                </c:pt>
                <c:pt idx="113">
                  <c:v>390</c:v>
                </c:pt>
                <c:pt idx="114">
                  <c:v>385</c:v>
                </c:pt>
                <c:pt idx="115">
                  <c:v>397</c:v>
                </c:pt>
                <c:pt idx="116">
                  <c:v>373</c:v>
                </c:pt>
                <c:pt idx="117">
                  <c:v>315</c:v>
                </c:pt>
                <c:pt idx="118">
                  <c:v>367</c:v>
                </c:pt>
                <c:pt idx="119">
                  <c:v>388</c:v>
                </c:pt>
                <c:pt idx="120">
                  <c:v>367</c:v>
                </c:pt>
                <c:pt idx="121">
                  <c:v>365</c:v>
                </c:pt>
                <c:pt idx="122">
                  <c:v>360</c:v>
                </c:pt>
                <c:pt idx="123">
                  <c:v>341</c:v>
                </c:pt>
                <c:pt idx="124">
                  <c:v>353</c:v>
                </c:pt>
                <c:pt idx="125">
                  <c:v>333</c:v>
                </c:pt>
                <c:pt idx="126">
                  <c:v>322</c:v>
                </c:pt>
                <c:pt idx="127">
                  <c:v>351</c:v>
                </c:pt>
                <c:pt idx="128">
                  <c:v>317</c:v>
                </c:pt>
                <c:pt idx="129">
                  <c:v>321</c:v>
                </c:pt>
                <c:pt idx="130">
                  <c:v>336</c:v>
                </c:pt>
                <c:pt idx="131">
                  <c:v>304</c:v>
                </c:pt>
                <c:pt idx="132">
                  <c:v>354</c:v>
                </c:pt>
                <c:pt idx="133">
                  <c:v>319</c:v>
                </c:pt>
                <c:pt idx="134">
                  <c:v>329</c:v>
                </c:pt>
                <c:pt idx="135">
                  <c:v>314</c:v>
                </c:pt>
                <c:pt idx="136">
                  <c:v>299</c:v>
                </c:pt>
                <c:pt idx="137">
                  <c:v>315</c:v>
                </c:pt>
                <c:pt idx="138">
                  <c:v>334</c:v>
                </c:pt>
                <c:pt idx="139">
                  <c:v>316</c:v>
                </c:pt>
                <c:pt idx="140">
                  <c:v>336</c:v>
                </c:pt>
                <c:pt idx="141">
                  <c:v>255</c:v>
                </c:pt>
                <c:pt idx="142">
                  <c:v>308</c:v>
                </c:pt>
                <c:pt idx="143">
                  <c:v>291</c:v>
                </c:pt>
                <c:pt idx="144">
                  <c:v>307</c:v>
                </c:pt>
                <c:pt idx="145">
                  <c:v>295</c:v>
                </c:pt>
                <c:pt idx="146">
                  <c:v>267</c:v>
                </c:pt>
                <c:pt idx="147">
                  <c:v>274</c:v>
                </c:pt>
                <c:pt idx="148">
                  <c:v>253</c:v>
                </c:pt>
                <c:pt idx="149">
                  <c:v>282</c:v>
                </c:pt>
                <c:pt idx="150">
                  <c:v>264</c:v>
                </c:pt>
                <c:pt idx="151">
                  <c:v>292</c:v>
                </c:pt>
                <c:pt idx="152">
                  <c:v>270</c:v>
                </c:pt>
                <c:pt idx="153">
                  <c:v>313</c:v>
                </c:pt>
                <c:pt idx="154">
                  <c:v>304</c:v>
                </c:pt>
                <c:pt idx="155">
                  <c:v>293</c:v>
                </c:pt>
                <c:pt idx="156">
                  <c:v>293</c:v>
                </c:pt>
                <c:pt idx="157">
                  <c:v>301</c:v>
                </c:pt>
                <c:pt idx="158">
                  <c:v>330</c:v>
                </c:pt>
                <c:pt idx="159">
                  <c:v>304</c:v>
                </c:pt>
                <c:pt idx="160">
                  <c:v>331</c:v>
                </c:pt>
                <c:pt idx="161">
                  <c:v>321</c:v>
                </c:pt>
                <c:pt idx="162">
                  <c:v>307</c:v>
                </c:pt>
                <c:pt idx="163">
                  <c:v>331</c:v>
                </c:pt>
                <c:pt idx="164">
                  <c:v>276</c:v>
                </c:pt>
                <c:pt idx="165">
                  <c:v>248</c:v>
                </c:pt>
                <c:pt idx="166">
                  <c:v>298</c:v>
                </c:pt>
                <c:pt idx="167">
                  <c:v>273</c:v>
                </c:pt>
                <c:pt idx="168">
                  <c:v>263</c:v>
                </c:pt>
                <c:pt idx="169">
                  <c:v>232</c:v>
                </c:pt>
                <c:pt idx="170">
                  <c:v>223</c:v>
                </c:pt>
                <c:pt idx="171">
                  <c:v>245</c:v>
                </c:pt>
                <c:pt idx="172">
                  <c:v>217</c:v>
                </c:pt>
                <c:pt idx="173">
                  <c:v>200</c:v>
                </c:pt>
                <c:pt idx="174">
                  <c:v>193</c:v>
                </c:pt>
                <c:pt idx="175">
                  <c:v>182</c:v>
                </c:pt>
                <c:pt idx="176">
                  <c:v>166</c:v>
                </c:pt>
                <c:pt idx="177">
                  <c:v>204</c:v>
                </c:pt>
                <c:pt idx="178">
                  <c:v>208</c:v>
                </c:pt>
                <c:pt idx="179">
                  <c:v>186</c:v>
                </c:pt>
                <c:pt idx="180">
                  <c:v>190</c:v>
                </c:pt>
                <c:pt idx="181">
                  <c:v>166</c:v>
                </c:pt>
                <c:pt idx="182">
                  <c:v>157</c:v>
                </c:pt>
                <c:pt idx="183">
                  <c:v>183</c:v>
                </c:pt>
                <c:pt idx="184">
                  <c:v>175</c:v>
                </c:pt>
                <c:pt idx="185">
                  <c:v>170</c:v>
                </c:pt>
                <c:pt idx="186">
                  <c:v>155</c:v>
                </c:pt>
                <c:pt idx="187">
                  <c:v>148</c:v>
                </c:pt>
                <c:pt idx="188">
                  <c:v>149</c:v>
                </c:pt>
                <c:pt idx="189">
                  <c:v>154</c:v>
                </c:pt>
                <c:pt idx="190">
                  <c:v>161</c:v>
                </c:pt>
                <c:pt idx="191">
                  <c:v>182</c:v>
                </c:pt>
                <c:pt idx="192">
                  <c:v>157</c:v>
                </c:pt>
                <c:pt idx="193">
                  <c:v>179</c:v>
                </c:pt>
                <c:pt idx="194">
                  <c:v>176</c:v>
                </c:pt>
                <c:pt idx="195">
                  <c:v>157</c:v>
                </c:pt>
                <c:pt idx="196">
                  <c:v>175</c:v>
                </c:pt>
                <c:pt idx="197">
                  <c:v>163</c:v>
                </c:pt>
                <c:pt idx="198">
                  <c:v>169</c:v>
                </c:pt>
                <c:pt idx="199">
                  <c:v>168</c:v>
                </c:pt>
                <c:pt idx="200">
                  <c:v>172</c:v>
                </c:pt>
                <c:pt idx="201">
                  <c:v>153</c:v>
                </c:pt>
                <c:pt idx="202">
                  <c:v>176</c:v>
                </c:pt>
                <c:pt idx="203">
                  <c:v>152</c:v>
                </c:pt>
                <c:pt idx="204">
                  <c:v>149</c:v>
                </c:pt>
                <c:pt idx="205">
                  <c:v>159</c:v>
                </c:pt>
                <c:pt idx="206">
                  <c:v>133</c:v>
                </c:pt>
                <c:pt idx="207">
                  <c:v>158</c:v>
                </c:pt>
                <c:pt idx="208">
                  <c:v>139</c:v>
                </c:pt>
                <c:pt idx="209">
                  <c:v>155</c:v>
                </c:pt>
                <c:pt idx="210">
                  <c:v>162</c:v>
                </c:pt>
                <c:pt idx="211">
                  <c:v>152</c:v>
                </c:pt>
                <c:pt idx="212">
                  <c:v>164</c:v>
                </c:pt>
                <c:pt idx="213">
                  <c:v>155</c:v>
                </c:pt>
                <c:pt idx="214">
                  <c:v>165</c:v>
                </c:pt>
                <c:pt idx="215">
                  <c:v>136</c:v>
                </c:pt>
                <c:pt idx="216">
                  <c:v>173</c:v>
                </c:pt>
                <c:pt idx="217">
                  <c:v>143</c:v>
                </c:pt>
                <c:pt idx="218">
                  <c:v>147</c:v>
                </c:pt>
                <c:pt idx="219">
                  <c:v>140</c:v>
                </c:pt>
                <c:pt idx="220">
                  <c:v>135</c:v>
                </c:pt>
                <c:pt idx="221">
                  <c:v>141</c:v>
                </c:pt>
                <c:pt idx="222">
                  <c:v>135</c:v>
                </c:pt>
                <c:pt idx="223">
                  <c:v>144</c:v>
                </c:pt>
                <c:pt idx="224">
                  <c:v>148</c:v>
                </c:pt>
                <c:pt idx="225">
                  <c:v>158</c:v>
                </c:pt>
                <c:pt idx="226">
                  <c:v>152</c:v>
                </c:pt>
                <c:pt idx="227">
                  <c:v>135</c:v>
                </c:pt>
                <c:pt idx="228">
                  <c:v>125</c:v>
                </c:pt>
                <c:pt idx="229">
                  <c:v>139</c:v>
                </c:pt>
                <c:pt idx="230">
                  <c:v>151</c:v>
                </c:pt>
                <c:pt idx="231">
                  <c:v>143</c:v>
                </c:pt>
                <c:pt idx="232">
                  <c:v>142</c:v>
                </c:pt>
                <c:pt idx="233">
                  <c:v>156</c:v>
                </c:pt>
                <c:pt idx="234">
                  <c:v>156</c:v>
                </c:pt>
                <c:pt idx="235">
                  <c:v>148</c:v>
                </c:pt>
                <c:pt idx="236">
                  <c:v>149</c:v>
                </c:pt>
                <c:pt idx="237">
                  <c:v>160</c:v>
                </c:pt>
                <c:pt idx="238">
                  <c:v>131</c:v>
                </c:pt>
                <c:pt idx="239">
                  <c:v>155</c:v>
                </c:pt>
                <c:pt idx="240">
                  <c:v>176</c:v>
                </c:pt>
                <c:pt idx="241">
                  <c:v>140</c:v>
                </c:pt>
                <c:pt idx="242">
                  <c:v>160</c:v>
                </c:pt>
                <c:pt idx="243">
                  <c:v>147</c:v>
                </c:pt>
                <c:pt idx="244">
                  <c:v>161</c:v>
                </c:pt>
                <c:pt idx="245">
                  <c:v>149</c:v>
                </c:pt>
                <c:pt idx="246">
                  <c:v>149</c:v>
                </c:pt>
                <c:pt idx="247">
                  <c:v>137</c:v>
                </c:pt>
                <c:pt idx="248">
                  <c:v>148</c:v>
                </c:pt>
                <c:pt idx="249">
                  <c:v>128</c:v>
                </c:pt>
                <c:pt idx="250">
                  <c:v>155</c:v>
                </c:pt>
                <c:pt idx="251">
                  <c:v>168</c:v>
                </c:pt>
                <c:pt idx="252">
                  <c:v>159</c:v>
                </c:pt>
                <c:pt idx="253">
                  <c:v>171</c:v>
                </c:pt>
                <c:pt idx="254">
                  <c:v>146</c:v>
                </c:pt>
                <c:pt idx="255">
                  <c:v>137</c:v>
                </c:pt>
                <c:pt idx="256">
                  <c:v>120</c:v>
                </c:pt>
                <c:pt idx="257">
                  <c:v>134</c:v>
                </c:pt>
                <c:pt idx="258">
                  <c:v>156</c:v>
                </c:pt>
                <c:pt idx="259">
                  <c:v>143</c:v>
                </c:pt>
                <c:pt idx="260">
                  <c:v>123</c:v>
                </c:pt>
                <c:pt idx="261">
                  <c:v>132</c:v>
                </c:pt>
                <c:pt idx="262">
                  <c:v>102</c:v>
                </c:pt>
                <c:pt idx="263">
                  <c:v>134</c:v>
                </c:pt>
                <c:pt idx="264">
                  <c:v>95</c:v>
                </c:pt>
                <c:pt idx="265">
                  <c:v>113</c:v>
                </c:pt>
                <c:pt idx="266">
                  <c:v>123</c:v>
                </c:pt>
                <c:pt idx="267">
                  <c:v>116</c:v>
                </c:pt>
                <c:pt idx="268">
                  <c:v>102</c:v>
                </c:pt>
                <c:pt idx="269">
                  <c:v>89</c:v>
                </c:pt>
                <c:pt idx="270">
                  <c:v>115</c:v>
                </c:pt>
                <c:pt idx="271">
                  <c:v>104</c:v>
                </c:pt>
                <c:pt idx="272">
                  <c:v>102</c:v>
                </c:pt>
                <c:pt idx="273">
                  <c:v>129</c:v>
                </c:pt>
                <c:pt idx="274">
                  <c:v>114</c:v>
                </c:pt>
                <c:pt idx="275">
                  <c:v>101</c:v>
                </c:pt>
                <c:pt idx="276">
                  <c:v>123</c:v>
                </c:pt>
                <c:pt idx="277">
                  <c:v>120</c:v>
                </c:pt>
                <c:pt idx="278">
                  <c:v>105</c:v>
                </c:pt>
                <c:pt idx="279">
                  <c:v>116</c:v>
                </c:pt>
                <c:pt idx="280">
                  <c:v>110</c:v>
                </c:pt>
                <c:pt idx="281">
                  <c:v>104</c:v>
                </c:pt>
                <c:pt idx="282">
                  <c:v>118</c:v>
                </c:pt>
                <c:pt idx="283">
                  <c:v>105</c:v>
                </c:pt>
                <c:pt idx="284">
                  <c:v>109</c:v>
                </c:pt>
                <c:pt idx="285">
                  <c:v>118</c:v>
                </c:pt>
                <c:pt idx="286">
                  <c:v>141</c:v>
                </c:pt>
                <c:pt idx="287">
                  <c:v>105</c:v>
                </c:pt>
                <c:pt idx="288">
                  <c:v>113</c:v>
                </c:pt>
                <c:pt idx="289">
                  <c:v>106</c:v>
                </c:pt>
                <c:pt idx="290">
                  <c:v>129</c:v>
                </c:pt>
                <c:pt idx="291">
                  <c:v>138</c:v>
                </c:pt>
                <c:pt idx="292">
                  <c:v>117</c:v>
                </c:pt>
                <c:pt idx="293">
                  <c:v>123</c:v>
                </c:pt>
                <c:pt idx="294">
                  <c:v>136</c:v>
                </c:pt>
                <c:pt idx="295">
                  <c:v>117</c:v>
                </c:pt>
                <c:pt idx="296">
                  <c:v>148</c:v>
                </c:pt>
                <c:pt idx="297">
                  <c:v>130</c:v>
                </c:pt>
                <c:pt idx="298">
                  <c:v>122</c:v>
                </c:pt>
                <c:pt idx="299">
                  <c:v>133</c:v>
                </c:pt>
                <c:pt idx="300">
                  <c:v>105</c:v>
                </c:pt>
                <c:pt idx="301">
                  <c:v>124</c:v>
                </c:pt>
                <c:pt idx="302">
                  <c:v>125</c:v>
                </c:pt>
                <c:pt idx="303">
                  <c:v>125</c:v>
                </c:pt>
                <c:pt idx="304">
                  <c:v>98</c:v>
                </c:pt>
                <c:pt idx="305">
                  <c:v>127</c:v>
                </c:pt>
                <c:pt idx="306">
                  <c:v>104</c:v>
                </c:pt>
                <c:pt idx="307">
                  <c:v>125</c:v>
                </c:pt>
                <c:pt idx="308">
                  <c:v>115</c:v>
                </c:pt>
                <c:pt idx="309">
                  <c:v>104</c:v>
                </c:pt>
                <c:pt idx="310">
                  <c:v>120</c:v>
                </c:pt>
                <c:pt idx="311">
                  <c:v>89</c:v>
                </c:pt>
                <c:pt idx="312">
                  <c:v>100</c:v>
                </c:pt>
                <c:pt idx="313">
                  <c:v>103</c:v>
                </c:pt>
                <c:pt idx="314">
                  <c:v>101</c:v>
                </c:pt>
                <c:pt idx="315">
                  <c:v>101</c:v>
                </c:pt>
                <c:pt idx="316">
                  <c:v>92</c:v>
                </c:pt>
                <c:pt idx="317">
                  <c:v>88</c:v>
                </c:pt>
                <c:pt idx="318">
                  <c:v>88</c:v>
                </c:pt>
                <c:pt idx="319">
                  <c:v>85</c:v>
                </c:pt>
                <c:pt idx="320">
                  <c:v>94</c:v>
                </c:pt>
                <c:pt idx="321">
                  <c:v>76</c:v>
                </c:pt>
                <c:pt idx="322">
                  <c:v>87</c:v>
                </c:pt>
                <c:pt idx="323">
                  <c:v>80</c:v>
                </c:pt>
                <c:pt idx="324">
                  <c:v>60</c:v>
                </c:pt>
                <c:pt idx="325">
                  <c:v>82</c:v>
                </c:pt>
                <c:pt idx="326">
                  <c:v>89</c:v>
                </c:pt>
                <c:pt idx="327">
                  <c:v>85</c:v>
                </c:pt>
                <c:pt idx="328">
                  <c:v>63</c:v>
                </c:pt>
                <c:pt idx="329">
                  <c:v>78</c:v>
                </c:pt>
                <c:pt idx="330">
                  <c:v>69</c:v>
                </c:pt>
                <c:pt idx="331">
                  <c:v>82</c:v>
                </c:pt>
                <c:pt idx="332">
                  <c:v>67</c:v>
                </c:pt>
                <c:pt idx="333">
                  <c:v>66</c:v>
                </c:pt>
                <c:pt idx="334">
                  <c:v>55</c:v>
                </c:pt>
                <c:pt idx="335">
                  <c:v>64</c:v>
                </c:pt>
                <c:pt idx="336">
                  <c:v>60</c:v>
                </c:pt>
                <c:pt idx="337">
                  <c:v>60</c:v>
                </c:pt>
                <c:pt idx="338">
                  <c:v>48</c:v>
                </c:pt>
                <c:pt idx="339">
                  <c:v>62</c:v>
                </c:pt>
                <c:pt idx="340">
                  <c:v>57</c:v>
                </c:pt>
                <c:pt idx="341">
                  <c:v>52</c:v>
                </c:pt>
                <c:pt idx="342">
                  <c:v>63</c:v>
                </c:pt>
                <c:pt idx="343">
                  <c:v>49</c:v>
                </c:pt>
                <c:pt idx="344">
                  <c:v>56</c:v>
                </c:pt>
                <c:pt idx="345">
                  <c:v>48</c:v>
                </c:pt>
                <c:pt idx="346">
                  <c:v>36</c:v>
                </c:pt>
                <c:pt idx="347">
                  <c:v>46</c:v>
                </c:pt>
                <c:pt idx="348">
                  <c:v>51</c:v>
                </c:pt>
                <c:pt idx="349">
                  <c:v>58</c:v>
                </c:pt>
                <c:pt idx="350">
                  <c:v>51</c:v>
                </c:pt>
                <c:pt idx="351">
                  <c:v>54</c:v>
                </c:pt>
                <c:pt idx="352">
                  <c:v>47</c:v>
                </c:pt>
                <c:pt idx="353">
                  <c:v>63</c:v>
                </c:pt>
                <c:pt idx="354">
                  <c:v>48</c:v>
                </c:pt>
                <c:pt idx="355">
                  <c:v>54</c:v>
                </c:pt>
                <c:pt idx="356">
                  <c:v>61</c:v>
                </c:pt>
                <c:pt idx="357">
                  <c:v>60</c:v>
                </c:pt>
                <c:pt idx="358">
                  <c:v>84</c:v>
                </c:pt>
                <c:pt idx="359">
                  <c:v>74</c:v>
                </c:pt>
                <c:pt idx="360">
                  <c:v>75</c:v>
                </c:pt>
                <c:pt idx="361">
                  <c:v>66</c:v>
                </c:pt>
                <c:pt idx="362">
                  <c:v>106</c:v>
                </c:pt>
                <c:pt idx="363">
                  <c:v>96</c:v>
                </c:pt>
                <c:pt idx="364">
                  <c:v>96</c:v>
                </c:pt>
                <c:pt idx="365">
                  <c:v>116</c:v>
                </c:pt>
                <c:pt idx="366">
                  <c:v>137</c:v>
                </c:pt>
                <c:pt idx="367">
                  <c:v>162</c:v>
                </c:pt>
                <c:pt idx="368">
                  <c:v>191</c:v>
                </c:pt>
                <c:pt idx="369">
                  <c:v>187</c:v>
                </c:pt>
                <c:pt idx="370">
                  <c:v>207</c:v>
                </c:pt>
                <c:pt idx="371">
                  <c:v>257</c:v>
                </c:pt>
                <c:pt idx="372">
                  <c:v>257</c:v>
                </c:pt>
                <c:pt idx="373">
                  <c:v>300</c:v>
                </c:pt>
                <c:pt idx="374">
                  <c:v>295</c:v>
                </c:pt>
                <c:pt idx="375">
                  <c:v>324</c:v>
                </c:pt>
                <c:pt idx="376">
                  <c:v>376</c:v>
                </c:pt>
                <c:pt idx="377">
                  <c:v>399</c:v>
                </c:pt>
                <c:pt idx="378">
                  <c:v>402</c:v>
                </c:pt>
                <c:pt idx="379">
                  <c:v>424</c:v>
                </c:pt>
                <c:pt idx="380">
                  <c:v>442</c:v>
                </c:pt>
                <c:pt idx="381">
                  <c:v>424</c:v>
                </c:pt>
                <c:pt idx="382">
                  <c:v>408</c:v>
                </c:pt>
                <c:pt idx="383">
                  <c:v>419</c:v>
                </c:pt>
                <c:pt idx="384">
                  <c:v>410</c:v>
                </c:pt>
                <c:pt idx="385">
                  <c:v>373</c:v>
                </c:pt>
                <c:pt idx="386">
                  <c:v>343</c:v>
                </c:pt>
                <c:pt idx="387">
                  <c:v>311</c:v>
                </c:pt>
                <c:pt idx="388">
                  <c:v>311</c:v>
                </c:pt>
                <c:pt idx="389">
                  <c:v>279</c:v>
                </c:pt>
                <c:pt idx="390">
                  <c:v>267</c:v>
                </c:pt>
                <c:pt idx="391">
                  <c:v>226</c:v>
                </c:pt>
                <c:pt idx="392">
                  <c:v>206</c:v>
                </c:pt>
                <c:pt idx="393">
                  <c:v>169</c:v>
                </c:pt>
                <c:pt idx="394">
                  <c:v>157</c:v>
                </c:pt>
                <c:pt idx="395">
                  <c:v>136</c:v>
                </c:pt>
                <c:pt idx="396">
                  <c:v>128</c:v>
                </c:pt>
                <c:pt idx="397">
                  <c:v>105</c:v>
                </c:pt>
                <c:pt idx="398">
                  <c:v>84</c:v>
                </c:pt>
                <c:pt idx="399">
                  <c:v>104</c:v>
                </c:pt>
                <c:pt idx="400">
                  <c:v>65</c:v>
                </c:pt>
                <c:pt idx="401">
                  <c:v>60</c:v>
                </c:pt>
                <c:pt idx="402">
                  <c:v>40</c:v>
                </c:pt>
                <c:pt idx="403">
                  <c:v>50</c:v>
                </c:pt>
                <c:pt idx="404">
                  <c:v>34</c:v>
                </c:pt>
                <c:pt idx="405">
                  <c:v>37</c:v>
                </c:pt>
                <c:pt idx="406">
                  <c:v>34</c:v>
                </c:pt>
                <c:pt idx="407">
                  <c:v>41</c:v>
                </c:pt>
                <c:pt idx="408">
                  <c:v>34</c:v>
                </c:pt>
                <c:pt idx="409">
                  <c:v>27</c:v>
                </c:pt>
                <c:pt idx="410">
                  <c:v>25</c:v>
                </c:pt>
                <c:pt idx="411">
                  <c:v>32</c:v>
                </c:pt>
                <c:pt idx="412">
                  <c:v>29</c:v>
                </c:pt>
                <c:pt idx="413">
                  <c:v>26</c:v>
                </c:pt>
                <c:pt idx="414">
                  <c:v>27</c:v>
                </c:pt>
                <c:pt idx="415">
                  <c:v>34</c:v>
                </c:pt>
                <c:pt idx="416">
                  <c:v>25</c:v>
                </c:pt>
                <c:pt idx="417">
                  <c:v>29</c:v>
                </c:pt>
                <c:pt idx="418">
                  <c:v>20</c:v>
                </c:pt>
                <c:pt idx="419">
                  <c:v>24</c:v>
                </c:pt>
                <c:pt idx="420">
                  <c:v>25</c:v>
                </c:pt>
                <c:pt idx="421">
                  <c:v>18</c:v>
                </c:pt>
                <c:pt idx="422">
                  <c:v>22</c:v>
                </c:pt>
                <c:pt idx="423">
                  <c:v>17</c:v>
                </c:pt>
                <c:pt idx="424">
                  <c:v>28</c:v>
                </c:pt>
                <c:pt idx="425">
                  <c:v>15</c:v>
                </c:pt>
                <c:pt idx="426">
                  <c:v>15</c:v>
                </c:pt>
                <c:pt idx="427">
                  <c:v>25</c:v>
                </c:pt>
                <c:pt idx="428">
                  <c:v>14</c:v>
                </c:pt>
                <c:pt idx="429">
                  <c:v>19</c:v>
                </c:pt>
                <c:pt idx="430">
                  <c:v>26</c:v>
                </c:pt>
                <c:pt idx="431">
                  <c:v>16</c:v>
                </c:pt>
                <c:pt idx="432">
                  <c:v>18</c:v>
                </c:pt>
                <c:pt idx="433">
                  <c:v>23</c:v>
                </c:pt>
                <c:pt idx="434">
                  <c:v>19</c:v>
                </c:pt>
                <c:pt idx="435">
                  <c:v>20</c:v>
                </c:pt>
                <c:pt idx="436">
                  <c:v>16</c:v>
                </c:pt>
                <c:pt idx="437">
                  <c:v>17</c:v>
                </c:pt>
                <c:pt idx="438">
                  <c:v>20</c:v>
                </c:pt>
                <c:pt idx="439">
                  <c:v>21</c:v>
                </c:pt>
                <c:pt idx="440">
                  <c:v>9</c:v>
                </c:pt>
                <c:pt idx="441">
                  <c:v>10</c:v>
                </c:pt>
                <c:pt idx="442">
                  <c:v>22</c:v>
                </c:pt>
                <c:pt idx="443">
                  <c:v>13</c:v>
                </c:pt>
                <c:pt idx="444">
                  <c:v>19</c:v>
                </c:pt>
                <c:pt idx="445">
                  <c:v>14</c:v>
                </c:pt>
                <c:pt idx="446">
                  <c:v>17</c:v>
                </c:pt>
                <c:pt idx="447">
                  <c:v>25</c:v>
                </c:pt>
                <c:pt idx="448">
                  <c:v>25</c:v>
                </c:pt>
                <c:pt idx="449">
                  <c:v>23</c:v>
                </c:pt>
                <c:pt idx="450">
                  <c:v>28</c:v>
                </c:pt>
                <c:pt idx="451">
                  <c:v>28</c:v>
                </c:pt>
                <c:pt idx="452">
                  <c:v>20</c:v>
                </c:pt>
                <c:pt idx="453">
                  <c:v>27</c:v>
                </c:pt>
                <c:pt idx="454">
                  <c:v>13</c:v>
                </c:pt>
                <c:pt idx="455">
                  <c:v>31</c:v>
                </c:pt>
                <c:pt idx="456">
                  <c:v>34</c:v>
                </c:pt>
                <c:pt idx="457">
                  <c:v>26</c:v>
                </c:pt>
                <c:pt idx="458">
                  <c:v>25</c:v>
                </c:pt>
                <c:pt idx="459">
                  <c:v>29</c:v>
                </c:pt>
                <c:pt idx="460">
                  <c:v>32</c:v>
                </c:pt>
                <c:pt idx="461">
                  <c:v>20</c:v>
                </c:pt>
                <c:pt idx="462">
                  <c:v>26</c:v>
                </c:pt>
                <c:pt idx="463">
                  <c:v>24</c:v>
                </c:pt>
                <c:pt idx="464">
                  <c:v>24</c:v>
                </c:pt>
                <c:pt idx="465">
                  <c:v>35</c:v>
                </c:pt>
                <c:pt idx="466">
                  <c:v>28</c:v>
                </c:pt>
                <c:pt idx="467">
                  <c:v>21</c:v>
                </c:pt>
                <c:pt idx="468">
                  <c:v>17</c:v>
                </c:pt>
                <c:pt idx="469">
                  <c:v>17</c:v>
                </c:pt>
                <c:pt idx="470">
                  <c:v>24</c:v>
                </c:pt>
                <c:pt idx="471">
                  <c:v>16</c:v>
                </c:pt>
                <c:pt idx="472">
                  <c:v>29</c:v>
                </c:pt>
                <c:pt idx="473">
                  <c:v>6</c:v>
                </c:pt>
                <c:pt idx="474">
                  <c:v>18</c:v>
                </c:pt>
                <c:pt idx="475">
                  <c:v>11</c:v>
                </c:pt>
                <c:pt idx="476">
                  <c:v>13</c:v>
                </c:pt>
                <c:pt idx="477">
                  <c:v>15</c:v>
                </c:pt>
                <c:pt idx="478">
                  <c:v>12</c:v>
                </c:pt>
                <c:pt idx="479">
                  <c:v>22</c:v>
                </c:pt>
                <c:pt idx="480">
                  <c:v>12</c:v>
                </c:pt>
                <c:pt idx="481">
                  <c:v>11</c:v>
                </c:pt>
                <c:pt idx="482">
                  <c:v>11</c:v>
                </c:pt>
                <c:pt idx="483">
                  <c:v>11</c:v>
                </c:pt>
                <c:pt idx="484">
                  <c:v>9</c:v>
                </c:pt>
                <c:pt idx="485">
                  <c:v>14</c:v>
                </c:pt>
                <c:pt idx="486">
                  <c:v>12</c:v>
                </c:pt>
                <c:pt idx="487">
                  <c:v>11</c:v>
                </c:pt>
                <c:pt idx="488">
                  <c:v>12</c:v>
                </c:pt>
                <c:pt idx="489">
                  <c:v>15</c:v>
                </c:pt>
                <c:pt idx="490">
                  <c:v>5</c:v>
                </c:pt>
                <c:pt idx="491">
                  <c:v>12</c:v>
                </c:pt>
                <c:pt idx="492">
                  <c:v>9</c:v>
                </c:pt>
                <c:pt idx="493">
                  <c:v>13</c:v>
                </c:pt>
                <c:pt idx="494">
                  <c:v>9</c:v>
                </c:pt>
                <c:pt idx="495">
                  <c:v>9</c:v>
                </c:pt>
                <c:pt idx="496">
                  <c:v>7</c:v>
                </c:pt>
                <c:pt idx="497">
                  <c:v>14</c:v>
                </c:pt>
                <c:pt idx="498">
                  <c:v>17</c:v>
                </c:pt>
                <c:pt idx="499">
                  <c:v>11</c:v>
                </c:pt>
                <c:pt idx="500">
                  <c:v>10</c:v>
                </c:pt>
                <c:pt idx="501">
                  <c:v>4</c:v>
                </c:pt>
                <c:pt idx="502">
                  <c:v>4</c:v>
                </c:pt>
                <c:pt idx="503">
                  <c:v>7</c:v>
                </c:pt>
                <c:pt idx="504">
                  <c:v>11</c:v>
                </c:pt>
                <c:pt idx="505">
                  <c:v>12</c:v>
                </c:pt>
                <c:pt idx="506">
                  <c:v>6</c:v>
                </c:pt>
                <c:pt idx="507">
                  <c:v>4</c:v>
                </c:pt>
                <c:pt idx="508">
                  <c:v>7</c:v>
                </c:pt>
                <c:pt idx="509">
                  <c:v>6</c:v>
                </c:pt>
                <c:pt idx="510">
                  <c:v>8</c:v>
                </c:pt>
                <c:pt idx="511">
                  <c:v>8</c:v>
                </c:pt>
                <c:pt idx="512">
                  <c:v>6</c:v>
                </c:pt>
                <c:pt idx="513">
                  <c:v>15</c:v>
                </c:pt>
                <c:pt idx="514">
                  <c:v>10</c:v>
                </c:pt>
                <c:pt idx="515">
                  <c:v>14</c:v>
                </c:pt>
                <c:pt idx="516">
                  <c:v>7</c:v>
                </c:pt>
                <c:pt idx="517">
                  <c:v>6</c:v>
                </c:pt>
                <c:pt idx="518">
                  <c:v>10</c:v>
                </c:pt>
                <c:pt idx="519">
                  <c:v>4</c:v>
                </c:pt>
                <c:pt idx="520">
                  <c:v>7</c:v>
                </c:pt>
                <c:pt idx="521">
                  <c:v>7</c:v>
                </c:pt>
                <c:pt idx="522">
                  <c:v>10</c:v>
                </c:pt>
                <c:pt idx="523">
                  <c:v>6</c:v>
                </c:pt>
                <c:pt idx="524">
                  <c:v>11</c:v>
                </c:pt>
                <c:pt idx="525">
                  <c:v>11</c:v>
                </c:pt>
                <c:pt idx="526">
                  <c:v>8</c:v>
                </c:pt>
                <c:pt idx="527">
                  <c:v>12</c:v>
                </c:pt>
                <c:pt idx="528">
                  <c:v>6</c:v>
                </c:pt>
                <c:pt idx="529">
                  <c:v>9</c:v>
                </c:pt>
                <c:pt idx="530">
                  <c:v>8</c:v>
                </c:pt>
                <c:pt idx="531">
                  <c:v>6</c:v>
                </c:pt>
                <c:pt idx="532">
                  <c:v>7</c:v>
                </c:pt>
                <c:pt idx="533">
                  <c:v>7</c:v>
                </c:pt>
                <c:pt idx="534">
                  <c:v>13</c:v>
                </c:pt>
                <c:pt idx="535">
                  <c:v>8</c:v>
                </c:pt>
                <c:pt idx="536">
                  <c:v>11</c:v>
                </c:pt>
                <c:pt idx="537">
                  <c:v>7</c:v>
                </c:pt>
                <c:pt idx="538">
                  <c:v>13</c:v>
                </c:pt>
                <c:pt idx="539">
                  <c:v>12</c:v>
                </c:pt>
                <c:pt idx="540">
                  <c:v>9</c:v>
                </c:pt>
                <c:pt idx="541">
                  <c:v>13</c:v>
                </c:pt>
                <c:pt idx="542">
                  <c:v>10</c:v>
                </c:pt>
                <c:pt idx="543">
                  <c:v>14</c:v>
                </c:pt>
                <c:pt idx="544">
                  <c:v>12</c:v>
                </c:pt>
                <c:pt idx="545">
                  <c:v>16</c:v>
                </c:pt>
                <c:pt idx="546">
                  <c:v>12</c:v>
                </c:pt>
                <c:pt idx="547">
                  <c:v>4</c:v>
                </c:pt>
                <c:pt idx="548">
                  <c:v>15</c:v>
                </c:pt>
                <c:pt idx="549">
                  <c:v>19</c:v>
                </c:pt>
                <c:pt idx="550">
                  <c:v>21</c:v>
                </c:pt>
                <c:pt idx="551">
                  <c:v>6</c:v>
                </c:pt>
                <c:pt idx="552">
                  <c:v>13</c:v>
                </c:pt>
                <c:pt idx="553">
                  <c:v>16</c:v>
                </c:pt>
                <c:pt idx="554">
                  <c:v>16</c:v>
                </c:pt>
                <c:pt idx="555">
                  <c:v>12</c:v>
                </c:pt>
                <c:pt idx="556">
                  <c:v>6</c:v>
                </c:pt>
                <c:pt idx="557">
                  <c:v>10</c:v>
                </c:pt>
                <c:pt idx="558">
                  <c:v>11</c:v>
                </c:pt>
                <c:pt idx="559">
                  <c:v>20</c:v>
                </c:pt>
                <c:pt idx="560">
                  <c:v>11</c:v>
                </c:pt>
                <c:pt idx="561">
                  <c:v>10</c:v>
                </c:pt>
                <c:pt idx="562">
                  <c:v>12</c:v>
                </c:pt>
                <c:pt idx="563">
                  <c:v>9</c:v>
                </c:pt>
                <c:pt idx="564">
                  <c:v>13</c:v>
                </c:pt>
                <c:pt idx="565">
                  <c:v>13</c:v>
                </c:pt>
                <c:pt idx="566">
                  <c:v>11</c:v>
                </c:pt>
                <c:pt idx="567">
                  <c:v>13</c:v>
                </c:pt>
                <c:pt idx="568">
                  <c:v>12</c:v>
                </c:pt>
                <c:pt idx="569">
                  <c:v>18</c:v>
                </c:pt>
                <c:pt idx="570">
                  <c:v>13</c:v>
                </c:pt>
                <c:pt idx="571">
                  <c:v>13</c:v>
                </c:pt>
                <c:pt idx="572">
                  <c:v>10</c:v>
                </c:pt>
                <c:pt idx="573">
                  <c:v>12</c:v>
                </c:pt>
                <c:pt idx="574">
                  <c:v>12</c:v>
                </c:pt>
                <c:pt idx="575">
                  <c:v>10</c:v>
                </c:pt>
                <c:pt idx="576">
                  <c:v>11</c:v>
                </c:pt>
                <c:pt idx="577">
                  <c:v>8</c:v>
                </c:pt>
                <c:pt idx="578">
                  <c:v>8</c:v>
                </c:pt>
                <c:pt idx="579">
                  <c:v>10</c:v>
                </c:pt>
                <c:pt idx="580">
                  <c:v>7</c:v>
                </c:pt>
                <c:pt idx="581">
                  <c:v>10</c:v>
                </c:pt>
                <c:pt idx="582">
                  <c:v>10</c:v>
                </c:pt>
                <c:pt idx="583">
                  <c:v>22</c:v>
                </c:pt>
                <c:pt idx="584">
                  <c:v>8</c:v>
                </c:pt>
                <c:pt idx="585">
                  <c:v>8</c:v>
                </c:pt>
                <c:pt idx="586">
                  <c:v>11</c:v>
                </c:pt>
                <c:pt idx="587">
                  <c:v>9</c:v>
                </c:pt>
                <c:pt idx="588">
                  <c:v>5</c:v>
                </c:pt>
                <c:pt idx="589">
                  <c:v>10</c:v>
                </c:pt>
                <c:pt idx="590">
                  <c:v>3</c:v>
                </c:pt>
                <c:pt idx="591">
                  <c:v>2</c:v>
                </c:pt>
                <c:pt idx="592">
                  <c:v>9</c:v>
                </c:pt>
                <c:pt idx="593">
                  <c:v>13</c:v>
                </c:pt>
                <c:pt idx="594">
                  <c:v>9</c:v>
                </c:pt>
                <c:pt idx="595">
                  <c:v>8</c:v>
                </c:pt>
                <c:pt idx="596">
                  <c:v>4</c:v>
                </c:pt>
                <c:pt idx="597">
                  <c:v>6</c:v>
                </c:pt>
                <c:pt idx="598">
                  <c:v>9</c:v>
                </c:pt>
                <c:pt idx="599">
                  <c:v>7</c:v>
                </c:pt>
                <c:pt idx="600">
                  <c:v>9</c:v>
                </c:pt>
                <c:pt idx="601">
                  <c:v>10</c:v>
                </c:pt>
                <c:pt idx="602">
                  <c:v>11</c:v>
                </c:pt>
                <c:pt idx="603">
                  <c:v>4</c:v>
                </c:pt>
                <c:pt idx="604">
                  <c:v>6</c:v>
                </c:pt>
                <c:pt idx="605">
                  <c:v>6</c:v>
                </c:pt>
                <c:pt idx="606">
                  <c:v>3</c:v>
                </c:pt>
                <c:pt idx="607">
                  <c:v>8</c:v>
                </c:pt>
                <c:pt idx="608">
                  <c:v>8</c:v>
                </c:pt>
                <c:pt idx="609">
                  <c:v>5</c:v>
                </c:pt>
                <c:pt idx="610">
                  <c:v>3</c:v>
                </c:pt>
                <c:pt idx="611">
                  <c:v>4</c:v>
                </c:pt>
                <c:pt idx="612">
                  <c:v>3</c:v>
                </c:pt>
                <c:pt idx="613">
                  <c:v>9</c:v>
                </c:pt>
                <c:pt idx="614">
                  <c:v>4</c:v>
                </c:pt>
                <c:pt idx="615">
                  <c:v>4</c:v>
                </c:pt>
                <c:pt idx="616">
                  <c:v>2</c:v>
                </c:pt>
                <c:pt idx="617">
                  <c:v>1</c:v>
                </c:pt>
                <c:pt idx="618">
                  <c:v>5</c:v>
                </c:pt>
                <c:pt idx="619">
                  <c:v>3</c:v>
                </c:pt>
                <c:pt idx="620">
                  <c:v>4</c:v>
                </c:pt>
                <c:pt idx="621">
                  <c:v>5</c:v>
                </c:pt>
                <c:pt idx="622">
                  <c:v>7</c:v>
                </c:pt>
                <c:pt idx="623">
                  <c:v>7</c:v>
                </c:pt>
                <c:pt idx="624">
                  <c:v>8</c:v>
                </c:pt>
                <c:pt idx="625">
                  <c:v>8</c:v>
                </c:pt>
                <c:pt idx="626">
                  <c:v>2</c:v>
                </c:pt>
                <c:pt idx="627">
                  <c:v>3</c:v>
                </c:pt>
                <c:pt idx="628">
                  <c:v>3</c:v>
                </c:pt>
                <c:pt idx="629">
                  <c:v>8</c:v>
                </c:pt>
                <c:pt idx="630">
                  <c:v>4</c:v>
                </c:pt>
                <c:pt idx="631">
                  <c:v>1</c:v>
                </c:pt>
                <c:pt idx="632">
                  <c:v>8</c:v>
                </c:pt>
                <c:pt idx="633">
                  <c:v>5</c:v>
                </c:pt>
                <c:pt idx="634">
                  <c:v>5</c:v>
                </c:pt>
                <c:pt idx="635">
                  <c:v>4</c:v>
                </c:pt>
                <c:pt idx="636">
                  <c:v>6</c:v>
                </c:pt>
                <c:pt idx="637">
                  <c:v>6</c:v>
                </c:pt>
                <c:pt idx="638">
                  <c:v>6</c:v>
                </c:pt>
                <c:pt idx="639">
                  <c:v>6</c:v>
                </c:pt>
                <c:pt idx="640">
                  <c:v>3</c:v>
                </c:pt>
                <c:pt idx="641">
                  <c:v>3</c:v>
                </c:pt>
                <c:pt idx="642">
                  <c:v>7</c:v>
                </c:pt>
                <c:pt idx="643">
                  <c:v>2</c:v>
                </c:pt>
                <c:pt idx="644">
                  <c:v>4</c:v>
                </c:pt>
                <c:pt idx="645">
                  <c:v>4</c:v>
                </c:pt>
                <c:pt idx="646">
                  <c:v>8</c:v>
                </c:pt>
                <c:pt idx="647">
                  <c:v>6</c:v>
                </c:pt>
                <c:pt idx="648">
                  <c:v>8</c:v>
                </c:pt>
                <c:pt idx="649">
                  <c:v>3</c:v>
                </c:pt>
                <c:pt idx="650">
                  <c:v>1</c:v>
                </c:pt>
                <c:pt idx="651">
                  <c:v>6</c:v>
                </c:pt>
                <c:pt idx="652">
                  <c:v>6</c:v>
                </c:pt>
                <c:pt idx="653">
                  <c:v>7</c:v>
                </c:pt>
                <c:pt idx="654">
                  <c:v>6</c:v>
                </c:pt>
                <c:pt idx="655">
                  <c:v>12</c:v>
                </c:pt>
                <c:pt idx="656">
                  <c:v>7</c:v>
                </c:pt>
                <c:pt idx="657">
                  <c:v>5</c:v>
                </c:pt>
                <c:pt idx="658">
                  <c:v>6</c:v>
                </c:pt>
                <c:pt idx="659">
                  <c:v>10</c:v>
                </c:pt>
                <c:pt idx="660">
                  <c:v>12</c:v>
                </c:pt>
                <c:pt idx="661">
                  <c:v>5</c:v>
                </c:pt>
                <c:pt idx="662">
                  <c:v>11</c:v>
                </c:pt>
                <c:pt idx="663">
                  <c:v>10</c:v>
                </c:pt>
                <c:pt idx="664">
                  <c:v>14</c:v>
                </c:pt>
                <c:pt idx="665">
                  <c:v>16</c:v>
                </c:pt>
                <c:pt idx="666">
                  <c:v>9</c:v>
                </c:pt>
                <c:pt idx="667">
                  <c:v>10</c:v>
                </c:pt>
                <c:pt idx="668">
                  <c:v>17</c:v>
                </c:pt>
                <c:pt idx="669">
                  <c:v>10</c:v>
                </c:pt>
                <c:pt idx="670">
                  <c:v>23</c:v>
                </c:pt>
                <c:pt idx="671">
                  <c:v>18</c:v>
                </c:pt>
                <c:pt idx="672">
                  <c:v>18</c:v>
                </c:pt>
                <c:pt idx="673">
                  <c:v>21</c:v>
                </c:pt>
                <c:pt idx="674">
                  <c:v>15</c:v>
                </c:pt>
                <c:pt idx="675">
                  <c:v>22</c:v>
                </c:pt>
                <c:pt idx="676">
                  <c:v>24</c:v>
                </c:pt>
                <c:pt idx="677">
                  <c:v>19</c:v>
                </c:pt>
                <c:pt idx="678">
                  <c:v>21</c:v>
                </c:pt>
                <c:pt idx="679">
                  <c:v>19</c:v>
                </c:pt>
                <c:pt idx="680">
                  <c:v>19</c:v>
                </c:pt>
                <c:pt idx="681">
                  <c:v>17</c:v>
                </c:pt>
                <c:pt idx="682">
                  <c:v>13</c:v>
                </c:pt>
                <c:pt idx="683">
                  <c:v>13</c:v>
                </c:pt>
                <c:pt idx="684">
                  <c:v>19</c:v>
                </c:pt>
                <c:pt idx="685">
                  <c:v>18</c:v>
                </c:pt>
                <c:pt idx="686">
                  <c:v>14</c:v>
                </c:pt>
                <c:pt idx="687">
                  <c:v>19</c:v>
                </c:pt>
                <c:pt idx="688">
                  <c:v>19</c:v>
                </c:pt>
                <c:pt idx="689">
                  <c:v>9</c:v>
                </c:pt>
                <c:pt idx="690">
                  <c:v>11</c:v>
                </c:pt>
                <c:pt idx="691">
                  <c:v>10</c:v>
                </c:pt>
                <c:pt idx="692">
                  <c:v>12</c:v>
                </c:pt>
                <c:pt idx="693">
                  <c:v>9</c:v>
                </c:pt>
                <c:pt idx="694">
                  <c:v>5</c:v>
                </c:pt>
                <c:pt idx="695">
                  <c:v>7</c:v>
                </c:pt>
                <c:pt idx="696">
                  <c:v>13</c:v>
                </c:pt>
                <c:pt idx="697">
                  <c:v>11</c:v>
                </c:pt>
                <c:pt idx="698">
                  <c:v>7</c:v>
                </c:pt>
                <c:pt idx="699">
                  <c:v>7</c:v>
                </c:pt>
                <c:pt idx="700">
                  <c:v>4</c:v>
                </c:pt>
                <c:pt idx="701">
                  <c:v>4</c:v>
                </c:pt>
                <c:pt idx="702">
                  <c:v>1</c:v>
                </c:pt>
                <c:pt idx="703">
                  <c:v>4</c:v>
                </c:pt>
                <c:pt idx="704">
                  <c:v>5</c:v>
                </c:pt>
                <c:pt idx="705">
                  <c:v>3</c:v>
                </c:pt>
                <c:pt idx="706">
                  <c:v>1</c:v>
                </c:pt>
                <c:pt idx="707">
                  <c:v>6</c:v>
                </c:pt>
                <c:pt idx="708">
                  <c:v>1</c:v>
                </c:pt>
                <c:pt idx="709">
                  <c:v>5</c:v>
                </c:pt>
                <c:pt idx="710">
                  <c:v>3</c:v>
                </c:pt>
                <c:pt idx="711">
                  <c:v>3</c:v>
                </c:pt>
                <c:pt idx="712">
                  <c:v>2</c:v>
                </c:pt>
                <c:pt idx="713">
                  <c:v>2</c:v>
                </c:pt>
                <c:pt idx="714">
                  <c:v>2</c:v>
                </c:pt>
                <c:pt idx="715">
                  <c:v>1</c:v>
                </c:pt>
                <c:pt idx="716">
                  <c:v>3</c:v>
                </c:pt>
                <c:pt idx="717">
                  <c:v>0</c:v>
                </c:pt>
                <c:pt idx="718">
                  <c:v>1</c:v>
                </c:pt>
                <c:pt idx="719">
                  <c:v>4</c:v>
                </c:pt>
                <c:pt idx="720">
                  <c:v>0</c:v>
                </c:pt>
                <c:pt idx="721">
                  <c:v>2</c:v>
                </c:pt>
                <c:pt idx="722">
                  <c:v>2</c:v>
                </c:pt>
                <c:pt idx="723">
                  <c:v>0</c:v>
                </c:pt>
                <c:pt idx="724">
                  <c:v>3</c:v>
                </c:pt>
                <c:pt idx="725">
                  <c:v>1</c:v>
                </c:pt>
                <c:pt idx="726">
                  <c:v>3</c:v>
                </c:pt>
                <c:pt idx="727">
                  <c:v>0</c:v>
                </c:pt>
                <c:pt idx="728">
                  <c:v>1</c:v>
                </c:pt>
                <c:pt idx="729">
                  <c:v>1</c:v>
                </c:pt>
                <c:pt idx="730">
                  <c:v>0</c:v>
                </c:pt>
                <c:pt idx="731">
                  <c:v>0</c:v>
                </c:pt>
                <c:pt idx="732">
                  <c:v>1</c:v>
                </c:pt>
                <c:pt idx="733">
                  <c:v>0</c:v>
                </c:pt>
                <c:pt idx="734">
                  <c:v>1</c:v>
                </c:pt>
                <c:pt idx="735">
                  <c:v>2</c:v>
                </c:pt>
                <c:pt idx="736">
                  <c:v>0</c:v>
                </c:pt>
                <c:pt idx="737">
                  <c:v>0</c:v>
                </c:pt>
                <c:pt idx="738">
                  <c:v>1</c:v>
                </c:pt>
                <c:pt idx="739">
                  <c:v>1</c:v>
                </c:pt>
                <c:pt idx="740">
                  <c:v>0</c:v>
                </c:pt>
                <c:pt idx="741">
                  <c:v>0</c:v>
                </c:pt>
                <c:pt idx="742">
                  <c:v>0</c:v>
                </c:pt>
                <c:pt idx="743">
                  <c:v>0</c:v>
                </c:pt>
                <c:pt idx="744">
                  <c:v>1</c:v>
                </c:pt>
                <c:pt idx="745">
                  <c:v>0</c:v>
                </c:pt>
                <c:pt idx="746">
                  <c:v>1</c:v>
                </c:pt>
                <c:pt idx="747">
                  <c:v>0</c:v>
                </c:pt>
                <c:pt idx="748">
                  <c:v>1</c:v>
                </c:pt>
                <c:pt idx="749">
                  <c:v>0</c:v>
                </c:pt>
                <c:pt idx="750">
                  <c:v>0</c:v>
                </c:pt>
                <c:pt idx="751">
                  <c:v>0</c:v>
                </c:pt>
                <c:pt idx="752">
                  <c:v>1</c:v>
                </c:pt>
                <c:pt idx="753">
                  <c:v>0</c:v>
                </c:pt>
                <c:pt idx="754">
                  <c:v>1</c:v>
                </c:pt>
                <c:pt idx="755">
                  <c:v>0</c:v>
                </c:pt>
                <c:pt idx="756">
                  <c:v>0</c:v>
                </c:pt>
                <c:pt idx="757">
                  <c:v>0</c:v>
                </c:pt>
                <c:pt idx="758">
                  <c:v>0</c:v>
                </c:pt>
                <c:pt idx="759">
                  <c:v>0</c:v>
                </c:pt>
                <c:pt idx="760">
                  <c:v>0</c:v>
                </c:pt>
                <c:pt idx="761">
                  <c:v>1</c:v>
                </c:pt>
                <c:pt idx="762">
                  <c:v>0</c:v>
                </c:pt>
                <c:pt idx="763">
                  <c:v>0</c:v>
                </c:pt>
                <c:pt idx="764">
                  <c:v>3</c:v>
                </c:pt>
                <c:pt idx="765">
                  <c:v>0</c:v>
                </c:pt>
                <c:pt idx="766">
                  <c:v>1</c:v>
                </c:pt>
                <c:pt idx="767">
                  <c:v>0</c:v>
                </c:pt>
                <c:pt idx="768">
                  <c:v>3</c:v>
                </c:pt>
                <c:pt idx="769">
                  <c:v>0</c:v>
                </c:pt>
                <c:pt idx="770">
                  <c:v>0</c:v>
                </c:pt>
                <c:pt idx="771">
                  <c:v>0</c:v>
                </c:pt>
                <c:pt idx="772">
                  <c:v>1</c:v>
                </c:pt>
                <c:pt idx="773">
                  <c:v>0</c:v>
                </c:pt>
                <c:pt idx="774">
                  <c:v>0</c:v>
                </c:pt>
                <c:pt idx="775">
                  <c:v>1</c:v>
                </c:pt>
                <c:pt idx="776">
                  <c:v>1</c:v>
                </c:pt>
                <c:pt idx="777">
                  <c:v>0</c:v>
                </c:pt>
                <c:pt idx="778">
                  <c:v>0</c:v>
                </c:pt>
                <c:pt idx="779">
                  <c:v>1</c:v>
                </c:pt>
                <c:pt idx="780">
                  <c:v>0</c:v>
                </c:pt>
                <c:pt idx="781">
                  <c:v>0</c:v>
                </c:pt>
                <c:pt idx="782">
                  <c:v>0</c:v>
                </c:pt>
                <c:pt idx="783">
                  <c:v>0</c:v>
                </c:pt>
                <c:pt idx="784">
                  <c:v>1</c:v>
                </c:pt>
                <c:pt idx="785">
                  <c:v>0</c:v>
                </c:pt>
                <c:pt idx="786">
                  <c:v>1</c:v>
                </c:pt>
                <c:pt idx="787">
                  <c:v>1</c:v>
                </c:pt>
                <c:pt idx="788">
                  <c:v>1</c:v>
                </c:pt>
                <c:pt idx="789">
                  <c:v>0</c:v>
                </c:pt>
                <c:pt idx="790">
                  <c:v>0</c:v>
                </c:pt>
                <c:pt idx="791">
                  <c:v>1</c:v>
                </c:pt>
                <c:pt idx="792">
                  <c:v>1</c:v>
                </c:pt>
                <c:pt idx="793">
                  <c:v>1</c:v>
                </c:pt>
                <c:pt idx="794">
                  <c:v>0</c:v>
                </c:pt>
                <c:pt idx="795">
                  <c:v>0</c:v>
                </c:pt>
                <c:pt idx="796">
                  <c:v>1</c:v>
                </c:pt>
                <c:pt idx="797">
                  <c:v>1</c:v>
                </c:pt>
                <c:pt idx="798">
                  <c:v>3</c:v>
                </c:pt>
                <c:pt idx="799">
                  <c:v>0</c:v>
                </c:pt>
                <c:pt idx="800">
                  <c:v>1</c:v>
                </c:pt>
                <c:pt idx="801">
                  <c:v>1</c:v>
                </c:pt>
                <c:pt idx="802">
                  <c:v>0</c:v>
                </c:pt>
                <c:pt idx="803">
                  <c:v>0</c:v>
                </c:pt>
                <c:pt idx="804">
                  <c:v>1</c:v>
                </c:pt>
                <c:pt idx="805">
                  <c:v>0</c:v>
                </c:pt>
                <c:pt idx="806">
                  <c:v>1</c:v>
                </c:pt>
                <c:pt idx="807">
                  <c:v>0</c:v>
                </c:pt>
                <c:pt idx="808">
                  <c:v>1</c:v>
                </c:pt>
                <c:pt idx="809">
                  <c:v>1</c:v>
                </c:pt>
                <c:pt idx="810">
                  <c:v>0</c:v>
                </c:pt>
                <c:pt idx="811">
                  <c:v>0</c:v>
                </c:pt>
                <c:pt idx="812">
                  <c:v>0</c:v>
                </c:pt>
                <c:pt idx="813">
                  <c:v>0</c:v>
                </c:pt>
                <c:pt idx="814">
                  <c:v>0</c:v>
                </c:pt>
                <c:pt idx="815">
                  <c:v>0</c:v>
                </c:pt>
                <c:pt idx="816">
                  <c:v>0</c:v>
                </c:pt>
                <c:pt idx="817">
                  <c:v>1</c:v>
                </c:pt>
                <c:pt idx="818">
                  <c:v>0</c:v>
                </c:pt>
                <c:pt idx="819">
                  <c:v>1</c:v>
                </c:pt>
                <c:pt idx="820">
                  <c:v>0</c:v>
                </c:pt>
                <c:pt idx="821">
                  <c:v>0</c:v>
                </c:pt>
                <c:pt idx="822">
                  <c:v>0</c:v>
                </c:pt>
                <c:pt idx="823">
                  <c:v>0</c:v>
                </c:pt>
                <c:pt idx="824">
                  <c:v>1</c:v>
                </c:pt>
                <c:pt idx="825">
                  <c:v>1</c:v>
                </c:pt>
                <c:pt idx="826">
                  <c:v>0</c:v>
                </c:pt>
                <c:pt idx="827">
                  <c:v>2</c:v>
                </c:pt>
                <c:pt idx="828">
                  <c:v>0</c:v>
                </c:pt>
                <c:pt idx="829">
                  <c:v>0</c:v>
                </c:pt>
                <c:pt idx="830">
                  <c:v>0</c:v>
                </c:pt>
                <c:pt idx="831">
                  <c:v>0</c:v>
                </c:pt>
                <c:pt idx="832">
                  <c:v>0</c:v>
                </c:pt>
                <c:pt idx="833">
                  <c:v>0</c:v>
                </c:pt>
                <c:pt idx="834">
                  <c:v>0</c:v>
                </c:pt>
                <c:pt idx="835">
                  <c:v>0</c:v>
                </c:pt>
                <c:pt idx="836">
                  <c:v>0</c:v>
                </c:pt>
                <c:pt idx="837">
                  <c:v>0</c:v>
                </c:pt>
                <c:pt idx="838">
                  <c:v>0</c:v>
                </c:pt>
                <c:pt idx="839">
                  <c:v>0</c:v>
                </c:pt>
                <c:pt idx="840">
                  <c:v>1</c:v>
                </c:pt>
                <c:pt idx="841">
                  <c:v>0</c:v>
                </c:pt>
                <c:pt idx="842">
                  <c:v>0</c:v>
                </c:pt>
                <c:pt idx="843">
                  <c:v>0</c:v>
                </c:pt>
                <c:pt idx="844">
                  <c:v>0</c:v>
                </c:pt>
                <c:pt idx="845">
                  <c:v>0</c:v>
                </c:pt>
                <c:pt idx="846">
                  <c:v>0</c:v>
                </c:pt>
                <c:pt idx="847">
                  <c:v>0</c:v>
                </c:pt>
                <c:pt idx="848">
                  <c:v>0</c:v>
                </c:pt>
                <c:pt idx="849">
                  <c:v>0</c:v>
                </c:pt>
                <c:pt idx="850">
                  <c:v>0</c:v>
                </c:pt>
                <c:pt idx="851">
                  <c:v>0</c:v>
                </c:pt>
                <c:pt idx="852">
                  <c:v>0</c:v>
                </c:pt>
                <c:pt idx="853">
                  <c:v>1</c:v>
                </c:pt>
                <c:pt idx="854">
                  <c:v>0</c:v>
                </c:pt>
                <c:pt idx="855">
                  <c:v>0</c:v>
                </c:pt>
                <c:pt idx="856">
                  <c:v>0</c:v>
                </c:pt>
                <c:pt idx="857">
                  <c:v>1</c:v>
                </c:pt>
                <c:pt idx="858">
                  <c:v>2</c:v>
                </c:pt>
                <c:pt idx="859">
                  <c:v>1</c:v>
                </c:pt>
                <c:pt idx="860">
                  <c:v>1</c:v>
                </c:pt>
                <c:pt idx="861">
                  <c:v>1</c:v>
                </c:pt>
                <c:pt idx="862">
                  <c:v>0</c:v>
                </c:pt>
                <c:pt idx="863">
                  <c:v>0</c:v>
                </c:pt>
                <c:pt idx="864">
                  <c:v>1</c:v>
                </c:pt>
                <c:pt idx="865">
                  <c:v>0</c:v>
                </c:pt>
                <c:pt idx="866">
                  <c:v>0</c:v>
                </c:pt>
                <c:pt idx="867">
                  <c:v>0</c:v>
                </c:pt>
                <c:pt idx="868">
                  <c:v>1</c:v>
                </c:pt>
                <c:pt idx="869">
                  <c:v>1</c:v>
                </c:pt>
                <c:pt idx="870">
                  <c:v>0</c:v>
                </c:pt>
                <c:pt idx="871">
                  <c:v>0</c:v>
                </c:pt>
                <c:pt idx="872">
                  <c:v>2</c:v>
                </c:pt>
                <c:pt idx="873">
                  <c:v>0</c:v>
                </c:pt>
                <c:pt idx="874">
                  <c:v>0</c:v>
                </c:pt>
                <c:pt idx="875">
                  <c:v>0</c:v>
                </c:pt>
                <c:pt idx="876">
                  <c:v>0</c:v>
                </c:pt>
                <c:pt idx="877">
                  <c:v>0</c:v>
                </c:pt>
                <c:pt idx="878">
                  <c:v>0</c:v>
                </c:pt>
                <c:pt idx="879">
                  <c:v>0</c:v>
                </c:pt>
                <c:pt idx="880">
                  <c:v>0</c:v>
                </c:pt>
                <c:pt idx="881">
                  <c:v>1</c:v>
                </c:pt>
                <c:pt idx="882">
                  <c:v>0</c:v>
                </c:pt>
                <c:pt idx="883">
                  <c:v>0</c:v>
                </c:pt>
                <c:pt idx="884">
                  <c:v>0</c:v>
                </c:pt>
                <c:pt idx="885">
                  <c:v>0</c:v>
                </c:pt>
                <c:pt idx="886">
                  <c:v>2</c:v>
                </c:pt>
                <c:pt idx="887">
                  <c:v>1</c:v>
                </c:pt>
                <c:pt idx="888">
                  <c:v>3</c:v>
                </c:pt>
                <c:pt idx="889">
                  <c:v>0</c:v>
                </c:pt>
                <c:pt idx="890">
                  <c:v>0</c:v>
                </c:pt>
                <c:pt idx="891">
                  <c:v>0</c:v>
                </c:pt>
                <c:pt idx="892">
                  <c:v>1</c:v>
                </c:pt>
                <c:pt idx="893">
                  <c:v>0</c:v>
                </c:pt>
                <c:pt idx="894">
                  <c:v>0</c:v>
                </c:pt>
                <c:pt idx="895">
                  <c:v>0</c:v>
                </c:pt>
                <c:pt idx="896">
                  <c:v>2</c:v>
                </c:pt>
                <c:pt idx="897">
                  <c:v>0</c:v>
                </c:pt>
                <c:pt idx="898">
                  <c:v>1</c:v>
                </c:pt>
                <c:pt idx="899">
                  <c:v>0</c:v>
                </c:pt>
                <c:pt idx="900">
                  <c:v>1</c:v>
                </c:pt>
                <c:pt idx="901">
                  <c:v>1</c:v>
                </c:pt>
                <c:pt idx="902">
                  <c:v>0</c:v>
                </c:pt>
                <c:pt idx="903">
                  <c:v>1</c:v>
                </c:pt>
                <c:pt idx="904">
                  <c:v>0</c:v>
                </c:pt>
                <c:pt idx="905">
                  <c:v>0</c:v>
                </c:pt>
                <c:pt idx="906">
                  <c:v>1</c:v>
                </c:pt>
                <c:pt idx="907">
                  <c:v>1</c:v>
                </c:pt>
                <c:pt idx="908">
                  <c:v>2</c:v>
                </c:pt>
                <c:pt idx="909">
                  <c:v>1</c:v>
                </c:pt>
                <c:pt idx="910">
                  <c:v>0</c:v>
                </c:pt>
                <c:pt idx="911">
                  <c:v>0</c:v>
                </c:pt>
                <c:pt idx="912">
                  <c:v>1</c:v>
                </c:pt>
                <c:pt idx="913">
                  <c:v>0</c:v>
                </c:pt>
                <c:pt idx="914">
                  <c:v>1</c:v>
                </c:pt>
                <c:pt idx="915">
                  <c:v>0</c:v>
                </c:pt>
                <c:pt idx="916">
                  <c:v>0</c:v>
                </c:pt>
                <c:pt idx="917">
                  <c:v>0</c:v>
                </c:pt>
                <c:pt idx="918">
                  <c:v>0</c:v>
                </c:pt>
                <c:pt idx="919">
                  <c:v>0</c:v>
                </c:pt>
                <c:pt idx="920">
                  <c:v>0</c:v>
                </c:pt>
                <c:pt idx="921">
                  <c:v>1</c:v>
                </c:pt>
                <c:pt idx="922">
                  <c:v>2</c:v>
                </c:pt>
                <c:pt idx="923">
                  <c:v>0</c:v>
                </c:pt>
                <c:pt idx="924">
                  <c:v>0</c:v>
                </c:pt>
                <c:pt idx="925">
                  <c:v>0</c:v>
                </c:pt>
                <c:pt idx="926">
                  <c:v>0</c:v>
                </c:pt>
                <c:pt idx="927">
                  <c:v>0</c:v>
                </c:pt>
                <c:pt idx="928">
                  <c:v>0</c:v>
                </c:pt>
                <c:pt idx="929">
                  <c:v>0</c:v>
                </c:pt>
                <c:pt idx="930">
                  <c:v>0</c:v>
                </c:pt>
                <c:pt idx="931">
                  <c:v>0</c:v>
                </c:pt>
                <c:pt idx="932">
                  <c:v>1</c:v>
                </c:pt>
                <c:pt idx="933">
                  <c:v>0</c:v>
                </c:pt>
                <c:pt idx="934">
                  <c:v>0</c:v>
                </c:pt>
                <c:pt idx="935">
                  <c:v>1</c:v>
                </c:pt>
                <c:pt idx="936">
                  <c:v>2</c:v>
                </c:pt>
                <c:pt idx="937">
                  <c:v>1</c:v>
                </c:pt>
                <c:pt idx="938">
                  <c:v>0</c:v>
                </c:pt>
                <c:pt idx="939">
                  <c:v>0</c:v>
                </c:pt>
                <c:pt idx="940">
                  <c:v>0</c:v>
                </c:pt>
                <c:pt idx="941">
                  <c:v>0</c:v>
                </c:pt>
                <c:pt idx="942">
                  <c:v>1</c:v>
                </c:pt>
                <c:pt idx="943">
                  <c:v>0</c:v>
                </c:pt>
                <c:pt idx="944">
                  <c:v>0</c:v>
                </c:pt>
                <c:pt idx="945">
                  <c:v>0</c:v>
                </c:pt>
                <c:pt idx="946">
                  <c:v>2</c:v>
                </c:pt>
                <c:pt idx="947">
                  <c:v>0</c:v>
                </c:pt>
                <c:pt idx="948">
                  <c:v>0</c:v>
                </c:pt>
                <c:pt idx="949">
                  <c:v>0</c:v>
                </c:pt>
                <c:pt idx="950">
                  <c:v>0</c:v>
                </c:pt>
                <c:pt idx="951">
                  <c:v>0</c:v>
                </c:pt>
                <c:pt idx="952">
                  <c:v>2</c:v>
                </c:pt>
                <c:pt idx="953">
                  <c:v>0</c:v>
                </c:pt>
                <c:pt idx="954">
                  <c:v>0</c:v>
                </c:pt>
                <c:pt idx="955">
                  <c:v>1</c:v>
                </c:pt>
                <c:pt idx="956">
                  <c:v>0</c:v>
                </c:pt>
                <c:pt idx="957">
                  <c:v>0</c:v>
                </c:pt>
                <c:pt idx="958">
                  <c:v>1</c:v>
                </c:pt>
                <c:pt idx="959">
                  <c:v>0</c:v>
                </c:pt>
                <c:pt idx="960">
                  <c:v>0</c:v>
                </c:pt>
                <c:pt idx="961">
                  <c:v>0</c:v>
                </c:pt>
                <c:pt idx="962">
                  <c:v>1</c:v>
                </c:pt>
                <c:pt idx="963">
                  <c:v>1</c:v>
                </c:pt>
                <c:pt idx="964">
                  <c:v>1</c:v>
                </c:pt>
                <c:pt idx="965">
                  <c:v>1</c:v>
                </c:pt>
                <c:pt idx="966">
                  <c:v>0</c:v>
                </c:pt>
                <c:pt idx="967">
                  <c:v>0</c:v>
                </c:pt>
                <c:pt idx="968">
                  <c:v>0</c:v>
                </c:pt>
                <c:pt idx="969">
                  <c:v>0</c:v>
                </c:pt>
                <c:pt idx="970">
                  <c:v>1</c:v>
                </c:pt>
                <c:pt idx="971">
                  <c:v>0</c:v>
                </c:pt>
                <c:pt idx="972">
                  <c:v>0</c:v>
                </c:pt>
                <c:pt idx="973">
                  <c:v>0</c:v>
                </c:pt>
                <c:pt idx="974">
                  <c:v>1</c:v>
                </c:pt>
                <c:pt idx="975">
                  <c:v>1</c:v>
                </c:pt>
                <c:pt idx="976">
                  <c:v>1</c:v>
                </c:pt>
                <c:pt idx="977">
                  <c:v>0</c:v>
                </c:pt>
                <c:pt idx="978">
                  <c:v>0</c:v>
                </c:pt>
                <c:pt idx="979">
                  <c:v>1</c:v>
                </c:pt>
                <c:pt idx="980">
                  <c:v>0</c:v>
                </c:pt>
                <c:pt idx="981">
                  <c:v>0</c:v>
                </c:pt>
                <c:pt idx="982">
                  <c:v>2</c:v>
                </c:pt>
                <c:pt idx="983">
                  <c:v>1</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1</c:v>
                </c:pt>
                <c:pt idx="1001">
                  <c:v>1</c:v>
                </c:pt>
                <c:pt idx="1002">
                  <c:v>0</c:v>
                </c:pt>
                <c:pt idx="1003">
                  <c:v>0</c:v>
                </c:pt>
                <c:pt idx="1004">
                  <c:v>0</c:v>
                </c:pt>
                <c:pt idx="1005">
                  <c:v>1</c:v>
                </c:pt>
                <c:pt idx="1006">
                  <c:v>0</c:v>
                </c:pt>
                <c:pt idx="1007">
                  <c:v>0</c:v>
                </c:pt>
                <c:pt idx="1008">
                  <c:v>0</c:v>
                </c:pt>
                <c:pt idx="1009">
                  <c:v>0</c:v>
                </c:pt>
                <c:pt idx="1010">
                  <c:v>0</c:v>
                </c:pt>
                <c:pt idx="1011">
                  <c:v>1</c:v>
                </c:pt>
                <c:pt idx="1012">
                  <c:v>0</c:v>
                </c:pt>
                <c:pt idx="1013">
                  <c:v>0</c:v>
                </c:pt>
                <c:pt idx="1014">
                  <c:v>0</c:v>
                </c:pt>
                <c:pt idx="1015">
                  <c:v>0</c:v>
                </c:pt>
                <c:pt idx="1016">
                  <c:v>0</c:v>
                </c:pt>
                <c:pt idx="1017">
                  <c:v>0</c:v>
                </c:pt>
                <c:pt idx="1018">
                  <c:v>1</c:v>
                </c:pt>
                <c:pt idx="1019">
                  <c:v>0</c:v>
                </c:pt>
                <c:pt idx="1020">
                  <c:v>0</c:v>
                </c:pt>
                <c:pt idx="1021">
                  <c:v>0</c:v>
                </c:pt>
                <c:pt idx="1022">
                  <c:v>0</c:v>
                </c:pt>
                <c:pt idx="1023">
                  <c:v>0</c:v>
                </c:pt>
              </c:numCache>
            </c:numRef>
          </c:val>
          <c:extLst>
            <c:ext xmlns:c16="http://schemas.microsoft.com/office/drawing/2014/chart" uri="{C3380CC4-5D6E-409C-BE32-E72D297353CC}">
              <c16:uniqueId val="{00000000-45A0-4011-97CD-5C1F99F94B8D}"/>
            </c:ext>
          </c:extLst>
        </c:ser>
        <c:dLbls>
          <c:showLegendKey val="0"/>
          <c:showVal val="0"/>
          <c:showCatName val="0"/>
          <c:showSerName val="0"/>
          <c:showPercent val="0"/>
          <c:showBubbleSize val="0"/>
        </c:dLbls>
        <c:gapWidth val="0"/>
        <c:axId val="179688192"/>
        <c:axId val="179690112"/>
      </c:barChart>
      <c:catAx>
        <c:axId val="179688192"/>
        <c:scaling>
          <c:orientation val="minMax"/>
        </c:scaling>
        <c:delete val="0"/>
        <c:axPos val="b"/>
        <c:title>
          <c:tx>
            <c:rich>
              <a:bodyPr/>
              <a:lstStyle/>
              <a:p>
                <a:pPr>
                  <a:defRPr sz="2200"/>
                </a:pPr>
                <a:r>
                  <a:rPr lang="it-IT" sz="2200" dirty="0" err="1"/>
                  <a:t>Channel</a:t>
                </a:r>
                <a:endParaRPr lang="it-IT" sz="2200" dirty="0"/>
              </a:p>
            </c:rich>
          </c:tx>
          <c:overlay val="0"/>
        </c:title>
        <c:numFmt formatCode="General" sourceLinked="1"/>
        <c:majorTickMark val="none"/>
        <c:minorTickMark val="none"/>
        <c:tickLblPos val="nextTo"/>
        <c:txPr>
          <a:bodyPr/>
          <a:lstStyle/>
          <a:p>
            <a:pPr>
              <a:defRPr sz="1600"/>
            </a:pPr>
            <a:endParaRPr lang="it-IT"/>
          </a:p>
        </c:txPr>
        <c:crossAx val="179690112"/>
        <c:crosses val="autoZero"/>
        <c:auto val="1"/>
        <c:lblAlgn val="ctr"/>
        <c:lblOffset val="100"/>
        <c:tickLblSkip val="100"/>
        <c:tickMarkSkip val="128"/>
        <c:noMultiLvlLbl val="0"/>
      </c:catAx>
      <c:valAx>
        <c:axId val="179690112"/>
        <c:scaling>
          <c:logBase val="10"/>
          <c:orientation val="minMax"/>
        </c:scaling>
        <c:delete val="0"/>
        <c:axPos val="l"/>
        <c:title>
          <c:tx>
            <c:rich>
              <a:bodyPr/>
              <a:lstStyle/>
              <a:p>
                <a:pPr>
                  <a:defRPr sz="2200"/>
                </a:pPr>
                <a:r>
                  <a:rPr lang="it-IT" sz="2200" dirty="0" err="1"/>
                  <a:t>Counts</a:t>
                </a:r>
                <a:endParaRPr lang="it-IT" sz="2200" dirty="0"/>
              </a:p>
            </c:rich>
          </c:tx>
          <c:layout>
            <c:manualLayout>
              <c:xMode val="edge"/>
              <c:yMode val="edge"/>
              <c:x val="5.8845909886264217E-2"/>
              <c:y val="0.3767032812963908"/>
            </c:manualLayout>
          </c:layout>
          <c:overlay val="0"/>
        </c:title>
        <c:numFmt formatCode="General" sourceLinked="1"/>
        <c:majorTickMark val="out"/>
        <c:minorTickMark val="none"/>
        <c:tickLblPos val="nextTo"/>
        <c:txPr>
          <a:bodyPr/>
          <a:lstStyle/>
          <a:p>
            <a:pPr>
              <a:defRPr sz="1600"/>
            </a:pPr>
            <a:endParaRPr lang="it-IT"/>
          </a:p>
        </c:txPr>
        <c:crossAx val="179688192"/>
        <c:crosses val="autoZero"/>
        <c:crossBetween val="between"/>
      </c:valAx>
    </c:plotArea>
    <c:plotVisOnly val="1"/>
    <c:dispBlanksAs val="gap"/>
    <c:showDLblsOverMax val="0"/>
  </c:chart>
  <c:spPr>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C6DF7B-471E-4302-8769-F06C3316EB28}"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4088F027-F531-4353-835F-BD29249C579A}">
      <dgm:prSet/>
      <dgm:spPr/>
      <dgm:t>
        <a:bodyPr/>
        <a:lstStyle/>
        <a:p>
          <a:r>
            <a:rPr lang="en-US" b="1" dirty="0"/>
            <a:t>Scintillation Detector (</a:t>
          </a:r>
          <a:r>
            <a:rPr lang="en-US" b="1" dirty="0" err="1"/>
            <a:t>NaI</a:t>
          </a:r>
          <a:r>
            <a:rPr lang="en-US" b="1" dirty="0"/>
            <a:t>(Tl)):</a:t>
          </a:r>
          <a:endParaRPr lang="en-US" dirty="0"/>
        </a:p>
      </dgm:t>
    </dgm:pt>
    <dgm:pt modelId="{A3A5658D-D679-4F02-B9F8-4E45621BBFC1}" type="parTrans" cxnId="{35BB8CE9-E4B6-439C-8EA7-8E3269A01253}">
      <dgm:prSet/>
      <dgm:spPr/>
      <dgm:t>
        <a:bodyPr/>
        <a:lstStyle/>
        <a:p>
          <a:endParaRPr lang="en-US"/>
        </a:p>
      </dgm:t>
    </dgm:pt>
    <dgm:pt modelId="{B4CE6886-5C12-4BA2-A51D-93921D983177}" type="sibTrans" cxnId="{35BB8CE9-E4B6-439C-8EA7-8E3269A01253}">
      <dgm:prSet/>
      <dgm:spPr/>
      <dgm:t>
        <a:bodyPr/>
        <a:lstStyle/>
        <a:p>
          <a:endParaRPr lang="en-US"/>
        </a:p>
      </dgm:t>
    </dgm:pt>
    <dgm:pt modelId="{304DDC7F-D888-443C-8516-74695A8EF204}">
      <dgm:prSet/>
      <dgm:spPr/>
      <dgm:t>
        <a:bodyPr/>
        <a:lstStyle/>
        <a:p>
          <a:r>
            <a:rPr lang="en-US" dirty="0"/>
            <a:t>Sodium iodide crystal doped with thallium (0.2%) emits visible light flashes when gamma photons interact with it, enabling detection.</a:t>
          </a:r>
        </a:p>
      </dgm:t>
    </dgm:pt>
    <dgm:pt modelId="{C31EDCF1-6F95-4017-A213-7443E14159A8}" type="parTrans" cxnId="{90D48565-01D3-4728-8CA5-5CC16F98AD01}">
      <dgm:prSet/>
      <dgm:spPr/>
      <dgm:t>
        <a:bodyPr/>
        <a:lstStyle/>
        <a:p>
          <a:endParaRPr lang="en-US"/>
        </a:p>
      </dgm:t>
    </dgm:pt>
    <dgm:pt modelId="{CCE320B2-EBDF-45CA-8956-DFE6206B4A00}" type="sibTrans" cxnId="{90D48565-01D3-4728-8CA5-5CC16F98AD01}">
      <dgm:prSet/>
      <dgm:spPr/>
      <dgm:t>
        <a:bodyPr/>
        <a:lstStyle/>
        <a:p>
          <a:endParaRPr lang="en-US"/>
        </a:p>
      </dgm:t>
    </dgm:pt>
    <dgm:pt modelId="{DE483196-2862-4C84-A9B1-2AC5D9E249ED}">
      <dgm:prSet/>
      <dgm:spPr/>
      <dgm:t>
        <a:bodyPr/>
        <a:lstStyle/>
        <a:p>
          <a:r>
            <a:rPr lang="en-US" b="1"/>
            <a:t>Scintillation Mechanism:</a:t>
          </a:r>
          <a:endParaRPr lang="en-US"/>
        </a:p>
      </dgm:t>
    </dgm:pt>
    <dgm:pt modelId="{3446F635-6F3F-45F8-8F9B-B6670173081F}" type="parTrans" cxnId="{C7F145E4-17C0-44AB-A4DF-C3C3B49A0144}">
      <dgm:prSet/>
      <dgm:spPr/>
      <dgm:t>
        <a:bodyPr/>
        <a:lstStyle/>
        <a:p>
          <a:endParaRPr lang="en-US"/>
        </a:p>
      </dgm:t>
    </dgm:pt>
    <dgm:pt modelId="{D071DAB8-51A6-47FD-9174-924141AAF4BF}" type="sibTrans" cxnId="{C7F145E4-17C0-44AB-A4DF-C3C3B49A0144}">
      <dgm:prSet/>
      <dgm:spPr/>
      <dgm:t>
        <a:bodyPr/>
        <a:lstStyle/>
        <a:p>
          <a:endParaRPr lang="en-US"/>
        </a:p>
      </dgm:t>
    </dgm:pt>
    <dgm:pt modelId="{D369461C-BE9E-4AA4-9020-491CB38C7E7D}">
      <dgm:prSet/>
      <dgm:spPr/>
      <dgm:t>
        <a:bodyPr/>
        <a:lstStyle/>
        <a:p>
          <a:r>
            <a:rPr lang="en-US"/>
            <a:t>A gamma photon transfers energy to an electron, exciting it across the band gap. Upon returning to the ground state via activator levels, the electron emits a visible photon (~1 eV).</a:t>
          </a:r>
        </a:p>
      </dgm:t>
    </dgm:pt>
    <dgm:pt modelId="{89D9C1E9-8153-4EF1-A8ED-83A8DBD6E6AF}" type="parTrans" cxnId="{C493CB2D-BF0B-4D94-9AFA-E96882C59BB6}">
      <dgm:prSet/>
      <dgm:spPr/>
      <dgm:t>
        <a:bodyPr/>
        <a:lstStyle/>
        <a:p>
          <a:endParaRPr lang="en-US"/>
        </a:p>
      </dgm:t>
    </dgm:pt>
    <dgm:pt modelId="{CB8FAC85-754C-4534-AED2-A87AB6333E60}" type="sibTrans" cxnId="{C493CB2D-BF0B-4D94-9AFA-E96882C59BB6}">
      <dgm:prSet/>
      <dgm:spPr/>
      <dgm:t>
        <a:bodyPr/>
        <a:lstStyle/>
        <a:p>
          <a:endParaRPr lang="en-US"/>
        </a:p>
      </dgm:t>
    </dgm:pt>
    <dgm:pt modelId="{1EC4C65C-0660-4414-8F71-022A7761DA09}">
      <dgm:prSet/>
      <dgm:spPr/>
      <dgm:t>
        <a:bodyPr/>
        <a:lstStyle/>
        <a:p>
          <a:r>
            <a:rPr lang="en-US" b="1"/>
            <a:t>Material Properties:</a:t>
          </a:r>
          <a:endParaRPr lang="en-US"/>
        </a:p>
      </dgm:t>
    </dgm:pt>
    <dgm:pt modelId="{E686B141-8412-4205-85DE-89F233293CAB}" type="parTrans" cxnId="{9D764F30-9BA7-48B4-AB6A-639942FFEEF3}">
      <dgm:prSet/>
      <dgm:spPr/>
      <dgm:t>
        <a:bodyPr/>
        <a:lstStyle/>
        <a:p>
          <a:endParaRPr lang="en-US"/>
        </a:p>
      </dgm:t>
    </dgm:pt>
    <dgm:pt modelId="{10D17AB4-95F8-469A-96AC-C977E413617C}" type="sibTrans" cxnId="{9D764F30-9BA7-48B4-AB6A-639942FFEEF3}">
      <dgm:prSet/>
      <dgm:spPr/>
      <dgm:t>
        <a:bodyPr/>
        <a:lstStyle/>
        <a:p>
          <a:endParaRPr lang="en-US"/>
        </a:p>
      </dgm:t>
    </dgm:pt>
    <dgm:pt modelId="{F197BAAE-91C9-4CEF-BDBE-20C17C26F9E6}">
      <dgm:prSet/>
      <dgm:spPr/>
      <dgm:t>
        <a:bodyPr/>
        <a:lstStyle/>
        <a:p>
          <a:r>
            <a:rPr lang="en-US" dirty="0" err="1"/>
            <a:t>NaI</a:t>
          </a:r>
          <a:r>
            <a:rPr lang="en-US" dirty="0"/>
            <a:t>(Tl) is dense (3.7 g/cm³), transparent, efficient, but hygroscopic; its crystal structure defines the energy levels critical for scintillation performance.</a:t>
          </a:r>
        </a:p>
      </dgm:t>
    </dgm:pt>
    <dgm:pt modelId="{54AB9190-99EE-446A-8BE9-749EF26CCBDC}" type="parTrans" cxnId="{5BA78180-8A4E-4040-8B6C-E84681FB7A04}">
      <dgm:prSet/>
      <dgm:spPr/>
      <dgm:t>
        <a:bodyPr/>
        <a:lstStyle/>
        <a:p>
          <a:endParaRPr lang="en-US"/>
        </a:p>
      </dgm:t>
    </dgm:pt>
    <dgm:pt modelId="{07FFF9B6-6773-4940-B892-B050CFA556B8}" type="sibTrans" cxnId="{5BA78180-8A4E-4040-8B6C-E84681FB7A04}">
      <dgm:prSet/>
      <dgm:spPr/>
      <dgm:t>
        <a:bodyPr/>
        <a:lstStyle/>
        <a:p>
          <a:endParaRPr lang="en-US"/>
        </a:p>
      </dgm:t>
    </dgm:pt>
    <dgm:pt modelId="{4974BEC5-49AF-4CCD-A881-9CB0E6345CEF}" type="pres">
      <dgm:prSet presAssocID="{D4C6DF7B-471E-4302-8769-F06C3316EB28}" presName="linear" presStyleCnt="0">
        <dgm:presLayoutVars>
          <dgm:dir/>
          <dgm:animLvl val="lvl"/>
          <dgm:resizeHandles val="exact"/>
        </dgm:presLayoutVars>
      </dgm:prSet>
      <dgm:spPr/>
    </dgm:pt>
    <dgm:pt modelId="{B0581E4A-840E-4AEB-8AC8-486BA9DA0B87}" type="pres">
      <dgm:prSet presAssocID="{4088F027-F531-4353-835F-BD29249C579A}" presName="parentLin" presStyleCnt="0"/>
      <dgm:spPr/>
    </dgm:pt>
    <dgm:pt modelId="{56D4836C-B6C8-453A-99B1-1687282C4F30}" type="pres">
      <dgm:prSet presAssocID="{4088F027-F531-4353-835F-BD29249C579A}" presName="parentLeftMargin" presStyleLbl="node1" presStyleIdx="0" presStyleCnt="3"/>
      <dgm:spPr/>
    </dgm:pt>
    <dgm:pt modelId="{CD554FC0-0426-40DB-99AC-ECE4807E01D8}" type="pres">
      <dgm:prSet presAssocID="{4088F027-F531-4353-835F-BD29249C579A}" presName="parentText" presStyleLbl="node1" presStyleIdx="0" presStyleCnt="3">
        <dgm:presLayoutVars>
          <dgm:chMax val="0"/>
          <dgm:bulletEnabled val="1"/>
        </dgm:presLayoutVars>
      </dgm:prSet>
      <dgm:spPr/>
    </dgm:pt>
    <dgm:pt modelId="{E5ED500E-FF12-48EE-8551-D12611B785EA}" type="pres">
      <dgm:prSet presAssocID="{4088F027-F531-4353-835F-BD29249C579A}" presName="negativeSpace" presStyleCnt="0"/>
      <dgm:spPr/>
    </dgm:pt>
    <dgm:pt modelId="{2B722FFF-B7D7-4054-8528-E505A9590549}" type="pres">
      <dgm:prSet presAssocID="{4088F027-F531-4353-835F-BD29249C579A}" presName="childText" presStyleLbl="conFgAcc1" presStyleIdx="0" presStyleCnt="3">
        <dgm:presLayoutVars>
          <dgm:bulletEnabled val="1"/>
        </dgm:presLayoutVars>
      </dgm:prSet>
      <dgm:spPr/>
    </dgm:pt>
    <dgm:pt modelId="{0431DE12-3EAD-47FD-8518-FC8495B422C9}" type="pres">
      <dgm:prSet presAssocID="{B4CE6886-5C12-4BA2-A51D-93921D983177}" presName="spaceBetweenRectangles" presStyleCnt="0"/>
      <dgm:spPr/>
    </dgm:pt>
    <dgm:pt modelId="{57B345F2-1FE5-4C43-A079-BA6ABD7BB46F}" type="pres">
      <dgm:prSet presAssocID="{DE483196-2862-4C84-A9B1-2AC5D9E249ED}" presName="parentLin" presStyleCnt="0"/>
      <dgm:spPr/>
    </dgm:pt>
    <dgm:pt modelId="{66BDFD76-FF12-4185-9A35-712E1B076910}" type="pres">
      <dgm:prSet presAssocID="{DE483196-2862-4C84-A9B1-2AC5D9E249ED}" presName="parentLeftMargin" presStyleLbl="node1" presStyleIdx="0" presStyleCnt="3"/>
      <dgm:spPr/>
    </dgm:pt>
    <dgm:pt modelId="{203D4086-EE8A-43AA-BEB9-A7A53A78933E}" type="pres">
      <dgm:prSet presAssocID="{DE483196-2862-4C84-A9B1-2AC5D9E249ED}" presName="parentText" presStyleLbl="node1" presStyleIdx="1" presStyleCnt="3">
        <dgm:presLayoutVars>
          <dgm:chMax val="0"/>
          <dgm:bulletEnabled val="1"/>
        </dgm:presLayoutVars>
      </dgm:prSet>
      <dgm:spPr/>
    </dgm:pt>
    <dgm:pt modelId="{3B6686FF-6A32-4019-8B5E-22762071FB35}" type="pres">
      <dgm:prSet presAssocID="{DE483196-2862-4C84-A9B1-2AC5D9E249ED}" presName="negativeSpace" presStyleCnt="0"/>
      <dgm:spPr/>
    </dgm:pt>
    <dgm:pt modelId="{4F7F8C5D-5475-436A-8A08-263909A0B081}" type="pres">
      <dgm:prSet presAssocID="{DE483196-2862-4C84-A9B1-2AC5D9E249ED}" presName="childText" presStyleLbl="conFgAcc1" presStyleIdx="1" presStyleCnt="3">
        <dgm:presLayoutVars>
          <dgm:bulletEnabled val="1"/>
        </dgm:presLayoutVars>
      </dgm:prSet>
      <dgm:spPr/>
    </dgm:pt>
    <dgm:pt modelId="{FCFE8945-D96E-4312-A934-564F55BC4F6A}" type="pres">
      <dgm:prSet presAssocID="{D071DAB8-51A6-47FD-9174-924141AAF4BF}" presName="spaceBetweenRectangles" presStyleCnt="0"/>
      <dgm:spPr/>
    </dgm:pt>
    <dgm:pt modelId="{EFC716DD-DA3E-462F-956C-A177A8EDDB53}" type="pres">
      <dgm:prSet presAssocID="{1EC4C65C-0660-4414-8F71-022A7761DA09}" presName="parentLin" presStyleCnt="0"/>
      <dgm:spPr/>
    </dgm:pt>
    <dgm:pt modelId="{820F9B9D-9AF1-44B1-A9DB-A3E5FFC2AA9D}" type="pres">
      <dgm:prSet presAssocID="{1EC4C65C-0660-4414-8F71-022A7761DA09}" presName="parentLeftMargin" presStyleLbl="node1" presStyleIdx="1" presStyleCnt="3"/>
      <dgm:spPr/>
    </dgm:pt>
    <dgm:pt modelId="{FD928E01-BEFF-454A-8F36-BE314EB51E22}" type="pres">
      <dgm:prSet presAssocID="{1EC4C65C-0660-4414-8F71-022A7761DA09}" presName="parentText" presStyleLbl="node1" presStyleIdx="2" presStyleCnt="3">
        <dgm:presLayoutVars>
          <dgm:chMax val="0"/>
          <dgm:bulletEnabled val="1"/>
        </dgm:presLayoutVars>
      </dgm:prSet>
      <dgm:spPr/>
    </dgm:pt>
    <dgm:pt modelId="{BE13808E-B4F6-46E6-A5DA-CE57B85AAC1B}" type="pres">
      <dgm:prSet presAssocID="{1EC4C65C-0660-4414-8F71-022A7761DA09}" presName="negativeSpace" presStyleCnt="0"/>
      <dgm:spPr/>
    </dgm:pt>
    <dgm:pt modelId="{459366B2-60D4-4230-8377-9E234345F9AB}" type="pres">
      <dgm:prSet presAssocID="{1EC4C65C-0660-4414-8F71-022A7761DA09}" presName="childText" presStyleLbl="conFgAcc1" presStyleIdx="2" presStyleCnt="3">
        <dgm:presLayoutVars>
          <dgm:bulletEnabled val="1"/>
        </dgm:presLayoutVars>
      </dgm:prSet>
      <dgm:spPr/>
    </dgm:pt>
  </dgm:ptLst>
  <dgm:cxnLst>
    <dgm:cxn modelId="{0F8AB719-9396-486E-96A5-C2844E5F1B18}" type="presOf" srcId="{304DDC7F-D888-443C-8516-74695A8EF204}" destId="{2B722FFF-B7D7-4054-8528-E505A9590549}" srcOrd="0" destOrd="0" presId="urn:microsoft.com/office/officeart/2005/8/layout/list1"/>
    <dgm:cxn modelId="{C493CB2D-BF0B-4D94-9AFA-E96882C59BB6}" srcId="{DE483196-2862-4C84-A9B1-2AC5D9E249ED}" destId="{D369461C-BE9E-4AA4-9020-491CB38C7E7D}" srcOrd="0" destOrd="0" parTransId="{89D9C1E9-8153-4EF1-A8ED-83A8DBD6E6AF}" sibTransId="{CB8FAC85-754C-4534-AED2-A87AB6333E60}"/>
    <dgm:cxn modelId="{9D764F30-9BA7-48B4-AB6A-639942FFEEF3}" srcId="{D4C6DF7B-471E-4302-8769-F06C3316EB28}" destId="{1EC4C65C-0660-4414-8F71-022A7761DA09}" srcOrd="2" destOrd="0" parTransId="{E686B141-8412-4205-85DE-89F233293CAB}" sibTransId="{10D17AB4-95F8-469A-96AC-C977E413617C}"/>
    <dgm:cxn modelId="{6C1CD131-9E58-4A43-8E28-FE4BB92933A9}" type="presOf" srcId="{DE483196-2862-4C84-A9B1-2AC5D9E249ED}" destId="{203D4086-EE8A-43AA-BEB9-A7A53A78933E}" srcOrd="1" destOrd="0" presId="urn:microsoft.com/office/officeart/2005/8/layout/list1"/>
    <dgm:cxn modelId="{7B840245-8CFE-4895-A389-97E1755C90C5}" type="presOf" srcId="{D369461C-BE9E-4AA4-9020-491CB38C7E7D}" destId="{4F7F8C5D-5475-436A-8A08-263909A0B081}" srcOrd="0" destOrd="0" presId="urn:microsoft.com/office/officeart/2005/8/layout/list1"/>
    <dgm:cxn modelId="{90D48565-01D3-4728-8CA5-5CC16F98AD01}" srcId="{4088F027-F531-4353-835F-BD29249C579A}" destId="{304DDC7F-D888-443C-8516-74695A8EF204}" srcOrd="0" destOrd="0" parTransId="{C31EDCF1-6F95-4017-A213-7443E14159A8}" sibTransId="{CCE320B2-EBDF-45CA-8956-DFE6206B4A00}"/>
    <dgm:cxn modelId="{177C2166-7A62-49D2-A036-2AD5A75739D2}" type="presOf" srcId="{D4C6DF7B-471E-4302-8769-F06C3316EB28}" destId="{4974BEC5-49AF-4CCD-A881-9CB0E6345CEF}" srcOrd="0" destOrd="0" presId="urn:microsoft.com/office/officeart/2005/8/layout/list1"/>
    <dgm:cxn modelId="{5BA78180-8A4E-4040-8B6C-E84681FB7A04}" srcId="{1EC4C65C-0660-4414-8F71-022A7761DA09}" destId="{F197BAAE-91C9-4CEF-BDBE-20C17C26F9E6}" srcOrd="0" destOrd="0" parTransId="{54AB9190-99EE-446A-8BE9-749EF26CCBDC}" sibTransId="{07FFF9B6-6773-4940-B892-B050CFA556B8}"/>
    <dgm:cxn modelId="{5F479D86-1C13-46FF-B5DB-34BFBC074000}" type="presOf" srcId="{F197BAAE-91C9-4CEF-BDBE-20C17C26F9E6}" destId="{459366B2-60D4-4230-8377-9E234345F9AB}" srcOrd="0" destOrd="0" presId="urn:microsoft.com/office/officeart/2005/8/layout/list1"/>
    <dgm:cxn modelId="{3A3D1E9B-3DF2-477D-A2D4-B495EDACDAF6}" type="presOf" srcId="{4088F027-F531-4353-835F-BD29249C579A}" destId="{CD554FC0-0426-40DB-99AC-ECE4807E01D8}" srcOrd="1" destOrd="0" presId="urn:microsoft.com/office/officeart/2005/8/layout/list1"/>
    <dgm:cxn modelId="{471BFDA6-5C8A-4CE7-BC3A-8D59AD0C888D}" type="presOf" srcId="{4088F027-F531-4353-835F-BD29249C579A}" destId="{56D4836C-B6C8-453A-99B1-1687282C4F30}" srcOrd="0" destOrd="0" presId="urn:microsoft.com/office/officeart/2005/8/layout/list1"/>
    <dgm:cxn modelId="{F3272FA8-5049-4094-B200-27905C4B327A}" type="presOf" srcId="{DE483196-2862-4C84-A9B1-2AC5D9E249ED}" destId="{66BDFD76-FF12-4185-9A35-712E1B076910}" srcOrd="0" destOrd="0" presId="urn:microsoft.com/office/officeart/2005/8/layout/list1"/>
    <dgm:cxn modelId="{0834E0C4-8065-4AA2-ABA7-D5AFDC96C71D}" type="presOf" srcId="{1EC4C65C-0660-4414-8F71-022A7761DA09}" destId="{FD928E01-BEFF-454A-8F36-BE314EB51E22}" srcOrd="1" destOrd="0" presId="urn:microsoft.com/office/officeart/2005/8/layout/list1"/>
    <dgm:cxn modelId="{7D8095CF-D59E-4DD5-9483-FC12C3C93C4E}" type="presOf" srcId="{1EC4C65C-0660-4414-8F71-022A7761DA09}" destId="{820F9B9D-9AF1-44B1-A9DB-A3E5FFC2AA9D}" srcOrd="0" destOrd="0" presId="urn:microsoft.com/office/officeart/2005/8/layout/list1"/>
    <dgm:cxn modelId="{C7F145E4-17C0-44AB-A4DF-C3C3B49A0144}" srcId="{D4C6DF7B-471E-4302-8769-F06C3316EB28}" destId="{DE483196-2862-4C84-A9B1-2AC5D9E249ED}" srcOrd="1" destOrd="0" parTransId="{3446F635-6F3F-45F8-8F9B-B6670173081F}" sibTransId="{D071DAB8-51A6-47FD-9174-924141AAF4BF}"/>
    <dgm:cxn modelId="{35BB8CE9-E4B6-439C-8EA7-8E3269A01253}" srcId="{D4C6DF7B-471E-4302-8769-F06C3316EB28}" destId="{4088F027-F531-4353-835F-BD29249C579A}" srcOrd="0" destOrd="0" parTransId="{A3A5658D-D679-4F02-B9F8-4E45621BBFC1}" sibTransId="{B4CE6886-5C12-4BA2-A51D-93921D983177}"/>
    <dgm:cxn modelId="{D0138599-9ED3-4E90-BAE2-09344FDD6C2A}" type="presParOf" srcId="{4974BEC5-49AF-4CCD-A881-9CB0E6345CEF}" destId="{B0581E4A-840E-4AEB-8AC8-486BA9DA0B87}" srcOrd="0" destOrd="0" presId="urn:microsoft.com/office/officeart/2005/8/layout/list1"/>
    <dgm:cxn modelId="{C87FC5BF-B531-47FC-8FA9-B82B5BB6341E}" type="presParOf" srcId="{B0581E4A-840E-4AEB-8AC8-486BA9DA0B87}" destId="{56D4836C-B6C8-453A-99B1-1687282C4F30}" srcOrd="0" destOrd="0" presId="urn:microsoft.com/office/officeart/2005/8/layout/list1"/>
    <dgm:cxn modelId="{C52E1A30-0C7D-451E-838A-F148A039564C}" type="presParOf" srcId="{B0581E4A-840E-4AEB-8AC8-486BA9DA0B87}" destId="{CD554FC0-0426-40DB-99AC-ECE4807E01D8}" srcOrd="1" destOrd="0" presId="urn:microsoft.com/office/officeart/2005/8/layout/list1"/>
    <dgm:cxn modelId="{B9A10EA9-AD4C-4822-999B-715D7B739830}" type="presParOf" srcId="{4974BEC5-49AF-4CCD-A881-9CB0E6345CEF}" destId="{E5ED500E-FF12-48EE-8551-D12611B785EA}" srcOrd="1" destOrd="0" presId="urn:microsoft.com/office/officeart/2005/8/layout/list1"/>
    <dgm:cxn modelId="{014188A9-BAD7-49B7-AE56-75E51DB56D1E}" type="presParOf" srcId="{4974BEC5-49AF-4CCD-A881-9CB0E6345CEF}" destId="{2B722FFF-B7D7-4054-8528-E505A9590549}" srcOrd="2" destOrd="0" presId="urn:microsoft.com/office/officeart/2005/8/layout/list1"/>
    <dgm:cxn modelId="{F6E8838A-DC96-46CA-A7BF-27E1D5D1073E}" type="presParOf" srcId="{4974BEC5-49AF-4CCD-A881-9CB0E6345CEF}" destId="{0431DE12-3EAD-47FD-8518-FC8495B422C9}" srcOrd="3" destOrd="0" presId="urn:microsoft.com/office/officeart/2005/8/layout/list1"/>
    <dgm:cxn modelId="{3B58A826-B6B9-4F19-A037-45DC227C6AF3}" type="presParOf" srcId="{4974BEC5-49AF-4CCD-A881-9CB0E6345CEF}" destId="{57B345F2-1FE5-4C43-A079-BA6ABD7BB46F}" srcOrd="4" destOrd="0" presId="urn:microsoft.com/office/officeart/2005/8/layout/list1"/>
    <dgm:cxn modelId="{E79056E6-344A-4CFA-81A3-93447EA204B7}" type="presParOf" srcId="{57B345F2-1FE5-4C43-A079-BA6ABD7BB46F}" destId="{66BDFD76-FF12-4185-9A35-712E1B076910}" srcOrd="0" destOrd="0" presId="urn:microsoft.com/office/officeart/2005/8/layout/list1"/>
    <dgm:cxn modelId="{DA7C2DAF-FB66-454C-AAC2-BA5BEF6BB5BF}" type="presParOf" srcId="{57B345F2-1FE5-4C43-A079-BA6ABD7BB46F}" destId="{203D4086-EE8A-43AA-BEB9-A7A53A78933E}" srcOrd="1" destOrd="0" presId="urn:microsoft.com/office/officeart/2005/8/layout/list1"/>
    <dgm:cxn modelId="{294505E1-AC41-477E-8A87-0C1C4DFA3A38}" type="presParOf" srcId="{4974BEC5-49AF-4CCD-A881-9CB0E6345CEF}" destId="{3B6686FF-6A32-4019-8B5E-22762071FB35}" srcOrd="5" destOrd="0" presId="urn:microsoft.com/office/officeart/2005/8/layout/list1"/>
    <dgm:cxn modelId="{2FDAFE73-E25A-4EF8-B0D6-522E6418190A}" type="presParOf" srcId="{4974BEC5-49AF-4CCD-A881-9CB0E6345CEF}" destId="{4F7F8C5D-5475-436A-8A08-263909A0B081}" srcOrd="6" destOrd="0" presId="urn:microsoft.com/office/officeart/2005/8/layout/list1"/>
    <dgm:cxn modelId="{8180D5C3-E6FF-4A73-A6D8-23B9EBDDE205}" type="presParOf" srcId="{4974BEC5-49AF-4CCD-A881-9CB0E6345CEF}" destId="{FCFE8945-D96E-4312-A934-564F55BC4F6A}" srcOrd="7" destOrd="0" presId="urn:microsoft.com/office/officeart/2005/8/layout/list1"/>
    <dgm:cxn modelId="{19E0BA87-B2F1-4181-B0E6-537623C54BCC}" type="presParOf" srcId="{4974BEC5-49AF-4CCD-A881-9CB0E6345CEF}" destId="{EFC716DD-DA3E-462F-956C-A177A8EDDB53}" srcOrd="8" destOrd="0" presId="urn:microsoft.com/office/officeart/2005/8/layout/list1"/>
    <dgm:cxn modelId="{6DA257D5-CB1B-478C-BB00-940236228F70}" type="presParOf" srcId="{EFC716DD-DA3E-462F-956C-A177A8EDDB53}" destId="{820F9B9D-9AF1-44B1-A9DB-A3E5FFC2AA9D}" srcOrd="0" destOrd="0" presId="urn:microsoft.com/office/officeart/2005/8/layout/list1"/>
    <dgm:cxn modelId="{24228557-C32C-4572-95E8-58CDEF7F8800}" type="presParOf" srcId="{EFC716DD-DA3E-462F-956C-A177A8EDDB53}" destId="{FD928E01-BEFF-454A-8F36-BE314EB51E22}" srcOrd="1" destOrd="0" presId="urn:microsoft.com/office/officeart/2005/8/layout/list1"/>
    <dgm:cxn modelId="{9A4785E1-3284-4D7C-8F0B-FA366C89C8F7}" type="presParOf" srcId="{4974BEC5-49AF-4CCD-A881-9CB0E6345CEF}" destId="{BE13808E-B4F6-46E6-A5DA-CE57B85AAC1B}" srcOrd="9" destOrd="0" presId="urn:microsoft.com/office/officeart/2005/8/layout/list1"/>
    <dgm:cxn modelId="{2E8C26DE-A964-4AEE-91C9-ECF95A8267D1}" type="presParOf" srcId="{4974BEC5-49AF-4CCD-A881-9CB0E6345CEF}" destId="{459366B2-60D4-4230-8377-9E234345F9A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22FFF-B7D7-4054-8528-E505A9590549}">
      <dsp:nvSpPr>
        <dsp:cNvPr id="0" name=""/>
        <dsp:cNvSpPr/>
      </dsp:nvSpPr>
      <dsp:spPr>
        <a:xfrm>
          <a:off x="0" y="326014"/>
          <a:ext cx="7039035" cy="14175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6307" tIns="416560" rIns="54630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Sodium iodide crystal doped with thallium (0.2%) emits visible light flashes when gamma photons interact with it, enabling detection.</a:t>
          </a:r>
        </a:p>
      </dsp:txBody>
      <dsp:txXfrm>
        <a:off x="0" y="326014"/>
        <a:ext cx="7039035" cy="1417500"/>
      </dsp:txXfrm>
    </dsp:sp>
    <dsp:sp modelId="{CD554FC0-0426-40DB-99AC-ECE4807E01D8}">
      <dsp:nvSpPr>
        <dsp:cNvPr id="0" name=""/>
        <dsp:cNvSpPr/>
      </dsp:nvSpPr>
      <dsp:spPr>
        <a:xfrm>
          <a:off x="351951" y="30814"/>
          <a:ext cx="4927324" cy="5904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241" tIns="0" rIns="186241" bIns="0" numCol="1" spcCol="1270" anchor="ctr" anchorCtr="0">
          <a:noAutofit/>
        </a:bodyPr>
        <a:lstStyle/>
        <a:p>
          <a:pPr marL="0" lvl="0" indent="0" algn="l" defTabSz="889000">
            <a:lnSpc>
              <a:spcPct val="90000"/>
            </a:lnSpc>
            <a:spcBef>
              <a:spcPct val="0"/>
            </a:spcBef>
            <a:spcAft>
              <a:spcPct val="35000"/>
            </a:spcAft>
            <a:buNone/>
          </a:pPr>
          <a:r>
            <a:rPr lang="en-US" sz="2000" b="1" kern="1200" dirty="0"/>
            <a:t>Scintillation Detector (</a:t>
          </a:r>
          <a:r>
            <a:rPr lang="en-US" sz="2000" b="1" kern="1200" dirty="0" err="1"/>
            <a:t>NaI</a:t>
          </a:r>
          <a:r>
            <a:rPr lang="en-US" sz="2000" b="1" kern="1200" dirty="0"/>
            <a:t>(Tl)):</a:t>
          </a:r>
          <a:endParaRPr lang="en-US" sz="2000" kern="1200" dirty="0"/>
        </a:p>
      </dsp:txBody>
      <dsp:txXfrm>
        <a:off x="380772" y="59635"/>
        <a:ext cx="4869682" cy="532758"/>
      </dsp:txXfrm>
    </dsp:sp>
    <dsp:sp modelId="{4F7F8C5D-5475-436A-8A08-263909A0B081}">
      <dsp:nvSpPr>
        <dsp:cNvPr id="0" name=""/>
        <dsp:cNvSpPr/>
      </dsp:nvSpPr>
      <dsp:spPr>
        <a:xfrm>
          <a:off x="0" y="2146714"/>
          <a:ext cx="7039035" cy="1701000"/>
        </a:xfrm>
        <a:prstGeom prst="rect">
          <a:avLst/>
        </a:prstGeom>
        <a:solidFill>
          <a:schemeClr val="lt1">
            <a:alpha val="90000"/>
            <a:hueOff val="0"/>
            <a:satOff val="0"/>
            <a:lumOff val="0"/>
            <a:alphaOff val="0"/>
          </a:schemeClr>
        </a:solidFill>
        <a:ln w="19050" cap="flat" cmpd="sng" algn="ctr">
          <a:solidFill>
            <a:schemeClr val="accent5">
              <a:hueOff val="-6076075"/>
              <a:satOff val="-413"/>
              <a:lumOff val="9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6307" tIns="416560" rIns="54630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A gamma photon transfers energy to an electron, exciting it across the band gap. Upon returning to the ground state via activator levels, the electron emits a visible photon (~1 eV).</a:t>
          </a:r>
        </a:p>
      </dsp:txBody>
      <dsp:txXfrm>
        <a:off x="0" y="2146714"/>
        <a:ext cx="7039035" cy="1701000"/>
      </dsp:txXfrm>
    </dsp:sp>
    <dsp:sp modelId="{203D4086-EE8A-43AA-BEB9-A7A53A78933E}">
      <dsp:nvSpPr>
        <dsp:cNvPr id="0" name=""/>
        <dsp:cNvSpPr/>
      </dsp:nvSpPr>
      <dsp:spPr>
        <a:xfrm>
          <a:off x="351951" y="1851514"/>
          <a:ext cx="4927324" cy="590400"/>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241" tIns="0" rIns="186241" bIns="0" numCol="1" spcCol="1270" anchor="ctr" anchorCtr="0">
          <a:noAutofit/>
        </a:bodyPr>
        <a:lstStyle/>
        <a:p>
          <a:pPr marL="0" lvl="0" indent="0" algn="l" defTabSz="889000">
            <a:lnSpc>
              <a:spcPct val="90000"/>
            </a:lnSpc>
            <a:spcBef>
              <a:spcPct val="0"/>
            </a:spcBef>
            <a:spcAft>
              <a:spcPct val="35000"/>
            </a:spcAft>
            <a:buNone/>
          </a:pPr>
          <a:r>
            <a:rPr lang="en-US" sz="2000" b="1" kern="1200"/>
            <a:t>Scintillation Mechanism:</a:t>
          </a:r>
          <a:endParaRPr lang="en-US" sz="2000" kern="1200"/>
        </a:p>
      </dsp:txBody>
      <dsp:txXfrm>
        <a:off x="380772" y="1880335"/>
        <a:ext cx="4869682" cy="532758"/>
      </dsp:txXfrm>
    </dsp:sp>
    <dsp:sp modelId="{459366B2-60D4-4230-8377-9E234345F9AB}">
      <dsp:nvSpPr>
        <dsp:cNvPr id="0" name=""/>
        <dsp:cNvSpPr/>
      </dsp:nvSpPr>
      <dsp:spPr>
        <a:xfrm>
          <a:off x="0" y="4250915"/>
          <a:ext cx="7039035" cy="1417500"/>
        </a:xfrm>
        <a:prstGeom prst="rect">
          <a:avLst/>
        </a:prstGeom>
        <a:solidFill>
          <a:schemeClr val="lt1">
            <a:alpha val="90000"/>
            <a:hueOff val="0"/>
            <a:satOff val="0"/>
            <a:lumOff val="0"/>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6307" tIns="416560" rIns="54630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err="1"/>
            <a:t>NaI</a:t>
          </a:r>
          <a:r>
            <a:rPr lang="en-US" sz="2000" kern="1200" dirty="0"/>
            <a:t>(Tl) is dense (3.7 g/cm³), transparent, efficient, but hygroscopic; its crystal structure defines the energy levels critical for scintillation performance.</a:t>
          </a:r>
        </a:p>
      </dsp:txBody>
      <dsp:txXfrm>
        <a:off x="0" y="4250915"/>
        <a:ext cx="7039035" cy="1417500"/>
      </dsp:txXfrm>
    </dsp:sp>
    <dsp:sp modelId="{FD928E01-BEFF-454A-8F36-BE314EB51E22}">
      <dsp:nvSpPr>
        <dsp:cNvPr id="0" name=""/>
        <dsp:cNvSpPr/>
      </dsp:nvSpPr>
      <dsp:spPr>
        <a:xfrm>
          <a:off x="351951" y="3955715"/>
          <a:ext cx="4927324" cy="59040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241" tIns="0" rIns="186241" bIns="0" numCol="1" spcCol="1270" anchor="ctr" anchorCtr="0">
          <a:noAutofit/>
        </a:bodyPr>
        <a:lstStyle/>
        <a:p>
          <a:pPr marL="0" lvl="0" indent="0" algn="l" defTabSz="889000">
            <a:lnSpc>
              <a:spcPct val="90000"/>
            </a:lnSpc>
            <a:spcBef>
              <a:spcPct val="0"/>
            </a:spcBef>
            <a:spcAft>
              <a:spcPct val="35000"/>
            </a:spcAft>
            <a:buNone/>
          </a:pPr>
          <a:r>
            <a:rPr lang="en-US" sz="2000" b="1" kern="1200"/>
            <a:t>Material Properties:</a:t>
          </a:r>
          <a:endParaRPr lang="en-US" sz="2000" kern="1200"/>
        </a:p>
      </dsp:txBody>
      <dsp:txXfrm>
        <a:off x="380772" y="3984536"/>
        <a:ext cx="4869682"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7ADD9E-4856-4277-8458-144A07EE219C}" type="datetimeFigureOut">
              <a:rPr lang="it-IT" smtClean="0"/>
              <a:t>17/07/2025</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21DC02-C3DA-4475-AC63-BAB85067994B}" type="slidenum">
              <a:rPr lang="it-IT" smtClean="0"/>
              <a:t>‹N›</a:t>
            </a:fld>
            <a:endParaRPr lang="it-IT"/>
          </a:p>
        </p:txBody>
      </p:sp>
    </p:spTree>
    <p:extLst>
      <p:ext uri="{BB962C8B-B14F-4D97-AF65-F5344CB8AC3E}">
        <p14:creationId xmlns:p14="http://schemas.microsoft.com/office/powerpoint/2010/main" val="2851993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EA21DC02-C3DA-4475-AC63-BAB85067994B}" type="slidenum">
              <a:rPr lang="it-IT" smtClean="0"/>
              <a:t>1</a:t>
            </a:fld>
            <a:endParaRPr lang="it-IT"/>
          </a:p>
        </p:txBody>
      </p:sp>
    </p:spTree>
    <p:extLst>
      <p:ext uri="{BB962C8B-B14F-4D97-AF65-F5344CB8AC3E}">
        <p14:creationId xmlns:p14="http://schemas.microsoft.com/office/powerpoint/2010/main" val="409534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8B1D3A-AABB-427D-9CEF-FE491F2EC502}" type="slidenum">
              <a:rPr lang="it-IT" altLang="it-IT"/>
              <a:pPr/>
              <a:t>40</a:t>
            </a:fld>
            <a:endParaRPr lang="it-IT" altLang="it-IT"/>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ltLang="it-IT"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EA21DC02-C3DA-4475-AC63-BAB85067994B}" type="slidenum">
              <a:rPr lang="it-IT" smtClean="0"/>
              <a:t>42</a:t>
            </a:fld>
            <a:endParaRPr lang="it-IT"/>
          </a:p>
        </p:txBody>
      </p:sp>
    </p:spTree>
    <p:extLst>
      <p:ext uri="{BB962C8B-B14F-4D97-AF65-F5344CB8AC3E}">
        <p14:creationId xmlns:p14="http://schemas.microsoft.com/office/powerpoint/2010/main" val="132059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921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ltLang="it-IT" dirty="0"/>
          </a:p>
        </p:txBody>
      </p:sp>
      <p:sp>
        <p:nvSpPr>
          <p:cNvPr id="922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9F7372-EE22-4C40-A527-866915F77167}" type="slidenum">
              <a:rPr lang="it-IT" altLang="it-IT" smtClean="0"/>
              <a:pPr fontAlgn="base">
                <a:spcBef>
                  <a:spcPct val="0"/>
                </a:spcBef>
                <a:spcAft>
                  <a:spcPct val="0"/>
                </a:spcAft>
              </a:pPr>
              <a:t>44</a:t>
            </a:fld>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And this decay in which you emit from the nucleus an electron and anti-</a:t>
            </a:r>
            <a:r>
              <a:rPr lang="en-GB" sz="1200" kern="1200" dirty="0" err="1">
                <a:solidFill>
                  <a:schemeClr val="tx1"/>
                </a:solidFill>
                <a:effectLst/>
                <a:latin typeface="+mn-lt"/>
                <a:ea typeface="+mn-ea"/>
                <a:cs typeface="+mn-cs"/>
              </a:rPr>
              <a:t>utrino</a:t>
            </a:r>
            <a:r>
              <a:rPr lang="en-GB" sz="1200" kern="1200" dirty="0">
                <a:solidFill>
                  <a:schemeClr val="tx1"/>
                </a:solidFill>
                <a:effectLst/>
                <a:latin typeface="+mn-lt"/>
                <a:ea typeface="+mn-ea"/>
                <a:cs typeface="+mn-cs"/>
              </a:rPr>
              <a:t> again starting from this point reaching this new configuration. The new configuration is in term of stability is better than before. </a:t>
            </a:r>
            <a:r>
              <a:rPr lang="en-GB" sz="1200" b="1" kern="1200" dirty="0">
                <a:solidFill>
                  <a:schemeClr val="tx1"/>
                </a:solidFill>
                <a:effectLst/>
                <a:latin typeface="+mn-lt"/>
                <a:ea typeface="+mn-ea"/>
                <a:cs typeface="+mn-cs"/>
              </a:rPr>
              <a:t>Sometime you can get also the emission of energy</a:t>
            </a:r>
            <a:endParaRPr lang="it-IT" dirty="0"/>
          </a:p>
        </p:txBody>
      </p:sp>
      <p:sp>
        <p:nvSpPr>
          <p:cNvPr id="4" name="Slide Number Placeholder 3"/>
          <p:cNvSpPr>
            <a:spLocks noGrp="1"/>
          </p:cNvSpPr>
          <p:nvPr>
            <p:ph type="sldNum" sz="quarter" idx="5"/>
          </p:nvPr>
        </p:nvSpPr>
        <p:spPr/>
        <p:txBody>
          <a:bodyPr/>
          <a:lstStyle/>
          <a:p>
            <a:fld id="{EA21DC02-C3DA-4475-AC63-BAB85067994B}" type="slidenum">
              <a:rPr lang="it-IT" smtClean="0"/>
              <a:t>6</a:t>
            </a:fld>
            <a:endParaRPr lang="it-IT"/>
          </a:p>
        </p:txBody>
      </p:sp>
    </p:spTree>
    <p:extLst>
      <p:ext uri="{BB962C8B-B14F-4D97-AF65-F5344CB8AC3E}">
        <p14:creationId xmlns:p14="http://schemas.microsoft.com/office/powerpoint/2010/main" val="3679049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So basically you start with a nucleus with a number of proton and a total uh mass number is nuclear plus proton in the nucleus. Okay. And for some reason because it's not in equilibrium at certain moment it decide to decay. Okay. </a:t>
            </a:r>
            <a:r>
              <a:rPr lang="en-GB" sz="1200" b="1" kern="1200" dirty="0">
                <a:solidFill>
                  <a:schemeClr val="tx1"/>
                </a:solidFill>
                <a:effectLst/>
                <a:latin typeface="+mn-lt"/>
                <a:ea typeface="+mn-ea"/>
                <a:cs typeface="+mn-cs"/>
              </a:rPr>
              <a:t>What's happen in this case? Two proton are released because number of Z is decreased by factor two. So basically you release two proton and two neutron which correspond to a nucleus . This is alpha decay. So if you imagine when this happen, when the atomic number is pretty high. So Z more than 80.</a:t>
            </a:r>
            <a:endParaRPr lang="it-I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uh </a:t>
            </a:r>
            <a:r>
              <a:rPr lang="en-GB" sz="1200" b="1" kern="1200" dirty="0">
                <a:solidFill>
                  <a:schemeClr val="tx1"/>
                </a:solidFill>
                <a:effectLst/>
                <a:latin typeface="+mn-lt"/>
                <a:ea typeface="+mn-ea"/>
                <a:cs typeface="+mn-cs"/>
              </a:rPr>
              <a:t>beta decay basically Z improved by one. This means that we have more proton but the number of a doesn't change. So basically one neutron become a proton.</a:t>
            </a:r>
            <a:r>
              <a:rPr lang="en-GB" sz="1200" kern="1200" dirty="0">
                <a:solidFill>
                  <a:schemeClr val="tx1"/>
                </a:solidFill>
                <a:effectLst/>
                <a:latin typeface="+mn-lt"/>
                <a:ea typeface="+mn-ea"/>
                <a:cs typeface="+mn-cs"/>
              </a:rPr>
              <a:t> </a:t>
            </a:r>
            <a:endParaRPr lang="it-IT" dirty="0"/>
          </a:p>
        </p:txBody>
      </p:sp>
      <p:sp>
        <p:nvSpPr>
          <p:cNvPr id="4" name="Slide Number Placeholder 3"/>
          <p:cNvSpPr>
            <a:spLocks noGrp="1"/>
          </p:cNvSpPr>
          <p:nvPr>
            <p:ph type="sldNum" sz="quarter" idx="5"/>
          </p:nvPr>
        </p:nvSpPr>
        <p:spPr/>
        <p:txBody>
          <a:bodyPr/>
          <a:lstStyle/>
          <a:p>
            <a:fld id="{EA21DC02-C3DA-4475-AC63-BAB85067994B}" type="slidenum">
              <a:rPr lang="it-IT" smtClean="0"/>
              <a:t>8</a:t>
            </a:fld>
            <a:endParaRPr lang="it-IT"/>
          </a:p>
        </p:txBody>
      </p:sp>
    </p:spTree>
    <p:extLst>
      <p:ext uri="{BB962C8B-B14F-4D97-AF65-F5344CB8AC3E}">
        <p14:creationId xmlns:p14="http://schemas.microsoft.com/office/powerpoint/2010/main" val="3656624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53FC-F279-4967-9C2D-37CCE7D32982}"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4995" name="Rectangle 2"/>
          <p:cNvSpPr>
            <a:spLocks noGrp="1" noRot="1" noChangeAspect="1" noChangeArrowheads="1" noTextEdit="1"/>
          </p:cNvSpPr>
          <p:nvPr>
            <p:ph type="sldImg"/>
          </p:nvPr>
        </p:nvSpPr>
        <p:spPr>
          <a:xfrm>
            <a:off x="381000" y="685800"/>
            <a:ext cx="6096000" cy="3429000"/>
          </a:xfrm>
          <a:ln/>
        </p:spPr>
      </p:sp>
      <p:sp>
        <p:nvSpPr>
          <p:cNvPr id="84996" name="Rectangle 3"/>
          <p:cNvSpPr>
            <a:spLocks noGrp="1" noChangeArrowheads="1"/>
          </p:cNvSpPr>
          <p:nvPr>
            <p:ph type="body" idx="1"/>
          </p:nvPr>
        </p:nvSpPr>
        <p:spPr>
          <a:noFill/>
          <a:ln/>
        </p:spPr>
        <p:txBody>
          <a:bodyPr/>
          <a:lstStyle/>
          <a:p>
            <a:pPr eaLnBrk="1" hangingPunct="1"/>
            <a:endParaRPr lang="it-IT"/>
          </a:p>
        </p:txBody>
      </p:sp>
    </p:spTree>
    <p:extLst>
      <p:ext uri="{BB962C8B-B14F-4D97-AF65-F5344CB8AC3E}">
        <p14:creationId xmlns:p14="http://schemas.microsoft.com/office/powerpoint/2010/main" val="301575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53FC-F279-4967-9C2D-37CCE7D32982}"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4995" name="Rectangle 2"/>
          <p:cNvSpPr>
            <a:spLocks noGrp="1" noRot="1" noChangeAspect="1" noChangeArrowheads="1" noTextEdit="1"/>
          </p:cNvSpPr>
          <p:nvPr>
            <p:ph type="sldImg"/>
          </p:nvPr>
        </p:nvSpPr>
        <p:spPr>
          <a:xfrm>
            <a:off x="381000" y="685800"/>
            <a:ext cx="6096000" cy="3429000"/>
          </a:xfrm>
          <a:ln/>
        </p:spPr>
      </p:sp>
      <p:sp>
        <p:nvSpPr>
          <p:cNvPr id="84996" name="Rectangle 3"/>
          <p:cNvSpPr>
            <a:spLocks noGrp="1" noChangeArrowheads="1"/>
          </p:cNvSpPr>
          <p:nvPr>
            <p:ph type="body" idx="1"/>
          </p:nvPr>
        </p:nvSpPr>
        <p:spPr>
          <a:noFill/>
          <a:ln/>
        </p:spPr>
        <p:txBody>
          <a:bodyPr/>
          <a:lstStyle/>
          <a:p>
            <a:pPr eaLnBrk="1" hangingPunct="1"/>
            <a:endParaRPr lang="it-IT"/>
          </a:p>
        </p:txBody>
      </p:sp>
    </p:spTree>
    <p:extLst>
      <p:ext uri="{BB962C8B-B14F-4D97-AF65-F5344CB8AC3E}">
        <p14:creationId xmlns:p14="http://schemas.microsoft.com/office/powerpoint/2010/main" val="758619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653FC-F279-4967-9C2D-37CCE7D32982}"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4995" name="Rectangle 2"/>
          <p:cNvSpPr>
            <a:spLocks noGrp="1" noRot="1" noChangeAspect="1" noChangeArrowheads="1" noTextEdit="1"/>
          </p:cNvSpPr>
          <p:nvPr>
            <p:ph type="sldImg"/>
          </p:nvPr>
        </p:nvSpPr>
        <p:spPr>
          <a:xfrm>
            <a:off x="381000" y="685800"/>
            <a:ext cx="6096000" cy="3429000"/>
          </a:xfrm>
          <a:ln/>
        </p:spPr>
      </p:sp>
      <p:sp>
        <p:nvSpPr>
          <p:cNvPr id="84996" name="Rectangle 3"/>
          <p:cNvSpPr>
            <a:spLocks noGrp="1" noChangeArrowheads="1"/>
          </p:cNvSpPr>
          <p:nvPr>
            <p:ph type="body" idx="1"/>
          </p:nvPr>
        </p:nvSpPr>
        <p:spPr>
          <a:noFill/>
          <a:ln/>
        </p:spPr>
        <p:txBody>
          <a:bodyPr/>
          <a:lstStyle/>
          <a:p>
            <a:pPr eaLnBrk="1" hangingPunct="1"/>
            <a:endParaRPr lang="it-IT"/>
          </a:p>
        </p:txBody>
      </p:sp>
    </p:spTree>
    <p:extLst>
      <p:ext uri="{BB962C8B-B14F-4D97-AF65-F5344CB8AC3E}">
        <p14:creationId xmlns:p14="http://schemas.microsoft.com/office/powerpoint/2010/main" val="3246263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6D219A-2990-4B8B-AB90-69C3D68928B1}"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869049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EA21DC02-C3DA-4475-AC63-BAB85067994B}" type="slidenum">
              <a:rPr lang="it-IT" smtClean="0"/>
              <a:t>34</a:t>
            </a:fld>
            <a:endParaRPr lang="it-IT"/>
          </a:p>
        </p:txBody>
      </p:sp>
    </p:spTree>
    <p:extLst>
      <p:ext uri="{BB962C8B-B14F-4D97-AF65-F5344CB8AC3E}">
        <p14:creationId xmlns:p14="http://schemas.microsoft.com/office/powerpoint/2010/main" val="1787811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EA21DC02-C3DA-4475-AC63-BAB85067994B}" type="slidenum">
              <a:rPr lang="it-IT" smtClean="0"/>
              <a:t>38</a:t>
            </a:fld>
            <a:endParaRPr lang="it-IT"/>
          </a:p>
        </p:txBody>
      </p:sp>
    </p:spTree>
    <p:extLst>
      <p:ext uri="{BB962C8B-B14F-4D97-AF65-F5344CB8AC3E}">
        <p14:creationId xmlns:p14="http://schemas.microsoft.com/office/powerpoint/2010/main" val="3532247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55E6D-2297-C353-9705-6641991232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42D7D125-F7F9-5706-4BAE-191B3FAF73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3AC33E70-817C-65EE-D160-28AA004ECE96}"/>
              </a:ext>
            </a:extLst>
          </p:cNvPr>
          <p:cNvSpPr>
            <a:spLocks noGrp="1"/>
          </p:cNvSpPr>
          <p:nvPr>
            <p:ph type="dt" sz="half" idx="10"/>
          </p:nvPr>
        </p:nvSpPr>
        <p:spPr/>
        <p:txBody>
          <a:bodyPr/>
          <a:lstStyle/>
          <a:p>
            <a:fld id="{AC3F4D0D-01CE-4635-866B-4F02E519AB74}" type="datetimeFigureOut">
              <a:rPr lang="it-IT" smtClean="0"/>
              <a:t>17/07/2025</a:t>
            </a:fld>
            <a:endParaRPr lang="it-IT"/>
          </a:p>
        </p:txBody>
      </p:sp>
      <p:sp>
        <p:nvSpPr>
          <p:cNvPr id="5" name="Footer Placeholder 4">
            <a:extLst>
              <a:ext uri="{FF2B5EF4-FFF2-40B4-BE49-F238E27FC236}">
                <a16:creationId xmlns:a16="http://schemas.microsoft.com/office/drawing/2014/main" id="{B8AA233F-454A-3F44-91FD-3F3CD27A26E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ED1D840E-CAEC-BD28-48E4-AF1B595283FA}"/>
              </a:ext>
            </a:extLst>
          </p:cNvPr>
          <p:cNvSpPr>
            <a:spLocks noGrp="1"/>
          </p:cNvSpPr>
          <p:nvPr>
            <p:ph type="sldNum" sz="quarter" idx="12"/>
          </p:nvPr>
        </p:nvSpPr>
        <p:spPr/>
        <p:txBody>
          <a:bodyPr/>
          <a:lstStyle/>
          <a:p>
            <a:fld id="{9E640A8C-2290-45B2-B67A-B98121A8059A}" type="slidenum">
              <a:rPr lang="it-IT" smtClean="0"/>
              <a:t>‹N›</a:t>
            </a:fld>
            <a:endParaRPr lang="it-IT"/>
          </a:p>
        </p:txBody>
      </p:sp>
    </p:spTree>
    <p:extLst>
      <p:ext uri="{BB962C8B-B14F-4D97-AF65-F5344CB8AC3E}">
        <p14:creationId xmlns:p14="http://schemas.microsoft.com/office/powerpoint/2010/main" val="2823193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8E2B2-715C-5C0D-F57F-55CD171F6EF6}"/>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84C54E66-10A7-B535-049F-B41DA986F2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9DAD3148-945A-38C5-02E1-2355C59C6E34}"/>
              </a:ext>
            </a:extLst>
          </p:cNvPr>
          <p:cNvSpPr>
            <a:spLocks noGrp="1"/>
          </p:cNvSpPr>
          <p:nvPr>
            <p:ph type="dt" sz="half" idx="10"/>
          </p:nvPr>
        </p:nvSpPr>
        <p:spPr/>
        <p:txBody>
          <a:bodyPr/>
          <a:lstStyle/>
          <a:p>
            <a:fld id="{AC3F4D0D-01CE-4635-866B-4F02E519AB74}" type="datetimeFigureOut">
              <a:rPr lang="it-IT" smtClean="0"/>
              <a:t>17/07/2025</a:t>
            </a:fld>
            <a:endParaRPr lang="it-IT"/>
          </a:p>
        </p:txBody>
      </p:sp>
      <p:sp>
        <p:nvSpPr>
          <p:cNvPr id="5" name="Footer Placeholder 4">
            <a:extLst>
              <a:ext uri="{FF2B5EF4-FFF2-40B4-BE49-F238E27FC236}">
                <a16:creationId xmlns:a16="http://schemas.microsoft.com/office/drawing/2014/main" id="{F5ABA009-8ABE-C89F-5D13-58D8EE2485F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44DC73C2-9051-CD53-C08C-7E7C9AC4040C}"/>
              </a:ext>
            </a:extLst>
          </p:cNvPr>
          <p:cNvSpPr>
            <a:spLocks noGrp="1"/>
          </p:cNvSpPr>
          <p:nvPr>
            <p:ph type="sldNum" sz="quarter" idx="12"/>
          </p:nvPr>
        </p:nvSpPr>
        <p:spPr/>
        <p:txBody>
          <a:bodyPr/>
          <a:lstStyle/>
          <a:p>
            <a:fld id="{9E640A8C-2290-45B2-B67A-B98121A8059A}" type="slidenum">
              <a:rPr lang="it-IT" smtClean="0"/>
              <a:t>‹N›</a:t>
            </a:fld>
            <a:endParaRPr lang="it-IT"/>
          </a:p>
        </p:txBody>
      </p:sp>
    </p:spTree>
    <p:extLst>
      <p:ext uri="{BB962C8B-B14F-4D97-AF65-F5344CB8AC3E}">
        <p14:creationId xmlns:p14="http://schemas.microsoft.com/office/powerpoint/2010/main" val="1438925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F085F1-6A00-E9EB-1AD9-3C42F42E838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3CB0E704-7ED5-FBCF-903C-17124A2493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8EA6946-BD22-CBB8-6DFF-652E3BE145A4}"/>
              </a:ext>
            </a:extLst>
          </p:cNvPr>
          <p:cNvSpPr>
            <a:spLocks noGrp="1"/>
          </p:cNvSpPr>
          <p:nvPr>
            <p:ph type="dt" sz="half" idx="10"/>
          </p:nvPr>
        </p:nvSpPr>
        <p:spPr/>
        <p:txBody>
          <a:bodyPr/>
          <a:lstStyle/>
          <a:p>
            <a:fld id="{AC3F4D0D-01CE-4635-866B-4F02E519AB74}" type="datetimeFigureOut">
              <a:rPr lang="it-IT" smtClean="0"/>
              <a:t>17/07/2025</a:t>
            </a:fld>
            <a:endParaRPr lang="it-IT"/>
          </a:p>
        </p:txBody>
      </p:sp>
      <p:sp>
        <p:nvSpPr>
          <p:cNvPr id="5" name="Footer Placeholder 4">
            <a:extLst>
              <a:ext uri="{FF2B5EF4-FFF2-40B4-BE49-F238E27FC236}">
                <a16:creationId xmlns:a16="http://schemas.microsoft.com/office/drawing/2014/main" id="{EC91E16C-DE7F-33FA-3196-520008ED4788}"/>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11A6B70D-2F3B-CFBB-2F51-132D6AC442F1}"/>
              </a:ext>
            </a:extLst>
          </p:cNvPr>
          <p:cNvSpPr>
            <a:spLocks noGrp="1"/>
          </p:cNvSpPr>
          <p:nvPr>
            <p:ph type="sldNum" sz="quarter" idx="12"/>
          </p:nvPr>
        </p:nvSpPr>
        <p:spPr/>
        <p:txBody>
          <a:bodyPr/>
          <a:lstStyle/>
          <a:p>
            <a:fld id="{9E640A8C-2290-45B2-B67A-B98121A8059A}" type="slidenum">
              <a:rPr lang="it-IT" smtClean="0"/>
              <a:t>‹N›</a:t>
            </a:fld>
            <a:endParaRPr lang="it-IT"/>
          </a:p>
        </p:txBody>
      </p:sp>
    </p:spTree>
    <p:extLst>
      <p:ext uri="{BB962C8B-B14F-4D97-AF65-F5344CB8AC3E}">
        <p14:creationId xmlns:p14="http://schemas.microsoft.com/office/powerpoint/2010/main" val="2999957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C1FA3-4E13-156A-5147-0E427A4BF60F}"/>
              </a:ext>
            </a:extLst>
          </p:cNvPr>
          <p:cNvSpPr>
            <a:spLocks noGrp="1"/>
          </p:cNvSpPr>
          <p:nvPr>
            <p:ph type="title"/>
          </p:nvPr>
        </p:nvSpPr>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AA932BF4-D16D-997F-870A-AF7FCF7DD63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D0886F49-8333-DCE2-21FB-5B7C4FD7B66C}"/>
              </a:ext>
            </a:extLst>
          </p:cNvPr>
          <p:cNvSpPr>
            <a:spLocks noGrp="1"/>
          </p:cNvSpPr>
          <p:nvPr>
            <p:ph type="dt" sz="half" idx="10"/>
          </p:nvPr>
        </p:nvSpPr>
        <p:spPr/>
        <p:txBody>
          <a:bodyPr/>
          <a:lstStyle/>
          <a:p>
            <a:fld id="{91EBA852-D17C-490F-BFA8-21DC90511E96}" type="datetimeFigureOut">
              <a:rPr lang="it-IT" smtClean="0"/>
              <a:t>17/07/2025</a:t>
            </a:fld>
            <a:endParaRPr lang="it-IT"/>
          </a:p>
        </p:txBody>
      </p:sp>
      <p:sp>
        <p:nvSpPr>
          <p:cNvPr id="5" name="Footer Placeholder 4">
            <a:extLst>
              <a:ext uri="{FF2B5EF4-FFF2-40B4-BE49-F238E27FC236}">
                <a16:creationId xmlns:a16="http://schemas.microsoft.com/office/drawing/2014/main" id="{B59F688B-D580-0856-D2A4-01B17A87AC12}"/>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B8E641FC-88CC-89B6-4291-B08DCFEA184D}"/>
              </a:ext>
            </a:extLst>
          </p:cNvPr>
          <p:cNvSpPr>
            <a:spLocks noGrp="1"/>
          </p:cNvSpPr>
          <p:nvPr>
            <p:ph type="sldNum" sz="quarter" idx="12"/>
          </p:nvPr>
        </p:nvSpPr>
        <p:spPr/>
        <p:txBody>
          <a:bodyPr/>
          <a:lstStyle/>
          <a:p>
            <a:fld id="{8CCDBF43-6094-4136-9EE5-CC4393F7C851}" type="slidenum">
              <a:rPr lang="it-IT" smtClean="0"/>
              <a:t>‹N›</a:t>
            </a:fld>
            <a:endParaRPr lang="it-IT"/>
          </a:p>
        </p:txBody>
      </p:sp>
    </p:spTree>
    <p:extLst>
      <p:ext uri="{BB962C8B-B14F-4D97-AF65-F5344CB8AC3E}">
        <p14:creationId xmlns:p14="http://schemas.microsoft.com/office/powerpoint/2010/main" val="2656049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it-IT" altLang="it-IT"/>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it-IT" altLang="it-IT"/>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C1AB34DB-3F79-4804-9714-D7DD94720489}" type="slidenum">
              <a:rPr lang="it-IT" altLang="it-IT"/>
              <a:pPr/>
              <a:t>‹N›</a:t>
            </a:fld>
            <a:endParaRPr lang="it-IT" altLang="it-IT"/>
          </a:p>
        </p:txBody>
      </p:sp>
    </p:spTree>
    <p:extLst>
      <p:ext uri="{BB962C8B-B14F-4D97-AF65-F5344CB8AC3E}">
        <p14:creationId xmlns:p14="http://schemas.microsoft.com/office/powerpoint/2010/main" val="1019955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8FDF-6FC5-131B-369D-F0D621B198A5}"/>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3A76390C-AB63-8431-EB73-1BAE75F600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CE910B1-00BB-81B2-A413-E5F914989FC5}"/>
              </a:ext>
            </a:extLst>
          </p:cNvPr>
          <p:cNvSpPr>
            <a:spLocks noGrp="1"/>
          </p:cNvSpPr>
          <p:nvPr>
            <p:ph type="dt" sz="half" idx="10"/>
          </p:nvPr>
        </p:nvSpPr>
        <p:spPr/>
        <p:txBody>
          <a:bodyPr/>
          <a:lstStyle/>
          <a:p>
            <a:fld id="{AC3F4D0D-01CE-4635-866B-4F02E519AB74}" type="datetimeFigureOut">
              <a:rPr lang="it-IT" smtClean="0"/>
              <a:t>17/07/2025</a:t>
            </a:fld>
            <a:endParaRPr lang="it-IT"/>
          </a:p>
        </p:txBody>
      </p:sp>
      <p:sp>
        <p:nvSpPr>
          <p:cNvPr id="5" name="Footer Placeholder 4">
            <a:extLst>
              <a:ext uri="{FF2B5EF4-FFF2-40B4-BE49-F238E27FC236}">
                <a16:creationId xmlns:a16="http://schemas.microsoft.com/office/drawing/2014/main" id="{4C4A6894-DC53-4CE2-33C8-671345FDCB6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FF24E99-D81B-0FD4-29E9-D02FB484DCEC}"/>
              </a:ext>
            </a:extLst>
          </p:cNvPr>
          <p:cNvSpPr>
            <a:spLocks noGrp="1"/>
          </p:cNvSpPr>
          <p:nvPr>
            <p:ph type="sldNum" sz="quarter" idx="12"/>
          </p:nvPr>
        </p:nvSpPr>
        <p:spPr/>
        <p:txBody>
          <a:bodyPr/>
          <a:lstStyle/>
          <a:p>
            <a:fld id="{9E640A8C-2290-45B2-B67A-B98121A8059A}" type="slidenum">
              <a:rPr lang="it-IT" smtClean="0"/>
              <a:t>‹N›</a:t>
            </a:fld>
            <a:endParaRPr lang="it-IT"/>
          </a:p>
        </p:txBody>
      </p:sp>
    </p:spTree>
    <p:extLst>
      <p:ext uri="{BB962C8B-B14F-4D97-AF65-F5344CB8AC3E}">
        <p14:creationId xmlns:p14="http://schemas.microsoft.com/office/powerpoint/2010/main" val="4129784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79375-88CF-CBEA-9C1E-5F5AA59C1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E092D58A-995C-0E9F-8C90-8DD0571CFB7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873367-69C8-97DB-CD59-8444722225F6}"/>
              </a:ext>
            </a:extLst>
          </p:cNvPr>
          <p:cNvSpPr>
            <a:spLocks noGrp="1"/>
          </p:cNvSpPr>
          <p:nvPr>
            <p:ph type="dt" sz="half" idx="10"/>
          </p:nvPr>
        </p:nvSpPr>
        <p:spPr/>
        <p:txBody>
          <a:bodyPr/>
          <a:lstStyle/>
          <a:p>
            <a:fld id="{AC3F4D0D-01CE-4635-866B-4F02E519AB74}" type="datetimeFigureOut">
              <a:rPr lang="it-IT" smtClean="0"/>
              <a:t>17/07/2025</a:t>
            </a:fld>
            <a:endParaRPr lang="it-IT"/>
          </a:p>
        </p:txBody>
      </p:sp>
      <p:sp>
        <p:nvSpPr>
          <p:cNvPr id="5" name="Footer Placeholder 4">
            <a:extLst>
              <a:ext uri="{FF2B5EF4-FFF2-40B4-BE49-F238E27FC236}">
                <a16:creationId xmlns:a16="http://schemas.microsoft.com/office/drawing/2014/main" id="{215BC0D3-BB0E-5A5F-1CD4-F812EA5CCDDE}"/>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2497BE0-9F90-8738-7B9C-1D7E19A8E1BB}"/>
              </a:ext>
            </a:extLst>
          </p:cNvPr>
          <p:cNvSpPr>
            <a:spLocks noGrp="1"/>
          </p:cNvSpPr>
          <p:nvPr>
            <p:ph type="sldNum" sz="quarter" idx="12"/>
          </p:nvPr>
        </p:nvSpPr>
        <p:spPr/>
        <p:txBody>
          <a:bodyPr/>
          <a:lstStyle/>
          <a:p>
            <a:fld id="{9E640A8C-2290-45B2-B67A-B98121A8059A}" type="slidenum">
              <a:rPr lang="it-IT" smtClean="0"/>
              <a:t>‹N›</a:t>
            </a:fld>
            <a:endParaRPr lang="it-IT"/>
          </a:p>
        </p:txBody>
      </p:sp>
    </p:spTree>
    <p:extLst>
      <p:ext uri="{BB962C8B-B14F-4D97-AF65-F5344CB8AC3E}">
        <p14:creationId xmlns:p14="http://schemas.microsoft.com/office/powerpoint/2010/main" val="2381728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44592-7BE5-51AF-1103-8F04AEE4F395}"/>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AB0130B3-388B-FDD7-918E-5131BADB97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86B9CBCF-0C2A-00A2-582D-9B3F9321BA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FCED8A80-5172-C7B7-443E-2DCF4D15CC7C}"/>
              </a:ext>
            </a:extLst>
          </p:cNvPr>
          <p:cNvSpPr>
            <a:spLocks noGrp="1"/>
          </p:cNvSpPr>
          <p:nvPr>
            <p:ph type="dt" sz="half" idx="10"/>
          </p:nvPr>
        </p:nvSpPr>
        <p:spPr/>
        <p:txBody>
          <a:bodyPr/>
          <a:lstStyle/>
          <a:p>
            <a:fld id="{AC3F4D0D-01CE-4635-866B-4F02E519AB74}" type="datetimeFigureOut">
              <a:rPr lang="it-IT" smtClean="0"/>
              <a:t>17/07/2025</a:t>
            </a:fld>
            <a:endParaRPr lang="it-IT"/>
          </a:p>
        </p:txBody>
      </p:sp>
      <p:sp>
        <p:nvSpPr>
          <p:cNvPr id="6" name="Footer Placeholder 5">
            <a:extLst>
              <a:ext uri="{FF2B5EF4-FFF2-40B4-BE49-F238E27FC236}">
                <a16:creationId xmlns:a16="http://schemas.microsoft.com/office/drawing/2014/main" id="{BDBEADAA-F3A6-2CDB-9471-96641AC9F42D}"/>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B92591F-84AD-2F3B-1E36-9ADA422DD569}"/>
              </a:ext>
            </a:extLst>
          </p:cNvPr>
          <p:cNvSpPr>
            <a:spLocks noGrp="1"/>
          </p:cNvSpPr>
          <p:nvPr>
            <p:ph type="sldNum" sz="quarter" idx="12"/>
          </p:nvPr>
        </p:nvSpPr>
        <p:spPr/>
        <p:txBody>
          <a:bodyPr/>
          <a:lstStyle/>
          <a:p>
            <a:fld id="{9E640A8C-2290-45B2-B67A-B98121A8059A}" type="slidenum">
              <a:rPr lang="it-IT" smtClean="0"/>
              <a:t>‹N›</a:t>
            </a:fld>
            <a:endParaRPr lang="it-IT"/>
          </a:p>
        </p:txBody>
      </p:sp>
    </p:spTree>
    <p:extLst>
      <p:ext uri="{BB962C8B-B14F-4D97-AF65-F5344CB8AC3E}">
        <p14:creationId xmlns:p14="http://schemas.microsoft.com/office/powerpoint/2010/main" val="527155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4A566-EBB5-A28E-8A8B-D60EBCF6C8B4}"/>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EE483288-B211-13A1-6C17-6931CF32A2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34DD33-85EE-8BF5-430C-B7863FC24E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4112AC8C-A6B3-80F5-0871-AC3612F230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9FA041-4421-A222-8330-9DC737A29F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D2D850F6-E472-0D3A-FD40-FEFDF3F85A80}"/>
              </a:ext>
            </a:extLst>
          </p:cNvPr>
          <p:cNvSpPr>
            <a:spLocks noGrp="1"/>
          </p:cNvSpPr>
          <p:nvPr>
            <p:ph type="dt" sz="half" idx="10"/>
          </p:nvPr>
        </p:nvSpPr>
        <p:spPr/>
        <p:txBody>
          <a:bodyPr/>
          <a:lstStyle/>
          <a:p>
            <a:fld id="{AC3F4D0D-01CE-4635-866B-4F02E519AB74}" type="datetimeFigureOut">
              <a:rPr lang="it-IT" smtClean="0"/>
              <a:t>17/07/2025</a:t>
            </a:fld>
            <a:endParaRPr lang="it-IT"/>
          </a:p>
        </p:txBody>
      </p:sp>
      <p:sp>
        <p:nvSpPr>
          <p:cNvPr id="8" name="Footer Placeholder 7">
            <a:extLst>
              <a:ext uri="{FF2B5EF4-FFF2-40B4-BE49-F238E27FC236}">
                <a16:creationId xmlns:a16="http://schemas.microsoft.com/office/drawing/2014/main" id="{91286789-BC2B-3045-4F00-BC1E968015DD}"/>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382B2CEE-3CC8-0989-E2E5-83F1F77E2706}"/>
              </a:ext>
            </a:extLst>
          </p:cNvPr>
          <p:cNvSpPr>
            <a:spLocks noGrp="1"/>
          </p:cNvSpPr>
          <p:nvPr>
            <p:ph type="sldNum" sz="quarter" idx="12"/>
          </p:nvPr>
        </p:nvSpPr>
        <p:spPr/>
        <p:txBody>
          <a:bodyPr/>
          <a:lstStyle/>
          <a:p>
            <a:fld id="{9E640A8C-2290-45B2-B67A-B98121A8059A}" type="slidenum">
              <a:rPr lang="it-IT" smtClean="0"/>
              <a:t>‹N›</a:t>
            </a:fld>
            <a:endParaRPr lang="it-IT"/>
          </a:p>
        </p:txBody>
      </p:sp>
    </p:spTree>
    <p:extLst>
      <p:ext uri="{BB962C8B-B14F-4D97-AF65-F5344CB8AC3E}">
        <p14:creationId xmlns:p14="http://schemas.microsoft.com/office/powerpoint/2010/main" val="352365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ADE5-7890-B380-1770-51B54E84F17B}"/>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1DAE625A-CEDE-FFEC-C632-1EB956A8B505}"/>
              </a:ext>
            </a:extLst>
          </p:cNvPr>
          <p:cNvSpPr>
            <a:spLocks noGrp="1"/>
          </p:cNvSpPr>
          <p:nvPr>
            <p:ph type="dt" sz="half" idx="10"/>
          </p:nvPr>
        </p:nvSpPr>
        <p:spPr/>
        <p:txBody>
          <a:bodyPr/>
          <a:lstStyle/>
          <a:p>
            <a:fld id="{AC3F4D0D-01CE-4635-866B-4F02E519AB74}" type="datetimeFigureOut">
              <a:rPr lang="it-IT" smtClean="0"/>
              <a:t>17/07/2025</a:t>
            </a:fld>
            <a:endParaRPr lang="it-IT"/>
          </a:p>
        </p:txBody>
      </p:sp>
      <p:sp>
        <p:nvSpPr>
          <p:cNvPr id="4" name="Footer Placeholder 3">
            <a:extLst>
              <a:ext uri="{FF2B5EF4-FFF2-40B4-BE49-F238E27FC236}">
                <a16:creationId xmlns:a16="http://schemas.microsoft.com/office/drawing/2014/main" id="{0503E87B-7FA9-3236-0836-60785DE97FA1}"/>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37021430-3556-AC48-C253-C6CFB567D62A}"/>
              </a:ext>
            </a:extLst>
          </p:cNvPr>
          <p:cNvSpPr>
            <a:spLocks noGrp="1"/>
          </p:cNvSpPr>
          <p:nvPr>
            <p:ph type="sldNum" sz="quarter" idx="12"/>
          </p:nvPr>
        </p:nvSpPr>
        <p:spPr/>
        <p:txBody>
          <a:bodyPr/>
          <a:lstStyle/>
          <a:p>
            <a:fld id="{9E640A8C-2290-45B2-B67A-B98121A8059A}" type="slidenum">
              <a:rPr lang="it-IT" smtClean="0"/>
              <a:t>‹N›</a:t>
            </a:fld>
            <a:endParaRPr lang="it-IT"/>
          </a:p>
        </p:txBody>
      </p:sp>
    </p:spTree>
    <p:extLst>
      <p:ext uri="{BB962C8B-B14F-4D97-AF65-F5344CB8AC3E}">
        <p14:creationId xmlns:p14="http://schemas.microsoft.com/office/powerpoint/2010/main" val="17365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9A729E-C407-7F07-3D4C-5CF63566DDB4}"/>
              </a:ext>
            </a:extLst>
          </p:cNvPr>
          <p:cNvSpPr>
            <a:spLocks noGrp="1"/>
          </p:cNvSpPr>
          <p:nvPr>
            <p:ph type="dt" sz="half" idx="10"/>
          </p:nvPr>
        </p:nvSpPr>
        <p:spPr/>
        <p:txBody>
          <a:bodyPr/>
          <a:lstStyle/>
          <a:p>
            <a:fld id="{AC3F4D0D-01CE-4635-866B-4F02E519AB74}" type="datetimeFigureOut">
              <a:rPr lang="it-IT" smtClean="0"/>
              <a:t>17/07/2025</a:t>
            </a:fld>
            <a:endParaRPr lang="it-IT"/>
          </a:p>
        </p:txBody>
      </p:sp>
      <p:sp>
        <p:nvSpPr>
          <p:cNvPr id="3" name="Footer Placeholder 2">
            <a:extLst>
              <a:ext uri="{FF2B5EF4-FFF2-40B4-BE49-F238E27FC236}">
                <a16:creationId xmlns:a16="http://schemas.microsoft.com/office/drawing/2014/main" id="{0DE2CAA7-3F4D-DC35-359E-4D254B602D15}"/>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6A4F885C-7507-C64F-2F24-552AA9489569}"/>
              </a:ext>
            </a:extLst>
          </p:cNvPr>
          <p:cNvSpPr>
            <a:spLocks noGrp="1"/>
          </p:cNvSpPr>
          <p:nvPr>
            <p:ph type="sldNum" sz="quarter" idx="12"/>
          </p:nvPr>
        </p:nvSpPr>
        <p:spPr/>
        <p:txBody>
          <a:bodyPr/>
          <a:lstStyle/>
          <a:p>
            <a:fld id="{9E640A8C-2290-45B2-B67A-B98121A8059A}" type="slidenum">
              <a:rPr lang="it-IT" smtClean="0"/>
              <a:t>‹N›</a:t>
            </a:fld>
            <a:endParaRPr lang="it-IT"/>
          </a:p>
        </p:txBody>
      </p:sp>
    </p:spTree>
    <p:extLst>
      <p:ext uri="{BB962C8B-B14F-4D97-AF65-F5344CB8AC3E}">
        <p14:creationId xmlns:p14="http://schemas.microsoft.com/office/powerpoint/2010/main" val="3051359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1CD34-7672-464A-2E95-0B00445950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D98718BD-0C53-D262-3CDC-6C8EF98590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E6BD35C6-A961-DE6B-A3C2-BF2DAA58A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F64E13-FE91-4FC2-677D-5B7C5CCF5B0F}"/>
              </a:ext>
            </a:extLst>
          </p:cNvPr>
          <p:cNvSpPr>
            <a:spLocks noGrp="1"/>
          </p:cNvSpPr>
          <p:nvPr>
            <p:ph type="dt" sz="half" idx="10"/>
          </p:nvPr>
        </p:nvSpPr>
        <p:spPr/>
        <p:txBody>
          <a:bodyPr/>
          <a:lstStyle/>
          <a:p>
            <a:fld id="{AC3F4D0D-01CE-4635-866B-4F02E519AB74}" type="datetimeFigureOut">
              <a:rPr lang="it-IT" smtClean="0"/>
              <a:t>17/07/2025</a:t>
            </a:fld>
            <a:endParaRPr lang="it-IT"/>
          </a:p>
        </p:txBody>
      </p:sp>
      <p:sp>
        <p:nvSpPr>
          <p:cNvPr id="6" name="Footer Placeholder 5">
            <a:extLst>
              <a:ext uri="{FF2B5EF4-FFF2-40B4-BE49-F238E27FC236}">
                <a16:creationId xmlns:a16="http://schemas.microsoft.com/office/drawing/2014/main" id="{6314DD97-DB25-E7D5-FD8C-D44403034B5A}"/>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7AB661D3-92F6-F3A4-45B1-F6A46AD3257D}"/>
              </a:ext>
            </a:extLst>
          </p:cNvPr>
          <p:cNvSpPr>
            <a:spLocks noGrp="1"/>
          </p:cNvSpPr>
          <p:nvPr>
            <p:ph type="sldNum" sz="quarter" idx="12"/>
          </p:nvPr>
        </p:nvSpPr>
        <p:spPr/>
        <p:txBody>
          <a:bodyPr/>
          <a:lstStyle/>
          <a:p>
            <a:fld id="{9E640A8C-2290-45B2-B67A-B98121A8059A}" type="slidenum">
              <a:rPr lang="it-IT" smtClean="0"/>
              <a:t>‹N›</a:t>
            </a:fld>
            <a:endParaRPr lang="it-IT"/>
          </a:p>
        </p:txBody>
      </p:sp>
    </p:spTree>
    <p:extLst>
      <p:ext uri="{BB962C8B-B14F-4D97-AF65-F5344CB8AC3E}">
        <p14:creationId xmlns:p14="http://schemas.microsoft.com/office/powerpoint/2010/main" val="2487960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77D6F-E234-161E-51D6-ACEB5F8C5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5B7AEE87-9BBA-E5AC-5F9F-371C39FB6B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E34E90D9-8FF7-E330-E207-102283E0F1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77ECA3-6C2F-2672-F429-C804A03656CE}"/>
              </a:ext>
            </a:extLst>
          </p:cNvPr>
          <p:cNvSpPr>
            <a:spLocks noGrp="1"/>
          </p:cNvSpPr>
          <p:nvPr>
            <p:ph type="dt" sz="half" idx="10"/>
          </p:nvPr>
        </p:nvSpPr>
        <p:spPr/>
        <p:txBody>
          <a:bodyPr/>
          <a:lstStyle/>
          <a:p>
            <a:fld id="{AC3F4D0D-01CE-4635-866B-4F02E519AB74}" type="datetimeFigureOut">
              <a:rPr lang="it-IT" smtClean="0"/>
              <a:t>17/07/2025</a:t>
            </a:fld>
            <a:endParaRPr lang="it-IT"/>
          </a:p>
        </p:txBody>
      </p:sp>
      <p:sp>
        <p:nvSpPr>
          <p:cNvPr id="6" name="Footer Placeholder 5">
            <a:extLst>
              <a:ext uri="{FF2B5EF4-FFF2-40B4-BE49-F238E27FC236}">
                <a16:creationId xmlns:a16="http://schemas.microsoft.com/office/drawing/2014/main" id="{A7DB0FAF-F329-7049-9923-57613DFCD331}"/>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238EFF8A-36E1-A3AB-88A4-BD9B818497E9}"/>
              </a:ext>
            </a:extLst>
          </p:cNvPr>
          <p:cNvSpPr>
            <a:spLocks noGrp="1"/>
          </p:cNvSpPr>
          <p:nvPr>
            <p:ph type="sldNum" sz="quarter" idx="12"/>
          </p:nvPr>
        </p:nvSpPr>
        <p:spPr/>
        <p:txBody>
          <a:bodyPr/>
          <a:lstStyle/>
          <a:p>
            <a:fld id="{9E640A8C-2290-45B2-B67A-B98121A8059A}" type="slidenum">
              <a:rPr lang="it-IT" smtClean="0"/>
              <a:t>‹N›</a:t>
            </a:fld>
            <a:endParaRPr lang="it-IT"/>
          </a:p>
        </p:txBody>
      </p:sp>
    </p:spTree>
    <p:extLst>
      <p:ext uri="{BB962C8B-B14F-4D97-AF65-F5344CB8AC3E}">
        <p14:creationId xmlns:p14="http://schemas.microsoft.com/office/powerpoint/2010/main" val="1363692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BB7111-62BE-C9EF-019F-D2A4796E86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68E1EA25-6F61-AB1E-289A-35C2303DAF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16141F51-194F-409B-EC6E-A0DB56CE19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C3F4D0D-01CE-4635-866B-4F02E519AB74}" type="datetimeFigureOut">
              <a:rPr lang="it-IT" smtClean="0"/>
              <a:t>17/07/2025</a:t>
            </a:fld>
            <a:endParaRPr lang="it-IT"/>
          </a:p>
        </p:txBody>
      </p:sp>
      <p:sp>
        <p:nvSpPr>
          <p:cNvPr id="5" name="Footer Placeholder 4">
            <a:extLst>
              <a:ext uri="{FF2B5EF4-FFF2-40B4-BE49-F238E27FC236}">
                <a16:creationId xmlns:a16="http://schemas.microsoft.com/office/drawing/2014/main" id="{C29B7EE2-0834-2C6F-BE58-D74A7919D2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lide Number Placeholder 5">
            <a:extLst>
              <a:ext uri="{FF2B5EF4-FFF2-40B4-BE49-F238E27FC236}">
                <a16:creationId xmlns:a16="http://schemas.microsoft.com/office/drawing/2014/main" id="{0521C5D9-8139-5C1D-6620-B32D268F63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E640A8C-2290-45B2-B67A-B98121A8059A}" type="slidenum">
              <a:rPr lang="it-IT" smtClean="0"/>
              <a:t>‹N›</a:t>
            </a:fld>
            <a:endParaRPr lang="it-IT"/>
          </a:p>
        </p:txBody>
      </p:sp>
    </p:spTree>
    <p:extLst>
      <p:ext uri="{BB962C8B-B14F-4D97-AF65-F5344CB8AC3E}">
        <p14:creationId xmlns:p14="http://schemas.microsoft.com/office/powerpoint/2010/main" val="697923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lkenmr@unife.it" TargetMode="External"/><Relationship Id="rId3" Type="http://schemas.openxmlformats.org/officeDocument/2006/relationships/image" Target="../media/image1.jpg"/><Relationship Id="rId7" Type="http://schemas.openxmlformats.org/officeDocument/2006/relationships/hyperlink" Target="mailto:alberi@fe.infn.it"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 Id="rId9" Type="http://schemas.openxmlformats.org/officeDocument/2006/relationships/hyperlink" Target="https://www.fe.infn.it/radioactivit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9.jpeg"/><Relationship Id="rId7"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61.jpeg"/><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g"/><Relationship Id="rId11" Type="http://schemas.openxmlformats.org/officeDocument/2006/relationships/image" Target="../media/image4.png"/><Relationship Id="rId5" Type="http://schemas.openxmlformats.org/officeDocument/2006/relationships/image" Target="../media/image8.jpeg"/><Relationship Id="rId10" Type="http://schemas.openxmlformats.org/officeDocument/2006/relationships/image" Target="../media/image13.jpg"/><Relationship Id="rId4" Type="http://schemas.openxmlformats.org/officeDocument/2006/relationships/image" Target="../media/image7.jpeg"/><Relationship Id="rId9" Type="http://schemas.openxmlformats.org/officeDocument/2006/relationships/image" Target="../media/image12.jpg"/></Relationships>
</file>

<file path=ppt/slides/_rels/slide2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62.jpeg"/><Relationship Id="rId7"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58.jpeg"/><Relationship Id="rId5" Type="http://schemas.openxmlformats.org/officeDocument/2006/relationships/image" Target="../media/image64.jpeg"/><Relationship Id="rId10" Type="http://schemas.openxmlformats.org/officeDocument/2006/relationships/image" Target="../media/image57.jpeg"/><Relationship Id="rId4" Type="http://schemas.openxmlformats.org/officeDocument/2006/relationships/image" Target="../media/image63.jpeg"/><Relationship Id="rId9" Type="http://schemas.openxmlformats.org/officeDocument/2006/relationships/image" Target="../media/image56.jpeg"/></Relationships>
</file>

<file path=ppt/slides/_rels/slide2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hyperlink" Target="https://www.caen.it/products/gamma-edu/" TargetMode="External"/><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Layout" Target="../diagrams/layout1.xml"/><Relationship Id="rId7" Type="http://schemas.openxmlformats.org/officeDocument/2006/relationships/image" Target="../media/image74.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78.svg"/><Relationship Id="rId5" Type="http://schemas.openxmlformats.org/officeDocument/2006/relationships/diagramColors" Target="../diagrams/colors1.xml"/><Relationship Id="rId10" Type="http://schemas.openxmlformats.org/officeDocument/2006/relationships/image" Target="../media/image77.png"/><Relationship Id="rId4" Type="http://schemas.openxmlformats.org/officeDocument/2006/relationships/diagramQuickStyle" Target="../diagrams/quickStyle1.xml"/><Relationship Id="rId9" Type="http://schemas.openxmlformats.org/officeDocument/2006/relationships/image" Target="../media/image76.jpeg"/></Relationships>
</file>

<file path=ppt/slides/_rels/slide2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1.png"/><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g"/></Relationships>
</file>

<file path=ppt/slides/_rels/slide3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100.jpeg"/><Relationship Id="rId2" Type="http://schemas.openxmlformats.org/officeDocument/2006/relationships/image" Target="../media/image9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2.pn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98.pn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97.png"/><Relationship Id="rId5" Type="http://schemas.microsoft.com/office/2007/relationships/hdphoto" Target="../media/hdphoto3.wdp"/><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97.png"/><Relationship Id="rId3" Type="http://schemas.openxmlformats.org/officeDocument/2006/relationships/image" Target="../media/image106.png"/><Relationship Id="rId7" Type="http://schemas.openxmlformats.org/officeDocument/2006/relationships/image" Target="../media/image110.png"/><Relationship Id="rId12"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99.png"/><Relationship Id="rId5" Type="http://schemas.openxmlformats.org/officeDocument/2006/relationships/image" Target="../media/image108.png"/><Relationship Id="rId10" Type="http://schemas.openxmlformats.org/officeDocument/2006/relationships/image" Target="../media/image98.png"/><Relationship Id="rId4" Type="http://schemas.openxmlformats.org/officeDocument/2006/relationships/image" Target="../media/image107.png"/><Relationship Id="rId9" Type="http://schemas.openxmlformats.org/officeDocument/2006/relationships/image" Target="../media/image103.jpeg"/></Relationships>
</file>

<file path=ppt/slides/_rels/slide3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18.jpeg"/><Relationship Id="rId2"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10.png"/><Relationship Id="rId5" Type="http://schemas.openxmlformats.org/officeDocument/2006/relationships/image" Target="../media/image115.png"/><Relationship Id="rId10" Type="http://schemas.openxmlformats.org/officeDocument/2006/relationships/image" Target="../media/image109.png"/><Relationship Id="rId4" Type="http://schemas.openxmlformats.org/officeDocument/2006/relationships/image" Target="../media/image114.png"/><Relationship Id="rId9" Type="http://schemas.openxmlformats.org/officeDocument/2006/relationships/image" Target="../media/image10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jpeg"/></Relationships>
</file>

<file path=ppt/slides/_rels/slide39.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chart" Target="../charts/chart2.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hyperlink" Target="https://www.fe.infn.it/radioactivity/educational/immagini/detection/image015.pn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8.wmf"/><Relationship Id="rId5" Type="http://schemas.openxmlformats.org/officeDocument/2006/relationships/oleObject" Target="../embeddings/oleObject5.bin"/><Relationship Id="rId4" Type="http://schemas.openxmlformats.org/officeDocument/2006/relationships/image" Target="../media/image127.wmf"/></Relationships>
</file>

<file path=ppt/slides/_rels/slide43.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6.gif"/><Relationship Id="rId4" Type="http://schemas.openxmlformats.org/officeDocument/2006/relationships/image" Target="../media/image25.gif"/></Relationships>
</file>

<file path=ppt/slides/_rels/slide7.xml.rels><?xml version="1.0" encoding="UTF-8" standalone="yes"?>
<Relationships xmlns="http://schemas.openxmlformats.org/package/2006/relationships"><Relationship Id="rId8" Type="http://schemas.openxmlformats.org/officeDocument/2006/relationships/image" Target="../media/image29.wmf"/><Relationship Id="rId3" Type="http://schemas.microsoft.com/office/2007/relationships/media" Target="../media/media2.mp4"/><Relationship Id="rId7" Type="http://schemas.openxmlformats.org/officeDocument/2006/relationships/image" Target="../media/image2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7.png"/><Relationship Id="rId5" Type="http://schemas.openxmlformats.org/officeDocument/2006/relationships/slideLayout" Target="../slideLayouts/slideLayout7.xml"/><Relationship Id="rId10" Type="http://schemas.openxmlformats.org/officeDocument/2006/relationships/image" Target="../media/image31.gif"/><Relationship Id="rId4" Type="http://schemas.openxmlformats.org/officeDocument/2006/relationships/video" Target="../media/media2.mp4"/><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32.png"/><Relationship Id="rId7" Type="http://schemas.openxmlformats.org/officeDocument/2006/relationships/image" Target="../media/image35.w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oleObject" Target="../embeddings/oleObject1.bin"/><Relationship Id="rId11" Type="http://schemas.openxmlformats.org/officeDocument/2006/relationships/image" Target="../media/image37.wmf"/><Relationship Id="rId5" Type="http://schemas.openxmlformats.org/officeDocument/2006/relationships/image" Target="../media/image34.png"/><Relationship Id="rId10" Type="http://schemas.openxmlformats.org/officeDocument/2006/relationships/oleObject" Target="../embeddings/oleObject3.bin"/><Relationship Id="rId4" Type="http://schemas.openxmlformats.org/officeDocument/2006/relationships/image" Target="../media/image33.png"/><Relationship Id="rId9" Type="http://schemas.openxmlformats.org/officeDocument/2006/relationships/image" Target="../media/image36.wmf"/></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 name="Freeform: Shape 9">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descr="A red backpack on the ground&#10;&#10;AI-generated content may be incorrect.">
            <a:extLst>
              <a:ext uri="{FF2B5EF4-FFF2-40B4-BE49-F238E27FC236}">
                <a16:creationId xmlns:a16="http://schemas.microsoft.com/office/drawing/2014/main" id="{FD1D732A-79CE-D6B7-0063-F7AF4B1A959E}"/>
              </a:ext>
            </a:extLst>
          </p:cNvPr>
          <p:cNvPicPr>
            <a:picLocks noChangeAspect="1"/>
          </p:cNvPicPr>
          <p:nvPr/>
        </p:nvPicPr>
        <p:blipFill>
          <a:blip r:embed="rId3">
            <a:extLst>
              <a:ext uri="{28A0092B-C50C-407E-A947-70E740481C1C}">
                <a14:useLocalDpi xmlns:a14="http://schemas.microsoft.com/office/drawing/2010/main" val="0"/>
              </a:ext>
            </a:extLst>
          </a:blip>
          <a:srcRect l="12881" r="8812"/>
          <a:stretch>
            <a:fillRect/>
          </a:stretch>
        </p:blipFill>
        <p:spPr>
          <a:xfrm>
            <a:off x="3700016" y="218970"/>
            <a:ext cx="8419600" cy="6145169"/>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4" name="Freeform: Shape 13">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Immagine 6">
            <a:extLst>
              <a:ext uri="{FF2B5EF4-FFF2-40B4-BE49-F238E27FC236}">
                <a16:creationId xmlns:a16="http://schemas.microsoft.com/office/drawing/2014/main" id="{C14B3365-1BFE-A729-93D8-E69E3E3445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4788" y="6222594"/>
            <a:ext cx="847521" cy="539688"/>
          </a:xfrm>
          <a:prstGeom prst="rect">
            <a:avLst/>
          </a:prstGeom>
        </p:spPr>
      </p:pic>
      <p:pic>
        <p:nvPicPr>
          <p:cNvPr id="5" name="Immagine 7" descr="Immagine che contiene bottiglia, segnale&#10;&#10;Descrizione generata automaticamente">
            <a:extLst>
              <a:ext uri="{FF2B5EF4-FFF2-40B4-BE49-F238E27FC236}">
                <a16:creationId xmlns:a16="http://schemas.microsoft.com/office/drawing/2014/main" id="{708732A6-2928-C534-60FE-B21C60FCA2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2384" y="6222594"/>
            <a:ext cx="1327171" cy="539688"/>
          </a:xfrm>
          <a:prstGeom prst="rect">
            <a:avLst/>
          </a:prstGeom>
        </p:spPr>
      </p:pic>
      <p:pic>
        <p:nvPicPr>
          <p:cNvPr id="6" name="Immagine 8">
            <a:extLst>
              <a:ext uri="{FF2B5EF4-FFF2-40B4-BE49-F238E27FC236}">
                <a16:creationId xmlns:a16="http://schemas.microsoft.com/office/drawing/2014/main" id="{B075959D-CD05-754D-0363-C24BDBD6E4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7162" y="6221739"/>
            <a:ext cx="2117353" cy="540543"/>
          </a:xfrm>
          <a:prstGeom prst="rect">
            <a:avLst/>
          </a:prstGeom>
        </p:spPr>
      </p:pic>
      <p:sp>
        <p:nvSpPr>
          <p:cNvPr id="2" name="TextBox 1">
            <a:extLst>
              <a:ext uri="{FF2B5EF4-FFF2-40B4-BE49-F238E27FC236}">
                <a16:creationId xmlns:a16="http://schemas.microsoft.com/office/drawing/2014/main" id="{F8BCC9FA-1C88-62AF-0688-9C0F6F740A32}"/>
              </a:ext>
            </a:extLst>
          </p:cNvPr>
          <p:cNvSpPr txBox="1"/>
          <p:nvPr/>
        </p:nvSpPr>
        <p:spPr>
          <a:xfrm>
            <a:off x="0" y="3636416"/>
            <a:ext cx="4092732" cy="2308324"/>
          </a:xfrm>
          <a:prstGeom prst="rect">
            <a:avLst/>
          </a:prstGeom>
          <a:noFill/>
        </p:spPr>
        <p:txBody>
          <a:bodyPr wrap="square" rtlCol="0">
            <a:spAutoFit/>
          </a:bodyPr>
          <a:lstStyle/>
          <a:p>
            <a:r>
              <a:rPr lang="en-GB" b="1" dirty="0"/>
              <a:t>Matteo Alberi</a:t>
            </a:r>
          </a:p>
          <a:p>
            <a:pPr>
              <a:lnSpc>
                <a:spcPct val="150000"/>
              </a:lnSpc>
            </a:pPr>
            <a:r>
              <a:rPr lang="en-GB" dirty="0">
                <a:hlinkClick r:id="rId7"/>
              </a:rPr>
              <a:t>alberi@fe.infn.it</a:t>
            </a:r>
            <a:endParaRPr lang="en-GB" dirty="0"/>
          </a:p>
          <a:p>
            <a:pPr>
              <a:lnSpc>
                <a:spcPct val="150000"/>
              </a:lnSpc>
            </a:pPr>
            <a:r>
              <a:rPr lang="en-GB" dirty="0"/>
              <a:t> </a:t>
            </a:r>
            <a:r>
              <a:rPr lang="en-GB" b="1" dirty="0"/>
              <a:t>N. Irem Elek</a:t>
            </a:r>
            <a:br>
              <a:rPr lang="en-GB" dirty="0"/>
            </a:br>
            <a:r>
              <a:rPr lang="en-GB" dirty="0">
                <a:hlinkClick r:id="rId8"/>
              </a:rPr>
              <a:t>lkenmr@unife.it</a:t>
            </a:r>
            <a:br>
              <a:rPr lang="en-GB" dirty="0"/>
            </a:br>
            <a:r>
              <a:rPr lang="en-US" dirty="0">
                <a:hlinkClick r:id="rId9"/>
              </a:rPr>
              <a:t>https://www.fe.infn.it/radioactivity</a:t>
            </a:r>
            <a:r>
              <a:rPr lang="en-US" dirty="0"/>
              <a:t> </a:t>
            </a:r>
          </a:p>
          <a:p>
            <a:endParaRPr lang="it-IT" dirty="0"/>
          </a:p>
        </p:txBody>
      </p:sp>
      <p:sp>
        <p:nvSpPr>
          <p:cNvPr id="7" name="CasellaDiTesto 3">
            <a:extLst>
              <a:ext uri="{FF2B5EF4-FFF2-40B4-BE49-F238E27FC236}">
                <a16:creationId xmlns:a16="http://schemas.microsoft.com/office/drawing/2014/main" id="{592265A2-B702-4E86-2E50-E0366856B7CA}"/>
              </a:ext>
            </a:extLst>
          </p:cNvPr>
          <p:cNvSpPr txBox="1"/>
          <p:nvPr/>
        </p:nvSpPr>
        <p:spPr>
          <a:xfrm>
            <a:off x="138545" y="462928"/>
            <a:ext cx="3322120" cy="205208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700" b="1" kern="1200" dirty="0">
                <a:latin typeface="+mj-lt"/>
                <a:ea typeface="+mj-ea"/>
                <a:cs typeface="+mj-cs"/>
              </a:rPr>
              <a:t>Exploring the radioactivity</a:t>
            </a:r>
            <a:endParaRPr lang="en-US" sz="2700" b="1" kern="1200" dirty="0">
              <a:solidFill>
                <a:schemeClr val="bg1"/>
              </a:solidFill>
              <a:latin typeface="+mj-lt"/>
              <a:ea typeface="+mj-ea"/>
              <a:cs typeface="+mj-cs"/>
            </a:endParaRPr>
          </a:p>
        </p:txBody>
      </p:sp>
    </p:spTree>
    <p:extLst>
      <p:ext uri="{BB962C8B-B14F-4D97-AF65-F5344CB8AC3E}">
        <p14:creationId xmlns:p14="http://schemas.microsoft.com/office/powerpoint/2010/main" val="2731112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F34DBD5-95BC-41EE-814F-1DEABBED1B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493"/>
          <a:stretch/>
        </p:blipFill>
        <p:spPr bwMode="auto">
          <a:xfrm>
            <a:off x="0" y="274749"/>
            <a:ext cx="12192000" cy="6583251"/>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Connettore diritto 33">
            <a:extLst>
              <a:ext uri="{FF2B5EF4-FFF2-40B4-BE49-F238E27FC236}">
                <a16:creationId xmlns:a16="http://schemas.microsoft.com/office/drawing/2014/main" id="{5F5FAD5C-B78B-4B91-96EC-D9D672AB5C2C}"/>
              </a:ext>
            </a:extLst>
          </p:cNvPr>
          <p:cNvCxnSpPr>
            <a:cxnSpLocks/>
          </p:cNvCxnSpPr>
          <p:nvPr/>
        </p:nvCxnSpPr>
        <p:spPr>
          <a:xfrm>
            <a:off x="1098961" y="5394464"/>
            <a:ext cx="1718959" cy="891243"/>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cxnSp>
        <p:nvCxnSpPr>
          <p:cNvPr id="20" name="Connettore diritto 19">
            <a:extLst>
              <a:ext uri="{FF2B5EF4-FFF2-40B4-BE49-F238E27FC236}">
                <a16:creationId xmlns:a16="http://schemas.microsoft.com/office/drawing/2014/main" id="{84F4ADE0-AC40-4634-9868-C9753BBB483B}"/>
              </a:ext>
            </a:extLst>
          </p:cNvPr>
          <p:cNvCxnSpPr>
            <a:cxnSpLocks/>
          </p:cNvCxnSpPr>
          <p:nvPr/>
        </p:nvCxnSpPr>
        <p:spPr>
          <a:xfrm>
            <a:off x="2084253" y="4513818"/>
            <a:ext cx="733664" cy="1771889"/>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sp>
        <p:nvSpPr>
          <p:cNvPr id="7" name="Ovale 6">
            <a:extLst>
              <a:ext uri="{FF2B5EF4-FFF2-40B4-BE49-F238E27FC236}">
                <a16:creationId xmlns:a16="http://schemas.microsoft.com/office/drawing/2014/main" id="{CB7B6E85-5474-471A-AE72-F2D2710D45A8}"/>
              </a:ext>
            </a:extLst>
          </p:cNvPr>
          <p:cNvSpPr/>
          <p:nvPr/>
        </p:nvSpPr>
        <p:spPr>
          <a:xfrm>
            <a:off x="800102" y="4133055"/>
            <a:ext cx="1352551" cy="137505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it-IT">
              <a:solidFill>
                <a:prstClr val="white"/>
              </a:solidFill>
              <a:latin typeface="Calibri" panose="020F0502020204030204"/>
            </a:endParaRPr>
          </a:p>
        </p:txBody>
      </p:sp>
      <p:sp>
        <p:nvSpPr>
          <p:cNvPr id="3" name="Segnaposto contenuto 2">
            <a:extLst>
              <a:ext uri="{FF2B5EF4-FFF2-40B4-BE49-F238E27FC236}">
                <a16:creationId xmlns:a16="http://schemas.microsoft.com/office/drawing/2014/main" id="{C3B39C1B-DF4D-42F4-B9FA-9FD983AB0191}"/>
              </a:ext>
            </a:extLst>
          </p:cNvPr>
          <p:cNvSpPr>
            <a:spLocks noGrp="1"/>
          </p:cNvSpPr>
          <p:nvPr>
            <p:ph idx="1"/>
          </p:nvPr>
        </p:nvSpPr>
        <p:spPr>
          <a:xfrm>
            <a:off x="124378" y="649516"/>
            <a:ext cx="11408501" cy="759247"/>
          </a:xfrm>
          <a:noFill/>
        </p:spPr>
        <p:txBody>
          <a:bodyPr wrap="square">
            <a:spAutoFit/>
          </a:bodyPr>
          <a:lstStyle/>
          <a:p>
            <a:pPr marL="380981" indent="-380981" defTabSz="1219140"/>
            <a:r>
              <a:rPr lang="en-US" sz="2400" dirty="0"/>
              <a:t>Earth's radioactivity is due to naturally occurring radioactive elements with half-lives comparable to the age of the earth</a:t>
            </a:r>
            <a:endParaRPr lang="it-IT" sz="2400" b="1" dirty="0"/>
          </a:p>
        </p:txBody>
      </p:sp>
      <p:pic>
        <p:nvPicPr>
          <p:cNvPr id="1028" name="Picture 4" descr="X-Rays">
            <a:extLst>
              <a:ext uri="{FF2B5EF4-FFF2-40B4-BE49-F238E27FC236}">
                <a16:creationId xmlns:a16="http://schemas.microsoft.com/office/drawing/2014/main" id="{B842FCE1-F1BB-4168-9E3A-25AE4F705EAF}"/>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748" t="24038" r="22743" b="19071"/>
          <a:stretch/>
        </p:blipFill>
        <p:spPr bwMode="auto">
          <a:xfrm>
            <a:off x="952501" y="4275931"/>
            <a:ext cx="1967571" cy="1028700"/>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uppo 42">
            <a:extLst>
              <a:ext uri="{FF2B5EF4-FFF2-40B4-BE49-F238E27FC236}">
                <a16:creationId xmlns:a16="http://schemas.microsoft.com/office/drawing/2014/main" id="{58700B54-4A57-45E6-AA10-2BB094ACCB6C}"/>
              </a:ext>
            </a:extLst>
          </p:cNvPr>
          <p:cNvGrpSpPr/>
          <p:nvPr/>
        </p:nvGrpSpPr>
        <p:grpSpPr>
          <a:xfrm rot="21141860">
            <a:off x="1795169" y="3852165"/>
            <a:ext cx="1803587" cy="1428131"/>
            <a:chOff x="4808493" y="5293563"/>
            <a:chExt cx="1833525" cy="1428130"/>
          </a:xfrm>
        </p:grpSpPr>
        <p:sp>
          <p:nvSpPr>
            <p:cNvPr id="44" name="Triangolo isoscele 43">
              <a:extLst>
                <a:ext uri="{FF2B5EF4-FFF2-40B4-BE49-F238E27FC236}">
                  <a16:creationId xmlns:a16="http://schemas.microsoft.com/office/drawing/2014/main" id="{B3CC39A7-8C9E-43FF-98DC-42A0035EF1FB}"/>
                </a:ext>
              </a:extLst>
            </p:cNvPr>
            <p:cNvSpPr/>
            <p:nvPr/>
          </p:nvSpPr>
          <p:spPr>
            <a:xfrm rot="5227299" flipV="1">
              <a:off x="5011191" y="5090865"/>
              <a:ext cx="1428130" cy="1833525"/>
            </a:xfrm>
            <a:prstGeom prst="triangle">
              <a:avLst>
                <a:gd name="adj" fmla="val 49469"/>
              </a:avLst>
            </a:prstGeom>
            <a:gradFill>
              <a:gsLst>
                <a:gs pos="23000">
                  <a:srgbClr val="FFFF00">
                    <a:alpha val="94000"/>
                  </a:srgb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a:solidFill>
                  <a:prstClr val="white"/>
                </a:solidFill>
                <a:latin typeface="Calibri" panose="020F0502020204030204"/>
              </a:endParaRPr>
            </a:p>
          </p:txBody>
        </p:sp>
        <p:sp>
          <p:nvSpPr>
            <p:cNvPr id="45" name="CasellaDiTesto 44">
              <a:extLst>
                <a:ext uri="{FF2B5EF4-FFF2-40B4-BE49-F238E27FC236}">
                  <a16:creationId xmlns:a16="http://schemas.microsoft.com/office/drawing/2014/main" id="{D8542F68-41EF-4761-8ACD-D5465B07783D}"/>
                </a:ext>
              </a:extLst>
            </p:cNvPr>
            <p:cNvSpPr txBox="1"/>
            <p:nvPr/>
          </p:nvSpPr>
          <p:spPr>
            <a:xfrm rot="21063671" flipH="1">
              <a:off x="5616439" y="5515135"/>
              <a:ext cx="723998" cy="646331"/>
            </a:xfrm>
            <a:prstGeom prst="rect">
              <a:avLst/>
            </a:prstGeom>
            <a:noFill/>
          </p:spPr>
          <p:txBody>
            <a:bodyPr wrap="square" rtlCol="0">
              <a:spAutoFit/>
            </a:bodyPr>
            <a:lstStyle/>
            <a:p>
              <a:pPr defTabSz="914354"/>
              <a:r>
                <a:rPr lang="it-IT" sz="3600" b="1" dirty="0">
                  <a:solidFill>
                    <a:prstClr val="black"/>
                  </a:solidFill>
                  <a:latin typeface="Symbol" panose="05050102010706020507" pitchFamily="18" charset="2"/>
                </a:rPr>
                <a:t>g</a:t>
              </a:r>
            </a:p>
          </p:txBody>
        </p:sp>
      </p:grpSp>
      <p:graphicFrame>
        <p:nvGraphicFramePr>
          <p:cNvPr id="33" name="Tabella 32">
            <a:extLst>
              <a:ext uri="{FF2B5EF4-FFF2-40B4-BE49-F238E27FC236}">
                <a16:creationId xmlns:a16="http://schemas.microsoft.com/office/drawing/2014/main" id="{9BF4FBE5-89E7-4301-B004-756FB17EE02F}"/>
              </a:ext>
            </a:extLst>
          </p:cNvPr>
          <p:cNvGraphicFramePr>
            <a:graphicFrameLocks noGrp="1"/>
          </p:cNvGraphicFramePr>
          <p:nvPr/>
        </p:nvGraphicFramePr>
        <p:xfrm>
          <a:off x="3137946" y="3356601"/>
          <a:ext cx="8926385" cy="1838660"/>
        </p:xfrm>
        <a:graphic>
          <a:graphicData uri="http://schemas.openxmlformats.org/drawingml/2006/table">
            <a:tbl>
              <a:tblPr/>
              <a:tblGrid>
                <a:gridCol w="1631295">
                  <a:extLst>
                    <a:ext uri="{9D8B030D-6E8A-4147-A177-3AD203B41FA5}">
                      <a16:colId xmlns:a16="http://schemas.microsoft.com/office/drawing/2014/main" val="3843888788"/>
                    </a:ext>
                  </a:extLst>
                </a:gridCol>
                <a:gridCol w="1675361">
                  <a:extLst>
                    <a:ext uri="{9D8B030D-6E8A-4147-A177-3AD203B41FA5}">
                      <a16:colId xmlns:a16="http://schemas.microsoft.com/office/drawing/2014/main" val="4025303812"/>
                    </a:ext>
                  </a:extLst>
                </a:gridCol>
                <a:gridCol w="1736427">
                  <a:extLst>
                    <a:ext uri="{9D8B030D-6E8A-4147-A177-3AD203B41FA5}">
                      <a16:colId xmlns:a16="http://schemas.microsoft.com/office/drawing/2014/main" val="1527181661"/>
                    </a:ext>
                  </a:extLst>
                </a:gridCol>
                <a:gridCol w="2070713">
                  <a:extLst>
                    <a:ext uri="{9D8B030D-6E8A-4147-A177-3AD203B41FA5}">
                      <a16:colId xmlns:a16="http://schemas.microsoft.com/office/drawing/2014/main" val="2255192049"/>
                    </a:ext>
                  </a:extLst>
                </a:gridCol>
                <a:gridCol w="1812589">
                  <a:extLst>
                    <a:ext uri="{9D8B030D-6E8A-4147-A177-3AD203B41FA5}">
                      <a16:colId xmlns:a16="http://schemas.microsoft.com/office/drawing/2014/main" val="2188313685"/>
                    </a:ext>
                  </a:extLst>
                </a:gridCol>
              </a:tblGrid>
              <a:tr h="676835">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900" b="1" kern="1200" dirty="0">
                          <a:solidFill>
                            <a:schemeClr val="tx1"/>
                          </a:solidFill>
                          <a:latin typeface="Arial Nova" panose="020B0504020202020204" pitchFamily="34" charset="0"/>
                          <a:ea typeface="+mn-ea"/>
                          <a:cs typeface="Arial" panose="020B0604020202020204" pitchFamily="34" charset="0"/>
                        </a:rPr>
                        <a:t>Element</a:t>
                      </a:r>
                    </a:p>
                  </a:txBody>
                  <a:tcPr marL="88441" marR="88441" marT="55259" marB="424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900" b="1" kern="1200" dirty="0">
                          <a:solidFill>
                            <a:schemeClr val="tx1"/>
                          </a:solidFill>
                          <a:latin typeface="Arial Nova" panose="020B0504020202020204" pitchFamily="34" charset="0"/>
                          <a:ea typeface="+mn-ea"/>
                          <a:cs typeface="Arial" panose="020B0604020202020204" pitchFamily="34" charset="0"/>
                        </a:rPr>
                        <a:t>Radioisotope</a:t>
                      </a:r>
                    </a:p>
                  </a:txBody>
                  <a:tcPr marL="88441" marR="88441" marT="55259" marB="424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900" b="1" kern="1200" dirty="0">
                          <a:solidFill>
                            <a:schemeClr val="tx1"/>
                          </a:solidFill>
                          <a:latin typeface="Arial Nova" panose="020B0504020202020204" pitchFamily="34" charset="0"/>
                          <a:ea typeface="+mn-ea"/>
                          <a:cs typeface="Arial" panose="020B0604020202020204" pitchFamily="34" charset="0"/>
                        </a:rPr>
                        <a:t>Isotopic abundance</a:t>
                      </a:r>
                    </a:p>
                  </a:txBody>
                  <a:tcPr marL="88441" marR="88441" marT="55259" marB="424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900" b="1" kern="1200" dirty="0">
                          <a:solidFill>
                            <a:schemeClr val="tx1"/>
                          </a:solidFill>
                          <a:latin typeface="Arial Nova" panose="020B0504020202020204" pitchFamily="34" charset="0"/>
                          <a:ea typeface="+mn-ea"/>
                          <a:cs typeface="Arial" panose="020B0604020202020204" pitchFamily="34" charset="0"/>
                        </a:rPr>
                        <a:t>Half-life</a:t>
                      </a:r>
                    </a:p>
                  </a:txBody>
                  <a:tcPr marL="88441" marR="88441" marT="55259" marB="424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900" b="1" kern="1200" dirty="0">
                          <a:solidFill>
                            <a:schemeClr val="tx1"/>
                          </a:solidFill>
                          <a:latin typeface="Arial Nova" panose="020B0504020202020204" pitchFamily="34" charset="0"/>
                          <a:ea typeface="+mn-ea"/>
                          <a:cs typeface="Arial" panose="020B0604020202020204" pitchFamily="34" charset="0"/>
                        </a:rPr>
                        <a:t>Typical abundance</a:t>
                      </a:r>
                    </a:p>
                  </a:txBody>
                  <a:tcPr marL="88441" marR="88441" marT="55259" marB="424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09062207"/>
                  </a:ext>
                </a:extLst>
              </a:tr>
              <a:tr h="387275">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900" kern="1200" dirty="0">
                          <a:solidFill>
                            <a:schemeClr val="tx1"/>
                          </a:solidFill>
                          <a:latin typeface="Arial Nova" panose="020B0504020202020204" pitchFamily="34" charset="0"/>
                          <a:ea typeface="+mn-ea"/>
                          <a:cs typeface="Arial" panose="020B0604020202020204" pitchFamily="34" charset="0"/>
                        </a:rPr>
                        <a:t>Potassium</a:t>
                      </a:r>
                    </a:p>
                  </a:txBody>
                  <a:tcPr marL="88441" marR="88441" marT="55259" marB="424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900" kern="1200" baseline="30000">
                          <a:solidFill>
                            <a:schemeClr val="tx1"/>
                          </a:solidFill>
                          <a:latin typeface="Arial Nova" panose="020B0504020202020204" pitchFamily="34" charset="0"/>
                          <a:ea typeface="+mn-ea"/>
                          <a:cs typeface="Arial" panose="020B0604020202020204" pitchFamily="34" charset="0"/>
                        </a:rPr>
                        <a:t>40</a:t>
                      </a:r>
                      <a:r>
                        <a:rPr lang="en-US" sz="1900" kern="1200">
                          <a:solidFill>
                            <a:schemeClr val="tx1"/>
                          </a:solidFill>
                          <a:latin typeface="Arial Nova" panose="020B0504020202020204" pitchFamily="34" charset="0"/>
                          <a:ea typeface="+mn-ea"/>
                          <a:cs typeface="Arial" panose="020B0604020202020204" pitchFamily="34" charset="0"/>
                        </a:rPr>
                        <a:t>K</a:t>
                      </a:r>
                      <a:endParaRPr lang="en-US" sz="1900" kern="1200" dirty="0">
                        <a:solidFill>
                          <a:schemeClr val="tx1"/>
                        </a:solidFill>
                        <a:latin typeface="Arial Nova" panose="020B0504020202020204" pitchFamily="34" charset="0"/>
                        <a:ea typeface="+mn-ea"/>
                        <a:cs typeface="Arial" panose="020B0604020202020204" pitchFamily="34" charset="0"/>
                      </a:endParaRPr>
                    </a:p>
                  </a:txBody>
                  <a:tcPr marL="88441" marR="88441" marT="55259" marB="424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900" kern="1200">
                          <a:solidFill>
                            <a:schemeClr val="tx1"/>
                          </a:solidFill>
                          <a:latin typeface="Arial Nova" panose="020B0504020202020204" pitchFamily="34" charset="0"/>
                          <a:ea typeface="+mn-ea"/>
                          <a:cs typeface="Arial" panose="020B0604020202020204" pitchFamily="34" charset="0"/>
                        </a:rPr>
                        <a:t>0.012%</a:t>
                      </a:r>
                      <a:endParaRPr lang="en-US" sz="1900" kern="1200" dirty="0">
                        <a:solidFill>
                          <a:schemeClr val="tx1"/>
                        </a:solidFill>
                        <a:latin typeface="Arial Nova" panose="020B0504020202020204" pitchFamily="34" charset="0"/>
                        <a:ea typeface="+mn-ea"/>
                        <a:cs typeface="Arial" panose="020B0604020202020204" pitchFamily="34" charset="0"/>
                      </a:endParaRPr>
                    </a:p>
                  </a:txBody>
                  <a:tcPr marL="88441" marR="88441" marT="55259" marB="424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900" kern="1200" dirty="0">
                          <a:solidFill>
                            <a:schemeClr val="tx1"/>
                          </a:solidFill>
                          <a:latin typeface="Arial Nova" panose="020B0504020202020204" pitchFamily="34" charset="0"/>
                          <a:ea typeface="+mn-ea"/>
                          <a:cs typeface="Arial" panose="020B0604020202020204" pitchFamily="34" charset="0"/>
                        </a:rPr>
                        <a:t>1.3 × 10</a:t>
                      </a:r>
                      <a:r>
                        <a:rPr lang="en-US" sz="1900" kern="1200" baseline="30000" dirty="0">
                          <a:solidFill>
                            <a:schemeClr val="tx1"/>
                          </a:solidFill>
                          <a:latin typeface="Arial Nova" panose="020B0504020202020204" pitchFamily="34" charset="0"/>
                          <a:ea typeface="+mn-ea"/>
                          <a:cs typeface="Arial" panose="020B0604020202020204" pitchFamily="34" charset="0"/>
                        </a:rPr>
                        <a:t>9</a:t>
                      </a:r>
                      <a:r>
                        <a:rPr lang="en-US" sz="1900" kern="1200" dirty="0">
                          <a:solidFill>
                            <a:schemeClr val="tx1"/>
                          </a:solidFill>
                          <a:latin typeface="Arial Nova" panose="020B0504020202020204" pitchFamily="34" charset="0"/>
                          <a:ea typeface="+mn-ea"/>
                          <a:cs typeface="Arial" panose="020B0604020202020204" pitchFamily="34" charset="0"/>
                        </a:rPr>
                        <a:t> year</a:t>
                      </a:r>
                    </a:p>
                  </a:txBody>
                  <a:tcPr marL="88441" marR="88441" marT="55259" marB="424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1900" kern="1200">
                          <a:solidFill>
                            <a:schemeClr val="tx1"/>
                          </a:solidFill>
                          <a:latin typeface="Arial Nova" panose="020B0504020202020204" pitchFamily="34" charset="0"/>
                          <a:ea typeface="+mn-ea"/>
                          <a:cs typeface="Arial" panose="020B0604020202020204" pitchFamily="34" charset="0"/>
                        </a:rPr>
                        <a:t>0.02 g/g [2%]</a:t>
                      </a:r>
                      <a:endParaRPr lang="en-US" sz="1900" kern="1200" dirty="0">
                        <a:solidFill>
                          <a:schemeClr val="tx1"/>
                        </a:solidFill>
                        <a:latin typeface="Arial Nova" panose="020B0504020202020204" pitchFamily="34" charset="0"/>
                        <a:ea typeface="+mn-ea"/>
                        <a:cs typeface="Arial" panose="020B0604020202020204" pitchFamily="34" charset="0"/>
                      </a:endParaRPr>
                    </a:p>
                  </a:txBody>
                  <a:tcPr marL="88441" marR="88441" marT="55259" marB="424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69220312"/>
                  </a:ext>
                </a:extLst>
              </a:tr>
              <a:tr h="387275">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900" kern="1200" dirty="0">
                          <a:solidFill>
                            <a:schemeClr val="tx1"/>
                          </a:solidFill>
                          <a:latin typeface="Arial Nova" panose="020B0504020202020204" pitchFamily="34" charset="0"/>
                          <a:ea typeface="+mn-ea"/>
                          <a:cs typeface="Arial" panose="020B0604020202020204" pitchFamily="34" charset="0"/>
                        </a:rPr>
                        <a:t>Uranium</a:t>
                      </a:r>
                    </a:p>
                  </a:txBody>
                  <a:tcPr marL="88441" marR="88441" marT="55259" marB="424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900" kern="1200" baseline="30000">
                          <a:solidFill>
                            <a:schemeClr val="tx1"/>
                          </a:solidFill>
                          <a:latin typeface="Arial Nova" panose="020B0504020202020204" pitchFamily="34" charset="0"/>
                          <a:ea typeface="+mn-ea"/>
                          <a:cs typeface="Arial" panose="020B0604020202020204" pitchFamily="34" charset="0"/>
                        </a:rPr>
                        <a:t>238</a:t>
                      </a:r>
                      <a:r>
                        <a:rPr lang="en-US" sz="1900" kern="1200">
                          <a:solidFill>
                            <a:schemeClr val="tx1"/>
                          </a:solidFill>
                          <a:latin typeface="Arial Nova" panose="020B0504020202020204" pitchFamily="34" charset="0"/>
                          <a:ea typeface="+mn-ea"/>
                          <a:cs typeface="Arial" panose="020B0604020202020204" pitchFamily="34" charset="0"/>
                        </a:rPr>
                        <a:t>U</a:t>
                      </a:r>
                      <a:endParaRPr lang="en-US" sz="1900" kern="1200" dirty="0">
                        <a:solidFill>
                          <a:schemeClr val="tx1"/>
                        </a:solidFill>
                        <a:latin typeface="Arial Nova" panose="020B0504020202020204" pitchFamily="34" charset="0"/>
                        <a:ea typeface="+mn-ea"/>
                        <a:cs typeface="Arial" panose="020B0604020202020204" pitchFamily="34" charset="0"/>
                      </a:endParaRPr>
                    </a:p>
                  </a:txBody>
                  <a:tcPr marL="88441" marR="88441" marT="55259" marB="424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900" kern="1200" baseline="0">
                          <a:solidFill>
                            <a:schemeClr val="tx1"/>
                          </a:solidFill>
                          <a:latin typeface="Arial Nova" panose="020B0504020202020204" pitchFamily="34" charset="0"/>
                          <a:ea typeface="+mn-ea"/>
                          <a:cs typeface="Arial" panose="020B0604020202020204" pitchFamily="34" charset="0"/>
                        </a:rPr>
                        <a:t>99.3 %</a:t>
                      </a:r>
                      <a:endParaRPr lang="en-US" sz="1900" kern="1200" baseline="0" dirty="0">
                        <a:solidFill>
                          <a:schemeClr val="tx1"/>
                        </a:solidFill>
                        <a:latin typeface="Arial Nova" panose="020B0504020202020204" pitchFamily="34" charset="0"/>
                        <a:ea typeface="+mn-ea"/>
                        <a:cs typeface="Arial" panose="020B0604020202020204" pitchFamily="34" charset="0"/>
                      </a:endParaRPr>
                    </a:p>
                  </a:txBody>
                  <a:tcPr marL="88441" marR="88441" marT="55259" marB="424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900" kern="1200" dirty="0">
                          <a:solidFill>
                            <a:schemeClr val="tx1"/>
                          </a:solidFill>
                          <a:latin typeface="Arial Nova" panose="020B0504020202020204" pitchFamily="34" charset="0"/>
                          <a:ea typeface="+mn-ea"/>
                          <a:cs typeface="Arial" panose="020B0604020202020204" pitchFamily="34" charset="0"/>
                        </a:rPr>
                        <a:t>4.5 × 10</a:t>
                      </a:r>
                      <a:r>
                        <a:rPr lang="en-US" sz="1900" kern="1200" baseline="30000" dirty="0">
                          <a:solidFill>
                            <a:schemeClr val="tx1"/>
                          </a:solidFill>
                          <a:latin typeface="Arial Nova" panose="020B0504020202020204" pitchFamily="34" charset="0"/>
                          <a:ea typeface="+mn-ea"/>
                          <a:cs typeface="Arial" panose="020B0604020202020204" pitchFamily="34" charset="0"/>
                        </a:rPr>
                        <a:t>9</a:t>
                      </a:r>
                      <a:r>
                        <a:rPr lang="en-US" sz="1900" kern="1200" dirty="0">
                          <a:solidFill>
                            <a:schemeClr val="tx1"/>
                          </a:solidFill>
                          <a:latin typeface="Arial Nova" panose="020B0504020202020204" pitchFamily="34" charset="0"/>
                          <a:ea typeface="+mn-ea"/>
                          <a:cs typeface="Arial" panose="020B0604020202020204" pitchFamily="34" charset="0"/>
                        </a:rPr>
                        <a:t> year</a:t>
                      </a:r>
                    </a:p>
                  </a:txBody>
                  <a:tcPr marL="88441" marR="88441" marT="55259" marB="424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900" kern="1200">
                          <a:solidFill>
                            <a:schemeClr val="tx1"/>
                          </a:solidFill>
                          <a:latin typeface="Arial Nova" panose="020B0504020202020204" pitchFamily="34" charset="0"/>
                          <a:ea typeface="+mn-ea"/>
                          <a:cs typeface="Arial" panose="020B0604020202020204" pitchFamily="34" charset="0"/>
                        </a:rPr>
                        <a:t>3 µg/g [ppm]</a:t>
                      </a:r>
                      <a:endParaRPr lang="en-US" sz="1900" kern="1200" dirty="0">
                        <a:solidFill>
                          <a:schemeClr val="tx1"/>
                        </a:solidFill>
                        <a:latin typeface="Arial Nova" panose="020B0504020202020204" pitchFamily="34" charset="0"/>
                        <a:ea typeface="+mn-ea"/>
                        <a:cs typeface="Arial" panose="020B0604020202020204" pitchFamily="34" charset="0"/>
                      </a:endParaRPr>
                    </a:p>
                  </a:txBody>
                  <a:tcPr marL="88441" marR="88441" marT="55259" marB="424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98775568"/>
                  </a:ext>
                </a:extLst>
              </a:tr>
              <a:tr h="387275">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900" kern="1200" dirty="0">
                          <a:solidFill>
                            <a:schemeClr val="tx1"/>
                          </a:solidFill>
                          <a:latin typeface="Arial Nova" panose="020B0504020202020204" pitchFamily="34" charset="0"/>
                          <a:ea typeface="+mn-ea"/>
                          <a:cs typeface="Arial" panose="020B0604020202020204" pitchFamily="34" charset="0"/>
                        </a:rPr>
                        <a:t>Thorium</a:t>
                      </a:r>
                    </a:p>
                  </a:txBody>
                  <a:tcPr marL="88441" marR="88441" marT="55259" marB="424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900" kern="1200" baseline="30000">
                          <a:solidFill>
                            <a:schemeClr val="tx1"/>
                          </a:solidFill>
                          <a:latin typeface="Arial Nova" panose="020B0504020202020204" pitchFamily="34" charset="0"/>
                          <a:ea typeface="+mn-ea"/>
                          <a:cs typeface="Arial" panose="020B0604020202020204" pitchFamily="34" charset="0"/>
                        </a:rPr>
                        <a:t>232</a:t>
                      </a:r>
                      <a:r>
                        <a:rPr lang="en-US" sz="1900" kern="1200">
                          <a:solidFill>
                            <a:schemeClr val="tx1"/>
                          </a:solidFill>
                          <a:latin typeface="Arial Nova" panose="020B0504020202020204" pitchFamily="34" charset="0"/>
                          <a:ea typeface="+mn-ea"/>
                          <a:cs typeface="Arial" panose="020B0604020202020204" pitchFamily="34" charset="0"/>
                        </a:rPr>
                        <a:t>Th</a:t>
                      </a:r>
                      <a:endParaRPr lang="en-US" sz="1900" kern="1200" dirty="0">
                        <a:solidFill>
                          <a:schemeClr val="tx1"/>
                        </a:solidFill>
                        <a:latin typeface="Arial Nova" panose="020B0504020202020204" pitchFamily="34" charset="0"/>
                        <a:ea typeface="+mn-ea"/>
                        <a:cs typeface="Arial" panose="020B0604020202020204" pitchFamily="34" charset="0"/>
                      </a:endParaRPr>
                    </a:p>
                  </a:txBody>
                  <a:tcPr marL="88441" marR="88441" marT="55259" marB="424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900" kern="1200" baseline="0">
                          <a:solidFill>
                            <a:schemeClr val="tx1"/>
                          </a:solidFill>
                          <a:latin typeface="Arial Nova" panose="020B0504020202020204" pitchFamily="34" charset="0"/>
                          <a:ea typeface="+mn-ea"/>
                          <a:cs typeface="Arial" panose="020B0604020202020204" pitchFamily="34" charset="0"/>
                        </a:rPr>
                        <a:t>100 %</a:t>
                      </a:r>
                      <a:endParaRPr lang="en-US" sz="1900" kern="1200" baseline="0" dirty="0">
                        <a:solidFill>
                          <a:schemeClr val="tx1"/>
                        </a:solidFill>
                        <a:latin typeface="Arial Nova" panose="020B0504020202020204" pitchFamily="34" charset="0"/>
                        <a:ea typeface="+mn-ea"/>
                        <a:cs typeface="Arial" panose="020B0604020202020204" pitchFamily="34" charset="0"/>
                      </a:endParaRPr>
                    </a:p>
                  </a:txBody>
                  <a:tcPr marL="88441" marR="88441" marT="55259" marB="424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900" kern="1200" dirty="0">
                          <a:solidFill>
                            <a:schemeClr val="tx1"/>
                          </a:solidFill>
                          <a:latin typeface="Arial Nova" panose="020B0504020202020204" pitchFamily="34" charset="0"/>
                          <a:ea typeface="+mn-ea"/>
                          <a:cs typeface="Arial" panose="020B0604020202020204" pitchFamily="34" charset="0"/>
                        </a:rPr>
                        <a:t>14.1 × 10</a:t>
                      </a:r>
                      <a:r>
                        <a:rPr lang="en-US" sz="1900" kern="1200" baseline="30000" dirty="0">
                          <a:solidFill>
                            <a:schemeClr val="tx1"/>
                          </a:solidFill>
                          <a:latin typeface="Arial Nova" panose="020B0504020202020204" pitchFamily="34" charset="0"/>
                          <a:ea typeface="+mn-ea"/>
                          <a:cs typeface="Arial" panose="020B0604020202020204" pitchFamily="34" charset="0"/>
                        </a:rPr>
                        <a:t>9</a:t>
                      </a:r>
                      <a:r>
                        <a:rPr lang="en-US" sz="1900" kern="1200" dirty="0">
                          <a:solidFill>
                            <a:schemeClr val="tx1"/>
                          </a:solidFill>
                          <a:latin typeface="Arial Nova" panose="020B0504020202020204" pitchFamily="34" charset="0"/>
                          <a:ea typeface="+mn-ea"/>
                          <a:cs typeface="Arial" panose="020B0604020202020204" pitchFamily="34" charset="0"/>
                        </a:rPr>
                        <a:t> year</a:t>
                      </a:r>
                    </a:p>
                  </a:txBody>
                  <a:tcPr marL="88441" marR="88441" marT="55259" marB="424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900" kern="1200" dirty="0">
                          <a:solidFill>
                            <a:schemeClr val="tx1"/>
                          </a:solidFill>
                          <a:latin typeface="Arial Nova" panose="020B0504020202020204" pitchFamily="34" charset="0"/>
                          <a:ea typeface="+mn-ea"/>
                          <a:cs typeface="Arial" panose="020B0604020202020204" pitchFamily="34" charset="0"/>
                        </a:rPr>
                        <a:t>10 µg/g [ppm]</a:t>
                      </a:r>
                    </a:p>
                  </a:txBody>
                  <a:tcPr marL="88441" marR="88441" marT="55259" marB="424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88682684"/>
                  </a:ext>
                </a:extLst>
              </a:tr>
            </a:tbl>
          </a:graphicData>
        </a:graphic>
      </p:graphicFrame>
      <p:sp>
        <p:nvSpPr>
          <p:cNvPr id="14" name="CasellaDiTesto 13">
            <a:extLst>
              <a:ext uri="{FF2B5EF4-FFF2-40B4-BE49-F238E27FC236}">
                <a16:creationId xmlns:a16="http://schemas.microsoft.com/office/drawing/2014/main" id="{6EBEFC7E-4565-4FA7-9E40-B43D5C3113D9}"/>
              </a:ext>
            </a:extLst>
          </p:cNvPr>
          <p:cNvSpPr txBox="1"/>
          <p:nvPr/>
        </p:nvSpPr>
        <p:spPr>
          <a:xfrm>
            <a:off x="108604" y="2728231"/>
            <a:ext cx="11961297" cy="461665"/>
          </a:xfrm>
          <a:prstGeom prst="rect">
            <a:avLst/>
          </a:prstGeom>
          <a:noFill/>
        </p:spPr>
        <p:txBody>
          <a:bodyPr wrap="square">
            <a:spAutoFit/>
          </a:bodyPr>
          <a:lstStyle/>
          <a:p>
            <a:pPr marL="380981" indent="-380981" defTabSz="1219140">
              <a:buFont typeface="Arial" panose="020B0604020202020204" pitchFamily="34" charset="0"/>
              <a:buChar char="•"/>
            </a:pPr>
            <a:r>
              <a:rPr lang="en-US" sz="2400" dirty="0">
                <a:solidFill>
                  <a:prstClr val="black"/>
                </a:solidFill>
              </a:rPr>
              <a:t>We can quantify the presence of radioactive elements using a scintillation detector</a:t>
            </a:r>
            <a:endParaRPr lang="it-IT" sz="2400" dirty="0">
              <a:solidFill>
                <a:prstClr val="black"/>
              </a:solidFill>
              <a:latin typeface="Calibri" panose="020F0502020204030204"/>
            </a:endParaRPr>
          </a:p>
        </p:txBody>
      </p:sp>
      <p:sp>
        <p:nvSpPr>
          <p:cNvPr id="16" name="CasellaDiTesto 15">
            <a:extLst>
              <a:ext uri="{FF2B5EF4-FFF2-40B4-BE49-F238E27FC236}">
                <a16:creationId xmlns:a16="http://schemas.microsoft.com/office/drawing/2014/main" id="{DC628A66-7581-4513-B27B-CD0CC7D9028E}"/>
              </a:ext>
            </a:extLst>
          </p:cNvPr>
          <p:cNvSpPr txBox="1"/>
          <p:nvPr/>
        </p:nvSpPr>
        <p:spPr>
          <a:xfrm>
            <a:off x="108603" y="1455026"/>
            <a:ext cx="11783048" cy="1200329"/>
          </a:xfrm>
          <a:prstGeom prst="rect">
            <a:avLst/>
          </a:prstGeom>
          <a:noFill/>
        </p:spPr>
        <p:txBody>
          <a:bodyPr wrap="square">
            <a:spAutoFit/>
          </a:bodyPr>
          <a:lstStyle/>
          <a:p>
            <a:pPr marL="380981" indent="-380981" defTabSz="1219140">
              <a:buFont typeface="Arial" panose="020B0604020202020204" pitchFamily="34" charset="0"/>
              <a:buChar char="•"/>
            </a:pPr>
            <a:r>
              <a:rPr lang="en-US" sz="2400" dirty="0">
                <a:solidFill>
                  <a:prstClr val="black"/>
                </a:solidFill>
              </a:rPr>
              <a:t>Potassium-40 and some radioisotopes belonging to the decay chains of uranium and thorium emit γ rays with energy of the order of MeV and can be easily detected by spectroscopy γ</a:t>
            </a:r>
            <a:endParaRPr lang="it-IT" sz="2400" dirty="0">
              <a:solidFill>
                <a:prstClr val="black"/>
              </a:solidFill>
              <a:latin typeface="Calibri" panose="020F0502020204030204"/>
            </a:endParaRPr>
          </a:p>
        </p:txBody>
      </p:sp>
      <p:sp>
        <p:nvSpPr>
          <p:cNvPr id="2" name="CasellaDiTesto 1">
            <a:extLst>
              <a:ext uri="{FF2B5EF4-FFF2-40B4-BE49-F238E27FC236}">
                <a16:creationId xmlns:a16="http://schemas.microsoft.com/office/drawing/2014/main" id="{956BA791-D71E-BF86-D123-B26DA202D8AC}"/>
              </a:ext>
            </a:extLst>
          </p:cNvPr>
          <p:cNvSpPr txBox="1"/>
          <p:nvPr/>
        </p:nvSpPr>
        <p:spPr>
          <a:xfrm>
            <a:off x="0" y="0"/>
            <a:ext cx="12192000" cy="564322"/>
          </a:xfrm>
          <a:prstGeom prst="rect">
            <a:avLst/>
          </a:prstGeom>
          <a:noFill/>
        </p:spPr>
        <p:txBody>
          <a:bodyPr wrap="square" rtlCol="0">
            <a:spAutoFit/>
          </a:bodyPr>
          <a:lstStyle/>
          <a:p>
            <a:pPr algn="ctr"/>
            <a:r>
              <a:rPr lang="en-US" sz="3067" b="1" dirty="0">
                <a:latin typeface="Roboto" pitchFamily="2" charset="0"/>
                <a:ea typeface="Roboto" pitchFamily="2" charset="0"/>
              </a:rPr>
              <a:t>Radioactivity around us</a:t>
            </a:r>
          </a:p>
        </p:txBody>
      </p:sp>
    </p:spTree>
    <p:extLst>
      <p:ext uri="{BB962C8B-B14F-4D97-AF65-F5344CB8AC3E}">
        <p14:creationId xmlns:p14="http://schemas.microsoft.com/office/powerpoint/2010/main" val="175520461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263DB-3800-93AF-3377-FB5A542A687E}"/>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08F3DE5E-10F5-6C26-F3A8-F6D94745C197}"/>
              </a:ext>
            </a:extLst>
          </p:cNvPr>
          <p:cNvSpPr txBox="1"/>
          <p:nvPr/>
        </p:nvSpPr>
        <p:spPr>
          <a:xfrm>
            <a:off x="0" y="0"/>
            <a:ext cx="12192000" cy="564322"/>
          </a:xfrm>
          <a:prstGeom prst="rect">
            <a:avLst/>
          </a:prstGeom>
          <a:noFill/>
        </p:spPr>
        <p:txBody>
          <a:bodyPr wrap="square" rtlCol="0">
            <a:spAutoFit/>
          </a:bodyPr>
          <a:lstStyle/>
          <a:p>
            <a:pPr algn="ctr"/>
            <a:r>
              <a:rPr lang="en-US" sz="3067" b="1" dirty="0">
                <a:latin typeface="Roboto" pitchFamily="2" charset="0"/>
                <a:ea typeface="Roboto" pitchFamily="2" charset="0"/>
              </a:rPr>
              <a:t>Potassium</a:t>
            </a:r>
          </a:p>
        </p:txBody>
      </p:sp>
      <p:graphicFrame>
        <p:nvGraphicFramePr>
          <p:cNvPr id="2" name="Tabella 1">
            <a:extLst>
              <a:ext uri="{FF2B5EF4-FFF2-40B4-BE49-F238E27FC236}">
                <a16:creationId xmlns:a16="http://schemas.microsoft.com/office/drawing/2014/main" id="{44F89B2F-3CC5-01A4-9782-C7A742C73011}"/>
              </a:ext>
            </a:extLst>
          </p:cNvPr>
          <p:cNvGraphicFramePr>
            <a:graphicFrameLocks noGrp="1"/>
          </p:cNvGraphicFramePr>
          <p:nvPr/>
        </p:nvGraphicFramePr>
        <p:xfrm>
          <a:off x="335360" y="4005064"/>
          <a:ext cx="5472608" cy="2235200"/>
        </p:xfrm>
        <a:graphic>
          <a:graphicData uri="http://schemas.openxmlformats.org/drawingml/2006/table">
            <a:tbl>
              <a:tblPr>
                <a:tableStyleId>{5DA37D80-6434-44D0-A028-1B22A696006F}</a:tableStyleId>
              </a:tblPr>
              <a:tblGrid>
                <a:gridCol w="2400267">
                  <a:extLst>
                    <a:ext uri="{9D8B030D-6E8A-4147-A177-3AD203B41FA5}">
                      <a16:colId xmlns:a16="http://schemas.microsoft.com/office/drawing/2014/main" val="2059025907"/>
                    </a:ext>
                  </a:extLst>
                </a:gridCol>
                <a:gridCol w="3072341">
                  <a:extLst>
                    <a:ext uri="{9D8B030D-6E8A-4147-A177-3AD203B41FA5}">
                      <a16:colId xmlns:a16="http://schemas.microsoft.com/office/drawing/2014/main" val="3821804671"/>
                    </a:ext>
                  </a:extLst>
                </a:gridCol>
              </a:tblGrid>
              <a:tr h="447040">
                <a:tc>
                  <a:txBody>
                    <a:bodyPr/>
                    <a:lstStyle/>
                    <a:p>
                      <a:pPr algn="ctr"/>
                      <a:r>
                        <a:rPr lang="it-IT" sz="2100" b="1" dirty="0"/>
                        <a:t>Source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it-IT" sz="2100" b="1" dirty="0"/>
                        <a:t>K </a:t>
                      </a:r>
                      <a:r>
                        <a:rPr lang="it-IT" sz="2100" b="1" dirty="0" err="1"/>
                        <a:t>abundance</a:t>
                      </a:r>
                      <a:r>
                        <a:rPr lang="it-IT" sz="2100" b="1" dirty="0"/>
                        <a:t>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1109480"/>
                  </a:ext>
                </a:extLst>
              </a:tr>
              <a:tr h="447040">
                <a:tc>
                  <a:txBody>
                    <a:bodyPr/>
                    <a:lstStyle/>
                    <a:p>
                      <a:pPr algn="ctr"/>
                      <a:r>
                        <a:rPr lang="it-IT" sz="2100" b="0" dirty="0"/>
                        <a:t>Rocks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it-IT" sz="2100" b="0" dirty="0"/>
                        <a:t>~ 2</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6587232"/>
                  </a:ext>
                </a:extLst>
              </a:tr>
              <a:tr h="447040">
                <a:tc>
                  <a:txBody>
                    <a:bodyPr/>
                    <a:lstStyle/>
                    <a:p>
                      <a:pPr algn="ctr"/>
                      <a:r>
                        <a:rPr lang="it-IT" sz="2100" b="0" dirty="0"/>
                        <a:t>Banana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it-IT" sz="2100" b="0" dirty="0"/>
                        <a:t>0.36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973146"/>
                  </a:ext>
                </a:extLst>
              </a:tr>
              <a:tr h="447040">
                <a:tc>
                  <a:txBody>
                    <a:bodyPr/>
                    <a:lstStyle/>
                    <a:p>
                      <a:pPr algn="ctr"/>
                      <a:r>
                        <a:rPr lang="it-IT" sz="2100" b="0" dirty="0"/>
                        <a:t>Human body</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it-IT" sz="2100" b="0" dirty="0"/>
                        <a:t>0.25</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419447"/>
                  </a:ext>
                </a:extLst>
              </a:tr>
              <a:tr h="447040">
                <a:tc>
                  <a:txBody>
                    <a:bodyPr/>
                    <a:lstStyle/>
                    <a:p>
                      <a:pPr algn="ctr"/>
                      <a:r>
                        <a:rPr lang="it-IT" sz="2100" b="0" dirty="0"/>
                        <a:t>Tap water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it-IT" sz="2100" b="0" dirty="0"/>
                        <a:t>0.0001 – 0.0005</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2980178"/>
                  </a:ext>
                </a:extLst>
              </a:tr>
            </a:tbl>
          </a:graphicData>
        </a:graphic>
      </p:graphicFrame>
      <p:pic>
        <p:nvPicPr>
          <p:cNvPr id="3" name="Picture 4" descr="http://www.samuitimes.com/wp-content/uploads/2013/08/bananas-2.jpg">
            <a:extLst>
              <a:ext uri="{FF2B5EF4-FFF2-40B4-BE49-F238E27FC236}">
                <a16:creationId xmlns:a16="http://schemas.microsoft.com/office/drawing/2014/main" id="{589132A8-612C-B4C0-0841-755896016845}"/>
              </a:ext>
            </a:extLst>
          </p:cNvPr>
          <p:cNvPicPr>
            <a:picLocks noChangeAspect="1" noChangeArrowheads="1"/>
          </p:cNvPicPr>
          <p:nvPr/>
        </p:nvPicPr>
        <p:blipFill>
          <a:blip r:embed="rId2" cstate="print">
            <a:clrChange>
              <a:clrFrom>
                <a:srgbClr val="F0EBE7"/>
              </a:clrFrom>
              <a:clrTo>
                <a:srgbClr val="F0EBE7">
                  <a:alpha val="0"/>
                </a:srgbClr>
              </a:clrTo>
            </a:clrChange>
          </a:blip>
          <a:srcRect/>
          <a:stretch>
            <a:fillRect/>
          </a:stretch>
        </p:blipFill>
        <p:spPr bwMode="auto">
          <a:xfrm>
            <a:off x="6864085" y="3429000"/>
            <a:ext cx="4608512" cy="3291795"/>
          </a:xfrm>
          <a:prstGeom prst="rect">
            <a:avLst/>
          </a:prstGeom>
          <a:noFill/>
        </p:spPr>
      </p:pic>
      <p:sp>
        <p:nvSpPr>
          <p:cNvPr id="5" name="CasellaDiTesto 4">
            <a:extLst>
              <a:ext uri="{FF2B5EF4-FFF2-40B4-BE49-F238E27FC236}">
                <a16:creationId xmlns:a16="http://schemas.microsoft.com/office/drawing/2014/main" id="{EA55120C-7114-1A9A-C979-33590C6546FC}"/>
              </a:ext>
            </a:extLst>
          </p:cNvPr>
          <p:cNvSpPr txBox="1"/>
          <p:nvPr/>
        </p:nvSpPr>
        <p:spPr>
          <a:xfrm>
            <a:off x="18283" y="731693"/>
            <a:ext cx="6461760" cy="3006272"/>
          </a:xfrm>
          <a:prstGeom prst="rect">
            <a:avLst/>
          </a:prstGeom>
          <a:noFill/>
        </p:spPr>
        <p:txBody>
          <a:bodyPr wrap="square">
            <a:spAutoFit/>
          </a:bodyPr>
          <a:lstStyle/>
          <a:p>
            <a:pPr marL="380981" indent="-380981" defTabSz="1219140">
              <a:buFont typeface="Arial" panose="020B0604020202020204" pitchFamily="34" charset="0"/>
              <a:buChar char="•"/>
            </a:pPr>
            <a:r>
              <a:rPr lang="en-US" sz="2400" b="1" dirty="0">
                <a:solidFill>
                  <a:prstClr val="black"/>
                </a:solidFill>
              </a:rPr>
              <a:t>Chemical properties</a:t>
            </a:r>
          </a:p>
          <a:p>
            <a:pPr marL="990566" lvl="1" indent="-380981" defTabSz="1219140">
              <a:buFont typeface="Arial" panose="020B0604020202020204" pitchFamily="34" charset="0"/>
              <a:buChar char="•"/>
            </a:pPr>
            <a:r>
              <a:rPr lang="en-US" sz="1867" dirty="0">
                <a:solidFill>
                  <a:prstClr val="black"/>
                </a:solidFill>
              </a:rPr>
              <a:t>Highly reactive alkali metal; reacts vigorously with water.</a:t>
            </a:r>
          </a:p>
          <a:p>
            <a:pPr marL="380990" indent="-380990" defTabSz="1219140">
              <a:buFont typeface="Arial" panose="020B0604020202020204" pitchFamily="34" charset="0"/>
              <a:buChar char="•"/>
            </a:pPr>
            <a:r>
              <a:rPr lang="en-US" sz="2400" b="1" dirty="0">
                <a:solidFill>
                  <a:prstClr val="black"/>
                </a:solidFill>
              </a:rPr>
              <a:t>Physical properties</a:t>
            </a:r>
          </a:p>
          <a:p>
            <a:pPr marL="990575" lvl="1" indent="-380990" defTabSz="1219140">
              <a:buFont typeface="Arial" panose="020B0604020202020204" pitchFamily="34" charset="0"/>
              <a:buChar char="•"/>
            </a:pPr>
            <a:r>
              <a:rPr lang="en-US" sz="1867" dirty="0">
                <a:solidFill>
                  <a:prstClr val="black"/>
                </a:solidFill>
              </a:rPr>
              <a:t>Soft, silvery metal; low melting point (63.5 °C); excellent conductor of electricity</a:t>
            </a:r>
            <a:r>
              <a:rPr lang="en-US" sz="2400" dirty="0">
                <a:solidFill>
                  <a:prstClr val="black"/>
                </a:solidFill>
              </a:rPr>
              <a:t>.</a:t>
            </a:r>
          </a:p>
          <a:p>
            <a:pPr marL="380981" indent="-380981" defTabSz="1219140">
              <a:buFont typeface="Arial" panose="020B0604020202020204" pitchFamily="34" charset="0"/>
              <a:buChar char="•"/>
            </a:pPr>
            <a:r>
              <a:rPr lang="en-US" sz="2400" b="1" dirty="0">
                <a:solidFill>
                  <a:prstClr val="black"/>
                </a:solidFill>
              </a:rPr>
              <a:t>Potassium-40 (⁴⁰K)</a:t>
            </a:r>
          </a:p>
          <a:p>
            <a:pPr marL="990566" lvl="1" indent="-380981" defTabSz="1219140">
              <a:buFont typeface="Arial" panose="020B0604020202020204" pitchFamily="34" charset="0"/>
              <a:buChar char="•"/>
            </a:pPr>
            <a:r>
              <a:rPr lang="en-US" sz="1867" dirty="0">
                <a:solidFill>
                  <a:prstClr val="black"/>
                </a:solidFill>
              </a:rPr>
              <a:t>A naturally occurring radioactive isotope of potassium</a:t>
            </a:r>
            <a:endParaRPr lang="it-IT" sz="1867" dirty="0">
              <a:solidFill>
                <a:prstClr val="black"/>
              </a:solidFill>
              <a:latin typeface="Calibri" panose="020F0502020204030204"/>
            </a:endParaRPr>
          </a:p>
        </p:txBody>
      </p:sp>
      <p:pic>
        <p:nvPicPr>
          <p:cNvPr id="6" name="Picture 2" descr="C:\Users\Fabio\Desktop\Senza titolo-1.jpg">
            <a:extLst>
              <a:ext uri="{FF2B5EF4-FFF2-40B4-BE49-F238E27FC236}">
                <a16:creationId xmlns:a16="http://schemas.microsoft.com/office/drawing/2014/main" id="{17E035C5-895D-CAA5-0851-BB5C950AF9F4}"/>
              </a:ext>
            </a:extLst>
          </p:cNvPr>
          <p:cNvPicPr>
            <a:picLocks noChangeAspect="1" noChangeArrowheads="1"/>
          </p:cNvPicPr>
          <p:nvPr/>
        </p:nvPicPr>
        <p:blipFill>
          <a:blip r:embed="rId3" cstate="print"/>
          <a:srcRect/>
          <a:stretch>
            <a:fillRect/>
          </a:stretch>
        </p:blipFill>
        <p:spPr bwMode="auto">
          <a:xfrm>
            <a:off x="6667712" y="900893"/>
            <a:ext cx="5472608" cy="2222248"/>
          </a:xfrm>
          <a:prstGeom prst="rect">
            <a:avLst/>
          </a:prstGeom>
          <a:noFill/>
        </p:spPr>
      </p:pic>
    </p:spTree>
    <p:extLst>
      <p:ext uri="{BB962C8B-B14F-4D97-AF65-F5344CB8AC3E}">
        <p14:creationId xmlns:p14="http://schemas.microsoft.com/office/powerpoint/2010/main" val="215555154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50AE3-D670-A10C-E8AB-4F053FEA7BC1}"/>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0C10E242-8FC7-4F22-0A7E-4A5BAC71B320}"/>
              </a:ext>
            </a:extLst>
          </p:cNvPr>
          <p:cNvSpPr txBox="1"/>
          <p:nvPr/>
        </p:nvSpPr>
        <p:spPr>
          <a:xfrm>
            <a:off x="0" y="0"/>
            <a:ext cx="12192000" cy="564322"/>
          </a:xfrm>
          <a:prstGeom prst="rect">
            <a:avLst/>
          </a:prstGeom>
          <a:noFill/>
        </p:spPr>
        <p:txBody>
          <a:bodyPr wrap="square" rtlCol="0">
            <a:spAutoFit/>
          </a:bodyPr>
          <a:lstStyle/>
          <a:p>
            <a:pPr algn="ctr"/>
            <a:r>
              <a:rPr lang="en-US" sz="3067" b="1" dirty="0">
                <a:latin typeface="Roboto" pitchFamily="2" charset="0"/>
                <a:ea typeface="Roboto" pitchFamily="2" charset="0"/>
              </a:rPr>
              <a:t>Potassium 40: decay and gamma spectrum</a:t>
            </a:r>
          </a:p>
        </p:txBody>
      </p:sp>
      <p:pic>
        <p:nvPicPr>
          <p:cNvPr id="7" name="Picture 36" descr="K_OK">
            <a:extLst>
              <a:ext uri="{FF2B5EF4-FFF2-40B4-BE49-F238E27FC236}">
                <a16:creationId xmlns:a16="http://schemas.microsoft.com/office/drawing/2014/main" id="{E5849319-91AE-B9CA-143E-A9B24D7E0BA6}"/>
              </a:ext>
            </a:extLst>
          </p:cNvPr>
          <p:cNvPicPr>
            <a:picLocks noChangeAspect="1" noChangeArrowheads="1"/>
          </p:cNvPicPr>
          <p:nvPr/>
        </p:nvPicPr>
        <p:blipFill>
          <a:blip r:embed="rId2" cstate="print"/>
          <a:srcRect l="51331"/>
          <a:stretch>
            <a:fillRect/>
          </a:stretch>
        </p:blipFill>
        <p:spPr bwMode="auto">
          <a:xfrm>
            <a:off x="239350" y="2199119"/>
            <a:ext cx="4779981" cy="4187957"/>
          </a:xfrm>
          <a:prstGeom prst="rect">
            <a:avLst/>
          </a:prstGeom>
          <a:noFill/>
          <a:ln w="9525">
            <a:noFill/>
            <a:miter lim="800000"/>
            <a:headEnd/>
            <a:tailEnd/>
          </a:ln>
        </p:spPr>
      </p:pic>
      <p:pic>
        <p:nvPicPr>
          <p:cNvPr id="8" name="Immagine 7">
            <a:extLst>
              <a:ext uri="{FF2B5EF4-FFF2-40B4-BE49-F238E27FC236}">
                <a16:creationId xmlns:a16="http://schemas.microsoft.com/office/drawing/2014/main" id="{611C0E5F-A82A-3B7A-B8A3-C99ABF0E93B2}"/>
              </a:ext>
            </a:extLst>
          </p:cNvPr>
          <p:cNvPicPr>
            <a:picLocks noChangeAspect="1"/>
          </p:cNvPicPr>
          <p:nvPr/>
        </p:nvPicPr>
        <p:blipFill>
          <a:blip r:embed="rId3" cstate="print">
            <a:extLst>
              <a:ext uri="{28A0092B-C50C-407E-A947-70E740481C1C}">
                <a14:useLocalDpi xmlns:a14="http://schemas.microsoft.com/office/drawing/2010/main" val="0"/>
              </a:ext>
            </a:extLst>
          </a:blip>
          <a:srcRect l="4814" t="6121" r="7766" b="4366"/>
          <a:stretch/>
        </p:blipFill>
        <p:spPr>
          <a:xfrm>
            <a:off x="5750135" y="1877656"/>
            <a:ext cx="6184568" cy="4474392"/>
          </a:xfrm>
          <a:prstGeom prst="rect">
            <a:avLst/>
          </a:prstGeom>
        </p:spPr>
      </p:pic>
      <p:sp>
        <p:nvSpPr>
          <p:cNvPr id="9" name="Triangolo isoscele 8">
            <a:extLst>
              <a:ext uri="{FF2B5EF4-FFF2-40B4-BE49-F238E27FC236}">
                <a16:creationId xmlns:a16="http://schemas.microsoft.com/office/drawing/2014/main" id="{F918F474-830A-7EF5-DDC8-421B816F05F7}"/>
              </a:ext>
            </a:extLst>
          </p:cNvPr>
          <p:cNvSpPr/>
          <p:nvPr/>
        </p:nvSpPr>
        <p:spPr>
          <a:xfrm rot="7319481" flipV="1">
            <a:off x="1012584" y="4366873"/>
            <a:ext cx="1428131" cy="1803587"/>
          </a:xfrm>
          <a:prstGeom prst="triangle">
            <a:avLst>
              <a:gd name="adj" fmla="val 49469"/>
            </a:avLst>
          </a:prstGeom>
          <a:gradFill>
            <a:gsLst>
              <a:gs pos="23000">
                <a:srgbClr val="FFFF00">
                  <a:alpha val="94000"/>
                </a:srgb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a:solidFill>
                <a:prstClr val="white"/>
              </a:solidFill>
              <a:latin typeface="Calibri" panose="020F0502020204030204"/>
            </a:endParaRPr>
          </a:p>
        </p:txBody>
      </p:sp>
      <p:sp>
        <p:nvSpPr>
          <p:cNvPr id="10" name="CasellaDiTesto 9">
            <a:extLst>
              <a:ext uri="{FF2B5EF4-FFF2-40B4-BE49-F238E27FC236}">
                <a16:creationId xmlns:a16="http://schemas.microsoft.com/office/drawing/2014/main" id="{F2FFAA7F-F653-034C-9385-E1860E89BB10}"/>
              </a:ext>
            </a:extLst>
          </p:cNvPr>
          <p:cNvSpPr txBox="1"/>
          <p:nvPr/>
        </p:nvSpPr>
        <p:spPr>
          <a:xfrm flipH="1">
            <a:off x="1583499" y="4930113"/>
            <a:ext cx="712176" cy="646331"/>
          </a:xfrm>
          <a:prstGeom prst="rect">
            <a:avLst/>
          </a:prstGeom>
          <a:noFill/>
        </p:spPr>
        <p:txBody>
          <a:bodyPr wrap="square" rtlCol="0">
            <a:spAutoFit/>
          </a:bodyPr>
          <a:lstStyle/>
          <a:p>
            <a:pPr defTabSz="914354"/>
            <a:r>
              <a:rPr lang="it-IT" sz="3600" b="1" dirty="0">
                <a:solidFill>
                  <a:prstClr val="black"/>
                </a:solidFill>
                <a:latin typeface="Symbol" panose="05050102010706020507" pitchFamily="18" charset="2"/>
              </a:rPr>
              <a:t>g</a:t>
            </a:r>
          </a:p>
        </p:txBody>
      </p:sp>
      <p:sp>
        <p:nvSpPr>
          <p:cNvPr id="11" name="CasellaDiTesto 10">
            <a:extLst>
              <a:ext uri="{FF2B5EF4-FFF2-40B4-BE49-F238E27FC236}">
                <a16:creationId xmlns:a16="http://schemas.microsoft.com/office/drawing/2014/main" id="{048ECCE7-8C0B-D6D8-79A3-A7D055B28B04}"/>
              </a:ext>
            </a:extLst>
          </p:cNvPr>
          <p:cNvSpPr txBox="1"/>
          <p:nvPr/>
        </p:nvSpPr>
        <p:spPr>
          <a:xfrm>
            <a:off x="0" y="505952"/>
            <a:ext cx="6096000" cy="1774588"/>
          </a:xfrm>
          <a:prstGeom prst="rect">
            <a:avLst/>
          </a:prstGeom>
          <a:noFill/>
        </p:spPr>
        <p:txBody>
          <a:bodyPr wrap="square" rtlCol="0">
            <a:spAutoFit/>
          </a:bodyPr>
          <a:lstStyle/>
          <a:p>
            <a:r>
              <a:rPr lang="en-US" sz="2400" b="1" dirty="0"/>
              <a:t>Electron capture (EC)</a:t>
            </a:r>
            <a:br>
              <a:rPr lang="en-US" sz="2400" b="1" dirty="0"/>
            </a:br>
            <a:r>
              <a:rPr lang="en-US" sz="2133" dirty="0"/>
              <a:t>A nuclear process in which an inner orbital electron is captured by the nucleus, leading to the conversion of a proton into a neutron with the emission of an electron neutrino.</a:t>
            </a:r>
            <a:endParaRPr lang="it-IT" sz="2133" dirty="0"/>
          </a:p>
        </p:txBody>
      </p:sp>
      <p:sp>
        <p:nvSpPr>
          <p:cNvPr id="12" name="CasellaDiTesto 11">
            <a:extLst>
              <a:ext uri="{FF2B5EF4-FFF2-40B4-BE49-F238E27FC236}">
                <a16:creationId xmlns:a16="http://schemas.microsoft.com/office/drawing/2014/main" id="{E4BDC8D0-EBD4-AFD8-9DB9-12F5F22BBFD7}"/>
              </a:ext>
            </a:extLst>
          </p:cNvPr>
          <p:cNvSpPr txBox="1"/>
          <p:nvPr/>
        </p:nvSpPr>
        <p:spPr>
          <a:xfrm>
            <a:off x="3791744" y="4173956"/>
            <a:ext cx="2016224" cy="461665"/>
          </a:xfrm>
          <a:prstGeom prst="rect">
            <a:avLst/>
          </a:prstGeom>
          <a:noFill/>
        </p:spPr>
        <p:txBody>
          <a:bodyPr wrap="square" rtlCol="0">
            <a:spAutoFit/>
          </a:bodyPr>
          <a:lstStyle/>
          <a:p>
            <a:r>
              <a:rPr lang="en-US" sz="2400" b="1" dirty="0"/>
              <a:t>β⁻-decay</a:t>
            </a:r>
          </a:p>
        </p:txBody>
      </p:sp>
      <p:cxnSp>
        <p:nvCxnSpPr>
          <p:cNvPr id="14" name="Connettore 2 13">
            <a:extLst>
              <a:ext uri="{FF2B5EF4-FFF2-40B4-BE49-F238E27FC236}">
                <a16:creationId xmlns:a16="http://schemas.microsoft.com/office/drawing/2014/main" id="{06A307B7-A82A-B944-6F14-BD25517CF475}"/>
              </a:ext>
            </a:extLst>
          </p:cNvPr>
          <p:cNvCxnSpPr/>
          <p:nvPr/>
        </p:nvCxnSpPr>
        <p:spPr>
          <a:xfrm>
            <a:off x="719403" y="2311575"/>
            <a:ext cx="480053" cy="92540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Immagine 2" descr="Immagine che contiene Policromia, arcobaleno, arte&#10;&#10;Il contenuto generato dall'IA potrebbe non essere corretto.">
            <a:extLst>
              <a:ext uri="{FF2B5EF4-FFF2-40B4-BE49-F238E27FC236}">
                <a16:creationId xmlns:a16="http://schemas.microsoft.com/office/drawing/2014/main" id="{13628077-30BB-EE33-DAAD-2541B49D56DE}"/>
              </a:ext>
            </a:extLst>
          </p:cNvPr>
          <p:cNvPicPr>
            <a:picLocks noChangeAspect="1"/>
          </p:cNvPicPr>
          <p:nvPr/>
        </p:nvPicPr>
        <p:blipFill>
          <a:blip r:embed="rId4" cstate="print">
            <a:extLst>
              <a:ext uri="{28A0092B-C50C-407E-A947-70E740481C1C}">
                <a14:useLocalDpi xmlns:a14="http://schemas.microsoft.com/office/drawing/2010/main" val="0"/>
              </a:ext>
            </a:extLst>
          </a:blip>
          <a:srcRect l="2606" t="72749" b="13815"/>
          <a:stretch/>
        </p:blipFill>
        <p:spPr>
          <a:xfrm flipH="1">
            <a:off x="6393081" y="6291291"/>
            <a:ext cx="5268057" cy="210051"/>
          </a:xfrm>
          <a:prstGeom prst="rect">
            <a:avLst/>
          </a:prstGeom>
        </p:spPr>
      </p:pic>
    </p:spTree>
    <p:extLst>
      <p:ext uri="{BB962C8B-B14F-4D97-AF65-F5344CB8AC3E}">
        <p14:creationId xmlns:p14="http://schemas.microsoft.com/office/powerpoint/2010/main" val="252758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5DEFF-2351-1809-0F17-654646C6F34B}"/>
            </a:ext>
          </a:extLst>
        </p:cNvPr>
        <p:cNvGrpSpPr/>
        <p:nvPr/>
      </p:nvGrpSpPr>
      <p:grpSpPr>
        <a:xfrm>
          <a:off x="0" y="0"/>
          <a:ext cx="0" cy="0"/>
          <a:chOff x="0" y="0"/>
          <a:chExt cx="0" cy="0"/>
        </a:xfrm>
      </p:grpSpPr>
      <p:pic>
        <p:nvPicPr>
          <p:cNvPr id="2" name="Picture 1" descr="C:\Users\Fabio\Desktop\Uranium_bianco.png">
            <a:extLst>
              <a:ext uri="{FF2B5EF4-FFF2-40B4-BE49-F238E27FC236}">
                <a16:creationId xmlns:a16="http://schemas.microsoft.com/office/drawing/2014/main" id="{1C58FE29-5F29-F674-F655-E06886CB4C55}"/>
              </a:ext>
            </a:extLst>
          </p:cNvPr>
          <p:cNvPicPr>
            <a:picLocks noChangeAspect="1" noChangeArrowheads="1"/>
          </p:cNvPicPr>
          <p:nvPr/>
        </p:nvPicPr>
        <p:blipFill>
          <a:blip r:embed="rId2" cstate="print"/>
          <a:srcRect l="556" r="1370"/>
          <a:stretch>
            <a:fillRect/>
          </a:stretch>
        </p:blipFill>
        <p:spPr bwMode="auto">
          <a:xfrm>
            <a:off x="335360" y="1"/>
            <a:ext cx="11088555" cy="6866788"/>
          </a:xfrm>
          <a:prstGeom prst="rect">
            <a:avLst/>
          </a:prstGeom>
          <a:noFill/>
        </p:spPr>
      </p:pic>
      <p:sp>
        <p:nvSpPr>
          <p:cNvPr id="4" name="CasellaDiTesto 3">
            <a:extLst>
              <a:ext uri="{FF2B5EF4-FFF2-40B4-BE49-F238E27FC236}">
                <a16:creationId xmlns:a16="http://schemas.microsoft.com/office/drawing/2014/main" id="{6294B255-4D0C-F7DC-0FC0-51D3F58A9CF7}"/>
              </a:ext>
            </a:extLst>
          </p:cNvPr>
          <p:cNvSpPr txBox="1"/>
          <p:nvPr/>
        </p:nvSpPr>
        <p:spPr>
          <a:xfrm>
            <a:off x="0" y="0"/>
            <a:ext cx="12192000" cy="564322"/>
          </a:xfrm>
          <a:prstGeom prst="rect">
            <a:avLst/>
          </a:prstGeom>
          <a:noFill/>
        </p:spPr>
        <p:txBody>
          <a:bodyPr wrap="square" rtlCol="0">
            <a:spAutoFit/>
          </a:bodyPr>
          <a:lstStyle/>
          <a:p>
            <a:pPr algn="ctr"/>
            <a:r>
              <a:rPr lang="en-US" sz="3067" b="1" dirty="0">
                <a:latin typeface="Roboto" pitchFamily="2" charset="0"/>
                <a:ea typeface="Roboto" pitchFamily="2" charset="0"/>
              </a:rPr>
              <a:t>Uranium decay chain</a:t>
            </a:r>
          </a:p>
        </p:txBody>
      </p:sp>
      <p:pic>
        <p:nvPicPr>
          <p:cNvPr id="6" name="Immagine 5" descr="Immagine che contiene schermata, bianco e nero, design, notte&#10;&#10;Il contenuto generato dall'IA potrebbe non essere corretto.">
            <a:extLst>
              <a:ext uri="{FF2B5EF4-FFF2-40B4-BE49-F238E27FC236}">
                <a16:creationId xmlns:a16="http://schemas.microsoft.com/office/drawing/2014/main" id="{CCBDFF51-7696-FE60-F447-9612FF21F94E}"/>
              </a:ext>
            </a:extLst>
          </p:cNvPr>
          <p:cNvPicPr>
            <a:picLocks noChangeAspect="1"/>
          </p:cNvPicPr>
          <p:nvPr/>
        </p:nvPicPr>
        <p:blipFill>
          <a:blip r:embed="rId3"/>
          <a:stretch>
            <a:fillRect/>
          </a:stretch>
        </p:blipFill>
        <p:spPr>
          <a:xfrm flipH="1">
            <a:off x="8016213" y="2561764"/>
            <a:ext cx="4175787" cy="4305025"/>
          </a:xfrm>
          <a:prstGeom prst="rect">
            <a:avLst/>
          </a:prstGeom>
        </p:spPr>
      </p:pic>
      <p:sp>
        <p:nvSpPr>
          <p:cNvPr id="8" name="Triangolo isoscele 7">
            <a:extLst>
              <a:ext uri="{FF2B5EF4-FFF2-40B4-BE49-F238E27FC236}">
                <a16:creationId xmlns:a16="http://schemas.microsoft.com/office/drawing/2014/main" id="{399DFC0D-1668-E4A6-A524-7493BC3FA465}"/>
              </a:ext>
            </a:extLst>
          </p:cNvPr>
          <p:cNvSpPr/>
          <p:nvPr/>
        </p:nvSpPr>
        <p:spPr>
          <a:xfrm rot="19775206" flipV="1">
            <a:off x="1317071" y="2877516"/>
            <a:ext cx="1428131" cy="1803587"/>
          </a:xfrm>
          <a:prstGeom prst="triangle">
            <a:avLst>
              <a:gd name="adj" fmla="val 49469"/>
            </a:avLst>
          </a:prstGeom>
          <a:gradFill>
            <a:gsLst>
              <a:gs pos="23000">
                <a:srgbClr val="FFFF00">
                  <a:alpha val="94000"/>
                </a:srgb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a:solidFill>
                <a:prstClr val="white"/>
              </a:solidFill>
              <a:latin typeface="Calibri" panose="020F0502020204030204"/>
            </a:endParaRPr>
          </a:p>
        </p:txBody>
      </p:sp>
      <p:sp>
        <p:nvSpPr>
          <p:cNvPr id="9" name="CasellaDiTesto 8">
            <a:extLst>
              <a:ext uri="{FF2B5EF4-FFF2-40B4-BE49-F238E27FC236}">
                <a16:creationId xmlns:a16="http://schemas.microsoft.com/office/drawing/2014/main" id="{B673DD5B-49F2-D4EA-0B0F-E43732766958}"/>
              </a:ext>
            </a:extLst>
          </p:cNvPr>
          <p:cNvSpPr txBox="1"/>
          <p:nvPr/>
        </p:nvSpPr>
        <p:spPr>
          <a:xfrm flipH="1">
            <a:off x="1675048" y="3053803"/>
            <a:ext cx="712176" cy="646331"/>
          </a:xfrm>
          <a:prstGeom prst="rect">
            <a:avLst/>
          </a:prstGeom>
          <a:noFill/>
        </p:spPr>
        <p:txBody>
          <a:bodyPr wrap="square" rtlCol="0">
            <a:spAutoFit/>
          </a:bodyPr>
          <a:lstStyle/>
          <a:p>
            <a:pPr defTabSz="914354"/>
            <a:r>
              <a:rPr lang="it-IT" sz="3600" b="1" dirty="0">
                <a:solidFill>
                  <a:prstClr val="black"/>
                </a:solidFill>
                <a:latin typeface="Symbol" panose="05050102010706020507" pitchFamily="18" charset="2"/>
              </a:rPr>
              <a:t>g</a:t>
            </a:r>
          </a:p>
        </p:txBody>
      </p:sp>
      <p:sp>
        <p:nvSpPr>
          <p:cNvPr id="11" name="Triangolo isoscele 10">
            <a:extLst>
              <a:ext uri="{FF2B5EF4-FFF2-40B4-BE49-F238E27FC236}">
                <a16:creationId xmlns:a16="http://schemas.microsoft.com/office/drawing/2014/main" id="{0B03C7AF-3707-D520-1726-D6ABECAC1D8C}"/>
              </a:ext>
            </a:extLst>
          </p:cNvPr>
          <p:cNvSpPr/>
          <p:nvPr/>
        </p:nvSpPr>
        <p:spPr>
          <a:xfrm rot="9019389" flipV="1">
            <a:off x="9989029" y="1253817"/>
            <a:ext cx="1428131" cy="1803587"/>
          </a:xfrm>
          <a:prstGeom prst="triangle">
            <a:avLst>
              <a:gd name="adj" fmla="val 49469"/>
            </a:avLst>
          </a:prstGeom>
          <a:gradFill>
            <a:gsLst>
              <a:gs pos="23000">
                <a:srgbClr val="FFFF00">
                  <a:alpha val="94000"/>
                </a:srgb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a:solidFill>
                <a:prstClr val="white"/>
              </a:solidFill>
              <a:latin typeface="Calibri" panose="020F0502020204030204"/>
            </a:endParaRPr>
          </a:p>
        </p:txBody>
      </p:sp>
      <p:sp>
        <p:nvSpPr>
          <p:cNvPr id="12" name="CasellaDiTesto 11">
            <a:extLst>
              <a:ext uri="{FF2B5EF4-FFF2-40B4-BE49-F238E27FC236}">
                <a16:creationId xmlns:a16="http://schemas.microsoft.com/office/drawing/2014/main" id="{6BEA52C7-89A1-77AE-B565-F02A1A4958F6}"/>
              </a:ext>
            </a:extLst>
          </p:cNvPr>
          <p:cNvSpPr txBox="1"/>
          <p:nvPr/>
        </p:nvSpPr>
        <p:spPr>
          <a:xfrm flipH="1">
            <a:off x="10610431" y="1963015"/>
            <a:ext cx="712176" cy="646331"/>
          </a:xfrm>
          <a:prstGeom prst="rect">
            <a:avLst/>
          </a:prstGeom>
          <a:noFill/>
        </p:spPr>
        <p:txBody>
          <a:bodyPr wrap="square" rtlCol="0">
            <a:spAutoFit/>
          </a:bodyPr>
          <a:lstStyle/>
          <a:p>
            <a:pPr defTabSz="914354"/>
            <a:r>
              <a:rPr lang="it-IT" sz="3600" b="1" dirty="0">
                <a:solidFill>
                  <a:prstClr val="black"/>
                </a:solidFill>
                <a:latin typeface="Symbol" panose="05050102010706020507" pitchFamily="18" charset="2"/>
              </a:rPr>
              <a:t>g</a:t>
            </a:r>
          </a:p>
        </p:txBody>
      </p:sp>
      <p:sp>
        <p:nvSpPr>
          <p:cNvPr id="14" name="Triangolo isoscele 13">
            <a:extLst>
              <a:ext uri="{FF2B5EF4-FFF2-40B4-BE49-F238E27FC236}">
                <a16:creationId xmlns:a16="http://schemas.microsoft.com/office/drawing/2014/main" id="{2633AF07-6FDB-2F88-7AE3-226986E4A9EA}"/>
              </a:ext>
            </a:extLst>
          </p:cNvPr>
          <p:cNvSpPr/>
          <p:nvPr/>
        </p:nvSpPr>
        <p:spPr>
          <a:xfrm flipV="1">
            <a:off x="2838793" y="2823987"/>
            <a:ext cx="1053996" cy="1813848"/>
          </a:xfrm>
          <a:prstGeom prst="triangle">
            <a:avLst>
              <a:gd name="adj" fmla="val 49469"/>
            </a:avLst>
          </a:prstGeom>
          <a:gradFill>
            <a:gsLst>
              <a:gs pos="23000">
                <a:srgbClr val="FFFF00">
                  <a:alpha val="94000"/>
                </a:srgb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a:solidFill>
                <a:prstClr val="white"/>
              </a:solidFill>
              <a:latin typeface="Calibri" panose="020F0502020204030204"/>
            </a:endParaRPr>
          </a:p>
        </p:txBody>
      </p:sp>
      <p:sp>
        <p:nvSpPr>
          <p:cNvPr id="15" name="CasellaDiTesto 14">
            <a:extLst>
              <a:ext uri="{FF2B5EF4-FFF2-40B4-BE49-F238E27FC236}">
                <a16:creationId xmlns:a16="http://schemas.microsoft.com/office/drawing/2014/main" id="{C1BA40A7-42C9-EB18-2CD4-7150120EF72E}"/>
              </a:ext>
            </a:extLst>
          </p:cNvPr>
          <p:cNvSpPr txBox="1"/>
          <p:nvPr/>
        </p:nvSpPr>
        <p:spPr>
          <a:xfrm flipH="1">
            <a:off x="3168011" y="2823987"/>
            <a:ext cx="712176" cy="646331"/>
          </a:xfrm>
          <a:prstGeom prst="rect">
            <a:avLst/>
          </a:prstGeom>
          <a:noFill/>
        </p:spPr>
        <p:txBody>
          <a:bodyPr wrap="square" rtlCol="0">
            <a:spAutoFit/>
          </a:bodyPr>
          <a:lstStyle/>
          <a:p>
            <a:pPr defTabSz="914354"/>
            <a:r>
              <a:rPr lang="it-IT" sz="3600" b="1" dirty="0">
                <a:solidFill>
                  <a:prstClr val="black"/>
                </a:solidFill>
                <a:latin typeface="Symbol" panose="05050102010706020507" pitchFamily="18" charset="2"/>
              </a:rPr>
              <a:t>g</a:t>
            </a:r>
          </a:p>
        </p:txBody>
      </p:sp>
    </p:spTree>
    <p:extLst>
      <p:ext uri="{BB962C8B-B14F-4D97-AF65-F5344CB8AC3E}">
        <p14:creationId xmlns:p14="http://schemas.microsoft.com/office/powerpoint/2010/main" val="356694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2" grpId="0"/>
      <p:bldP spid="14"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898D1-7B72-F3CB-1FCC-9740ABC6F28C}"/>
            </a:ext>
          </a:extLst>
        </p:cNvPr>
        <p:cNvGrpSpPr/>
        <p:nvPr/>
      </p:nvGrpSpPr>
      <p:grpSpPr>
        <a:xfrm>
          <a:off x="0" y="0"/>
          <a:ext cx="0" cy="0"/>
          <a:chOff x="0" y="0"/>
          <a:chExt cx="0" cy="0"/>
        </a:xfrm>
      </p:grpSpPr>
      <p:pic>
        <p:nvPicPr>
          <p:cNvPr id="7" name="Immagine 6">
            <a:extLst>
              <a:ext uri="{FF2B5EF4-FFF2-40B4-BE49-F238E27FC236}">
                <a16:creationId xmlns:a16="http://schemas.microsoft.com/office/drawing/2014/main" id="{E5625B06-235F-2C15-BAEE-1E90920436F0}"/>
              </a:ext>
            </a:extLst>
          </p:cNvPr>
          <p:cNvPicPr>
            <a:picLocks noChangeAspect="1"/>
          </p:cNvPicPr>
          <p:nvPr/>
        </p:nvPicPr>
        <p:blipFill>
          <a:blip r:embed="rId2"/>
          <a:stretch>
            <a:fillRect/>
          </a:stretch>
        </p:blipFill>
        <p:spPr>
          <a:xfrm>
            <a:off x="1925186" y="434570"/>
            <a:ext cx="8341629" cy="5988861"/>
          </a:xfrm>
          <a:prstGeom prst="rect">
            <a:avLst/>
          </a:prstGeom>
        </p:spPr>
      </p:pic>
      <p:sp>
        <p:nvSpPr>
          <p:cNvPr id="4" name="CasellaDiTesto 3">
            <a:extLst>
              <a:ext uri="{FF2B5EF4-FFF2-40B4-BE49-F238E27FC236}">
                <a16:creationId xmlns:a16="http://schemas.microsoft.com/office/drawing/2014/main" id="{A9290C4C-63E0-CA30-E33A-F0ED5D848D12}"/>
              </a:ext>
            </a:extLst>
          </p:cNvPr>
          <p:cNvSpPr txBox="1"/>
          <p:nvPr/>
        </p:nvSpPr>
        <p:spPr>
          <a:xfrm>
            <a:off x="13739" y="0"/>
            <a:ext cx="12192000" cy="564322"/>
          </a:xfrm>
          <a:prstGeom prst="rect">
            <a:avLst/>
          </a:prstGeom>
          <a:noFill/>
        </p:spPr>
        <p:txBody>
          <a:bodyPr wrap="square" rtlCol="0">
            <a:spAutoFit/>
          </a:bodyPr>
          <a:lstStyle/>
          <a:p>
            <a:pPr algn="ctr"/>
            <a:r>
              <a:rPr lang="en-US" sz="3067" b="1" dirty="0">
                <a:latin typeface="Roboto" pitchFamily="2" charset="0"/>
                <a:ea typeface="Roboto" pitchFamily="2" charset="0"/>
              </a:rPr>
              <a:t>Uranium gamma spectrum</a:t>
            </a:r>
          </a:p>
        </p:txBody>
      </p:sp>
      <p:pic>
        <p:nvPicPr>
          <p:cNvPr id="8" name="Immagine 7" descr="Immagine che contiene Policromia, arcobaleno, arte&#10;&#10;Il contenuto generato dall'IA potrebbe non essere corretto.">
            <a:extLst>
              <a:ext uri="{FF2B5EF4-FFF2-40B4-BE49-F238E27FC236}">
                <a16:creationId xmlns:a16="http://schemas.microsoft.com/office/drawing/2014/main" id="{D5206521-4A13-7C4D-37B6-44A6B3088A71}"/>
              </a:ext>
            </a:extLst>
          </p:cNvPr>
          <p:cNvPicPr>
            <a:picLocks noChangeAspect="1"/>
          </p:cNvPicPr>
          <p:nvPr/>
        </p:nvPicPr>
        <p:blipFill>
          <a:blip r:embed="rId3">
            <a:extLst>
              <a:ext uri="{28A0092B-C50C-407E-A947-70E740481C1C}">
                <a14:useLocalDpi xmlns:a14="http://schemas.microsoft.com/office/drawing/2010/main" val="0"/>
              </a:ext>
            </a:extLst>
          </a:blip>
          <a:srcRect l="2606" t="72749" b="13815"/>
          <a:stretch/>
        </p:blipFill>
        <p:spPr>
          <a:xfrm flipH="1">
            <a:off x="2735625" y="6425741"/>
            <a:ext cx="7200800" cy="287113"/>
          </a:xfrm>
          <a:prstGeom prst="rect">
            <a:avLst/>
          </a:prstGeom>
        </p:spPr>
      </p:pic>
    </p:spTree>
    <p:extLst>
      <p:ext uri="{BB962C8B-B14F-4D97-AF65-F5344CB8AC3E}">
        <p14:creationId xmlns:p14="http://schemas.microsoft.com/office/powerpoint/2010/main" val="4274611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5F064-ADCE-74E3-1E1F-A80AED5D871C}"/>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3364517E-8022-5340-4532-9857F5B2CFCD}"/>
              </a:ext>
            </a:extLst>
          </p:cNvPr>
          <p:cNvSpPr txBox="1"/>
          <p:nvPr/>
        </p:nvSpPr>
        <p:spPr>
          <a:xfrm>
            <a:off x="0" y="0"/>
            <a:ext cx="12192000" cy="564322"/>
          </a:xfrm>
          <a:prstGeom prst="rect">
            <a:avLst/>
          </a:prstGeom>
          <a:noFill/>
        </p:spPr>
        <p:txBody>
          <a:bodyPr wrap="square" rtlCol="0">
            <a:spAutoFit/>
          </a:bodyPr>
          <a:lstStyle/>
          <a:p>
            <a:pPr algn="ctr"/>
            <a:r>
              <a:rPr lang="en-US" sz="3067" b="1" dirty="0">
                <a:latin typeface="Roboto" pitchFamily="2" charset="0"/>
                <a:ea typeface="Roboto" pitchFamily="2" charset="0"/>
              </a:rPr>
              <a:t>Thorium decay chain</a:t>
            </a:r>
          </a:p>
        </p:txBody>
      </p:sp>
      <p:pic>
        <p:nvPicPr>
          <p:cNvPr id="2" name="Picture 2" descr="C:\Users\Fabio\Desktop\Th_OK.png">
            <a:extLst>
              <a:ext uri="{FF2B5EF4-FFF2-40B4-BE49-F238E27FC236}">
                <a16:creationId xmlns:a16="http://schemas.microsoft.com/office/drawing/2014/main" id="{032D164F-D5E1-427C-8A56-509C183F5C8D}"/>
              </a:ext>
            </a:extLst>
          </p:cNvPr>
          <p:cNvPicPr>
            <a:picLocks noChangeAspect="1" noChangeArrowheads="1"/>
          </p:cNvPicPr>
          <p:nvPr/>
        </p:nvPicPr>
        <p:blipFill>
          <a:blip r:embed="rId2" cstate="print"/>
          <a:srcRect/>
          <a:stretch>
            <a:fillRect/>
          </a:stretch>
        </p:blipFill>
        <p:spPr bwMode="auto">
          <a:xfrm>
            <a:off x="1343472" y="245917"/>
            <a:ext cx="9505056" cy="6522067"/>
          </a:xfrm>
          <a:prstGeom prst="rect">
            <a:avLst/>
          </a:prstGeom>
          <a:noFill/>
        </p:spPr>
      </p:pic>
      <p:sp>
        <p:nvSpPr>
          <p:cNvPr id="3" name="Triangolo isoscele 2">
            <a:extLst>
              <a:ext uri="{FF2B5EF4-FFF2-40B4-BE49-F238E27FC236}">
                <a16:creationId xmlns:a16="http://schemas.microsoft.com/office/drawing/2014/main" id="{3A00EFA0-0216-6572-153E-6C589F6E22D7}"/>
              </a:ext>
            </a:extLst>
          </p:cNvPr>
          <p:cNvSpPr/>
          <p:nvPr/>
        </p:nvSpPr>
        <p:spPr>
          <a:xfrm rot="19775206" flipV="1">
            <a:off x="1701731" y="4338468"/>
            <a:ext cx="1428131" cy="1803587"/>
          </a:xfrm>
          <a:prstGeom prst="triangle">
            <a:avLst>
              <a:gd name="adj" fmla="val 49469"/>
            </a:avLst>
          </a:prstGeom>
          <a:gradFill>
            <a:gsLst>
              <a:gs pos="23000">
                <a:srgbClr val="FFFF00">
                  <a:alpha val="94000"/>
                </a:srgb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a:solidFill>
                <a:prstClr val="white"/>
              </a:solidFill>
              <a:latin typeface="Calibri" panose="020F0502020204030204"/>
            </a:endParaRPr>
          </a:p>
        </p:txBody>
      </p:sp>
      <p:sp>
        <p:nvSpPr>
          <p:cNvPr id="5" name="Triangolo isoscele 4">
            <a:extLst>
              <a:ext uri="{FF2B5EF4-FFF2-40B4-BE49-F238E27FC236}">
                <a16:creationId xmlns:a16="http://schemas.microsoft.com/office/drawing/2014/main" id="{3B7C3D5B-4AF6-2E41-E421-45BFC4A9CBB3}"/>
              </a:ext>
            </a:extLst>
          </p:cNvPr>
          <p:cNvSpPr/>
          <p:nvPr/>
        </p:nvSpPr>
        <p:spPr>
          <a:xfrm rot="9065474" flipV="1">
            <a:off x="9419293" y="1543159"/>
            <a:ext cx="1428131" cy="1803587"/>
          </a:xfrm>
          <a:prstGeom prst="triangle">
            <a:avLst>
              <a:gd name="adj" fmla="val 49469"/>
            </a:avLst>
          </a:prstGeom>
          <a:gradFill>
            <a:gsLst>
              <a:gs pos="23000">
                <a:srgbClr val="FFFF00">
                  <a:alpha val="94000"/>
                </a:srgb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a:solidFill>
                <a:prstClr val="white"/>
              </a:solidFill>
              <a:latin typeface="Calibri" panose="020F0502020204030204"/>
            </a:endParaRPr>
          </a:p>
        </p:txBody>
      </p:sp>
      <p:sp>
        <p:nvSpPr>
          <p:cNvPr id="6" name="Triangolo isoscele 5">
            <a:extLst>
              <a:ext uri="{FF2B5EF4-FFF2-40B4-BE49-F238E27FC236}">
                <a16:creationId xmlns:a16="http://schemas.microsoft.com/office/drawing/2014/main" id="{20ACE5C1-7F83-9ECB-BEC5-A28CA2746A0E}"/>
              </a:ext>
            </a:extLst>
          </p:cNvPr>
          <p:cNvSpPr/>
          <p:nvPr/>
        </p:nvSpPr>
        <p:spPr>
          <a:xfrm rot="19775206" flipV="1">
            <a:off x="2904417" y="3315240"/>
            <a:ext cx="1428131" cy="1803587"/>
          </a:xfrm>
          <a:prstGeom prst="triangle">
            <a:avLst>
              <a:gd name="adj" fmla="val 49469"/>
            </a:avLst>
          </a:prstGeom>
          <a:gradFill>
            <a:gsLst>
              <a:gs pos="23000">
                <a:srgbClr val="FFFF00">
                  <a:alpha val="94000"/>
                </a:srgb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a:solidFill>
                <a:prstClr val="white"/>
              </a:solidFill>
              <a:latin typeface="Calibri" panose="020F0502020204030204"/>
            </a:endParaRPr>
          </a:p>
        </p:txBody>
      </p:sp>
      <p:sp>
        <p:nvSpPr>
          <p:cNvPr id="7" name="Triangolo isoscele 6">
            <a:extLst>
              <a:ext uri="{FF2B5EF4-FFF2-40B4-BE49-F238E27FC236}">
                <a16:creationId xmlns:a16="http://schemas.microsoft.com/office/drawing/2014/main" id="{38608A8E-7C0D-DC49-5BF4-806FFBD167C1}"/>
              </a:ext>
            </a:extLst>
          </p:cNvPr>
          <p:cNvSpPr/>
          <p:nvPr/>
        </p:nvSpPr>
        <p:spPr>
          <a:xfrm rot="21030345" flipV="1">
            <a:off x="4397934" y="3360314"/>
            <a:ext cx="1143084" cy="1713444"/>
          </a:xfrm>
          <a:prstGeom prst="triangle">
            <a:avLst>
              <a:gd name="adj" fmla="val 49469"/>
            </a:avLst>
          </a:prstGeom>
          <a:gradFill>
            <a:gsLst>
              <a:gs pos="23000">
                <a:srgbClr val="FFFF00">
                  <a:alpha val="94000"/>
                </a:srgb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a:solidFill>
                <a:prstClr val="white"/>
              </a:solidFill>
              <a:latin typeface="Calibri" panose="020F0502020204030204"/>
            </a:endParaRPr>
          </a:p>
        </p:txBody>
      </p:sp>
      <p:sp>
        <p:nvSpPr>
          <p:cNvPr id="8" name="CasellaDiTesto 7">
            <a:extLst>
              <a:ext uri="{FF2B5EF4-FFF2-40B4-BE49-F238E27FC236}">
                <a16:creationId xmlns:a16="http://schemas.microsoft.com/office/drawing/2014/main" id="{E346EB21-301F-4188-AB4D-D5AD4BEE8C02}"/>
              </a:ext>
            </a:extLst>
          </p:cNvPr>
          <p:cNvSpPr txBox="1"/>
          <p:nvPr/>
        </p:nvSpPr>
        <p:spPr>
          <a:xfrm flipH="1">
            <a:off x="2059708" y="4479190"/>
            <a:ext cx="712176" cy="646331"/>
          </a:xfrm>
          <a:prstGeom prst="rect">
            <a:avLst/>
          </a:prstGeom>
          <a:noFill/>
        </p:spPr>
        <p:txBody>
          <a:bodyPr wrap="square" rtlCol="0">
            <a:spAutoFit/>
          </a:bodyPr>
          <a:lstStyle/>
          <a:p>
            <a:pPr defTabSz="914354"/>
            <a:r>
              <a:rPr lang="it-IT" sz="3600" b="1" dirty="0">
                <a:solidFill>
                  <a:prstClr val="black"/>
                </a:solidFill>
                <a:latin typeface="Symbol" panose="05050102010706020507" pitchFamily="18" charset="2"/>
              </a:rPr>
              <a:t>g</a:t>
            </a:r>
          </a:p>
        </p:txBody>
      </p:sp>
      <p:sp>
        <p:nvSpPr>
          <p:cNvPr id="9" name="CasellaDiTesto 8">
            <a:extLst>
              <a:ext uri="{FF2B5EF4-FFF2-40B4-BE49-F238E27FC236}">
                <a16:creationId xmlns:a16="http://schemas.microsoft.com/office/drawing/2014/main" id="{67558766-DE70-911F-71C5-3F6F63827D3A}"/>
              </a:ext>
            </a:extLst>
          </p:cNvPr>
          <p:cNvSpPr txBox="1"/>
          <p:nvPr/>
        </p:nvSpPr>
        <p:spPr>
          <a:xfrm flipH="1">
            <a:off x="3183975" y="3229058"/>
            <a:ext cx="712176" cy="646331"/>
          </a:xfrm>
          <a:prstGeom prst="rect">
            <a:avLst/>
          </a:prstGeom>
          <a:noFill/>
        </p:spPr>
        <p:txBody>
          <a:bodyPr wrap="square" rtlCol="0">
            <a:spAutoFit/>
          </a:bodyPr>
          <a:lstStyle/>
          <a:p>
            <a:pPr defTabSz="914354"/>
            <a:r>
              <a:rPr lang="it-IT" sz="3600" b="1" dirty="0">
                <a:solidFill>
                  <a:prstClr val="black"/>
                </a:solidFill>
                <a:latin typeface="Symbol" panose="05050102010706020507" pitchFamily="18" charset="2"/>
              </a:rPr>
              <a:t>g</a:t>
            </a:r>
          </a:p>
        </p:txBody>
      </p:sp>
      <p:sp>
        <p:nvSpPr>
          <p:cNvPr id="10" name="CasellaDiTesto 9">
            <a:extLst>
              <a:ext uri="{FF2B5EF4-FFF2-40B4-BE49-F238E27FC236}">
                <a16:creationId xmlns:a16="http://schemas.microsoft.com/office/drawing/2014/main" id="{E03E7B64-E335-4EEC-3907-1A2824B3ABF8}"/>
              </a:ext>
            </a:extLst>
          </p:cNvPr>
          <p:cNvSpPr txBox="1"/>
          <p:nvPr/>
        </p:nvSpPr>
        <p:spPr>
          <a:xfrm flipH="1">
            <a:off x="4690808" y="3168790"/>
            <a:ext cx="712176" cy="646331"/>
          </a:xfrm>
          <a:prstGeom prst="rect">
            <a:avLst/>
          </a:prstGeom>
          <a:noFill/>
        </p:spPr>
        <p:txBody>
          <a:bodyPr wrap="square" rtlCol="0">
            <a:spAutoFit/>
          </a:bodyPr>
          <a:lstStyle/>
          <a:p>
            <a:pPr defTabSz="914354"/>
            <a:r>
              <a:rPr lang="it-IT" sz="3600" b="1" dirty="0">
                <a:solidFill>
                  <a:prstClr val="black"/>
                </a:solidFill>
                <a:latin typeface="Symbol" panose="05050102010706020507" pitchFamily="18" charset="2"/>
              </a:rPr>
              <a:t>g</a:t>
            </a:r>
          </a:p>
        </p:txBody>
      </p:sp>
      <p:sp>
        <p:nvSpPr>
          <p:cNvPr id="11" name="CasellaDiTesto 10">
            <a:extLst>
              <a:ext uri="{FF2B5EF4-FFF2-40B4-BE49-F238E27FC236}">
                <a16:creationId xmlns:a16="http://schemas.microsoft.com/office/drawing/2014/main" id="{EAD0351A-22DF-AF49-15CE-7C3E4D4CF58E}"/>
              </a:ext>
            </a:extLst>
          </p:cNvPr>
          <p:cNvSpPr txBox="1"/>
          <p:nvPr/>
        </p:nvSpPr>
        <p:spPr>
          <a:xfrm flipH="1">
            <a:off x="9963588" y="2106398"/>
            <a:ext cx="712176" cy="646331"/>
          </a:xfrm>
          <a:prstGeom prst="rect">
            <a:avLst/>
          </a:prstGeom>
          <a:noFill/>
        </p:spPr>
        <p:txBody>
          <a:bodyPr wrap="square" rtlCol="0">
            <a:spAutoFit/>
          </a:bodyPr>
          <a:lstStyle/>
          <a:p>
            <a:pPr defTabSz="914354"/>
            <a:r>
              <a:rPr lang="it-IT" sz="3600" b="1" dirty="0">
                <a:solidFill>
                  <a:prstClr val="black"/>
                </a:solidFill>
                <a:latin typeface="Symbol" panose="05050102010706020507" pitchFamily="18" charset="2"/>
              </a:rPr>
              <a:t>g</a:t>
            </a:r>
          </a:p>
        </p:txBody>
      </p:sp>
    </p:spTree>
    <p:extLst>
      <p:ext uri="{BB962C8B-B14F-4D97-AF65-F5344CB8AC3E}">
        <p14:creationId xmlns:p14="http://schemas.microsoft.com/office/powerpoint/2010/main" val="395768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9746E-2CFE-AC3C-73BB-38535E683EAE}"/>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3506588D-F72E-2106-4388-4B9BD390F36A}"/>
              </a:ext>
            </a:extLst>
          </p:cNvPr>
          <p:cNvPicPr>
            <a:picLocks noChangeAspect="1"/>
          </p:cNvPicPr>
          <p:nvPr/>
        </p:nvPicPr>
        <p:blipFill>
          <a:blip r:embed="rId2" cstate="print">
            <a:extLst>
              <a:ext uri="{28A0092B-C50C-407E-A947-70E740481C1C}">
                <a14:useLocalDpi xmlns:a14="http://schemas.microsoft.com/office/drawing/2010/main" val="0"/>
              </a:ext>
            </a:extLst>
          </a:blip>
          <a:srcRect l="4725" t="8599" r="7863" b="4468"/>
          <a:stretch/>
        </p:blipFill>
        <p:spPr>
          <a:xfrm>
            <a:off x="1803463" y="494011"/>
            <a:ext cx="8517007" cy="5984924"/>
          </a:xfrm>
          <a:prstGeom prst="rect">
            <a:avLst/>
          </a:prstGeom>
        </p:spPr>
      </p:pic>
      <p:sp>
        <p:nvSpPr>
          <p:cNvPr id="4" name="CasellaDiTesto 3">
            <a:extLst>
              <a:ext uri="{FF2B5EF4-FFF2-40B4-BE49-F238E27FC236}">
                <a16:creationId xmlns:a16="http://schemas.microsoft.com/office/drawing/2014/main" id="{97E34396-D852-0500-BA49-0D2DE4D9DF9D}"/>
              </a:ext>
            </a:extLst>
          </p:cNvPr>
          <p:cNvSpPr txBox="1"/>
          <p:nvPr/>
        </p:nvSpPr>
        <p:spPr>
          <a:xfrm>
            <a:off x="0" y="0"/>
            <a:ext cx="12192000" cy="564322"/>
          </a:xfrm>
          <a:prstGeom prst="rect">
            <a:avLst/>
          </a:prstGeom>
          <a:noFill/>
        </p:spPr>
        <p:txBody>
          <a:bodyPr wrap="square" rtlCol="0">
            <a:spAutoFit/>
          </a:bodyPr>
          <a:lstStyle/>
          <a:p>
            <a:pPr algn="ctr"/>
            <a:r>
              <a:rPr lang="en-US" sz="3067" b="1">
                <a:latin typeface="Roboto" pitchFamily="2" charset="0"/>
                <a:ea typeface="Roboto" pitchFamily="2" charset="0"/>
              </a:rPr>
              <a:t>Thorium gamma spectrum</a:t>
            </a:r>
            <a:endParaRPr lang="en-US" sz="3067" b="1" dirty="0">
              <a:latin typeface="Roboto" pitchFamily="2" charset="0"/>
              <a:ea typeface="Roboto" pitchFamily="2" charset="0"/>
            </a:endParaRPr>
          </a:p>
        </p:txBody>
      </p:sp>
      <p:pic>
        <p:nvPicPr>
          <p:cNvPr id="2" name="Immagine 1" descr="Immagine che contiene Policromia, arcobaleno, arte&#10;&#10;Il contenuto generato dall'IA potrebbe non essere corretto.">
            <a:extLst>
              <a:ext uri="{FF2B5EF4-FFF2-40B4-BE49-F238E27FC236}">
                <a16:creationId xmlns:a16="http://schemas.microsoft.com/office/drawing/2014/main" id="{A09F39D5-E81F-1D78-D3DD-0205A98AD2E4}"/>
              </a:ext>
            </a:extLst>
          </p:cNvPr>
          <p:cNvPicPr>
            <a:picLocks noChangeAspect="1"/>
          </p:cNvPicPr>
          <p:nvPr/>
        </p:nvPicPr>
        <p:blipFill>
          <a:blip r:embed="rId3">
            <a:extLst>
              <a:ext uri="{28A0092B-C50C-407E-A947-70E740481C1C}">
                <a14:useLocalDpi xmlns:a14="http://schemas.microsoft.com/office/drawing/2010/main" val="0"/>
              </a:ext>
            </a:extLst>
          </a:blip>
          <a:srcRect l="2606" t="72749" b="13815"/>
          <a:stretch/>
        </p:blipFill>
        <p:spPr>
          <a:xfrm flipH="1">
            <a:off x="2735625" y="6425741"/>
            <a:ext cx="7200800" cy="287113"/>
          </a:xfrm>
          <a:prstGeom prst="rect">
            <a:avLst/>
          </a:prstGeom>
        </p:spPr>
      </p:pic>
    </p:spTree>
    <p:extLst>
      <p:ext uri="{BB962C8B-B14F-4D97-AF65-F5344CB8AC3E}">
        <p14:creationId xmlns:p14="http://schemas.microsoft.com/office/powerpoint/2010/main" val="5877585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981D8ED2-7544-4E92-BF38-55BD330D184A}"/>
              </a:ext>
            </a:extLst>
          </p:cNvPr>
          <p:cNvSpPr txBox="1">
            <a:spLocks noChangeArrowheads="1"/>
          </p:cNvSpPr>
          <p:nvPr/>
        </p:nvSpPr>
        <p:spPr bwMode="auto">
          <a:xfrm>
            <a:off x="1" y="61200"/>
            <a:ext cx="12191999" cy="675249"/>
          </a:xfrm>
          <a:prstGeom prst="rect">
            <a:avLst/>
          </a:prstGeom>
        </p:spPr>
        <p:txBody>
          <a:bodyPr vert="horz" lIns="91440" tIns="45720" rIns="91440" bIns="45720" rtlCol="0" anchor="ctr">
            <a:normAutofit/>
          </a:bodyPr>
          <a:lstStyle>
            <a:defPPr>
              <a:defRPr lang="it-IT"/>
            </a:defPPr>
            <a:lvl1pPr defTabSz="914377">
              <a:lnSpc>
                <a:spcPct val="90000"/>
              </a:lnSpc>
              <a:spcBef>
                <a:spcPct val="0"/>
              </a:spcBef>
              <a:defRPr sz="4400" b="1">
                <a:solidFill>
                  <a:prstClr val="black"/>
                </a:solidFill>
                <a:latin typeface="Calibri Light" panose="020F0302020204030204"/>
              </a:defRPr>
            </a:lvl1pPr>
          </a:lstStyle>
          <a:p>
            <a:pPr algn="ctr" defTabSz="1219170"/>
            <a:r>
              <a:rPr lang="en-US" sz="3733" dirty="0">
                <a:solidFill>
                  <a:schemeClr val="tx1"/>
                </a:solidFill>
                <a:latin typeface="Roboto" pitchFamily="2" charset="0"/>
                <a:ea typeface="Roboto" pitchFamily="2" charset="0"/>
              </a:rPr>
              <a:t>How radioactive are terrestrial rocks?</a:t>
            </a:r>
            <a:endParaRPr lang="it-IT" sz="3733" dirty="0">
              <a:solidFill>
                <a:schemeClr val="tx1"/>
              </a:solidFill>
              <a:latin typeface="Roboto" pitchFamily="2" charset="0"/>
              <a:ea typeface="Roboto" pitchFamily="2" charset="0"/>
            </a:endParaRPr>
          </a:p>
        </p:txBody>
      </p:sp>
      <p:sp>
        <p:nvSpPr>
          <p:cNvPr id="5" name="CasellaDiTesto 4">
            <a:extLst>
              <a:ext uri="{FF2B5EF4-FFF2-40B4-BE49-F238E27FC236}">
                <a16:creationId xmlns:a16="http://schemas.microsoft.com/office/drawing/2014/main" id="{4F81BFE7-2570-474C-B6E8-9CE2227D1939}"/>
              </a:ext>
            </a:extLst>
          </p:cNvPr>
          <p:cNvSpPr txBox="1"/>
          <p:nvPr/>
        </p:nvSpPr>
        <p:spPr>
          <a:xfrm>
            <a:off x="-38471" y="808020"/>
            <a:ext cx="3672800" cy="369332"/>
          </a:xfrm>
          <a:prstGeom prst="rect">
            <a:avLst/>
          </a:prstGeom>
          <a:noFill/>
        </p:spPr>
        <p:txBody>
          <a:bodyPr wrap="none" rtlCol="0">
            <a:spAutoFit/>
          </a:bodyPr>
          <a:lstStyle/>
          <a:p>
            <a:pPr algn="ctr" defTabSz="914354" fontAlgn="base">
              <a:spcBef>
                <a:spcPct val="0"/>
              </a:spcBef>
              <a:spcAft>
                <a:spcPct val="0"/>
              </a:spcAft>
            </a:pPr>
            <a:r>
              <a:rPr lang="it-IT" b="1">
                <a:solidFill>
                  <a:srgbClr val="000000"/>
                </a:solidFill>
                <a:latin typeface="Arial" charset="0"/>
                <a:cs typeface="Arial" charset="0"/>
              </a:rPr>
              <a:t>Granite (intrusive igneous rock)</a:t>
            </a:r>
            <a:endParaRPr lang="it-IT" b="1" dirty="0">
              <a:solidFill>
                <a:srgbClr val="000000"/>
              </a:solidFill>
              <a:latin typeface="Arial" charset="0"/>
              <a:cs typeface="Arial" charset="0"/>
            </a:endParaRPr>
          </a:p>
        </p:txBody>
      </p:sp>
      <p:sp>
        <p:nvSpPr>
          <p:cNvPr id="7" name="CasellaDiTesto 6">
            <a:extLst>
              <a:ext uri="{FF2B5EF4-FFF2-40B4-BE49-F238E27FC236}">
                <a16:creationId xmlns:a16="http://schemas.microsoft.com/office/drawing/2014/main" id="{E36FE8F0-639E-442A-A5D6-E260C0F02F61}"/>
              </a:ext>
            </a:extLst>
          </p:cNvPr>
          <p:cNvSpPr txBox="1"/>
          <p:nvPr/>
        </p:nvSpPr>
        <p:spPr>
          <a:xfrm>
            <a:off x="1054777" y="3333819"/>
            <a:ext cx="1486304" cy="369332"/>
          </a:xfrm>
          <a:prstGeom prst="rect">
            <a:avLst/>
          </a:prstGeom>
          <a:noFill/>
        </p:spPr>
        <p:txBody>
          <a:bodyPr wrap="none" rtlCol="0">
            <a:spAutoFit/>
          </a:bodyPr>
          <a:lstStyle/>
          <a:p>
            <a:pPr algn="ctr" defTabSz="914354" fontAlgn="base">
              <a:spcBef>
                <a:spcPct val="0"/>
              </a:spcBef>
              <a:spcAft>
                <a:spcPct val="0"/>
              </a:spcAft>
            </a:pPr>
            <a:r>
              <a:rPr lang="it-IT" dirty="0">
                <a:solidFill>
                  <a:srgbClr val="000000"/>
                </a:solidFill>
                <a:latin typeface="Arial" charset="0"/>
                <a:cs typeface="Arial" charset="0"/>
              </a:rPr>
              <a:t>~1000 </a:t>
            </a:r>
            <a:r>
              <a:rPr lang="it-IT" dirty="0" err="1">
                <a:solidFill>
                  <a:srgbClr val="000000"/>
                </a:solidFill>
                <a:latin typeface="Arial" charset="0"/>
                <a:cs typeface="Arial" charset="0"/>
              </a:rPr>
              <a:t>Bq</a:t>
            </a:r>
            <a:r>
              <a:rPr lang="it-IT" dirty="0">
                <a:solidFill>
                  <a:srgbClr val="000000"/>
                </a:solidFill>
                <a:latin typeface="Arial" charset="0"/>
                <a:cs typeface="Arial" charset="0"/>
              </a:rPr>
              <a:t>/kg</a:t>
            </a:r>
          </a:p>
        </p:txBody>
      </p:sp>
      <p:pic>
        <p:nvPicPr>
          <p:cNvPr id="552964" name="Picture 4" descr="Risultati immagini per tufo">
            <a:extLst>
              <a:ext uri="{FF2B5EF4-FFF2-40B4-BE49-F238E27FC236}">
                <a16:creationId xmlns:a16="http://schemas.microsoft.com/office/drawing/2014/main" id="{E307D06C-1D0A-4397-AD1D-072F751C0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3258" y="1132719"/>
            <a:ext cx="2990405" cy="1983879"/>
          </a:xfrm>
          <a:prstGeom prst="rect">
            <a:avLst/>
          </a:prstGeom>
          <a:noFill/>
          <a:extLst>
            <a:ext uri="{909E8E84-426E-40DD-AFC4-6F175D3DCCD1}">
              <a14:hiddenFill xmlns:a14="http://schemas.microsoft.com/office/drawing/2010/main">
                <a:solidFill>
                  <a:srgbClr val="FFFFFF"/>
                </a:solidFill>
              </a14:hiddenFill>
            </a:ext>
          </a:extLst>
        </p:spPr>
      </p:pic>
      <p:pic>
        <p:nvPicPr>
          <p:cNvPr id="552966" name="Picture 6" descr="Risultati immagini per granite png">
            <a:extLst>
              <a:ext uri="{FF2B5EF4-FFF2-40B4-BE49-F238E27FC236}">
                <a16:creationId xmlns:a16="http://schemas.microsoft.com/office/drawing/2014/main" id="{4D9B8EE5-F68F-4178-99FA-C20367973E56}"/>
              </a:ext>
            </a:extLst>
          </p:cNvPr>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50502" y="1177353"/>
            <a:ext cx="2082621" cy="1730179"/>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E12B4055-7994-40F9-9725-0B391C3C1C69}"/>
              </a:ext>
            </a:extLst>
          </p:cNvPr>
          <p:cNvSpPr txBox="1"/>
          <p:nvPr/>
        </p:nvSpPr>
        <p:spPr>
          <a:xfrm>
            <a:off x="3692818" y="808020"/>
            <a:ext cx="2591287" cy="369332"/>
          </a:xfrm>
          <a:prstGeom prst="rect">
            <a:avLst/>
          </a:prstGeom>
          <a:noFill/>
        </p:spPr>
        <p:txBody>
          <a:bodyPr wrap="none" rtlCol="0">
            <a:spAutoFit/>
          </a:bodyPr>
          <a:lstStyle/>
          <a:p>
            <a:pPr algn="ctr" defTabSz="914354" fontAlgn="base">
              <a:spcBef>
                <a:spcPct val="0"/>
              </a:spcBef>
              <a:spcAft>
                <a:spcPct val="0"/>
              </a:spcAft>
            </a:pPr>
            <a:r>
              <a:rPr lang="it-IT" b="1">
                <a:solidFill>
                  <a:srgbClr val="000000"/>
                </a:solidFill>
                <a:latin typeface="Arial" charset="0"/>
                <a:cs typeface="Arial" charset="0"/>
              </a:rPr>
              <a:t>Tuff (pyroclastic rock)</a:t>
            </a:r>
            <a:endParaRPr lang="it-IT" b="1" dirty="0">
              <a:solidFill>
                <a:srgbClr val="000000"/>
              </a:solidFill>
              <a:latin typeface="Arial" charset="0"/>
              <a:cs typeface="Arial" charset="0"/>
            </a:endParaRPr>
          </a:p>
        </p:txBody>
      </p:sp>
      <p:sp>
        <p:nvSpPr>
          <p:cNvPr id="11" name="CasellaDiTesto 10">
            <a:extLst>
              <a:ext uri="{FF2B5EF4-FFF2-40B4-BE49-F238E27FC236}">
                <a16:creationId xmlns:a16="http://schemas.microsoft.com/office/drawing/2014/main" id="{9D98571A-6318-4379-ADA8-8ABECB76C962}"/>
              </a:ext>
            </a:extLst>
          </p:cNvPr>
          <p:cNvSpPr txBox="1"/>
          <p:nvPr/>
        </p:nvSpPr>
        <p:spPr>
          <a:xfrm>
            <a:off x="4245308" y="3429000"/>
            <a:ext cx="1486304" cy="369332"/>
          </a:xfrm>
          <a:prstGeom prst="rect">
            <a:avLst/>
          </a:prstGeom>
          <a:noFill/>
        </p:spPr>
        <p:txBody>
          <a:bodyPr wrap="none" rtlCol="0">
            <a:spAutoFit/>
          </a:bodyPr>
          <a:lstStyle/>
          <a:p>
            <a:pPr algn="ctr" defTabSz="914354" fontAlgn="base">
              <a:spcBef>
                <a:spcPct val="0"/>
              </a:spcBef>
              <a:spcAft>
                <a:spcPct val="0"/>
              </a:spcAft>
            </a:pPr>
            <a:r>
              <a:rPr lang="it-IT" dirty="0">
                <a:solidFill>
                  <a:srgbClr val="000000"/>
                </a:solidFill>
                <a:latin typeface="Arial" charset="0"/>
                <a:cs typeface="Arial" charset="0"/>
              </a:rPr>
              <a:t>~1800 </a:t>
            </a:r>
            <a:r>
              <a:rPr lang="it-IT" dirty="0" err="1">
                <a:solidFill>
                  <a:srgbClr val="000000"/>
                </a:solidFill>
                <a:latin typeface="Arial" charset="0"/>
                <a:cs typeface="Arial" charset="0"/>
              </a:rPr>
              <a:t>Bq</a:t>
            </a:r>
            <a:r>
              <a:rPr lang="it-IT" dirty="0">
                <a:solidFill>
                  <a:srgbClr val="000000"/>
                </a:solidFill>
                <a:latin typeface="Arial" charset="0"/>
                <a:cs typeface="Arial" charset="0"/>
              </a:rPr>
              <a:t>/kg</a:t>
            </a:r>
          </a:p>
        </p:txBody>
      </p:sp>
      <p:pic>
        <p:nvPicPr>
          <p:cNvPr id="552968" name="Picture 8" descr="Risultati immagini per marble rock png">
            <a:extLst>
              <a:ext uri="{FF2B5EF4-FFF2-40B4-BE49-F238E27FC236}">
                <a16:creationId xmlns:a16="http://schemas.microsoft.com/office/drawing/2014/main" id="{0C0C8A4E-3CC9-4987-86AF-DB50CFE2C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013" y="4335649"/>
            <a:ext cx="2771599" cy="1986312"/>
          </a:xfrm>
          <a:prstGeom prst="rect">
            <a:avLst/>
          </a:prstGeom>
          <a:noFill/>
          <a:extLst>
            <a:ext uri="{909E8E84-426E-40DD-AFC4-6F175D3DCCD1}">
              <a14:hiddenFill xmlns:a14="http://schemas.microsoft.com/office/drawing/2010/main">
                <a:solidFill>
                  <a:srgbClr val="FFFFFF"/>
                </a:solidFill>
              </a14:hiddenFill>
            </a:ext>
          </a:extLst>
        </p:spPr>
      </p:pic>
      <p:pic>
        <p:nvPicPr>
          <p:cNvPr id="552972" name="Picture 12" descr="Risultati immagini per gypsum rock png">
            <a:extLst>
              <a:ext uri="{FF2B5EF4-FFF2-40B4-BE49-F238E27FC236}">
                <a16:creationId xmlns:a16="http://schemas.microsoft.com/office/drawing/2014/main" id="{61F164E4-899C-4085-AB14-8B1074AD11A3}"/>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21648">
            <a:off x="4042737" y="4244260"/>
            <a:ext cx="1937177" cy="2079673"/>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5BB1C17E-5AEE-4140-AC02-E4F86EAEF6D8}"/>
              </a:ext>
            </a:extLst>
          </p:cNvPr>
          <p:cNvSpPr txBox="1"/>
          <p:nvPr/>
        </p:nvSpPr>
        <p:spPr>
          <a:xfrm>
            <a:off x="582754" y="3967487"/>
            <a:ext cx="2223686" cy="369332"/>
          </a:xfrm>
          <a:prstGeom prst="rect">
            <a:avLst/>
          </a:prstGeom>
          <a:noFill/>
        </p:spPr>
        <p:txBody>
          <a:bodyPr wrap="none" rtlCol="0">
            <a:spAutoFit/>
          </a:bodyPr>
          <a:lstStyle/>
          <a:p>
            <a:pPr algn="ctr" defTabSz="914354" fontAlgn="base">
              <a:spcBef>
                <a:spcPct val="0"/>
              </a:spcBef>
              <a:spcAft>
                <a:spcPct val="0"/>
              </a:spcAft>
            </a:pPr>
            <a:r>
              <a:rPr lang="it-IT" b="1">
                <a:solidFill>
                  <a:srgbClr val="000000"/>
                </a:solidFill>
                <a:latin typeface="Arial" charset="0"/>
                <a:cs typeface="Arial" charset="0"/>
              </a:rPr>
              <a:t>Marble (limestone)</a:t>
            </a:r>
            <a:endParaRPr lang="it-IT" b="1" dirty="0">
              <a:solidFill>
                <a:srgbClr val="000000"/>
              </a:solidFill>
              <a:latin typeface="Arial" charset="0"/>
              <a:cs typeface="Arial" charset="0"/>
            </a:endParaRPr>
          </a:p>
        </p:txBody>
      </p:sp>
      <p:sp>
        <p:nvSpPr>
          <p:cNvPr id="17" name="CasellaDiTesto 16">
            <a:extLst>
              <a:ext uri="{FF2B5EF4-FFF2-40B4-BE49-F238E27FC236}">
                <a16:creationId xmlns:a16="http://schemas.microsoft.com/office/drawing/2014/main" id="{2E7A2244-1D93-4FFC-9C68-BBDB75A982F4}"/>
              </a:ext>
            </a:extLst>
          </p:cNvPr>
          <p:cNvSpPr txBox="1"/>
          <p:nvPr/>
        </p:nvSpPr>
        <p:spPr>
          <a:xfrm>
            <a:off x="3778745" y="3967487"/>
            <a:ext cx="2685351" cy="369332"/>
          </a:xfrm>
          <a:prstGeom prst="rect">
            <a:avLst/>
          </a:prstGeom>
          <a:noFill/>
        </p:spPr>
        <p:txBody>
          <a:bodyPr wrap="none" rtlCol="0">
            <a:spAutoFit/>
          </a:bodyPr>
          <a:lstStyle/>
          <a:p>
            <a:pPr algn="ctr" defTabSz="914354" fontAlgn="base">
              <a:spcBef>
                <a:spcPct val="0"/>
              </a:spcBef>
              <a:spcAft>
                <a:spcPct val="0"/>
              </a:spcAft>
            </a:pPr>
            <a:r>
              <a:rPr lang="it-IT" b="1">
                <a:solidFill>
                  <a:srgbClr val="000000"/>
                </a:solidFill>
                <a:latin typeface="Arial" charset="0"/>
                <a:cs typeface="Arial" charset="0"/>
              </a:rPr>
              <a:t>Gypsum (sedimentary)</a:t>
            </a:r>
            <a:endParaRPr lang="it-IT" b="1" dirty="0">
              <a:solidFill>
                <a:srgbClr val="000000"/>
              </a:solidFill>
              <a:latin typeface="Arial" charset="0"/>
              <a:cs typeface="Arial" charset="0"/>
            </a:endParaRPr>
          </a:p>
        </p:txBody>
      </p:sp>
      <p:sp>
        <p:nvSpPr>
          <p:cNvPr id="19" name="CasellaDiTesto 18">
            <a:extLst>
              <a:ext uri="{FF2B5EF4-FFF2-40B4-BE49-F238E27FC236}">
                <a16:creationId xmlns:a16="http://schemas.microsoft.com/office/drawing/2014/main" id="{B49EEDB6-96CC-4D93-9138-3619F9C175E5}"/>
              </a:ext>
            </a:extLst>
          </p:cNvPr>
          <p:cNvSpPr txBox="1"/>
          <p:nvPr/>
        </p:nvSpPr>
        <p:spPr>
          <a:xfrm>
            <a:off x="912780" y="6379269"/>
            <a:ext cx="1358064" cy="369332"/>
          </a:xfrm>
          <a:prstGeom prst="rect">
            <a:avLst/>
          </a:prstGeom>
          <a:noFill/>
        </p:spPr>
        <p:txBody>
          <a:bodyPr wrap="none" rtlCol="0">
            <a:spAutoFit/>
          </a:bodyPr>
          <a:lstStyle/>
          <a:p>
            <a:pPr algn="ctr" defTabSz="914354" fontAlgn="base">
              <a:spcBef>
                <a:spcPct val="0"/>
              </a:spcBef>
              <a:spcAft>
                <a:spcPct val="0"/>
              </a:spcAft>
            </a:pPr>
            <a:r>
              <a:rPr lang="it-IT" dirty="0">
                <a:solidFill>
                  <a:srgbClr val="000000"/>
                </a:solidFill>
                <a:latin typeface="Arial" charset="0"/>
                <a:cs typeface="Arial" charset="0"/>
              </a:rPr>
              <a:t>~100 </a:t>
            </a:r>
            <a:r>
              <a:rPr lang="it-IT" dirty="0" err="1">
                <a:solidFill>
                  <a:srgbClr val="000000"/>
                </a:solidFill>
                <a:latin typeface="Arial" charset="0"/>
                <a:cs typeface="Arial" charset="0"/>
              </a:rPr>
              <a:t>Bq</a:t>
            </a:r>
            <a:r>
              <a:rPr lang="it-IT" dirty="0">
                <a:solidFill>
                  <a:srgbClr val="000000"/>
                </a:solidFill>
                <a:latin typeface="Arial" charset="0"/>
                <a:cs typeface="Arial" charset="0"/>
              </a:rPr>
              <a:t>/kg</a:t>
            </a:r>
          </a:p>
        </p:txBody>
      </p:sp>
      <p:sp>
        <p:nvSpPr>
          <p:cNvPr id="37" name="CasellaDiTesto 36">
            <a:extLst>
              <a:ext uri="{FF2B5EF4-FFF2-40B4-BE49-F238E27FC236}">
                <a16:creationId xmlns:a16="http://schemas.microsoft.com/office/drawing/2014/main" id="{2A824377-0B85-4735-B933-C509B724BEA6}"/>
              </a:ext>
            </a:extLst>
          </p:cNvPr>
          <p:cNvSpPr txBox="1"/>
          <p:nvPr/>
        </p:nvSpPr>
        <p:spPr>
          <a:xfrm>
            <a:off x="4332292" y="6379269"/>
            <a:ext cx="1358064" cy="369332"/>
          </a:xfrm>
          <a:prstGeom prst="rect">
            <a:avLst/>
          </a:prstGeom>
          <a:noFill/>
        </p:spPr>
        <p:txBody>
          <a:bodyPr wrap="none" rtlCol="0">
            <a:spAutoFit/>
          </a:bodyPr>
          <a:lstStyle/>
          <a:p>
            <a:pPr algn="ctr" defTabSz="914354" fontAlgn="base">
              <a:spcBef>
                <a:spcPct val="0"/>
              </a:spcBef>
              <a:spcAft>
                <a:spcPct val="0"/>
              </a:spcAft>
            </a:pPr>
            <a:r>
              <a:rPr lang="it-IT" dirty="0">
                <a:solidFill>
                  <a:srgbClr val="000000"/>
                </a:solidFill>
                <a:latin typeface="Arial" charset="0"/>
                <a:cs typeface="Arial" charset="0"/>
              </a:rPr>
              <a:t>~100 </a:t>
            </a:r>
            <a:r>
              <a:rPr lang="it-IT" dirty="0" err="1">
                <a:solidFill>
                  <a:srgbClr val="000000"/>
                </a:solidFill>
                <a:latin typeface="Arial" charset="0"/>
                <a:cs typeface="Arial" charset="0"/>
              </a:rPr>
              <a:t>Bq</a:t>
            </a:r>
            <a:r>
              <a:rPr lang="it-IT" dirty="0">
                <a:solidFill>
                  <a:srgbClr val="000000"/>
                </a:solidFill>
                <a:latin typeface="Arial" charset="0"/>
                <a:cs typeface="Arial" charset="0"/>
              </a:rPr>
              <a:t>/kg</a:t>
            </a:r>
          </a:p>
        </p:txBody>
      </p:sp>
      <p:sp>
        <p:nvSpPr>
          <p:cNvPr id="4" name="CasellaDiTesto 3">
            <a:extLst>
              <a:ext uri="{FF2B5EF4-FFF2-40B4-BE49-F238E27FC236}">
                <a16:creationId xmlns:a16="http://schemas.microsoft.com/office/drawing/2014/main" id="{3CCC12E9-D090-9757-E3AB-8E14B4A0B354}"/>
              </a:ext>
            </a:extLst>
          </p:cNvPr>
          <p:cNvSpPr txBox="1"/>
          <p:nvPr/>
        </p:nvSpPr>
        <p:spPr>
          <a:xfrm>
            <a:off x="6460392" y="1289815"/>
            <a:ext cx="5548923" cy="5309146"/>
          </a:xfrm>
          <a:prstGeom prst="rect">
            <a:avLst/>
          </a:prstGeom>
          <a:noFill/>
        </p:spPr>
        <p:txBody>
          <a:bodyPr wrap="square">
            <a:spAutoFit/>
          </a:bodyPr>
          <a:lstStyle/>
          <a:p>
            <a:pPr marL="323992" indent="-285744" algn="just" defTabSz="914377">
              <a:spcBef>
                <a:spcPts val="600"/>
              </a:spcBef>
              <a:buFont typeface="Arial" panose="020B0604020202020204" pitchFamily="34" charset="0"/>
              <a:buChar char="•"/>
            </a:pPr>
            <a:r>
              <a:rPr lang="en-US" b="1" dirty="0">
                <a:solidFill>
                  <a:prstClr val="black"/>
                </a:solidFill>
              </a:rPr>
              <a:t>Granite: </a:t>
            </a:r>
            <a:r>
              <a:rPr lang="en-US" dirty="0">
                <a:solidFill>
                  <a:prstClr val="black"/>
                </a:solidFill>
              </a:rPr>
              <a:t>is an intrusive igneous rock (magmatic rock solidified within the earth's crust) composed mainly of quartz, feldspar and mica. These minerals may contain traces of radioactive elements</a:t>
            </a:r>
            <a:r>
              <a:rPr lang="en-US" b="1" dirty="0">
                <a:solidFill>
                  <a:prstClr val="black"/>
                </a:solidFill>
              </a:rPr>
              <a:t>
Tuff: </a:t>
            </a:r>
            <a:r>
              <a:rPr lang="en-US" dirty="0">
                <a:solidFill>
                  <a:prstClr val="black"/>
                </a:solidFill>
              </a:rPr>
              <a:t>it is a light volcanic rock formed by the compaction of volcanic ash and pyroclastic fragments. The presence of materials derived directly from volcanic eruptions can lead to increased radioactivity</a:t>
            </a:r>
            <a:r>
              <a:rPr lang="en-US" b="1" dirty="0">
                <a:solidFill>
                  <a:prstClr val="black"/>
                </a:solidFill>
              </a:rPr>
              <a:t>
Gypsum: </a:t>
            </a:r>
            <a:r>
              <a:rPr lang="en-US" dirty="0">
                <a:solidFill>
                  <a:prstClr val="black"/>
                </a:solidFill>
              </a:rPr>
              <a:t>it is an evaporitic sedimentary rock formed by the precipitation of calcium sulphate. Usually, it does not contain high levels of radioactive elements</a:t>
            </a:r>
            <a:r>
              <a:rPr lang="en-US" b="1" dirty="0">
                <a:solidFill>
                  <a:prstClr val="black"/>
                </a:solidFill>
              </a:rPr>
              <a:t>
Marble: </a:t>
            </a:r>
            <a:r>
              <a:rPr lang="en-US" dirty="0">
                <a:solidFill>
                  <a:prstClr val="black"/>
                </a:solidFill>
              </a:rPr>
              <a:t>it is a metamorphic rock derived from the recrystallization of limestone. Although it may contain traces of radioactive minerals, it generally has lower levels of radioactivity</a:t>
            </a:r>
            <a:endParaRPr lang="it-IT" dirty="0">
              <a:solidFill>
                <a:prstClr val="black"/>
              </a:solidFill>
              <a:latin typeface="Calibri" panose="020F0502020204030204"/>
            </a:endParaRPr>
          </a:p>
        </p:txBody>
      </p:sp>
    </p:spTree>
    <p:extLst>
      <p:ext uri="{BB962C8B-B14F-4D97-AF65-F5344CB8AC3E}">
        <p14:creationId xmlns:p14="http://schemas.microsoft.com/office/powerpoint/2010/main" val="479865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Line 2"/>
          <p:cNvSpPr>
            <a:spLocks noChangeShapeType="1"/>
          </p:cNvSpPr>
          <p:nvPr/>
        </p:nvSpPr>
        <p:spPr bwMode="auto">
          <a:xfrm>
            <a:off x="8011323" y="622302"/>
            <a:ext cx="0" cy="6235700"/>
          </a:xfrm>
          <a:prstGeom prst="line">
            <a:avLst/>
          </a:prstGeom>
          <a:noFill/>
          <a:ln w="9525">
            <a:solidFill>
              <a:schemeClr val="bg2"/>
            </a:solidFill>
            <a:prstDash val="lgDash"/>
            <a:round/>
            <a:headEnd/>
            <a:tailEnd/>
          </a:ln>
        </p:spPr>
        <p:txBody>
          <a:bodyPr/>
          <a:lstStyle/>
          <a:p>
            <a:pPr algn="ctr" defTabSz="1219140" fontAlgn="base">
              <a:spcBef>
                <a:spcPct val="0"/>
              </a:spcBef>
              <a:spcAft>
                <a:spcPct val="0"/>
              </a:spcAft>
              <a:defRPr/>
            </a:pPr>
            <a:endParaRPr lang="en-GB" sz="2400">
              <a:solidFill>
                <a:srgbClr val="000000"/>
              </a:solidFill>
              <a:latin typeface="Arial"/>
              <a:cs typeface="Arial"/>
            </a:endParaRPr>
          </a:p>
        </p:txBody>
      </p:sp>
      <p:sp>
        <p:nvSpPr>
          <p:cNvPr id="54279" name="Line 7"/>
          <p:cNvSpPr>
            <a:spLocks noChangeShapeType="1"/>
          </p:cNvSpPr>
          <p:nvPr/>
        </p:nvSpPr>
        <p:spPr bwMode="auto">
          <a:xfrm>
            <a:off x="4015757" y="620719"/>
            <a:ext cx="0" cy="6237287"/>
          </a:xfrm>
          <a:prstGeom prst="line">
            <a:avLst/>
          </a:prstGeom>
          <a:noFill/>
          <a:ln w="9525">
            <a:solidFill>
              <a:schemeClr val="bg2"/>
            </a:solidFill>
            <a:prstDash val="lgDash"/>
            <a:round/>
            <a:headEnd/>
            <a:tailEnd/>
          </a:ln>
        </p:spPr>
        <p:txBody>
          <a:bodyPr/>
          <a:lstStyle/>
          <a:p>
            <a:pPr algn="ctr" defTabSz="1219140" fontAlgn="base">
              <a:spcBef>
                <a:spcPct val="0"/>
              </a:spcBef>
              <a:spcAft>
                <a:spcPct val="0"/>
              </a:spcAft>
              <a:defRPr/>
            </a:pPr>
            <a:endParaRPr lang="en-GB" sz="2400">
              <a:solidFill>
                <a:srgbClr val="000000"/>
              </a:solidFill>
              <a:latin typeface="Arial"/>
              <a:cs typeface="Arial"/>
            </a:endParaRPr>
          </a:p>
        </p:txBody>
      </p:sp>
      <p:grpSp>
        <p:nvGrpSpPr>
          <p:cNvPr id="6" name="Gruppo 5">
            <a:extLst>
              <a:ext uri="{FF2B5EF4-FFF2-40B4-BE49-F238E27FC236}">
                <a16:creationId xmlns:a16="http://schemas.microsoft.com/office/drawing/2014/main" id="{6268AED6-4146-4C47-A119-15117B518D7C}"/>
              </a:ext>
            </a:extLst>
          </p:cNvPr>
          <p:cNvGrpSpPr/>
          <p:nvPr/>
        </p:nvGrpSpPr>
        <p:grpSpPr>
          <a:xfrm>
            <a:off x="623394" y="597849"/>
            <a:ext cx="2687836" cy="6189297"/>
            <a:chOff x="467544" y="448385"/>
            <a:chExt cx="2015877" cy="4641973"/>
          </a:xfrm>
        </p:grpSpPr>
        <p:sp>
          <p:nvSpPr>
            <p:cNvPr id="54276" name="Text Box 4"/>
            <p:cNvSpPr txBox="1">
              <a:spLocks noChangeArrowheads="1"/>
            </p:cNvSpPr>
            <p:nvPr/>
          </p:nvSpPr>
          <p:spPr bwMode="auto">
            <a:xfrm>
              <a:off x="477069" y="448385"/>
              <a:ext cx="2000534" cy="300083"/>
            </a:xfrm>
            <a:prstGeom prst="rect">
              <a:avLst/>
            </a:prstGeom>
            <a:noFill/>
            <a:ln w="25400">
              <a:noFill/>
              <a:miter lim="800000"/>
              <a:headEnd/>
              <a:tailEnd/>
            </a:ln>
          </p:spPr>
          <p:txBody>
            <a:bodyPr wrap="square">
              <a:spAutoFit/>
            </a:bodyPr>
            <a:lstStyle/>
            <a:p>
              <a:pPr algn="ctr" defTabSz="1219140" fontAlgn="base">
                <a:spcBef>
                  <a:spcPct val="0"/>
                </a:spcBef>
                <a:spcAft>
                  <a:spcPct val="0"/>
                </a:spcAft>
                <a:buClr>
                  <a:srgbClr val="00CC00"/>
                </a:buClr>
                <a:buSzPct val="150000"/>
                <a:tabLst>
                  <a:tab pos="274625" algn="l"/>
                </a:tabLst>
                <a:defRPr/>
              </a:pPr>
              <a:r>
                <a:rPr lang="en-US" sz="2000" dirty="0">
                  <a:solidFill>
                    <a:srgbClr val="000000"/>
                  </a:solidFill>
                  <a:latin typeface="Verdana" pitchFamily="34" charset="0"/>
                  <a:cs typeface="Arial"/>
                </a:rPr>
                <a:t>… in lab</a:t>
              </a:r>
            </a:p>
          </p:txBody>
        </p:sp>
        <p:pic>
          <p:nvPicPr>
            <p:cNvPr id="1029" name="Picture 5" descr="C:\Users\Uni\Desktop\Foto_slide\DSCN0309.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7247" y="2240713"/>
              <a:ext cx="2006100" cy="1350000"/>
            </a:xfrm>
            <a:prstGeom prst="rect">
              <a:avLst/>
            </a:prstGeom>
            <a:noFill/>
            <a:extLst>
              <a:ext uri="{909E8E84-426E-40DD-AFC4-6F175D3DCCD1}">
                <a14:hiddenFill xmlns:a14="http://schemas.microsoft.com/office/drawing/2010/main">
                  <a:solidFill>
                    <a:srgbClr val="FFFFFF"/>
                  </a:solidFill>
                </a14:hiddenFill>
              </a:ext>
            </a:extLst>
          </p:spPr>
        </p:pic>
        <p:sp>
          <p:nvSpPr>
            <p:cNvPr id="54292" name="Text Box 18"/>
            <p:cNvSpPr txBox="1">
              <a:spLocks noChangeArrowheads="1"/>
            </p:cNvSpPr>
            <p:nvPr/>
          </p:nvSpPr>
          <p:spPr bwMode="auto">
            <a:xfrm>
              <a:off x="477069" y="2241274"/>
              <a:ext cx="998588" cy="346249"/>
            </a:xfrm>
            <a:prstGeom prst="rect">
              <a:avLst/>
            </a:prstGeom>
            <a:solidFill>
              <a:schemeClr val="bg1">
                <a:alpha val="59999"/>
              </a:schemeClr>
            </a:solidFill>
            <a:ln w="9525">
              <a:noFill/>
              <a:miter lim="800000"/>
              <a:headEnd/>
              <a:tailEnd/>
            </a:ln>
          </p:spPr>
          <p:txBody>
            <a:bodyPr wrap="square">
              <a:spAutoFit/>
            </a:bodyPr>
            <a:lstStyle/>
            <a:p>
              <a:pPr defTabSz="1219140" fontAlgn="base">
                <a:spcBef>
                  <a:spcPct val="50000"/>
                </a:spcBef>
                <a:spcAft>
                  <a:spcPct val="0"/>
                </a:spcAft>
                <a:defRPr/>
              </a:pPr>
              <a:r>
                <a:rPr lang="en-US" sz="2400" b="1" dirty="0">
                  <a:solidFill>
                    <a:srgbClr val="000000"/>
                  </a:solidFill>
                  <a:latin typeface="Arial"/>
                  <a:cs typeface="Arial"/>
                </a:rPr>
                <a:t>~ 0.1 m</a:t>
              </a:r>
            </a:p>
          </p:txBody>
        </p:sp>
        <p:pic>
          <p:nvPicPr>
            <p:cNvPr id="1026" name="Picture 2" descr="C:\Users\Uni\Desktop\Foto_slide\20160924_13091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7175" y="763106"/>
              <a:ext cx="2006246" cy="1350000"/>
            </a:xfrm>
            <a:prstGeom prst="rect">
              <a:avLst/>
            </a:prstGeom>
            <a:noFill/>
            <a:extLst>
              <a:ext uri="{909E8E84-426E-40DD-AFC4-6F175D3DCCD1}">
                <a14:hiddenFill xmlns:a14="http://schemas.microsoft.com/office/drawing/2010/main">
                  <a:solidFill>
                    <a:srgbClr val="FFFFFF"/>
                  </a:solidFill>
                </a14:hiddenFill>
              </a:ext>
            </a:extLst>
          </p:spPr>
        </p:pic>
        <p:pic>
          <p:nvPicPr>
            <p:cNvPr id="264194" name="Picture 2"/>
            <p:cNvPicPr>
              <a:picLocks noChangeAspect="1" noChangeArrowheads="1"/>
            </p:cNvPicPr>
            <p:nvPr/>
          </p:nvPicPr>
          <p:blipFill>
            <a:blip r:embed="rId5" cstate="hqprint">
              <a:extLst>
                <a:ext uri="{28A0092B-C50C-407E-A947-70E740481C1C}">
                  <a14:useLocalDpi xmlns:a14="http://schemas.microsoft.com/office/drawing/2010/main"/>
                </a:ext>
              </a:extLst>
            </a:blip>
            <a:srcRect l="-503"/>
            <a:stretch>
              <a:fillRect/>
            </a:stretch>
          </p:blipFill>
          <p:spPr bwMode="auto">
            <a:xfrm>
              <a:off x="467544" y="3725902"/>
              <a:ext cx="2010068" cy="1364456"/>
            </a:xfrm>
            <a:prstGeom prst="rect">
              <a:avLst/>
            </a:prstGeom>
            <a:noFill/>
            <a:ln w="9525">
              <a:noFill/>
              <a:miter lim="800000"/>
              <a:headEnd/>
              <a:tailEnd/>
            </a:ln>
          </p:spPr>
        </p:pic>
      </p:grpSp>
      <p:sp>
        <p:nvSpPr>
          <p:cNvPr id="31" name="CasellaDiTesto 30">
            <a:extLst>
              <a:ext uri="{FF2B5EF4-FFF2-40B4-BE49-F238E27FC236}">
                <a16:creationId xmlns:a16="http://schemas.microsoft.com/office/drawing/2014/main" id="{53DF9CD7-63A0-4845-B9C9-A08A6E7ACBF4}"/>
              </a:ext>
            </a:extLst>
          </p:cNvPr>
          <p:cNvSpPr txBox="1"/>
          <p:nvPr/>
        </p:nvSpPr>
        <p:spPr>
          <a:xfrm>
            <a:off x="0" y="4791"/>
            <a:ext cx="12192000" cy="584775"/>
          </a:xfrm>
          <a:prstGeom prst="rect">
            <a:avLst/>
          </a:prstGeom>
          <a:noFill/>
        </p:spPr>
        <p:txBody>
          <a:bodyPr wrap="square" rtlCol="0">
            <a:spAutoFit/>
          </a:bodyPr>
          <a:lstStyle/>
          <a:p>
            <a:pPr algn="ctr" defTabSz="1219140" fontAlgn="base">
              <a:spcBef>
                <a:spcPct val="0"/>
              </a:spcBef>
              <a:spcAft>
                <a:spcPct val="0"/>
              </a:spcAft>
              <a:defRPr/>
            </a:pPr>
            <a:r>
              <a:rPr lang="en-US" sz="3200" b="1" kern="0" dirty="0">
                <a:latin typeface="Arial" panose="020B0604020202020204" pitchFamily="34" charset="0"/>
                <a:cs typeface="Arial" panose="020B0604020202020204" pitchFamily="34" charset="0"/>
              </a:rPr>
              <a:t>How can we measure the gamma radioactivity?</a:t>
            </a:r>
          </a:p>
        </p:txBody>
      </p:sp>
    </p:spTree>
    <p:extLst>
      <p:ext uri="{BB962C8B-B14F-4D97-AF65-F5344CB8AC3E}">
        <p14:creationId xmlns:p14="http://schemas.microsoft.com/office/powerpoint/2010/main" val="389819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Line 2"/>
          <p:cNvSpPr>
            <a:spLocks noChangeShapeType="1"/>
          </p:cNvSpPr>
          <p:nvPr/>
        </p:nvSpPr>
        <p:spPr bwMode="auto">
          <a:xfrm>
            <a:off x="8011323" y="622302"/>
            <a:ext cx="0" cy="6235700"/>
          </a:xfrm>
          <a:prstGeom prst="line">
            <a:avLst/>
          </a:prstGeom>
          <a:noFill/>
          <a:ln w="9525">
            <a:solidFill>
              <a:schemeClr val="bg2"/>
            </a:solidFill>
            <a:prstDash val="lgDash"/>
            <a:round/>
            <a:headEnd/>
            <a:tailEnd/>
          </a:ln>
        </p:spPr>
        <p:txBody>
          <a:bodyPr/>
          <a:lstStyle/>
          <a:p>
            <a:pPr algn="ctr" defTabSz="1219140" fontAlgn="base">
              <a:spcBef>
                <a:spcPct val="0"/>
              </a:spcBef>
              <a:spcAft>
                <a:spcPct val="0"/>
              </a:spcAft>
              <a:defRPr/>
            </a:pPr>
            <a:endParaRPr lang="en-GB" sz="2400">
              <a:solidFill>
                <a:srgbClr val="000000"/>
              </a:solidFill>
              <a:latin typeface="Arial"/>
              <a:cs typeface="Arial"/>
            </a:endParaRPr>
          </a:p>
        </p:txBody>
      </p:sp>
      <p:sp>
        <p:nvSpPr>
          <p:cNvPr id="54279" name="Line 7"/>
          <p:cNvSpPr>
            <a:spLocks noChangeShapeType="1"/>
          </p:cNvSpPr>
          <p:nvPr/>
        </p:nvSpPr>
        <p:spPr bwMode="auto">
          <a:xfrm>
            <a:off x="4015757" y="620719"/>
            <a:ext cx="0" cy="6237287"/>
          </a:xfrm>
          <a:prstGeom prst="line">
            <a:avLst/>
          </a:prstGeom>
          <a:noFill/>
          <a:ln w="9525">
            <a:solidFill>
              <a:schemeClr val="bg2"/>
            </a:solidFill>
            <a:prstDash val="lgDash"/>
            <a:round/>
            <a:headEnd/>
            <a:tailEnd/>
          </a:ln>
        </p:spPr>
        <p:txBody>
          <a:bodyPr/>
          <a:lstStyle/>
          <a:p>
            <a:pPr algn="ctr" defTabSz="1219140" fontAlgn="base">
              <a:spcBef>
                <a:spcPct val="0"/>
              </a:spcBef>
              <a:spcAft>
                <a:spcPct val="0"/>
              </a:spcAft>
              <a:defRPr/>
            </a:pPr>
            <a:endParaRPr lang="en-GB" sz="2400">
              <a:solidFill>
                <a:srgbClr val="000000"/>
              </a:solidFill>
              <a:latin typeface="Arial"/>
              <a:cs typeface="Arial"/>
            </a:endParaRPr>
          </a:p>
        </p:txBody>
      </p:sp>
      <p:grpSp>
        <p:nvGrpSpPr>
          <p:cNvPr id="7" name="Gruppo 6">
            <a:extLst>
              <a:ext uri="{FF2B5EF4-FFF2-40B4-BE49-F238E27FC236}">
                <a16:creationId xmlns:a16="http://schemas.microsoft.com/office/drawing/2014/main" id="{1163BD59-F5DE-46A5-8819-8CD6144F380F}"/>
              </a:ext>
            </a:extLst>
          </p:cNvPr>
          <p:cNvGrpSpPr/>
          <p:nvPr/>
        </p:nvGrpSpPr>
        <p:grpSpPr>
          <a:xfrm>
            <a:off x="4720288" y="597849"/>
            <a:ext cx="2586507" cy="6191527"/>
            <a:chOff x="3588746" y="448385"/>
            <a:chExt cx="1939880" cy="4643645"/>
          </a:xfrm>
        </p:grpSpPr>
        <p:sp>
          <p:nvSpPr>
            <p:cNvPr id="54275" name="Text Box 3"/>
            <p:cNvSpPr txBox="1">
              <a:spLocks noChangeArrowheads="1"/>
            </p:cNvSpPr>
            <p:nvPr/>
          </p:nvSpPr>
          <p:spPr bwMode="auto">
            <a:xfrm>
              <a:off x="3588746" y="448385"/>
              <a:ext cx="1938519" cy="300082"/>
            </a:xfrm>
            <a:prstGeom prst="rect">
              <a:avLst/>
            </a:prstGeom>
            <a:noFill/>
            <a:ln w="25400">
              <a:noFill/>
              <a:miter lim="800000"/>
              <a:headEnd/>
              <a:tailEnd/>
            </a:ln>
          </p:spPr>
          <p:txBody>
            <a:bodyPr wrap="square">
              <a:spAutoFit/>
            </a:bodyPr>
            <a:lstStyle/>
            <a:p>
              <a:pPr algn="ctr" defTabSz="1219140" fontAlgn="base">
                <a:spcBef>
                  <a:spcPct val="0"/>
                </a:spcBef>
                <a:spcAft>
                  <a:spcPct val="0"/>
                </a:spcAft>
                <a:buClr>
                  <a:srgbClr val="00CC00"/>
                </a:buClr>
                <a:buSzPct val="150000"/>
                <a:tabLst>
                  <a:tab pos="274625" algn="l"/>
                </a:tabLst>
                <a:defRPr/>
              </a:pPr>
              <a:r>
                <a:rPr lang="en-US" sz="2000" dirty="0">
                  <a:solidFill>
                    <a:srgbClr val="000000"/>
                  </a:solidFill>
                  <a:latin typeface="Verdana" pitchFamily="34" charset="0"/>
                  <a:cs typeface="Arial"/>
                </a:rPr>
                <a:t>… in situ</a:t>
              </a:r>
            </a:p>
          </p:txBody>
        </p:sp>
        <p:pic>
          <p:nvPicPr>
            <p:cNvPr id="54294" name="Picture 2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9648" y="2240713"/>
              <a:ext cx="1938524" cy="1350000"/>
            </a:xfrm>
            <a:prstGeom prst="rect">
              <a:avLst/>
            </a:prstGeom>
            <a:noFill/>
            <a:ln w="9525">
              <a:noFill/>
              <a:miter lim="800000"/>
              <a:headEnd/>
              <a:tailEnd/>
            </a:ln>
          </p:spPr>
        </p:pic>
        <p:sp>
          <p:nvSpPr>
            <p:cNvPr id="54295" name="Text Box 21"/>
            <p:cNvSpPr txBox="1">
              <a:spLocks noChangeArrowheads="1"/>
            </p:cNvSpPr>
            <p:nvPr/>
          </p:nvSpPr>
          <p:spPr bwMode="auto">
            <a:xfrm>
              <a:off x="3588747" y="2241274"/>
              <a:ext cx="932114" cy="346249"/>
            </a:xfrm>
            <a:prstGeom prst="rect">
              <a:avLst/>
            </a:prstGeom>
            <a:solidFill>
              <a:schemeClr val="bg1">
                <a:alpha val="59999"/>
              </a:schemeClr>
            </a:solidFill>
            <a:ln w="9525">
              <a:noFill/>
              <a:miter lim="800000"/>
              <a:headEnd/>
              <a:tailEnd/>
            </a:ln>
          </p:spPr>
          <p:txBody>
            <a:bodyPr wrap="square">
              <a:spAutoFit/>
            </a:bodyPr>
            <a:lstStyle/>
            <a:p>
              <a:pPr defTabSz="1219140" fontAlgn="base">
                <a:spcBef>
                  <a:spcPct val="50000"/>
                </a:spcBef>
                <a:spcAft>
                  <a:spcPct val="0"/>
                </a:spcAft>
                <a:defRPr/>
              </a:pPr>
              <a:r>
                <a:rPr lang="en-US" sz="2400" b="1" dirty="0">
                  <a:solidFill>
                    <a:srgbClr val="000000"/>
                  </a:solidFill>
                  <a:latin typeface="Arial"/>
                  <a:cs typeface="Arial"/>
                </a:rPr>
                <a:t>~ 10 m</a:t>
              </a:r>
            </a:p>
          </p:txBody>
        </p:sp>
        <p:pic>
          <p:nvPicPr>
            <p:cNvPr id="1027" name="Picture 3" descr="C:\Users\Uni\Desktop\Foto_slide\Foto 27-09-17, 16 07 19.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89648" y="763106"/>
              <a:ext cx="1938524" cy="135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ni\Desktop\Foto_slide\Foto 20-03-18, 16 03 20.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589202" y="3742030"/>
              <a:ext cx="1939424" cy="135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uppo 5">
            <a:extLst>
              <a:ext uri="{FF2B5EF4-FFF2-40B4-BE49-F238E27FC236}">
                <a16:creationId xmlns:a16="http://schemas.microsoft.com/office/drawing/2014/main" id="{6268AED6-4146-4C47-A119-15117B518D7C}"/>
              </a:ext>
            </a:extLst>
          </p:cNvPr>
          <p:cNvGrpSpPr/>
          <p:nvPr/>
        </p:nvGrpSpPr>
        <p:grpSpPr>
          <a:xfrm>
            <a:off x="623394" y="597849"/>
            <a:ext cx="2687836" cy="6189297"/>
            <a:chOff x="467544" y="448385"/>
            <a:chExt cx="2015877" cy="4641973"/>
          </a:xfrm>
        </p:grpSpPr>
        <p:sp>
          <p:nvSpPr>
            <p:cNvPr id="54276" name="Text Box 4"/>
            <p:cNvSpPr txBox="1">
              <a:spLocks noChangeArrowheads="1"/>
            </p:cNvSpPr>
            <p:nvPr/>
          </p:nvSpPr>
          <p:spPr bwMode="auto">
            <a:xfrm>
              <a:off x="477069" y="448385"/>
              <a:ext cx="2000534" cy="300083"/>
            </a:xfrm>
            <a:prstGeom prst="rect">
              <a:avLst/>
            </a:prstGeom>
            <a:noFill/>
            <a:ln w="25400">
              <a:noFill/>
              <a:miter lim="800000"/>
              <a:headEnd/>
              <a:tailEnd/>
            </a:ln>
          </p:spPr>
          <p:txBody>
            <a:bodyPr wrap="square">
              <a:spAutoFit/>
            </a:bodyPr>
            <a:lstStyle/>
            <a:p>
              <a:pPr algn="ctr" defTabSz="1219140" fontAlgn="base">
                <a:spcBef>
                  <a:spcPct val="0"/>
                </a:spcBef>
                <a:spcAft>
                  <a:spcPct val="0"/>
                </a:spcAft>
                <a:buClr>
                  <a:srgbClr val="00CC00"/>
                </a:buClr>
                <a:buSzPct val="150000"/>
                <a:tabLst>
                  <a:tab pos="274625" algn="l"/>
                </a:tabLst>
                <a:defRPr/>
              </a:pPr>
              <a:r>
                <a:rPr lang="en-US" sz="2000" dirty="0">
                  <a:solidFill>
                    <a:srgbClr val="000000"/>
                  </a:solidFill>
                  <a:latin typeface="Verdana" pitchFamily="34" charset="0"/>
                  <a:cs typeface="Arial"/>
                </a:rPr>
                <a:t>… in lab</a:t>
              </a:r>
            </a:p>
          </p:txBody>
        </p:sp>
        <p:pic>
          <p:nvPicPr>
            <p:cNvPr id="1029" name="Picture 5" descr="C:\Users\Uni\Desktop\Foto_slide\DSCN0309.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77247" y="2240713"/>
              <a:ext cx="2006100" cy="1350000"/>
            </a:xfrm>
            <a:prstGeom prst="rect">
              <a:avLst/>
            </a:prstGeom>
            <a:noFill/>
            <a:extLst>
              <a:ext uri="{909E8E84-426E-40DD-AFC4-6F175D3DCCD1}">
                <a14:hiddenFill xmlns:a14="http://schemas.microsoft.com/office/drawing/2010/main">
                  <a:solidFill>
                    <a:srgbClr val="FFFFFF"/>
                  </a:solidFill>
                </a14:hiddenFill>
              </a:ext>
            </a:extLst>
          </p:spPr>
        </p:pic>
        <p:sp>
          <p:nvSpPr>
            <p:cNvPr id="54292" name="Text Box 18"/>
            <p:cNvSpPr txBox="1">
              <a:spLocks noChangeArrowheads="1"/>
            </p:cNvSpPr>
            <p:nvPr/>
          </p:nvSpPr>
          <p:spPr bwMode="auto">
            <a:xfrm>
              <a:off x="477069" y="2241274"/>
              <a:ext cx="998588" cy="346249"/>
            </a:xfrm>
            <a:prstGeom prst="rect">
              <a:avLst/>
            </a:prstGeom>
            <a:solidFill>
              <a:schemeClr val="bg1">
                <a:alpha val="59999"/>
              </a:schemeClr>
            </a:solidFill>
            <a:ln w="9525">
              <a:noFill/>
              <a:miter lim="800000"/>
              <a:headEnd/>
              <a:tailEnd/>
            </a:ln>
          </p:spPr>
          <p:txBody>
            <a:bodyPr wrap="square">
              <a:spAutoFit/>
            </a:bodyPr>
            <a:lstStyle/>
            <a:p>
              <a:pPr defTabSz="1219140" fontAlgn="base">
                <a:spcBef>
                  <a:spcPct val="50000"/>
                </a:spcBef>
                <a:spcAft>
                  <a:spcPct val="0"/>
                </a:spcAft>
                <a:defRPr/>
              </a:pPr>
              <a:r>
                <a:rPr lang="en-US" sz="2400" b="1" dirty="0">
                  <a:solidFill>
                    <a:srgbClr val="000000"/>
                  </a:solidFill>
                  <a:latin typeface="Arial"/>
                  <a:cs typeface="Arial"/>
                </a:rPr>
                <a:t>~ 0.1 m</a:t>
              </a:r>
            </a:p>
          </p:txBody>
        </p:sp>
        <p:pic>
          <p:nvPicPr>
            <p:cNvPr id="1026" name="Picture 2" descr="C:\Users\Uni\Desktop\Foto_slide\20160924_130914.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77175" y="763106"/>
              <a:ext cx="2006246" cy="1350000"/>
            </a:xfrm>
            <a:prstGeom prst="rect">
              <a:avLst/>
            </a:prstGeom>
            <a:noFill/>
            <a:extLst>
              <a:ext uri="{909E8E84-426E-40DD-AFC4-6F175D3DCCD1}">
                <a14:hiddenFill xmlns:a14="http://schemas.microsoft.com/office/drawing/2010/main">
                  <a:solidFill>
                    <a:srgbClr val="FFFFFF"/>
                  </a:solidFill>
                </a14:hiddenFill>
              </a:ext>
            </a:extLst>
          </p:spPr>
        </p:pic>
        <p:pic>
          <p:nvPicPr>
            <p:cNvPr id="264194" name="Picture 2"/>
            <p:cNvPicPr>
              <a:picLocks noChangeAspect="1" noChangeArrowheads="1"/>
            </p:cNvPicPr>
            <p:nvPr/>
          </p:nvPicPr>
          <p:blipFill>
            <a:blip r:embed="rId8" cstate="hqprint">
              <a:extLst>
                <a:ext uri="{28A0092B-C50C-407E-A947-70E740481C1C}">
                  <a14:useLocalDpi xmlns:a14="http://schemas.microsoft.com/office/drawing/2010/main"/>
                </a:ext>
              </a:extLst>
            </a:blip>
            <a:srcRect l="-503"/>
            <a:stretch>
              <a:fillRect/>
            </a:stretch>
          </p:blipFill>
          <p:spPr bwMode="auto">
            <a:xfrm>
              <a:off x="467544" y="3725902"/>
              <a:ext cx="2010068" cy="1364456"/>
            </a:xfrm>
            <a:prstGeom prst="rect">
              <a:avLst/>
            </a:prstGeom>
            <a:noFill/>
            <a:ln w="9525">
              <a:noFill/>
              <a:miter lim="800000"/>
              <a:headEnd/>
              <a:tailEnd/>
            </a:ln>
          </p:spPr>
        </p:pic>
      </p:grpSp>
      <p:sp>
        <p:nvSpPr>
          <p:cNvPr id="2" name="CasellaDiTesto 1">
            <a:extLst>
              <a:ext uri="{FF2B5EF4-FFF2-40B4-BE49-F238E27FC236}">
                <a16:creationId xmlns:a16="http://schemas.microsoft.com/office/drawing/2014/main" id="{62521E60-590E-9912-47CD-BE153C27BADD}"/>
              </a:ext>
            </a:extLst>
          </p:cNvPr>
          <p:cNvSpPr txBox="1"/>
          <p:nvPr/>
        </p:nvSpPr>
        <p:spPr>
          <a:xfrm>
            <a:off x="0" y="4791"/>
            <a:ext cx="12192000" cy="584775"/>
          </a:xfrm>
          <a:prstGeom prst="rect">
            <a:avLst/>
          </a:prstGeom>
          <a:noFill/>
        </p:spPr>
        <p:txBody>
          <a:bodyPr wrap="square" rtlCol="0">
            <a:spAutoFit/>
          </a:bodyPr>
          <a:lstStyle/>
          <a:p>
            <a:pPr algn="ctr" defTabSz="1219140" fontAlgn="base">
              <a:spcBef>
                <a:spcPct val="0"/>
              </a:spcBef>
              <a:spcAft>
                <a:spcPct val="0"/>
              </a:spcAft>
              <a:defRPr/>
            </a:pPr>
            <a:r>
              <a:rPr lang="en-US" sz="3200" b="1" kern="0" dirty="0">
                <a:latin typeface="Arial" panose="020B0604020202020204" pitchFamily="34" charset="0"/>
                <a:cs typeface="Arial" panose="020B0604020202020204" pitchFamily="34" charset="0"/>
              </a:rPr>
              <a:t>How can we measure the gamma radioactivity?</a:t>
            </a:r>
          </a:p>
        </p:txBody>
      </p:sp>
    </p:spTree>
    <p:extLst>
      <p:ext uri="{BB962C8B-B14F-4D97-AF65-F5344CB8AC3E}">
        <p14:creationId xmlns:p14="http://schemas.microsoft.com/office/powerpoint/2010/main" val="3813355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18" descr="Immagine che contiene persona, esterni, cielo&#10;&#10;Descrizione generata automaticamente">
            <a:extLst>
              <a:ext uri="{FF2B5EF4-FFF2-40B4-BE49-F238E27FC236}">
                <a16:creationId xmlns:a16="http://schemas.microsoft.com/office/drawing/2014/main" id="{9F4EAB99-A3BB-B023-C21B-EE61090B84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6388" y="2179020"/>
            <a:ext cx="1586412" cy="1586412"/>
          </a:xfrm>
          <a:prstGeom prst="rect">
            <a:avLst/>
          </a:prstGeom>
        </p:spPr>
      </p:pic>
      <p:pic>
        <p:nvPicPr>
          <p:cNvPr id="4" name="Immagine 12" descr="Immagine che contiene persona, parete, interni&#10;&#10;Descrizione generata automaticamente">
            <a:extLst>
              <a:ext uri="{FF2B5EF4-FFF2-40B4-BE49-F238E27FC236}">
                <a16:creationId xmlns:a16="http://schemas.microsoft.com/office/drawing/2014/main" id="{7C562913-1524-4CE4-FF86-998C1C7BEA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7518" y="2179020"/>
            <a:ext cx="1586412" cy="1586412"/>
          </a:xfrm>
          <a:prstGeom prst="rect">
            <a:avLst/>
          </a:prstGeom>
        </p:spPr>
      </p:pic>
      <p:pic>
        <p:nvPicPr>
          <p:cNvPr id="5" name="Immagine 10" descr="Immagine che contiene persona, parete, uomo, sorridente&#10;&#10;Descrizione generata automaticamente">
            <a:extLst>
              <a:ext uri="{FF2B5EF4-FFF2-40B4-BE49-F238E27FC236}">
                <a16:creationId xmlns:a16="http://schemas.microsoft.com/office/drawing/2014/main" id="{B6AC24FF-BA64-76CB-6410-801C782536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08248" y="2179020"/>
            <a:ext cx="1586412" cy="1586412"/>
          </a:xfrm>
          <a:prstGeom prst="rect">
            <a:avLst/>
          </a:prstGeom>
        </p:spPr>
      </p:pic>
      <p:pic>
        <p:nvPicPr>
          <p:cNvPr id="6" name="Immagine 14" descr="Immagine che contiene persona, uomo, tuta&#10;&#10;Descrizione generata automaticamente">
            <a:extLst>
              <a:ext uri="{FF2B5EF4-FFF2-40B4-BE49-F238E27FC236}">
                <a16:creationId xmlns:a16="http://schemas.microsoft.com/office/drawing/2014/main" id="{EBF0F1EE-2D96-6B4C-867D-40125FB50F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15396" y="3965864"/>
            <a:ext cx="1586412" cy="1587708"/>
          </a:xfrm>
          <a:prstGeom prst="rect">
            <a:avLst/>
          </a:prstGeom>
        </p:spPr>
      </p:pic>
      <p:pic>
        <p:nvPicPr>
          <p:cNvPr id="8" name="Immagine 5" descr="Immagine che contiene Viso umano, persona, sorriso, vestiti&#10;&#10;Il contenuto generato dall'IA potrebbe non essere corretto.">
            <a:extLst>
              <a:ext uri="{FF2B5EF4-FFF2-40B4-BE49-F238E27FC236}">
                <a16:creationId xmlns:a16="http://schemas.microsoft.com/office/drawing/2014/main" id="{1F513415-C54B-26EE-2343-F37F125DE8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3522" y="2169196"/>
            <a:ext cx="1586412" cy="1586412"/>
          </a:xfrm>
          <a:prstGeom prst="rect">
            <a:avLst/>
          </a:prstGeom>
        </p:spPr>
      </p:pic>
      <p:pic>
        <p:nvPicPr>
          <p:cNvPr id="10" name="Immagine 7" descr="Immagine che contiene Viso umano, muro, persona, orologio&#10;&#10;Il contenuto generato dall'IA potrebbe non essere corretto.">
            <a:extLst>
              <a:ext uri="{FF2B5EF4-FFF2-40B4-BE49-F238E27FC236}">
                <a16:creationId xmlns:a16="http://schemas.microsoft.com/office/drawing/2014/main" id="{2A548DA3-B533-3FED-2F95-6B8921CE52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5950" y="3950071"/>
            <a:ext cx="1586412" cy="1586412"/>
          </a:xfrm>
          <a:prstGeom prst="rect">
            <a:avLst/>
          </a:prstGeom>
        </p:spPr>
      </p:pic>
      <p:pic>
        <p:nvPicPr>
          <p:cNvPr id="12" name="Immagine 11" descr="Immagine che contiene Viso umano, persona, uomo, vestiti&#10;&#10;Il contenuto generato dall'IA potrebbe non essere corretto.">
            <a:extLst>
              <a:ext uri="{FF2B5EF4-FFF2-40B4-BE49-F238E27FC236}">
                <a16:creationId xmlns:a16="http://schemas.microsoft.com/office/drawing/2014/main" id="{52B7A148-72E3-70BE-3702-F87B6EB791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5042" y="3950071"/>
            <a:ext cx="1586412" cy="1586412"/>
          </a:xfrm>
          <a:prstGeom prst="rect">
            <a:avLst/>
          </a:prstGeom>
        </p:spPr>
      </p:pic>
      <p:pic>
        <p:nvPicPr>
          <p:cNvPr id="14" name="Immagine 15" descr="Immagine che contiene aria aperta, cielo, persona, Viso umano&#10;&#10;Il contenuto generato dall'IA potrebbe non essere corretto.">
            <a:extLst>
              <a:ext uri="{FF2B5EF4-FFF2-40B4-BE49-F238E27FC236}">
                <a16:creationId xmlns:a16="http://schemas.microsoft.com/office/drawing/2014/main" id="{C03E0DE9-679C-2EBF-5AB3-8A7FD15351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36840" y="2179020"/>
            <a:ext cx="1586412" cy="1586412"/>
          </a:xfrm>
          <a:prstGeom prst="rect">
            <a:avLst/>
          </a:prstGeom>
        </p:spPr>
      </p:pic>
      <p:pic>
        <p:nvPicPr>
          <p:cNvPr id="16" name="Immagine 17" descr="Immagine che contiene persona, Viso umano, ciglio, labbro&#10;&#10;Il contenuto generato dall'IA potrebbe non essere corretto.">
            <a:extLst>
              <a:ext uri="{FF2B5EF4-FFF2-40B4-BE49-F238E27FC236}">
                <a16:creationId xmlns:a16="http://schemas.microsoft.com/office/drawing/2014/main" id="{7F4E789D-5531-5741-EAF5-71241EF58A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4488" y="3950071"/>
            <a:ext cx="1586412" cy="1586412"/>
          </a:xfrm>
          <a:prstGeom prst="rect">
            <a:avLst/>
          </a:prstGeom>
        </p:spPr>
      </p:pic>
      <p:sp>
        <p:nvSpPr>
          <p:cNvPr id="18" name="TextBox 17">
            <a:extLst>
              <a:ext uri="{FF2B5EF4-FFF2-40B4-BE49-F238E27FC236}">
                <a16:creationId xmlns:a16="http://schemas.microsoft.com/office/drawing/2014/main" id="{4F76FEC2-0B3C-95F1-D74D-0E906537BAF9}"/>
              </a:ext>
            </a:extLst>
          </p:cNvPr>
          <p:cNvSpPr txBox="1"/>
          <p:nvPr/>
        </p:nvSpPr>
        <p:spPr>
          <a:xfrm>
            <a:off x="4423561" y="831843"/>
            <a:ext cx="2972919" cy="648994"/>
          </a:xfrm>
          <a:prstGeom prst="rect">
            <a:avLst/>
          </a:prstGeom>
          <a:noFill/>
        </p:spPr>
        <p:txBody>
          <a:bodyPr wrap="square" rtlCol="0">
            <a:spAutoFit/>
          </a:bodyPr>
          <a:lstStyle/>
          <a:p>
            <a:r>
              <a:rPr lang="it-IT" sz="3600" b="1" i="1" dirty="0">
                <a:solidFill>
                  <a:srgbClr val="002060"/>
                </a:solidFill>
                <a:effectLst>
                  <a:outerShdw blurRad="38100" dist="38100" dir="2700000" algn="tl">
                    <a:srgbClr val="000000">
                      <a:alpha val="43137"/>
                    </a:srgbClr>
                  </a:outerShdw>
                </a:effectLst>
              </a:rPr>
              <a:t>Who are </a:t>
            </a:r>
            <a:r>
              <a:rPr lang="it-IT" sz="3600" b="1" i="1" dirty="0" err="1">
                <a:solidFill>
                  <a:srgbClr val="002060"/>
                </a:solidFill>
                <a:effectLst>
                  <a:outerShdw blurRad="38100" dist="38100" dir="2700000" algn="tl">
                    <a:srgbClr val="000000">
                      <a:alpha val="43137"/>
                    </a:srgbClr>
                  </a:outerShdw>
                </a:effectLst>
              </a:rPr>
              <a:t>we</a:t>
            </a:r>
            <a:r>
              <a:rPr lang="it-IT" sz="3600" b="1" i="1" dirty="0">
                <a:solidFill>
                  <a:srgbClr val="002060"/>
                </a:solidFill>
                <a:effectLst>
                  <a:outerShdw blurRad="38100" dist="38100" dir="2700000" algn="tl">
                    <a:srgbClr val="000000">
                      <a:alpha val="43137"/>
                    </a:srgbClr>
                  </a:outerShdw>
                </a:effectLst>
              </a:rPr>
              <a:t>?</a:t>
            </a:r>
          </a:p>
        </p:txBody>
      </p:sp>
      <p:pic>
        <p:nvPicPr>
          <p:cNvPr id="2" name="Immagine 8">
            <a:extLst>
              <a:ext uri="{FF2B5EF4-FFF2-40B4-BE49-F238E27FC236}">
                <a16:creationId xmlns:a16="http://schemas.microsoft.com/office/drawing/2014/main" id="{9D9F4B1B-3D81-A712-7004-D9B4A058780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648" y="5951190"/>
            <a:ext cx="3156512" cy="805832"/>
          </a:xfrm>
          <a:prstGeom prst="rect">
            <a:avLst/>
          </a:prstGeom>
        </p:spPr>
      </p:pic>
    </p:spTree>
    <p:extLst>
      <p:ext uri="{BB962C8B-B14F-4D97-AF65-F5344CB8AC3E}">
        <p14:creationId xmlns:p14="http://schemas.microsoft.com/office/powerpoint/2010/main" val="390320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Line 2"/>
          <p:cNvSpPr>
            <a:spLocks noChangeShapeType="1"/>
          </p:cNvSpPr>
          <p:nvPr/>
        </p:nvSpPr>
        <p:spPr bwMode="auto">
          <a:xfrm>
            <a:off x="8011323" y="622302"/>
            <a:ext cx="0" cy="6235700"/>
          </a:xfrm>
          <a:prstGeom prst="line">
            <a:avLst/>
          </a:prstGeom>
          <a:noFill/>
          <a:ln w="9525">
            <a:solidFill>
              <a:schemeClr val="bg2"/>
            </a:solidFill>
            <a:prstDash val="lgDash"/>
            <a:round/>
            <a:headEnd/>
            <a:tailEnd/>
          </a:ln>
        </p:spPr>
        <p:txBody>
          <a:bodyPr/>
          <a:lstStyle/>
          <a:p>
            <a:pPr algn="ctr" defTabSz="1219140" fontAlgn="base">
              <a:spcBef>
                <a:spcPct val="0"/>
              </a:spcBef>
              <a:spcAft>
                <a:spcPct val="0"/>
              </a:spcAft>
              <a:defRPr/>
            </a:pPr>
            <a:endParaRPr lang="en-GB" sz="2400">
              <a:solidFill>
                <a:srgbClr val="000000"/>
              </a:solidFill>
              <a:latin typeface="Arial"/>
              <a:cs typeface="Arial"/>
            </a:endParaRPr>
          </a:p>
        </p:txBody>
      </p:sp>
      <p:sp>
        <p:nvSpPr>
          <p:cNvPr id="54279" name="Line 7"/>
          <p:cNvSpPr>
            <a:spLocks noChangeShapeType="1"/>
          </p:cNvSpPr>
          <p:nvPr/>
        </p:nvSpPr>
        <p:spPr bwMode="auto">
          <a:xfrm>
            <a:off x="4015757" y="620719"/>
            <a:ext cx="0" cy="6237287"/>
          </a:xfrm>
          <a:prstGeom prst="line">
            <a:avLst/>
          </a:prstGeom>
          <a:noFill/>
          <a:ln w="9525">
            <a:solidFill>
              <a:schemeClr val="bg2"/>
            </a:solidFill>
            <a:prstDash val="lgDash"/>
            <a:round/>
            <a:headEnd/>
            <a:tailEnd/>
          </a:ln>
        </p:spPr>
        <p:txBody>
          <a:bodyPr/>
          <a:lstStyle/>
          <a:p>
            <a:pPr algn="ctr" defTabSz="1219140" fontAlgn="base">
              <a:spcBef>
                <a:spcPct val="0"/>
              </a:spcBef>
              <a:spcAft>
                <a:spcPct val="0"/>
              </a:spcAft>
              <a:defRPr/>
            </a:pPr>
            <a:endParaRPr lang="en-GB" sz="2400">
              <a:solidFill>
                <a:srgbClr val="000000"/>
              </a:solidFill>
              <a:latin typeface="Arial"/>
              <a:cs typeface="Arial"/>
            </a:endParaRPr>
          </a:p>
        </p:txBody>
      </p:sp>
      <p:grpSp>
        <p:nvGrpSpPr>
          <p:cNvPr id="8" name="Gruppo 7">
            <a:extLst>
              <a:ext uri="{FF2B5EF4-FFF2-40B4-BE49-F238E27FC236}">
                <a16:creationId xmlns:a16="http://schemas.microsoft.com/office/drawing/2014/main" id="{16FEDACA-42C4-42C6-80ED-FD908C123DB6}"/>
              </a:ext>
            </a:extLst>
          </p:cNvPr>
          <p:cNvGrpSpPr/>
          <p:nvPr/>
        </p:nvGrpSpPr>
        <p:grpSpPr>
          <a:xfrm>
            <a:off x="8715852" y="597849"/>
            <a:ext cx="2756747" cy="6191527"/>
            <a:chOff x="6464880" y="448385"/>
            <a:chExt cx="2067560" cy="4643645"/>
          </a:xfrm>
        </p:grpSpPr>
        <p:sp>
          <p:nvSpPr>
            <p:cNvPr id="54281" name="Text Box 9"/>
            <p:cNvSpPr txBox="1">
              <a:spLocks noChangeArrowheads="1"/>
            </p:cNvSpPr>
            <p:nvPr/>
          </p:nvSpPr>
          <p:spPr bwMode="auto">
            <a:xfrm>
              <a:off x="6479802" y="448385"/>
              <a:ext cx="2051996" cy="300082"/>
            </a:xfrm>
            <a:prstGeom prst="rect">
              <a:avLst/>
            </a:prstGeom>
            <a:noFill/>
            <a:ln w="25400">
              <a:noFill/>
              <a:miter lim="800000"/>
              <a:headEnd/>
              <a:tailEnd/>
            </a:ln>
          </p:spPr>
          <p:txBody>
            <a:bodyPr wrap="square">
              <a:spAutoFit/>
            </a:bodyPr>
            <a:lstStyle/>
            <a:p>
              <a:pPr algn="ctr" defTabSz="1219140" fontAlgn="base">
                <a:spcBef>
                  <a:spcPct val="0"/>
                </a:spcBef>
                <a:spcAft>
                  <a:spcPct val="0"/>
                </a:spcAft>
                <a:buClr>
                  <a:srgbClr val="00CC00"/>
                </a:buClr>
                <a:buSzPct val="150000"/>
                <a:tabLst>
                  <a:tab pos="274625" algn="l"/>
                </a:tabLst>
                <a:defRPr/>
              </a:pPr>
              <a:r>
                <a:rPr lang="en-US" sz="2000" dirty="0">
                  <a:solidFill>
                    <a:srgbClr val="000000"/>
                  </a:solidFill>
                  <a:latin typeface="Verdana" pitchFamily="34" charset="0"/>
                  <a:cs typeface="Arial"/>
                </a:rPr>
                <a:t>… airborne</a:t>
              </a:r>
            </a:p>
          </p:txBody>
        </p:sp>
        <p:pic>
          <p:nvPicPr>
            <p:cNvPr id="54289" name="Picture 1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9802" y="2240629"/>
              <a:ext cx="2052638" cy="1350169"/>
            </a:xfrm>
            <a:prstGeom prst="rect">
              <a:avLst/>
            </a:prstGeom>
            <a:noFill/>
            <a:ln w="9525">
              <a:noFill/>
              <a:miter lim="800000"/>
              <a:headEnd/>
              <a:tailEnd/>
            </a:ln>
          </p:spPr>
        </p:pic>
        <p:sp>
          <p:nvSpPr>
            <p:cNvPr id="54293" name="Text Box 19"/>
            <p:cNvSpPr txBox="1">
              <a:spLocks noChangeArrowheads="1"/>
            </p:cNvSpPr>
            <p:nvPr/>
          </p:nvSpPr>
          <p:spPr bwMode="auto">
            <a:xfrm>
              <a:off x="6464880" y="2241274"/>
              <a:ext cx="1041241" cy="346249"/>
            </a:xfrm>
            <a:prstGeom prst="rect">
              <a:avLst/>
            </a:prstGeom>
            <a:solidFill>
              <a:schemeClr val="bg1">
                <a:alpha val="59999"/>
              </a:schemeClr>
            </a:solidFill>
            <a:ln w="9525">
              <a:noFill/>
              <a:miter lim="800000"/>
              <a:headEnd/>
              <a:tailEnd/>
            </a:ln>
          </p:spPr>
          <p:txBody>
            <a:bodyPr wrap="square">
              <a:spAutoFit/>
            </a:bodyPr>
            <a:lstStyle/>
            <a:p>
              <a:pPr defTabSz="1219140" fontAlgn="base">
                <a:spcBef>
                  <a:spcPct val="50000"/>
                </a:spcBef>
                <a:spcAft>
                  <a:spcPct val="0"/>
                </a:spcAft>
                <a:defRPr/>
              </a:pPr>
              <a:r>
                <a:rPr lang="en-US" sz="2400" b="1" dirty="0">
                  <a:solidFill>
                    <a:srgbClr val="000000"/>
                  </a:solidFill>
                  <a:latin typeface="Arial"/>
                  <a:cs typeface="Arial"/>
                </a:rPr>
                <a:t>~ 100 m</a:t>
              </a:r>
            </a:p>
          </p:txBody>
        </p:sp>
        <p:pic>
          <p:nvPicPr>
            <p:cNvPr id="37" name="Immagine 64" descr="figura 1 def.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480121" y="763702"/>
              <a:ext cx="2052000" cy="134881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40" name="Picture 44" descr="C:\Users\Uni\Documents\Poster Porte Aperte\Immagini\187--IMG_0073.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480121" y="3742030"/>
              <a:ext cx="2052000" cy="1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uppo 6">
            <a:extLst>
              <a:ext uri="{FF2B5EF4-FFF2-40B4-BE49-F238E27FC236}">
                <a16:creationId xmlns:a16="http://schemas.microsoft.com/office/drawing/2014/main" id="{1163BD59-F5DE-46A5-8819-8CD6144F380F}"/>
              </a:ext>
            </a:extLst>
          </p:cNvPr>
          <p:cNvGrpSpPr/>
          <p:nvPr/>
        </p:nvGrpSpPr>
        <p:grpSpPr>
          <a:xfrm>
            <a:off x="4720288" y="597849"/>
            <a:ext cx="2586507" cy="6191527"/>
            <a:chOff x="3588746" y="448385"/>
            <a:chExt cx="1939880" cy="4643645"/>
          </a:xfrm>
        </p:grpSpPr>
        <p:sp>
          <p:nvSpPr>
            <p:cNvPr id="54275" name="Text Box 3"/>
            <p:cNvSpPr txBox="1">
              <a:spLocks noChangeArrowheads="1"/>
            </p:cNvSpPr>
            <p:nvPr/>
          </p:nvSpPr>
          <p:spPr bwMode="auto">
            <a:xfrm>
              <a:off x="3588746" y="448385"/>
              <a:ext cx="1938519" cy="300082"/>
            </a:xfrm>
            <a:prstGeom prst="rect">
              <a:avLst/>
            </a:prstGeom>
            <a:noFill/>
            <a:ln w="25400">
              <a:noFill/>
              <a:miter lim="800000"/>
              <a:headEnd/>
              <a:tailEnd/>
            </a:ln>
          </p:spPr>
          <p:txBody>
            <a:bodyPr wrap="square">
              <a:spAutoFit/>
            </a:bodyPr>
            <a:lstStyle/>
            <a:p>
              <a:pPr algn="ctr" defTabSz="1219140" fontAlgn="base">
                <a:spcBef>
                  <a:spcPct val="0"/>
                </a:spcBef>
                <a:spcAft>
                  <a:spcPct val="0"/>
                </a:spcAft>
                <a:buClr>
                  <a:srgbClr val="00CC00"/>
                </a:buClr>
                <a:buSzPct val="150000"/>
                <a:tabLst>
                  <a:tab pos="274625" algn="l"/>
                </a:tabLst>
                <a:defRPr/>
              </a:pPr>
              <a:r>
                <a:rPr lang="en-US" sz="2000" dirty="0">
                  <a:solidFill>
                    <a:srgbClr val="000000"/>
                  </a:solidFill>
                  <a:latin typeface="Verdana" pitchFamily="34" charset="0"/>
                  <a:cs typeface="Arial"/>
                </a:rPr>
                <a:t>… in situ</a:t>
              </a:r>
            </a:p>
          </p:txBody>
        </p:sp>
        <p:pic>
          <p:nvPicPr>
            <p:cNvPr id="54294" name="Picture 2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89648" y="2240713"/>
              <a:ext cx="1938524" cy="1350000"/>
            </a:xfrm>
            <a:prstGeom prst="rect">
              <a:avLst/>
            </a:prstGeom>
            <a:noFill/>
            <a:ln w="9525">
              <a:noFill/>
              <a:miter lim="800000"/>
              <a:headEnd/>
              <a:tailEnd/>
            </a:ln>
          </p:spPr>
        </p:pic>
        <p:sp>
          <p:nvSpPr>
            <p:cNvPr id="54295" name="Text Box 21"/>
            <p:cNvSpPr txBox="1">
              <a:spLocks noChangeArrowheads="1"/>
            </p:cNvSpPr>
            <p:nvPr/>
          </p:nvSpPr>
          <p:spPr bwMode="auto">
            <a:xfrm>
              <a:off x="3588747" y="2241274"/>
              <a:ext cx="932114" cy="346249"/>
            </a:xfrm>
            <a:prstGeom prst="rect">
              <a:avLst/>
            </a:prstGeom>
            <a:solidFill>
              <a:schemeClr val="bg1">
                <a:alpha val="59999"/>
              </a:schemeClr>
            </a:solidFill>
            <a:ln w="9525">
              <a:noFill/>
              <a:miter lim="800000"/>
              <a:headEnd/>
              <a:tailEnd/>
            </a:ln>
          </p:spPr>
          <p:txBody>
            <a:bodyPr wrap="square">
              <a:spAutoFit/>
            </a:bodyPr>
            <a:lstStyle/>
            <a:p>
              <a:pPr defTabSz="1219140" fontAlgn="base">
                <a:spcBef>
                  <a:spcPct val="50000"/>
                </a:spcBef>
                <a:spcAft>
                  <a:spcPct val="0"/>
                </a:spcAft>
                <a:defRPr/>
              </a:pPr>
              <a:r>
                <a:rPr lang="en-US" sz="2400" b="1" dirty="0">
                  <a:solidFill>
                    <a:srgbClr val="000000"/>
                  </a:solidFill>
                  <a:latin typeface="Arial"/>
                  <a:cs typeface="Arial"/>
                </a:rPr>
                <a:t>~ 10 m</a:t>
              </a:r>
            </a:p>
          </p:txBody>
        </p:sp>
        <p:pic>
          <p:nvPicPr>
            <p:cNvPr id="1027" name="Picture 3" descr="C:\Users\Uni\Desktop\Foto_slide\Foto 27-09-17, 16 07 19.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589648" y="763106"/>
              <a:ext cx="1938524" cy="135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ni\Desktop\Foto_slide\Foto 20-03-18, 16 03 20.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589202" y="3742030"/>
              <a:ext cx="1939424" cy="135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uppo 5">
            <a:extLst>
              <a:ext uri="{FF2B5EF4-FFF2-40B4-BE49-F238E27FC236}">
                <a16:creationId xmlns:a16="http://schemas.microsoft.com/office/drawing/2014/main" id="{6268AED6-4146-4C47-A119-15117B518D7C}"/>
              </a:ext>
            </a:extLst>
          </p:cNvPr>
          <p:cNvGrpSpPr/>
          <p:nvPr/>
        </p:nvGrpSpPr>
        <p:grpSpPr>
          <a:xfrm>
            <a:off x="623394" y="597849"/>
            <a:ext cx="2687836" cy="6189297"/>
            <a:chOff x="467544" y="448385"/>
            <a:chExt cx="2015877" cy="4641973"/>
          </a:xfrm>
        </p:grpSpPr>
        <p:sp>
          <p:nvSpPr>
            <p:cNvPr id="54276" name="Text Box 4"/>
            <p:cNvSpPr txBox="1">
              <a:spLocks noChangeArrowheads="1"/>
            </p:cNvSpPr>
            <p:nvPr/>
          </p:nvSpPr>
          <p:spPr bwMode="auto">
            <a:xfrm>
              <a:off x="477069" y="448385"/>
              <a:ext cx="2000534" cy="300083"/>
            </a:xfrm>
            <a:prstGeom prst="rect">
              <a:avLst/>
            </a:prstGeom>
            <a:noFill/>
            <a:ln w="25400">
              <a:noFill/>
              <a:miter lim="800000"/>
              <a:headEnd/>
              <a:tailEnd/>
            </a:ln>
          </p:spPr>
          <p:txBody>
            <a:bodyPr wrap="square">
              <a:spAutoFit/>
            </a:bodyPr>
            <a:lstStyle/>
            <a:p>
              <a:pPr algn="ctr" defTabSz="1219140" fontAlgn="base">
                <a:spcBef>
                  <a:spcPct val="0"/>
                </a:spcBef>
                <a:spcAft>
                  <a:spcPct val="0"/>
                </a:spcAft>
                <a:buClr>
                  <a:srgbClr val="00CC00"/>
                </a:buClr>
                <a:buSzPct val="150000"/>
                <a:tabLst>
                  <a:tab pos="274625" algn="l"/>
                </a:tabLst>
                <a:defRPr/>
              </a:pPr>
              <a:r>
                <a:rPr lang="en-US" sz="2000" dirty="0">
                  <a:solidFill>
                    <a:srgbClr val="000000"/>
                  </a:solidFill>
                  <a:latin typeface="Verdana" pitchFamily="34" charset="0"/>
                  <a:cs typeface="Arial"/>
                </a:rPr>
                <a:t>… in lab</a:t>
              </a:r>
            </a:p>
          </p:txBody>
        </p:sp>
        <p:pic>
          <p:nvPicPr>
            <p:cNvPr id="1029" name="Picture 5" descr="C:\Users\Uni\Desktop\Foto_slide\DSCN0309.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477247" y="2240713"/>
              <a:ext cx="2006100" cy="1350000"/>
            </a:xfrm>
            <a:prstGeom prst="rect">
              <a:avLst/>
            </a:prstGeom>
            <a:noFill/>
            <a:extLst>
              <a:ext uri="{909E8E84-426E-40DD-AFC4-6F175D3DCCD1}">
                <a14:hiddenFill xmlns:a14="http://schemas.microsoft.com/office/drawing/2010/main">
                  <a:solidFill>
                    <a:srgbClr val="FFFFFF"/>
                  </a:solidFill>
                </a14:hiddenFill>
              </a:ext>
            </a:extLst>
          </p:spPr>
        </p:pic>
        <p:sp>
          <p:nvSpPr>
            <p:cNvPr id="54292" name="Text Box 18"/>
            <p:cNvSpPr txBox="1">
              <a:spLocks noChangeArrowheads="1"/>
            </p:cNvSpPr>
            <p:nvPr/>
          </p:nvSpPr>
          <p:spPr bwMode="auto">
            <a:xfrm>
              <a:off x="477069" y="2241274"/>
              <a:ext cx="998588" cy="346249"/>
            </a:xfrm>
            <a:prstGeom prst="rect">
              <a:avLst/>
            </a:prstGeom>
            <a:solidFill>
              <a:schemeClr val="bg1">
                <a:alpha val="59999"/>
              </a:schemeClr>
            </a:solidFill>
            <a:ln w="9525">
              <a:noFill/>
              <a:miter lim="800000"/>
              <a:headEnd/>
              <a:tailEnd/>
            </a:ln>
          </p:spPr>
          <p:txBody>
            <a:bodyPr wrap="square">
              <a:spAutoFit/>
            </a:bodyPr>
            <a:lstStyle/>
            <a:p>
              <a:pPr defTabSz="1219140" fontAlgn="base">
                <a:spcBef>
                  <a:spcPct val="50000"/>
                </a:spcBef>
                <a:spcAft>
                  <a:spcPct val="0"/>
                </a:spcAft>
                <a:defRPr/>
              </a:pPr>
              <a:r>
                <a:rPr lang="en-US" sz="2400" b="1" dirty="0">
                  <a:solidFill>
                    <a:srgbClr val="000000"/>
                  </a:solidFill>
                  <a:latin typeface="Arial"/>
                  <a:cs typeface="Arial"/>
                </a:rPr>
                <a:t>~ 0.1 m</a:t>
              </a:r>
            </a:p>
          </p:txBody>
        </p:sp>
        <p:pic>
          <p:nvPicPr>
            <p:cNvPr id="1026" name="Picture 2" descr="C:\Users\Uni\Desktop\Foto_slide\20160924_130914.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77175" y="763106"/>
              <a:ext cx="2006246" cy="1350000"/>
            </a:xfrm>
            <a:prstGeom prst="rect">
              <a:avLst/>
            </a:prstGeom>
            <a:noFill/>
            <a:extLst>
              <a:ext uri="{909E8E84-426E-40DD-AFC4-6F175D3DCCD1}">
                <a14:hiddenFill xmlns:a14="http://schemas.microsoft.com/office/drawing/2010/main">
                  <a:solidFill>
                    <a:srgbClr val="FFFFFF"/>
                  </a:solidFill>
                </a14:hiddenFill>
              </a:ext>
            </a:extLst>
          </p:spPr>
        </p:pic>
        <p:pic>
          <p:nvPicPr>
            <p:cNvPr id="264194" name="Picture 2"/>
            <p:cNvPicPr>
              <a:picLocks noChangeAspect="1" noChangeArrowheads="1"/>
            </p:cNvPicPr>
            <p:nvPr/>
          </p:nvPicPr>
          <p:blipFill>
            <a:blip r:embed="rId11" cstate="hqprint">
              <a:extLst>
                <a:ext uri="{28A0092B-C50C-407E-A947-70E740481C1C}">
                  <a14:useLocalDpi xmlns:a14="http://schemas.microsoft.com/office/drawing/2010/main"/>
                </a:ext>
              </a:extLst>
            </a:blip>
            <a:srcRect l="-503"/>
            <a:stretch>
              <a:fillRect/>
            </a:stretch>
          </p:blipFill>
          <p:spPr bwMode="auto">
            <a:xfrm>
              <a:off x="467544" y="3725902"/>
              <a:ext cx="2010068" cy="1364456"/>
            </a:xfrm>
            <a:prstGeom prst="rect">
              <a:avLst/>
            </a:prstGeom>
            <a:noFill/>
            <a:ln w="9525">
              <a:noFill/>
              <a:miter lim="800000"/>
              <a:headEnd/>
              <a:tailEnd/>
            </a:ln>
          </p:spPr>
        </p:pic>
      </p:grpSp>
      <p:sp>
        <p:nvSpPr>
          <p:cNvPr id="2" name="CasellaDiTesto 1">
            <a:extLst>
              <a:ext uri="{FF2B5EF4-FFF2-40B4-BE49-F238E27FC236}">
                <a16:creationId xmlns:a16="http://schemas.microsoft.com/office/drawing/2014/main" id="{94A81093-9FBA-2FCD-C25F-23D36C7C6106}"/>
              </a:ext>
            </a:extLst>
          </p:cNvPr>
          <p:cNvSpPr txBox="1"/>
          <p:nvPr/>
        </p:nvSpPr>
        <p:spPr>
          <a:xfrm>
            <a:off x="0" y="4791"/>
            <a:ext cx="12192000" cy="584775"/>
          </a:xfrm>
          <a:prstGeom prst="rect">
            <a:avLst/>
          </a:prstGeom>
          <a:noFill/>
        </p:spPr>
        <p:txBody>
          <a:bodyPr wrap="square" rtlCol="0">
            <a:spAutoFit/>
          </a:bodyPr>
          <a:lstStyle/>
          <a:p>
            <a:pPr algn="ctr" defTabSz="1219140" fontAlgn="base">
              <a:spcBef>
                <a:spcPct val="0"/>
              </a:spcBef>
              <a:spcAft>
                <a:spcPct val="0"/>
              </a:spcAft>
              <a:defRPr/>
            </a:pPr>
            <a:r>
              <a:rPr lang="en-US" sz="3200" b="1" kern="0" dirty="0">
                <a:latin typeface="Arial" panose="020B0604020202020204" pitchFamily="34" charset="0"/>
                <a:cs typeface="Arial" panose="020B0604020202020204" pitchFamily="34" charset="0"/>
              </a:rPr>
              <a:t>How can we measure the gamma radioactivity?</a:t>
            </a:r>
          </a:p>
        </p:txBody>
      </p:sp>
    </p:spTree>
    <p:extLst>
      <p:ext uri="{BB962C8B-B14F-4D97-AF65-F5344CB8AC3E}">
        <p14:creationId xmlns:p14="http://schemas.microsoft.com/office/powerpoint/2010/main" val="299230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AD18B28-3828-91C0-444F-B814E9379D83}"/>
              </a:ext>
            </a:extLst>
          </p:cNvPr>
          <p:cNvSpPr txBox="1"/>
          <p:nvPr/>
        </p:nvSpPr>
        <p:spPr>
          <a:xfrm>
            <a:off x="7137072" y="708417"/>
            <a:ext cx="3429328" cy="171625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600" dirty="0">
                <a:latin typeface="+mj-lt"/>
                <a:ea typeface="+mj-ea"/>
                <a:cs typeface="+mj-cs"/>
              </a:rPr>
              <a:t>Introducing </a:t>
            </a:r>
            <a:r>
              <a:rPr lang="en-US" sz="5600" dirty="0" err="1">
                <a:latin typeface="+mj-lt"/>
                <a:ea typeface="+mj-ea"/>
                <a:cs typeface="+mj-cs"/>
              </a:rPr>
              <a:t>RockyRad</a:t>
            </a:r>
            <a:endParaRPr lang="en-US" sz="5600" dirty="0">
              <a:latin typeface="+mj-lt"/>
              <a:ea typeface="+mj-ea"/>
              <a:cs typeface="+mj-cs"/>
            </a:endParaRPr>
          </a:p>
        </p:txBody>
      </p:sp>
      <p:sp>
        <p:nvSpPr>
          <p:cNvPr id="17" name="Rectangle 1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case with a red box with rocks in it&#10;&#10;AI-generated content may be incorrect.">
            <a:extLst>
              <a:ext uri="{FF2B5EF4-FFF2-40B4-BE49-F238E27FC236}">
                <a16:creationId xmlns:a16="http://schemas.microsoft.com/office/drawing/2014/main" id="{C2BB7D80-DAE6-F800-76D5-FB8884C8520F}"/>
              </a:ext>
            </a:extLst>
          </p:cNvPr>
          <p:cNvPicPr>
            <a:picLocks noChangeAspect="1"/>
          </p:cNvPicPr>
          <p:nvPr/>
        </p:nvPicPr>
        <p:blipFill>
          <a:blip r:embed="rId2">
            <a:extLst>
              <a:ext uri="{28A0092B-C50C-407E-A947-70E740481C1C}">
                <a14:useLocalDpi xmlns:a14="http://schemas.microsoft.com/office/drawing/2010/main" val="0"/>
              </a:ext>
            </a:extLst>
          </a:blip>
          <a:srcRect t="9833" r="-2" b="265"/>
          <a:stretch>
            <a:fillRect/>
          </a:stretch>
        </p:blipFill>
        <p:spPr>
          <a:xfrm>
            <a:off x="279143" y="299509"/>
            <a:ext cx="5221625" cy="6258983"/>
          </a:xfrm>
          <a:prstGeom prst="rect">
            <a:avLst/>
          </a:prstGeom>
        </p:spPr>
      </p:pic>
      <p:sp>
        <p:nvSpPr>
          <p:cNvPr id="10" name="CasellaDiTesto 10">
            <a:extLst>
              <a:ext uri="{FF2B5EF4-FFF2-40B4-BE49-F238E27FC236}">
                <a16:creationId xmlns:a16="http://schemas.microsoft.com/office/drawing/2014/main" id="{57AAF75D-7796-2FAE-4120-7578B7947505}"/>
              </a:ext>
            </a:extLst>
          </p:cNvPr>
          <p:cNvSpPr txBox="1"/>
          <p:nvPr/>
        </p:nvSpPr>
        <p:spPr>
          <a:xfrm>
            <a:off x="6392583" y="2645922"/>
            <a:ext cx="4434721" cy="3710427"/>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000" noProof="0" dirty="0">
                <a:solidFill>
                  <a:schemeClr val="tx1">
                    <a:alpha val="80000"/>
                  </a:schemeClr>
                </a:solidFill>
              </a:rPr>
              <a:t>Detects β and γ radiation using a Geiger-Müller glass tube and displays real-time CPM (counts per minute) and ambient dose rate in </a:t>
            </a:r>
            <a:r>
              <a:rPr lang="en-US" sz="2000" noProof="0" dirty="0" err="1">
                <a:solidFill>
                  <a:schemeClr val="tx1">
                    <a:alpha val="80000"/>
                  </a:schemeClr>
                </a:solidFill>
              </a:rPr>
              <a:t>nSv</a:t>
            </a:r>
            <a:r>
              <a:rPr lang="en-US" sz="2000" noProof="0" dirty="0">
                <a:solidFill>
                  <a:schemeClr val="tx1">
                    <a:alpha val="80000"/>
                  </a:schemeClr>
                </a:solidFill>
              </a:rPr>
              <a:t>/h.</a:t>
            </a:r>
          </a:p>
          <a:p>
            <a:pPr marL="285750" indent="-228600">
              <a:lnSpc>
                <a:spcPct val="90000"/>
              </a:lnSpc>
              <a:spcAft>
                <a:spcPts val="600"/>
              </a:spcAft>
              <a:buFont typeface="Arial" panose="020B0604020202020204" pitchFamily="34" charset="0"/>
              <a:buChar char="•"/>
            </a:pPr>
            <a:r>
              <a:rPr lang="en-US" sz="2000" noProof="0" dirty="0">
                <a:solidFill>
                  <a:schemeClr val="tx1">
                    <a:alpha val="80000"/>
                  </a:schemeClr>
                </a:solidFill>
              </a:rPr>
              <a:t>Connects to mobile devices via Bluetooth, with a dedicated Android app for real-time monitoring, data storage, and sharing.</a:t>
            </a:r>
          </a:p>
          <a:p>
            <a:pPr marL="285750" indent="-228600">
              <a:lnSpc>
                <a:spcPct val="90000"/>
              </a:lnSpc>
              <a:spcAft>
                <a:spcPts val="600"/>
              </a:spcAft>
              <a:buFont typeface="Arial" panose="020B0604020202020204" pitchFamily="34" charset="0"/>
              <a:buChar char="•"/>
            </a:pPr>
            <a:r>
              <a:rPr lang="en-US" sz="2000" noProof="0" dirty="0">
                <a:solidFill>
                  <a:schemeClr val="tx1">
                    <a:alpha val="80000"/>
                  </a:schemeClr>
                </a:solidFill>
              </a:rPr>
              <a:t>Logged data can be exported in CSV format for easy analysis with external software.</a:t>
            </a:r>
          </a:p>
        </p:txBody>
      </p:sp>
      <p:cxnSp>
        <p:nvCxnSpPr>
          <p:cNvPr id="19" name="Straight Connector 1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1" name="Double Bracket 10">
            <a:extLst>
              <a:ext uri="{FF2B5EF4-FFF2-40B4-BE49-F238E27FC236}">
                <a16:creationId xmlns:a16="http://schemas.microsoft.com/office/drawing/2014/main" id="{41E9F17C-6D5C-4249-AB08-93F695BC1E3C}"/>
              </a:ext>
            </a:extLst>
          </p:cNvPr>
          <p:cNvSpPr/>
          <p:nvPr/>
        </p:nvSpPr>
        <p:spPr>
          <a:xfrm>
            <a:off x="6618014" y="572771"/>
            <a:ext cx="4293826" cy="1987549"/>
          </a:xfrm>
          <a:prstGeom prst="bracketPair">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it-IT"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27012578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A2E1E64D-2858-FDE0-3C05-A7A8ACC8D926}"/>
              </a:ext>
            </a:extLst>
          </p:cNvPr>
          <p:cNvPicPr>
            <a:picLocks noChangeAspect="1"/>
          </p:cNvPicPr>
          <p:nvPr/>
        </p:nvPicPr>
        <p:blipFill>
          <a:blip r:embed="rId2"/>
          <a:stretch>
            <a:fillRect/>
          </a:stretch>
        </p:blipFill>
        <p:spPr>
          <a:xfrm>
            <a:off x="653505" y="3865510"/>
            <a:ext cx="6624314" cy="2555610"/>
          </a:xfrm>
          <a:prstGeom prst="rect">
            <a:avLst/>
          </a:prstGeom>
        </p:spPr>
      </p:pic>
      <p:grpSp>
        <p:nvGrpSpPr>
          <p:cNvPr id="3" name="Gruppo 4">
            <a:extLst>
              <a:ext uri="{FF2B5EF4-FFF2-40B4-BE49-F238E27FC236}">
                <a16:creationId xmlns:a16="http://schemas.microsoft.com/office/drawing/2014/main" id="{18AAB0F9-A48F-0A2D-58DF-31FDD61052FC}"/>
              </a:ext>
            </a:extLst>
          </p:cNvPr>
          <p:cNvGrpSpPr/>
          <p:nvPr/>
        </p:nvGrpSpPr>
        <p:grpSpPr>
          <a:xfrm>
            <a:off x="8375137" y="252345"/>
            <a:ext cx="2705489" cy="2844471"/>
            <a:chOff x="6933403" y="989138"/>
            <a:chExt cx="5737609" cy="5737609"/>
          </a:xfrm>
        </p:grpSpPr>
        <p:pic>
          <p:nvPicPr>
            <p:cNvPr id="4" name="Immagine 5">
              <a:extLst>
                <a:ext uri="{FF2B5EF4-FFF2-40B4-BE49-F238E27FC236}">
                  <a16:creationId xmlns:a16="http://schemas.microsoft.com/office/drawing/2014/main" id="{4C857C1D-F602-72CB-2F98-A86EBF3289AC}"/>
                </a:ext>
              </a:extLst>
            </p:cNvPr>
            <p:cNvPicPr>
              <a:picLocks noChangeAspect="1"/>
            </p:cNvPicPr>
            <p:nvPr/>
          </p:nvPicPr>
          <p:blipFill>
            <a:blip r:embed="rId3"/>
            <a:srcRect b="2665"/>
            <a:stretch/>
          </p:blipFill>
          <p:spPr>
            <a:xfrm>
              <a:off x="8566920" y="1216471"/>
              <a:ext cx="2450481" cy="5297325"/>
            </a:xfrm>
            <a:prstGeom prst="rect">
              <a:avLst/>
            </a:prstGeom>
          </p:spPr>
        </p:pic>
        <p:pic>
          <p:nvPicPr>
            <p:cNvPr id="5" name="Immagine 6" descr="Immagine che contiene schermata, nero, design&#10;&#10;Il contenuto generato dall'IA potrebbe non essere corretto.">
              <a:extLst>
                <a:ext uri="{FF2B5EF4-FFF2-40B4-BE49-F238E27FC236}">
                  <a16:creationId xmlns:a16="http://schemas.microsoft.com/office/drawing/2014/main" id="{FA681A50-59EE-6E5F-8308-0BC09994AB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3403" y="989138"/>
              <a:ext cx="5737609" cy="5737609"/>
            </a:xfrm>
            <a:prstGeom prst="rect">
              <a:avLst/>
            </a:prstGeom>
          </p:spPr>
        </p:pic>
      </p:grpSp>
      <p:pic>
        <p:nvPicPr>
          <p:cNvPr id="6" name="Immagine 7" descr="Immagine che contiene testo, schermata, Dispositivo elettronico, gadget&#10;&#10;Il contenuto generato dall'IA potrebbe non essere corretto.">
            <a:extLst>
              <a:ext uri="{FF2B5EF4-FFF2-40B4-BE49-F238E27FC236}">
                <a16:creationId xmlns:a16="http://schemas.microsoft.com/office/drawing/2014/main" id="{8033EEF1-6B92-4822-0703-37BFEA951D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8638379" y="2610498"/>
            <a:ext cx="2169530" cy="482179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A4CEF531-10D5-B7A8-72A2-04254A504FF1}"/>
              </a:ext>
            </a:extLst>
          </p:cNvPr>
          <p:cNvSpPr txBox="1"/>
          <p:nvPr/>
        </p:nvSpPr>
        <p:spPr>
          <a:xfrm>
            <a:off x="985246" y="1820695"/>
            <a:ext cx="7805051" cy="1477328"/>
          </a:xfrm>
          <a:prstGeom prst="rect">
            <a:avLst/>
          </a:prstGeom>
          <a:noFill/>
        </p:spPr>
        <p:txBody>
          <a:bodyPr wrap="square">
            <a:spAutoFit/>
          </a:bodyPr>
          <a:lstStyle/>
          <a:p>
            <a:pPr marL="571500" indent="-571500">
              <a:buFont typeface="Arial" panose="020B0604020202020204" pitchFamily="34" charset="0"/>
              <a:buChar char="•"/>
            </a:pPr>
            <a:r>
              <a:rPr lang="en-US" sz="1800" dirty="0">
                <a:ea typeface="Calibri" panose="020F0502020204030204" pitchFamily="34" charset="0"/>
                <a:cs typeface="Calibri" panose="020F0502020204030204" pitchFamily="34" charset="0"/>
              </a:rPr>
              <a:t>​The </a:t>
            </a:r>
            <a:r>
              <a:rPr lang="en-US" sz="1800" b="1" dirty="0" err="1">
                <a:ea typeface="Calibri" panose="020F0502020204030204" pitchFamily="34" charset="0"/>
                <a:cs typeface="Calibri" panose="020F0502020204030204" pitchFamily="34" charset="0"/>
              </a:rPr>
              <a:t>RockyRad</a:t>
            </a:r>
            <a:r>
              <a:rPr lang="en-US" sz="1800" b="1" dirty="0">
                <a:ea typeface="Calibri" panose="020F0502020204030204" pitchFamily="34" charset="0"/>
                <a:cs typeface="Calibri" panose="020F0502020204030204" pitchFamily="34" charset="0"/>
              </a:rPr>
              <a:t> app </a:t>
            </a:r>
            <a:r>
              <a:rPr lang="en-US" sz="1800" dirty="0">
                <a:ea typeface="Calibri" panose="020F0502020204030204" pitchFamily="34" charset="0"/>
                <a:cs typeface="Calibri" panose="020F0502020204030204" pitchFamily="34" charset="0"/>
              </a:rPr>
              <a:t>provides, with a user-friendly interface, the real-time control over the measurement process. The user can specify measurement intervals and start new measurement. Following Bluetooth and Wi-Fi connection, users can use their phone to </a:t>
            </a:r>
            <a:r>
              <a:rPr lang="en-US" sz="1800" b="1" dirty="0">
                <a:ea typeface="Calibri" panose="020F0502020204030204" pitchFamily="34" charset="0"/>
                <a:cs typeface="Calibri" panose="020F0502020204030204" pitchFamily="34" charset="0"/>
              </a:rPr>
              <a:t>take a photo </a:t>
            </a:r>
            <a:r>
              <a:rPr lang="en-US" sz="1800" dirty="0">
                <a:ea typeface="Calibri" panose="020F0502020204030204" pitchFamily="34" charset="0"/>
                <a:cs typeface="Calibri" panose="020F0502020204030204" pitchFamily="34" charset="0"/>
              </a:rPr>
              <a:t>of the detector, </a:t>
            </a:r>
            <a:r>
              <a:rPr lang="en-US" sz="1800" b="1" dirty="0">
                <a:ea typeface="Calibri" panose="020F0502020204030204" pitchFamily="34" charset="0"/>
                <a:cs typeface="Calibri" panose="020F0502020204030204" pitchFamily="34" charset="0"/>
              </a:rPr>
              <a:t>set acquisition time.</a:t>
            </a:r>
            <a:endParaRPr lang="it-IT" sz="1800" dirty="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CDAAA91A-A237-382F-F8BE-A13FAA8953D8}"/>
              </a:ext>
            </a:extLst>
          </p:cNvPr>
          <p:cNvSpPr txBox="1"/>
          <p:nvPr/>
        </p:nvSpPr>
        <p:spPr>
          <a:xfrm>
            <a:off x="210819" y="328136"/>
            <a:ext cx="7805051" cy="1200329"/>
          </a:xfrm>
          <a:prstGeom prst="rect">
            <a:avLst/>
          </a:prstGeom>
          <a:noFill/>
        </p:spPr>
        <p:txBody>
          <a:bodyPr wrap="square">
            <a:spAutoFit/>
          </a:bodyPr>
          <a:lstStyle/>
          <a:p>
            <a:pPr marL="571500" indent="-571500">
              <a:buFont typeface="Arial" panose="020B0604020202020204" pitchFamily="34" charset="0"/>
              <a:buChar char="•"/>
            </a:pPr>
            <a:r>
              <a:rPr lang="en-US" sz="1800" dirty="0"/>
              <a:t>The </a:t>
            </a:r>
            <a:r>
              <a:rPr lang="en-US" sz="1800" dirty="0" err="1"/>
              <a:t>RockyRad</a:t>
            </a:r>
            <a:r>
              <a:rPr lang="en-US" sz="1800" dirty="0"/>
              <a:t> is a portable </a:t>
            </a:r>
            <a:r>
              <a:rPr lang="en-US" sz="1800" b="1" dirty="0"/>
              <a:t>Geiger–Müller counter </a:t>
            </a:r>
            <a:r>
              <a:rPr lang="en-US" sz="1800" dirty="0"/>
              <a:t>with a mobile interface to manage the Geiger counter acquisition. This detector is sensitive to both beta and gamma radiation, but it cannot discriminate between them.</a:t>
            </a:r>
            <a:endParaRPr lang="it-IT" dirty="0"/>
          </a:p>
        </p:txBody>
      </p:sp>
      <p:pic>
        <p:nvPicPr>
          <p:cNvPr id="11" name="Picture 2" descr="La curiosa storia del Bluetooth e il vichingo dai “denti blu” -  SapereScienza">
            <a:extLst>
              <a:ext uri="{FF2B5EF4-FFF2-40B4-BE49-F238E27FC236}">
                <a16:creationId xmlns:a16="http://schemas.microsoft.com/office/drawing/2014/main" id="{3F7836EA-8B20-5F59-5449-4D50409D9294}"/>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24523" y="2209913"/>
            <a:ext cx="512205" cy="781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152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A4BD6EE-7B51-447C-AAB3-028B7A3E5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26499BE3-711B-A168-439E-E7D9C62055B8}"/>
              </a:ext>
            </a:extLst>
          </p:cNvPr>
          <p:cNvSpPr txBox="1"/>
          <p:nvPr/>
        </p:nvSpPr>
        <p:spPr>
          <a:xfrm>
            <a:off x="612648" y="433387"/>
            <a:ext cx="5032744" cy="336564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a:latin typeface="+mj-lt"/>
                <a:ea typeface="+mj-ea"/>
                <a:cs typeface="+mj-cs"/>
              </a:rPr>
              <a:t>GammaEDU</a:t>
            </a:r>
          </a:p>
        </p:txBody>
      </p:sp>
      <p:pic>
        <p:nvPicPr>
          <p:cNvPr id="8" name="Picture 4">
            <a:extLst>
              <a:ext uri="{FF2B5EF4-FFF2-40B4-BE49-F238E27FC236}">
                <a16:creationId xmlns:a16="http://schemas.microsoft.com/office/drawing/2014/main" id="{1998765B-0BF5-AE19-FBC9-D391E398AA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258040" y="149975"/>
            <a:ext cx="5593768" cy="2671023"/>
          </a:xfrm>
          <a:prstGeom prst="rect">
            <a:avLst/>
          </a:prstGeom>
          <a:noFill/>
          <a:extLst>
            <a:ext uri="{909E8E84-426E-40DD-AFC4-6F175D3DCCD1}">
              <a14:hiddenFill xmlns:a14="http://schemas.microsoft.com/office/drawing/2010/main">
                <a:solidFill>
                  <a:srgbClr val="FFFFFF"/>
                </a:solidFill>
              </a14:hiddenFill>
            </a:ext>
          </a:extLst>
        </p:spPr>
      </p:pic>
      <p:sp>
        <p:nvSpPr>
          <p:cNvPr id="22" name="sketch line">
            <a:extLst>
              <a:ext uri="{FF2B5EF4-FFF2-40B4-BE49-F238E27FC236}">
                <a16:creationId xmlns:a16="http://schemas.microsoft.com/office/drawing/2014/main" id="{6B5FF7CD-712E-4187-BFF5-B192FFB33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005089"/>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ed backpack on the ground&#10;&#10;AI-generated content may be incorrect.">
            <a:extLst>
              <a:ext uri="{FF2B5EF4-FFF2-40B4-BE49-F238E27FC236}">
                <a16:creationId xmlns:a16="http://schemas.microsoft.com/office/drawing/2014/main" id="{BBC99F93-B378-1B21-A460-C6CC08D88CA2}"/>
              </a:ext>
            </a:extLst>
          </p:cNvPr>
          <p:cNvPicPr>
            <a:picLocks noChangeAspect="1"/>
          </p:cNvPicPr>
          <p:nvPr/>
        </p:nvPicPr>
        <p:blipFill>
          <a:blip r:embed="rId3">
            <a:extLst>
              <a:ext uri="{28A0092B-C50C-407E-A947-70E740481C1C}">
                <a14:useLocalDpi xmlns:a14="http://schemas.microsoft.com/office/drawing/2010/main" val="0"/>
              </a:ext>
            </a:extLst>
          </a:blip>
          <a:srcRect t="7356" r="1274" b="30422"/>
          <a:stretch>
            <a:fillRect/>
          </a:stretch>
        </p:blipFill>
        <p:spPr>
          <a:xfrm>
            <a:off x="6342122" y="3199169"/>
            <a:ext cx="2928001" cy="3280659"/>
          </a:xfrm>
          <a:prstGeom prst="rect">
            <a:avLst/>
          </a:prstGeom>
        </p:spPr>
      </p:pic>
      <p:pic>
        <p:nvPicPr>
          <p:cNvPr id="7" name="Immagine 8" descr="Immagine che contiene erba, esterni, idrante, fuoco&#10;&#10;Descrizione generata automaticamente">
            <a:extLst>
              <a:ext uri="{FF2B5EF4-FFF2-40B4-BE49-F238E27FC236}">
                <a16:creationId xmlns:a16="http://schemas.microsoft.com/office/drawing/2014/main" id="{9A36FD4C-D2CC-8523-F6C3-EEF4699A20ED}"/>
              </a:ext>
            </a:extLst>
          </p:cNvPr>
          <p:cNvPicPr>
            <a:picLocks noChangeAspect="1"/>
          </p:cNvPicPr>
          <p:nvPr/>
        </p:nvPicPr>
        <p:blipFill rotWithShape="1">
          <a:blip r:embed="rId4">
            <a:extLst>
              <a:ext uri="{28A0092B-C50C-407E-A947-70E740481C1C}">
                <a14:useLocalDpi xmlns:a14="http://schemas.microsoft.com/office/drawing/2010/main" val="0"/>
              </a:ext>
            </a:extLst>
          </a:blip>
          <a:srcRect l="44212" t="15814" r="44625" b="41240"/>
          <a:stretch>
            <a:fillRect/>
          </a:stretch>
        </p:blipFill>
        <p:spPr>
          <a:xfrm>
            <a:off x="9566670" y="3199168"/>
            <a:ext cx="1274050" cy="3271733"/>
          </a:xfrm>
          <a:prstGeom prst="rect">
            <a:avLst/>
          </a:prstGeom>
        </p:spPr>
      </p:pic>
      <p:sp>
        <p:nvSpPr>
          <p:cNvPr id="9" name="CasellaDiTesto 13">
            <a:extLst>
              <a:ext uri="{FF2B5EF4-FFF2-40B4-BE49-F238E27FC236}">
                <a16:creationId xmlns:a16="http://schemas.microsoft.com/office/drawing/2014/main" id="{98F3F3BE-D731-FE99-BDE9-8F542FD27FA8}"/>
              </a:ext>
            </a:extLst>
          </p:cNvPr>
          <p:cNvSpPr txBox="1"/>
          <p:nvPr/>
        </p:nvSpPr>
        <p:spPr>
          <a:xfrm>
            <a:off x="137420" y="5998566"/>
            <a:ext cx="5337048" cy="106549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b="1" kern="1200" dirty="0">
                <a:solidFill>
                  <a:schemeClr val="tx1"/>
                </a:solidFill>
                <a:ea typeface="+mj-ea"/>
                <a:cs typeface="+mj-cs"/>
                <a:hlinkClick r:id="rId5">
                  <a:extLst>
                    <a:ext uri="{A12FA001-AC4F-418D-AE19-62706E023703}">
                      <ahyp:hlinkClr xmlns:ahyp="http://schemas.microsoft.com/office/drawing/2018/hyperlinkcolor" val="tx"/>
                    </a:ext>
                  </a:extLst>
                </a:hlinkClick>
              </a:rPr>
              <a:t>https://www.caen.it/products/gamma-edu/</a:t>
            </a:r>
            <a:endParaRPr lang="en-US" b="1" kern="1200" dirty="0">
              <a:solidFill>
                <a:schemeClr val="tx1"/>
              </a:solidFill>
              <a:ea typeface="+mj-ea"/>
              <a:cs typeface="+mj-cs"/>
            </a:endParaRPr>
          </a:p>
        </p:txBody>
      </p:sp>
    </p:spTree>
    <p:extLst>
      <p:ext uri="{BB962C8B-B14F-4D97-AF65-F5344CB8AC3E}">
        <p14:creationId xmlns:p14="http://schemas.microsoft.com/office/powerpoint/2010/main" val="112968196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asellaDiTesto 5">
            <a:extLst>
              <a:ext uri="{FF2B5EF4-FFF2-40B4-BE49-F238E27FC236}">
                <a16:creationId xmlns:a16="http://schemas.microsoft.com/office/drawing/2014/main" id="{D75AB9A9-F0C1-C8CA-9F6A-7F6D9036792D}"/>
              </a:ext>
            </a:extLst>
          </p:cNvPr>
          <p:cNvGraphicFramePr/>
          <p:nvPr>
            <p:extLst>
              <p:ext uri="{D42A27DB-BD31-4B8C-83A1-F6EECF244321}">
                <p14:modId xmlns:p14="http://schemas.microsoft.com/office/powerpoint/2010/main" val="4266142719"/>
              </p:ext>
            </p:extLst>
          </p:nvPr>
        </p:nvGraphicFramePr>
        <p:xfrm>
          <a:off x="4745805" y="768927"/>
          <a:ext cx="7039035" cy="5699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Scintillation Detectors - Crydet Ltd">
            <a:extLst>
              <a:ext uri="{FF2B5EF4-FFF2-40B4-BE49-F238E27FC236}">
                <a16:creationId xmlns:a16="http://schemas.microsoft.com/office/drawing/2014/main" id="{F53F4B91-9D38-C20E-2439-0988F776E9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525" y="766763"/>
            <a:ext cx="2601774" cy="1734516"/>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4">
            <a:extLst>
              <a:ext uri="{FF2B5EF4-FFF2-40B4-BE49-F238E27FC236}">
                <a16:creationId xmlns:a16="http://schemas.microsoft.com/office/drawing/2014/main" id="{6904BD10-6BE5-82ED-8650-909BD86887EE}"/>
              </a:ext>
            </a:extLst>
          </p:cNvPr>
          <p:cNvPicPr>
            <a:picLocks noChangeAspect="1"/>
          </p:cNvPicPr>
          <p:nvPr/>
        </p:nvPicPr>
        <p:blipFill>
          <a:blip r:embed="rId8"/>
          <a:srcRect t="6897" b="1517"/>
          <a:stretch/>
        </p:blipFill>
        <p:spPr>
          <a:xfrm>
            <a:off x="173237" y="2866752"/>
            <a:ext cx="3644751" cy="1318548"/>
          </a:xfrm>
          <a:prstGeom prst="rect">
            <a:avLst/>
          </a:prstGeom>
        </p:spPr>
      </p:pic>
      <p:pic>
        <p:nvPicPr>
          <p:cNvPr id="2052" name="Picture 4" descr="Scintillation Materials">
            <a:extLst>
              <a:ext uri="{FF2B5EF4-FFF2-40B4-BE49-F238E27FC236}">
                <a16:creationId xmlns:a16="http://schemas.microsoft.com/office/drawing/2014/main" id="{34499B1D-61E0-EE08-7078-098540E953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1579" y="4430464"/>
            <a:ext cx="2037693" cy="20376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4DB2848-D2FF-CB46-64C7-5110D38CD7A2}"/>
              </a:ext>
            </a:extLst>
          </p:cNvPr>
          <p:cNvSpPr txBox="1"/>
          <p:nvPr/>
        </p:nvSpPr>
        <p:spPr>
          <a:xfrm>
            <a:off x="5017542" y="84952"/>
            <a:ext cx="6894576" cy="588264"/>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3600" dirty="0">
                <a:latin typeface="+mj-lt"/>
                <a:ea typeface="+mj-ea"/>
                <a:cs typeface="+mj-cs"/>
              </a:rPr>
              <a:t>Detection of gamma radiation</a:t>
            </a:r>
          </a:p>
        </p:txBody>
      </p:sp>
      <p:pic>
        <p:nvPicPr>
          <p:cNvPr id="7" name="Graphic 6" descr="Radioactive Sign">
            <a:extLst>
              <a:ext uri="{FF2B5EF4-FFF2-40B4-BE49-F238E27FC236}">
                <a16:creationId xmlns:a16="http://schemas.microsoft.com/office/drawing/2014/main" id="{DDE10B29-341C-5D29-19D8-3C1B14AE976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92168" y="84952"/>
            <a:ext cx="559016" cy="559016"/>
          </a:xfrm>
          <a:prstGeom prst="rect">
            <a:avLst/>
          </a:prstGeom>
        </p:spPr>
      </p:pic>
    </p:spTree>
    <p:extLst>
      <p:ext uri="{BB962C8B-B14F-4D97-AF65-F5344CB8AC3E}">
        <p14:creationId xmlns:p14="http://schemas.microsoft.com/office/powerpoint/2010/main" val="295840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D:\OwnCloud\Ma_Perche\Matteo\Papers\Paper_didattica\Sito_web\immagini\instrumentation\image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026" y="413623"/>
            <a:ext cx="9380045" cy="511638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7">
            <a:extLst>
              <a:ext uri="{FF2B5EF4-FFF2-40B4-BE49-F238E27FC236}">
                <a16:creationId xmlns:a16="http://schemas.microsoft.com/office/drawing/2014/main" id="{607EE70A-11C5-4AF2-A729-838C1746D51D}"/>
              </a:ext>
            </a:extLst>
          </p:cNvPr>
          <p:cNvSpPr>
            <a:spLocks noChangeArrowheads="1"/>
          </p:cNvSpPr>
          <p:nvPr/>
        </p:nvSpPr>
        <p:spPr bwMode="auto">
          <a:xfrm>
            <a:off x="1524003"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solidFill>
                <a:prstClr val="black"/>
              </a:solidFill>
            </a:endParaRPr>
          </a:p>
        </p:txBody>
      </p:sp>
      <p:sp>
        <p:nvSpPr>
          <p:cNvPr id="24" name="Rettangolo 23">
            <a:extLst>
              <a:ext uri="{FF2B5EF4-FFF2-40B4-BE49-F238E27FC236}">
                <a16:creationId xmlns:a16="http://schemas.microsoft.com/office/drawing/2014/main" id="{01A28808-5A6F-4406-91C5-13DDA0F51B2C}"/>
              </a:ext>
            </a:extLst>
          </p:cNvPr>
          <p:cNvSpPr/>
          <p:nvPr/>
        </p:nvSpPr>
        <p:spPr>
          <a:xfrm>
            <a:off x="1524000" y="0"/>
            <a:ext cx="9144000" cy="692696"/>
          </a:xfrm>
          <a:prstGeom prst="rect">
            <a:avLst/>
          </a:prstGeom>
          <a:solidFill>
            <a:srgbClr val="475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Rettangolo 24">
            <a:extLst>
              <a:ext uri="{FF2B5EF4-FFF2-40B4-BE49-F238E27FC236}">
                <a16:creationId xmlns:a16="http://schemas.microsoft.com/office/drawing/2014/main" id="{162930C2-CDC3-4888-8E5A-B47BA9E9C79C}"/>
              </a:ext>
            </a:extLst>
          </p:cNvPr>
          <p:cNvSpPr/>
          <p:nvPr/>
        </p:nvSpPr>
        <p:spPr>
          <a:xfrm>
            <a:off x="1524000" y="692696"/>
            <a:ext cx="9144000" cy="144016"/>
          </a:xfrm>
          <a:prstGeom prst="rect">
            <a:avLst/>
          </a:prstGeom>
          <a:solidFill>
            <a:srgbClr val="798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1" name="Rettangolo 30">
            <a:extLst>
              <a:ext uri="{FF2B5EF4-FFF2-40B4-BE49-F238E27FC236}">
                <a16:creationId xmlns:a16="http://schemas.microsoft.com/office/drawing/2014/main" id="{A1E62A07-DBE0-4EA0-BEF4-123E2A94EC3B}"/>
              </a:ext>
            </a:extLst>
          </p:cNvPr>
          <p:cNvSpPr/>
          <p:nvPr/>
        </p:nvSpPr>
        <p:spPr>
          <a:xfrm>
            <a:off x="1524000" y="0"/>
            <a:ext cx="9144000" cy="188640"/>
          </a:xfrm>
          <a:prstGeom prst="rect">
            <a:avLst/>
          </a:prstGeom>
          <a:solidFill>
            <a:srgbClr val="273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2" name="CasellaDiTesto 31">
            <a:extLst>
              <a:ext uri="{FF2B5EF4-FFF2-40B4-BE49-F238E27FC236}">
                <a16:creationId xmlns:a16="http://schemas.microsoft.com/office/drawing/2014/main" id="{91CAC80A-58C5-41FF-852A-68EDB26C9451}"/>
              </a:ext>
            </a:extLst>
          </p:cNvPr>
          <p:cNvSpPr txBox="1"/>
          <p:nvPr/>
        </p:nvSpPr>
        <p:spPr>
          <a:xfrm>
            <a:off x="1524000" y="116632"/>
            <a:ext cx="9144000" cy="523220"/>
          </a:xfrm>
          <a:prstGeom prst="rect">
            <a:avLst/>
          </a:prstGeom>
          <a:noFill/>
        </p:spPr>
        <p:txBody>
          <a:bodyPr wrap="square" rtlCol="0">
            <a:spAutoFit/>
          </a:bodyPr>
          <a:lstStyle/>
          <a:p>
            <a:pPr algn="ctr"/>
            <a:r>
              <a:rPr lang="en-US" sz="2800" dirty="0">
                <a:solidFill>
                  <a:prstClr val="white"/>
                </a:solidFill>
                <a:latin typeface="Roboto" pitchFamily="2" charset="0"/>
                <a:ea typeface="Roboto" pitchFamily="2" charset="0"/>
              </a:rPr>
              <a:t>Schematic diagram of a scintillation detector</a:t>
            </a:r>
            <a:endParaRPr lang="en-GB" sz="2800" dirty="0">
              <a:solidFill>
                <a:prstClr val="white"/>
              </a:solidFill>
              <a:latin typeface="Roboto" pitchFamily="2" charset="0"/>
              <a:ea typeface="Roboto" pitchFamily="2" charset="0"/>
            </a:endParaRPr>
          </a:p>
        </p:txBody>
      </p:sp>
      <p:pic>
        <p:nvPicPr>
          <p:cNvPr id="34" name="Picture 8" descr="Risultati immagini per digibase ortec">
            <a:extLst>
              <a:ext uri="{FF2B5EF4-FFF2-40B4-BE49-F238E27FC236}">
                <a16:creationId xmlns:a16="http://schemas.microsoft.com/office/drawing/2014/main" id="{31AF8544-DC00-4C2D-9E4B-7C7E26BA53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4191" y="3727415"/>
            <a:ext cx="1980047" cy="1564481"/>
          </a:xfrm>
          <a:prstGeom prst="rect">
            <a:avLst/>
          </a:prstGeom>
          <a:noFill/>
          <a:ln>
            <a:solidFill>
              <a:srgbClr val="385D8A"/>
            </a:solidFill>
          </a:ln>
          <a:extLst>
            <a:ext uri="{909E8E84-426E-40DD-AFC4-6F175D3DCCD1}">
              <a14:hiddenFill xmlns:a14="http://schemas.microsoft.com/office/drawing/2010/main">
                <a:solidFill>
                  <a:srgbClr val="FFFFFF"/>
                </a:solidFill>
              </a14:hiddenFill>
            </a:ext>
          </a:extLst>
        </p:spPr>
      </p:pic>
      <p:sp>
        <p:nvSpPr>
          <p:cNvPr id="35" name="Rettangolo 34">
            <a:extLst>
              <a:ext uri="{FF2B5EF4-FFF2-40B4-BE49-F238E27FC236}">
                <a16:creationId xmlns:a16="http://schemas.microsoft.com/office/drawing/2014/main" id="{FFA24563-C610-43CA-9088-66E8919AF681}"/>
              </a:ext>
            </a:extLst>
          </p:cNvPr>
          <p:cNvSpPr/>
          <p:nvPr/>
        </p:nvSpPr>
        <p:spPr>
          <a:xfrm>
            <a:off x="7333379" y="5419693"/>
            <a:ext cx="3319616" cy="1200329"/>
          </a:xfrm>
          <a:prstGeom prst="rect">
            <a:avLst/>
          </a:prstGeom>
        </p:spPr>
        <p:txBody>
          <a:bodyPr wrap="square">
            <a:spAutoFit/>
          </a:bodyPr>
          <a:lstStyle/>
          <a:p>
            <a:pPr>
              <a:defRPr/>
            </a:pPr>
            <a:r>
              <a:rPr lang="en-US" dirty="0">
                <a:solidFill>
                  <a:prstClr val="black"/>
                </a:solidFill>
                <a:latin typeface="Calibri"/>
              </a:rPr>
              <a:t>The </a:t>
            </a:r>
            <a:r>
              <a:rPr lang="en-US" b="1" dirty="0">
                <a:solidFill>
                  <a:prstClr val="black"/>
                </a:solidFill>
                <a:latin typeface="Calibri"/>
              </a:rPr>
              <a:t>MCA </a:t>
            </a:r>
            <a:r>
              <a:rPr lang="en-US" dirty="0">
                <a:solidFill>
                  <a:prstClr val="black"/>
                </a:solidFill>
                <a:latin typeface="Calibri"/>
              </a:rPr>
              <a:t>allows to convert the pulse obtained at the end of the charge amplification stage into a digital signal</a:t>
            </a:r>
            <a:endParaRPr lang="it-IT" dirty="0">
              <a:solidFill>
                <a:prstClr val="black"/>
              </a:solidFill>
              <a:latin typeface="Calibri"/>
            </a:endParaRPr>
          </a:p>
        </p:txBody>
      </p:sp>
      <p:sp>
        <p:nvSpPr>
          <p:cNvPr id="38" name="Rettangolo 37">
            <a:extLst>
              <a:ext uri="{FF2B5EF4-FFF2-40B4-BE49-F238E27FC236}">
                <a16:creationId xmlns:a16="http://schemas.microsoft.com/office/drawing/2014/main" id="{24955C62-8DC1-45FF-B784-286907DD1A10}"/>
              </a:ext>
            </a:extLst>
          </p:cNvPr>
          <p:cNvSpPr/>
          <p:nvPr/>
        </p:nvSpPr>
        <p:spPr>
          <a:xfrm>
            <a:off x="6123964" y="5642084"/>
            <a:ext cx="907621"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defRPr/>
            </a:pPr>
            <a:r>
              <a:rPr lang="en-US" sz="2800" b="1" dirty="0">
                <a:solidFill>
                  <a:prstClr val="black"/>
                </a:solidFill>
                <a:latin typeface="Calibri"/>
              </a:rPr>
              <a:t>MCA</a:t>
            </a:r>
            <a:endParaRPr lang="it-IT" sz="2800" b="1" dirty="0">
              <a:solidFill>
                <a:prstClr val="black"/>
              </a:solidFill>
              <a:latin typeface="Calibri"/>
            </a:endParaRPr>
          </a:p>
        </p:txBody>
      </p:sp>
      <p:pic>
        <p:nvPicPr>
          <p:cNvPr id="39" name="Immagine 38">
            <a:extLst>
              <a:ext uri="{FF2B5EF4-FFF2-40B4-BE49-F238E27FC236}">
                <a16:creationId xmlns:a16="http://schemas.microsoft.com/office/drawing/2014/main" id="{0EB77610-23B3-4866-BB40-228183EA7B5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4363" t="27467" r="16726" b="28306"/>
          <a:stretch/>
        </p:blipFill>
        <p:spPr>
          <a:xfrm rot="10800000">
            <a:off x="2614586" y="5400553"/>
            <a:ext cx="3481414" cy="1086163"/>
          </a:xfrm>
          <a:prstGeom prst="rect">
            <a:avLst/>
          </a:prstGeom>
        </p:spPr>
      </p:pic>
      <p:pic>
        <p:nvPicPr>
          <p:cNvPr id="2" name="Immagine 1">
            <a:extLst>
              <a:ext uri="{FF2B5EF4-FFF2-40B4-BE49-F238E27FC236}">
                <a16:creationId xmlns:a16="http://schemas.microsoft.com/office/drawing/2014/main" id="{0587662B-FA21-426F-9D2F-F48F1C2DBCD9}"/>
              </a:ext>
            </a:extLst>
          </p:cNvPr>
          <p:cNvPicPr>
            <a:picLocks noChangeAspect="1"/>
          </p:cNvPicPr>
          <p:nvPr/>
        </p:nvPicPr>
        <p:blipFill>
          <a:blip r:embed="rId7"/>
          <a:stretch>
            <a:fillRect/>
          </a:stretch>
        </p:blipFill>
        <p:spPr>
          <a:xfrm>
            <a:off x="2189159" y="5655534"/>
            <a:ext cx="1408298" cy="755970"/>
          </a:xfrm>
          <a:prstGeom prst="rect">
            <a:avLst/>
          </a:prstGeom>
        </p:spPr>
      </p:pic>
      <p:pic>
        <p:nvPicPr>
          <p:cNvPr id="4" name="Immagine 3">
            <a:extLst>
              <a:ext uri="{FF2B5EF4-FFF2-40B4-BE49-F238E27FC236}">
                <a16:creationId xmlns:a16="http://schemas.microsoft.com/office/drawing/2014/main" id="{9749EF37-1425-4AFD-920A-F58A2A028A2C}"/>
              </a:ext>
            </a:extLst>
          </p:cNvPr>
          <p:cNvPicPr>
            <a:picLocks noChangeAspect="1"/>
          </p:cNvPicPr>
          <p:nvPr/>
        </p:nvPicPr>
        <p:blipFill>
          <a:blip r:embed="rId8"/>
          <a:stretch>
            <a:fillRect/>
          </a:stretch>
        </p:blipFill>
        <p:spPr>
          <a:xfrm>
            <a:off x="4022884" y="6108731"/>
            <a:ext cx="1109568" cy="755970"/>
          </a:xfrm>
          <a:prstGeom prst="rect">
            <a:avLst/>
          </a:prstGeom>
        </p:spPr>
      </p:pic>
      <p:sp>
        <p:nvSpPr>
          <p:cNvPr id="14" name="CasellaDiTesto 13">
            <a:extLst>
              <a:ext uri="{FF2B5EF4-FFF2-40B4-BE49-F238E27FC236}">
                <a16:creationId xmlns:a16="http://schemas.microsoft.com/office/drawing/2014/main" id="{69ADF7C4-531F-417A-9B34-9C9EACA4BBD3}"/>
              </a:ext>
            </a:extLst>
          </p:cNvPr>
          <p:cNvSpPr txBox="1"/>
          <p:nvPr/>
        </p:nvSpPr>
        <p:spPr>
          <a:xfrm>
            <a:off x="8017566" y="877362"/>
            <a:ext cx="2650435" cy="1077218"/>
          </a:xfrm>
          <a:prstGeom prst="rect">
            <a:avLst/>
          </a:prstGeom>
          <a:noFill/>
        </p:spPr>
        <p:txBody>
          <a:bodyPr wrap="square" rtlCol="0">
            <a:spAutoFit/>
          </a:bodyPr>
          <a:lstStyle/>
          <a:p>
            <a:pPr algn="ctr" fontAlgn="base">
              <a:spcBef>
                <a:spcPct val="0"/>
              </a:spcBef>
              <a:spcAft>
                <a:spcPct val="0"/>
              </a:spcAft>
              <a:defRPr/>
            </a:pPr>
            <a:r>
              <a:rPr lang="en-US" sz="1600" dirty="0">
                <a:solidFill>
                  <a:srgbClr val="000000"/>
                </a:solidFill>
                <a:latin typeface="Arial" charset="0"/>
                <a:cs typeface="Arial" charset="0"/>
              </a:rPr>
              <a:t>The intensity of the output current pulse is proportional to the energy of the incident photon</a:t>
            </a:r>
            <a:endParaRPr lang="it-IT" sz="1600" dirty="0">
              <a:solidFill>
                <a:srgbClr val="000000"/>
              </a:solidFill>
              <a:latin typeface="Arial" charset="0"/>
              <a:cs typeface="Arial" charset="0"/>
            </a:endParaRPr>
          </a:p>
        </p:txBody>
      </p:sp>
    </p:spTree>
    <p:extLst>
      <p:ext uri="{BB962C8B-B14F-4D97-AF65-F5344CB8AC3E}">
        <p14:creationId xmlns:p14="http://schemas.microsoft.com/office/powerpoint/2010/main" val="17355018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2535" y="-28734"/>
            <a:ext cx="12214536" cy="73250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ctr" defTabSz="914354" fontAlgn="base">
              <a:lnSpc>
                <a:spcPct val="90000"/>
              </a:lnSpc>
              <a:spcBef>
                <a:spcPct val="0"/>
              </a:spcBef>
              <a:spcAft>
                <a:spcPct val="0"/>
              </a:spcAft>
            </a:pPr>
            <a:r>
              <a:rPr lang="en-US" sz="4400" b="1">
                <a:solidFill>
                  <a:srgbClr val="000000"/>
                </a:solidFill>
                <a:latin typeface="Calibri Light (Titoli)"/>
              </a:rPr>
              <a:t>We interpret the gamma spectrum</a:t>
            </a:r>
            <a:endParaRPr lang="it-IT" sz="4400" b="1" dirty="0">
              <a:solidFill>
                <a:srgbClr val="000000"/>
              </a:solidFill>
              <a:latin typeface="Calibri Light (Titoli)"/>
              <a:cs typeface="Arial"/>
            </a:endParaRPr>
          </a:p>
        </p:txBody>
      </p:sp>
      <p:graphicFrame>
        <p:nvGraphicFramePr>
          <p:cNvPr id="38" name="Chart 3"/>
          <p:cNvGraphicFramePr>
            <a:graphicFrameLocks/>
          </p:cNvGraphicFramePr>
          <p:nvPr/>
        </p:nvGraphicFramePr>
        <p:xfrm>
          <a:off x="-22536" y="748012"/>
          <a:ext cx="12071197" cy="6093296"/>
        </p:xfrm>
        <a:graphic>
          <a:graphicData uri="http://schemas.openxmlformats.org/drawingml/2006/chart">
            <c:chart xmlns:c="http://schemas.openxmlformats.org/drawingml/2006/chart" xmlns:r="http://schemas.openxmlformats.org/officeDocument/2006/relationships" r:id="rId2"/>
          </a:graphicData>
        </a:graphic>
      </p:graphicFrame>
      <p:sp>
        <p:nvSpPr>
          <p:cNvPr id="40" name="Text Box 10"/>
          <p:cNvSpPr txBox="1">
            <a:spLocks noChangeArrowheads="1"/>
          </p:cNvSpPr>
          <p:nvPr/>
        </p:nvSpPr>
        <p:spPr bwMode="auto">
          <a:xfrm>
            <a:off x="4603619" y="2338529"/>
            <a:ext cx="1728192"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354" fontAlgn="base">
              <a:spcBef>
                <a:spcPct val="0"/>
              </a:spcBef>
              <a:spcAft>
                <a:spcPct val="0"/>
              </a:spcAft>
            </a:pPr>
            <a:r>
              <a:rPr lang="it-IT" altLang="it-IT" sz="1600" b="1" dirty="0" err="1">
                <a:solidFill>
                  <a:srgbClr val="0070C0"/>
                </a:solidFill>
                <a:latin typeface="Arial Narrow" panose="020B0606020202030204" pitchFamily="34" charset="0"/>
                <a:cs typeface="Arial" charset="0"/>
              </a:rPr>
              <a:t>Photopeak</a:t>
            </a:r>
            <a:r>
              <a:rPr lang="it-IT" altLang="it-IT" sz="1600" b="1" dirty="0">
                <a:solidFill>
                  <a:srgbClr val="0070C0"/>
                </a:solidFill>
                <a:latin typeface="Arial Narrow" panose="020B0606020202030204" pitchFamily="34" charset="0"/>
                <a:cs typeface="Arial" charset="0"/>
              </a:rPr>
              <a:t> </a:t>
            </a:r>
          </a:p>
          <a:p>
            <a:pPr algn="ctr" defTabSz="914354" fontAlgn="base">
              <a:spcBef>
                <a:spcPct val="0"/>
              </a:spcBef>
              <a:spcAft>
                <a:spcPct val="0"/>
              </a:spcAft>
            </a:pPr>
            <a:r>
              <a:rPr lang="it-IT" altLang="it-IT" sz="1600" b="1" dirty="0">
                <a:solidFill>
                  <a:srgbClr val="0070C0"/>
                </a:solidFill>
                <a:latin typeface="Arial Narrow" panose="020B0606020202030204" pitchFamily="34" charset="0"/>
                <a:cs typeface="Arial" charset="0"/>
              </a:rPr>
              <a:t>(</a:t>
            </a:r>
            <a:r>
              <a:rPr lang="it-IT" altLang="it-IT" sz="1600" b="1" baseline="30000" dirty="0">
                <a:solidFill>
                  <a:srgbClr val="0070C0"/>
                </a:solidFill>
                <a:latin typeface="Arial Narrow" panose="020B0606020202030204" pitchFamily="34" charset="0"/>
                <a:cs typeface="Arial" charset="0"/>
              </a:rPr>
              <a:t>40</a:t>
            </a:r>
            <a:r>
              <a:rPr lang="it-IT" altLang="it-IT" sz="1600" b="1" dirty="0">
                <a:solidFill>
                  <a:srgbClr val="0070C0"/>
                </a:solidFill>
                <a:latin typeface="Arial Narrow" panose="020B0606020202030204" pitchFamily="34" charset="0"/>
                <a:cs typeface="Arial" charset="0"/>
              </a:rPr>
              <a:t>K 1460 keV)</a:t>
            </a:r>
          </a:p>
        </p:txBody>
      </p:sp>
      <p:sp>
        <p:nvSpPr>
          <p:cNvPr id="43" name="Text Box 10"/>
          <p:cNvSpPr txBox="1">
            <a:spLocks noChangeArrowheads="1"/>
          </p:cNvSpPr>
          <p:nvPr/>
        </p:nvSpPr>
        <p:spPr bwMode="auto">
          <a:xfrm>
            <a:off x="7462921" y="3559034"/>
            <a:ext cx="1675312" cy="584775"/>
          </a:xfrm>
          <a:prstGeom prst="rect">
            <a:avLst/>
          </a:prstGeom>
          <a:noFill/>
          <a:ln w="9525">
            <a:no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354" fontAlgn="base">
              <a:spcBef>
                <a:spcPct val="0"/>
              </a:spcBef>
              <a:spcAft>
                <a:spcPct val="0"/>
              </a:spcAft>
            </a:pPr>
            <a:r>
              <a:rPr lang="it-IT" altLang="it-IT" sz="1600" b="1" dirty="0" err="1">
                <a:solidFill>
                  <a:srgbClr val="53CA3C"/>
                </a:solidFill>
                <a:latin typeface="Arial Narrow" panose="020B0606020202030204" pitchFamily="34" charset="0"/>
                <a:cs typeface="Arial" charset="0"/>
              </a:rPr>
              <a:t>Photopeak</a:t>
            </a:r>
            <a:r>
              <a:rPr lang="it-IT" altLang="it-IT" sz="1600" b="1" dirty="0">
                <a:solidFill>
                  <a:srgbClr val="53CA3C"/>
                </a:solidFill>
                <a:latin typeface="Arial Narrow" panose="020B0606020202030204" pitchFamily="34" charset="0"/>
                <a:cs typeface="Arial" charset="0"/>
              </a:rPr>
              <a:t> </a:t>
            </a:r>
          </a:p>
          <a:p>
            <a:pPr algn="ctr" defTabSz="914354" fontAlgn="base">
              <a:spcBef>
                <a:spcPct val="0"/>
              </a:spcBef>
              <a:spcAft>
                <a:spcPct val="0"/>
              </a:spcAft>
            </a:pPr>
            <a:r>
              <a:rPr lang="it-IT" altLang="it-IT" sz="1600" b="1" dirty="0">
                <a:solidFill>
                  <a:srgbClr val="53CA3C"/>
                </a:solidFill>
                <a:latin typeface="Arial Narrow" panose="020B0606020202030204" pitchFamily="34" charset="0"/>
                <a:cs typeface="Arial" charset="0"/>
              </a:rPr>
              <a:t>(</a:t>
            </a:r>
            <a:r>
              <a:rPr lang="it-IT" altLang="it-IT" sz="1600" b="1" baseline="30000" dirty="0">
                <a:solidFill>
                  <a:srgbClr val="53CA3C"/>
                </a:solidFill>
                <a:latin typeface="Arial Narrow" panose="020B0606020202030204" pitchFamily="34" charset="0"/>
                <a:cs typeface="Arial" charset="0"/>
              </a:rPr>
              <a:t>208</a:t>
            </a:r>
            <a:r>
              <a:rPr lang="it-IT" altLang="it-IT" sz="1600" b="1" dirty="0">
                <a:solidFill>
                  <a:srgbClr val="53CA3C"/>
                </a:solidFill>
                <a:latin typeface="Arial Narrow" panose="020B0606020202030204" pitchFamily="34" charset="0"/>
                <a:cs typeface="Arial" charset="0"/>
              </a:rPr>
              <a:t>Tl 2614 keV)</a:t>
            </a:r>
          </a:p>
        </p:txBody>
      </p:sp>
      <p:sp>
        <p:nvSpPr>
          <p:cNvPr id="45" name="Text Box 10"/>
          <p:cNvSpPr txBox="1">
            <a:spLocks noChangeArrowheads="1"/>
          </p:cNvSpPr>
          <p:nvPr/>
        </p:nvSpPr>
        <p:spPr bwMode="auto">
          <a:xfrm>
            <a:off x="5580611" y="3464155"/>
            <a:ext cx="1824204"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354" fontAlgn="base">
              <a:spcBef>
                <a:spcPct val="0"/>
              </a:spcBef>
              <a:spcAft>
                <a:spcPct val="0"/>
              </a:spcAft>
            </a:pPr>
            <a:r>
              <a:rPr lang="it-IT" altLang="it-IT" sz="1600" b="1" dirty="0" err="1">
                <a:solidFill>
                  <a:srgbClr val="FF0000"/>
                </a:solidFill>
                <a:latin typeface="Arial Narrow" panose="020B0606020202030204" pitchFamily="34" charset="0"/>
                <a:cs typeface="Arial" charset="0"/>
              </a:rPr>
              <a:t>Photopeak</a:t>
            </a:r>
            <a:r>
              <a:rPr lang="it-IT" altLang="it-IT" sz="1600" b="1" dirty="0">
                <a:solidFill>
                  <a:srgbClr val="FF0000"/>
                </a:solidFill>
                <a:latin typeface="Arial Narrow" panose="020B0606020202030204" pitchFamily="34" charset="0"/>
                <a:cs typeface="Arial" charset="0"/>
              </a:rPr>
              <a:t>(</a:t>
            </a:r>
            <a:r>
              <a:rPr lang="it-IT" altLang="it-IT" sz="1600" b="1" baseline="30000" dirty="0">
                <a:solidFill>
                  <a:srgbClr val="FF0000"/>
                </a:solidFill>
                <a:latin typeface="Arial Narrow" panose="020B0606020202030204" pitchFamily="34" charset="0"/>
                <a:cs typeface="Arial" charset="0"/>
              </a:rPr>
              <a:t>214</a:t>
            </a:r>
            <a:r>
              <a:rPr lang="it-IT" altLang="it-IT" sz="1600" b="1" dirty="0">
                <a:solidFill>
                  <a:srgbClr val="FF0000"/>
                </a:solidFill>
                <a:latin typeface="Arial Narrow" panose="020B0606020202030204" pitchFamily="34" charset="0"/>
                <a:cs typeface="Arial" charset="0"/>
              </a:rPr>
              <a:t>Bi 1764 keV)</a:t>
            </a:r>
          </a:p>
        </p:txBody>
      </p:sp>
      <p:pic>
        <p:nvPicPr>
          <p:cNvPr id="46" name="Picture 8" descr="impronta digitale web"/>
          <p:cNvPicPr>
            <a:picLocks noChangeAspect="1" noChangeArrowheads="1"/>
          </p:cNvPicPr>
          <p:nvPr/>
        </p:nvPicPr>
        <p:blipFill>
          <a:blip r:embed="rId3" cstate="print"/>
          <a:srcRect/>
          <a:stretch>
            <a:fillRect/>
          </a:stretch>
        </p:blipFill>
        <p:spPr bwMode="auto">
          <a:xfrm>
            <a:off x="3174281" y="1570160"/>
            <a:ext cx="923833" cy="1299571"/>
          </a:xfrm>
          <a:prstGeom prst="rect">
            <a:avLst/>
          </a:prstGeom>
          <a:noFill/>
          <a:ln w="9525">
            <a:noFill/>
            <a:miter lim="800000"/>
            <a:headEnd/>
            <a:tailEnd/>
          </a:ln>
        </p:spPr>
      </p:pic>
      <p:sp>
        <p:nvSpPr>
          <p:cNvPr id="47" name="Text Box 10"/>
          <p:cNvSpPr txBox="1">
            <a:spLocks noChangeArrowheads="1"/>
          </p:cNvSpPr>
          <p:nvPr/>
        </p:nvSpPr>
        <p:spPr bwMode="auto">
          <a:xfrm>
            <a:off x="9145340" y="4954927"/>
            <a:ext cx="2049555" cy="36933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354" fontAlgn="base">
              <a:spcBef>
                <a:spcPct val="0"/>
              </a:spcBef>
              <a:spcAft>
                <a:spcPct val="0"/>
              </a:spcAft>
            </a:pPr>
            <a:r>
              <a:rPr lang="en-NZ" b="1">
                <a:solidFill>
                  <a:srgbClr val="000000"/>
                </a:solidFill>
                <a:latin typeface="Arial Narrow" panose="020B0606020202030204" pitchFamily="34" charset="0"/>
                <a:cs typeface="Arial" charset="0"/>
              </a:rPr>
              <a:t>Cosmic radiation</a:t>
            </a:r>
          </a:p>
        </p:txBody>
      </p:sp>
      <p:sp>
        <p:nvSpPr>
          <p:cNvPr id="14" name="Rettangolo 13">
            <a:extLst>
              <a:ext uri="{FF2B5EF4-FFF2-40B4-BE49-F238E27FC236}">
                <a16:creationId xmlns:a16="http://schemas.microsoft.com/office/drawing/2014/main" id="{5A96FB67-E204-4555-BC76-ECF03CC4CD6C}"/>
              </a:ext>
            </a:extLst>
          </p:cNvPr>
          <p:cNvSpPr/>
          <p:nvPr/>
        </p:nvSpPr>
        <p:spPr>
          <a:xfrm>
            <a:off x="1" y="609997"/>
            <a:ext cx="12214535" cy="666977"/>
          </a:xfrm>
          <a:prstGeom prst="rect">
            <a:avLst/>
          </a:prstGeom>
        </p:spPr>
        <p:txBody>
          <a:bodyPr wrap="square">
            <a:spAutoFit/>
          </a:bodyPr>
          <a:lstStyle/>
          <a:p>
            <a:pPr algn="ctr" defTabSz="914354" fontAlgn="base">
              <a:spcBef>
                <a:spcPct val="0"/>
              </a:spcBef>
              <a:spcAft>
                <a:spcPct val="0"/>
              </a:spcAft>
            </a:pPr>
            <a:r>
              <a:rPr lang="en-US" altLang="it-IT" sz="1867" dirty="0">
                <a:solidFill>
                  <a:srgbClr val="000000"/>
                </a:solidFill>
                <a:latin typeface="Arial" charset="0"/>
                <a:cs typeface="Arial" charset="0"/>
              </a:rPr>
              <a:t>In a gamma spectrum we recognize the photopeaks, which correspond to the photons that arrive at the detector with energy equal to that with which they were emitted and that have deposited all the energy in the detector.</a:t>
            </a:r>
            <a:endParaRPr lang="it-IT" altLang="it-IT" sz="1867" b="1" dirty="0">
              <a:solidFill>
                <a:srgbClr val="000000"/>
              </a:solidFill>
              <a:latin typeface="Arial" charset="0"/>
              <a:cs typeface="Arial" charset="0"/>
            </a:endParaRPr>
          </a:p>
        </p:txBody>
      </p:sp>
      <p:sp>
        <p:nvSpPr>
          <p:cNvPr id="13" name="CasellaDiTesto 7">
            <a:extLst>
              <a:ext uri="{FF2B5EF4-FFF2-40B4-BE49-F238E27FC236}">
                <a16:creationId xmlns:a16="http://schemas.microsoft.com/office/drawing/2014/main" id="{3348253B-4B36-4802-8E78-745A29C16B2D}"/>
              </a:ext>
            </a:extLst>
          </p:cNvPr>
          <p:cNvSpPr txBox="1">
            <a:spLocks noChangeArrowheads="1"/>
          </p:cNvSpPr>
          <p:nvPr/>
        </p:nvSpPr>
        <p:spPr bwMode="auto">
          <a:xfrm>
            <a:off x="7154652" y="2250900"/>
            <a:ext cx="4633723"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ctr" defTabSz="1219140" eaLnBrk="1" hangingPunct="1"/>
            <a:r>
              <a:rPr lang="en-US" altLang="it-IT" sz="2133">
                <a:solidFill>
                  <a:srgbClr val="000000"/>
                </a:solidFill>
              </a:rPr>
              <a:t>We know these energies from the physics of decay</a:t>
            </a:r>
            <a:endParaRPr lang="it-IT" altLang="it-IT" sz="2133" dirty="0">
              <a:solidFill>
                <a:srgbClr val="000000"/>
              </a:solidFill>
            </a:endParaRPr>
          </a:p>
        </p:txBody>
      </p:sp>
      <p:sp>
        <p:nvSpPr>
          <p:cNvPr id="2" name="Rettangolo 1">
            <a:extLst>
              <a:ext uri="{FF2B5EF4-FFF2-40B4-BE49-F238E27FC236}">
                <a16:creationId xmlns:a16="http://schemas.microsoft.com/office/drawing/2014/main" id="{CC6A14FC-8001-407B-95C2-3C85854B8D28}"/>
              </a:ext>
            </a:extLst>
          </p:cNvPr>
          <p:cNvSpPr/>
          <p:nvPr/>
        </p:nvSpPr>
        <p:spPr bwMode="auto">
          <a:xfrm>
            <a:off x="5135894" y="2968888"/>
            <a:ext cx="723601" cy="2835192"/>
          </a:xfrm>
          <a:prstGeom prst="rect">
            <a:avLst/>
          </a:prstGeom>
          <a:noFill/>
          <a:ln w="38100" cap="flat" cmpd="sng" algn="ctr">
            <a:solidFill>
              <a:srgbClr val="0070C0"/>
            </a:solidFill>
            <a:prstDash val="sysDot"/>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40" fontAlgn="base">
              <a:spcBef>
                <a:spcPct val="0"/>
              </a:spcBef>
              <a:spcAft>
                <a:spcPct val="0"/>
              </a:spcAft>
            </a:pPr>
            <a:endParaRPr lang="it-IT" sz="2400">
              <a:solidFill>
                <a:srgbClr val="000000"/>
              </a:solidFill>
              <a:latin typeface="Arial" charset="0"/>
              <a:cs typeface="Arial" charset="0"/>
            </a:endParaRPr>
          </a:p>
        </p:txBody>
      </p:sp>
      <p:sp>
        <p:nvSpPr>
          <p:cNvPr id="15" name="Rettangolo 14">
            <a:extLst>
              <a:ext uri="{FF2B5EF4-FFF2-40B4-BE49-F238E27FC236}">
                <a16:creationId xmlns:a16="http://schemas.microsoft.com/office/drawing/2014/main" id="{7C33EF73-4E44-4501-8C19-D4116DBDED42}"/>
              </a:ext>
            </a:extLst>
          </p:cNvPr>
          <p:cNvSpPr/>
          <p:nvPr/>
        </p:nvSpPr>
        <p:spPr bwMode="auto">
          <a:xfrm>
            <a:off x="5913702" y="4144177"/>
            <a:ext cx="579012" cy="1645097"/>
          </a:xfrm>
          <a:prstGeom prst="rect">
            <a:avLst/>
          </a:prstGeom>
          <a:noFill/>
          <a:ln w="38100" cap="flat" cmpd="sng" algn="ctr">
            <a:solidFill>
              <a:srgbClr val="F93C37"/>
            </a:solidFill>
            <a:prstDash val="sysDot"/>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40" fontAlgn="base">
              <a:spcBef>
                <a:spcPct val="0"/>
              </a:spcBef>
              <a:spcAft>
                <a:spcPct val="0"/>
              </a:spcAft>
            </a:pPr>
            <a:endParaRPr lang="it-IT" sz="2400">
              <a:solidFill>
                <a:srgbClr val="000000"/>
              </a:solidFill>
              <a:latin typeface="Arial" charset="0"/>
              <a:cs typeface="Arial" charset="0"/>
            </a:endParaRPr>
          </a:p>
        </p:txBody>
      </p:sp>
      <p:sp>
        <p:nvSpPr>
          <p:cNvPr id="17" name="Rettangolo 16">
            <a:extLst>
              <a:ext uri="{FF2B5EF4-FFF2-40B4-BE49-F238E27FC236}">
                <a16:creationId xmlns:a16="http://schemas.microsoft.com/office/drawing/2014/main" id="{94226747-8E3F-49C2-9110-84310E659F4E}"/>
              </a:ext>
            </a:extLst>
          </p:cNvPr>
          <p:cNvSpPr/>
          <p:nvPr/>
        </p:nvSpPr>
        <p:spPr bwMode="auto">
          <a:xfrm>
            <a:off x="7956404" y="4227023"/>
            <a:ext cx="688349" cy="1541556"/>
          </a:xfrm>
          <a:prstGeom prst="rect">
            <a:avLst/>
          </a:prstGeom>
          <a:noFill/>
          <a:ln w="38100" cap="flat" cmpd="sng" algn="ctr">
            <a:solidFill>
              <a:srgbClr val="00B050"/>
            </a:solidFill>
            <a:prstDash val="sysDot"/>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40" fontAlgn="base">
              <a:spcBef>
                <a:spcPct val="0"/>
              </a:spcBef>
              <a:spcAft>
                <a:spcPct val="0"/>
              </a:spcAft>
            </a:pPr>
            <a:endParaRPr lang="it-IT" sz="2400">
              <a:solidFill>
                <a:srgbClr val="000000"/>
              </a:solidFill>
              <a:latin typeface="Arial" charset="0"/>
              <a:cs typeface="Arial" charset="0"/>
            </a:endParaRPr>
          </a:p>
        </p:txBody>
      </p:sp>
    </p:spTree>
    <p:extLst>
      <p:ext uri="{BB962C8B-B14F-4D97-AF65-F5344CB8AC3E}">
        <p14:creationId xmlns:p14="http://schemas.microsoft.com/office/powerpoint/2010/main" val="3663871611"/>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16C82-72D1-1326-5EDB-A852166D9D1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AC32AAF-B7C7-FC53-4323-7C3682C5A26A}"/>
              </a:ext>
            </a:extLst>
          </p:cNvPr>
          <p:cNvSpPr>
            <a:spLocks noGrp="1"/>
          </p:cNvSpPr>
          <p:nvPr>
            <p:ph type="title"/>
          </p:nvPr>
        </p:nvSpPr>
        <p:spPr>
          <a:xfrm>
            <a:off x="0" y="-161192"/>
            <a:ext cx="12192000" cy="1325563"/>
          </a:xfrm>
        </p:spPr>
        <p:txBody>
          <a:bodyPr/>
          <a:lstStyle/>
          <a:p>
            <a:r>
              <a:rPr lang="it-IT" dirty="0"/>
              <a:t>The field of </a:t>
            </a:r>
            <a:r>
              <a:rPr lang="it-IT" dirty="0" err="1"/>
              <a:t>view</a:t>
            </a:r>
            <a:endParaRPr lang="it-IT" dirty="0"/>
          </a:p>
        </p:txBody>
      </p:sp>
      <p:pic>
        <p:nvPicPr>
          <p:cNvPr id="1026" name="Picture 2">
            <a:extLst>
              <a:ext uri="{FF2B5EF4-FFF2-40B4-BE49-F238E27FC236}">
                <a16:creationId xmlns:a16="http://schemas.microsoft.com/office/drawing/2014/main" id="{D487ACD5-E949-DE4A-2307-B0FFF4A5A6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659" y="1141493"/>
            <a:ext cx="6492213" cy="4869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263E1ED-84D6-9E01-F50F-9F5986F4B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3927" y="696715"/>
            <a:ext cx="7078821" cy="537506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CCD7E5CB-9FBF-5C9E-8C33-E440FB59AF42}"/>
              </a:ext>
            </a:extLst>
          </p:cNvPr>
          <p:cNvSpPr txBox="1"/>
          <p:nvPr/>
        </p:nvSpPr>
        <p:spPr>
          <a:xfrm>
            <a:off x="0" y="6102781"/>
            <a:ext cx="12192000" cy="502766"/>
          </a:xfrm>
          <a:prstGeom prst="rect">
            <a:avLst/>
          </a:prstGeom>
          <a:noFill/>
        </p:spPr>
        <p:txBody>
          <a:bodyPr wrap="square">
            <a:spAutoFit/>
          </a:bodyPr>
          <a:lstStyle/>
          <a:p>
            <a:pPr algn="ctr" defTabSz="1219140"/>
            <a:r>
              <a:rPr lang="en-US" sz="2667">
                <a:solidFill>
                  <a:prstClr val="black"/>
                </a:solidFill>
              </a:rPr>
              <a:t>If the detector is placed 5 cm above the ground, its field of view is 70 cm</a:t>
            </a:r>
            <a:endParaRPr lang="it-IT" sz="2667" dirty="0">
              <a:solidFill>
                <a:prstClr val="black"/>
              </a:solidFill>
              <a:latin typeface="Calibri" panose="020F0502020204030204"/>
            </a:endParaRPr>
          </a:p>
        </p:txBody>
      </p:sp>
      <p:cxnSp>
        <p:nvCxnSpPr>
          <p:cNvPr id="7" name="Connettore diritto 6">
            <a:extLst>
              <a:ext uri="{FF2B5EF4-FFF2-40B4-BE49-F238E27FC236}">
                <a16:creationId xmlns:a16="http://schemas.microsoft.com/office/drawing/2014/main" id="{6130491B-17A3-5827-A2B9-EC8E250BBB41}"/>
              </a:ext>
            </a:extLst>
          </p:cNvPr>
          <p:cNvCxnSpPr>
            <a:cxnSpLocks/>
          </p:cNvCxnSpPr>
          <p:nvPr/>
        </p:nvCxnSpPr>
        <p:spPr>
          <a:xfrm>
            <a:off x="6382068" y="1291385"/>
            <a:ext cx="21122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265A3122-3173-AB38-E1C9-AB685EBE2974}"/>
              </a:ext>
            </a:extLst>
          </p:cNvPr>
          <p:cNvCxnSpPr>
            <a:cxnSpLocks/>
          </p:cNvCxnSpPr>
          <p:nvPr/>
        </p:nvCxnSpPr>
        <p:spPr>
          <a:xfrm>
            <a:off x="8494301" y="1291385"/>
            <a:ext cx="0" cy="37444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e 15">
            <a:extLst>
              <a:ext uri="{FF2B5EF4-FFF2-40B4-BE49-F238E27FC236}">
                <a16:creationId xmlns:a16="http://schemas.microsoft.com/office/drawing/2014/main" id="{3730EAA5-30D6-60A5-22E2-8B5F532A6112}"/>
              </a:ext>
            </a:extLst>
          </p:cNvPr>
          <p:cNvSpPr/>
          <p:nvPr/>
        </p:nvSpPr>
        <p:spPr>
          <a:xfrm>
            <a:off x="8398292" y="4942568"/>
            <a:ext cx="192021" cy="19202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it-IT" sz="2400">
              <a:solidFill>
                <a:prstClr val="white"/>
              </a:solidFill>
              <a:latin typeface="Calibri" panose="020F0502020204030204"/>
            </a:endParaRPr>
          </a:p>
        </p:txBody>
      </p:sp>
      <p:sp>
        <p:nvSpPr>
          <p:cNvPr id="19" name="Ovale 18">
            <a:extLst>
              <a:ext uri="{FF2B5EF4-FFF2-40B4-BE49-F238E27FC236}">
                <a16:creationId xmlns:a16="http://schemas.microsoft.com/office/drawing/2014/main" id="{3698D2BF-AB49-CD97-76D8-5048A60F4A17}"/>
              </a:ext>
            </a:extLst>
          </p:cNvPr>
          <p:cNvSpPr/>
          <p:nvPr/>
        </p:nvSpPr>
        <p:spPr>
          <a:xfrm>
            <a:off x="6267800" y="1195376"/>
            <a:ext cx="192021" cy="19202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it-IT" sz="2400">
              <a:solidFill>
                <a:prstClr val="white"/>
              </a:solidFill>
              <a:latin typeface="Calibri" panose="020F0502020204030204"/>
            </a:endParaRPr>
          </a:p>
        </p:txBody>
      </p:sp>
      <p:sp>
        <p:nvSpPr>
          <p:cNvPr id="22" name="Ovale 21">
            <a:extLst>
              <a:ext uri="{FF2B5EF4-FFF2-40B4-BE49-F238E27FC236}">
                <a16:creationId xmlns:a16="http://schemas.microsoft.com/office/drawing/2014/main" id="{AACE9DE6-7A15-3C66-97C9-74D95A8AD4B9}"/>
              </a:ext>
            </a:extLst>
          </p:cNvPr>
          <p:cNvSpPr/>
          <p:nvPr/>
        </p:nvSpPr>
        <p:spPr>
          <a:xfrm>
            <a:off x="8409423" y="1195376"/>
            <a:ext cx="192021" cy="19202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it-IT" sz="2400">
              <a:solidFill>
                <a:prstClr val="white"/>
              </a:solidFill>
              <a:latin typeface="Calibri" panose="020F0502020204030204"/>
            </a:endParaRPr>
          </a:p>
        </p:txBody>
      </p:sp>
    </p:spTree>
    <p:extLst>
      <p:ext uri="{BB962C8B-B14F-4D97-AF65-F5344CB8AC3E}">
        <p14:creationId xmlns:p14="http://schemas.microsoft.com/office/powerpoint/2010/main" val="313501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545DE0-9156-3A9A-F996-875C0CEB1064}"/>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CasellaDiTesto 3">
            <a:extLst>
              <a:ext uri="{FF2B5EF4-FFF2-40B4-BE49-F238E27FC236}">
                <a16:creationId xmlns:a16="http://schemas.microsoft.com/office/drawing/2014/main" id="{5494B977-8A25-4F45-C302-701CC3E75E00}"/>
              </a:ext>
            </a:extLst>
          </p:cNvPr>
          <p:cNvSpPr txBox="1"/>
          <p:nvPr/>
        </p:nvSpPr>
        <p:spPr>
          <a:xfrm>
            <a:off x="762000" y="2551176"/>
            <a:ext cx="4085665" cy="3591207"/>
          </a:xfrm>
          <a:prstGeom prst="rect">
            <a:avLst/>
          </a:prstGeom>
        </p:spPr>
        <p:txBody>
          <a:bodyPr vert="horz" lIns="91440" tIns="45720" rIns="91440" bIns="45720" rtlCol="0">
            <a:normAutofit/>
          </a:bodyPr>
          <a:lstStyle/>
          <a:p>
            <a:pPr indent="-228600">
              <a:lnSpc>
                <a:spcPct val="90000"/>
              </a:lnSpc>
              <a:spcBef>
                <a:spcPct val="0"/>
              </a:spcBef>
              <a:spcAft>
                <a:spcPts val="600"/>
              </a:spcAft>
              <a:buFont typeface="Arial" panose="020B0604020202020204" pitchFamily="34" charset="0"/>
              <a:buChar char="•"/>
            </a:pPr>
            <a:r>
              <a:rPr lang="en-US" sz="2000"/>
              <a:t>Measurements must be made on an area at least 10 m away from artifacts</a:t>
            </a:r>
          </a:p>
        </p:txBody>
      </p:sp>
      <p:pic>
        <p:nvPicPr>
          <p:cNvPr id="3" name="Immagine 2" descr="Immagine che contiene nuvola, cielo, Simmetria, edificio&#10;&#10;Il contenuto generato dall'IA potrebbe non essere corretto.">
            <a:extLst>
              <a:ext uri="{FF2B5EF4-FFF2-40B4-BE49-F238E27FC236}">
                <a16:creationId xmlns:a16="http://schemas.microsoft.com/office/drawing/2014/main" id="{BFD49D87-C6C3-63A8-B58A-E071915552AD}"/>
              </a:ext>
            </a:extLst>
          </p:cNvPr>
          <p:cNvPicPr>
            <a:picLocks noChangeAspect="1"/>
          </p:cNvPicPr>
          <p:nvPr/>
        </p:nvPicPr>
        <p:blipFill>
          <a:blip r:embed="rId2"/>
          <a:srcRect l="1810" r="2812"/>
          <a:stretch>
            <a:fillRect/>
          </a:stretch>
        </p:blipFill>
        <p:spPr>
          <a:xfrm>
            <a:off x="5650992" y="10"/>
            <a:ext cx="6541008" cy="6857990"/>
          </a:xfrm>
          <a:prstGeom prst="rect">
            <a:avLst/>
          </a:prstGeom>
        </p:spPr>
      </p:pic>
    </p:spTree>
    <p:extLst>
      <p:ext uri="{BB962C8B-B14F-4D97-AF65-F5344CB8AC3E}">
        <p14:creationId xmlns:p14="http://schemas.microsoft.com/office/powerpoint/2010/main" val="477014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27B32F-07F3-4C94-B09B-8C8F310F0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
            <a:ext cx="768096" cy="6089895"/>
          </a:xfrm>
          <a:prstGeom prst="rect">
            <a:avLst/>
          </a:prstGeom>
          <a:solidFill>
            <a:srgbClr val="306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outside looking at a tablet&#10;&#10;AI-generated content may be incorrect.">
            <a:extLst>
              <a:ext uri="{FF2B5EF4-FFF2-40B4-BE49-F238E27FC236}">
                <a16:creationId xmlns:a16="http://schemas.microsoft.com/office/drawing/2014/main" id="{27D86BE3-0203-6116-4092-4736261CD8C1}"/>
              </a:ext>
            </a:extLst>
          </p:cNvPr>
          <p:cNvPicPr>
            <a:picLocks noChangeAspect="1"/>
          </p:cNvPicPr>
          <p:nvPr/>
        </p:nvPicPr>
        <p:blipFill>
          <a:blip r:embed="rId2">
            <a:extLst>
              <a:ext uri="{28A0092B-C50C-407E-A947-70E740481C1C}">
                <a14:useLocalDpi xmlns:a14="http://schemas.microsoft.com/office/drawing/2010/main" val="0"/>
              </a:ext>
            </a:extLst>
          </a:blip>
          <a:srcRect l="198" r="4267"/>
          <a:stretch>
            <a:fillRect/>
          </a:stretch>
        </p:blipFill>
        <p:spPr>
          <a:xfrm>
            <a:off x="6088088" y="3264090"/>
            <a:ext cx="6103911" cy="3593910"/>
          </a:xfrm>
          <a:prstGeom prst="rect">
            <a:avLst/>
          </a:prstGeom>
        </p:spPr>
      </p:pic>
      <p:pic>
        <p:nvPicPr>
          <p:cNvPr id="3" name="Picture 2" descr="A group of people standing in a circle&#10;&#10;AI-generated content may be incorrect.">
            <a:extLst>
              <a:ext uri="{FF2B5EF4-FFF2-40B4-BE49-F238E27FC236}">
                <a16:creationId xmlns:a16="http://schemas.microsoft.com/office/drawing/2014/main" id="{F67965FA-F06D-E9A4-0824-CB077DA89CE8}"/>
              </a:ext>
            </a:extLst>
          </p:cNvPr>
          <p:cNvPicPr>
            <a:picLocks noChangeAspect="1"/>
          </p:cNvPicPr>
          <p:nvPr/>
        </p:nvPicPr>
        <p:blipFill>
          <a:blip r:embed="rId3">
            <a:extLst>
              <a:ext uri="{28A0092B-C50C-407E-A947-70E740481C1C}">
                <a14:useLocalDpi xmlns:a14="http://schemas.microsoft.com/office/drawing/2010/main" val="0"/>
              </a:ext>
            </a:extLst>
          </a:blip>
          <a:srcRect r="1" b="4876"/>
          <a:stretch>
            <a:fillRect/>
          </a:stretch>
        </p:blipFill>
        <p:spPr>
          <a:xfrm>
            <a:off x="926036" y="9"/>
            <a:ext cx="727991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12" name="Rectangle 11">
            <a:extLst>
              <a:ext uri="{FF2B5EF4-FFF2-40B4-BE49-F238E27FC236}">
                <a16:creationId xmlns:a16="http://schemas.microsoft.com/office/drawing/2014/main" id="{7F41D4CC-403D-465E-9223-3277868A5D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41417" y="643467"/>
            <a:ext cx="3850583" cy="247351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C4C688-715E-4A31-AB90-6A5752887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6036" y="4069422"/>
            <a:ext cx="5001186" cy="2020482"/>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59D2B40-FA16-4314-6610-D8D267A01230}"/>
              </a:ext>
            </a:extLst>
          </p:cNvPr>
          <p:cNvSpPr txBox="1"/>
          <p:nvPr/>
        </p:nvSpPr>
        <p:spPr>
          <a:xfrm>
            <a:off x="1229654" y="5007340"/>
            <a:ext cx="4554817" cy="369332"/>
          </a:xfrm>
          <a:prstGeom prst="rect">
            <a:avLst/>
          </a:prstGeom>
          <a:noFill/>
        </p:spPr>
        <p:txBody>
          <a:bodyPr wrap="square" rtlCol="0">
            <a:spAutoFit/>
          </a:bodyPr>
          <a:lstStyle/>
          <a:p>
            <a:r>
              <a:rPr lang="it-IT" b="1" dirty="0"/>
              <a:t>Frascati National Laboratories – April 2025</a:t>
            </a:r>
            <a:endParaRPr lang="it-IT" dirty="0"/>
          </a:p>
        </p:txBody>
      </p:sp>
      <p:sp>
        <p:nvSpPr>
          <p:cNvPr id="4" name="TextBox 3">
            <a:extLst>
              <a:ext uri="{FF2B5EF4-FFF2-40B4-BE49-F238E27FC236}">
                <a16:creationId xmlns:a16="http://schemas.microsoft.com/office/drawing/2014/main" id="{6FA7F3AA-A091-580D-712A-616E3D4D3E7B}"/>
              </a:ext>
            </a:extLst>
          </p:cNvPr>
          <p:cNvSpPr txBox="1"/>
          <p:nvPr/>
        </p:nvSpPr>
        <p:spPr>
          <a:xfrm>
            <a:off x="8788400" y="1357200"/>
            <a:ext cx="2672080" cy="369999"/>
          </a:xfrm>
          <a:prstGeom prst="rect">
            <a:avLst/>
          </a:prstGeom>
          <a:noFill/>
        </p:spPr>
        <p:txBody>
          <a:bodyPr wrap="square">
            <a:spAutoFit/>
          </a:bodyPr>
          <a:lstStyle/>
          <a:p>
            <a:r>
              <a:rPr lang="it-IT" dirty="0"/>
              <a:t>In-situ measurement</a:t>
            </a:r>
          </a:p>
        </p:txBody>
      </p:sp>
    </p:spTree>
    <p:extLst>
      <p:ext uri="{BB962C8B-B14F-4D97-AF65-F5344CB8AC3E}">
        <p14:creationId xmlns:p14="http://schemas.microsoft.com/office/powerpoint/2010/main" val="3931137609"/>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7">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89634"/>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sk Question White Transparent, Confused Man Asking Questions Concept,  Confused, Confused Man, Asking PNG Image For Free Download">
            <a:extLst>
              <a:ext uri="{FF2B5EF4-FFF2-40B4-BE49-F238E27FC236}">
                <a16:creationId xmlns:a16="http://schemas.microsoft.com/office/drawing/2014/main" id="{F902E247-C241-F8EF-46A6-C84B2F16F6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73" r="1" b="1"/>
          <a:stretch>
            <a:fillRect/>
          </a:stretch>
        </p:blipFill>
        <p:spPr bwMode="auto">
          <a:xfrm>
            <a:off x="1344526" y="269240"/>
            <a:ext cx="4948854" cy="4831425"/>
          </a:xfrm>
          <a:prstGeom prst="rect">
            <a:avLst/>
          </a:prstGeom>
          <a:noFill/>
          <a:extLst>
            <a:ext uri="{909E8E84-426E-40DD-AFC4-6F175D3DCCD1}">
              <a14:hiddenFill xmlns:a14="http://schemas.microsoft.com/office/drawing/2010/main">
                <a:solidFill>
                  <a:srgbClr val="FFFFFF"/>
                </a:solidFill>
              </a14:hiddenFill>
            </a:ext>
          </a:extLst>
        </p:spPr>
      </p:pic>
      <p:cxnSp>
        <p:nvCxnSpPr>
          <p:cNvPr id="1039" name="Straight Connector 1038">
            <a:extLst>
              <a:ext uri="{FF2B5EF4-FFF2-40B4-BE49-F238E27FC236}">
                <a16:creationId xmlns:a16="http://schemas.microsoft.com/office/drawing/2014/main" id="{5D1CEE39-A6DC-4DE0-9789-206F1A9888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889634"/>
            <a:ext cx="0" cy="507492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A22A1E4-5AB2-7A3B-EB16-DC0C49AE9A50}"/>
              </a:ext>
            </a:extLst>
          </p:cNvPr>
          <p:cNvSpPr txBox="1"/>
          <p:nvPr/>
        </p:nvSpPr>
        <p:spPr>
          <a:xfrm>
            <a:off x="6718150" y="1521304"/>
            <a:ext cx="3208169" cy="461665"/>
          </a:xfrm>
          <a:prstGeom prst="rect">
            <a:avLst/>
          </a:prstGeom>
          <a:noFill/>
        </p:spPr>
        <p:txBody>
          <a:bodyPr wrap="square" rtlCol="0">
            <a:spAutoFit/>
          </a:bodyPr>
          <a:lstStyle/>
          <a:p>
            <a:r>
              <a:rPr lang="it-IT" sz="2400" dirty="0" err="1">
                <a:effectLst>
                  <a:outerShdw blurRad="38100" dist="38100" dir="2700000" algn="tl">
                    <a:srgbClr val="000000">
                      <a:alpha val="43137"/>
                    </a:srgbClr>
                  </a:outerShdw>
                </a:effectLst>
              </a:rPr>
              <a:t>What</a:t>
            </a:r>
            <a:r>
              <a:rPr lang="it-IT" sz="2400" dirty="0">
                <a:effectLst>
                  <a:outerShdw blurRad="38100" dist="38100" dir="2700000" algn="tl">
                    <a:srgbClr val="000000">
                      <a:alpha val="43137"/>
                    </a:srgbClr>
                  </a:outerShdw>
                </a:effectLst>
              </a:rPr>
              <a:t> </a:t>
            </a:r>
            <a:r>
              <a:rPr lang="it-IT" sz="2400" dirty="0" err="1">
                <a:effectLst>
                  <a:outerShdw blurRad="38100" dist="38100" dir="2700000" algn="tl">
                    <a:srgbClr val="000000">
                      <a:alpha val="43137"/>
                    </a:srgbClr>
                  </a:outerShdw>
                </a:effectLst>
              </a:rPr>
              <a:t>is</a:t>
            </a:r>
            <a:r>
              <a:rPr lang="it-IT" sz="2400" dirty="0">
                <a:effectLst>
                  <a:outerShdw blurRad="38100" dist="38100" dir="2700000" algn="tl">
                    <a:srgbClr val="000000">
                      <a:alpha val="43137"/>
                    </a:srgbClr>
                  </a:outerShdw>
                </a:effectLst>
              </a:rPr>
              <a:t> </a:t>
            </a:r>
            <a:r>
              <a:rPr lang="it-IT" sz="2400" dirty="0" err="1">
                <a:effectLst>
                  <a:outerShdw blurRad="38100" dist="38100" dir="2700000" algn="tl">
                    <a:srgbClr val="000000">
                      <a:alpha val="43137"/>
                    </a:srgbClr>
                  </a:outerShdw>
                </a:effectLst>
              </a:rPr>
              <a:t>radioactivity</a:t>
            </a:r>
            <a:r>
              <a:rPr lang="it-IT" sz="2400" dirty="0">
                <a:effectLst>
                  <a:outerShdw blurRad="38100" dist="38100" dir="2700000" algn="tl">
                    <a:srgbClr val="000000">
                      <a:alpha val="43137"/>
                    </a:srgbClr>
                  </a:outerShdw>
                </a:effectLst>
              </a:rPr>
              <a:t>?</a:t>
            </a:r>
          </a:p>
        </p:txBody>
      </p:sp>
      <p:sp>
        <p:nvSpPr>
          <p:cNvPr id="7" name="TextBox 6">
            <a:extLst>
              <a:ext uri="{FF2B5EF4-FFF2-40B4-BE49-F238E27FC236}">
                <a16:creationId xmlns:a16="http://schemas.microsoft.com/office/drawing/2014/main" id="{C23C8D69-F7CC-6874-6CE7-68E8180A9ABA}"/>
              </a:ext>
            </a:extLst>
          </p:cNvPr>
          <p:cNvSpPr txBox="1"/>
          <p:nvPr/>
        </p:nvSpPr>
        <p:spPr>
          <a:xfrm>
            <a:off x="6718150" y="3425189"/>
            <a:ext cx="3391050" cy="461665"/>
          </a:xfrm>
          <a:prstGeom prst="rect">
            <a:avLst/>
          </a:prstGeom>
          <a:noFill/>
        </p:spPr>
        <p:txBody>
          <a:bodyPr wrap="square" rtlCol="0">
            <a:spAutoFit/>
          </a:bodyPr>
          <a:lstStyle/>
          <a:p>
            <a:r>
              <a:rPr lang="it-IT" sz="2400" dirty="0">
                <a:effectLst>
                  <a:outerShdw blurRad="38100" dist="38100" dir="2700000" algn="tl">
                    <a:srgbClr val="000000">
                      <a:alpha val="43137"/>
                    </a:srgbClr>
                  </a:outerShdw>
                </a:effectLst>
              </a:rPr>
              <a:t>How do </a:t>
            </a:r>
            <a:r>
              <a:rPr lang="it-IT" sz="2400" dirty="0" err="1">
                <a:effectLst>
                  <a:outerShdw blurRad="38100" dist="38100" dir="2700000" algn="tl">
                    <a:srgbClr val="000000">
                      <a:alpha val="43137"/>
                    </a:srgbClr>
                  </a:outerShdw>
                </a:effectLst>
              </a:rPr>
              <a:t>we</a:t>
            </a:r>
            <a:r>
              <a:rPr lang="it-IT" sz="2400" dirty="0">
                <a:effectLst>
                  <a:outerShdw blurRad="38100" dist="38100" dir="2700000" algn="tl">
                    <a:srgbClr val="000000">
                      <a:alpha val="43137"/>
                    </a:srgbClr>
                  </a:outerShdw>
                </a:effectLst>
              </a:rPr>
              <a:t> </a:t>
            </a:r>
            <a:r>
              <a:rPr lang="it-IT" sz="2400" dirty="0" err="1">
                <a:effectLst>
                  <a:outerShdw blurRad="38100" dist="38100" dir="2700000" algn="tl">
                    <a:srgbClr val="000000">
                      <a:alpha val="43137"/>
                    </a:srgbClr>
                  </a:outerShdw>
                </a:effectLst>
              </a:rPr>
              <a:t>measure</a:t>
            </a:r>
            <a:r>
              <a:rPr lang="it-IT" sz="2400" dirty="0">
                <a:effectLst>
                  <a:outerShdw blurRad="38100" dist="38100" dir="2700000" algn="tl">
                    <a:srgbClr val="000000">
                      <a:alpha val="43137"/>
                    </a:srgbClr>
                  </a:outerShdw>
                </a:effectLst>
              </a:rPr>
              <a:t> </a:t>
            </a:r>
            <a:r>
              <a:rPr lang="it-IT" sz="2400" dirty="0" err="1">
                <a:effectLst>
                  <a:outerShdw blurRad="38100" dist="38100" dir="2700000" algn="tl">
                    <a:srgbClr val="000000">
                      <a:alpha val="43137"/>
                    </a:srgbClr>
                  </a:outerShdw>
                </a:effectLst>
              </a:rPr>
              <a:t>it</a:t>
            </a:r>
            <a:r>
              <a:rPr lang="it-IT" sz="2400" dirty="0">
                <a:effectLst>
                  <a:outerShdw blurRad="38100" dist="38100" dir="2700000" algn="tl">
                    <a:srgbClr val="000000">
                      <a:alpha val="43137"/>
                    </a:srgbClr>
                  </a:outerShdw>
                </a:effectLst>
              </a:rPr>
              <a:t>?</a:t>
            </a:r>
          </a:p>
        </p:txBody>
      </p:sp>
      <p:sp>
        <p:nvSpPr>
          <p:cNvPr id="9" name="TextBox 8">
            <a:extLst>
              <a:ext uri="{FF2B5EF4-FFF2-40B4-BE49-F238E27FC236}">
                <a16:creationId xmlns:a16="http://schemas.microsoft.com/office/drawing/2014/main" id="{3EA1C7EC-31DC-5EC9-A652-3D32EDA89644}"/>
              </a:ext>
            </a:extLst>
          </p:cNvPr>
          <p:cNvSpPr txBox="1"/>
          <p:nvPr/>
        </p:nvSpPr>
        <p:spPr>
          <a:xfrm>
            <a:off x="6717845" y="2421373"/>
            <a:ext cx="2802075" cy="461665"/>
          </a:xfrm>
          <a:prstGeom prst="rect">
            <a:avLst/>
          </a:prstGeom>
          <a:noFill/>
        </p:spPr>
        <p:txBody>
          <a:bodyPr wrap="square">
            <a:spAutoFit/>
          </a:bodyPr>
          <a:lstStyle/>
          <a:p>
            <a:r>
              <a:rPr lang="it-IT" sz="2400" dirty="0" err="1">
                <a:effectLst>
                  <a:outerShdw blurRad="38100" dist="38100" dir="2700000" algn="tl">
                    <a:srgbClr val="000000">
                      <a:alpha val="43137"/>
                    </a:srgbClr>
                  </a:outerShdw>
                </a:effectLst>
              </a:rPr>
              <a:t>Why</a:t>
            </a:r>
            <a:r>
              <a:rPr lang="it-IT" sz="2400" dirty="0">
                <a:effectLst>
                  <a:outerShdw blurRad="38100" dist="38100" dir="2700000" algn="tl">
                    <a:srgbClr val="000000">
                      <a:alpha val="43137"/>
                    </a:srgbClr>
                  </a:outerShdw>
                </a:effectLst>
              </a:rPr>
              <a:t> </a:t>
            </a:r>
            <a:r>
              <a:rPr lang="it-IT" sz="2400" dirty="0" err="1">
                <a:effectLst>
                  <a:outerShdw blurRad="38100" dist="38100" dir="2700000" algn="tl">
                    <a:srgbClr val="000000">
                      <a:alpha val="43137"/>
                    </a:srgbClr>
                  </a:outerShdw>
                </a:effectLst>
              </a:rPr>
              <a:t>is</a:t>
            </a:r>
            <a:r>
              <a:rPr lang="it-IT" sz="2400" dirty="0">
                <a:effectLst>
                  <a:outerShdw blurRad="38100" dist="38100" dir="2700000" algn="tl">
                    <a:srgbClr val="000000">
                      <a:alpha val="43137"/>
                    </a:srgbClr>
                  </a:outerShdw>
                </a:effectLst>
              </a:rPr>
              <a:t> </a:t>
            </a:r>
            <a:r>
              <a:rPr lang="it-IT" sz="2400" dirty="0" err="1">
                <a:effectLst>
                  <a:outerShdw blurRad="38100" dist="38100" dir="2700000" algn="tl">
                    <a:srgbClr val="000000">
                      <a:alpha val="43137"/>
                    </a:srgbClr>
                  </a:outerShdw>
                </a:effectLst>
              </a:rPr>
              <a:t>it</a:t>
            </a:r>
            <a:r>
              <a:rPr lang="it-IT" sz="2400" dirty="0">
                <a:effectLst>
                  <a:outerShdw blurRad="38100" dist="38100" dir="2700000" algn="tl">
                    <a:srgbClr val="000000">
                      <a:alpha val="43137"/>
                    </a:srgbClr>
                  </a:outerShdw>
                </a:effectLst>
              </a:rPr>
              <a:t> </a:t>
            </a:r>
            <a:r>
              <a:rPr lang="it-IT" sz="2400" dirty="0" err="1">
                <a:effectLst>
                  <a:outerShdw blurRad="38100" dist="38100" dir="2700000" algn="tl">
                    <a:srgbClr val="000000">
                      <a:alpha val="43137"/>
                    </a:srgbClr>
                  </a:outerShdw>
                </a:effectLst>
              </a:rPr>
              <a:t>important</a:t>
            </a:r>
            <a:r>
              <a:rPr lang="it-IT" sz="24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70720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0B7A48-88D8-C008-EB99-03224EA2B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2" y="403947"/>
            <a:ext cx="3683111" cy="2071749"/>
          </a:xfrm>
          <a:prstGeom prst="rect">
            <a:avLst/>
          </a:prstGeom>
        </p:spPr>
      </p:pic>
      <p:pic>
        <p:nvPicPr>
          <p:cNvPr id="11" name="Picture 10" descr="A red bag on a brick road&#10;&#10;AI-generated content may be incorrect.">
            <a:extLst>
              <a:ext uri="{FF2B5EF4-FFF2-40B4-BE49-F238E27FC236}">
                <a16:creationId xmlns:a16="http://schemas.microsoft.com/office/drawing/2014/main" id="{4EEECDCD-1B5F-E7DA-1C6C-05A7C3694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921228" y="807954"/>
            <a:ext cx="2262279" cy="1272531"/>
          </a:xfrm>
          <a:prstGeom prst="rect">
            <a:avLst/>
          </a:prstGeom>
        </p:spPr>
      </p:pic>
      <p:sp>
        <p:nvSpPr>
          <p:cNvPr id="28" name="Rectangle 27">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8"/>
            <a:ext cx="7566298" cy="7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6483" y="0"/>
            <a:ext cx="91440" cy="27889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ed backpack in the grass&#10;&#10;AI-generated content may be incorrect.">
            <a:extLst>
              <a:ext uri="{FF2B5EF4-FFF2-40B4-BE49-F238E27FC236}">
                <a16:creationId xmlns:a16="http://schemas.microsoft.com/office/drawing/2014/main" id="{81B78830-E721-A005-292E-867D7898A7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565" y="3006496"/>
            <a:ext cx="5478555" cy="3081687"/>
          </a:xfrm>
          <a:prstGeom prst="rect">
            <a:avLst/>
          </a:prstGeom>
        </p:spPr>
      </p:pic>
      <p:sp>
        <p:nvSpPr>
          <p:cNvPr id="30" name="Rectangle 29">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ed backpack on a tennis court&#10;&#10;AI-generated content may be incorrect.">
            <a:extLst>
              <a:ext uri="{FF2B5EF4-FFF2-40B4-BE49-F238E27FC236}">
                <a16:creationId xmlns:a16="http://schemas.microsoft.com/office/drawing/2014/main" id="{9147FBCA-8B68-7E83-8F18-C0B332051ED6}"/>
              </a:ext>
            </a:extLst>
          </p:cNvPr>
          <p:cNvPicPr>
            <a:picLocks noChangeAspect="1"/>
          </p:cNvPicPr>
          <p:nvPr/>
        </p:nvPicPr>
        <p:blipFill>
          <a:blip r:embed="rId5">
            <a:extLst>
              <a:ext uri="{28A0092B-C50C-407E-A947-70E740481C1C}">
                <a14:useLocalDpi xmlns:a14="http://schemas.microsoft.com/office/drawing/2010/main" val="0"/>
              </a:ext>
            </a:extLst>
          </a:blip>
          <a:srcRect l="35371" b="2005"/>
          <a:stretch>
            <a:fillRect/>
          </a:stretch>
        </p:blipFill>
        <p:spPr>
          <a:xfrm rot="5400000">
            <a:off x="8576145" y="110292"/>
            <a:ext cx="2955865" cy="3361441"/>
          </a:xfrm>
          <a:prstGeom prst="rect">
            <a:avLst/>
          </a:prstGeom>
        </p:spPr>
      </p:pic>
      <p:sp>
        <p:nvSpPr>
          <p:cNvPr id="31" name="Rectangle 30">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8228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red backpack on a brick walkway&#10;&#10;AI-generated content may be incorrect.">
            <a:extLst>
              <a:ext uri="{FF2B5EF4-FFF2-40B4-BE49-F238E27FC236}">
                <a16:creationId xmlns:a16="http://schemas.microsoft.com/office/drawing/2014/main" id="{9B15773F-FA07-FEB8-0F91-4FF4D2873275}"/>
              </a:ext>
            </a:extLst>
          </p:cNvPr>
          <p:cNvPicPr>
            <a:picLocks noChangeAspect="1"/>
          </p:cNvPicPr>
          <p:nvPr/>
        </p:nvPicPr>
        <p:blipFill>
          <a:blip r:embed="rId6">
            <a:extLst>
              <a:ext uri="{28A0092B-C50C-407E-A947-70E740481C1C}">
                <a14:useLocalDpi xmlns:a14="http://schemas.microsoft.com/office/drawing/2010/main" val="0"/>
              </a:ext>
            </a:extLst>
          </a:blip>
          <a:srcRect l="41644" b="-1381"/>
          <a:stretch>
            <a:fillRect/>
          </a:stretch>
        </p:blipFill>
        <p:spPr>
          <a:xfrm rot="5400000">
            <a:off x="8838602" y="3817925"/>
            <a:ext cx="2430950" cy="3167426"/>
          </a:xfrm>
          <a:prstGeom prst="rect">
            <a:avLst/>
          </a:prstGeom>
        </p:spPr>
      </p:pic>
      <p:sp>
        <p:nvSpPr>
          <p:cNvPr id="15" name="TextBox 14">
            <a:extLst>
              <a:ext uri="{FF2B5EF4-FFF2-40B4-BE49-F238E27FC236}">
                <a16:creationId xmlns:a16="http://schemas.microsoft.com/office/drawing/2014/main" id="{F8C998EE-6CB2-41AD-A36D-416D8DFBBD51}"/>
              </a:ext>
            </a:extLst>
          </p:cNvPr>
          <p:cNvSpPr txBox="1"/>
          <p:nvPr/>
        </p:nvSpPr>
        <p:spPr>
          <a:xfrm>
            <a:off x="1348965" y="6269387"/>
            <a:ext cx="4554817" cy="369332"/>
          </a:xfrm>
          <a:prstGeom prst="rect">
            <a:avLst/>
          </a:prstGeom>
          <a:noFill/>
        </p:spPr>
        <p:txBody>
          <a:bodyPr wrap="square" rtlCol="0">
            <a:spAutoFit/>
          </a:bodyPr>
          <a:lstStyle/>
          <a:p>
            <a:r>
              <a:rPr lang="it-IT" b="1" dirty="0"/>
              <a:t>Frascati National Laboratories – April 2025</a:t>
            </a:r>
            <a:endParaRPr lang="it-IT" dirty="0"/>
          </a:p>
        </p:txBody>
      </p:sp>
    </p:spTree>
    <p:extLst>
      <p:ext uri="{BB962C8B-B14F-4D97-AF65-F5344CB8AC3E}">
        <p14:creationId xmlns:p14="http://schemas.microsoft.com/office/powerpoint/2010/main" val="711223914"/>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omputer&#10;&#10;AI-generated content may be incorrect.">
            <a:extLst>
              <a:ext uri="{FF2B5EF4-FFF2-40B4-BE49-F238E27FC236}">
                <a16:creationId xmlns:a16="http://schemas.microsoft.com/office/drawing/2014/main" id="{4F4A3138-23A7-2F8B-4CBE-4271C2676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1405"/>
            <a:ext cx="12192000" cy="5755190"/>
          </a:xfrm>
          <a:prstGeom prst="rect">
            <a:avLst/>
          </a:prstGeom>
        </p:spPr>
      </p:pic>
      <p:sp>
        <p:nvSpPr>
          <p:cNvPr id="7" name="TextBox 6">
            <a:extLst>
              <a:ext uri="{FF2B5EF4-FFF2-40B4-BE49-F238E27FC236}">
                <a16:creationId xmlns:a16="http://schemas.microsoft.com/office/drawing/2014/main" id="{E30E90B5-A2CB-9539-3ABC-6DC1FD00BB78}"/>
              </a:ext>
            </a:extLst>
          </p:cNvPr>
          <p:cNvSpPr txBox="1"/>
          <p:nvPr/>
        </p:nvSpPr>
        <p:spPr>
          <a:xfrm>
            <a:off x="274320" y="1222494"/>
            <a:ext cx="6177280" cy="1477328"/>
          </a:xfrm>
          <a:prstGeom prst="rect">
            <a:avLst/>
          </a:prstGeom>
          <a:noFill/>
        </p:spPr>
        <p:txBody>
          <a:bodyPr wrap="square">
            <a:spAutoFit/>
          </a:bodyPr>
          <a:lstStyle/>
          <a:p>
            <a:r>
              <a:rPr lang="it-IT" dirty="0" err="1">
                <a:solidFill>
                  <a:schemeClr val="bg1"/>
                </a:solidFill>
                <a:latin typeface="Aptos Narrow" panose="020B0004020202020204" pitchFamily="34" charset="0"/>
              </a:rPr>
              <a:t>Cementry</a:t>
            </a:r>
            <a:r>
              <a:rPr lang="it-IT" dirty="0">
                <a:solidFill>
                  <a:schemeClr val="bg1"/>
                </a:solidFill>
                <a:latin typeface="Aptos Narrow" panose="020B0004020202020204" pitchFamily="34" charset="0"/>
              </a:rPr>
              <a:t> Sample;</a:t>
            </a:r>
          </a:p>
          <a:p>
            <a:endParaRPr lang="it-IT" dirty="0">
              <a:solidFill>
                <a:schemeClr val="bg1"/>
              </a:solidFill>
              <a:latin typeface="Aptos Narrow" panose="020B0004020202020204" pitchFamily="34" charset="0"/>
            </a:endParaRPr>
          </a:p>
          <a:p>
            <a:r>
              <a:rPr lang="it-IT" sz="1800" b="0" i="0" u="none" strike="noStrike" dirty="0">
                <a:solidFill>
                  <a:schemeClr val="bg1"/>
                </a:solidFill>
                <a:effectLst/>
                <a:latin typeface="Aptos Narrow" panose="020B0004020202020204" pitchFamily="34" charset="0"/>
              </a:rPr>
              <a:t>K-40: 1.3 ±0.2</a:t>
            </a:r>
            <a:r>
              <a:rPr lang="it-IT" dirty="0">
                <a:solidFill>
                  <a:schemeClr val="bg1"/>
                </a:solidFill>
              </a:rPr>
              <a:t>  % </a:t>
            </a:r>
          </a:p>
          <a:p>
            <a:r>
              <a:rPr lang="it-IT" sz="1800" b="0" i="0" u="none" strike="noStrike" dirty="0">
                <a:solidFill>
                  <a:schemeClr val="bg1"/>
                </a:solidFill>
                <a:effectLst/>
                <a:latin typeface="Aptos Narrow" panose="020B0004020202020204" pitchFamily="34" charset="0"/>
              </a:rPr>
              <a:t>Bi-214: 3.6±0.9</a:t>
            </a:r>
            <a:r>
              <a:rPr lang="it-IT" dirty="0">
                <a:solidFill>
                  <a:schemeClr val="bg1"/>
                </a:solidFill>
              </a:rPr>
              <a:t> </a:t>
            </a:r>
            <a:r>
              <a:rPr lang="it-IT" sz="1800" b="0" i="0" u="none" strike="noStrike" dirty="0">
                <a:solidFill>
                  <a:schemeClr val="bg1"/>
                </a:solidFill>
                <a:effectLst/>
                <a:latin typeface="Aptos Narrow" panose="020B0004020202020204" pitchFamily="34" charset="0"/>
              </a:rPr>
              <a:t>1 ppm</a:t>
            </a:r>
          </a:p>
          <a:p>
            <a:r>
              <a:rPr lang="it-IT" dirty="0">
                <a:solidFill>
                  <a:schemeClr val="bg1"/>
                </a:solidFill>
                <a:latin typeface="Aptos Narrow" panose="020B0004020202020204" pitchFamily="34" charset="0"/>
              </a:rPr>
              <a:t>Tl-208: </a:t>
            </a:r>
            <a:r>
              <a:rPr lang="it-IT" sz="1800" b="0" i="0" u="none" strike="noStrike" dirty="0">
                <a:solidFill>
                  <a:schemeClr val="bg1"/>
                </a:solidFill>
                <a:effectLst/>
                <a:latin typeface="Aptos Narrow" panose="020B0004020202020204" pitchFamily="34" charset="0"/>
              </a:rPr>
              <a:t>5.3±1.9</a:t>
            </a:r>
            <a:r>
              <a:rPr lang="it-IT" dirty="0">
                <a:solidFill>
                  <a:schemeClr val="bg1"/>
                </a:solidFill>
              </a:rPr>
              <a:t> ppm</a:t>
            </a:r>
          </a:p>
        </p:txBody>
      </p:sp>
    </p:spTree>
    <p:extLst>
      <p:ext uri="{BB962C8B-B14F-4D97-AF65-F5344CB8AC3E}">
        <p14:creationId xmlns:p14="http://schemas.microsoft.com/office/powerpoint/2010/main" val="1675482352"/>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980308D4-43F2-4BF8-9D79-585E94B2EF1E}"/>
              </a:ext>
            </a:extLst>
          </p:cNvPr>
          <p:cNvSpPr/>
          <p:nvPr/>
        </p:nvSpPr>
        <p:spPr>
          <a:xfrm>
            <a:off x="4386436" y="1811142"/>
            <a:ext cx="4440275" cy="369332"/>
          </a:xfrm>
          <a:prstGeom prst="rect">
            <a:avLst/>
          </a:prstGeom>
          <a:ln w="38100">
            <a:solidFill>
              <a:srgbClr val="AA0103"/>
            </a:solidFill>
          </a:ln>
        </p:spPr>
        <p:txBody>
          <a:bodyPr wrap="square">
            <a:spAutoFit/>
          </a:bodyPr>
          <a:lstStyle/>
          <a:p>
            <a:pPr algn="ctr" defTabSz="914377"/>
            <a:r>
              <a:rPr lang="en-US" dirty="0"/>
              <a:t>Take note of the surrounding environment</a:t>
            </a:r>
            <a:endParaRPr lang="en-US" dirty="0">
              <a:solidFill>
                <a:prstClr val="black"/>
              </a:solidFill>
              <a:latin typeface="Calibri" panose="020F0502020204030204"/>
            </a:endParaRPr>
          </a:p>
        </p:txBody>
      </p:sp>
      <p:pic>
        <p:nvPicPr>
          <p:cNvPr id="6148" name="Picture 4" descr="Transparent gps satellite clipart - Gps Satellite Blocks Technology Industry - Gps Satellite Png ">
            <a:extLst>
              <a:ext uri="{FF2B5EF4-FFF2-40B4-BE49-F238E27FC236}">
                <a16:creationId xmlns:a16="http://schemas.microsoft.com/office/drawing/2014/main" id="{AB14AD35-21CF-47BB-AE3D-DABEAC8715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644359">
            <a:off x="5296237" y="191851"/>
            <a:ext cx="2313844" cy="2007260"/>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21C458AA-A067-44F0-BE10-31B1FE86B420}"/>
              </a:ext>
            </a:extLst>
          </p:cNvPr>
          <p:cNvPicPr>
            <a:picLocks noChangeAspect="1"/>
          </p:cNvPicPr>
          <p:nvPr/>
        </p:nvPicPr>
        <p:blipFill>
          <a:blip r:embed="rId3"/>
          <a:stretch>
            <a:fillRect/>
          </a:stretch>
        </p:blipFill>
        <p:spPr>
          <a:xfrm>
            <a:off x="1362076" y="1794572"/>
            <a:ext cx="2722193" cy="4355507"/>
          </a:xfrm>
          <a:prstGeom prst="rect">
            <a:avLst/>
          </a:prstGeom>
        </p:spPr>
      </p:pic>
      <p:pic>
        <p:nvPicPr>
          <p:cNvPr id="23" name="Immagine 22" descr="Immagine che contiene computer&#10;&#10;Descrizione generata automaticamente">
            <a:extLst>
              <a:ext uri="{FF2B5EF4-FFF2-40B4-BE49-F238E27FC236}">
                <a16:creationId xmlns:a16="http://schemas.microsoft.com/office/drawing/2014/main" id="{3EB15204-B101-4D93-ABCC-97A40D7F93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3" b="15327"/>
          <a:stretch/>
        </p:blipFill>
        <p:spPr>
          <a:xfrm>
            <a:off x="0" y="1051133"/>
            <a:ext cx="4594341" cy="5806867"/>
          </a:xfrm>
          <a:prstGeom prst="rect">
            <a:avLst/>
          </a:prstGeom>
        </p:spPr>
      </p:pic>
      <p:pic>
        <p:nvPicPr>
          <p:cNvPr id="6156" name="Picture 12" descr="Fingers PNG images free download, finger PNG">
            <a:extLst>
              <a:ext uri="{FF2B5EF4-FFF2-40B4-BE49-F238E27FC236}">
                <a16:creationId xmlns:a16="http://schemas.microsoft.com/office/drawing/2014/main" id="{AB9E79DB-9CBD-4180-BEC5-C84C2C8106F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b="70836"/>
          <a:stretch/>
        </p:blipFill>
        <p:spPr bwMode="auto">
          <a:xfrm>
            <a:off x="2868275" y="5075516"/>
            <a:ext cx="3543471" cy="1782485"/>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descr="Immagine che contiene screenshot&#10;&#10;Descrizione generata automaticamente">
            <a:extLst>
              <a:ext uri="{FF2B5EF4-FFF2-40B4-BE49-F238E27FC236}">
                <a16:creationId xmlns:a16="http://schemas.microsoft.com/office/drawing/2014/main" id="{0341EE10-9890-45FB-B99E-FF72BD57A29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270" t="33126" r="12940" b="44042"/>
          <a:stretch/>
        </p:blipFill>
        <p:spPr>
          <a:xfrm>
            <a:off x="3002817" y="3410334"/>
            <a:ext cx="733425" cy="1000127"/>
          </a:xfrm>
          <a:prstGeom prst="rect">
            <a:avLst/>
          </a:prstGeom>
          <a:ln w="38100">
            <a:solidFill>
              <a:srgbClr val="AA0103"/>
            </a:solidFill>
          </a:ln>
        </p:spPr>
      </p:pic>
      <p:cxnSp>
        <p:nvCxnSpPr>
          <p:cNvPr id="12" name="Connettore diritto 11">
            <a:extLst>
              <a:ext uri="{FF2B5EF4-FFF2-40B4-BE49-F238E27FC236}">
                <a16:creationId xmlns:a16="http://schemas.microsoft.com/office/drawing/2014/main" id="{3C9F33A5-A2AB-44F7-959A-ABB277DEE09D}"/>
              </a:ext>
            </a:extLst>
          </p:cNvPr>
          <p:cNvCxnSpPr>
            <a:cxnSpLocks/>
          </p:cNvCxnSpPr>
          <p:nvPr/>
        </p:nvCxnSpPr>
        <p:spPr>
          <a:xfrm>
            <a:off x="3364766" y="5043869"/>
            <a:ext cx="1118047" cy="0"/>
          </a:xfrm>
          <a:prstGeom prst="line">
            <a:avLst/>
          </a:prstGeom>
          <a:ln w="38100">
            <a:solidFill>
              <a:srgbClr val="AA0103"/>
            </a:solidFill>
          </a:ln>
        </p:spPr>
        <p:style>
          <a:lnRef idx="1">
            <a:schemeClr val="accent1"/>
          </a:lnRef>
          <a:fillRef idx="0">
            <a:schemeClr val="accent1"/>
          </a:fillRef>
          <a:effectRef idx="0">
            <a:schemeClr val="accent1"/>
          </a:effectRef>
          <a:fontRef idx="minor">
            <a:schemeClr val="tx1"/>
          </a:fontRef>
        </p:style>
      </p:cxnSp>
      <p:sp>
        <p:nvSpPr>
          <p:cNvPr id="10" name="Rettangolo 9">
            <a:extLst>
              <a:ext uri="{FF2B5EF4-FFF2-40B4-BE49-F238E27FC236}">
                <a16:creationId xmlns:a16="http://schemas.microsoft.com/office/drawing/2014/main" id="{A623A8D8-CDB6-4B93-B2DB-78924374F1D1}"/>
              </a:ext>
            </a:extLst>
          </p:cNvPr>
          <p:cNvSpPr/>
          <p:nvPr/>
        </p:nvSpPr>
        <p:spPr>
          <a:xfrm>
            <a:off x="4459591" y="4869161"/>
            <a:ext cx="3292135" cy="369332"/>
          </a:xfrm>
          <a:prstGeom prst="rect">
            <a:avLst/>
          </a:prstGeom>
          <a:ln w="38100">
            <a:solidFill>
              <a:srgbClr val="AA0103"/>
            </a:solidFill>
          </a:ln>
        </p:spPr>
        <p:txBody>
          <a:bodyPr wrap="square">
            <a:spAutoFit/>
          </a:bodyPr>
          <a:lstStyle/>
          <a:p>
            <a:pPr defTabSz="914377"/>
            <a:r>
              <a:rPr lang="it-IT" dirty="0"/>
              <a:t>Set the </a:t>
            </a:r>
            <a:r>
              <a:rPr lang="it-IT" dirty="0" err="1"/>
              <a:t>acquisition</a:t>
            </a:r>
            <a:r>
              <a:rPr lang="it-IT" dirty="0"/>
              <a:t> time</a:t>
            </a:r>
            <a:endParaRPr lang="en-GB" dirty="0">
              <a:solidFill>
                <a:prstClr val="black"/>
              </a:solidFill>
              <a:latin typeface="Calibri" panose="020F0502020204030204"/>
            </a:endParaRPr>
          </a:p>
        </p:txBody>
      </p:sp>
      <p:sp>
        <p:nvSpPr>
          <p:cNvPr id="13" name="Ovale 12">
            <a:extLst>
              <a:ext uri="{FF2B5EF4-FFF2-40B4-BE49-F238E27FC236}">
                <a16:creationId xmlns:a16="http://schemas.microsoft.com/office/drawing/2014/main" id="{0D9CCDBC-A26C-48D9-B8A3-BED76C24C02F}"/>
              </a:ext>
            </a:extLst>
          </p:cNvPr>
          <p:cNvSpPr/>
          <p:nvPr/>
        </p:nvSpPr>
        <p:spPr>
          <a:xfrm>
            <a:off x="3590941" y="2939569"/>
            <a:ext cx="472352" cy="519351"/>
          </a:xfrm>
          <a:prstGeom prst="ellipse">
            <a:avLst/>
          </a:prstGeom>
          <a:ln w="38100">
            <a:solidFill>
              <a:srgbClr val="AA0103"/>
            </a:solidFill>
          </a:ln>
        </p:spPr>
        <p:txBody>
          <a:bodyPr wrap="square">
            <a:spAutoFit/>
          </a:bodyPr>
          <a:lstStyle/>
          <a:p>
            <a:pPr defTabSz="914377"/>
            <a:endParaRPr lang="it-IT">
              <a:solidFill>
                <a:prstClr val="black"/>
              </a:solidFill>
              <a:latin typeface="Calibri" panose="020F0502020204030204"/>
            </a:endParaRPr>
          </a:p>
        </p:txBody>
      </p:sp>
      <p:cxnSp>
        <p:nvCxnSpPr>
          <p:cNvPr id="17" name="Connettore diritto 16">
            <a:extLst>
              <a:ext uri="{FF2B5EF4-FFF2-40B4-BE49-F238E27FC236}">
                <a16:creationId xmlns:a16="http://schemas.microsoft.com/office/drawing/2014/main" id="{5800F1E1-99E6-4E12-8CEF-1A2DF348E0AF}"/>
              </a:ext>
            </a:extLst>
          </p:cNvPr>
          <p:cNvCxnSpPr>
            <a:cxnSpLocks/>
          </p:cNvCxnSpPr>
          <p:nvPr/>
        </p:nvCxnSpPr>
        <p:spPr>
          <a:xfrm flipV="1">
            <a:off x="4084269" y="3191407"/>
            <a:ext cx="1795308" cy="6043"/>
          </a:xfrm>
          <a:prstGeom prst="line">
            <a:avLst/>
          </a:prstGeom>
          <a:ln w="38100">
            <a:solidFill>
              <a:srgbClr val="AA0103"/>
            </a:solidFill>
          </a:ln>
        </p:spPr>
        <p:style>
          <a:lnRef idx="1">
            <a:schemeClr val="accent1"/>
          </a:lnRef>
          <a:fillRef idx="0">
            <a:schemeClr val="accent1"/>
          </a:fillRef>
          <a:effectRef idx="0">
            <a:schemeClr val="accent1"/>
          </a:effectRef>
          <a:fontRef idx="minor">
            <a:schemeClr val="tx1"/>
          </a:fontRef>
        </p:style>
      </p:cxnSp>
      <p:sp>
        <p:nvSpPr>
          <p:cNvPr id="14" name="Rettangolo 13">
            <a:extLst>
              <a:ext uri="{FF2B5EF4-FFF2-40B4-BE49-F238E27FC236}">
                <a16:creationId xmlns:a16="http://schemas.microsoft.com/office/drawing/2014/main" id="{51AF6F3E-3686-49B5-97DF-AF62EA710822}"/>
              </a:ext>
            </a:extLst>
          </p:cNvPr>
          <p:cNvSpPr/>
          <p:nvPr/>
        </p:nvSpPr>
        <p:spPr>
          <a:xfrm>
            <a:off x="4916755" y="3566330"/>
            <a:ext cx="2704375" cy="646331"/>
          </a:xfrm>
          <a:prstGeom prst="rect">
            <a:avLst/>
          </a:prstGeom>
          <a:ln w="38100">
            <a:solidFill>
              <a:srgbClr val="AA0103"/>
            </a:solidFill>
          </a:ln>
        </p:spPr>
        <p:txBody>
          <a:bodyPr wrap="square">
            <a:spAutoFit/>
          </a:bodyPr>
          <a:lstStyle/>
          <a:p>
            <a:pPr algn="ctr" defTabSz="914377"/>
            <a:r>
              <a:rPr lang="en-US" dirty="0"/>
              <a:t>Take a photo of the measurement site</a:t>
            </a:r>
            <a:endParaRPr lang="en-US" dirty="0">
              <a:solidFill>
                <a:prstClr val="black"/>
              </a:solidFill>
              <a:latin typeface="Calibri" panose="020F0502020204030204"/>
            </a:endParaRPr>
          </a:p>
        </p:txBody>
      </p:sp>
      <p:cxnSp>
        <p:nvCxnSpPr>
          <p:cNvPr id="19" name="Connettore diritto 18">
            <a:extLst>
              <a:ext uri="{FF2B5EF4-FFF2-40B4-BE49-F238E27FC236}">
                <a16:creationId xmlns:a16="http://schemas.microsoft.com/office/drawing/2014/main" id="{97C3DCD6-EDAB-4BEA-A319-DE1B7C0B653C}"/>
              </a:ext>
            </a:extLst>
          </p:cNvPr>
          <p:cNvCxnSpPr>
            <a:cxnSpLocks/>
          </p:cNvCxnSpPr>
          <p:nvPr/>
        </p:nvCxnSpPr>
        <p:spPr>
          <a:xfrm flipV="1">
            <a:off x="5858600" y="2186932"/>
            <a:ext cx="0" cy="1027496"/>
          </a:xfrm>
          <a:prstGeom prst="line">
            <a:avLst/>
          </a:prstGeom>
          <a:ln w="38100">
            <a:solidFill>
              <a:srgbClr val="AA0103"/>
            </a:solidFill>
          </a:ln>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id="{3F6E6DA5-C650-426A-B5FC-D9375ABA5CA7}"/>
              </a:ext>
            </a:extLst>
          </p:cNvPr>
          <p:cNvCxnSpPr>
            <a:cxnSpLocks/>
          </p:cNvCxnSpPr>
          <p:nvPr/>
        </p:nvCxnSpPr>
        <p:spPr>
          <a:xfrm>
            <a:off x="3778465" y="3905371"/>
            <a:ext cx="1118047" cy="16980"/>
          </a:xfrm>
          <a:prstGeom prst="line">
            <a:avLst/>
          </a:prstGeom>
          <a:ln w="38100">
            <a:solidFill>
              <a:srgbClr val="AA0103"/>
            </a:solidFill>
          </a:ln>
        </p:spPr>
        <p:style>
          <a:lnRef idx="1">
            <a:schemeClr val="accent1"/>
          </a:lnRef>
          <a:fillRef idx="0">
            <a:schemeClr val="accent1"/>
          </a:fillRef>
          <a:effectRef idx="0">
            <a:schemeClr val="accent1"/>
          </a:effectRef>
          <a:fontRef idx="minor">
            <a:schemeClr val="tx1"/>
          </a:fontRef>
        </p:style>
      </p:cxnSp>
      <p:pic>
        <p:nvPicPr>
          <p:cNvPr id="27" name="Immagine 26" descr="Immagine che contiene oggetto&#10;&#10;Descrizione generata automaticamente">
            <a:extLst>
              <a:ext uri="{FF2B5EF4-FFF2-40B4-BE49-F238E27FC236}">
                <a16:creationId xmlns:a16="http://schemas.microsoft.com/office/drawing/2014/main" id="{8657F250-9513-4962-8D22-FEF66F8292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782" y="940270"/>
            <a:ext cx="778769" cy="778769"/>
          </a:xfrm>
          <a:prstGeom prst="rect">
            <a:avLst/>
          </a:prstGeom>
        </p:spPr>
      </p:pic>
      <p:sp>
        <p:nvSpPr>
          <p:cNvPr id="29" name="Rettangolo 28">
            <a:extLst>
              <a:ext uri="{FF2B5EF4-FFF2-40B4-BE49-F238E27FC236}">
                <a16:creationId xmlns:a16="http://schemas.microsoft.com/office/drawing/2014/main" id="{29FF8BEF-6761-49D5-9D1D-9A3E1BAD7002}"/>
              </a:ext>
            </a:extLst>
          </p:cNvPr>
          <p:cNvSpPr/>
          <p:nvPr/>
        </p:nvSpPr>
        <p:spPr>
          <a:xfrm>
            <a:off x="8001425" y="1133330"/>
            <a:ext cx="2944859" cy="369332"/>
          </a:xfrm>
          <a:prstGeom prst="rect">
            <a:avLst/>
          </a:prstGeom>
          <a:ln w="38100">
            <a:solidFill>
              <a:srgbClr val="AA0103"/>
            </a:solidFill>
          </a:ln>
        </p:spPr>
        <p:txBody>
          <a:bodyPr wrap="square">
            <a:spAutoFit/>
          </a:bodyPr>
          <a:lstStyle/>
          <a:p>
            <a:pPr algn="ctr" defTabSz="914377"/>
            <a:r>
              <a:rPr lang="it-IT" dirty="0" err="1"/>
              <a:t>Acquire</a:t>
            </a:r>
            <a:r>
              <a:rPr lang="it-IT" dirty="0"/>
              <a:t> GPS </a:t>
            </a:r>
            <a:r>
              <a:rPr lang="it-IT" dirty="0" err="1"/>
              <a:t>coordinates</a:t>
            </a:r>
            <a:endParaRPr lang="en-US"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EBFD8D7B-C740-91CF-58CC-C9D65753AD5E}"/>
              </a:ext>
            </a:extLst>
          </p:cNvPr>
          <p:cNvSpPr txBox="1"/>
          <p:nvPr/>
        </p:nvSpPr>
        <p:spPr>
          <a:xfrm>
            <a:off x="254292" y="73566"/>
            <a:ext cx="4937760" cy="874389"/>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sz="3200" b="1" kern="1200" dirty="0">
                <a:solidFill>
                  <a:schemeClr val="tx1"/>
                </a:solidFill>
                <a:latin typeface="+mj-lt"/>
                <a:ea typeface="+mj-ea"/>
                <a:cs typeface="+mj-cs"/>
              </a:rPr>
              <a:t>Let’s start to measur</a:t>
            </a:r>
            <a:r>
              <a:rPr lang="en-US" sz="3200" b="1" dirty="0">
                <a:latin typeface="+mj-lt"/>
                <a:ea typeface="+mj-ea"/>
                <a:cs typeface="+mj-cs"/>
              </a:rPr>
              <a:t>e</a:t>
            </a:r>
            <a:r>
              <a:rPr lang="en-US" sz="3200" b="1" kern="1200" dirty="0">
                <a:solidFill>
                  <a:schemeClr val="tx1"/>
                </a:solidFill>
                <a:latin typeface="+mj-lt"/>
                <a:ea typeface="+mj-ea"/>
                <a:cs typeface="+mj-cs"/>
              </a:rPr>
              <a:t>ment!!</a:t>
            </a:r>
          </a:p>
        </p:txBody>
      </p:sp>
      <p:pic>
        <p:nvPicPr>
          <p:cNvPr id="20" name="Picture 19" descr="A red backpack with a white letter on it&#10;&#10;AI-generated content may be incorrect.">
            <a:extLst>
              <a:ext uri="{FF2B5EF4-FFF2-40B4-BE49-F238E27FC236}">
                <a16:creationId xmlns:a16="http://schemas.microsoft.com/office/drawing/2014/main" id="{C4A7A6F6-6EEF-CCF0-AEFC-04D12492A2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41927" y="2488954"/>
            <a:ext cx="3571875" cy="6343650"/>
          </a:xfrm>
          <a:prstGeom prst="rect">
            <a:avLst/>
          </a:prstGeom>
        </p:spPr>
      </p:pic>
    </p:spTree>
    <p:extLst>
      <p:ext uri="{BB962C8B-B14F-4D97-AF65-F5344CB8AC3E}">
        <p14:creationId xmlns:p14="http://schemas.microsoft.com/office/powerpoint/2010/main" val="303336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4" grpId="0" animBg="1"/>
      <p:bldP spid="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screenshot&#10;&#10;Descrizione generata automaticamente">
            <a:extLst>
              <a:ext uri="{FF2B5EF4-FFF2-40B4-BE49-F238E27FC236}">
                <a16:creationId xmlns:a16="http://schemas.microsoft.com/office/drawing/2014/main" id="{09BCC868-FBB6-4847-8A8E-60277E73FE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7539" y="1796819"/>
            <a:ext cx="2737659" cy="4380252"/>
          </a:xfrm>
          <a:prstGeom prst="rect">
            <a:avLst/>
          </a:prstGeom>
        </p:spPr>
      </p:pic>
      <p:sp>
        <p:nvSpPr>
          <p:cNvPr id="33" name="Titolo 1">
            <a:extLst>
              <a:ext uri="{FF2B5EF4-FFF2-40B4-BE49-F238E27FC236}">
                <a16:creationId xmlns:a16="http://schemas.microsoft.com/office/drawing/2014/main" id="{9EC4D09F-4D8C-4568-BEA9-B829B2329FEA}"/>
              </a:ext>
            </a:extLst>
          </p:cNvPr>
          <p:cNvSpPr>
            <a:spLocks noGrp="1"/>
          </p:cNvSpPr>
          <p:nvPr>
            <p:ph type="title"/>
          </p:nvPr>
        </p:nvSpPr>
        <p:spPr>
          <a:xfrm>
            <a:off x="59639" y="-191548"/>
            <a:ext cx="12192000" cy="1325563"/>
          </a:xfrm>
        </p:spPr>
        <p:txBody>
          <a:bodyPr>
            <a:normAutofit/>
          </a:bodyPr>
          <a:lstStyle/>
          <a:p>
            <a:r>
              <a:rPr lang="it-IT" b="1" dirty="0" err="1"/>
              <a:t>Discover</a:t>
            </a:r>
            <a:r>
              <a:rPr lang="it-IT" b="1" dirty="0"/>
              <a:t> </a:t>
            </a:r>
            <a:r>
              <a:rPr lang="it-IT" b="1" dirty="0" err="1"/>
              <a:t>environmental</a:t>
            </a:r>
            <a:r>
              <a:rPr lang="it-IT" b="1" dirty="0"/>
              <a:t> </a:t>
            </a:r>
            <a:r>
              <a:rPr lang="it-IT" b="1" dirty="0" err="1"/>
              <a:t>radioactivity</a:t>
            </a:r>
            <a:r>
              <a:rPr lang="it-IT" b="1" dirty="0"/>
              <a:t>!</a:t>
            </a:r>
          </a:p>
        </p:txBody>
      </p:sp>
      <p:pic>
        <p:nvPicPr>
          <p:cNvPr id="9" name="Immagine 8">
            <a:extLst>
              <a:ext uri="{FF2B5EF4-FFF2-40B4-BE49-F238E27FC236}">
                <a16:creationId xmlns:a16="http://schemas.microsoft.com/office/drawing/2014/main" id="{E3166728-FE88-48D9-A88C-8CA3F93E65C7}"/>
              </a:ext>
            </a:extLst>
          </p:cNvPr>
          <p:cNvPicPr>
            <a:picLocks noChangeAspect="1"/>
          </p:cNvPicPr>
          <p:nvPr/>
        </p:nvPicPr>
        <p:blipFill rotWithShape="1">
          <a:blip r:embed="rId3"/>
          <a:srcRect r="14578"/>
          <a:stretch/>
        </p:blipFill>
        <p:spPr>
          <a:xfrm>
            <a:off x="5254525" y="1257515"/>
            <a:ext cx="5835447" cy="2816379"/>
          </a:xfrm>
          <a:prstGeom prst="rect">
            <a:avLst/>
          </a:prstGeom>
        </p:spPr>
      </p:pic>
      <p:sp>
        <p:nvSpPr>
          <p:cNvPr id="14" name="Rettangolo 13">
            <a:extLst>
              <a:ext uri="{FF2B5EF4-FFF2-40B4-BE49-F238E27FC236}">
                <a16:creationId xmlns:a16="http://schemas.microsoft.com/office/drawing/2014/main" id="{A8340B1E-38DA-42BB-BF77-5AD23ADC8DA8}"/>
              </a:ext>
            </a:extLst>
          </p:cNvPr>
          <p:cNvSpPr/>
          <p:nvPr/>
        </p:nvSpPr>
        <p:spPr>
          <a:xfrm>
            <a:off x="5254523" y="1272773"/>
            <a:ext cx="5835447" cy="2801121"/>
          </a:xfrm>
          <a:prstGeom prst="rect">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it-IT">
              <a:solidFill>
                <a:prstClr val="white"/>
              </a:solidFill>
              <a:latin typeface="Calibri" panose="020F0502020204030204"/>
            </a:endParaRPr>
          </a:p>
        </p:txBody>
      </p:sp>
      <p:sp>
        <p:nvSpPr>
          <p:cNvPr id="40" name="Rettangolo 39">
            <a:extLst>
              <a:ext uri="{FF2B5EF4-FFF2-40B4-BE49-F238E27FC236}">
                <a16:creationId xmlns:a16="http://schemas.microsoft.com/office/drawing/2014/main" id="{CF40AC39-C614-4AE8-8124-6F61864B7CCC}"/>
              </a:ext>
            </a:extLst>
          </p:cNvPr>
          <p:cNvSpPr/>
          <p:nvPr/>
        </p:nvSpPr>
        <p:spPr>
          <a:xfrm>
            <a:off x="5267439" y="4279390"/>
            <a:ext cx="2332963" cy="1367031"/>
          </a:xfrm>
          <a:prstGeom prst="rect">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it-IT">
              <a:solidFill>
                <a:prstClr val="white"/>
              </a:solidFill>
              <a:latin typeface="Calibri" panose="020F0502020204030204"/>
            </a:endParaRPr>
          </a:p>
        </p:txBody>
      </p:sp>
      <p:cxnSp>
        <p:nvCxnSpPr>
          <p:cNvPr id="41" name="Connettore diritto 40">
            <a:extLst>
              <a:ext uri="{FF2B5EF4-FFF2-40B4-BE49-F238E27FC236}">
                <a16:creationId xmlns:a16="http://schemas.microsoft.com/office/drawing/2014/main" id="{BD503771-A732-458A-AAFB-59F2244D600E}"/>
              </a:ext>
            </a:extLst>
          </p:cNvPr>
          <p:cNvCxnSpPr>
            <a:cxnSpLocks/>
          </p:cNvCxnSpPr>
          <p:nvPr/>
        </p:nvCxnSpPr>
        <p:spPr>
          <a:xfrm>
            <a:off x="4017370" y="5243139"/>
            <a:ext cx="1263652" cy="400359"/>
          </a:xfrm>
          <a:prstGeom prst="lin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46" name="Rettangolo 45">
            <a:extLst>
              <a:ext uri="{FF2B5EF4-FFF2-40B4-BE49-F238E27FC236}">
                <a16:creationId xmlns:a16="http://schemas.microsoft.com/office/drawing/2014/main" id="{8A1769BD-A745-4DCF-96B5-E0801FC8706E}"/>
              </a:ext>
            </a:extLst>
          </p:cNvPr>
          <p:cNvSpPr/>
          <p:nvPr/>
        </p:nvSpPr>
        <p:spPr>
          <a:xfrm>
            <a:off x="2755734" y="4447149"/>
            <a:ext cx="1261637" cy="795991"/>
          </a:xfrm>
          <a:prstGeom prst="rect">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it-IT">
              <a:solidFill>
                <a:prstClr val="white"/>
              </a:solidFill>
              <a:latin typeface="Calibri" panose="020F0502020204030204"/>
            </a:endParaRPr>
          </a:p>
        </p:txBody>
      </p:sp>
      <p:pic>
        <p:nvPicPr>
          <p:cNvPr id="32" name="Immagine 31" descr="Immagine che contiene screenshot&#10;&#10;Descrizione generata automaticamente">
            <a:extLst>
              <a:ext uri="{FF2B5EF4-FFF2-40B4-BE49-F238E27FC236}">
                <a16:creationId xmlns:a16="http://schemas.microsoft.com/office/drawing/2014/main" id="{832B0A13-E39F-4A7C-B1E2-0EFD77BBEC5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1556" t="61389" r="2833" b="22222"/>
          <a:stretch/>
        </p:blipFill>
        <p:spPr>
          <a:xfrm>
            <a:off x="5384594" y="4365886"/>
            <a:ext cx="2112237" cy="1214327"/>
          </a:xfrm>
          <a:prstGeom prst="rect">
            <a:avLst/>
          </a:prstGeom>
        </p:spPr>
      </p:pic>
      <p:sp>
        <p:nvSpPr>
          <p:cNvPr id="60" name="Rettangolo 59">
            <a:extLst>
              <a:ext uri="{FF2B5EF4-FFF2-40B4-BE49-F238E27FC236}">
                <a16:creationId xmlns:a16="http://schemas.microsoft.com/office/drawing/2014/main" id="{39C600BA-6499-42B3-88C5-87A2710A799E}"/>
              </a:ext>
            </a:extLst>
          </p:cNvPr>
          <p:cNvSpPr/>
          <p:nvPr/>
        </p:nvSpPr>
        <p:spPr>
          <a:xfrm>
            <a:off x="7717556" y="4308173"/>
            <a:ext cx="3430813" cy="1631216"/>
          </a:xfrm>
          <a:prstGeom prst="rect">
            <a:avLst/>
          </a:prstGeom>
        </p:spPr>
        <p:txBody>
          <a:bodyPr wrap="square">
            <a:spAutoFit/>
          </a:bodyPr>
          <a:lstStyle/>
          <a:p>
            <a:pPr defTabSz="914377"/>
            <a:r>
              <a:rPr lang="en-US" sz="2000" dirty="0"/>
              <a:t>The operator can acquire and analyze the gamma spectrum in real time to determine the abundance of K, U, and Th.</a:t>
            </a:r>
            <a:r>
              <a:rPr lang="it-IT" sz="2000" dirty="0">
                <a:solidFill>
                  <a:srgbClr val="000000"/>
                </a:solidFill>
                <a:latin typeface="Calibri" panose="020F0502020204030204"/>
              </a:rPr>
              <a:t>
</a:t>
            </a:r>
            <a:endParaRPr lang="en-US" sz="2000" dirty="0">
              <a:solidFill>
                <a:srgbClr val="000000"/>
              </a:solidFill>
              <a:latin typeface="Calibri" panose="020F0502020204030204"/>
            </a:endParaRPr>
          </a:p>
        </p:txBody>
      </p:sp>
      <p:pic>
        <p:nvPicPr>
          <p:cNvPr id="61" name="Immagine 60">
            <a:extLst>
              <a:ext uri="{FF2B5EF4-FFF2-40B4-BE49-F238E27FC236}">
                <a16:creationId xmlns:a16="http://schemas.microsoft.com/office/drawing/2014/main" id="{203BC357-2D09-46A6-9591-3133D6B94974}"/>
              </a:ext>
            </a:extLst>
          </p:cNvPr>
          <p:cNvPicPr>
            <a:picLocks noChangeAspect="1"/>
          </p:cNvPicPr>
          <p:nvPr/>
        </p:nvPicPr>
        <p:blipFill rotWithShape="1">
          <a:blip r:embed="rId6"/>
          <a:srcRect l="82198" t="30453" r="1357" b="66192"/>
          <a:stretch/>
        </p:blipFill>
        <p:spPr>
          <a:xfrm>
            <a:off x="2316795" y="3718941"/>
            <a:ext cx="342051" cy="111652"/>
          </a:xfrm>
          <a:prstGeom prst="rect">
            <a:avLst/>
          </a:prstGeom>
        </p:spPr>
      </p:pic>
      <p:sp>
        <p:nvSpPr>
          <p:cNvPr id="3" name="Rettangolo 2">
            <a:extLst>
              <a:ext uri="{FF2B5EF4-FFF2-40B4-BE49-F238E27FC236}">
                <a16:creationId xmlns:a16="http://schemas.microsoft.com/office/drawing/2014/main" id="{B5878017-60D4-4C83-9BB2-C63E2958B1A5}"/>
              </a:ext>
            </a:extLst>
          </p:cNvPr>
          <p:cNvSpPr/>
          <p:nvPr/>
        </p:nvSpPr>
        <p:spPr>
          <a:xfrm>
            <a:off x="1377164" y="2084590"/>
            <a:ext cx="2701256" cy="1162229"/>
          </a:xfrm>
          <a:prstGeom prst="rect">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it-IT">
              <a:solidFill>
                <a:prstClr val="white"/>
              </a:solidFill>
              <a:latin typeface="Calibri" panose="020F0502020204030204"/>
            </a:endParaRPr>
          </a:p>
        </p:txBody>
      </p:sp>
      <p:sp>
        <p:nvSpPr>
          <p:cNvPr id="73" name="Rettangolo 72">
            <a:extLst>
              <a:ext uri="{FF2B5EF4-FFF2-40B4-BE49-F238E27FC236}">
                <a16:creationId xmlns:a16="http://schemas.microsoft.com/office/drawing/2014/main" id="{ED64653E-394E-4E07-9D5F-96F4697B53B6}"/>
              </a:ext>
            </a:extLst>
          </p:cNvPr>
          <p:cNvSpPr/>
          <p:nvPr/>
        </p:nvSpPr>
        <p:spPr>
          <a:xfrm>
            <a:off x="5254521" y="866467"/>
            <a:ext cx="6116739" cy="646331"/>
          </a:xfrm>
          <a:prstGeom prst="rect">
            <a:avLst/>
          </a:prstGeom>
        </p:spPr>
        <p:txBody>
          <a:bodyPr wrap="none">
            <a:spAutoFit/>
          </a:bodyPr>
          <a:lstStyle/>
          <a:p>
            <a:pPr defTabSz="914377"/>
            <a:r>
              <a:rPr lang="en-US" dirty="0"/>
              <a:t>Interpretation of the characteristics of the gamma spectrum</a:t>
            </a:r>
            <a:r>
              <a:rPr lang="it-IT" dirty="0">
                <a:solidFill>
                  <a:srgbClr val="000000"/>
                </a:solidFill>
                <a:latin typeface="Calibri" panose="020F0502020204030204"/>
              </a:rPr>
              <a:t>
</a:t>
            </a:r>
            <a:endParaRPr lang="en-US" dirty="0">
              <a:solidFill>
                <a:srgbClr val="000000"/>
              </a:solidFill>
              <a:latin typeface="Calibri" panose="020F0502020204030204"/>
            </a:endParaRPr>
          </a:p>
        </p:txBody>
      </p:sp>
      <p:pic>
        <p:nvPicPr>
          <p:cNvPr id="19" name="Immagine 18">
            <a:extLst>
              <a:ext uri="{FF2B5EF4-FFF2-40B4-BE49-F238E27FC236}">
                <a16:creationId xmlns:a16="http://schemas.microsoft.com/office/drawing/2014/main" id="{407AB1C0-2307-41BF-ABD9-374E69F5D602}"/>
              </a:ext>
            </a:extLst>
          </p:cNvPr>
          <p:cNvPicPr>
            <a:picLocks noChangeAspect="1"/>
          </p:cNvPicPr>
          <p:nvPr/>
        </p:nvPicPr>
        <p:blipFill rotWithShape="1">
          <a:blip r:embed="rId6"/>
          <a:srcRect l="83298" t="19593" r="2508" b="76908"/>
          <a:stretch/>
        </p:blipFill>
        <p:spPr>
          <a:xfrm>
            <a:off x="2295801" y="3674180"/>
            <a:ext cx="342051" cy="134907"/>
          </a:xfrm>
          <a:prstGeom prst="rect">
            <a:avLst/>
          </a:prstGeom>
        </p:spPr>
      </p:pic>
      <p:pic>
        <p:nvPicPr>
          <p:cNvPr id="6" name="Immagine 5" descr="Immagine che contiene computer&#10;&#10;Descrizione generata automaticamente">
            <a:extLst>
              <a:ext uri="{FF2B5EF4-FFF2-40B4-BE49-F238E27FC236}">
                <a16:creationId xmlns:a16="http://schemas.microsoft.com/office/drawing/2014/main" id="{8FEA1408-AFE8-4998-A928-55C275396B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773" b="15327"/>
          <a:stretch/>
        </p:blipFill>
        <p:spPr>
          <a:xfrm>
            <a:off x="0" y="1051133"/>
            <a:ext cx="4594341" cy="5806867"/>
          </a:xfrm>
          <a:prstGeom prst="rect">
            <a:avLst/>
          </a:prstGeom>
        </p:spPr>
      </p:pic>
      <p:cxnSp>
        <p:nvCxnSpPr>
          <p:cNvPr id="5" name="Connettore diritto 4">
            <a:extLst>
              <a:ext uri="{FF2B5EF4-FFF2-40B4-BE49-F238E27FC236}">
                <a16:creationId xmlns:a16="http://schemas.microsoft.com/office/drawing/2014/main" id="{99EE7262-171F-4B7E-BA5C-2BC6C79AAC09}"/>
              </a:ext>
            </a:extLst>
          </p:cNvPr>
          <p:cNvCxnSpPr>
            <a:cxnSpLocks/>
          </p:cNvCxnSpPr>
          <p:nvPr/>
        </p:nvCxnSpPr>
        <p:spPr>
          <a:xfrm flipV="1">
            <a:off x="4095198" y="1272518"/>
            <a:ext cx="1159324" cy="812076"/>
          </a:xfrm>
          <a:prstGeom prst="lin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12" name="Connettore diritto 11">
            <a:extLst>
              <a:ext uri="{FF2B5EF4-FFF2-40B4-BE49-F238E27FC236}">
                <a16:creationId xmlns:a16="http://schemas.microsoft.com/office/drawing/2014/main" id="{25FD2975-CBEF-47B5-A9E1-14B73E8AC192}"/>
              </a:ext>
            </a:extLst>
          </p:cNvPr>
          <p:cNvCxnSpPr>
            <a:cxnSpLocks/>
          </p:cNvCxnSpPr>
          <p:nvPr/>
        </p:nvCxnSpPr>
        <p:spPr>
          <a:xfrm>
            <a:off x="4114822" y="3246819"/>
            <a:ext cx="1159324" cy="834095"/>
          </a:xfrm>
          <a:prstGeom prst="lin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45" name="Connettore diritto 44">
            <a:extLst>
              <a:ext uri="{FF2B5EF4-FFF2-40B4-BE49-F238E27FC236}">
                <a16:creationId xmlns:a16="http://schemas.microsoft.com/office/drawing/2014/main" id="{680F55C0-E480-46F2-88BB-B5D49F4EFAEA}"/>
              </a:ext>
            </a:extLst>
          </p:cNvPr>
          <p:cNvCxnSpPr>
            <a:cxnSpLocks/>
          </p:cNvCxnSpPr>
          <p:nvPr/>
        </p:nvCxnSpPr>
        <p:spPr>
          <a:xfrm flipH="1">
            <a:off x="4095199" y="4279390"/>
            <a:ext cx="1185823" cy="167759"/>
          </a:xfrm>
          <a:prstGeom prst="lin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83783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wipe(down)">
                                      <p:cBhvr>
                                        <p:cTn id="19" dur="500"/>
                                        <p:tgtEl>
                                          <p:spTgt spid="7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inVertical)">
                                      <p:cBhvr>
                                        <p:cTn id="24" dur="500"/>
                                        <p:tgtEl>
                                          <p:spTgt spid="40"/>
                                        </p:tgtEl>
                                      </p:cBhvr>
                                    </p:animEffect>
                                  </p:childTnLst>
                                </p:cTn>
                              </p:par>
                              <p:par>
                                <p:cTn id="25" presetID="16" presetClass="entr" presetSubtype="21"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par>
                                <p:cTn id="28" presetID="16" presetClass="entr" presetSubtype="21"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barn(inVertical)">
                                      <p:cBhvr>
                                        <p:cTn id="30" dur="500"/>
                                        <p:tgtEl>
                                          <p:spTgt spid="4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barn(inVertical)">
                                      <p:cBhvr>
                                        <p:cTn id="33" dur="500"/>
                                        <p:tgtEl>
                                          <p:spTgt spid="46"/>
                                        </p:tgtEl>
                                      </p:cBhvr>
                                    </p:animEffect>
                                  </p:childTnLst>
                                </p:cTn>
                              </p:par>
                              <p:par>
                                <p:cTn id="34" presetID="16" presetClass="entr" presetSubtype="21"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barn(inVertical)">
                                      <p:cBhvr>
                                        <p:cTn id="3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0" grpId="0" animBg="1"/>
      <p:bldP spid="46" grpId="0" animBg="1"/>
      <p:bldP spid="60" grpId="0"/>
      <p:bldP spid="7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map&#10;&#10;AI-generated content may be incorrect.">
            <a:extLst>
              <a:ext uri="{FF2B5EF4-FFF2-40B4-BE49-F238E27FC236}">
                <a16:creationId xmlns:a16="http://schemas.microsoft.com/office/drawing/2014/main" id="{C75471C0-8690-EED3-6225-014795766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0182" y="3311534"/>
            <a:ext cx="4000887" cy="2820145"/>
          </a:xfrm>
          <a:prstGeom prst="rect">
            <a:avLst/>
          </a:prstGeom>
        </p:spPr>
      </p:pic>
      <p:pic>
        <p:nvPicPr>
          <p:cNvPr id="392194" name="Picture 2" descr="whatsapp-png-whatsapp-logo-png-1000-293×300 – Agriturismo Fattoria ...">
            <a:extLst>
              <a:ext uri="{FF2B5EF4-FFF2-40B4-BE49-F238E27FC236}">
                <a16:creationId xmlns:a16="http://schemas.microsoft.com/office/drawing/2014/main" id="{4732A2D1-6839-43CF-9DE2-FC38DCD003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0445" y="4315013"/>
            <a:ext cx="659331" cy="675083"/>
          </a:xfrm>
          <a:prstGeom prst="rect">
            <a:avLst/>
          </a:prstGeom>
          <a:noFill/>
          <a:extLst>
            <a:ext uri="{909E8E84-426E-40DD-AFC4-6F175D3DCCD1}">
              <a14:hiddenFill xmlns:a14="http://schemas.microsoft.com/office/drawing/2010/main">
                <a:solidFill>
                  <a:srgbClr val="FFFFFF"/>
                </a:solidFill>
              </a14:hiddenFill>
            </a:ext>
          </a:extLst>
        </p:spPr>
      </p:pic>
      <p:pic>
        <p:nvPicPr>
          <p:cNvPr id="392198" name="Picture 6">
            <a:extLst>
              <a:ext uri="{FF2B5EF4-FFF2-40B4-BE49-F238E27FC236}">
                <a16:creationId xmlns:a16="http://schemas.microsoft.com/office/drawing/2014/main" id="{67C34D00-6D78-463C-B5A4-E11DAACEFC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81507" y="3517611"/>
            <a:ext cx="664627" cy="664627"/>
          </a:xfrm>
          <a:prstGeom prst="rect">
            <a:avLst/>
          </a:prstGeom>
          <a:noFill/>
          <a:extLst>
            <a:ext uri="{909E8E84-426E-40DD-AFC4-6F175D3DCCD1}">
              <a14:hiddenFill xmlns:a14="http://schemas.microsoft.com/office/drawing/2010/main">
                <a:solidFill>
                  <a:srgbClr val="FFFFFF"/>
                </a:solidFill>
              </a14:hiddenFill>
            </a:ext>
          </a:extLst>
        </p:spPr>
      </p:pic>
      <p:sp>
        <p:nvSpPr>
          <p:cNvPr id="43" name="Titolo 1">
            <a:extLst>
              <a:ext uri="{FF2B5EF4-FFF2-40B4-BE49-F238E27FC236}">
                <a16:creationId xmlns:a16="http://schemas.microsoft.com/office/drawing/2014/main" id="{2AED4F87-1ED8-4D13-A849-EF749E27F64C}"/>
              </a:ext>
            </a:extLst>
          </p:cNvPr>
          <p:cNvSpPr>
            <a:spLocks noGrp="1"/>
          </p:cNvSpPr>
          <p:nvPr>
            <p:ph type="title"/>
          </p:nvPr>
        </p:nvSpPr>
        <p:spPr>
          <a:xfrm>
            <a:off x="170787" y="-74551"/>
            <a:ext cx="12192000" cy="1325563"/>
          </a:xfrm>
        </p:spPr>
        <p:txBody>
          <a:bodyPr>
            <a:normAutofit/>
          </a:bodyPr>
          <a:lstStyle/>
          <a:p>
            <a:r>
              <a:rPr lang="it-IT" b="1" dirty="0"/>
              <a:t>Share the </a:t>
            </a:r>
            <a:r>
              <a:rPr lang="it-IT" b="1" dirty="0" err="1"/>
              <a:t>results</a:t>
            </a:r>
            <a:r>
              <a:rPr lang="it-IT" b="1" dirty="0"/>
              <a:t>!</a:t>
            </a:r>
          </a:p>
        </p:txBody>
      </p:sp>
      <p:pic>
        <p:nvPicPr>
          <p:cNvPr id="3074" name="Picture 2" descr="Logo dropbox png 4 » PNG Image">
            <a:extLst>
              <a:ext uri="{FF2B5EF4-FFF2-40B4-BE49-F238E27FC236}">
                <a16:creationId xmlns:a16="http://schemas.microsoft.com/office/drawing/2014/main" id="{09DDAD62-5B29-406C-8A22-C0312A775F6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80445" y="5083400"/>
            <a:ext cx="659331" cy="6593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DA84B95-EC9D-4471-AE03-4E02C4CF40A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0413" y="5929342"/>
            <a:ext cx="559399" cy="559399"/>
          </a:xfrm>
          <a:prstGeom prst="rect">
            <a:avLst/>
          </a:prstGeom>
          <a:noFill/>
          <a:extLst>
            <a:ext uri="{909E8E84-426E-40DD-AFC4-6F175D3DCCD1}">
              <a14:hiddenFill xmlns:a14="http://schemas.microsoft.com/office/drawing/2010/main">
                <a:solidFill>
                  <a:srgbClr val="FFFFFF"/>
                </a:solidFill>
              </a14:hiddenFill>
            </a:ext>
          </a:extLst>
        </p:spPr>
      </p:pic>
      <p:sp>
        <p:nvSpPr>
          <p:cNvPr id="42" name="Rettangolo 41">
            <a:extLst>
              <a:ext uri="{FF2B5EF4-FFF2-40B4-BE49-F238E27FC236}">
                <a16:creationId xmlns:a16="http://schemas.microsoft.com/office/drawing/2014/main" id="{2726E2A3-A92F-4BBB-8F55-6F228357C394}"/>
              </a:ext>
            </a:extLst>
          </p:cNvPr>
          <p:cNvSpPr/>
          <p:nvPr/>
        </p:nvSpPr>
        <p:spPr>
          <a:xfrm>
            <a:off x="4621412" y="1193907"/>
            <a:ext cx="7161096" cy="1323439"/>
          </a:xfrm>
          <a:prstGeom prst="rect">
            <a:avLst/>
          </a:prstGeom>
        </p:spPr>
        <p:txBody>
          <a:bodyPr wrap="square">
            <a:spAutoFit/>
          </a:bodyPr>
          <a:lstStyle/>
          <a:p>
            <a:pPr marL="285744" indent="-285744" algn="just" defTabSz="914377">
              <a:buFont typeface="Arial" panose="020B0604020202020204" pitchFamily="34" charset="0"/>
              <a:buChar char="•"/>
            </a:pPr>
            <a:r>
              <a:rPr lang="en-US" sz="2000" dirty="0"/>
              <a:t>The KML file reports the measurement points, each assigned with the corresponding radionuclide abundances and an image of the acquisition site.</a:t>
            </a:r>
            <a:r>
              <a:rPr lang="it-IT" sz="2000" dirty="0">
                <a:solidFill>
                  <a:prstClr val="black"/>
                </a:solidFill>
                <a:latin typeface="Calibri" panose="020F0502020204030204"/>
              </a:rPr>
              <a:t>.
</a:t>
            </a:r>
            <a:r>
              <a:rPr lang="en-US" sz="2000" dirty="0"/>
              <a:t>The file is ready to be viewed on Google Earth and shared</a:t>
            </a:r>
            <a:endParaRPr lang="it-IT" dirty="0">
              <a:solidFill>
                <a:prstClr val="black"/>
              </a:solidFill>
              <a:latin typeface="Calibri" panose="020F0502020204030204"/>
            </a:endParaRPr>
          </a:p>
        </p:txBody>
      </p:sp>
      <p:cxnSp>
        <p:nvCxnSpPr>
          <p:cNvPr id="36" name="Connettore diritto 35">
            <a:extLst>
              <a:ext uri="{FF2B5EF4-FFF2-40B4-BE49-F238E27FC236}">
                <a16:creationId xmlns:a16="http://schemas.microsoft.com/office/drawing/2014/main" id="{B9479213-8B52-4FDE-8C98-7ADFF5F96480}"/>
              </a:ext>
            </a:extLst>
          </p:cNvPr>
          <p:cNvCxnSpPr>
            <a:cxnSpLocks/>
          </p:cNvCxnSpPr>
          <p:nvPr/>
        </p:nvCxnSpPr>
        <p:spPr>
          <a:xfrm flipH="1" flipV="1">
            <a:off x="4783075" y="3342120"/>
            <a:ext cx="43071" cy="258722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Connettore diritto 38">
            <a:extLst>
              <a:ext uri="{FF2B5EF4-FFF2-40B4-BE49-F238E27FC236}">
                <a16:creationId xmlns:a16="http://schemas.microsoft.com/office/drawing/2014/main" id="{38D37EA1-BD6E-4743-B55B-9CE4F7C9FF10}"/>
              </a:ext>
            </a:extLst>
          </p:cNvPr>
          <p:cNvCxnSpPr>
            <a:cxnSpLocks/>
          </p:cNvCxnSpPr>
          <p:nvPr/>
        </p:nvCxnSpPr>
        <p:spPr>
          <a:xfrm>
            <a:off x="4765127" y="3352800"/>
            <a:ext cx="476312"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3" name="Gruppo 2">
            <a:extLst>
              <a:ext uri="{FF2B5EF4-FFF2-40B4-BE49-F238E27FC236}">
                <a16:creationId xmlns:a16="http://schemas.microsoft.com/office/drawing/2014/main" id="{E1312E20-2072-4A49-A383-B5390D031E4F}"/>
              </a:ext>
            </a:extLst>
          </p:cNvPr>
          <p:cNvGrpSpPr/>
          <p:nvPr/>
        </p:nvGrpSpPr>
        <p:grpSpPr>
          <a:xfrm>
            <a:off x="4621413" y="2685683"/>
            <a:ext cx="1950243" cy="1300163"/>
            <a:chOff x="4119552" y="4928697"/>
            <a:chExt cx="1950243" cy="1300162"/>
          </a:xfrm>
        </p:grpSpPr>
        <p:pic>
          <p:nvPicPr>
            <p:cNvPr id="392200" name="Picture 8" descr="Download Google Earth Logo in SVG Vector or PNG File Format - Logo ...">
              <a:extLst>
                <a:ext uri="{FF2B5EF4-FFF2-40B4-BE49-F238E27FC236}">
                  <a16:creationId xmlns:a16="http://schemas.microsoft.com/office/drawing/2014/main" id="{28EC3C58-3F0A-4FFF-A627-C541F3FD89E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9552" y="4928697"/>
              <a:ext cx="1950243" cy="1300162"/>
            </a:xfrm>
            <a:prstGeom prst="rect">
              <a:avLst/>
            </a:prstGeom>
            <a:ln w="38100"/>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818AA370-637B-4074-93CA-FBF247ADDDF4}"/>
                </a:ext>
              </a:extLst>
            </p:cNvPr>
            <p:cNvSpPr txBox="1"/>
            <p:nvPr/>
          </p:nvSpPr>
          <p:spPr>
            <a:xfrm>
              <a:off x="4670517" y="5317167"/>
              <a:ext cx="848309" cy="523220"/>
            </a:xfrm>
            <a:prstGeom prst="rect">
              <a:avLst/>
            </a:prstGeom>
            <a:noFill/>
          </p:spPr>
          <p:txBody>
            <a:bodyPr wrap="none" rtlCol="0">
              <a:spAutoFit/>
            </a:bodyPr>
            <a:lstStyle/>
            <a:p>
              <a:pPr defTabSz="914377"/>
              <a:r>
                <a:rPr lang="it-IT" sz="2800" b="1" dirty="0">
                  <a:solidFill>
                    <a:prstClr val="black"/>
                  </a:solidFill>
                  <a:latin typeface="Calibri" panose="020F0502020204030204"/>
                </a:rPr>
                <a:t>KML</a:t>
              </a:r>
            </a:p>
          </p:txBody>
        </p:sp>
      </p:grpSp>
      <p:cxnSp>
        <p:nvCxnSpPr>
          <p:cNvPr id="44" name="Connettore diritto 43">
            <a:extLst>
              <a:ext uri="{FF2B5EF4-FFF2-40B4-BE49-F238E27FC236}">
                <a16:creationId xmlns:a16="http://schemas.microsoft.com/office/drawing/2014/main" id="{A13AC744-3224-45DE-8467-268B2E479AC1}"/>
              </a:ext>
            </a:extLst>
          </p:cNvPr>
          <p:cNvCxnSpPr>
            <a:cxnSpLocks/>
          </p:cNvCxnSpPr>
          <p:nvPr/>
        </p:nvCxnSpPr>
        <p:spPr>
          <a:xfrm flipH="1" flipV="1">
            <a:off x="10168454" y="3903869"/>
            <a:ext cx="56071" cy="23664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Connettore diritto 46">
            <a:extLst>
              <a:ext uri="{FF2B5EF4-FFF2-40B4-BE49-F238E27FC236}">
                <a16:creationId xmlns:a16="http://schemas.microsoft.com/office/drawing/2014/main" id="{452EB123-E4D5-4866-BEA6-DE3DF2102407}"/>
              </a:ext>
            </a:extLst>
          </p:cNvPr>
          <p:cNvCxnSpPr>
            <a:cxnSpLocks/>
          </p:cNvCxnSpPr>
          <p:nvPr/>
        </p:nvCxnSpPr>
        <p:spPr>
          <a:xfrm>
            <a:off x="10168453" y="3917784"/>
            <a:ext cx="28870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Connettore diritto 47">
            <a:extLst>
              <a:ext uri="{FF2B5EF4-FFF2-40B4-BE49-F238E27FC236}">
                <a16:creationId xmlns:a16="http://schemas.microsoft.com/office/drawing/2014/main" id="{6E0C41FF-301E-4A6A-AA54-1B20F55485DA}"/>
              </a:ext>
            </a:extLst>
          </p:cNvPr>
          <p:cNvCxnSpPr>
            <a:cxnSpLocks/>
          </p:cNvCxnSpPr>
          <p:nvPr/>
        </p:nvCxnSpPr>
        <p:spPr>
          <a:xfrm>
            <a:off x="10188001" y="4673719"/>
            <a:ext cx="28870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Connettore diritto 48">
            <a:extLst>
              <a:ext uri="{FF2B5EF4-FFF2-40B4-BE49-F238E27FC236}">
                <a16:creationId xmlns:a16="http://schemas.microsoft.com/office/drawing/2014/main" id="{FE6A3408-F6EB-42F1-A114-61E9958309E0}"/>
              </a:ext>
            </a:extLst>
          </p:cNvPr>
          <p:cNvCxnSpPr>
            <a:cxnSpLocks/>
          </p:cNvCxnSpPr>
          <p:nvPr/>
        </p:nvCxnSpPr>
        <p:spPr>
          <a:xfrm>
            <a:off x="10188001" y="5420517"/>
            <a:ext cx="28870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Connettore diritto 49">
            <a:extLst>
              <a:ext uri="{FF2B5EF4-FFF2-40B4-BE49-F238E27FC236}">
                <a16:creationId xmlns:a16="http://schemas.microsoft.com/office/drawing/2014/main" id="{7E00AC39-FE31-4F36-BF43-AF73CC3D898A}"/>
              </a:ext>
            </a:extLst>
          </p:cNvPr>
          <p:cNvCxnSpPr>
            <a:cxnSpLocks/>
          </p:cNvCxnSpPr>
          <p:nvPr/>
        </p:nvCxnSpPr>
        <p:spPr>
          <a:xfrm>
            <a:off x="10224524" y="6253612"/>
            <a:ext cx="28870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Connettore diritto 39">
            <a:extLst>
              <a:ext uri="{FF2B5EF4-FFF2-40B4-BE49-F238E27FC236}">
                <a16:creationId xmlns:a16="http://schemas.microsoft.com/office/drawing/2014/main" id="{7ABDE50F-F340-435D-AB7B-600AF495A427}"/>
              </a:ext>
            </a:extLst>
          </p:cNvPr>
          <p:cNvCxnSpPr>
            <a:cxnSpLocks/>
          </p:cNvCxnSpPr>
          <p:nvPr/>
        </p:nvCxnSpPr>
        <p:spPr>
          <a:xfrm>
            <a:off x="9663289" y="5083400"/>
            <a:ext cx="524712"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5" name="Immagine 54" descr="Immagine che contiene screenshot&#10;&#10;Descrizione generata automaticamente">
            <a:extLst>
              <a:ext uri="{FF2B5EF4-FFF2-40B4-BE49-F238E27FC236}">
                <a16:creationId xmlns:a16="http://schemas.microsoft.com/office/drawing/2014/main" id="{3E4EEAB7-F9E3-44F7-8E1B-6A5E72B34E0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6169" y="1798697"/>
            <a:ext cx="2737659" cy="4380252"/>
          </a:xfrm>
          <a:prstGeom prst="rect">
            <a:avLst/>
          </a:prstGeom>
        </p:spPr>
      </p:pic>
      <p:pic>
        <p:nvPicPr>
          <p:cNvPr id="59" name="Immagine 58" descr="Immagine che contiene computer&#10;&#10;Descrizione generata automaticamente">
            <a:extLst>
              <a:ext uri="{FF2B5EF4-FFF2-40B4-BE49-F238E27FC236}">
                <a16:creationId xmlns:a16="http://schemas.microsoft.com/office/drawing/2014/main" id="{5CD207CC-24D4-4D06-AE37-4BCF68D72FB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773" b="15327"/>
          <a:stretch/>
        </p:blipFill>
        <p:spPr>
          <a:xfrm>
            <a:off x="2724" y="1051133"/>
            <a:ext cx="4594341" cy="5806867"/>
          </a:xfrm>
          <a:prstGeom prst="rect">
            <a:avLst/>
          </a:prstGeom>
        </p:spPr>
      </p:pic>
      <p:pic>
        <p:nvPicPr>
          <p:cNvPr id="28" name="Picture 12" descr="Fingers PNG images free download, finger PNG">
            <a:extLst>
              <a:ext uri="{FF2B5EF4-FFF2-40B4-BE49-F238E27FC236}">
                <a16:creationId xmlns:a16="http://schemas.microsoft.com/office/drawing/2014/main" id="{95E48068-30B3-43BA-A620-7356D0258DFB}"/>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rcRect b="76481"/>
          <a:stretch/>
        </p:blipFill>
        <p:spPr bwMode="auto">
          <a:xfrm>
            <a:off x="2076065" y="5420517"/>
            <a:ext cx="3543471" cy="143748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ttore diritto 5">
            <a:extLst>
              <a:ext uri="{FF2B5EF4-FFF2-40B4-BE49-F238E27FC236}">
                <a16:creationId xmlns:a16="http://schemas.microsoft.com/office/drawing/2014/main" id="{9FA836E8-D74B-4E19-98CE-3D1E539108EC}"/>
              </a:ext>
            </a:extLst>
          </p:cNvPr>
          <p:cNvCxnSpPr>
            <a:cxnSpLocks/>
          </p:cNvCxnSpPr>
          <p:nvPr/>
        </p:nvCxnSpPr>
        <p:spPr>
          <a:xfrm>
            <a:off x="2635281" y="5912872"/>
            <a:ext cx="219311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Connettore diritto 59">
            <a:extLst>
              <a:ext uri="{FF2B5EF4-FFF2-40B4-BE49-F238E27FC236}">
                <a16:creationId xmlns:a16="http://schemas.microsoft.com/office/drawing/2014/main" id="{E55B8275-7620-474A-A4E0-1304F8C889F1}"/>
              </a:ext>
            </a:extLst>
          </p:cNvPr>
          <p:cNvCxnSpPr>
            <a:cxnSpLocks/>
            <a:endCxn id="15" idx="4"/>
          </p:cNvCxnSpPr>
          <p:nvPr/>
        </p:nvCxnSpPr>
        <p:spPr>
          <a:xfrm flipH="1" flipV="1">
            <a:off x="2646335" y="5568559"/>
            <a:ext cx="1644" cy="36078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Ovale 14">
            <a:extLst>
              <a:ext uri="{FF2B5EF4-FFF2-40B4-BE49-F238E27FC236}">
                <a16:creationId xmlns:a16="http://schemas.microsoft.com/office/drawing/2014/main" id="{84D2EBE2-7AF9-401F-ABB2-346BAF3C834D}"/>
              </a:ext>
            </a:extLst>
          </p:cNvPr>
          <p:cNvSpPr/>
          <p:nvPr/>
        </p:nvSpPr>
        <p:spPr>
          <a:xfrm>
            <a:off x="2551797" y="5387381"/>
            <a:ext cx="189079" cy="1811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it-IT">
              <a:solidFill>
                <a:prstClr val="white"/>
              </a:solidFill>
              <a:latin typeface="Calibri" panose="020F0502020204030204"/>
            </a:endParaRPr>
          </a:p>
        </p:txBody>
      </p:sp>
      <p:pic>
        <p:nvPicPr>
          <p:cNvPr id="61" name="Immagine 60">
            <a:extLst>
              <a:ext uri="{FF2B5EF4-FFF2-40B4-BE49-F238E27FC236}">
                <a16:creationId xmlns:a16="http://schemas.microsoft.com/office/drawing/2014/main" id="{ED06EC86-ECE0-4FF6-BE7F-A084F8643A9E}"/>
              </a:ext>
            </a:extLst>
          </p:cNvPr>
          <p:cNvPicPr>
            <a:picLocks noChangeAspect="1"/>
          </p:cNvPicPr>
          <p:nvPr/>
        </p:nvPicPr>
        <p:blipFill rotWithShape="1">
          <a:blip r:embed="rId13"/>
          <a:srcRect l="82198" t="30453" r="1357" b="66192"/>
          <a:stretch/>
        </p:blipFill>
        <p:spPr>
          <a:xfrm>
            <a:off x="2315425" y="3697435"/>
            <a:ext cx="342051" cy="111652"/>
          </a:xfrm>
          <a:prstGeom prst="rect">
            <a:avLst/>
          </a:prstGeom>
        </p:spPr>
      </p:pic>
      <p:pic>
        <p:nvPicPr>
          <p:cNvPr id="63" name="Immagine 62">
            <a:extLst>
              <a:ext uri="{FF2B5EF4-FFF2-40B4-BE49-F238E27FC236}">
                <a16:creationId xmlns:a16="http://schemas.microsoft.com/office/drawing/2014/main" id="{6AA3DD15-3643-4E8C-A9AD-11D8B5C230A3}"/>
              </a:ext>
            </a:extLst>
          </p:cNvPr>
          <p:cNvPicPr>
            <a:picLocks noChangeAspect="1"/>
          </p:cNvPicPr>
          <p:nvPr/>
        </p:nvPicPr>
        <p:blipFill rotWithShape="1">
          <a:blip r:embed="rId13"/>
          <a:srcRect l="83298" t="19593" r="2508" b="76908"/>
          <a:stretch/>
        </p:blipFill>
        <p:spPr>
          <a:xfrm>
            <a:off x="2295801" y="3674180"/>
            <a:ext cx="342051" cy="134907"/>
          </a:xfrm>
          <a:prstGeom prst="rect">
            <a:avLst/>
          </a:prstGeom>
        </p:spPr>
      </p:pic>
    </p:spTree>
    <p:extLst>
      <p:ext uri="{BB962C8B-B14F-4D97-AF65-F5344CB8AC3E}">
        <p14:creationId xmlns:p14="http://schemas.microsoft.com/office/powerpoint/2010/main" val="134088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par>
                                <p:cTn id="8" presetID="22" presetClass="entr" presetSubtype="4"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down)">
                                      <p:cBhvr>
                                        <p:cTn id="10" dur="500"/>
                                        <p:tgtEl>
                                          <p:spTgt spid="39"/>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down)">
                                      <p:cBhvr>
                                        <p:cTn id="19" dur="500"/>
                                        <p:tgtEl>
                                          <p:spTgt spid="6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92194"/>
                                        </p:tgtEl>
                                        <p:attrNameLst>
                                          <p:attrName>style.visibility</p:attrName>
                                        </p:attrNameLst>
                                      </p:cBhvr>
                                      <p:to>
                                        <p:strVal val="visible"/>
                                      </p:to>
                                    </p:set>
                                    <p:animEffect transition="in" filter="barn(inVertical)">
                                      <p:cBhvr>
                                        <p:cTn id="27" dur="500"/>
                                        <p:tgtEl>
                                          <p:spTgt spid="392194"/>
                                        </p:tgtEl>
                                      </p:cBhvr>
                                    </p:animEffect>
                                  </p:childTnLst>
                                </p:cTn>
                              </p:par>
                              <p:par>
                                <p:cTn id="28" presetID="16" presetClass="entr" presetSubtype="21" fill="hold" nodeType="withEffect">
                                  <p:stCondLst>
                                    <p:cond delay="0"/>
                                  </p:stCondLst>
                                  <p:childTnLst>
                                    <p:set>
                                      <p:cBhvr>
                                        <p:cTn id="29" dur="1" fill="hold">
                                          <p:stCondLst>
                                            <p:cond delay="0"/>
                                          </p:stCondLst>
                                        </p:cTn>
                                        <p:tgtEl>
                                          <p:spTgt spid="392198"/>
                                        </p:tgtEl>
                                        <p:attrNameLst>
                                          <p:attrName>style.visibility</p:attrName>
                                        </p:attrNameLst>
                                      </p:cBhvr>
                                      <p:to>
                                        <p:strVal val="visible"/>
                                      </p:to>
                                    </p:set>
                                    <p:animEffect transition="in" filter="barn(inVertical)">
                                      <p:cBhvr>
                                        <p:cTn id="30" dur="500"/>
                                        <p:tgtEl>
                                          <p:spTgt spid="392198"/>
                                        </p:tgtEl>
                                      </p:cBhvr>
                                    </p:animEffect>
                                  </p:childTnLst>
                                </p:cTn>
                              </p:par>
                              <p:par>
                                <p:cTn id="31" presetID="16" presetClass="entr" presetSubtype="21" fill="hold" nodeType="withEffect">
                                  <p:stCondLst>
                                    <p:cond delay="0"/>
                                  </p:stCondLst>
                                  <p:childTnLst>
                                    <p:set>
                                      <p:cBhvr>
                                        <p:cTn id="32" dur="1" fill="hold">
                                          <p:stCondLst>
                                            <p:cond delay="0"/>
                                          </p:stCondLst>
                                        </p:cTn>
                                        <p:tgtEl>
                                          <p:spTgt spid="3074"/>
                                        </p:tgtEl>
                                        <p:attrNameLst>
                                          <p:attrName>style.visibility</p:attrName>
                                        </p:attrNameLst>
                                      </p:cBhvr>
                                      <p:to>
                                        <p:strVal val="visible"/>
                                      </p:to>
                                    </p:set>
                                    <p:animEffect transition="in" filter="barn(inVertical)">
                                      <p:cBhvr>
                                        <p:cTn id="33" dur="500"/>
                                        <p:tgtEl>
                                          <p:spTgt spid="3074"/>
                                        </p:tgtEl>
                                      </p:cBhvr>
                                    </p:animEffect>
                                  </p:childTnLst>
                                </p:cTn>
                              </p:par>
                              <p:par>
                                <p:cTn id="34" presetID="16" presetClass="entr" presetSubtype="21" fill="hold" nodeType="withEffect">
                                  <p:stCondLst>
                                    <p:cond delay="0"/>
                                  </p:stCondLst>
                                  <p:childTnLst>
                                    <p:set>
                                      <p:cBhvr>
                                        <p:cTn id="35" dur="1" fill="hold">
                                          <p:stCondLst>
                                            <p:cond delay="0"/>
                                          </p:stCondLst>
                                        </p:cTn>
                                        <p:tgtEl>
                                          <p:spTgt spid="3076"/>
                                        </p:tgtEl>
                                        <p:attrNameLst>
                                          <p:attrName>style.visibility</p:attrName>
                                        </p:attrNameLst>
                                      </p:cBhvr>
                                      <p:to>
                                        <p:strVal val="visible"/>
                                      </p:to>
                                    </p:set>
                                    <p:animEffect transition="in" filter="barn(inVertical)">
                                      <p:cBhvr>
                                        <p:cTn id="36" dur="500"/>
                                        <p:tgtEl>
                                          <p:spTgt spid="3076"/>
                                        </p:tgtEl>
                                      </p:cBhvr>
                                    </p:animEffect>
                                  </p:childTnLst>
                                </p:cTn>
                              </p:par>
                              <p:par>
                                <p:cTn id="37" presetID="16" presetClass="entr" presetSubtype="21"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barn(inVertical)">
                                      <p:cBhvr>
                                        <p:cTn id="39" dur="500"/>
                                        <p:tgtEl>
                                          <p:spTgt spid="44"/>
                                        </p:tgtEl>
                                      </p:cBhvr>
                                    </p:animEffect>
                                  </p:childTnLst>
                                </p:cTn>
                              </p:par>
                              <p:par>
                                <p:cTn id="40" presetID="16" presetClass="entr" presetSubtype="21" fill="hold"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barn(inVertical)">
                                      <p:cBhvr>
                                        <p:cTn id="42" dur="500"/>
                                        <p:tgtEl>
                                          <p:spTgt spid="47"/>
                                        </p:tgtEl>
                                      </p:cBhvr>
                                    </p:animEffect>
                                  </p:childTnLst>
                                </p:cTn>
                              </p:par>
                              <p:par>
                                <p:cTn id="43" presetID="16" presetClass="entr" presetSubtype="21" fill="hold"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barn(inVertical)">
                                      <p:cBhvr>
                                        <p:cTn id="45" dur="500"/>
                                        <p:tgtEl>
                                          <p:spTgt spid="48"/>
                                        </p:tgtEl>
                                      </p:cBhvr>
                                    </p:animEffect>
                                  </p:childTnLst>
                                </p:cTn>
                              </p:par>
                              <p:par>
                                <p:cTn id="46" presetID="16" presetClass="entr" presetSubtype="21" fill="hold" nodeType="with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barn(inVertical)">
                                      <p:cBhvr>
                                        <p:cTn id="48" dur="500"/>
                                        <p:tgtEl>
                                          <p:spTgt spid="49"/>
                                        </p:tgtEl>
                                      </p:cBhvr>
                                    </p:animEffect>
                                  </p:childTnLst>
                                </p:cTn>
                              </p:par>
                              <p:par>
                                <p:cTn id="49" presetID="16" presetClass="entr" presetSubtype="21"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barn(inVertical)">
                                      <p:cBhvr>
                                        <p:cTn id="51" dur="500"/>
                                        <p:tgtEl>
                                          <p:spTgt spid="50"/>
                                        </p:tgtEl>
                                      </p:cBhvr>
                                    </p:animEffect>
                                  </p:childTnLst>
                                </p:cTn>
                              </p:par>
                              <p:par>
                                <p:cTn id="52" presetID="16" presetClass="entr" presetSubtype="21"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barn(inVertic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42">
                                            <p:txEl>
                                              <p:pRg st="0" end="0"/>
                                            </p:txEl>
                                          </p:spTgt>
                                        </p:tgtEl>
                                        <p:attrNameLst>
                                          <p:attrName>style.visibility</p:attrName>
                                        </p:attrNameLst>
                                      </p:cBhvr>
                                      <p:to>
                                        <p:strVal val="visible"/>
                                      </p:to>
                                    </p:set>
                                    <p:animEffect transition="in" filter="wipe(down)">
                                      <p:cBhvr>
                                        <p:cTn id="59"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8,400+ Iphone 11 Stock Photos, Pictures &amp; Royalty-Free Images - iStock |  Iphone 11 mockup, Iphone 11 pro, Iphone 11 vector">
            <a:extLst>
              <a:ext uri="{FF2B5EF4-FFF2-40B4-BE49-F238E27FC236}">
                <a16:creationId xmlns:a16="http://schemas.microsoft.com/office/drawing/2014/main" id="{03ABBE33-D97B-F40C-E5B7-A9F2E1886B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70" r="16199" b="1675"/>
          <a:stretch>
            <a:fillRect/>
          </a:stretch>
        </p:blipFill>
        <p:spPr bwMode="auto">
          <a:xfrm>
            <a:off x="2614051" y="1596095"/>
            <a:ext cx="2036053" cy="380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square with red border&#10;&#10;AI-generated content may be incorrect.">
            <a:extLst>
              <a:ext uri="{FF2B5EF4-FFF2-40B4-BE49-F238E27FC236}">
                <a16:creationId xmlns:a16="http://schemas.microsoft.com/office/drawing/2014/main" id="{255B7C3D-95B2-6151-BA3E-A158B45E6891}"/>
              </a:ext>
            </a:extLst>
          </p:cNvPr>
          <p:cNvPicPr>
            <a:picLocks noChangeAspect="1"/>
          </p:cNvPicPr>
          <p:nvPr/>
        </p:nvPicPr>
        <p:blipFill>
          <a:blip r:embed="rId3">
            <a:extLst>
              <a:ext uri="{28A0092B-C50C-407E-A947-70E740481C1C}">
                <a14:useLocalDpi xmlns:a14="http://schemas.microsoft.com/office/drawing/2010/main" val="0"/>
              </a:ext>
            </a:extLst>
          </a:blip>
          <a:srcRect t="7017" r="-594" b="6165"/>
          <a:stretch>
            <a:fillRect/>
          </a:stretch>
        </p:blipFill>
        <p:spPr>
          <a:xfrm>
            <a:off x="2762471" y="1742823"/>
            <a:ext cx="1765286" cy="3587735"/>
          </a:xfrm>
          <a:prstGeom prst="flowChartAlternateProcess">
            <a:avLst/>
          </a:prstGeom>
        </p:spPr>
      </p:pic>
      <p:pic>
        <p:nvPicPr>
          <p:cNvPr id="2052" name="Picture 4" descr="8,400+ Iphone 11 Stock Photos, Pictures &amp; Royalty-Free Images - iStock |  Iphone 11 mockup, Iphone 11 pro, Iphone 11 vector">
            <a:extLst>
              <a:ext uri="{FF2B5EF4-FFF2-40B4-BE49-F238E27FC236}">
                <a16:creationId xmlns:a16="http://schemas.microsoft.com/office/drawing/2014/main" id="{C72B9E6E-0E4A-9B89-ECDA-9E0138E3A1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79" r="13609" b="1675"/>
          <a:stretch>
            <a:fillRect/>
          </a:stretch>
        </p:blipFill>
        <p:spPr bwMode="auto">
          <a:xfrm>
            <a:off x="486383" y="1596095"/>
            <a:ext cx="2159540" cy="380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computer&#10;&#10;AI-generated content may be incorrect.">
            <a:extLst>
              <a:ext uri="{FF2B5EF4-FFF2-40B4-BE49-F238E27FC236}">
                <a16:creationId xmlns:a16="http://schemas.microsoft.com/office/drawing/2014/main" id="{AE94B55C-1BD1-4E20-191F-88DE5A8388A1}"/>
              </a:ext>
            </a:extLst>
          </p:cNvPr>
          <p:cNvPicPr>
            <a:picLocks noChangeAspect="1"/>
          </p:cNvPicPr>
          <p:nvPr/>
        </p:nvPicPr>
        <p:blipFill>
          <a:blip r:embed="rId4">
            <a:extLst>
              <a:ext uri="{28A0092B-C50C-407E-A947-70E740481C1C}">
                <a14:useLocalDpi xmlns:a14="http://schemas.microsoft.com/office/drawing/2010/main" val="0"/>
              </a:ext>
            </a:extLst>
          </a:blip>
          <a:srcRect t="5614"/>
          <a:stretch>
            <a:fillRect/>
          </a:stretch>
        </p:blipFill>
        <p:spPr>
          <a:xfrm>
            <a:off x="697898" y="1742824"/>
            <a:ext cx="1704638" cy="3602071"/>
          </a:xfrm>
          <a:prstGeom prst="roundRect">
            <a:avLst/>
          </a:prstGeom>
        </p:spPr>
      </p:pic>
      <p:pic>
        <p:nvPicPr>
          <p:cNvPr id="1026" name="Picture 2" descr="8,400+ Iphone 11 Stock Photos, Pictures &amp; Royalty-Free Images - iStock |  Iphone 11 mockup, Iphone 11 pro, Iphone 11 vector">
            <a:extLst>
              <a:ext uri="{FF2B5EF4-FFF2-40B4-BE49-F238E27FC236}">
                <a16:creationId xmlns:a16="http://schemas.microsoft.com/office/drawing/2014/main" id="{6649720A-9D43-C7E8-0E8F-07BCD938A0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08" t="1" r="15660" b="-168"/>
          <a:stretch>
            <a:fillRect/>
          </a:stretch>
        </p:blipFill>
        <p:spPr bwMode="auto">
          <a:xfrm>
            <a:off x="4766652" y="1596095"/>
            <a:ext cx="2036053" cy="38773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creenshot of a computer&#10;&#10;AI-generated content may be incorrect.">
            <a:extLst>
              <a:ext uri="{FF2B5EF4-FFF2-40B4-BE49-F238E27FC236}">
                <a16:creationId xmlns:a16="http://schemas.microsoft.com/office/drawing/2014/main" id="{9A02E1C1-1F94-2B13-E367-E57DAE93CE89}"/>
              </a:ext>
            </a:extLst>
          </p:cNvPr>
          <p:cNvPicPr>
            <a:picLocks noChangeAspect="1"/>
          </p:cNvPicPr>
          <p:nvPr/>
        </p:nvPicPr>
        <p:blipFill>
          <a:blip r:embed="rId5">
            <a:extLst>
              <a:ext uri="{28A0092B-C50C-407E-A947-70E740481C1C}">
                <a14:useLocalDpi xmlns:a14="http://schemas.microsoft.com/office/drawing/2010/main" val="0"/>
              </a:ext>
            </a:extLst>
          </a:blip>
          <a:srcRect t="2513"/>
          <a:stretch>
            <a:fillRect/>
          </a:stretch>
        </p:blipFill>
        <p:spPr>
          <a:xfrm>
            <a:off x="4912353" y="1742824"/>
            <a:ext cx="1744063" cy="3587662"/>
          </a:xfrm>
          <a:prstGeom prst="flowChartAlternateProcess">
            <a:avLst/>
          </a:prstGeom>
        </p:spPr>
      </p:pic>
      <p:pic>
        <p:nvPicPr>
          <p:cNvPr id="2054" name="Picture 6" descr="8,400+ Iphone 11 Stock Photos, Pictures &amp; Royalty-Free Images - iStock |  Iphone 11 mockup, Iphone 11 pro, Iphone 11 vector">
            <a:extLst>
              <a:ext uri="{FF2B5EF4-FFF2-40B4-BE49-F238E27FC236}">
                <a16:creationId xmlns:a16="http://schemas.microsoft.com/office/drawing/2014/main" id="{251FCA1C-6C53-68DE-EF50-890CCCE7B1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00" t="324" r="16481" b="1285"/>
          <a:stretch>
            <a:fillRect/>
          </a:stretch>
        </p:blipFill>
        <p:spPr bwMode="auto">
          <a:xfrm>
            <a:off x="6919252" y="1606685"/>
            <a:ext cx="1987437" cy="37954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8,400+ Iphone 11 Stock Photos, Pictures &amp; Royalty-Free Images - iStock |  Iphone 11 mockup, Iphone 11 pro, Iphone 11 vector">
            <a:extLst>
              <a:ext uri="{FF2B5EF4-FFF2-40B4-BE49-F238E27FC236}">
                <a16:creationId xmlns:a16="http://schemas.microsoft.com/office/drawing/2014/main" id="{A2F6C07F-3B09-45A6-3C29-4D283BF5F9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79" r="13609" b="1675"/>
          <a:stretch>
            <a:fillRect/>
          </a:stretch>
        </p:blipFill>
        <p:spPr bwMode="auto">
          <a:xfrm>
            <a:off x="9114817" y="1596095"/>
            <a:ext cx="2159540" cy="3806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screenshot of a device&#10;&#10;AI-generated content may be incorrect.">
            <a:extLst>
              <a:ext uri="{FF2B5EF4-FFF2-40B4-BE49-F238E27FC236}">
                <a16:creationId xmlns:a16="http://schemas.microsoft.com/office/drawing/2014/main" id="{CF42FFE1-841C-00B1-343F-FA40038CD437}"/>
              </a:ext>
            </a:extLst>
          </p:cNvPr>
          <p:cNvPicPr>
            <a:picLocks noChangeAspect="1"/>
          </p:cNvPicPr>
          <p:nvPr/>
        </p:nvPicPr>
        <p:blipFill>
          <a:blip r:embed="rId6">
            <a:extLst>
              <a:ext uri="{28A0092B-C50C-407E-A947-70E740481C1C}">
                <a14:useLocalDpi xmlns:a14="http://schemas.microsoft.com/office/drawing/2010/main" val="0"/>
              </a:ext>
            </a:extLst>
          </a:blip>
          <a:srcRect t="5107"/>
          <a:stretch>
            <a:fillRect/>
          </a:stretch>
        </p:blipFill>
        <p:spPr>
          <a:xfrm>
            <a:off x="9312041" y="1742823"/>
            <a:ext cx="1761451" cy="3602072"/>
          </a:xfrm>
          <a:prstGeom prst="roundRect">
            <a:avLst/>
          </a:prstGeom>
        </p:spPr>
      </p:pic>
      <p:pic>
        <p:nvPicPr>
          <p:cNvPr id="22" name="Picture 21" descr="A group of red rectangular objects&#10;&#10;AI-generated content may be incorrect.">
            <a:extLst>
              <a:ext uri="{FF2B5EF4-FFF2-40B4-BE49-F238E27FC236}">
                <a16:creationId xmlns:a16="http://schemas.microsoft.com/office/drawing/2014/main" id="{DDD67A48-C044-6EF0-E8A0-7C105C293201}"/>
              </a:ext>
            </a:extLst>
          </p:cNvPr>
          <p:cNvPicPr>
            <a:picLocks noChangeAspect="1"/>
          </p:cNvPicPr>
          <p:nvPr/>
        </p:nvPicPr>
        <p:blipFill>
          <a:blip r:embed="rId7">
            <a:extLst>
              <a:ext uri="{28A0092B-C50C-407E-A947-70E740481C1C}">
                <a14:useLocalDpi xmlns:a14="http://schemas.microsoft.com/office/drawing/2010/main" val="0"/>
              </a:ext>
            </a:extLst>
          </a:blip>
          <a:srcRect l="50000" t="7718" b="64363"/>
          <a:stretch>
            <a:fillRect/>
          </a:stretch>
        </p:blipFill>
        <p:spPr>
          <a:xfrm>
            <a:off x="176236" y="203434"/>
            <a:ext cx="2747962" cy="1151480"/>
          </a:xfrm>
          <a:prstGeom prst="rect">
            <a:avLst/>
          </a:prstGeom>
        </p:spPr>
      </p:pic>
      <p:sp>
        <p:nvSpPr>
          <p:cNvPr id="23" name="Rettangolo 9">
            <a:extLst>
              <a:ext uri="{FF2B5EF4-FFF2-40B4-BE49-F238E27FC236}">
                <a16:creationId xmlns:a16="http://schemas.microsoft.com/office/drawing/2014/main" id="{C0E37CE4-AF08-21A2-B994-15C4207A683A}"/>
              </a:ext>
            </a:extLst>
          </p:cNvPr>
          <p:cNvSpPr/>
          <p:nvPr/>
        </p:nvSpPr>
        <p:spPr>
          <a:xfrm>
            <a:off x="5199045" y="5535854"/>
            <a:ext cx="1324971" cy="923330"/>
          </a:xfrm>
          <a:prstGeom prst="rect">
            <a:avLst/>
          </a:prstGeom>
          <a:ln w="38100">
            <a:solidFill>
              <a:srgbClr val="AA0103"/>
            </a:solidFill>
          </a:ln>
        </p:spPr>
        <p:txBody>
          <a:bodyPr wrap="square">
            <a:spAutoFit/>
          </a:bodyPr>
          <a:lstStyle/>
          <a:p>
            <a:pPr algn="ctr" defTabSz="914377"/>
            <a:r>
              <a:rPr lang="it-IT" dirty="0"/>
              <a:t>Set the </a:t>
            </a:r>
            <a:r>
              <a:rPr lang="it-IT" dirty="0" err="1"/>
              <a:t>acquisition</a:t>
            </a:r>
            <a:r>
              <a:rPr lang="it-IT" dirty="0"/>
              <a:t> time</a:t>
            </a:r>
            <a:endParaRPr lang="en-GB" dirty="0">
              <a:solidFill>
                <a:prstClr val="black"/>
              </a:solidFill>
              <a:latin typeface="Calibri" panose="020F0502020204030204"/>
            </a:endParaRPr>
          </a:p>
        </p:txBody>
      </p:sp>
      <p:sp>
        <p:nvSpPr>
          <p:cNvPr id="24" name="Rettangolo 13">
            <a:extLst>
              <a:ext uri="{FF2B5EF4-FFF2-40B4-BE49-F238E27FC236}">
                <a16:creationId xmlns:a16="http://schemas.microsoft.com/office/drawing/2014/main" id="{EA8F5838-7ABB-FEED-C417-252B9A7ED054}"/>
              </a:ext>
            </a:extLst>
          </p:cNvPr>
          <p:cNvSpPr/>
          <p:nvPr/>
        </p:nvSpPr>
        <p:spPr>
          <a:xfrm>
            <a:off x="2762472" y="5548823"/>
            <a:ext cx="2004180" cy="923330"/>
          </a:xfrm>
          <a:prstGeom prst="rect">
            <a:avLst/>
          </a:prstGeom>
          <a:ln w="38100">
            <a:solidFill>
              <a:srgbClr val="AA0103"/>
            </a:solidFill>
          </a:ln>
        </p:spPr>
        <p:txBody>
          <a:bodyPr wrap="square">
            <a:spAutoFit/>
          </a:bodyPr>
          <a:lstStyle/>
          <a:p>
            <a:pPr algn="ctr" defTabSz="914377"/>
            <a:r>
              <a:rPr lang="en-US" dirty="0"/>
              <a:t>Take a photo of the measurement site</a:t>
            </a:r>
            <a:endParaRPr lang="en-US" dirty="0">
              <a:solidFill>
                <a:prstClr val="black"/>
              </a:solidFill>
              <a:latin typeface="Calibri" panose="020F0502020204030204"/>
            </a:endParaRPr>
          </a:p>
        </p:txBody>
      </p:sp>
      <p:sp>
        <p:nvSpPr>
          <p:cNvPr id="25" name="Rettangolo 6">
            <a:extLst>
              <a:ext uri="{FF2B5EF4-FFF2-40B4-BE49-F238E27FC236}">
                <a16:creationId xmlns:a16="http://schemas.microsoft.com/office/drawing/2014/main" id="{F418E838-D93D-09AF-CD67-2DE66B671117}"/>
              </a:ext>
            </a:extLst>
          </p:cNvPr>
          <p:cNvSpPr/>
          <p:nvPr/>
        </p:nvSpPr>
        <p:spPr>
          <a:xfrm>
            <a:off x="560996" y="5548823"/>
            <a:ext cx="1841540" cy="923330"/>
          </a:xfrm>
          <a:prstGeom prst="rect">
            <a:avLst/>
          </a:prstGeom>
          <a:ln w="38100">
            <a:solidFill>
              <a:srgbClr val="AA0103"/>
            </a:solidFill>
          </a:ln>
        </p:spPr>
        <p:txBody>
          <a:bodyPr wrap="square">
            <a:spAutoFit/>
          </a:bodyPr>
          <a:lstStyle/>
          <a:p>
            <a:pPr algn="ctr" defTabSz="914377"/>
            <a:r>
              <a:rPr lang="en-US" dirty="0"/>
              <a:t>Take note of the surrounding environment</a:t>
            </a:r>
            <a:endParaRPr lang="en-US" dirty="0">
              <a:solidFill>
                <a:prstClr val="black"/>
              </a:solidFill>
              <a:latin typeface="Calibri" panose="020F0502020204030204"/>
            </a:endParaRPr>
          </a:p>
        </p:txBody>
      </p:sp>
      <p:pic>
        <p:nvPicPr>
          <p:cNvPr id="45" name="Picture 2" descr="whatsapp-png-whatsapp-logo-png-1000-293×300 – Agriturismo Fattoria ...">
            <a:extLst>
              <a:ext uri="{FF2B5EF4-FFF2-40B4-BE49-F238E27FC236}">
                <a16:creationId xmlns:a16="http://schemas.microsoft.com/office/drawing/2014/main" id="{2E691AC3-6AB0-F534-B000-6596B84CBC0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67976" y="5263394"/>
            <a:ext cx="526056" cy="53862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a:extLst>
              <a:ext uri="{FF2B5EF4-FFF2-40B4-BE49-F238E27FC236}">
                <a16:creationId xmlns:a16="http://schemas.microsoft.com/office/drawing/2014/main" id="{7F73B050-1745-EC5B-82F3-43155321C2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62397" y="4724766"/>
            <a:ext cx="483769" cy="48376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Logo dropbox png 4 » PNG Image">
            <a:extLst>
              <a:ext uri="{FF2B5EF4-FFF2-40B4-BE49-F238E27FC236}">
                <a16:creationId xmlns:a16="http://schemas.microsoft.com/office/drawing/2014/main" id="{FE6E7D87-97D3-23CA-2B20-1CCB69873F7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18513" y="5802018"/>
            <a:ext cx="427653" cy="42765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C23C3599-296E-A276-07F1-F599E59B2BF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62979" y="6339385"/>
            <a:ext cx="383188" cy="383188"/>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Connector: Elbow 59">
            <a:extLst>
              <a:ext uri="{FF2B5EF4-FFF2-40B4-BE49-F238E27FC236}">
                <a16:creationId xmlns:a16="http://schemas.microsoft.com/office/drawing/2014/main" id="{4263291C-FC1F-5F47-3EEA-7CB4EA098CE3}"/>
              </a:ext>
            </a:extLst>
          </p:cNvPr>
          <p:cNvCxnSpPr>
            <a:cxnSpLocks/>
          </p:cNvCxnSpPr>
          <p:nvPr/>
        </p:nvCxnSpPr>
        <p:spPr>
          <a:xfrm rot="16200000" flipH="1">
            <a:off x="10243607" y="5515198"/>
            <a:ext cx="1721809" cy="354217"/>
          </a:xfrm>
          <a:prstGeom prst="bentConnector3">
            <a:avLst>
              <a:gd name="adj1" fmla="val 99717"/>
            </a:avLst>
          </a:prstGeom>
        </p:spPr>
        <p:style>
          <a:lnRef idx="2">
            <a:schemeClr val="accent2"/>
          </a:lnRef>
          <a:fillRef idx="0">
            <a:schemeClr val="accent2"/>
          </a:fillRef>
          <a:effectRef idx="1">
            <a:schemeClr val="accent2"/>
          </a:effectRef>
          <a:fontRef idx="minor">
            <a:schemeClr val="tx1"/>
          </a:fontRef>
        </p:style>
      </p:cxnSp>
      <p:cxnSp>
        <p:nvCxnSpPr>
          <p:cNvPr id="1025" name="Straight Connector 1024">
            <a:extLst>
              <a:ext uri="{FF2B5EF4-FFF2-40B4-BE49-F238E27FC236}">
                <a16:creationId xmlns:a16="http://schemas.microsoft.com/office/drawing/2014/main" id="{7A35875A-CFE0-5DAD-9B4F-DE65AA884329}"/>
              </a:ext>
            </a:extLst>
          </p:cNvPr>
          <p:cNvCxnSpPr>
            <a:cxnSpLocks/>
          </p:cNvCxnSpPr>
          <p:nvPr/>
        </p:nvCxnSpPr>
        <p:spPr>
          <a:xfrm>
            <a:off x="10927403" y="6013775"/>
            <a:ext cx="34695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30" name="Straight Connector 1029">
            <a:extLst>
              <a:ext uri="{FF2B5EF4-FFF2-40B4-BE49-F238E27FC236}">
                <a16:creationId xmlns:a16="http://schemas.microsoft.com/office/drawing/2014/main" id="{ACD27C36-FB53-7DE7-7FC0-DE5681C812F3}"/>
              </a:ext>
            </a:extLst>
          </p:cNvPr>
          <p:cNvCxnSpPr>
            <a:cxnSpLocks/>
          </p:cNvCxnSpPr>
          <p:nvPr/>
        </p:nvCxnSpPr>
        <p:spPr>
          <a:xfrm>
            <a:off x="10934667" y="5560632"/>
            <a:ext cx="34695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31" name="Straight Connector 1030">
            <a:extLst>
              <a:ext uri="{FF2B5EF4-FFF2-40B4-BE49-F238E27FC236}">
                <a16:creationId xmlns:a16="http://schemas.microsoft.com/office/drawing/2014/main" id="{013F18D4-0669-8ED2-A88A-35B6ACDDE0F6}"/>
              </a:ext>
            </a:extLst>
          </p:cNvPr>
          <p:cNvCxnSpPr>
            <a:cxnSpLocks/>
          </p:cNvCxnSpPr>
          <p:nvPr/>
        </p:nvCxnSpPr>
        <p:spPr>
          <a:xfrm>
            <a:off x="10927402" y="5063707"/>
            <a:ext cx="346953" cy="0"/>
          </a:xfrm>
          <a:prstGeom prst="line">
            <a:avLst/>
          </a:prstGeom>
        </p:spPr>
        <p:style>
          <a:lnRef idx="2">
            <a:schemeClr val="accent2"/>
          </a:lnRef>
          <a:fillRef idx="0">
            <a:schemeClr val="accent2"/>
          </a:fillRef>
          <a:effectRef idx="1">
            <a:schemeClr val="accent2"/>
          </a:effectRef>
          <a:fontRef idx="minor">
            <a:schemeClr val="tx1"/>
          </a:fontRef>
        </p:style>
      </p:cxnSp>
      <p:sp>
        <p:nvSpPr>
          <p:cNvPr id="1036" name="TextBox 1035">
            <a:extLst>
              <a:ext uri="{FF2B5EF4-FFF2-40B4-BE49-F238E27FC236}">
                <a16:creationId xmlns:a16="http://schemas.microsoft.com/office/drawing/2014/main" id="{4779C932-BDF6-A190-3BA5-256A018175D1}"/>
              </a:ext>
            </a:extLst>
          </p:cNvPr>
          <p:cNvSpPr txBox="1"/>
          <p:nvPr/>
        </p:nvSpPr>
        <p:spPr>
          <a:xfrm>
            <a:off x="1258110" y="3034161"/>
            <a:ext cx="616085" cy="430887"/>
          </a:xfrm>
          <a:prstGeom prst="rect">
            <a:avLst/>
          </a:prstGeom>
          <a:noFill/>
        </p:spPr>
        <p:txBody>
          <a:bodyPr wrap="square" rtlCol="0">
            <a:spAutoFit/>
          </a:bodyPr>
          <a:lstStyle/>
          <a:p>
            <a:r>
              <a:rPr lang="it-IT" sz="1100" dirty="0" err="1">
                <a:solidFill>
                  <a:schemeClr val="bg1"/>
                </a:solidFill>
              </a:rPr>
              <a:t>GrassOlives</a:t>
            </a:r>
            <a:endParaRPr lang="it-IT" sz="1100" dirty="0">
              <a:solidFill>
                <a:schemeClr val="bg1"/>
              </a:solidFill>
            </a:endParaRPr>
          </a:p>
        </p:txBody>
      </p:sp>
      <p:pic>
        <p:nvPicPr>
          <p:cNvPr id="1043" name="Picture 1042" descr="A red object in the grass&#10;&#10;AI-generated content may be incorrect.">
            <a:extLst>
              <a:ext uri="{FF2B5EF4-FFF2-40B4-BE49-F238E27FC236}">
                <a16:creationId xmlns:a16="http://schemas.microsoft.com/office/drawing/2014/main" id="{E3DDAC01-3F0C-8164-CDDF-E541024E3BB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49310" y="1742823"/>
            <a:ext cx="1763494" cy="3564529"/>
          </a:xfrm>
          <a:prstGeom prst="roundRect">
            <a:avLst/>
          </a:prstGeom>
        </p:spPr>
      </p:pic>
      <p:pic>
        <p:nvPicPr>
          <p:cNvPr id="1045" name="Picture 1044" descr="A red object in the grass&#10;&#10;AI-generated content may be incorrect.">
            <a:extLst>
              <a:ext uri="{FF2B5EF4-FFF2-40B4-BE49-F238E27FC236}">
                <a16:creationId xmlns:a16="http://schemas.microsoft.com/office/drawing/2014/main" id="{D8A7824C-A290-552D-C08C-42ED8E064202}"/>
              </a:ext>
            </a:extLst>
          </p:cNvPr>
          <p:cNvPicPr>
            <a:picLocks noChangeAspect="1"/>
          </p:cNvPicPr>
          <p:nvPr/>
        </p:nvPicPr>
        <p:blipFill>
          <a:blip r:embed="rId12">
            <a:extLst>
              <a:ext uri="{28A0092B-C50C-407E-A947-70E740481C1C}">
                <a14:useLocalDpi xmlns:a14="http://schemas.microsoft.com/office/drawing/2010/main" val="0"/>
              </a:ext>
            </a:extLst>
          </a:blip>
          <a:srcRect l="17973" t="19368" r="17143" b="47723"/>
          <a:stretch>
            <a:fillRect/>
          </a:stretch>
        </p:blipFill>
        <p:spPr>
          <a:xfrm>
            <a:off x="3064960" y="2262147"/>
            <a:ext cx="1169814" cy="1337087"/>
          </a:xfrm>
          <a:prstGeom prst="rect">
            <a:avLst/>
          </a:prstGeom>
        </p:spPr>
      </p:pic>
      <p:pic>
        <p:nvPicPr>
          <p:cNvPr id="1048" name="Picture 1047" descr="A red object in the grass&#10;&#10;AI-generated content may be incorrect.">
            <a:extLst>
              <a:ext uri="{FF2B5EF4-FFF2-40B4-BE49-F238E27FC236}">
                <a16:creationId xmlns:a16="http://schemas.microsoft.com/office/drawing/2014/main" id="{2A85F925-6A3C-7CD2-67C2-89E4D56EBFC6}"/>
              </a:ext>
            </a:extLst>
          </p:cNvPr>
          <p:cNvPicPr>
            <a:picLocks noChangeAspect="1"/>
          </p:cNvPicPr>
          <p:nvPr/>
        </p:nvPicPr>
        <p:blipFill>
          <a:blip r:embed="rId12">
            <a:extLst>
              <a:ext uri="{28A0092B-C50C-407E-A947-70E740481C1C}">
                <a14:useLocalDpi xmlns:a14="http://schemas.microsoft.com/office/drawing/2010/main" val="0"/>
              </a:ext>
            </a:extLst>
          </a:blip>
          <a:srcRect b="46078"/>
          <a:stretch>
            <a:fillRect/>
          </a:stretch>
        </p:blipFill>
        <p:spPr>
          <a:xfrm>
            <a:off x="9429529" y="1742823"/>
            <a:ext cx="1596871" cy="1694196"/>
          </a:xfrm>
          <a:prstGeom prst="roundRect">
            <a:avLst/>
          </a:prstGeom>
        </p:spPr>
      </p:pic>
    </p:spTree>
    <p:extLst>
      <p:ext uri="{BB962C8B-B14F-4D97-AF65-F5344CB8AC3E}">
        <p14:creationId xmlns:p14="http://schemas.microsoft.com/office/powerpoint/2010/main" val="362129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barn(inVertical)">
                                      <p:cBhvr>
                                        <p:cTn id="18" dur="500"/>
                                        <p:tgtEl>
                                          <p:spTgt spid="45"/>
                                        </p:tgtEl>
                                      </p:cBhvr>
                                    </p:animEffect>
                                  </p:childTnLst>
                                </p:cTn>
                              </p:par>
                              <p:par>
                                <p:cTn id="19" presetID="16" presetClass="entr" presetSubtype="21"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barn(inVertical)">
                                      <p:cBhvr>
                                        <p:cTn id="21" dur="500"/>
                                        <p:tgtEl>
                                          <p:spTgt spid="46"/>
                                        </p:tgtEl>
                                      </p:cBhvr>
                                    </p:animEffect>
                                  </p:childTnLst>
                                </p:cTn>
                              </p:par>
                              <p:par>
                                <p:cTn id="22" presetID="16" presetClass="entr" presetSubtype="21"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barn(inVertical)">
                                      <p:cBhvr>
                                        <p:cTn id="24" dur="500"/>
                                        <p:tgtEl>
                                          <p:spTgt spid="47"/>
                                        </p:tgtEl>
                                      </p:cBhvr>
                                    </p:animEffect>
                                  </p:childTnLst>
                                </p:cTn>
                              </p:par>
                              <p:par>
                                <p:cTn id="25" presetID="16" presetClass="entr" presetSubtype="21"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arn(inVertical)">
                                      <p:cBhvr>
                                        <p:cTn id="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7E9150-6726-DA73-8187-2CF1C4FC514E}"/>
              </a:ext>
            </a:extLst>
          </p:cNvPr>
          <p:cNvSpPr txBox="1"/>
          <p:nvPr/>
        </p:nvSpPr>
        <p:spPr>
          <a:xfrm>
            <a:off x="1141378" y="1899358"/>
            <a:ext cx="10013005" cy="3539430"/>
          </a:xfrm>
          <a:prstGeom prst="rect">
            <a:avLst/>
          </a:prstGeom>
          <a:noFill/>
        </p:spPr>
        <p:txBody>
          <a:bodyPr wrap="square">
            <a:spAutoFit/>
          </a:bodyPr>
          <a:lstStyle/>
          <a:p>
            <a:pPr algn="ctr"/>
            <a:r>
              <a:rPr lang="en-US" sz="3200" b="1" dirty="0">
                <a:effectLst>
                  <a:outerShdw blurRad="38100" dist="38100" dir="2700000" algn="tl">
                    <a:srgbClr val="000000">
                      <a:alpha val="43137"/>
                    </a:srgbClr>
                  </a:outerShdw>
                </a:effectLst>
                <a:latin typeface="Tisa Offc Serif Pro" panose="020F0502020204030204" pitchFamily="2" charset="0"/>
              </a:rPr>
              <a:t>Thank you for exploring Environmental Radioactivity with us! </a:t>
            </a:r>
          </a:p>
          <a:p>
            <a:pPr algn="ctr"/>
            <a:endParaRPr lang="en-US" sz="3200" b="1" dirty="0">
              <a:effectLst>
                <a:outerShdw blurRad="38100" dist="38100" dir="2700000" algn="tl">
                  <a:srgbClr val="000000">
                    <a:alpha val="43137"/>
                  </a:srgbClr>
                </a:outerShdw>
              </a:effectLst>
              <a:latin typeface="Tisa Offc Serif Pro" panose="020F0502020204030204" pitchFamily="2" charset="0"/>
            </a:endParaRPr>
          </a:p>
          <a:p>
            <a:r>
              <a:rPr lang="en-US" sz="3200" b="1" dirty="0">
                <a:effectLst>
                  <a:outerShdw blurRad="38100" dist="38100" dir="2700000" algn="tl">
                    <a:srgbClr val="000000">
                      <a:alpha val="43137"/>
                    </a:srgbClr>
                  </a:outerShdw>
                </a:effectLst>
                <a:latin typeface="Tisa Offc Serif Pro" panose="020F0502020204030204" pitchFamily="2" charset="0"/>
              </a:rPr>
              <a:t>    </a:t>
            </a:r>
            <a:r>
              <a:rPr lang="en-US" sz="3200" dirty="0">
                <a:latin typeface="Tisa Offc Serif Pro" panose="020F0502020204030204" pitchFamily="2" charset="0"/>
              </a:rPr>
              <a:t>We hope this presentation has sparked your interest in learning more about our incredible field. Keep asking questions, stay curious, ad enjoy discovering more about the world around you!!!</a:t>
            </a:r>
            <a:endParaRPr lang="it-IT" sz="3200" dirty="0">
              <a:latin typeface="Tisa Offc Serif Pro" panose="020F0502020204030204" pitchFamily="2" charset="0"/>
            </a:endParaRPr>
          </a:p>
        </p:txBody>
      </p:sp>
    </p:spTree>
    <p:extLst>
      <p:ext uri="{BB962C8B-B14F-4D97-AF65-F5344CB8AC3E}">
        <p14:creationId xmlns:p14="http://schemas.microsoft.com/office/powerpoint/2010/main" val="2441776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59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1" descr="ANd9GcRl9xs9xHLwMsDmg6yyuJDRbkpIU9WQdl3oOyyb61TedCrOX6Z0"/>
          <p:cNvPicPr>
            <a:picLocks noChangeAspect="1" noChangeArrowheads="1"/>
          </p:cNvPicPr>
          <p:nvPr/>
        </p:nvPicPr>
        <p:blipFill rotWithShape="1">
          <a:blip r:embed="rId3">
            <a:extLst>
              <a:ext uri="{28A0092B-C50C-407E-A947-70E740481C1C}">
                <a14:useLocalDpi xmlns:a14="http://schemas.microsoft.com/office/drawing/2010/main" val="0"/>
              </a:ext>
            </a:extLst>
          </a:blip>
          <a:srcRect r="34612"/>
          <a:stretch/>
        </p:blipFill>
        <p:spPr bwMode="auto">
          <a:xfrm>
            <a:off x="7753675" y="4403502"/>
            <a:ext cx="2388411" cy="18788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4" descr="ANd9GcSCQHtmvwDfSGW7UdKelFHaKalMVZ4aDACYWMOpymIKDpPQ_QD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3448" y="4545254"/>
            <a:ext cx="1736601" cy="1736601"/>
          </a:xfrm>
          <a:prstGeom prst="rect">
            <a:avLst/>
          </a:prstGeom>
          <a:noFill/>
          <a:extLst>
            <a:ext uri="{909E8E84-426E-40DD-AFC4-6F175D3DCCD1}">
              <a14:hiddenFill xmlns:a14="http://schemas.microsoft.com/office/drawing/2010/main">
                <a:solidFill>
                  <a:srgbClr val="FFFFFF"/>
                </a:solidFill>
              </a14:hiddenFill>
            </a:ext>
          </a:extLst>
        </p:spPr>
      </p:pic>
      <p:sp>
        <p:nvSpPr>
          <p:cNvPr id="18" name="Rettangolo con angoli arrotondati in diagonale 17"/>
          <p:cNvSpPr/>
          <p:nvPr/>
        </p:nvSpPr>
        <p:spPr>
          <a:xfrm flipH="1">
            <a:off x="5915492" y="3568277"/>
            <a:ext cx="4401650" cy="3215982"/>
          </a:xfrm>
          <a:prstGeom prst="round2DiagRect">
            <a:avLst/>
          </a:prstGeom>
          <a:solidFill>
            <a:srgbClr val="FF33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ttangolo con angoli arrotondati in diagonale 12"/>
          <p:cNvSpPr/>
          <p:nvPr/>
        </p:nvSpPr>
        <p:spPr>
          <a:xfrm>
            <a:off x="1861398" y="3560743"/>
            <a:ext cx="3977647" cy="3223517"/>
          </a:xfrm>
          <a:prstGeom prst="round2Diag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18" descr="ANd9GcSAfUWZl_WBN3DoiBNvzhhJRUVs6chRAIffJNxWLmpkgwhUV3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9320" y="1638586"/>
            <a:ext cx="2569865" cy="1284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con angoli arrotondati in diagonale 11"/>
          <p:cNvSpPr/>
          <p:nvPr/>
        </p:nvSpPr>
        <p:spPr>
          <a:xfrm>
            <a:off x="5895724" y="615098"/>
            <a:ext cx="4421418" cy="2883426"/>
          </a:xfrm>
          <a:prstGeom prst="round2Diag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tangolo 1"/>
          <p:cNvSpPr/>
          <p:nvPr/>
        </p:nvSpPr>
        <p:spPr>
          <a:xfrm>
            <a:off x="1976283" y="1"/>
            <a:ext cx="8731044" cy="461665"/>
          </a:xfrm>
          <a:prstGeom prst="rect">
            <a:avLst/>
          </a:prstGeom>
        </p:spPr>
        <p:txBody>
          <a:bodyPr wrap="square">
            <a:spAutoFit/>
          </a:bodyPr>
          <a:lstStyle/>
          <a:p>
            <a:pPr algn="ctr" fontAlgn="base">
              <a:spcBef>
                <a:spcPct val="0"/>
              </a:spcBef>
              <a:spcAft>
                <a:spcPct val="0"/>
              </a:spcAft>
            </a:pPr>
            <a:r>
              <a:rPr lang="en-US" sz="2400" dirty="0">
                <a:solidFill>
                  <a:srgbClr val="0070C0"/>
                </a:solidFill>
                <a:effectLst>
                  <a:outerShdw blurRad="38100" dist="38100" dir="2700000" algn="tl">
                    <a:srgbClr val="C0C0C0"/>
                  </a:outerShdw>
                </a:effectLst>
                <a:latin typeface="Berlin Sans FB Demi" pitchFamily="34" charset="0"/>
                <a:cs typeface="Arial" panose="020B0604020202020204" pitchFamily="34" charset="0"/>
              </a:rPr>
              <a:t>Principal interaction mechanisms of gamma-ray with matter</a:t>
            </a:r>
          </a:p>
        </p:txBody>
      </p:sp>
      <p:sp>
        <p:nvSpPr>
          <p:cNvPr id="6" name="Rettangolo 5"/>
          <p:cNvSpPr/>
          <p:nvPr/>
        </p:nvSpPr>
        <p:spPr>
          <a:xfrm>
            <a:off x="2166449" y="2159696"/>
            <a:ext cx="3367543" cy="1015663"/>
          </a:xfrm>
          <a:prstGeom prst="rect">
            <a:avLst/>
          </a:prstGeom>
          <a:solidFill>
            <a:schemeClr val="bg1"/>
          </a:solidFill>
        </p:spPr>
        <p:txBody>
          <a:bodyPr wrap="square">
            <a:spAutoFit/>
          </a:bodyPr>
          <a:lstStyle/>
          <a:p>
            <a:pPr marL="216000" lvl="1" indent="-216000">
              <a:buFont typeface="Arial" panose="020B0604020202020204" pitchFamily="34" charset="0"/>
              <a:buChar char="•"/>
            </a:pPr>
            <a:r>
              <a:rPr lang="en-US" sz="2000" b="1" dirty="0">
                <a:solidFill>
                  <a:srgbClr val="FF0000"/>
                </a:solidFill>
              </a:rPr>
              <a:t>Photoelectric effect</a:t>
            </a:r>
          </a:p>
          <a:p>
            <a:pPr marL="216000" lvl="1" indent="-216000">
              <a:buFont typeface="Arial" panose="020B0604020202020204" pitchFamily="34" charset="0"/>
              <a:buChar char="•"/>
            </a:pPr>
            <a:r>
              <a:rPr lang="en-US" sz="2000" b="1" dirty="0">
                <a:solidFill>
                  <a:srgbClr val="00B050"/>
                </a:solidFill>
              </a:rPr>
              <a:t>Compton scattering</a:t>
            </a:r>
          </a:p>
          <a:p>
            <a:pPr marL="216000" lvl="1" indent="-216000">
              <a:buFont typeface="Arial" panose="020B0604020202020204" pitchFamily="34" charset="0"/>
              <a:buChar char="•"/>
            </a:pPr>
            <a:r>
              <a:rPr lang="en-US" sz="2000" b="1" dirty="0">
                <a:solidFill>
                  <a:srgbClr val="FF3399"/>
                </a:solidFill>
              </a:rPr>
              <a:t>Pair production</a:t>
            </a:r>
          </a:p>
        </p:txBody>
      </p:sp>
      <p:sp>
        <p:nvSpPr>
          <p:cNvPr id="7" name="Rettangolo 6"/>
          <p:cNvSpPr/>
          <p:nvPr/>
        </p:nvSpPr>
        <p:spPr>
          <a:xfrm>
            <a:off x="6068054" y="552880"/>
            <a:ext cx="4249088" cy="1231106"/>
          </a:xfrm>
          <a:prstGeom prst="rect">
            <a:avLst/>
          </a:prstGeom>
        </p:spPr>
        <p:txBody>
          <a:bodyPr wrap="square">
            <a:spAutoFit/>
          </a:bodyPr>
          <a:lstStyle/>
          <a:p>
            <a:r>
              <a:rPr lang="en-US" dirty="0"/>
              <a:t>In the </a:t>
            </a:r>
            <a:r>
              <a:rPr lang="en-US" sz="2000" b="1" dirty="0">
                <a:solidFill>
                  <a:srgbClr val="FF0000"/>
                </a:solidFill>
              </a:rPr>
              <a:t>photoelectric effect</a:t>
            </a:r>
            <a:r>
              <a:rPr lang="en-US" dirty="0"/>
              <a:t>, the incident photon completely transfers its energy to a bound electron, which is ejected from the atom. </a:t>
            </a:r>
          </a:p>
        </p:txBody>
      </p:sp>
      <p:sp>
        <p:nvSpPr>
          <p:cNvPr id="11" name="Rettangolo 10"/>
          <p:cNvSpPr/>
          <p:nvPr/>
        </p:nvSpPr>
        <p:spPr>
          <a:xfrm>
            <a:off x="5839044" y="2852194"/>
            <a:ext cx="4572000" cy="646331"/>
          </a:xfrm>
          <a:prstGeom prst="rect">
            <a:avLst/>
          </a:prstGeom>
        </p:spPr>
        <p:txBody>
          <a:bodyPr wrap="square">
            <a:spAutoFit/>
          </a:bodyPr>
          <a:lstStyle/>
          <a:p>
            <a:r>
              <a:rPr lang="en-US" dirty="0"/>
              <a:t>The photoelectric effect </a:t>
            </a:r>
            <a:r>
              <a:rPr lang="en-US" b="1" dirty="0">
                <a:solidFill>
                  <a:srgbClr val="002060"/>
                </a:solidFill>
              </a:rPr>
              <a:t>dominates at low gamma energies</a:t>
            </a:r>
            <a:endParaRPr lang="en-US" dirty="0"/>
          </a:p>
        </p:txBody>
      </p:sp>
      <p:sp>
        <p:nvSpPr>
          <p:cNvPr id="14" name="Rettangolo 13"/>
          <p:cNvSpPr/>
          <p:nvPr/>
        </p:nvSpPr>
        <p:spPr>
          <a:xfrm>
            <a:off x="2067878" y="3498524"/>
            <a:ext cx="3786968" cy="1785104"/>
          </a:xfrm>
          <a:prstGeom prst="rect">
            <a:avLst/>
          </a:prstGeom>
        </p:spPr>
        <p:txBody>
          <a:bodyPr wrap="square">
            <a:spAutoFit/>
          </a:bodyPr>
          <a:lstStyle/>
          <a:p>
            <a:r>
              <a:rPr lang="en-US" dirty="0"/>
              <a:t>In the </a:t>
            </a:r>
            <a:r>
              <a:rPr lang="en-US" sz="2000" b="1" dirty="0">
                <a:solidFill>
                  <a:srgbClr val="00B050"/>
                </a:solidFill>
              </a:rPr>
              <a:t>Compton scattering</a:t>
            </a:r>
            <a:r>
              <a:rPr lang="en-US" dirty="0"/>
              <a:t>, the incident photon interacts with a bound electron resulting in the deflection of the photon. The photon transfers a portion of its energy to the recoiling electron.</a:t>
            </a:r>
          </a:p>
        </p:txBody>
      </p:sp>
      <p:pic>
        <p:nvPicPr>
          <p:cNvPr id="16" name="Picture 2" descr="http://people.ee.ethz.ch/~cattin/MIA-ETH/01-Modalities-I-media/figs/Compton_scatter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1313" y="5221166"/>
            <a:ext cx="2992218" cy="1067535"/>
          </a:xfrm>
          <a:prstGeom prst="rect">
            <a:avLst/>
          </a:prstGeom>
          <a:noFill/>
          <a:extLst>
            <a:ext uri="{909E8E84-426E-40DD-AFC4-6F175D3DCCD1}">
              <a14:hiddenFill xmlns:a14="http://schemas.microsoft.com/office/drawing/2010/main">
                <a:solidFill>
                  <a:srgbClr val="FFFFFF"/>
                </a:solidFill>
              </a14:hiddenFill>
            </a:ext>
          </a:extLst>
        </p:spPr>
      </p:pic>
      <p:sp>
        <p:nvSpPr>
          <p:cNvPr id="17" name="Rettangolo 16"/>
          <p:cNvSpPr/>
          <p:nvPr/>
        </p:nvSpPr>
        <p:spPr>
          <a:xfrm>
            <a:off x="1545471" y="6187957"/>
            <a:ext cx="4463849" cy="646331"/>
          </a:xfrm>
          <a:prstGeom prst="rect">
            <a:avLst/>
          </a:prstGeom>
        </p:spPr>
        <p:txBody>
          <a:bodyPr wrap="square">
            <a:spAutoFit/>
          </a:bodyPr>
          <a:lstStyle/>
          <a:p>
            <a:r>
              <a:rPr lang="en-US" dirty="0"/>
              <a:t>Compton scattering </a:t>
            </a:r>
            <a:r>
              <a:rPr lang="en-US" b="1" dirty="0">
                <a:solidFill>
                  <a:srgbClr val="002060"/>
                </a:solidFill>
              </a:rPr>
              <a:t>dominates at intermediate energies</a:t>
            </a:r>
            <a:r>
              <a:rPr lang="en-US" dirty="0"/>
              <a:t>.</a:t>
            </a:r>
          </a:p>
        </p:txBody>
      </p:sp>
      <p:sp>
        <p:nvSpPr>
          <p:cNvPr id="19" name="Rettangolo 18"/>
          <p:cNvSpPr/>
          <p:nvPr/>
        </p:nvSpPr>
        <p:spPr>
          <a:xfrm>
            <a:off x="5931294" y="3570276"/>
            <a:ext cx="4385848" cy="677108"/>
          </a:xfrm>
          <a:prstGeom prst="rect">
            <a:avLst/>
          </a:prstGeom>
        </p:spPr>
        <p:txBody>
          <a:bodyPr wrap="square">
            <a:spAutoFit/>
          </a:bodyPr>
          <a:lstStyle/>
          <a:p>
            <a:r>
              <a:rPr lang="en-US" dirty="0"/>
              <a:t>In general, in </a:t>
            </a:r>
            <a:r>
              <a:rPr lang="en-US" sz="2000" b="1" dirty="0">
                <a:solidFill>
                  <a:srgbClr val="FF44BD"/>
                </a:solidFill>
              </a:rPr>
              <a:t>pair production</a:t>
            </a:r>
            <a:r>
              <a:rPr lang="en-US" dirty="0"/>
              <a:t> the energy is directly converted to matter. </a:t>
            </a:r>
          </a:p>
        </p:txBody>
      </p:sp>
      <p:sp>
        <p:nvSpPr>
          <p:cNvPr id="23" name="Rettangolo 22"/>
          <p:cNvSpPr/>
          <p:nvPr/>
        </p:nvSpPr>
        <p:spPr>
          <a:xfrm>
            <a:off x="5779145" y="6193142"/>
            <a:ext cx="4745568" cy="369332"/>
          </a:xfrm>
          <a:prstGeom prst="rect">
            <a:avLst/>
          </a:prstGeom>
        </p:spPr>
        <p:txBody>
          <a:bodyPr wrap="square">
            <a:spAutoFit/>
          </a:bodyPr>
          <a:lstStyle/>
          <a:p>
            <a:pPr algn="ctr"/>
            <a:r>
              <a:rPr lang="en-US" b="1" dirty="0">
                <a:solidFill>
                  <a:srgbClr val="002060"/>
                </a:solidFill>
              </a:rPr>
              <a:t>This interaction dominates at high energies</a:t>
            </a:r>
            <a:r>
              <a:rPr lang="en-US" dirty="0"/>
              <a:t>.</a:t>
            </a:r>
          </a:p>
        </p:txBody>
      </p:sp>
      <p:sp>
        <p:nvSpPr>
          <p:cNvPr id="25" name="Rectangle 16"/>
          <p:cNvSpPr>
            <a:spLocks noChangeArrowheads="1"/>
          </p:cNvSpPr>
          <p:nvPr/>
        </p:nvSpPr>
        <p:spPr bwMode="auto">
          <a:xfrm>
            <a:off x="8322204" y="5971357"/>
            <a:ext cx="2245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it-IT" b="1" dirty="0">
                <a:latin typeface="Arial" panose="020B0604020202020204" pitchFamily="34" charset="0"/>
                <a:cs typeface="Arial" panose="020B0604020202020204" pitchFamily="34" charset="0"/>
              </a:rPr>
              <a:t>Annihilation</a:t>
            </a:r>
          </a:p>
        </p:txBody>
      </p:sp>
      <p:sp>
        <p:nvSpPr>
          <p:cNvPr id="26" name="Rettangolo 25"/>
          <p:cNvSpPr/>
          <p:nvPr/>
        </p:nvSpPr>
        <p:spPr>
          <a:xfrm>
            <a:off x="7829729" y="4449154"/>
            <a:ext cx="1951112" cy="646331"/>
          </a:xfrm>
          <a:prstGeom prst="rect">
            <a:avLst/>
          </a:prstGeom>
        </p:spPr>
        <p:txBody>
          <a:bodyPr wrap="none">
            <a:spAutoFit/>
          </a:bodyPr>
          <a:lstStyle/>
          <a:p>
            <a:pPr algn="ctr"/>
            <a:r>
              <a:rPr lang="en-US" b="1" dirty="0">
                <a:solidFill>
                  <a:srgbClr val="002060"/>
                </a:solidFill>
              </a:rPr>
              <a:t>threshold energy</a:t>
            </a:r>
          </a:p>
          <a:p>
            <a:pPr algn="ctr"/>
            <a:r>
              <a:rPr lang="en-US" b="1" dirty="0">
                <a:solidFill>
                  <a:srgbClr val="002060"/>
                </a:solidFill>
              </a:rPr>
              <a:t>(&gt;1.02 MeV)</a:t>
            </a:r>
            <a:endParaRPr lang="en-US" dirty="0"/>
          </a:p>
        </p:txBody>
      </p:sp>
      <p:sp>
        <p:nvSpPr>
          <p:cNvPr id="8" name="CasellaDiTesto 7"/>
          <p:cNvSpPr txBox="1">
            <a:spLocks noRot="1" noChangeAspect="1" noMove="1" noResize="1" noEditPoints="1" noAdjustHandles="1" noChangeArrowheads="1" noChangeShapeType="1" noTextEdit="1"/>
          </p:cNvSpPr>
          <p:nvPr/>
        </p:nvSpPr>
        <p:spPr>
          <a:xfrm>
            <a:off x="8805285" y="1882310"/>
            <a:ext cx="1366784" cy="276999"/>
          </a:xfrm>
          <a:prstGeom prst="rect">
            <a:avLst/>
          </a:prstGeom>
          <a:blipFill rotWithShape="0">
            <a:blip r:embed="rId7"/>
            <a:stretch>
              <a:fillRect l="-3556" r="-889" b="-17778"/>
            </a:stretch>
          </a:blipFill>
        </p:spPr>
        <p:txBody>
          <a:bodyPr/>
          <a:lstStyle/>
          <a:p>
            <a:r>
              <a:rPr lang="en-US">
                <a:noFill/>
              </a:rPr>
              <a:t> </a:t>
            </a:r>
          </a:p>
        </p:txBody>
      </p:sp>
      <p:sp>
        <p:nvSpPr>
          <p:cNvPr id="3" name="Rettangolo 2">
            <a:extLst>
              <a:ext uri="{FF2B5EF4-FFF2-40B4-BE49-F238E27FC236}">
                <a16:creationId xmlns:a16="http://schemas.microsoft.com/office/drawing/2014/main" id="{33860848-7877-49DD-AB42-A9371EFF158C}"/>
              </a:ext>
            </a:extLst>
          </p:cNvPr>
          <p:cNvSpPr/>
          <p:nvPr/>
        </p:nvSpPr>
        <p:spPr>
          <a:xfrm>
            <a:off x="1857216" y="801812"/>
            <a:ext cx="4029972" cy="1200329"/>
          </a:xfrm>
          <a:prstGeom prst="rect">
            <a:avLst/>
          </a:prstGeom>
        </p:spPr>
        <p:txBody>
          <a:bodyPr wrap="square">
            <a:spAutoFit/>
          </a:bodyPr>
          <a:lstStyle/>
          <a:p>
            <a:r>
              <a:rPr lang="en-US" dirty="0"/>
              <a:t>The operating principle of a gamma-ray detector is based on the interaction of the incident photons with the detector material</a:t>
            </a:r>
            <a:endParaRPr lang="it-IT" dirty="0"/>
          </a:p>
        </p:txBody>
      </p:sp>
    </p:spTree>
    <p:extLst>
      <p:ext uri="{BB962C8B-B14F-4D97-AF65-F5344CB8AC3E}">
        <p14:creationId xmlns:p14="http://schemas.microsoft.com/office/powerpoint/2010/main" val="3070826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569178" y="36118"/>
            <a:ext cx="9143999" cy="461665"/>
          </a:xfrm>
          <a:prstGeom prst="rect">
            <a:avLst/>
          </a:prstGeom>
        </p:spPr>
        <p:txBody>
          <a:bodyPr wrap="square">
            <a:spAutoFit/>
          </a:bodyPr>
          <a:lstStyle/>
          <a:p>
            <a:pPr algn="ctr" fontAlgn="base">
              <a:spcBef>
                <a:spcPct val="0"/>
              </a:spcBef>
              <a:spcAft>
                <a:spcPct val="0"/>
              </a:spcAft>
            </a:pPr>
            <a:r>
              <a:rPr lang="en-US" sz="2400" dirty="0">
                <a:solidFill>
                  <a:srgbClr val="0070C0"/>
                </a:solidFill>
                <a:effectLst>
                  <a:outerShdw blurRad="38100" dist="38100" dir="2700000" algn="tl">
                    <a:srgbClr val="C0C0C0"/>
                  </a:outerShdw>
                </a:effectLst>
                <a:latin typeface="Berlin Sans FB Demi" pitchFamily="34" charset="0"/>
                <a:cs typeface="Arial" panose="020B0604020202020204" pitchFamily="34" charset="0"/>
              </a:rPr>
              <a:t>Spectrometry with </a:t>
            </a:r>
            <a:r>
              <a:rPr lang="en-US" sz="2400" dirty="0" err="1">
                <a:solidFill>
                  <a:srgbClr val="0070C0"/>
                </a:solidFill>
                <a:effectLst>
                  <a:outerShdw blurRad="38100" dist="38100" dir="2700000" algn="tl">
                    <a:srgbClr val="C0C0C0"/>
                  </a:outerShdw>
                </a:effectLst>
                <a:latin typeface="Berlin Sans FB Demi" pitchFamily="34" charset="0"/>
                <a:cs typeface="Arial" panose="020B0604020202020204" pitchFamily="34" charset="0"/>
              </a:rPr>
              <a:t>NaI</a:t>
            </a:r>
            <a:r>
              <a:rPr lang="en-US" sz="2400" dirty="0">
                <a:solidFill>
                  <a:srgbClr val="0070C0"/>
                </a:solidFill>
                <a:effectLst>
                  <a:outerShdw blurRad="38100" dist="38100" dir="2700000" algn="tl">
                    <a:srgbClr val="C0C0C0"/>
                  </a:outerShdw>
                </a:effectLst>
                <a:latin typeface="Berlin Sans FB Demi" pitchFamily="34" charset="0"/>
                <a:cs typeface="Arial" panose="020B0604020202020204" pitchFamily="34" charset="0"/>
              </a:rPr>
              <a:t>(Tl) detectors</a:t>
            </a:r>
          </a:p>
        </p:txBody>
      </p:sp>
      <p:graphicFrame>
        <p:nvGraphicFramePr>
          <p:cNvPr id="38" name="Chart 3"/>
          <p:cNvGraphicFramePr>
            <a:graphicFrameLocks/>
          </p:cNvGraphicFramePr>
          <p:nvPr/>
        </p:nvGraphicFramePr>
        <p:xfrm>
          <a:off x="987291" y="748012"/>
          <a:ext cx="9680708" cy="6093296"/>
        </p:xfrm>
        <a:graphic>
          <a:graphicData uri="http://schemas.openxmlformats.org/drawingml/2006/chart">
            <c:chart xmlns:c="http://schemas.openxmlformats.org/drawingml/2006/chart" xmlns:r="http://schemas.openxmlformats.org/officeDocument/2006/relationships" r:id="rId2"/>
          </a:graphicData>
        </a:graphic>
      </p:graphicFrame>
      <p:pic>
        <p:nvPicPr>
          <p:cNvPr id="39" name="Picture 10" descr="C:\Users\UNIFE\Desktop\Untitled-1 copy.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87618" flipH="1" flipV="1">
            <a:off x="5294986" y="2745984"/>
            <a:ext cx="639703" cy="337622"/>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10"/>
          <p:cNvSpPr txBox="1">
            <a:spLocks noChangeArrowheads="1"/>
          </p:cNvSpPr>
          <p:nvPr/>
        </p:nvSpPr>
        <p:spPr bwMode="auto">
          <a:xfrm>
            <a:off x="5354061" y="2950805"/>
            <a:ext cx="1728192"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1600" b="1" dirty="0">
                <a:solidFill>
                  <a:srgbClr val="FF0000"/>
                </a:solidFill>
                <a:latin typeface="Arial Narrow" panose="020B0606020202030204" pitchFamily="34" charset="0"/>
              </a:rPr>
              <a:t>photopeak </a:t>
            </a:r>
          </a:p>
          <a:p>
            <a:pPr algn="ctr"/>
            <a:r>
              <a:rPr lang="it-IT" altLang="it-IT" sz="1600" b="1" dirty="0">
                <a:solidFill>
                  <a:srgbClr val="FF0000"/>
                </a:solidFill>
                <a:latin typeface="Arial Narrow" panose="020B0606020202030204" pitchFamily="34" charset="0"/>
              </a:rPr>
              <a:t>(</a:t>
            </a:r>
            <a:r>
              <a:rPr lang="it-IT" altLang="it-IT" sz="1600" b="1" baseline="30000" dirty="0">
                <a:solidFill>
                  <a:srgbClr val="FF0000"/>
                </a:solidFill>
                <a:latin typeface="Arial Narrow" panose="020B0606020202030204" pitchFamily="34" charset="0"/>
              </a:rPr>
              <a:t>40</a:t>
            </a:r>
            <a:r>
              <a:rPr lang="it-IT" altLang="it-IT" sz="1600" b="1" dirty="0">
                <a:solidFill>
                  <a:srgbClr val="FF0000"/>
                </a:solidFill>
                <a:latin typeface="Arial Narrow" panose="020B0606020202030204" pitchFamily="34" charset="0"/>
              </a:rPr>
              <a:t>K 1460 keV)</a:t>
            </a:r>
          </a:p>
        </p:txBody>
      </p:sp>
      <p:sp>
        <p:nvSpPr>
          <p:cNvPr id="41" name="Text Box 10"/>
          <p:cNvSpPr txBox="1">
            <a:spLocks noChangeArrowheads="1"/>
          </p:cNvSpPr>
          <p:nvPr/>
        </p:nvSpPr>
        <p:spPr bwMode="auto">
          <a:xfrm>
            <a:off x="2488151" y="4007449"/>
            <a:ext cx="1961935" cy="83099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2400" b="1" dirty="0">
                <a:solidFill>
                  <a:schemeClr val="bg1"/>
                </a:solidFill>
                <a:latin typeface="Arial Narrow" panose="020B0606020202030204" pitchFamily="34" charset="0"/>
              </a:rPr>
              <a:t>Compton continuum</a:t>
            </a:r>
          </a:p>
        </p:txBody>
      </p:sp>
      <p:pic>
        <p:nvPicPr>
          <p:cNvPr id="42" name="Picture 10" descr="C:\Users\UNIFE\Desktop\Untitled-1 copy.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87618" flipH="1" flipV="1">
            <a:off x="7541294" y="4052528"/>
            <a:ext cx="651861" cy="344039"/>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0"/>
          <p:cNvSpPr txBox="1">
            <a:spLocks noChangeArrowheads="1"/>
          </p:cNvSpPr>
          <p:nvPr/>
        </p:nvSpPr>
        <p:spPr bwMode="auto">
          <a:xfrm>
            <a:off x="7679676" y="4253671"/>
            <a:ext cx="1675312"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1600" b="1" dirty="0">
                <a:solidFill>
                  <a:srgbClr val="0066FF"/>
                </a:solidFill>
                <a:latin typeface="Arial Narrow" panose="020B0606020202030204" pitchFamily="34" charset="0"/>
              </a:rPr>
              <a:t>photopeak </a:t>
            </a:r>
          </a:p>
          <a:p>
            <a:pPr algn="ctr"/>
            <a:r>
              <a:rPr lang="it-IT" altLang="it-IT" sz="1600" b="1" dirty="0">
                <a:solidFill>
                  <a:srgbClr val="0066FF"/>
                </a:solidFill>
                <a:latin typeface="Arial Narrow" panose="020B0606020202030204" pitchFamily="34" charset="0"/>
              </a:rPr>
              <a:t>(</a:t>
            </a:r>
            <a:r>
              <a:rPr lang="it-IT" altLang="it-IT" sz="1600" b="1" baseline="30000" dirty="0">
                <a:solidFill>
                  <a:srgbClr val="0066FF"/>
                </a:solidFill>
                <a:latin typeface="Arial Narrow" panose="020B0606020202030204" pitchFamily="34" charset="0"/>
              </a:rPr>
              <a:t>208</a:t>
            </a:r>
            <a:r>
              <a:rPr lang="it-IT" altLang="it-IT" sz="1600" b="1" dirty="0">
                <a:solidFill>
                  <a:srgbClr val="0066FF"/>
                </a:solidFill>
                <a:latin typeface="Arial Narrow" panose="020B0606020202030204" pitchFamily="34" charset="0"/>
              </a:rPr>
              <a:t>Tl 2614 keV)</a:t>
            </a:r>
          </a:p>
        </p:txBody>
      </p:sp>
      <p:pic>
        <p:nvPicPr>
          <p:cNvPr id="44" name="Picture 10" descr="C:\Users\UNIFE\Desktop\Untitled-1 copy.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87618" flipH="1" flipV="1">
            <a:off x="5941220" y="3768953"/>
            <a:ext cx="553874" cy="292323"/>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10"/>
          <p:cNvSpPr txBox="1">
            <a:spLocks noChangeArrowheads="1"/>
          </p:cNvSpPr>
          <p:nvPr/>
        </p:nvSpPr>
        <p:spPr bwMode="auto">
          <a:xfrm>
            <a:off x="6095999" y="3890969"/>
            <a:ext cx="142705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1600" b="1" dirty="0">
                <a:solidFill>
                  <a:srgbClr val="00B050"/>
                </a:solidFill>
                <a:latin typeface="Arial Narrow" panose="020B0606020202030204" pitchFamily="34" charset="0"/>
              </a:rPr>
              <a:t>photopeak</a:t>
            </a:r>
          </a:p>
          <a:p>
            <a:pPr algn="ctr"/>
            <a:r>
              <a:rPr lang="it-IT" altLang="it-IT" sz="1600" b="1" dirty="0">
                <a:solidFill>
                  <a:srgbClr val="00B050"/>
                </a:solidFill>
                <a:latin typeface="Arial Narrow" panose="020B0606020202030204" pitchFamily="34" charset="0"/>
              </a:rPr>
              <a:t>(</a:t>
            </a:r>
            <a:r>
              <a:rPr lang="it-IT" altLang="it-IT" sz="1600" b="1" baseline="30000" dirty="0">
                <a:solidFill>
                  <a:srgbClr val="00B050"/>
                </a:solidFill>
                <a:latin typeface="Arial Narrow" panose="020B0606020202030204" pitchFamily="34" charset="0"/>
              </a:rPr>
              <a:t>214</a:t>
            </a:r>
            <a:r>
              <a:rPr lang="it-IT" altLang="it-IT" sz="1600" b="1" dirty="0">
                <a:solidFill>
                  <a:srgbClr val="00B050"/>
                </a:solidFill>
                <a:latin typeface="Arial Narrow" panose="020B0606020202030204" pitchFamily="34" charset="0"/>
              </a:rPr>
              <a:t>Bi 1764 keV)</a:t>
            </a:r>
          </a:p>
        </p:txBody>
      </p:sp>
      <p:pic>
        <p:nvPicPr>
          <p:cNvPr id="46" name="Picture 8" descr="impronta digitale web"/>
          <p:cNvPicPr>
            <a:picLocks noChangeAspect="1" noChangeArrowheads="1"/>
          </p:cNvPicPr>
          <p:nvPr/>
        </p:nvPicPr>
        <p:blipFill>
          <a:blip r:embed="rId4" cstate="print"/>
          <a:srcRect/>
          <a:stretch>
            <a:fillRect/>
          </a:stretch>
        </p:blipFill>
        <p:spPr bwMode="auto">
          <a:xfrm>
            <a:off x="5076742" y="1755368"/>
            <a:ext cx="709626" cy="998242"/>
          </a:xfrm>
          <a:prstGeom prst="rect">
            <a:avLst/>
          </a:prstGeom>
          <a:noFill/>
          <a:ln w="9525">
            <a:noFill/>
            <a:miter lim="800000"/>
            <a:headEnd/>
            <a:tailEnd/>
          </a:ln>
        </p:spPr>
      </p:pic>
      <p:sp>
        <p:nvSpPr>
          <p:cNvPr id="47" name="Text Box 10"/>
          <p:cNvSpPr txBox="1">
            <a:spLocks noChangeArrowheads="1"/>
          </p:cNvSpPr>
          <p:nvPr/>
        </p:nvSpPr>
        <p:spPr bwMode="auto">
          <a:xfrm>
            <a:off x="8245910" y="5042140"/>
            <a:ext cx="2049555" cy="36933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b="1" dirty="0" err="1">
                <a:latin typeface="Arial Narrow" panose="020B0606020202030204" pitchFamily="34" charset="0"/>
              </a:rPr>
              <a:t>Cosmic</a:t>
            </a:r>
            <a:r>
              <a:rPr lang="it-IT" altLang="it-IT" b="1" dirty="0">
                <a:latin typeface="Arial Narrow" panose="020B0606020202030204" pitchFamily="34" charset="0"/>
              </a:rPr>
              <a:t> </a:t>
            </a:r>
            <a:r>
              <a:rPr lang="it-IT" altLang="it-IT" b="1" dirty="0" err="1">
                <a:latin typeface="Arial Narrow" panose="020B0606020202030204" pitchFamily="34" charset="0"/>
              </a:rPr>
              <a:t>radiation</a:t>
            </a:r>
            <a:endParaRPr lang="it-IT" altLang="it-IT" b="1" dirty="0">
              <a:latin typeface="Arial Narrow" panose="020B0606020202030204" pitchFamily="34" charset="0"/>
            </a:endParaRPr>
          </a:p>
        </p:txBody>
      </p:sp>
      <p:sp>
        <p:nvSpPr>
          <p:cNvPr id="17" name="Rettangolo 16">
            <a:extLst>
              <a:ext uri="{FF2B5EF4-FFF2-40B4-BE49-F238E27FC236}">
                <a16:creationId xmlns:a16="http://schemas.microsoft.com/office/drawing/2014/main" id="{04024C41-6539-4E46-9EF1-9B481EAA87ED}"/>
              </a:ext>
            </a:extLst>
          </p:cNvPr>
          <p:cNvSpPr/>
          <p:nvPr/>
        </p:nvSpPr>
        <p:spPr>
          <a:xfrm>
            <a:off x="1703513" y="600832"/>
            <a:ext cx="8761204" cy="1015663"/>
          </a:xfrm>
          <a:prstGeom prst="rect">
            <a:avLst/>
          </a:prstGeom>
        </p:spPr>
        <p:txBody>
          <a:bodyPr wrap="square">
            <a:spAutoFit/>
          </a:bodyPr>
          <a:lstStyle/>
          <a:p>
            <a:r>
              <a:rPr lang="en-US" sz="2000" dirty="0"/>
              <a:t>In a gamma spectrum we recognize the photopeaks, which correspond to the photons that interact with and deposit in the detector an energy equal to that which have been emitted from the unstable nucleus.</a:t>
            </a:r>
          </a:p>
        </p:txBody>
      </p:sp>
    </p:spTree>
    <p:extLst>
      <p:ext uri="{BB962C8B-B14F-4D97-AF65-F5344CB8AC3E}">
        <p14:creationId xmlns:p14="http://schemas.microsoft.com/office/powerpoint/2010/main" val="277516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16FFC6-58A1-70F7-CA78-9F37C66FE740}"/>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BF9D7763-68FC-5C7D-4D52-43589B48376C}"/>
              </a:ext>
            </a:extLst>
          </p:cNvPr>
          <p:cNvSpPr txBox="1"/>
          <p:nvPr/>
        </p:nvSpPr>
        <p:spPr>
          <a:xfrm>
            <a:off x="0" y="0"/>
            <a:ext cx="12192000" cy="564322"/>
          </a:xfrm>
          <a:prstGeom prst="rect">
            <a:avLst/>
          </a:prstGeom>
          <a:noFill/>
        </p:spPr>
        <p:txBody>
          <a:bodyPr wrap="square" rtlCol="0">
            <a:spAutoFit/>
          </a:bodyPr>
          <a:lstStyle/>
          <a:p>
            <a:pPr algn="ctr"/>
            <a:r>
              <a:rPr lang="en-US" sz="3067" b="1" dirty="0">
                <a:latin typeface="Roboto" pitchFamily="2" charset="0"/>
                <a:ea typeface="Roboto" pitchFamily="2" charset="0"/>
              </a:rPr>
              <a:t>Approaching the nucleus</a:t>
            </a:r>
          </a:p>
        </p:txBody>
      </p:sp>
      <p:graphicFrame>
        <p:nvGraphicFramePr>
          <p:cNvPr id="2" name="Tabella 1">
            <a:extLst>
              <a:ext uri="{FF2B5EF4-FFF2-40B4-BE49-F238E27FC236}">
                <a16:creationId xmlns:a16="http://schemas.microsoft.com/office/drawing/2014/main" id="{B77D5E06-77A1-2258-51A3-496EE8112A67}"/>
              </a:ext>
            </a:extLst>
          </p:cNvPr>
          <p:cNvGraphicFramePr>
            <a:graphicFrameLocks noGrp="1"/>
          </p:cNvGraphicFramePr>
          <p:nvPr/>
        </p:nvGraphicFramePr>
        <p:xfrm>
          <a:off x="239349" y="3681512"/>
          <a:ext cx="3552394" cy="2880360"/>
        </p:xfrm>
        <a:graphic>
          <a:graphicData uri="http://schemas.openxmlformats.org/drawingml/2006/table">
            <a:tbl>
              <a:tblPr firstRow="1" bandRow="1">
                <a:tableStyleId>{D27102A9-8310-4765-A935-A1911B00CA55}</a:tableStyleId>
              </a:tblPr>
              <a:tblGrid>
                <a:gridCol w="1422121">
                  <a:extLst>
                    <a:ext uri="{9D8B030D-6E8A-4147-A177-3AD203B41FA5}">
                      <a16:colId xmlns:a16="http://schemas.microsoft.com/office/drawing/2014/main" val="20000"/>
                    </a:ext>
                  </a:extLst>
                </a:gridCol>
                <a:gridCol w="2130273">
                  <a:extLst>
                    <a:ext uri="{9D8B030D-6E8A-4147-A177-3AD203B41FA5}">
                      <a16:colId xmlns:a16="http://schemas.microsoft.com/office/drawing/2014/main" val="20001"/>
                    </a:ext>
                  </a:extLst>
                </a:gridCol>
              </a:tblGrid>
              <a:tr h="406400">
                <a:tc gridSpan="2">
                  <a:txBody>
                    <a:bodyPr/>
                    <a:lstStyle/>
                    <a:p>
                      <a:pPr algn="ctr"/>
                      <a:r>
                        <a:rPr lang="en-GB" sz="1900" dirty="0">
                          <a:latin typeface="Arial" pitchFamily="34" charset="0"/>
                          <a:cs typeface="Arial" pitchFamily="34" charset="0"/>
                        </a:rPr>
                        <a:t>Proton</a:t>
                      </a:r>
                    </a:p>
                  </a:txBody>
                  <a:tcPr marL="121920" marR="121920" marT="60960" marB="60960" anchor="ctr" anchorCtr="1"/>
                </a:tc>
                <a:tc hMerge="1">
                  <a:txBody>
                    <a:bodyPr/>
                    <a:lstStyle/>
                    <a:p>
                      <a:endParaRPr lang="en-GB" dirty="0"/>
                    </a:p>
                  </a:txBody>
                  <a:tcPr/>
                </a:tc>
                <a:extLst>
                  <a:ext uri="{0D108BD9-81ED-4DB2-BD59-A6C34878D82A}">
                    <a16:rowId xmlns:a16="http://schemas.microsoft.com/office/drawing/2014/main" val="10000"/>
                  </a:ext>
                </a:extLst>
              </a:tr>
              <a:tr h="406400">
                <a:tc>
                  <a:txBody>
                    <a:bodyPr/>
                    <a:lstStyle/>
                    <a:p>
                      <a:r>
                        <a:rPr lang="en-GB" sz="1900" dirty="0">
                          <a:latin typeface="Arial" pitchFamily="34" charset="0"/>
                          <a:cs typeface="Arial" pitchFamily="34" charset="0"/>
                        </a:rPr>
                        <a:t>Charge</a:t>
                      </a:r>
                    </a:p>
                  </a:txBody>
                  <a:tcPr marL="121920" marR="121920" marT="60960" marB="60960"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latin typeface="Arial" pitchFamily="34" charset="0"/>
                          <a:cs typeface="Arial" pitchFamily="34" charset="0"/>
                        </a:rPr>
                        <a:t>+ 1.602 10</a:t>
                      </a:r>
                      <a:r>
                        <a:rPr lang="en-GB" sz="1900" baseline="30000" dirty="0">
                          <a:latin typeface="Arial" pitchFamily="34" charset="0"/>
                          <a:cs typeface="Arial" pitchFamily="34" charset="0"/>
                        </a:rPr>
                        <a:t>-19</a:t>
                      </a:r>
                      <a:r>
                        <a:rPr lang="en-GB" sz="1900" dirty="0">
                          <a:latin typeface="Arial" pitchFamily="34" charset="0"/>
                          <a:cs typeface="Arial" pitchFamily="34" charset="0"/>
                        </a:rPr>
                        <a:t> C</a:t>
                      </a:r>
                    </a:p>
                  </a:txBody>
                  <a:tcPr marL="121920" marR="121920" marT="60960" marB="60960" anchor="ctr" anchorCtr="1"/>
                </a:tc>
                <a:extLst>
                  <a:ext uri="{0D108BD9-81ED-4DB2-BD59-A6C34878D82A}">
                    <a16:rowId xmlns:a16="http://schemas.microsoft.com/office/drawing/2014/main" val="10001"/>
                  </a:ext>
                </a:extLst>
              </a:tr>
              <a:tr h="406400">
                <a:tc rowSpan="2">
                  <a:txBody>
                    <a:bodyPr/>
                    <a:lstStyle/>
                    <a:p>
                      <a:r>
                        <a:rPr lang="en-GB" sz="1900" dirty="0">
                          <a:latin typeface="Arial" pitchFamily="34" charset="0"/>
                          <a:cs typeface="Arial" pitchFamily="34" charset="0"/>
                        </a:rPr>
                        <a:t>Mass</a:t>
                      </a:r>
                    </a:p>
                  </a:txBody>
                  <a:tcPr marL="121920" marR="121920" marT="60960" marB="60960"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latin typeface="Arial" pitchFamily="34" charset="0"/>
                          <a:cs typeface="Arial" pitchFamily="34" charset="0"/>
                        </a:rPr>
                        <a:t>1.6726 10</a:t>
                      </a:r>
                      <a:r>
                        <a:rPr lang="en-GB" sz="1900" baseline="30000" dirty="0">
                          <a:latin typeface="Arial" pitchFamily="34" charset="0"/>
                          <a:cs typeface="Arial" pitchFamily="34" charset="0"/>
                        </a:rPr>
                        <a:t>-27</a:t>
                      </a:r>
                      <a:r>
                        <a:rPr lang="en-GB" sz="1900" dirty="0">
                          <a:latin typeface="Arial" pitchFamily="34" charset="0"/>
                          <a:cs typeface="Arial" pitchFamily="34" charset="0"/>
                        </a:rPr>
                        <a:t> kg</a:t>
                      </a:r>
                    </a:p>
                  </a:txBody>
                  <a:tcPr marL="121920" marR="121920" marT="60960" marB="60960" anchor="ctr" anchorCtr="1"/>
                </a:tc>
                <a:extLst>
                  <a:ext uri="{0D108BD9-81ED-4DB2-BD59-A6C34878D82A}">
                    <a16:rowId xmlns:a16="http://schemas.microsoft.com/office/drawing/2014/main" val="10002"/>
                  </a:ext>
                </a:extLst>
              </a:tr>
              <a:tr h="406400">
                <a:tc vMerge="1">
                  <a:txBody>
                    <a:bodyPr/>
                    <a:lstStyle/>
                    <a:p>
                      <a:endParaRPr lang="en-GB" sz="1400" dirty="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latin typeface="Arial" pitchFamily="34" charset="0"/>
                          <a:cs typeface="Arial" pitchFamily="34" charset="0"/>
                        </a:rPr>
                        <a:t>938.272 MeV/c</a:t>
                      </a:r>
                      <a:r>
                        <a:rPr lang="en-GB" sz="1900" baseline="30000" dirty="0">
                          <a:latin typeface="Arial" pitchFamily="34" charset="0"/>
                          <a:cs typeface="Arial" pitchFamily="34" charset="0"/>
                        </a:rPr>
                        <a:t>2</a:t>
                      </a:r>
                    </a:p>
                  </a:txBody>
                  <a:tcPr marL="121920" marR="121920" marT="60960" marB="60960" anchor="ctr" anchorCtr="1"/>
                </a:tc>
                <a:extLst>
                  <a:ext uri="{0D108BD9-81ED-4DB2-BD59-A6C34878D82A}">
                    <a16:rowId xmlns:a16="http://schemas.microsoft.com/office/drawing/2014/main" val="10003"/>
                  </a:ext>
                </a:extLst>
              </a:tr>
              <a:tr h="406400">
                <a:tc>
                  <a:txBody>
                    <a:bodyPr/>
                    <a:lstStyle/>
                    <a:p>
                      <a:r>
                        <a:rPr lang="en-GB" sz="1900" dirty="0">
                          <a:latin typeface="Arial" pitchFamily="34" charset="0"/>
                          <a:cs typeface="Arial" pitchFamily="34" charset="0"/>
                        </a:rPr>
                        <a:t>Radius</a:t>
                      </a:r>
                    </a:p>
                  </a:txBody>
                  <a:tcPr marL="121920" marR="121920" marT="60960" marB="60960"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latin typeface="Arial" pitchFamily="34" charset="0"/>
                          <a:cs typeface="Arial" pitchFamily="34" charset="0"/>
                        </a:rPr>
                        <a:t>~ 10</a:t>
                      </a:r>
                      <a:r>
                        <a:rPr lang="en-GB" sz="1900" baseline="30000" dirty="0">
                          <a:latin typeface="Arial" pitchFamily="34" charset="0"/>
                          <a:cs typeface="Arial" pitchFamily="34" charset="0"/>
                        </a:rPr>
                        <a:t>-15</a:t>
                      </a:r>
                      <a:r>
                        <a:rPr lang="en-GB" sz="1900" dirty="0">
                          <a:latin typeface="Arial" pitchFamily="34" charset="0"/>
                          <a:cs typeface="Arial" pitchFamily="34" charset="0"/>
                        </a:rPr>
                        <a:t> m</a:t>
                      </a:r>
                    </a:p>
                  </a:txBody>
                  <a:tcPr marL="121920" marR="121920" marT="60960" marB="60960" anchor="ctr" anchorCtr="1"/>
                </a:tc>
                <a:extLst>
                  <a:ext uri="{0D108BD9-81ED-4DB2-BD59-A6C34878D82A}">
                    <a16:rowId xmlns:a16="http://schemas.microsoft.com/office/drawing/2014/main" val="10004"/>
                  </a:ext>
                </a:extLst>
              </a:tr>
              <a:tr h="406400">
                <a:tc>
                  <a:txBody>
                    <a:bodyPr/>
                    <a:lstStyle/>
                    <a:p>
                      <a:r>
                        <a:rPr lang="en-GB" sz="1900" dirty="0">
                          <a:latin typeface="Arial" pitchFamily="34" charset="0"/>
                          <a:cs typeface="Arial" pitchFamily="34" charset="0"/>
                        </a:rPr>
                        <a:t>Spin</a:t>
                      </a:r>
                    </a:p>
                  </a:txBody>
                  <a:tcPr marL="121920" marR="121920" marT="60960" marB="60960"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latin typeface="Arial" pitchFamily="34" charset="0"/>
                          <a:cs typeface="Arial" pitchFamily="34" charset="0"/>
                        </a:rPr>
                        <a:t>1/2</a:t>
                      </a:r>
                    </a:p>
                  </a:txBody>
                  <a:tcPr marL="121920" marR="121920" marT="60960" marB="60960" anchor="ctr" anchorCtr="1"/>
                </a:tc>
                <a:extLst>
                  <a:ext uri="{0D108BD9-81ED-4DB2-BD59-A6C34878D82A}">
                    <a16:rowId xmlns:a16="http://schemas.microsoft.com/office/drawing/2014/main" val="10005"/>
                  </a:ext>
                </a:extLst>
              </a:tr>
              <a:tr h="406400">
                <a:tc>
                  <a:txBody>
                    <a:bodyPr/>
                    <a:lstStyle/>
                    <a:p>
                      <a:r>
                        <a:rPr lang="en-GB" sz="1900" dirty="0">
                          <a:latin typeface="Arial" pitchFamily="34" charset="0"/>
                          <a:cs typeface="Arial" pitchFamily="34" charset="0"/>
                        </a:rPr>
                        <a:t>Life</a:t>
                      </a:r>
                      <a:r>
                        <a:rPr lang="en-GB" sz="1900" baseline="0" dirty="0">
                          <a:latin typeface="Arial" pitchFamily="34" charset="0"/>
                          <a:cs typeface="Arial" pitchFamily="34" charset="0"/>
                        </a:rPr>
                        <a:t>time</a:t>
                      </a:r>
                      <a:endParaRPr lang="en-GB" sz="1900" dirty="0">
                        <a:latin typeface="Arial" pitchFamily="34" charset="0"/>
                        <a:cs typeface="Arial" pitchFamily="34" charset="0"/>
                      </a:endParaRPr>
                    </a:p>
                  </a:txBody>
                  <a:tcPr marL="121920" marR="121920" marT="60960" marB="60960"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latin typeface="Arial" pitchFamily="34" charset="0"/>
                          <a:cs typeface="Arial" pitchFamily="34" charset="0"/>
                        </a:rPr>
                        <a:t>&gt;</a:t>
                      </a:r>
                      <a:r>
                        <a:rPr lang="en-GB" sz="1900" baseline="0" dirty="0">
                          <a:latin typeface="Arial" pitchFamily="34" charset="0"/>
                          <a:cs typeface="Arial" pitchFamily="34" charset="0"/>
                        </a:rPr>
                        <a:t> 2 10</a:t>
                      </a:r>
                      <a:r>
                        <a:rPr lang="en-GB" sz="1900" baseline="30000" dirty="0">
                          <a:latin typeface="Arial" pitchFamily="34" charset="0"/>
                          <a:cs typeface="Arial" pitchFamily="34" charset="0"/>
                        </a:rPr>
                        <a:t>29</a:t>
                      </a:r>
                      <a:r>
                        <a:rPr lang="en-GB" sz="1900" baseline="0" dirty="0">
                          <a:latin typeface="Arial" pitchFamily="34" charset="0"/>
                          <a:cs typeface="Arial" pitchFamily="34" charset="0"/>
                        </a:rPr>
                        <a:t> yr</a:t>
                      </a:r>
                      <a:endParaRPr lang="en-GB" sz="1900" dirty="0">
                        <a:latin typeface="Arial" pitchFamily="34" charset="0"/>
                        <a:cs typeface="Arial" pitchFamily="34" charset="0"/>
                      </a:endParaRPr>
                    </a:p>
                  </a:txBody>
                  <a:tcPr marL="121920" marR="121920" marT="60960" marB="60960" anchor="ctr" anchorCtr="1"/>
                </a:tc>
                <a:extLst>
                  <a:ext uri="{0D108BD9-81ED-4DB2-BD59-A6C34878D82A}">
                    <a16:rowId xmlns:a16="http://schemas.microsoft.com/office/drawing/2014/main" val="10006"/>
                  </a:ext>
                </a:extLst>
              </a:tr>
            </a:tbl>
          </a:graphicData>
        </a:graphic>
      </p:graphicFrame>
      <p:graphicFrame>
        <p:nvGraphicFramePr>
          <p:cNvPr id="3" name="Tabella 2">
            <a:extLst>
              <a:ext uri="{FF2B5EF4-FFF2-40B4-BE49-F238E27FC236}">
                <a16:creationId xmlns:a16="http://schemas.microsoft.com/office/drawing/2014/main" id="{19A8D8B4-1E7E-B78C-2E10-9398547A3D41}"/>
              </a:ext>
            </a:extLst>
          </p:cNvPr>
          <p:cNvGraphicFramePr>
            <a:graphicFrameLocks noGrp="1"/>
          </p:cNvGraphicFramePr>
          <p:nvPr/>
        </p:nvGraphicFramePr>
        <p:xfrm>
          <a:off x="4175787" y="3717032"/>
          <a:ext cx="3552394" cy="2880360"/>
        </p:xfrm>
        <a:graphic>
          <a:graphicData uri="http://schemas.openxmlformats.org/drawingml/2006/table">
            <a:tbl>
              <a:tblPr firstRow="1" bandRow="1">
                <a:tableStyleId>{D27102A9-8310-4765-A935-A1911B00CA55}</a:tableStyleId>
              </a:tblPr>
              <a:tblGrid>
                <a:gridCol w="1422121">
                  <a:extLst>
                    <a:ext uri="{9D8B030D-6E8A-4147-A177-3AD203B41FA5}">
                      <a16:colId xmlns:a16="http://schemas.microsoft.com/office/drawing/2014/main" val="20000"/>
                    </a:ext>
                  </a:extLst>
                </a:gridCol>
                <a:gridCol w="2130273">
                  <a:extLst>
                    <a:ext uri="{9D8B030D-6E8A-4147-A177-3AD203B41FA5}">
                      <a16:colId xmlns:a16="http://schemas.microsoft.com/office/drawing/2014/main" val="20001"/>
                    </a:ext>
                  </a:extLst>
                </a:gridCol>
              </a:tblGrid>
              <a:tr h="406400">
                <a:tc gridSpan="2">
                  <a:txBody>
                    <a:bodyPr/>
                    <a:lstStyle/>
                    <a:p>
                      <a:pPr algn="ctr"/>
                      <a:r>
                        <a:rPr lang="en-GB" sz="1900" dirty="0">
                          <a:latin typeface="Arial" pitchFamily="34" charset="0"/>
                          <a:cs typeface="Arial" pitchFamily="34" charset="0"/>
                        </a:rPr>
                        <a:t>Neutron</a:t>
                      </a:r>
                    </a:p>
                  </a:txBody>
                  <a:tcPr marL="121920" marR="121920" marT="60960" marB="60960" anchor="ctr" anchorCtr="1"/>
                </a:tc>
                <a:tc hMerge="1">
                  <a:txBody>
                    <a:bodyPr/>
                    <a:lstStyle/>
                    <a:p>
                      <a:endParaRPr lang="en-GB" dirty="0"/>
                    </a:p>
                  </a:txBody>
                  <a:tcPr/>
                </a:tc>
                <a:extLst>
                  <a:ext uri="{0D108BD9-81ED-4DB2-BD59-A6C34878D82A}">
                    <a16:rowId xmlns:a16="http://schemas.microsoft.com/office/drawing/2014/main" val="10000"/>
                  </a:ext>
                </a:extLst>
              </a:tr>
              <a:tr h="406400">
                <a:tc>
                  <a:txBody>
                    <a:bodyPr/>
                    <a:lstStyle/>
                    <a:p>
                      <a:r>
                        <a:rPr lang="en-GB" sz="1900" dirty="0">
                          <a:latin typeface="Arial" pitchFamily="34" charset="0"/>
                          <a:cs typeface="Arial" pitchFamily="34" charset="0"/>
                        </a:rPr>
                        <a:t>Charge</a:t>
                      </a:r>
                    </a:p>
                  </a:txBody>
                  <a:tcPr marL="121920" marR="121920" marT="60960" marB="60960"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latin typeface="Arial" pitchFamily="34" charset="0"/>
                          <a:cs typeface="Arial" pitchFamily="34" charset="0"/>
                        </a:rPr>
                        <a:t>/</a:t>
                      </a:r>
                    </a:p>
                  </a:txBody>
                  <a:tcPr marL="121920" marR="121920" marT="60960" marB="60960" anchor="ctr" anchorCtr="1"/>
                </a:tc>
                <a:extLst>
                  <a:ext uri="{0D108BD9-81ED-4DB2-BD59-A6C34878D82A}">
                    <a16:rowId xmlns:a16="http://schemas.microsoft.com/office/drawing/2014/main" val="10001"/>
                  </a:ext>
                </a:extLst>
              </a:tr>
              <a:tr h="406400">
                <a:tc rowSpan="2">
                  <a:txBody>
                    <a:bodyPr/>
                    <a:lstStyle/>
                    <a:p>
                      <a:r>
                        <a:rPr lang="en-GB" sz="1900" dirty="0">
                          <a:latin typeface="Arial" pitchFamily="34" charset="0"/>
                          <a:cs typeface="Arial" pitchFamily="34" charset="0"/>
                        </a:rPr>
                        <a:t>Mass</a:t>
                      </a:r>
                    </a:p>
                  </a:txBody>
                  <a:tcPr marL="121920" marR="121920" marT="60960" marB="60960"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latin typeface="Arial" pitchFamily="34" charset="0"/>
                          <a:cs typeface="Arial" pitchFamily="34" charset="0"/>
                        </a:rPr>
                        <a:t>1.6749 10</a:t>
                      </a:r>
                      <a:r>
                        <a:rPr lang="en-GB" sz="1900" baseline="30000" dirty="0">
                          <a:latin typeface="Arial" pitchFamily="34" charset="0"/>
                          <a:cs typeface="Arial" pitchFamily="34" charset="0"/>
                        </a:rPr>
                        <a:t>-27</a:t>
                      </a:r>
                      <a:r>
                        <a:rPr lang="en-GB" sz="1900" dirty="0">
                          <a:latin typeface="Arial" pitchFamily="34" charset="0"/>
                          <a:cs typeface="Arial" pitchFamily="34" charset="0"/>
                        </a:rPr>
                        <a:t> kg</a:t>
                      </a:r>
                    </a:p>
                  </a:txBody>
                  <a:tcPr marL="121920" marR="121920" marT="60960" marB="60960" anchor="ctr" anchorCtr="1"/>
                </a:tc>
                <a:extLst>
                  <a:ext uri="{0D108BD9-81ED-4DB2-BD59-A6C34878D82A}">
                    <a16:rowId xmlns:a16="http://schemas.microsoft.com/office/drawing/2014/main" val="10002"/>
                  </a:ext>
                </a:extLst>
              </a:tr>
              <a:tr h="406400">
                <a:tc vMerge="1">
                  <a:txBody>
                    <a:bodyPr/>
                    <a:lstStyle/>
                    <a:p>
                      <a:endParaRPr lang="en-GB" sz="1400" dirty="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latin typeface="Arial" pitchFamily="34" charset="0"/>
                          <a:cs typeface="Arial" pitchFamily="34" charset="0"/>
                        </a:rPr>
                        <a:t>939.565 MeV/c</a:t>
                      </a:r>
                      <a:r>
                        <a:rPr lang="en-GB" sz="1900" baseline="30000" dirty="0">
                          <a:latin typeface="Arial" pitchFamily="34" charset="0"/>
                          <a:cs typeface="Arial" pitchFamily="34" charset="0"/>
                        </a:rPr>
                        <a:t>2</a:t>
                      </a:r>
                    </a:p>
                  </a:txBody>
                  <a:tcPr marL="121920" marR="121920" marT="60960" marB="60960" anchor="ctr" anchorCtr="1"/>
                </a:tc>
                <a:extLst>
                  <a:ext uri="{0D108BD9-81ED-4DB2-BD59-A6C34878D82A}">
                    <a16:rowId xmlns:a16="http://schemas.microsoft.com/office/drawing/2014/main" val="10003"/>
                  </a:ext>
                </a:extLst>
              </a:tr>
              <a:tr h="406400">
                <a:tc>
                  <a:txBody>
                    <a:bodyPr/>
                    <a:lstStyle/>
                    <a:p>
                      <a:r>
                        <a:rPr lang="en-GB" sz="1900" dirty="0">
                          <a:latin typeface="Arial" pitchFamily="34" charset="0"/>
                          <a:cs typeface="Arial" pitchFamily="34" charset="0"/>
                        </a:rPr>
                        <a:t>Radius</a:t>
                      </a:r>
                    </a:p>
                  </a:txBody>
                  <a:tcPr marL="121920" marR="121920" marT="60960" marB="60960"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latin typeface="Arial" pitchFamily="34" charset="0"/>
                          <a:cs typeface="Arial" pitchFamily="34" charset="0"/>
                        </a:rPr>
                        <a:t>~ 10</a:t>
                      </a:r>
                      <a:r>
                        <a:rPr lang="en-GB" sz="1900" baseline="30000" dirty="0">
                          <a:latin typeface="Arial" pitchFamily="34" charset="0"/>
                          <a:cs typeface="Arial" pitchFamily="34" charset="0"/>
                        </a:rPr>
                        <a:t>-15</a:t>
                      </a:r>
                      <a:r>
                        <a:rPr lang="en-GB" sz="1900" dirty="0">
                          <a:latin typeface="Arial" pitchFamily="34" charset="0"/>
                          <a:cs typeface="Arial" pitchFamily="34" charset="0"/>
                        </a:rPr>
                        <a:t> m</a:t>
                      </a:r>
                    </a:p>
                  </a:txBody>
                  <a:tcPr marL="121920" marR="121920" marT="60960" marB="60960" anchor="ctr" anchorCtr="1"/>
                </a:tc>
                <a:extLst>
                  <a:ext uri="{0D108BD9-81ED-4DB2-BD59-A6C34878D82A}">
                    <a16:rowId xmlns:a16="http://schemas.microsoft.com/office/drawing/2014/main" val="10004"/>
                  </a:ext>
                </a:extLst>
              </a:tr>
              <a:tr h="406400">
                <a:tc>
                  <a:txBody>
                    <a:bodyPr/>
                    <a:lstStyle/>
                    <a:p>
                      <a:r>
                        <a:rPr lang="en-GB" sz="1900" dirty="0">
                          <a:latin typeface="Arial" pitchFamily="34" charset="0"/>
                          <a:cs typeface="Arial" pitchFamily="34" charset="0"/>
                        </a:rPr>
                        <a:t>Spin</a:t>
                      </a:r>
                    </a:p>
                  </a:txBody>
                  <a:tcPr marL="121920" marR="121920" marT="60960" marB="60960"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latin typeface="Arial" pitchFamily="34" charset="0"/>
                          <a:cs typeface="Arial" pitchFamily="34" charset="0"/>
                        </a:rPr>
                        <a:t>1/2</a:t>
                      </a:r>
                    </a:p>
                  </a:txBody>
                  <a:tcPr marL="121920" marR="121920" marT="60960" marB="60960" anchor="ctr" anchorCtr="1"/>
                </a:tc>
                <a:extLst>
                  <a:ext uri="{0D108BD9-81ED-4DB2-BD59-A6C34878D82A}">
                    <a16:rowId xmlns:a16="http://schemas.microsoft.com/office/drawing/2014/main" val="10005"/>
                  </a:ext>
                </a:extLst>
              </a:tr>
              <a:tr h="406400">
                <a:tc>
                  <a:txBody>
                    <a:bodyPr/>
                    <a:lstStyle/>
                    <a:p>
                      <a:r>
                        <a:rPr lang="en-GB" sz="1900" dirty="0">
                          <a:latin typeface="Arial" pitchFamily="34" charset="0"/>
                          <a:cs typeface="Arial" pitchFamily="34" charset="0"/>
                        </a:rPr>
                        <a:t>Life</a:t>
                      </a:r>
                      <a:r>
                        <a:rPr lang="en-GB" sz="1900" baseline="0" dirty="0">
                          <a:latin typeface="Arial" pitchFamily="34" charset="0"/>
                          <a:cs typeface="Arial" pitchFamily="34" charset="0"/>
                        </a:rPr>
                        <a:t>time</a:t>
                      </a:r>
                      <a:endParaRPr lang="en-GB" sz="1900" dirty="0">
                        <a:latin typeface="Arial" pitchFamily="34" charset="0"/>
                        <a:cs typeface="Arial" pitchFamily="34" charset="0"/>
                      </a:endParaRPr>
                    </a:p>
                  </a:txBody>
                  <a:tcPr marL="121920" marR="121920" marT="60960" marB="60960"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latin typeface="Arial" pitchFamily="34" charset="0"/>
                          <a:cs typeface="Arial" pitchFamily="34" charset="0"/>
                        </a:rPr>
                        <a:t>881.5 s</a:t>
                      </a:r>
                    </a:p>
                  </a:txBody>
                  <a:tcPr marL="121920" marR="121920" marT="60960" marB="60960" anchor="ctr" anchorCtr="1"/>
                </a:tc>
                <a:extLst>
                  <a:ext uri="{0D108BD9-81ED-4DB2-BD59-A6C34878D82A}">
                    <a16:rowId xmlns:a16="http://schemas.microsoft.com/office/drawing/2014/main" val="10006"/>
                  </a:ext>
                </a:extLst>
              </a:tr>
            </a:tbl>
          </a:graphicData>
        </a:graphic>
      </p:graphicFrame>
      <p:graphicFrame>
        <p:nvGraphicFramePr>
          <p:cNvPr id="5" name="Tabella 4">
            <a:extLst>
              <a:ext uri="{FF2B5EF4-FFF2-40B4-BE49-F238E27FC236}">
                <a16:creationId xmlns:a16="http://schemas.microsoft.com/office/drawing/2014/main" id="{889E1557-95AF-4515-805C-E1B9F644600C}"/>
              </a:ext>
            </a:extLst>
          </p:cNvPr>
          <p:cNvGraphicFramePr>
            <a:graphicFrameLocks noGrp="1"/>
          </p:cNvGraphicFramePr>
          <p:nvPr/>
        </p:nvGraphicFramePr>
        <p:xfrm>
          <a:off x="8112224" y="3717032"/>
          <a:ext cx="3791744" cy="3169920"/>
        </p:xfrm>
        <a:graphic>
          <a:graphicData uri="http://schemas.openxmlformats.org/drawingml/2006/table">
            <a:tbl>
              <a:tblPr firstRow="1" bandRow="1">
                <a:tableStyleId>{D27102A9-8310-4765-A935-A1911B00CA55}</a:tableStyleId>
              </a:tblPr>
              <a:tblGrid>
                <a:gridCol w="2016224">
                  <a:extLst>
                    <a:ext uri="{9D8B030D-6E8A-4147-A177-3AD203B41FA5}">
                      <a16:colId xmlns:a16="http://schemas.microsoft.com/office/drawing/2014/main" val="20000"/>
                    </a:ext>
                  </a:extLst>
                </a:gridCol>
                <a:gridCol w="1775520">
                  <a:extLst>
                    <a:ext uri="{9D8B030D-6E8A-4147-A177-3AD203B41FA5}">
                      <a16:colId xmlns:a16="http://schemas.microsoft.com/office/drawing/2014/main" val="20001"/>
                    </a:ext>
                  </a:extLst>
                </a:gridCol>
              </a:tblGrid>
              <a:tr h="406400">
                <a:tc gridSpan="2">
                  <a:txBody>
                    <a:bodyPr/>
                    <a:lstStyle/>
                    <a:p>
                      <a:pPr algn="ctr"/>
                      <a:r>
                        <a:rPr lang="en-GB" sz="1900" dirty="0">
                          <a:latin typeface="Arial" pitchFamily="34" charset="0"/>
                          <a:cs typeface="Arial" pitchFamily="34" charset="0"/>
                        </a:rPr>
                        <a:t>Electron</a:t>
                      </a:r>
                    </a:p>
                  </a:txBody>
                  <a:tcPr marL="121920" marR="121920" marT="60960" marB="60960" anchor="ctr" anchorCtr="1"/>
                </a:tc>
                <a:tc hMerge="1">
                  <a:txBody>
                    <a:bodyPr/>
                    <a:lstStyle/>
                    <a:p>
                      <a:endParaRPr lang="en-GB" dirty="0"/>
                    </a:p>
                  </a:txBody>
                  <a:tcPr/>
                </a:tc>
                <a:extLst>
                  <a:ext uri="{0D108BD9-81ED-4DB2-BD59-A6C34878D82A}">
                    <a16:rowId xmlns:a16="http://schemas.microsoft.com/office/drawing/2014/main" val="10000"/>
                  </a:ext>
                </a:extLst>
              </a:tr>
              <a:tr h="406400">
                <a:tc>
                  <a:txBody>
                    <a:bodyPr/>
                    <a:lstStyle/>
                    <a:p>
                      <a:r>
                        <a:rPr lang="en-GB" sz="1900" dirty="0">
                          <a:latin typeface="Arial" pitchFamily="34" charset="0"/>
                          <a:cs typeface="Arial" pitchFamily="34" charset="0"/>
                        </a:rPr>
                        <a:t>Charge</a:t>
                      </a:r>
                    </a:p>
                  </a:txBody>
                  <a:tcPr marL="121920" marR="121920" marT="60960" marB="60960"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latin typeface="Arial" pitchFamily="34" charset="0"/>
                          <a:cs typeface="Arial" pitchFamily="34" charset="0"/>
                        </a:rPr>
                        <a:t>- 1.602 10</a:t>
                      </a:r>
                      <a:r>
                        <a:rPr lang="en-GB" sz="1900" baseline="30000" dirty="0">
                          <a:latin typeface="Arial" pitchFamily="34" charset="0"/>
                          <a:cs typeface="Arial" pitchFamily="34" charset="0"/>
                        </a:rPr>
                        <a:t>-19</a:t>
                      </a:r>
                      <a:r>
                        <a:rPr lang="en-GB" sz="1900" dirty="0">
                          <a:latin typeface="Arial" pitchFamily="34" charset="0"/>
                          <a:cs typeface="Arial" pitchFamily="34" charset="0"/>
                        </a:rPr>
                        <a:t> C</a:t>
                      </a:r>
                    </a:p>
                  </a:txBody>
                  <a:tcPr marL="121920" marR="121920" marT="60960" marB="60960" anchor="ctr" anchorCtr="1"/>
                </a:tc>
                <a:extLst>
                  <a:ext uri="{0D108BD9-81ED-4DB2-BD59-A6C34878D82A}">
                    <a16:rowId xmlns:a16="http://schemas.microsoft.com/office/drawing/2014/main" val="10001"/>
                  </a:ext>
                </a:extLst>
              </a:tr>
              <a:tr h="406400">
                <a:tc rowSpan="2">
                  <a:txBody>
                    <a:bodyPr/>
                    <a:lstStyle/>
                    <a:p>
                      <a:r>
                        <a:rPr lang="en-GB" sz="1900" dirty="0">
                          <a:latin typeface="Arial" pitchFamily="34" charset="0"/>
                          <a:cs typeface="Arial" pitchFamily="34" charset="0"/>
                        </a:rPr>
                        <a:t>Mass</a:t>
                      </a:r>
                    </a:p>
                  </a:txBody>
                  <a:tcPr marL="121920" marR="121920" marT="60960" marB="60960"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latin typeface="Arial" pitchFamily="34" charset="0"/>
                          <a:cs typeface="Arial" pitchFamily="34" charset="0"/>
                        </a:rPr>
                        <a:t>0.911 10</a:t>
                      </a:r>
                      <a:r>
                        <a:rPr lang="en-GB" sz="1900" baseline="30000" dirty="0">
                          <a:latin typeface="Arial" pitchFamily="34" charset="0"/>
                          <a:cs typeface="Arial" pitchFamily="34" charset="0"/>
                        </a:rPr>
                        <a:t>-30</a:t>
                      </a:r>
                      <a:r>
                        <a:rPr lang="en-GB" sz="1900" dirty="0">
                          <a:latin typeface="Arial" pitchFamily="34" charset="0"/>
                          <a:cs typeface="Arial" pitchFamily="34" charset="0"/>
                        </a:rPr>
                        <a:t> kg</a:t>
                      </a:r>
                    </a:p>
                  </a:txBody>
                  <a:tcPr marL="121920" marR="121920" marT="60960" marB="60960" anchor="ctr" anchorCtr="1"/>
                </a:tc>
                <a:extLst>
                  <a:ext uri="{0D108BD9-81ED-4DB2-BD59-A6C34878D82A}">
                    <a16:rowId xmlns:a16="http://schemas.microsoft.com/office/drawing/2014/main" val="10002"/>
                  </a:ext>
                </a:extLst>
              </a:tr>
              <a:tr h="406400">
                <a:tc vMerge="1">
                  <a:txBody>
                    <a:bodyPr/>
                    <a:lstStyle/>
                    <a:p>
                      <a:endParaRPr lang="en-GB" sz="1400" dirty="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latin typeface="Arial" pitchFamily="34" charset="0"/>
                          <a:cs typeface="Arial" pitchFamily="34" charset="0"/>
                        </a:rPr>
                        <a:t>0.511 MeV/c</a:t>
                      </a:r>
                      <a:r>
                        <a:rPr lang="en-GB" sz="1900" baseline="30000" dirty="0">
                          <a:latin typeface="Arial" pitchFamily="34" charset="0"/>
                          <a:cs typeface="Arial" pitchFamily="34" charset="0"/>
                        </a:rPr>
                        <a:t>2</a:t>
                      </a:r>
                    </a:p>
                  </a:txBody>
                  <a:tcPr marL="121920" marR="121920" marT="60960" marB="60960" anchor="ctr" anchorCtr="1"/>
                </a:tc>
                <a:extLst>
                  <a:ext uri="{0D108BD9-81ED-4DB2-BD59-A6C34878D82A}">
                    <a16:rowId xmlns:a16="http://schemas.microsoft.com/office/drawing/2014/main" val="10003"/>
                  </a:ext>
                </a:extLst>
              </a:tr>
              <a:tr h="406400">
                <a:tc>
                  <a:txBody>
                    <a:bodyPr/>
                    <a:lstStyle/>
                    <a:p>
                      <a:r>
                        <a:rPr lang="en-GB" sz="1900" dirty="0">
                          <a:latin typeface="Arial" pitchFamily="34" charset="0"/>
                          <a:cs typeface="Arial" pitchFamily="34" charset="0"/>
                        </a:rPr>
                        <a:t>Distance</a:t>
                      </a:r>
                      <a:r>
                        <a:rPr lang="en-GB" sz="1900" baseline="0" dirty="0">
                          <a:latin typeface="Arial" pitchFamily="34" charset="0"/>
                          <a:cs typeface="Arial" pitchFamily="34" charset="0"/>
                        </a:rPr>
                        <a:t> e-</a:t>
                      </a:r>
                      <a:r>
                        <a:rPr lang="en-GB" sz="1900" baseline="0" dirty="0" err="1">
                          <a:latin typeface="Arial" pitchFamily="34" charset="0"/>
                          <a:cs typeface="Arial" pitchFamily="34" charset="0"/>
                        </a:rPr>
                        <a:t>nuc</a:t>
                      </a:r>
                      <a:endParaRPr lang="en-GB" sz="1900" dirty="0">
                        <a:latin typeface="Arial" pitchFamily="34" charset="0"/>
                        <a:cs typeface="Arial" pitchFamily="34" charset="0"/>
                      </a:endParaRPr>
                    </a:p>
                  </a:txBody>
                  <a:tcPr marL="121920" marR="121920" marT="60960" marB="60960"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latin typeface="Arial" pitchFamily="34" charset="0"/>
                          <a:cs typeface="Arial" pitchFamily="34" charset="0"/>
                        </a:rPr>
                        <a:t>~ 10</a:t>
                      </a:r>
                      <a:r>
                        <a:rPr lang="en-GB" sz="1900" baseline="30000" dirty="0">
                          <a:latin typeface="Arial" pitchFamily="34" charset="0"/>
                          <a:cs typeface="Arial" pitchFamily="34" charset="0"/>
                        </a:rPr>
                        <a:t>-10</a:t>
                      </a:r>
                      <a:r>
                        <a:rPr lang="en-GB" sz="1900" dirty="0">
                          <a:latin typeface="Arial" pitchFamily="34" charset="0"/>
                          <a:cs typeface="Arial" pitchFamily="34" charset="0"/>
                        </a:rPr>
                        <a:t> m</a:t>
                      </a:r>
                    </a:p>
                  </a:txBody>
                  <a:tcPr marL="121920" marR="121920" marT="60960" marB="60960" anchor="ctr" anchorCtr="1"/>
                </a:tc>
                <a:extLst>
                  <a:ext uri="{0D108BD9-81ED-4DB2-BD59-A6C34878D82A}">
                    <a16:rowId xmlns:a16="http://schemas.microsoft.com/office/drawing/2014/main" val="10004"/>
                  </a:ext>
                </a:extLst>
              </a:tr>
              <a:tr h="406400">
                <a:tc>
                  <a:txBody>
                    <a:bodyPr/>
                    <a:lstStyle/>
                    <a:p>
                      <a:r>
                        <a:rPr lang="en-GB" sz="1900" dirty="0">
                          <a:latin typeface="Arial" pitchFamily="34" charset="0"/>
                          <a:cs typeface="Arial" pitchFamily="34" charset="0"/>
                        </a:rPr>
                        <a:t>Spin</a:t>
                      </a:r>
                    </a:p>
                  </a:txBody>
                  <a:tcPr marL="121920" marR="121920" marT="60960" marB="60960"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latin typeface="Arial" pitchFamily="34" charset="0"/>
                          <a:cs typeface="Arial" pitchFamily="34" charset="0"/>
                        </a:rPr>
                        <a:t>1/2</a:t>
                      </a:r>
                    </a:p>
                  </a:txBody>
                  <a:tcPr marL="121920" marR="121920" marT="60960" marB="60960" anchor="ctr" anchorCtr="1"/>
                </a:tc>
                <a:extLst>
                  <a:ext uri="{0D108BD9-81ED-4DB2-BD59-A6C34878D82A}">
                    <a16:rowId xmlns:a16="http://schemas.microsoft.com/office/drawing/2014/main" val="10005"/>
                  </a:ext>
                </a:extLst>
              </a:tr>
              <a:tr h="406400">
                <a:tc>
                  <a:txBody>
                    <a:bodyPr/>
                    <a:lstStyle/>
                    <a:p>
                      <a:r>
                        <a:rPr lang="en-GB" sz="1900" dirty="0">
                          <a:latin typeface="Arial" pitchFamily="34" charset="0"/>
                          <a:cs typeface="Arial" pitchFamily="34" charset="0"/>
                        </a:rPr>
                        <a:t>Life</a:t>
                      </a:r>
                      <a:r>
                        <a:rPr lang="en-GB" sz="1900" baseline="0" dirty="0">
                          <a:latin typeface="Arial" pitchFamily="34" charset="0"/>
                          <a:cs typeface="Arial" pitchFamily="34" charset="0"/>
                        </a:rPr>
                        <a:t>time</a:t>
                      </a:r>
                      <a:endParaRPr lang="en-GB" sz="1900" dirty="0">
                        <a:latin typeface="Arial" pitchFamily="34" charset="0"/>
                        <a:cs typeface="Arial" pitchFamily="34" charset="0"/>
                      </a:endParaRPr>
                    </a:p>
                  </a:txBody>
                  <a:tcPr marL="121920" marR="121920" marT="60960" marB="60960"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latin typeface="Arial" pitchFamily="34" charset="0"/>
                          <a:cs typeface="Arial" pitchFamily="34" charset="0"/>
                        </a:rPr>
                        <a:t>&gt;</a:t>
                      </a:r>
                      <a:r>
                        <a:rPr lang="en-GB" sz="1900" baseline="0" dirty="0">
                          <a:latin typeface="Arial" pitchFamily="34" charset="0"/>
                          <a:cs typeface="Arial" pitchFamily="34" charset="0"/>
                        </a:rPr>
                        <a:t> 6.6 10</a:t>
                      </a:r>
                      <a:r>
                        <a:rPr lang="en-GB" sz="1900" baseline="30000" dirty="0">
                          <a:latin typeface="Arial" pitchFamily="34" charset="0"/>
                          <a:cs typeface="Arial" pitchFamily="34" charset="0"/>
                        </a:rPr>
                        <a:t>28</a:t>
                      </a:r>
                      <a:r>
                        <a:rPr lang="en-GB" sz="1900" baseline="0" dirty="0">
                          <a:latin typeface="Arial" pitchFamily="34" charset="0"/>
                          <a:cs typeface="Arial" pitchFamily="34" charset="0"/>
                        </a:rPr>
                        <a:t> yr</a:t>
                      </a:r>
                      <a:endParaRPr lang="en-GB" sz="1900" dirty="0">
                        <a:latin typeface="Arial" pitchFamily="34" charset="0"/>
                        <a:cs typeface="Arial" pitchFamily="34" charset="0"/>
                      </a:endParaRPr>
                    </a:p>
                  </a:txBody>
                  <a:tcPr marL="121920" marR="121920" marT="60960" marB="60960" anchor="ctr" anchorCtr="1"/>
                </a:tc>
                <a:extLst>
                  <a:ext uri="{0D108BD9-81ED-4DB2-BD59-A6C34878D82A}">
                    <a16:rowId xmlns:a16="http://schemas.microsoft.com/office/drawing/2014/main" val="10006"/>
                  </a:ext>
                </a:extLst>
              </a:tr>
            </a:tbl>
          </a:graphicData>
        </a:graphic>
      </p:graphicFrame>
      <p:pic>
        <p:nvPicPr>
          <p:cNvPr id="4098" name="Picture 2" descr="Passports — Note Printing Australia">
            <a:extLst>
              <a:ext uri="{FF2B5EF4-FFF2-40B4-BE49-F238E27FC236}">
                <a16:creationId xmlns:a16="http://schemas.microsoft.com/office/drawing/2014/main" id="{12C12431-5069-3D5B-4A4C-B5BED9B9C30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85" t="4319" r="5939" b="10801"/>
          <a:stretch/>
        </p:blipFill>
        <p:spPr bwMode="auto">
          <a:xfrm rot="20335898">
            <a:off x="5201815" y="703675"/>
            <a:ext cx="1799468" cy="25976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9.100+ Volley Ball Foto stock, immagini e fotografie royalty-free - iStock  | Pallavolo, Basket ball, Volleyball femminile">
            <a:extLst>
              <a:ext uri="{FF2B5EF4-FFF2-40B4-BE49-F238E27FC236}">
                <a16:creationId xmlns:a16="http://schemas.microsoft.com/office/drawing/2014/main" id="{A76D18E2-E2F3-12D5-DF8A-1C37D33AF1C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47" t="5530" r="16647" b="5530"/>
          <a:stretch/>
        </p:blipFill>
        <p:spPr bwMode="auto">
          <a:xfrm>
            <a:off x="239349" y="363834"/>
            <a:ext cx="2016224" cy="1792199"/>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descr="Immagine che contiene unghia/chiodo, dito, persona, mano&#10;&#10;Il contenuto generato dall'IA potrebbe non essere corretto.">
            <a:extLst>
              <a:ext uri="{FF2B5EF4-FFF2-40B4-BE49-F238E27FC236}">
                <a16:creationId xmlns:a16="http://schemas.microsoft.com/office/drawing/2014/main" id="{2A67ECD8-E0DA-B1AA-31FD-6B2370E9B7B5}"/>
              </a:ext>
            </a:extLst>
          </p:cNvPr>
          <p:cNvPicPr>
            <a:picLocks noChangeAspect="1"/>
          </p:cNvPicPr>
          <p:nvPr/>
        </p:nvPicPr>
        <p:blipFill>
          <a:blip r:embed="rId4"/>
          <a:stretch>
            <a:fillRect/>
          </a:stretch>
        </p:blipFill>
        <p:spPr>
          <a:xfrm>
            <a:off x="1186744" y="589525"/>
            <a:ext cx="2660915" cy="2660915"/>
          </a:xfrm>
          <a:prstGeom prst="rect">
            <a:avLst/>
          </a:prstGeom>
        </p:spPr>
      </p:pic>
      <p:sp>
        <p:nvSpPr>
          <p:cNvPr id="8" name="CasellaDiTesto 7">
            <a:extLst>
              <a:ext uri="{FF2B5EF4-FFF2-40B4-BE49-F238E27FC236}">
                <a16:creationId xmlns:a16="http://schemas.microsoft.com/office/drawing/2014/main" id="{A0F850E0-6FCB-8674-7975-B5937F6178F3}"/>
              </a:ext>
            </a:extLst>
          </p:cNvPr>
          <p:cNvSpPr txBox="1"/>
          <p:nvPr/>
        </p:nvSpPr>
        <p:spPr>
          <a:xfrm>
            <a:off x="8355439" y="883091"/>
            <a:ext cx="2990591" cy="461665"/>
          </a:xfrm>
          <a:prstGeom prst="rect">
            <a:avLst/>
          </a:prstGeom>
          <a:noFill/>
        </p:spPr>
        <p:txBody>
          <a:bodyPr wrap="square" rtlCol="0">
            <a:spAutoFit/>
          </a:bodyPr>
          <a:lstStyle/>
          <a:p>
            <a:pPr algn="ctr"/>
            <a:r>
              <a:rPr lang="it-IT" sz="2400" dirty="0"/>
              <a:t>[E] = 1 eV = 1.6 10</a:t>
            </a:r>
            <a:r>
              <a:rPr lang="it-IT" sz="2400" baseline="30000" dirty="0"/>
              <a:t>-19</a:t>
            </a:r>
            <a:r>
              <a:rPr lang="it-IT" sz="2400" dirty="0"/>
              <a:t> J</a:t>
            </a:r>
          </a:p>
        </p:txBody>
      </p:sp>
      <p:pic>
        <p:nvPicPr>
          <p:cNvPr id="10" name="Immagine 9" descr="Immagine che contiene testo, schermata, linea, Carattere&#10;&#10;Il contenuto generato dall'IA potrebbe non essere corretto.">
            <a:extLst>
              <a:ext uri="{FF2B5EF4-FFF2-40B4-BE49-F238E27FC236}">
                <a16:creationId xmlns:a16="http://schemas.microsoft.com/office/drawing/2014/main" id="{D8B25D39-3846-19D7-78EA-0CD97D6DE6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5741" y="1815093"/>
            <a:ext cx="4046708" cy="1579696"/>
          </a:xfrm>
          <a:prstGeom prst="rect">
            <a:avLst/>
          </a:prstGeom>
        </p:spPr>
      </p:pic>
      <p:sp>
        <p:nvSpPr>
          <p:cNvPr id="11" name="CasellaDiTesto 10">
            <a:extLst>
              <a:ext uri="{FF2B5EF4-FFF2-40B4-BE49-F238E27FC236}">
                <a16:creationId xmlns:a16="http://schemas.microsoft.com/office/drawing/2014/main" id="{B75EAE1F-9B65-96DA-A8F5-B414404D2EF9}"/>
              </a:ext>
            </a:extLst>
          </p:cNvPr>
          <p:cNvSpPr txBox="1"/>
          <p:nvPr/>
        </p:nvSpPr>
        <p:spPr>
          <a:xfrm>
            <a:off x="10688844" y="2297164"/>
            <a:ext cx="1314371" cy="338554"/>
          </a:xfrm>
          <a:prstGeom prst="rect">
            <a:avLst/>
          </a:prstGeom>
          <a:noFill/>
          <a:ln>
            <a:noFill/>
          </a:ln>
        </p:spPr>
        <p:txBody>
          <a:bodyPr wrap="square" rtlCol="0">
            <a:spAutoFit/>
          </a:bodyPr>
          <a:lstStyle/>
          <a:p>
            <a:pPr algn="ctr"/>
            <a:r>
              <a:rPr lang="it-IT" sz="1600" dirty="0"/>
              <a:t>~ 1 MeV</a:t>
            </a:r>
          </a:p>
        </p:txBody>
      </p:sp>
      <p:sp>
        <p:nvSpPr>
          <p:cNvPr id="12" name="Ovale 11">
            <a:extLst>
              <a:ext uri="{FF2B5EF4-FFF2-40B4-BE49-F238E27FC236}">
                <a16:creationId xmlns:a16="http://schemas.microsoft.com/office/drawing/2014/main" id="{DBBE9186-E1CA-6724-FCBD-F755ADBD49BF}"/>
              </a:ext>
            </a:extLst>
          </p:cNvPr>
          <p:cNvSpPr/>
          <p:nvPr/>
        </p:nvSpPr>
        <p:spPr>
          <a:xfrm>
            <a:off x="10896533" y="1815093"/>
            <a:ext cx="965916" cy="9418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a:p>
        </p:txBody>
      </p:sp>
    </p:spTree>
    <p:extLst>
      <p:ext uri="{BB962C8B-B14F-4D97-AF65-F5344CB8AC3E}">
        <p14:creationId xmlns:p14="http://schemas.microsoft.com/office/powerpoint/2010/main" val="3597402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1" name="Text Box 5"/>
          <p:cNvSpPr txBox="1">
            <a:spLocks noChangeArrowheads="1"/>
          </p:cNvSpPr>
          <p:nvPr/>
        </p:nvSpPr>
        <p:spPr bwMode="auto">
          <a:xfrm>
            <a:off x="1524000" y="1"/>
            <a:ext cx="2316660" cy="6463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defPPr>
              <a:defRPr lang="en-US"/>
            </a:defPPr>
            <a:lvl1pPr>
              <a:spcBef>
                <a:spcPct val="50000"/>
              </a:spcBef>
              <a:defRPr sz="3600" b="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1pPr>
          </a:lstStyle>
          <a:p>
            <a:r>
              <a:rPr lang="it-IT" altLang="it-IT" dirty="0"/>
              <a:t>ɣ spectrum</a:t>
            </a:r>
          </a:p>
        </p:txBody>
      </p:sp>
      <p:sp>
        <p:nvSpPr>
          <p:cNvPr id="105" name="Text Box 9"/>
          <p:cNvSpPr txBox="1">
            <a:spLocks noChangeArrowheads="1"/>
          </p:cNvSpPr>
          <p:nvPr/>
        </p:nvSpPr>
        <p:spPr bwMode="auto">
          <a:xfrm>
            <a:off x="1900956" y="1483723"/>
            <a:ext cx="8352674" cy="64633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it-IT" dirty="0">
                <a:latin typeface="Arial" panose="020B0604020202020204" pitchFamily="34" charset="0"/>
                <a:cs typeface="Arial" panose="020B0604020202020204" pitchFamily="34" charset="0"/>
              </a:rPr>
              <a:t>All photons, no matter how complex their mode of interaction, ultimately deposit all of their energy in the detector.</a:t>
            </a:r>
          </a:p>
        </p:txBody>
      </p:sp>
      <p:grpSp>
        <p:nvGrpSpPr>
          <p:cNvPr id="2" name="Group 54271"/>
          <p:cNvGrpSpPr/>
          <p:nvPr/>
        </p:nvGrpSpPr>
        <p:grpSpPr>
          <a:xfrm>
            <a:off x="2332877" y="6479753"/>
            <a:ext cx="7776864" cy="360040"/>
            <a:chOff x="1043608" y="6237312"/>
            <a:chExt cx="7776864" cy="360040"/>
          </a:xfrm>
        </p:grpSpPr>
        <p:sp>
          <p:nvSpPr>
            <p:cNvPr id="26" name="Rounded Rectangle 25"/>
            <p:cNvSpPr/>
            <p:nvPr/>
          </p:nvSpPr>
          <p:spPr>
            <a:xfrm>
              <a:off x="1043608" y="6328756"/>
              <a:ext cx="7776864" cy="2685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Rounded Rectangle 53"/>
            <p:cNvSpPr/>
            <p:nvPr/>
          </p:nvSpPr>
          <p:spPr>
            <a:xfrm>
              <a:off x="1259632" y="6237312"/>
              <a:ext cx="216024" cy="72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9" name="Rounded Rectangle 108"/>
            <p:cNvSpPr/>
            <p:nvPr/>
          </p:nvSpPr>
          <p:spPr>
            <a:xfrm>
              <a:off x="1763688" y="6237312"/>
              <a:ext cx="216024" cy="72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6" name="Rounded Rectangle 115"/>
            <p:cNvSpPr/>
            <p:nvPr/>
          </p:nvSpPr>
          <p:spPr>
            <a:xfrm>
              <a:off x="2267744" y="6237312"/>
              <a:ext cx="216024" cy="72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0" name="Rounded Rectangle 119"/>
            <p:cNvSpPr/>
            <p:nvPr/>
          </p:nvSpPr>
          <p:spPr>
            <a:xfrm>
              <a:off x="2771800" y="6237312"/>
              <a:ext cx="216024" cy="72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4" name="Rounded Rectangle 123"/>
            <p:cNvSpPr/>
            <p:nvPr/>
          </p:nvSpPr>
          <p:spPr>
            <a:xfrm>
              <a:off x="3275856" y="6237312"/>
              <a:ext cx="216024" cy="72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8" name="Rounded Rectangle 127"/>
            <p:cNvSpPr/>
            <p:nvPr/>
          </p:nvSpPr>
          <p:spPr>
            <a:xfrm>
              <a:off x="3779912" y="6237312"/>
              <a:ext cx="216024" cy="72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2" name="Rounded Rectangle 131"/>
            <p:cNvSpPr/>
            <p:nvPr/>
          </p:nvSpPr>
          <p:spPr>
            <a:xfrm>
              <a:off x="4283968" y="6237312"/>
              <a:ext cx="216024" cy="72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6" name="Rounded Rectangle 135"/>
            <p:cNvSpPr/>
            <p:nvPr/>
          </p:nvSpPr>
          <p:spPr>
            <a:xfrm>
              <a:off x="4788024" y="6237312"/>
              <a:ext cx="216024" cy="72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0" name="Rounded Rectangle 139"/>
            <p:cNvSpPr/>
            <p:nvPr/>
          </p:nvSpPr>
          <p:spPr>
            <a:xfrm>
              <a:off x="5292080" y="6237312"/>
              <a:ext cx="216024" cy="72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4" name="Rounded Rectangle 143"/>
            <p:cNvSpPr/>
            <p:nvPr/>
          </p:nvSpPr>
          <p:spPr>
            <a:xfrm>
              <a:off x="5796136" y="6237312"/>
              <a:ext cx="216024" cy="72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8" name="Rounded Rectangle 147"/>
            <p:cNvSpPr/>
            <p:nvPr/>
          </p:nvSpPr>
          <p:spPr>
            <a:xfrm>
              <a:off x="6300192" y="6237312"/>
              <a:ext cx="216024" cy="72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2" name="Rounded Rectangle 151"/>
            <p:cNvSpPr/>
            <p:nvPr/>
          </p:nvSpPr>
          <p:spPr>
            <a:xfrm>
              <a:off x="6804248" y="6237312"/>
              <a:ext cx="216024" cy="72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6" name="Rounded Rectangle 155"/>
            <p:cNvSpPr/>
            <p:nvPr/>
          </p:nvSpPr>
          <p:spPr>
            <a:xfrm>
              <a:off x="7308304" y="6237312"/>
              <a:ext cx="216024" cy="72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0" name="Rounded Rectangle 159"/>
            <p:cNvSpPr/>
            <p:nvPr/>
          </p:nvSpPr>
          <p:spPr>
            <a:xfrm>
              <a:off x="7812360" y="6237312"/>
              <a:ext cx="216024" cy="72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4" name="Rounded Rectangle 163"/>
            <p:cNvSpPr/>
            <p:nvPr/>
          </p:nvSpPr>
          <p:spPr>
            <a:xfrm>
              <a:off x="8316416" y="6237312"/>
              <a:ext cx="216024" cy="72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 name="Group 54274"/>
          <p:cNvGrpSpPr/>
          <p:nvPr/>
        </p:nvGrpSpPr>
        <p:grpSpPr>
          <a:xfrm>
            <a:off x="9461669" y="6263729"/>
            <a:ext cx="504056" cy="288032"/>
            <a:chOff x="8172400" y="5805264"/>
            <a:chExt cx="504056" cy="288032"/>
          </a:xfrm>
        </p:grpSpPr>
        <p:sp>
          <p:nvSpPr>
            <p:cNvPr id="166" name="Rounded Rectangle 165"/>
            <p:cNvSpPr/>
            <p:nvPr/>
          </p:nvSpPr>
          <p:spPr>
            <a:xfrm>
              <a:off x="8172400" y="5877272"/>
              <a:ext cx="504056" cy="2160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7" name="Rounded Rectangle 166"/>
            <p:cNvSpPr/>
            <p:nvPr/>
          </p:nvSpPr>
          <p:spPr>
            <a:xfrm>
              <a:off x="8316416" y="5805264"/>
              <a:ext cx="216024" cy="7200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 name="Group 54275"/>
          <p:cNvGrpSpPr/>
          <p:nvPr/>
        </p:nvGrpSpPr>
        <p:grpSpPr>
          <a:xfrm>
            <a:off x="9461669" y="6047705"/>
            <a:ext cx="504056" cy="288032"/>
            <a:chOff x="8172400" y="5589240"/>
            <a:chExt cx="504056" cy="288032"/>
          </a:xfrm>
        </p:grpSpPr>
        <p:sp>
          <p:nvSpPr>
            <p:cNvPr id="163" name="Rounded Rectangle 162"/>
            <p:cNvSpPr/>
            <p:nvPr/>
          </p:nvSpPr>
          <p:spPr>
            <a:xfrm>
              <a:off x="8316416" y="5589240"/>
              <a:ext cx="216024" cy="7200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2" name="Rounded Rectangle 161"/>
            <p:cNvSpPr/>
            <p:nvPr/>
          </p:nvSpPr>
          <p:spPr>
            <a:xfrm>
              <a:off x="8172400" y="5661248"/>
              <a:ext cx="504056" cy="2160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70" name="Text Box 10"/>
          <p:cNvSpPr txBox="1">
            <a:spLocks noChangeArrowheads="1"/>
          </p:cNvSpPr>
          <p:nvPr/>
        </p:nvSpPr>
        <p:spPr bwMode="auto">
          <a:xfrm>
            <a:off x="7517453" y="6517522"/>
            <a:ext cx="2592288" cy="36933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b="1" dirty="0">
                <a:solidFill>
                  <a:srgbClr val="FF0000"/>
                </a:solidFill>
              </a:rPr>
              <a:t>Channel/Energy</a:t>
            </a:r>
          </a:p>
        </p:txBody>
      </p:sp>
      <p:sp>
        <p:nvSpPr>
          <p:cNvPr id="171" name="Text Box 10"/>
          <p:cNvSpPr txBox="1">
            <a:spLocks noChangeArrowheads="1"/>
          </p:cNvSpPr>
          <p:nvPr/>
        </p:nvSpPr>
        <p:spPr bwMode="auto">
          <a:xfrm>
            <a:off x="8657141" y="2465596"/>
            <a:ext cx="1835696" cy="70788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2000" b="1" dirty="0">
                <a:solidFill>
                  <a:srgbClr val="FF0000"/>
                </a:solidFill>
                <a:latin typeface="Arial Narrow" panose="020B0606020202030204" pitchFamily="34" charset="0"/>
              </a:rPr>
              <a:t>Photopeak (full </a:t>
            </a:r>
            <a:r>
              <a:rPr lang="it-IT" altLang="it-IT" sz="2000" b="1" dirty="0" err="1">
                <a:solidFill>
                  <a:srgbClr val="FF0000"/>
                </a:solidFill>
                <a:latin typeface="Arial Narrow" panose="020B0606020202030204" pitchFamily="34" charset="0"/>
              </a:rPr>
              <a:t>energy</a:t>
            </a:r>
            <a:r>
              <a:rPr lang="it-IT" altLang="it-IT" sz="2000" b="1" dirty="0">
                <a:solidFill>
                  <a:srgbClr val="FF0000"/>
                </a:solidFill>
                <a:latin typeface="Arial Narrow" panose="020B0606020202030204" pitchFamily="34" charset="0"/>
              </a:rPr>
              <a:t> </a:t>
            </a:r>
            <a:r>
              <a:rPr lang="it-IT" altLang="it-IT" sz="2000" b="1" dirty="0" err="1">
                <a:solidFill>
                  <a:srgbClr val="FF0000"/>
                </a:solidFill>
                <a:latin typeface="Arial Narrow" panose="020B0606020202030204" pitchFamily="34" charset="0"/>
              </a:rPr>
              <a:t>peak</a:t>
            </a:r>
            <a:r>
              <a:rPr lang="it-IT" altLang="it-IT" sz="2000" b="1" dirty="0">
                <a:solidFill>
                  <a:srgbClr val="FF0000"/>
                </a:solidFill>
                <a:latin typeface="Arial Narrow" panose="020B0606020202030204" pitchFamily="34" charset="0"/>
              </a:rPr>
              <a:t>)</a:t>
            </a:r>
          </a:p>
        </p:txBody>
      </p:sp>
      <p:grpSp>
        <p:nvGrpSpPr>
          <p:cNvPr id="6" name="Group 187"/>
          <p:cNvGrpSpPr/>
          <p:nvPr/>
        </p:nvGrpSpPr>
        <p:grpSpPr>
          <a:xfrm>
            <a:off x="9461669" y="5831681"/>
            <a:ext cx="504056" cy="288032"/>
            <a:chOff x="8172400" y="5589240"/>
            <a:chExt cx="504056" cy="288032"/>
          </a:xfrm>
        </p:grpSpPr>
        <p:sp>
          <p:nvSpPr>
            <p:cNvPr id="189" name="Rounded Rectangle 188"/>
            <p:cNvSpPr/>
            <p:nvPr/>
          </p:nvSpPr>
          <p:spPr>
            <a:xfrm>
              <a:off x="8316416" y="5589240"/>
              <a:ext cx="216024" cy="7200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0" name="Rounded Rectangle 189"/>
            <p:cNvSpPr/>
            <p:nvPr/>
          </p:nvSpPr>
          <p:spPr>
            <a:xfrm>
              <a:off x="8172400" y="5661248"/>
              <a:ext cx="504056" cy="2160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 name="Group 190"/>
          <p:cNvGrpSpPr/>
          <p:nvPr/>
        </p:nvGrpSpPr>
        <p:grpSpPr>
          <a:xfrm>
            <a:off x="9461669" y="5615657"/>
            <a:ext cx="504056" cy="288032"/>
            <a:chOff x="8172400" y="5805264"/>
            <a:chExt cx="504056" cy="288032"/>
          </a:xfrm>
        </p:grpSpPr>
        <p:sp>
          <p:nvSpPr>
            <p:cNvPr id="192" name="Rounded Rectangle 191"/>
            <p:cNvSpPr/>
            <p:nvPr/>
          </p:nvSpPr>
          <p:spPr>
            <a:xfrm>
              <a:off x="8172400" y="5877272"/>
              <a:ext cx="504056" cy="2160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3" name="Rounded Rectangle 192"/>
            <p:cNvSpPr/>
            <p:nvPr/>
          </p:nvSpPr>
          <p:spPr>
            <a:xfrm>
              <a:off x="8316416" y="5805264"/>
              <a:ext cx="216024" cy="7200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 name="Group 193"/>
          <p:cNvGrpSpPr/>
          <p:nvPr/>
        </p:nvGrpSpPr>
        <p:grpSpPr>
          <a:xfrm>
            <a:off x="9461669" y="5399633"/>
            <a:ext cx="504056" cy="288032"/>
            <a:chOff x="8172400" y="5589240"/>
            <a:chExt cx="504056" cy="288032"/>
          </a:xfrm>
        </p:grpSpPr>
        <p:sp>
          <p:nvSpPr>
            <p:cNvPr id="195" name="Rounded Rectangle 194"/>
            <p:cNvSpPr/>
            <p:nvPr/>
          </p:nvSpPr>
          <p:spPr>
            <a:xfrm>
              <a:off x="8316416" y="5589240"/>
              <a:ext cx="216024" cy="7200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6" name="Rounded Rectangle 195"/>
            <p:cNvSpPr/>
            <p:nvPr/>
          </p:nvSpPr>
          <p:spPr>
            <a:xfrm>
              <a:off x="8172400" y="5661248"/>
              <a:ext cx="504056" cy="2160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 name="Group 196"/>
          <p:cNvGrpSpPr/>
          <p:nvPr/>
        </p:nvGrpSpPr>
        <p:grpSpPr>
          <a:xfrm>
            <a:off x="9461669" y="5183609"/>
            <a:ext cx="504056" cy="288032"/>
            <a:chOff x="8172400" y="5589240"/>
            <a:chExt cx="504056" cy="288032"/>
          </a:xfrm>
        </p:grpSpPr>
        <p:sp>
          <p:nvSpPr>
            <p:cNvPr id="198" name="Rounded Rectangle 197"/>
            <p:cNvSpPr/>
            <p:nvPr/>
          </p:nvSpPr>
          <p:spPr>
            <a:xfrm>
              <a:off x="8316416" y="5589240"/>
              <a:ext cx="216024" cy="7200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9" name="Rounded Rectangle 198"/>
            <p:cNvSpPr/>
            <p:nvPr/>
          </p:nvSpPr>
          <p:spPr>
            <a:xfrm>
              <a:off x="8172400" y="5661248"/>
              <a:ext cx="504056" cy="2160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 name="Group 199"/>
          <p:cNvGrpSpPr/>
          <p:nvPr/>
        </p:nvGrpSpPr>
        <p:grpSpPr>
          <a:xfrm>
            <a:off x="9461669" y="4967585"/>
            <a:ext cx="504056" cy="288032"/>
            <a:chOff x="8172400" y="5805264"/>
            <a:chExt cx="504056" cy="288032"/>
          </a:xfrm>
        </p:grpSpPr>
        <p:sp>
          <p:nvSpPr>
            <p:cNvPr id="201" name="Rounded Rectangle 200"/>
            <p:cNvSpPr/>
            <p:nvPr/>
          </p:nvSpPr>
          <p:spPr>
            <a:xfrm>
              <a:off x="8172400" y="5877272"/>
              <a:ext cx="504056" cy="2160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2" name="Rounded Rectangle 201"/>
            <p:cNvSpPr/>
            <p:nvPr/>
          </p:nvSpPr>
          <p:spPr>
            <a:xfrm>
              <a:off x="8316416" y="5805264"/>
              <a:ext cx="216024" cy="7200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 name="Group 202"/>
          <p:cNvGrpSpPr/>
          <p:nvPr/>
        </p:nvGrpSpPr>
        <p:grpSpPr>
          <a:xfrm>
            <a:off x="9461669" y="4751561"/>
            <a:ext cx="504056" cy="288032"/>
            <a:chOff x="8172400" y="5589240"/>
            <a:chExt cx="504056" cy="288032"/>
          </a:xfrm>
        </p:grpSpPr>
        <p:sp>
          <p:nvSpPr>
            <p:cNvPr id="204" name="Rounded Rectangle 203"/>
            <p:cNvSpPr/>
            <p:nvPr/>
          </p:nvSpPr>
          <p:spPr>
            <a:xfrm>
              <a:off x="8316416" y="5589240"/>
              <a:ext cx="216024" cy="7200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5" name="Rounded Rectangle 204"/>
            <p:cNvSpPr/>
            <p:nvPr/>
          </p:nvSpPr>
          <p:spPr>
            <a:xfrm>
              <a:off x="8172400" y="5661248"/>
              <a:ext cx="504056" cy="2160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2" name="Group 205"/>
          <p:cNvGrpSpPr/>
          <p:nvPr/>
        </p:nvGrpSpPr>
        <p:grpSpPr>
          <a:xfrm>
            <a:off x="9461669" y="4535537"/>
            <a:ext cx="504056" cy="288032"/>
            <a:chOff x="8172400" y="5589240"/>
            <a:chExt cx="504056" cy="288032"/>
          </a:xfrm>
        </p:grpSpPr>
        <p:sp>
          <p:nvSpPr>
            <p:cNvPr id="207" name="Rounded Rectangle 206"/>
            <p:cNvSpPr/>
            <p:nvPr/>
          </p:nvSpPr>
          <p:spPr>
            <a:xfrm>
              <a:off x="8316416" y="5589240"/>
              <a:ext cx="216024" cy="7200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8" name="Rounded Rectangle 207"/>
            <p:cNvSpPr/>
            <p:nvPr/>
          </p:nvSpPr>
          <p:spPr>
            <a:xfrm>
              <a:off x="8172400" y="5661248"/>
              <a:ext cx="504056" cy="2160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 name="Group 208"/>
          <p:cNvGrpSpPr/>
          <p:nvPr/>
        </p:nvGrpSpPr>
        <p:grpSpPr>
          <a:xfrm>
            <a:off x="9461669" y="4319513"/>
            <a:ext cx="504056" cy="288032"/>
            <a:chOff x="8172400" y="5805264"/>
            <a:chExt cx="504056" cy="288032"/>
          </a:xfrm>
        </p:grpSpPr>
        <p:sp>
          <p:nvSpPr>
            <p:cNvPr id="210" name="Rounded Rectangle 209"/>
            <p:cNvSpPr/>
            <p:nvPr/>
          </p:nvSpPr>
          <p:spPr>
            <a:xfrm>
              <a:off x="8172400" y="5877272"/>
              <a:ext cx="504056" cy="2160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1" name="Rounded Rectangle 210"/>
            <p:cNvSpPr/>
            <p:nvPr/>
          </p:nvSpPr>
          <p:spPr>
            <a:xfrm>
              <a:off x="8316416" y="5805264"/>
              <a:ext cx="216024" cy="7200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 name="Group 211"/>
          <p:cNvGrpSpPr/>
          <p:nvPr/>
        </p:nvGrpSpPr>
        <p:grpSpPr>
          <a:xfrm>
            <a:off x="9461669" y="4103489"/>
            <a:ext cx="504056" cy="288032"/>
            <a:chOff x="8172400" y="5589240"/>
            <a:chExt cx="504056" cy="288032"/>
          </a:xfrm>
        </p:grpSpPr>
        <p:sp>
          <p:nvSpPr>
            <p:cNvPr id="213" name="Rounded Rectangle 212"/>
            <p:cNvSpPr/>
            <p:nvPr/>
          </p:nvSpPr>
          <p:spPr>
            <a:xfrm>
              <a:off x="8316416" y="5589240"/>
              <a:ext cx="216024" cy="7200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4" name="Rounded Rectangle 213"/>
            <p:cNvSpPr/>
            <p:nvPr/>
          </p:nvSpPr>
          <p:spPr>
            <a:xfrm>
              <a:off x="8172400" y="5661248"/>
              <a:ext cx="504056" cy="2160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 name="Group 214"/>
          <p:cNvGrpSpPr/>
          <p:nvPr/>
        </p:nvGrpSpPr>
        <p:grpSpPr>
          <a:xfrm>
            <a:off x="9461669" y="3887465"/>
            <a:ext cx="504056" cy="288032"/>
            <a:chOff x="8172400" y="5589240"/>
            <a:chExt cx="504056" cy="288032"/>
          </a:xfrm>
        </p:grpSpPr>
        <p:sp>
          <p:nvSpPr>
            <p:cNvPr id="216" name="Rounded Rectangle 215"/>
            <p:cNvSpPr/>
            <p:nvPr/>
          </p:nvSpPr>
          <p:spPr>
            <a:xfrm>
              <a:off x="8316416" y="5589240"/>
              <a:ext cx="216024" cy="7200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7" name="Rounded Rectangle 216"/>
            <p:cNvSpPr/>
            <p:nvPr/>
          </p:nvSpPr>
          <p:spPr>
            <a:xfrm>
              <a:off x="8172400" y="5661248"/>
              <a:ext cx="504056" cy="2160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 name="Group 217"/>
          <p:cNvGrpSpPr/>
          <p:nvPr/>
        </p:nvGrpSpPr>
        <p:grpSpPr>
          <a:xfrm>
            <a:off x="9461669" y="3671441"/>
            <a:ext cx="504056" cy="288032"/>
            <a:chOff x="8172400" y="5805264"/>
            <a:chExt cx="504056" cy="288032"/>
          </a:xfrm>
        </p:grpSpPr>
        <p:sp>
          <p:nvSpPr>
            <p:cNvPr id="219" name="Rounded Rectangle 218"/>
            <p:cNvSpPr/>
            <p:nvPr/>
          </p:nvSpPr>
          <p:spPr>
            <a:xfrm>
              <a:off x="8172400" y="5877272"/>
              <a:ext cx="504056" cy="2160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0" name="Rounded Rectangle 219"/>
            <p:cNvSpPr/>
            <p:nvPr/>
          </p:nvSpPr>
          <p:spPr>
            <a:xfrm>
              <a:off x="8316416" y="5805264"/>
              <a:ext cx="216024" cy="7200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7" name="Group 220"/>
          <p:cNvGrpSpPr/>
          <p:nvPr/>
        </p:nvGrpSpPr>
        <p:grpSpPr>
          <a:xfrm>
            <a:off x="9461669" y="3455417"/>
            <a:ext cx="504056" cy="288032"/>
            <a:chOff x="8172400" y="5589240"/>
            <a:chExt cx="504056" cy="288032"/>
          </a:xfrm>
        </p:grpSpPr>
        <p:sp>
          <p:nvSpPr>
            <p:cNvPr id="222" name="Rounded Rectangle 221"/>
            <p:cNvSpPr/>
            <p:nvPr/>
          </p:nvSpPr>
          <p:spPr>
            <a:xfrm>
              <a:off x="8316416" y="5589240"/>
              <a:ext cx="216024" cy="7200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3" name="Rounded Rectangle 222"/>
            <p:cNvSpPr/>
            <p:nvPr/>
          </p:nvSpPr>
          <p:spPr>
            <a:xfrm>
              <a:off x="8172400" y="5661248"/>
              <a:ext cx="504056" cy="2160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8" name="Group 223"/>
          <p:cNvGrpSpPr/>
          <p:nvPr/>
        </p:nvGrpSpPr>
        <p:grpSpPr>
          <a:xfrm>
            <a:off x="9461669" y="3239393"/>
            <a:ext cx="504056" cy="288032"/>
            <a:chOff x="8172400" y="5589240"/>
            <a:chExt cx="504056" cy="288032"/>
          </a:xfrm>
        </p:grpSpPr>
        <p:sp>
          <p:nvSpPr>
            <p:cNvPr id="225" name="Rounded Rectangle 224"/>
            <p:cNvSpPr/>
            <p:nvPr/>
          </p:nvSpPr>
          <p:spPr>
            <a:xfrm>
              <a:off x="8316416" y="5589240"/>
              <a:ext cx="216024" cy="7200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6" name="Rounded Rectangle 225"/>
            <p:cNvSpPr/>
            <p:nvPr/>
          </p:nvSpPr>
          <p:spPr>
            <a:xfrm>
              <a:off x="8172400" y="5661248"/>
              <a:ext cx="504056" cy="2160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9" name="Group 626"/>
          <p:cNvGrpSpPr/>
          <p:nvPr/>
        </p:nvGrpSpPr>
        <p:grpSpPr>
          <a:xfrm>
            <a:off x="2404885" y="4967585"/>
            <a:ext cx="7056784" cy="1584176"/>
            <a:chOff x="1115616" y="4509120"/>
            <a:chExt cx="7056784" cy="1584176"/>
          </a:xfrm>
        </p:grpSpPr>
        <p:grpSp>
          <p:nvGrpSpPr>
            <p:cNvPr id="20" name="Group 627"/>
            <p:cNvGrpSpPr/>
            <p:nvPr/>
          </p:nvGrpSpPr>
          <p:grpSpPr>
            <a:xfrm>
              <a:off x="1115616" y="5805264"/>
              <a:ext cx="504056" cy="288032"/>
              <a:chOff x="1115616" y="5805264"/>
              <a:chExt cx="504056" cy="288032"/>
            </a:xfrm>
          </p:grpSpPr>
          <p:sp>
            <p:nvSpPr>
              <p:cNvPr id="818" name="Rounded Rectangle 817"/>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9" name="Rounded Rectangle 818"/>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1" name="Group 628"/>
            <p:cNvGrpSpPr/>
            <p:nvPr/>
          </p:nvGrpSpPr>
          <p:grpSpPr>
            <a:xfrm>
              <a:off x="1115616" y="5589240"/>
              <a:ext cx="504056" cy="288032"/>
              <a:chOff x="1115616" y="5805264"/>
              <a:chExt cx="504056" cy="288032"/>
            </a:xfrm>
          </p:grpSpPr>
          <p:sp>
            <p:nvSpPr>
              <p:cNvPr id="816" name="Rounded Rectangle 815"/>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7" name="Rounded Rectangle 816"/>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2" name="Group 629"/>
            <p:cNvGrpSpPr/>
            <p:nvPr/>
          </p:nvGrpSpPr>
          <p:grpSpPr>
            <a:xfrm>
              <a:off x="1115616" y="5373216"/>
              <a:ext cx="504056" cy="288032"/>
              <a:chOff x="1115616" y="5805264"/>
              <a:chExt cx="504056" cy="288032"/>
            </a:xfrm>
          </p:grpSpPr>
          <p:sp>
            <p:nvSpPr>
              <p:cNvPr id="814" name="Rounded Rectangle 813"/>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5" name="Rounded Rectangle 814"/>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3" name="Group 630"/>
            <p:cNvGrpSpPr/>
            <p:nvPr/>
          </p:nvGrpSpPr>
          <p:grpSpPr>
            <a:xfrm>
              <a:off x="1115616" y="5157192"/>
              <a:ext cx="504056" cy="288032"/>
              <a:chOff x="1115616" y="5805264"/>
              <a:chExt cx="504056" cy="288032"/>
            </a:xfrm>
          </p:grpSpPr>
          <p:sp>
            <p:nvSpPr>
              <p:cNvPr id="812" name="Rounded Rectangle 811"/>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3" name="Rounded Rectangle 812"/>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4" name="Group 631"/>
            <p:cNvGrpSpPr/>
            <p:nvPr/>
          </p:nvGrpSpPr>
          <p:grpSpPr>
            <a:xfrm>
              <a:off x="1115616" y="4941168"/>
              <a:ext cx="504056" cy="288032"/>
              <a:chOff x="1115616" y="5805264"/>
              <a:chExt cx="504056" cy="288032"/>
            </a:xfrm>
          </p:grpSpPr>
          <p:sp>
            <p:nvSpPr>
              <p:cNvPr id="810" name="Rounded Rectangle 809"/>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1" name="Rounded Rectangle 810"/>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5" name="Group 632"/>
            <p:cNvGrpSpPr/>
            <p:nvPr/>
          </p:nvGrpSpPr>
          <p:grpSpPr>
            <a:xfrm>
              <a:off x="1115616" y="4725144"/>
              <a:ext cx="504056" cy="288032"/>
              <a:chOff x="1115616" y="5805264"/>
              <a:chExt cx="504056" cy="288032"/>
            </a:xfrm>
          </p:grpSpPr>
          <p:sp>
            <p:nvSpPr>
              <p:cNvPr id="808" name="Rounded Rectangle 807"/>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9" name="Rounded Rectangle 808"/>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7" name="Group 633"/>
            <p:cNvGrpSpPr/>
            <p:nvPr/>
          </p:nvGrpSpPr>
          <p:grpSpPr>
            <a:xfrm>
              <a:off x="6660232" y="5805264"/>
              <a:ext cx="504056" cy="288032"/>
              <a:chOff x="1115616" y="5805264"/>
              <a:chExt cx="504056" cy="288032"/>
            </a:xfrm>
          </p:grpSpPr>
          <p:sp>
            <p:nvSpPr>
              <p:cNvPr id="806" name="Rounded Rectangle 805"/>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7" name="Rounded Rectangle 806"/>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8" name="Group 634"/>
            <p:cNvGrpSpPr/>
            <p:nvPr/>
          </p:nvGrpSpPr>
          <p:grpSpPr>
            <a:xfrm>
              <a:off x="6660232" y="5589240"/>
              <a:ext cx="504056" cy="288032"/>
              <a:chOff x="1115616" y="5805264"/>
              <a:chExt cx="504056" cy="288032"/>
            </a:xfrm>
          </p:grpSpPr>
          <p:sp>
            <p:nvSpPr>
              <p:cNvPr id="804" name="Rounded Rectangle 803"/>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5" name="Rounded Rectangle 804"/>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9" name="Group 635"/>
            <p:cNvGrpSpPr/>
            <p:nvPr/>
          </p:nvGrpSpPr>
          <p:grpSpPr>
            <a:xfrm>
              <a:off x="6660232" y="5373216"/>
              <a:ext cx="504056" cy="288032"/>
              <a:chOff x="1115616" y="5805264"/>
              <a:chExt cx="504056" cy="288032"/>
            </a:xfrm>
          </p:grpSpPr>
          <p:sp>
            <p:nvSpPr>
              <p:cNvPr id="802" name="Rounded Rectangle 801"/>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3" name="Rounded Rectangle 802"/>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0" name="Group 636"/>
            <p:cNvGrpSpPr/>
            <p:nvPr/>
          </p:nvGrpSpPr>
          <p:grpSpPr>
            <a:xfrm>
              <a:off x="6660232" y="5157192"/>
              <a:ext cx="504056" cy="288032"/>
              <a:chOff x="1115616" y="5805264"/>
              <a:chExt cx="504056" cy="288032"/>
            </a:xfrm>
          </p:grpSpPr>
          <p:sp>
            <p:nvSpPr>
              <p:cNvPr id="800" name="Rounded Rectangle 799"/>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1" name="Rounded Rectangle 800"/>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1" name="Group 637"/>
            <p:cNvGrpSpPr/>
            <p:nvPr/>
          </p:nvGrpSpPr>
          <p:grpSpPr>
            <a:xfrm>
              <a:off x="6660232" y="4941168"/>
              <a:ext cx="504056" cy="288032"/>
              <a:chOff x="1115616" y="5805264"/>
              <a:chExt cx="504056" cy="288032"/>
            </a:xfrm>
          </p:grpSpPr>
          <p:sp>
            <p:nvSpPr>
              <p:cNvPr id="798" name="Rounded Rectangle 797"/>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9" name="Rounded Rectangle 798"/>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2" name="Group 638"/>
            <p:cNvGrpSpPr/>
            <p:nvPr/>
          </p:nvGrpSpPr>
          <p:grpSpPr>
            <a:xfrm>
              <a:off x="6660232" y="4725144"/>
              <a:ext cx="504056" cy="288032"/>
              <a:chOff x="1115616" y="5805264"/>
              <a:chExt cx="504056" cy="288032"/>
            </a:xfrm>
          </p:grpSpPr>
          <p:sp>
            <p:nvSpPr>
              <p:cNvPr id="796" name="Rounded Rectangle 795"/>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7" name="Rounded Rectangle 796"/>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3" name="Group 639"/>
            <p:cNvGrpSpPr/>
            <p:nvPr/>
          </p:nvGrpSpPr>
          <p:grpSpPr>
            <a:xfrm>
              <a:off x="6660232" y="4509120"/>
              <a:ext cx="504056" cy="288032"/>
              <a:chOff x="1115616" y="5805264"/>
              <a:chExt cx="504056" cy="288032"/>
            </a:xfrm>
          </p:grpSpPr>
          <p:sp>
            <p:nvSpPr>
              <p:cNvPr id="794" name="Rounded Rectangle 793"/>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5" name="Rounded Rectangle 794"/>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4" name="Group 640"/>
            <p:cNvGrpSpPr/>
            <p:nvPr/>
          </p:nvGrpSpPr>
          <p:grpSpPr>
            <a:xfrm>
              <a:off x="6156176" y="5805264"/>
              <a:ext cx="504056" cy="288032"/>
              <a:chOff x="1115616" y="5805264"/>
              <a:chExt cx="504056" cy="288032"/>
            </a:xfrm>
          </p:grpSpPr>
          <p:sp>
            <p:nvSpPr>
              <p:cNvPr id="792" name="Rounded Rectangle 791"/>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3" name="Rounded Rectangle 792"/>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5" name="Group 641"/>
            <p:cNvGrpSpPr/>
            <p:nvPr/>
          </p:nvGrpSpPr>
          <p:grpSpPr>
            <a:xfrm>
              <a:off x="6156176" y="5589240"/>
              <a:ext cx="504056" cy="288032"/>
              <a:chOff x="1115616" y="5805264"/>
              <a:chExt cx="504056" cy="288032"/>
            </a:xfrm>
          </p:grpSpPr>
          <p:sp>
            <p:nvSpPr>
              <p:cNvPr id="790" name="Rounded Rectangle 789"/>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1" name="Rounded Rectangle 790"/>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6" name="Group 642"/>
            <p:cNvGrpSpPr/>
            <p:nvPr/>
          </p:nvGrpSpPr>
          <p:grpSpPr>
            <a:xfrm>
              <a:off x="6156176" y="5373216"/>
              <a:ext cx="504056" cy="288032"/>
              <a:chOff x="1115616" y="5805264"/>
              <a:chExt cx="504056" cy="288032"/>
            </a:xfrm>
          </p:grpSpPr>
          <p:sp>
            <p:nvSpPr>
              <p:cNvPr id="788" name="Rounded Rectangle 787"/>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9" name="Rounded Rectangle 788"/>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7" name="Group 643"/>
            <p:cNvGrpSpPr/>
            <p:nvPr/>
          </p:nvGrpSpPr>
          <p:grpSpPr>
            <a:xfrm>
              <a:off x="6156176" y="5157192"/>
              <a:ext cx="504056" cy="288032"/>
              <a:chOff x="1115616" y="5805264"/>
              <a:chExt cx="504056" cy="288032"/>
            </a:xfrm>
          </p:grpSpPr>
          <p:sp>
            <p:nvSpPr>
              <p:cNvPr id="786" name="Rounded Rectangle 785"/>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7" name="Rounded Rectangle 786"/>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 name="Group 644"/>
            <p:cNvGrpSpPr/>
            <p:nvPr/>
          </p:nvGrpSpPr>
          <p:grpSpPr>
            <a:xfrm>
              <a:off x="6156176" y="4941168"/>
              <a:ext cx="504056" cy="288032"/>
              <a:chOff x="1115616" y="5805264"/>
              <a:chExt cx="504056" cy="288032"/>
            </a:xfrm>
          </p:grpSpPr>
          <p:sp>
            <p:nvSpPr>
              <p:cNvPr id="784" name="Rounded Rectangle 783"/>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5" name="Rounded Rectangle 784"/>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 name="Group 645"/>
            <p:cNvGrpSpPr/>
            <p:nvPr/>
          </p:nvGrpSpPr>
          <p:grpSpPr>
            <a:xfrm>
              <a:off x="6156176" y="4725144"/>
              <a:ext cx="504056" cy="288032"/>
              <a:chOff x="1115616" y="5805264"/>
              <a:chExt cx="504056" cy="288032"/>
            </a:xfrm>
          </p:grpSpPr>
          <p:sp>
            <p:nvSpPr>
              <p:cNvPr id="782" name="Rounded Rectangle 781"/>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3" name="Rounded Rectangle 782"/>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 name="Group 646"/>
            <p:cNvGrpSpPr/>
            <p:nvPr/>
          </p:nvGrpSpPr>
          <p:grpSpPr>
            <a:xfrm>
              <a:off x="5652120" y="5805264"/>
              <a:ext cx="504056" cy="288032"/>
              <a:chOff x="1115616" y="5805264"/>
              <a:chExt cx="504056" cy="288032"/>
            </a:xfrm>
          </p:grpSpPr>
          <p:sp>
            <p:nvSpPr>
              <p:cNvPr id="780" name="Rounded Rectangle 779"/>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1" name="Rounded Rectangle 780"/>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1" name="Group 647"/>
            <p:cNvGrpSpPr/>
            <p:nvPr/>
          </p:nvGrpSpPr>
          <p:grpSpPr>
            <a:xfrm>
              <a:off x="5652120" y="5589240"/>
              <a:ext cx="504056" cy="288032"/>
              <a:chOff x="1115616" y="5805264"/>
              <a:chExt cx="504056" cy="288032"/>
            </a:xfrm>
          </p:grpSpPr>
          <p:sp>
            <p:nvSpPr>
              <p:cNvPr id="778" name="Rounded Rectangle 777"/>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9" name="Rounded Rectangle 778"/>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2" name="Group 648"/>
            <p:cNvGrpSpPr/>
            <p:nvPr/>
          </p:nvGrpSpPr>
          <p:grpSpPr>
            <a:xfrm>
              <a:off x="5652120" y="5373216"/>
              <a:ext cx="504056" cy="288032"/>
              <a:chOff x="1115616" y="5805264"/>
              <a:chExt cx="504056" cy="288032"/>
            </a:xfrm>
          </p:grpSpPr>
          <p:sp>
            <p:nvSpPr>
              <p:cNvPr id="776" name="Rounded Rectangle 775"/>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7" name="Rounded Rectangle 776"/>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3" name="Group 649"/>
            <p:cNvGrpSpPr/>
            <p:nvPr/>
          </p:nvGrpSpPr>
          <p:grpSpPr>
            <a:xfrm>
              <a:off x="5652120" y="5157192"/>
              <a:ext cx="504056" cy="288032"/>
              <a:chOff x="1115616" y="5805264"/>
              <a:chExt cx="504056" cy="288032"/>
            </a:xfrm>
          </p:grpSpPr>
          <p:sp>
            <p:nvSpPr>
              <p:cNvPr id="774" name="Rounded Rectangle 773"/>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5" name="Rounded Rectangle 774"/>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 name="Group 650"/>
            <p:cNvGrpSpPr/>
            <p:nvPr/>
          </p:nvGrpSpPr>
          <p:grpSpPr>
            <a:xfrm>
              <a:off x="5652120" y="4941168"/>
              <a:ext cx="504056" cy="288032"/>
              <a:chOff x="1115616" y="5805264"/>
              <a:chExt cx="504056" cy="288032"/>
            </a:xfrm>
          </p:grpSpPr>
          <p:sp>
            <p:nvSpPr>
              <p:cNvPr id="772" name="Rounded Rectangle 771"/>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3" name="Rounded Rectangle 772"/>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 name="Group 651"/>
            <p:cNvGrpSpPr/>
            <p:nvPr/>
          </p:nvGrpSpPr>
          <p:grpSpPr>
            <a:xfrm>
              <a:off x="5148064" y="5805264"/>
              <a:ext cx="504056" cy="288032"/>
              <a:chOff x="1115616" y="5805264"/>
              <a:chExt cx="504056" cy="288032"/>
            </a:xfrm>
          </p:grpSpPr>
          <p:sp>
            <p:nvSpPr>
              <p:cNvPr id="770" name="Rounded Rectangle 769"/>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1" name="Rounded Rectangle 770"/>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 name="Group 652"/>
            <p:cNvGrpSpPr/>
            <p:nvPr/>
          </p:nvGrpSpPr>
          <p:grpSpPr>
            <a:xfrm>
              <a:off x="5148064" y="5589240"/>
              <a:ext cx="504056" cy="288032"/>
              <a:chOff x="1115616" y="5805264"/>
              <a:chExt cx="504056" cy="288032"/>
            </a:xfrm>
          </p:grpSpPr>
          <p:sp>
            <p:nvSpPr>
              <p:cNvPr id="768" name="Rounded Rectangle 767"/>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9" name="Rounded Rectangle 768"/>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7" name="Group 653"/>
            <p:cNvGrpSpPr/>
            <p:nvPr/>
          </p:nvGrpSpPr>
          <p:grpSpPr>
            <a:xfrm>
              <a:off x="5148064" y="5373216"/>
              <a:ext cx="504056" cy="288032"/>
              <a:chOff x="1115616" y="5805264"/>
              <a:chExt cx="504056" cy="288032"/>
            </a:xfrm>
          </p:grpSpPr>
          <p:sp>
            <p:nvSpPr>
              <p:cNvPr id="766" name="Rounded Rectangle 765"/>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7" name="Rounded Rectangle 766"/>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8" name="Group 654"/>
            <p:cNvGrpSpPr/>
            <p:nvPr/>
          </p:nvGrpSpPr>
          <p:grpSpPr>
            <a:xfrm>
              <a:off x="5148064" y="5157192"/>
              <a:ext cx="504056" cy="288032"/>
              <a:chOff x="1115616" y="5805264"/>
              <a:chExt cx="504056" cy="288032"/>
            </a:xfrm>
          </p:grpSpPr>
          <p:sp>
            <p:nvSpPr>
              <p:cNvPr id="764" name="Rounded Rectangle 763"/>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5" name="Rounded Rectangle 764"/>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9" name="Group 655"/>
            <p:cNvGrpSpPr/>
            <p:nvPr/>
          </p:nvGrpSpPr>
          <p:grpSpPr>
            <a:xfrm>
              <a:off x="4644008" y="5805264"/>
              <a:ext cx="504056" cy="288032"/>
              <a:chOff x="1115616" y="5805264"/>
              <a:chExt cx="504056" cy="288032"/>
            </a:xfrm>
          </p:grpSpPr>
          <p:sp>
            <p:nvSpPr>
              <p:cNvPr id="762" name="Rounded Rectangle 761"/>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3" name="Rounded Rectangle 762"/>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 name="Group 656"/>
            <p:cNvGrpSpPr/>
            <p:nvPr/>
          </p:nvGrpSpPr>
          <p:grpSpPr>
            <a:xfrm>
              <a:off x="4644008" y="5589240"/>
              <a:ext cx="504056" cy="288032"/>
              <a:chOff x="1115616" y="5805264"/>
              <a:chExt cx="504056" cy="288032"/>
            </a:xfrm>
          </p:grpSpPr>
          <p:sp>
            <p:nvSpPr>
              <p:cNvPr id="760" name="Rounded Rectangle 759"/>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1" name="Rounded Rectangle 760"/>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 name="Group 657"/>
            <p:cNvGrpSpPr/>
            <p:nvPr/>
          </p:nvGrpSpPr>
          <p:grpSpPr>
            <a:xfrm>
              <a:off x="4644008" y="5373216"/>
              <a:ext cx="504056" cy="288032"/>
              <a:chOff x="1115616" y="5805264"/>
              <a:chExt cx="504056" cy="288032"/>
            </a:xfrm>
          </p:grpSpPr>
          <p:sp>
            <p:nvSpPr>
              <p:cNvPr id="758" name="Rounded Rectangle 757"/>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9" name="Rounded Rectangle 758"/>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 name="Group 658"/>
            <p:cNvGrpSpPr/>
            <p:nvPr/>
          </p:nvGrpSpPr>
          <p:grpSpPr>
            <a:xfrm>
              <a:off x="4644008" y="5157192"/>
              <a:ext cx="504056" cy="288032"/>
              <a:chOff x="1115616" y="5805264"/>
              <a:chExt cx="504056" cy="288032"/>
            </a:xfrm>
          </p:grpSpPr>
          <p:sp>
            <p:nvSpPr>
              <p:cNvPr id="756" name="Rounded Rectangle 755"/>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7" name="Rounded Rectangle 756"/>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3" name="Group 659"/>
            <p:cNvGrpSpPr/>
            <p:nvPr/>
          </p:nvGrpSpPr>
          <p:grpSpPr>
            <a:xfrm>
              <a:off x="4139952" y="5805264"/>
              <a:ext cx="504056" cy="288032"/>
              <a:chOff x="1115616" y="5805264"/>
              <a:chExt cx="504056" cy="288032"/>
            </a:xfrm>
          </p:grpSpPr>
          <p:sp>
            <p:nvSpPr>
              <p:cNvPr id="754" name="Rounded Rectangle 753"/>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5" name="Rounded Rectangle 754"/>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5" name="Group 660"/>
            <p:cNvGrpSpPr/>
            <p:nvPr/>
          </p:nvGrpSpPr>
          <p:grpSpPr>
            <a:xfrm>
              <a:off x="4139952" y="5589240"/>
              <a:ext cx="504056" cy="288032"/>
              <a:chOff x="1115616" y="5805264"/>
              <a:chExt cx="504056" cy="288032"/>
            </a:xfrm>
          </p:grpSpPr>
          <p:sp>
            <p:nvSpPr>
              <p:cNvPr id="752" name="Rounded Rectangle 751"/>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3" name="Rounded Rectangle 752"/>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6" name="Group 661"/>
            <p:cNvGrpSpPr/>
            <p:nvPr/>
          </p:nvGrpSpPr>
          <p:grpSpPr>
            <a:xfrm>
              <a:off x="4139952" y="5373216"/>
              <a:ext cx="504056" cy="288032"/>
              <a:chOff x="1115616" y="5805264"/>
              <a:chExt cx="504056" cy="288032"/>
            </a:xfrm>
          </p:grpSpPr>
          <p:sp>
            <p:nvSpPr>
              <p:cNvPr id="750" name="Rounded Rectangle 749"/>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1" name="Rounded Rectangle 750"/>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7" name="Group 662"/>
            <p:cNvGrpSpPr/>
            <p:nvPr/>
          </p:nvGrpSpPr>
          <p:grpSpPr>
            <a:xfrm>
              <a:off x="4139952" y="5157192"/>
              <a:ext cx="504056" cy="288032"/>
              <a:chOff x="1115616" y="5805264"/>
              <a:chExt cx="504056" cy="288032"/>
            </a:xfrm>
          </p:grpSpPr>
          <p:sp>
            <p:nvSpPr>
              <p:cNvPr id="748" name="Rounded Rectangle 747"/>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9" name="Rounded Rectangle 748"/>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8" name="Group 663"/>
            <p:cNvGrpSpPr/>
            <p:nvPr/>
          </p:nvGrpSpPr>
          <p:grpSpPr>
            <a:xfrm>
              <a:off x="3635896" y="5805264"/>
              <a:ext cx="504056" cy="288032"/>
              <a:chOff x="1115616" y="5805264"/>
              <a:chExt cx="504056" cy="288032"/>
            </a:xfrm>
          </p:grpSpPr>
          <p:sp>
            <p:nvSpPr>
              <p:cNvPr id="746" name="Rounded Rectangle 745"/>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7" name="Rounded Rectangle 746"/>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9" name="Group 664"/>
            <p:cNvGrpSpPr/>
            <p:nvPr/>
          </p:nvGrpSpPr>
          <p:grpSpPr>
            <a:xfrm>
              <a:off x="3635896" y="5589240"/>
              <a:ext cx="504056" cy="288032"/>
              <a:chOff x="1115616" y="5805264"/>
              <a:chExt cx="504056" cy="288032"/>
            </a:xfrm>
          </p:grpSpPr>
          <p:sp>
            <p:nvSpPr>
              <p:cNvPr id="744" name="Rounded Rectangle 743"/>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5" name="Rounded Rectangle 744"/>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0" name="Group 665"/>
            <p:cNvGrpSpPr/>
            <p:nvPr/>
          </p:nvGrpSpPr>
          <p:grpSpPr>
            <a:xfrm>
              <a:off x="3635896" y="5373216"/>
              <a:ext cx="504056" cy="288032"/>
              <a:chOff x="1115616" y="5805264"/>
              <a:chExt cx="504056" cy="288032"/>
            </a:xfrm>
          </p:grpSpPr>
          <p:sp>
            <p:nvSpPr>
              <p:cNvPr id="742" name="Rounded Rectangle 741"/>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3" name="Rounded Rectangle 742"/>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1" name="Group 666"/>
            <p:cNvGrpSpPr/>
            <p:nvPr/>
          </p:nvGrpSpPr>
          <p:grpSpPr>
            <a:xfrm>
              <a:off x="3635896" y="5157192"/>
              <a:ext cx="504056" cy="288032"/>
              <a:chOff x="1115616" y="5805264"/>
              <a:chExt cx="504056" cy="288032"/>
            </a:xfrm>
          </p:grpSpPr>
          <p:sp>
            <p:nvSpPr>
              <p:cNvPr id="740" name="Rounded Rectangle 739"/>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1" name="Rounded Rectangle 740"/>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2" name="Group 667"/>
            <p:cNvGrpSpPr/>
            <p:nvPr/>
          </p:nvGrpSpPr>
          <p:grpSpPr>
            <a:xfrm>
              <a:off x="3131840" y="5805264"/>
              <a:ext cx="504056" cy="288032"/>
              <a:chOff x="1115616" y="5805264"/>
              <a:chExt cx="504056" cy="288032"/>
            </a:xfrm>
          </p:grpSpPr>
          <p:sp>
            <p:nvSpPr>
              <p:cNvPr id="738" name="Rounded Rectangle 737"/>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9" name="Rounded Rectangle 738"/>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3" name="Group 668"/>
            <p:cNvGrpSpPr/>
            <p:nvPr/>
          </p:nvGrpSpPr>
          <p:grpSpPr>
            <a:xfrm>
              <a:off x="3131840" y="5589240"/>
              <a:ext cx="504056" cy="288032"/>
              <a:chOff x="1115616" y="5805264"/>
              <a:chExt cx="504056" cy="288032"/>
            </a:xfrm>
          </p:grpSpPr>
          <p:sp>
            <p:nvSpPr>
              <p:cNvPr id="736" name="Rounded Rectangle 735"/>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7" name="Rounded Rectangle 736"/>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21" name="Group 669"/>
            <p:cNvGrpSpPr/>
            <p:nvPr/>
          </p:nvGrpSpPr>
          <p:grpSpPr>
            <a:xfrm>
              <a:off x="3131840" y="5373216"/>
              <a:ext cx="504056" cy="288032"/>
              <a:chOff x="1115616" y="5805264"/>
              <a:chExt cx="504056" cy="288032"/>
            </a:xfrm>
          </p:grpSpPr>
          <p:sp>
            <p:nvSpPr>
              <p:cNvPr id="734" name="Rounded Rectangle 733"/>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5" name="Rounded Rectangle 734"/>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22" name="Group 670"/>
            <p:cNvGrpSpPr/>
            <p:nvPr/>
          </p:nvGrpSpPr>
          <p:grpSpPr>
            <a:xfrm>
              <a:off x="3131840" y="5157192"/>
              <a:ext cx="504056" cy="288032"/>
              <a:chOff x="1115616" y="5805264"/>
              <a:chExt cx="504056" cy="288032"/>
            </a:xfrm>
          </p:grpSpPr>
          <p:sp>
            <p:nvSpPr>
              <p:cNvPr id="732" name="Rounded Rectangle 731"/>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3" name="Rounded Rectangle 732"/>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23" name="Group 671"/>
            <p:cNvGrpSpPr/>
            <p:nvPr/>
          </p:nvGrpSpPr>
          <p:grpSpPr>
            <a:xfrm>
              <a:off x="2627784" y="5805264"/>
              <a:ext cx="504056" cy="288032"/>
              <a:chOff x="1115616" y="5805264"/>
              <a:chExt cx="504056" cy="288032"/>
            </a:xfrm>
          </p:grpSpPr>
          <p:sp>
            <p:nvSpPr>
              <p:cNvPr id="730" name="Rounded Rectangle 729"/>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1" name="Rounded Rectangle 730"/>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24" name="Group 672"/>
            <p:cNvGrpSpPr/>
            <p:nvPr/>
          </p:nvGrpSpPr>
          <p:grpSpPr>
            <a:xfrm>
              <a:off x="2627784" y="5589240"/>
              <a:ext cx="504056" cy="288032"/>
              <a:chOff x="1115616" y="5805264"/>
              <a:chExt cx="504056" cy="288032"/>
            </a:xfrm>
          </p:grpSpPr>
          <p:sp>
            <p:nvSpPr>
              <p:cNvPr id="728" name="Rounded Rectangle 727"/>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9" name="Rounded Rectangle 728"/>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25" name="Group 673"/>
            <p:cNvGrpSpPr/>
            <p:nvPr/>
          </p:nvGrpSpPr>
          <p:grpSpPr>
            <a:xfrm>
              <a:off x="2627784" y="5373216"/>
              <a:ext cx="504056" cy="288032"/>
              <a:chOff x="1115616" y="5805264"/>
              <a:chExt cx="504056" cy="288032"/>
            </a:xfrm>
          </p:grpSpPr>
          <p:sp>
            <p:nvSpPr>
              <p:cNvPr id="726" name="Rounded Rectangle 725"/>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7" name="Rounded Rectangle 726"/>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26" name="Group 674"/>
            <p:cNvGrpSpPr/>
            <p:nvPr/>
          </p:nvGrpSpPr>
          <p:grpSpPr>
            <a:xfrm>
              <a:off x="2627784" y="5157192"/>
              <a:ext cx="504056" cy="288032"/>
              <a:chOff x="1115616" y="5805264"/>
              <a:chExt cx="504056" cy="288032"/>
            </a:xfrm>
          </p:grpSpPr>
          <p:sp>
            <p:nvSpPr>
              <p:cNvPr id="724" name="Rounded Rectangle 723"/>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5" name="Rounded Rectangle 724"/>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27" name="Group 675"/>
            <p:cNvGrpSpPr/>
            <p:nvPr/>
          </p:nvGrpSpPr>
          <p:grpSpPr>
            <a:xfrm>
              <a:off x="2123728" y="5805264"/>
              <a:ext cx="504056" cy="288032"/>
              <a:chOff x="1115616" y="5805264"/>
              <a:chExt cx="504056" cy="288032"/>
            </a:xfrm>
          </p:grpSpPr>
          <p:sp>
            <p:nvSpPr>
              <p:cNvPr id="722" name="Rounded Rectangle 721"/>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3" name="Rounded Rectangle 722"/>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28" name="Group 676"/>
            <p:cNvGrpSpPr/>
            <p:nvPr/>
          </p:nvGrpSpPr>
          <p:grpSpPr>
            <a:xfrm>
              <a:off x="2123728" y="5589240"/>
              <a:ext cx="504056" cy="288032"/>
              <a:chOff x="1115616" y="5805264"/>
              <a:chExt cx="504056" cy="288032"/>
            </a:xfrm>
          </p:grpSpPr>
          <p:sp>
            <p:nvSpPr>
              <p:cNvPr id="720" name="Rounded Rectangle 719"/>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1" name="Rounded Rectangle 720"/>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29" name="Group 677"/>
            <p:cNvGrpSpPr/>
            <p:nvPr/>
          </p:nvGrpSpPr>
          <p:grpSpPr>
            <a:xfrm>
              <a:off x="2123728" y="5373216"/>
              <a:ext cx="504056" cy="288032"/>
              <a:chOff x="1115616" y="5805264"/>
              <a:chExt cx="504056" cy="288032"/>
            </a:xfrm>
          </p:grpSpPr>
          <p:sp>
            <p:nvSpPr>
              <p:cNvPr id="718" name="Rounded Rectangle 717"/>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9" name="Rounded Rectangle 718"/>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30" name="Group 678"/>
            <p:cNvGrpSpPr/>
            <p:nvPr/>
          </p:nvGrpSpPr>
          <p:grpSpPr>
            <a:xfrm>
              <a:off x="2123728" y="5157192"/>
              <a:ext cx="504056" cy="288032"/>
              <a:chOff x="1115616" y="5805264"/>
              <a:chExt cx="504056" cy="288032"/>
            </a:xfrm>
          </p:grpSpPr>
          <p:sp>
            <p:nvSpPr>
              <p:cNvPr id="716" name="Rounded Rectangle 715"/>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7" name="Rounded Rectangle 716"/>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31" name="Group 679"/>
            <p:cNvGrpSpPr/>
            <p:nvPr/>
          </p:nvGrpSpPr>
          <p:grpSpPr>
            <a:xfrm>
              <a:off x="1619672" y="5805264"/>
              <a:ext cx="504056" cy="288032"/>
              <a:chOff x="1115616" y="5805264"/>
              <a:chExt cx="504056" cy="288032"/>
            </a:xfrm>
          </p:grpSpPr>
          <p:sp>
            <p:nvSpPr>
              <p:cNvPr id="714" name="Rounded Rectangle 713"/>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5" name="Rounded Rectangle 714"/>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6" name="Group 680"/>
            <p:cNvGrpSpPr/>
            <p:nvPr/>
          </p:nvGrpSpPr>
          <p:grpSpPr>
            <a:xfrm>
              <a:off x="1619672" y="5589240"/>
              <a:ext cx="504056" cy="288032"/>
              <a:chOff x="1115616" y="5805264"/>
              <a:chExt cx="504056" cy="288032"/>
            </a:xfrm>
          </p:grpSpPr>
          <p:sp>
            <p:nvSpPr>
              <p:cNvPr id="712" name="Rounded Rectangle 711"/>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3" name="Rounded Rectangle 712"/>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7" name="Group 681"/>
            <p:cNvGrpSpPr/>
            <p:nvPr/>
          </p:nvGrpSpPr>
          <p:grpSpPr>
            <a:xfrm>
              <a:off x="1619672" y="5373216"/>
              <a:ext cx="504056" cy="288032"/>
              <a:chOff x="1115616" y="5805264"/>
              <a:chExt cx="504056" cy="288032"/>
            </a:xfrm>
          </p:grpSpPr>
          <p:sp>
            <p:nvSpPr>
              <p:cNvPr id="710" name="Rounded Rectangle 709"/>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1" name="Rounded Rectangle 710"/>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8" name="Group 682"/>
            <p:cNvGrpSpPr/>
            <p:nvPr/>
          </p:nvGrpSpPr>
          <p:grpSpPr>
            <a:xfrm>
              <a:off x="1619672" y="5157192"/>
              <a:ext cx="504056" cy="288032"/>
              <a:chOff x="1115616" y="5805264"/>
              <a:chExt cx="504056" cy="288032"/>
            </a:xfrm>
          </p:grpSpPr>
          <p:sp>
            <p:nvSpPr>
              <p:cNvPr id="708" name="Rounded Rectangle 707"/>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9" name="Rounded Rectangle 708"/>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9" name="Group 683"/>
            <p:cNvGrpSpPr/>
            <p:nvPr/>
          </p:nvGrpSpPr>
          <p:grpSpPr>
            <a:xfrm>
              <a:off x="1619672" y="4941168"/>
              <a:ext cx="504056" cy="288032"/>
              <a:chOff x="1115616" y="5805264"/>
              <a:chExt cx="504056" cy="288032"/>
            </a:xfrm>
          </p:grpSpPr>
          <p:sp>
            <p:nvSpPr>
              <p:cNvPr id="706" name="Rounded Rectangle 705"/>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7" name="Rounded Rectangle 706"/>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685" name="Text Box 10"/>
            <p:cNvSpPr txBox="1">
              <a:spLocks noChangeArrowheads="1"/>
            </p:cNvSpPr>
            <p:nvPr/>
          </p:nvSpPr>
          <p:spPr bwMode="auto">
            <a:xfrm>
              <a:off x="3203848" y="5373216"/>
              <a:ext cx="2376264" cy="36933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b="1" dirty="0">
                  <a:latin typeface="Arial Narrow" panose="020B0606020202030204" pitchFamily="34" charset="0"/>
                </a:rPr>
                <a:t>Compton continuum</a:t>
              </a:r>
            </a:p>
          </p:txBody>
        </p:sp>
        <p:grpSp>
          <p:nvGrpSpPr>
            <p:cNvPr id="100" name="Group 687"/>
            <p:cNvGrpSpPr/>
            <p:nvPr/>
          </p:nvGrpSpPr>
          <p:grpSpPr>
            <a:xfrm>
              <a:off x="7164288" y="5805264"/>
              <a:ext cx="504056" cy="288032"/>
              <a:chOff x="1115616" y="5805264"/>
              <a:chExt cx="504056" cy="288032"/>
            </a:xfrm>
          </p:grpSpPr>
          <p:sp>
            <p:nvSpPr>
              <p:cNvPr id="704" name="Rounded Rectangle 703"/>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5" name="Rounded Rectangle 704"/>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1" name="Group 688"/>
            <p:cNvGrpSpPr/>
            <p:nvPr/>
          </p:nvGrpSpPr>
          <p:grpSpPr>
            <a:xfrm>
              <a:off x="7164288" y="5589240"/>
              <a:ext cx="504056" cy="288032"/>
              <a:chOff x="1115616" y="5805264"/>
              <a:chExt cx="504056" cy="288032"/>
            </a:xfrm>
          </p:grpSpPr>
          <p:sp>
            <p:nvSpPr>
              <p:cNvPr id="702" name="Rounded Rectangle 701"/>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3" name="Rounded Rectangle 702"/>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2" name="Group 689"/>
            <p:cNvGrpSpPr/>
            <p:nvPr/>
          </p:nvGrpSpPr>
          <p:grpSpPr>
            <a:xfrm>
              <a:off x="7164288" y="5373216"/>
              <a:ext cx="504056" cy="288032"/>
              <a:chOff x="1115616" y="5805264"/>
              <a:chExt cx="504056" cy="288032"/>
            </a:xfrm>
          </p:grpSpPr>
          <p:sp>
            <p:nvSpPr>
              <p:cNvPr id="700" name="Rounded Rectangle 699"/>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1" name="Rounded Rectangle 700"/>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3" name="Group 690"/>
            <p:cNvGrpSpPr/>
            <p:nvPr/>
          </p:nvGrpSpPr>
          <p:grpSpPr>
            <a:xfrm>
              <a:off x="7164288" y="5157192"/>
              <a:ext cx="504056" cy="288032"/>
              <a:chOff x="1115616" y="5805264"/>
              <a:chExt cx="504056" cy="288032"/>
            </a:xfrm>
          </p:grpSpPr>
          <p:sp>
            <p:nvSpPr>
              <p:cNvPr id="698" name="Rounded Rectangle 697"/>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9" name="Rounded Rectangle 698"/>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4" name="Group 691"/>
            <p:cNvGrpSpPr/>
            <p:nvPr/>
          </p:nvGrpSpPr>
          <p:grpSpPr>
            <a:xfrm>
              <a:off x="7668344" y="5805264"/>
              <a:ext cx="504056" cy="288032"/>
              <a:chOff x="1115616" y="5805264"/>
              <a:chExt cx="504056" cy="288032"/>
            </a:xfrm>
          </p:grpSpPr>
          <p:sp>
            <p:nvSpPr>
              <p:cNvPr id="696" name="Rounded Rectangle 695"/>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7" name="Rounded Rectangle 696"/>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6" name="Group 692"/>
            <p:cNvGrpSpPr/>
            <p:nvPr/>
          </p:nvGrpSpPr>
          <p:grpSpPr>
            <a:xfrm>
              <a:off x="7668344" y="5589240"/>
              <a:ext cx="504056" cy="288032"/>
              <a:chOff x="1115616" y="5805264"/>
              <a:chExt cx="504056" cy="288032"/>
            </a:xfrm>
          </p:grpSpPr>
          <p:sp>
            <p:nvSpPr>
              <p:cNvPr id="694" name="Rounded Rectangle 693"/>
              <p:cNvSpPr/>
              <p:nvPr/>
            </p:nvSpPr>
            <p:spPr>
              <a:xfrm>
                <a:off x="1259632" y="5805264"/>
                <a:ext cx="216024" cy="7200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5" name="Rounded Rectangle 694"/>
              <p:cNvSpPr/>
              <p:nvPr/>
            </p:nvSpPr>
            <p:spPr>
              <a:xfrm>
                <a:off x="1115616" y="5877272"/>
                <a:ext cx="504056" cy="2160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pic>
        <p:nvPicPr>
          <p:cNvPr id="358" name="Picture 36" descr="K_OK"/>
          <p:cNvPicPr>
            <a:picLocks noChangeAspect="1" noChangeArrowheads="1"/>
          </p:cNvPicPr>
          <p:nvPr/>
        </p:nvPicPr>
        <p:blipFill rotWithShape="1">
          <a:blip r:embed="rId3" cstate="print"/>
          <a:srcRect l="49793" r="19955"/>
          <a:stretch/>
        </p:blipFill>
        <p:spPr bwMode="auto">
          <a:xfrm>
            <a:off x="6789963" y="2569052"/>
            <a:ext cx="1723162" cy="2428892"/>
          </a:xfrm>
          <a:prstGeom prst="rect">
            <a:avLst/>
          </a:prstGeom>
          <a:noFill/>
          <a:ln w="9525">
            <a:noFill/>
            <a:miter lim="800000"/>
            <a:headEnd/>
            <a:tailEnd/>
          </a:ln>
        </p:spPr>
      </p:pic>
      <p:sp>
        <p:nvSpPr>
          <p:cNvPr id="373" name="Freccia in giù 372"/>
          <p:cNvSpPr/>
          <p:nvPr/>
        </p:nvSpPr>
        <p:spPr bwMode="auto">
          <a:xfrm>
            <a:off x="5269742" y="4941974"/>
            <a:ext cx="285752" cy="642942"/>
          </a:xfrm>
          <a:prstGeom prst="downArrow">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it-IT" b="1">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cs typeface="Arial" charset="0"/>
            </a:endParaRPr>
          </a:p>
        </p:txBody>
      </p:sp>
      <p:sp>
        <p:nvSpPr>
          <p:cNvPr id="198656" name="Rettangolo 198655">
            <a:extLst>
              <a:ext uri="{FF2B5EF4-FFF2-40B4-BE49-F238E27FC236}">
                <a16:creationId xmlns:a16="http://schemas.microsoft.com/office/drawing/2014/main" id="{3EBACB1F-8094-40FA-95AE-757768CA1C11}"/>
              </a:ext>
            </a:extLst>
          </p:cNvPr>
          <p:cNvSpPr/>
          <p:nvPr/>
        </p:nvSpPr>
        <p:spPr>
          <a:xfrm>
            <a:off x="4128314" y="2690427"/>
            <a:ext cx="2701655" cy="2308324"/>
          </a:xfrm>
          <a:prstGeom prst="rect">
            <a:avLst/>
          </a:prstGeom>
        </p:spPr>
        <p:txBody>
          <a:bodyPr wrap="square">
            <a:spAutoFit/>
          </a:bodyPr>
          <a:lstStyle/>
          <a:p>
            <a:r>
              <a:rPr lang="en-US" dirty="0"/>
              <a:t>When Compton scattering events occur and the scattered photon generally may escape from the detector without further interaction, gives rise to the Compton continuum</a:t>
            </a:r>
            <a:endParaRPr lang="it-IT" dirty="0"/>
          </a:p>
        </p:txBody>
      </p:sp>
      <p:sp>
        <p:nvSpPr>
          <p:cNvPr id="278" name="Triangolo isoscele 277">
            <a:extLst>
              <a:ext uri="{FF2B5EF4-FFF2-40B4-BE49-F238E27FC236}">
                <a16:creationId xmlns:a16="http://schemas.microsoft.com/office/drawing/2014/main" id="{5F7482E8-474C-4473-8056-BC9CA392003D}"/>
              </a:ext>
            </a:extLst>
          </p:cNvPr>
          <p:cNvSpPr/>
          <p:nvPr/>
        </p:nvSpPr>
        <p:spPr>
          <a:xfrm rot="16402277">
            <a:off x="7198760" y="3373313"/>
            <a:ext cx="1624822" cy="1656186"/>
          </a:xfrm>
          <a:prstGeom prst="triangle">
            <a:avLst/>
          </a:prstGeom>
          <a:gradFill>
            <a:gsLst>
              <a:gs pos="23000">
                <a:srgbClr val="FFFF00">
                  <a:alpha val="94000"/>
                </a:srgb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solidFill>
                <a:srgbClr val="FFFFFF"/>
              </a:solidFill>
            </a:endParaRPr>
          </a:p>
        </p:txBody>
      </p:sp>
      <p:sp>
        <p:nvSpPr>
          <p:cNvPr id="279" name="Rettangolo 278">
            <a:extLst>
              <a:ext uri="{FF2B5EF4-FFF2-40B4-BE49-F238E27FC236}">
                <a16:creationId xmlns:a16="http://schemas.microsoft.com/office/drawing/2014/main" id="{8988A5A4-9C67-4814-B294-AF44D8E51EE2}"/>
              </a:ext>
            </a:extLst>
          </p:cNvPr>
          <p:cNvSpPr/>
          <p:nvPr/>
        </p:nvSpPr>
        <p:spPr>
          <a:xfrm>
            <a:off x="3271974" y="2177079"/>
            <a:ext cx="4678781" cy="369332"/>
          </a:xfrm>
          <a:prstGeom prst="rect">
            <a:avLst/>
          </a:prstGeom>
        </p:spPr>
        <p:txBody>
          <a:bodyPr wrap="none">
            <a:spAutoFit/>
          </a:bodyPr>
          <a:lstStyle/>
          <a:p>
            <a:r>
              <a:rPr lang="en-US" altLang="it-IT" b="1" dirty="0">
                <a:solidFill>
                  <a:srgbClr val="002060"/>
                </a:solidFill>
              </a:rPr>
              <a:t>For a monoenergetic incident photon beam</a:t>
            </a:r>
          </a:p>
        </p:txBody>
      </p:sp>
      <p:sp>
        <p:nvSpPr>
          <p:cNvPr id="198657" name="Rettangolo 198656">
            <a:extLst>
              <a:ext uri="{FF2B5EF4-FFF2-40B4-BE49-F238E27FC236}">
                <a16:creationId xmlns:a16="http://schemas.microsoft.com/office/drawing/2014/main" id="{2AA5E3F2-74C6-4BEA-9BEA-FD6B3AFF0399}"/>
              </a:ext>
            </a:extLst>
          </p:cNvPr>
          <p:cNvSpPr/>
          <p:nvPr/>
        </p:nvSpPr>
        <p:spPr>
          <a:xfrm>
            <a:off x="7406033" y="3957876"/>
            <a:ext cx="1492716" cy="369332"/>
          </a:xfrm>
          <a:prstGeom prst="rect">
            <a:avLst/>
          </a:prstGeom>
        </p:spPr>
        <p:txBody>
          <a:bodyPr wrap="none">
            <a:spAutoFit/>
          </a:bodyPr>
          <a:lstStyle/>
          <a:p>
            <a:r>
              <a:rPr lang="en-US" b="1" dirty="0">
                <a:solidFill>
                  <a:srgbClr val="000000"/>
                </a:solidFill>
                <a:latin typeface="Roboto"/>
              </a:rPr>
              <a:t>1460.86 keV</a:t>
            </a:r>
            <a:endParaRPr lang="it-IT" dirty="0"/>
          </a:p>
        </p:txBody>
      </p:sp>
      <p:sp>
        <p:nvSpPr>
          <p:cNvPr id="198658" name="Rettangolo 198657">
            <a:extLst>
              <a:ext uri="{FF2B5EF4-FFF2-40B4-BE49-F238E27FC236}">
                <a16:creationId xmlns:a16="http://schemas.microsoft.com/office/drawing/2014/main" id="{5975B2B8-6376-4132-9F42-952133CBA573}"/>
              </a:ext>
            </a:extLst>
          </p:cNvPr>
          <p:cNvSpPr/>
          <p:nvPr/>
        </p:nvSpPr>
        <p:spPr>
          <a:xfrm>
            <a:off x="1524000" y="696823"/>
            <a:ext cx="9144000" cy="646331"/>
          </a:xfrm>
          <a:prstGeom prst="rect">
            <a:avLst/>
          </a:prstGeom>
          <a:solidFill>
            <a:schemeClr val="accent6">
              <a:lumMod val="20000"/>
              <a:lumOff val="80000"/>
            </a:schemeClr>
          </a:solidFill>
        </p:spPr>
        <p:txBody>
          <a:bodyPr wrap="square">
            <a:spAutoFit/>
          </a:bodyPr>
          <a:lstStyle/>
          <a:p>
            <a:r>
              <a:rPr lang="en-US" b="1" dirty="0"/>
              <a:t>Spectrum: a histogram of events classified according to the energy deposited</a:t>
            </a:r>
          </a:p>
          <a:p>
            <a:r>
              <a:rPr lang="en-US" b="1" dirty="0"/>
              <a:t>inside the detector</a:t>
            </a:r>
            <a:endParaRPr lang="it-IT" b="1" dirty="0"/>
          </a:p>
        </p:txBody>
      </p:sp>
      <p:pic>
        <p:nvPicPr>
          <p:cNvPr id="547842" name="Picture 2" descr="https://www.fe.infn.it/radioactivity/educational/immagini/detection/image015.png">
            <a:hlinkClick r:id="rId4"/>
            <a:extLst>
              <a:ext uri="{FF2B5EF4-FFF2-40B4-BE49-F238E27FC236}">
                <a16:creationId xmlns:a16="http://schemas.microsoft.com/office/drawing/2014/main" id="{B927A999-3EF8-47A2-BE01-58CE49A5F7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0319" y="2681778"/>
            <a:ext cx="2941581" cy="2206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77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par>
                          <p:cTn id="21" fill="hold">
                            <p:stCondLst>
                              <p:cond delay="1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90">
                                          <p:stCondLst>
                                            <p:cond delay="0"/>
                                          </p:stCondLst>
                                        </p:cTn>
                                        <p:tgtEl>
                                          <p:spTgt spid="5"/>
                                        </p:tgtEl>
                                      </p:cBhvr>
                                    </p:animEffect>
                                    <p:anim calcmode="lin" valueType="num">
                                      <p:cBhvr>
                                        <p:cTn id="25"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30" dur="13">
                                          <p:stCondLst>
                                            <p:cond delay="325"/>
                                          </p:stCondLst>
                                        </p:cTn>
                                        <p:tgtEl>
                                          <p:spTgt spid="5"/>
                                        </p:tgtEl>
                                      </p:cBhvr>
                                      <p:to x="100000" y="60000"/>
                                    </p:animScale>
                                    <p:animScale>
                                      <p:cBhvr>
                                        <p:cTn id="31" dur="83" decel="50000">
                                          <p:stCondLst>
                                            <p:cond delay="338"/>
                                          </p:stCondLst>
                                        </p:cTn>
                                        <p:tgtEl>
                                          <p:spTgt spid="5"/>
                                        </p:tgtEl>
                                      </p:cBhvr>
                                      <p:to x="100000" y="100000"/>
                                    </p:animScale>
                                    <p:animScale>
                                      <p:cBhvr>
                                        <p:cTn id="32" dur="13">
                                          <p:stCondLst>
                                            <p:cond delay="656"/>
                                          </p:stCondLst>
                                        </p:cTn>
                                        <p:tgtEl>
                                          <p:spTgt spid="5"/>
                                        </p:tgtEl>
                                      </p:cBhvr>
                                      <p:to x="100000" y="80000"/>
                                    </p:animScale>
                                    <p:animScale>
                                      <p:cBhvr>
                                        <p:cTn id="33" dur="83" decel="50000">
                                          <p:stCondLst>
                                            <p:cond delay="669"/>
                                          </p:stCondLst>
                                        </p:cTn>
                                        <p:tgtEl>
                                          <p:spTgt spid="5"/>
                                        </p:tgtEl>
                                      </p:cBhvr>
                                      <p:to x="100000" y="100000"/>
                                    </p:animScale>
                                    <p:animScale>
                                      <p:cBhvr>
                                        <p:cTn id="34" dur="13">
                                          <p:stCondLst>
                                            <p:cond delay="821"/>
                                          </p:stCondLst>
                                        </p:cTn>
                                        <p:tgtEl>
                                          <p:spTgt spid="5"/>
                                        </p:tgtEl>
                                      </p:cBhvr>
                                      <p:to x="100000" y="90000"/>
                                    </p:animScale>
                                    <p:animScale>
                                      <p:cBhvr>
                                        <p:cTn id="35" dur="83" decel="50000">
                                          <p:stCondLst>
                                            <p:cond delay="834"/>
                                          </p:stCondLst>
                                        </p:cTn>
                                        <p:tgtEl>
                                          <p:spTgt spid="5"/>
                                        </p:tgtEl>
                                      </p:cBhvr>
                                      <p:to x="100000" y="100000"/>
                                    </p:animScale>
                                    <p:animScale>
                                      <p:cBhvr>
                                        <p:cTn id="36" dur="13">
                                          <p:stCondLst>
                                            <p:cond delay="904"/>
                                          </p:stCondLst>
                                        </p:cTn>
                                        <p:tgtEl>
                                          <p:spTgt spid="5"/>
                                        </p:tgtEl>
                                      </p:cBhvr>
                                      <p:to x="100000" y="95000"/>
                                    </p:animScale>
                                    <p:animScale>
                                      <p:cBhvr>
                                        <p:cTn id="37" dur="83" decel="50000">
                                          <p:stCondLst>
                                            <p:cond delay="917"/>
                                          </p:stCondLst>
                                        </p:cTn>
                                        <p:tgtEl>
                                          <p:spTgt spid="5"/>
                                        </p:tgtEl>
                                      </p:cBhvr>
                                      <p:to x="100000" y="100000"/>
                                    </p:animScale>
                                  </p:childTnLst>
                                </p:cTn>
                              </p:par>
                            </p:childTnLst>
                          </p:cTn>
                        </p:par>
                        <p:par>
                          <p:cTn id="38" fill="hold">
                            <p:stCondLst>
                              <p:cond delay="2000"/>
                            </p:stCondLst>
                            <p:childTnLst>
                              <p:par>
                                <p:cTn id="39" presetID="26"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290">
                                          <p:stCondLst>
                                            <p:cond delay="0"/>
                                          </p:stCondLst>
                                        </p:cTn>
                                        <p:tgtEl>
                                          <p:spTgt spid="6"/>
                                        </p:tgtEl>
                                      </p:cBhvr>
                                    </p:animEffect>
                                    <p:anim calcmode="lin" valueType="num">
                                      <p:cBhvr>
                                        <p:cTn id="42"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47" dur="13">
                                          <p:stCondLst>
                                            <p:cond delay="325"/>
                                          </p:stCondLst>
                                        </p:cTn>
                                        <p:tgtEl>
                                          <p:spTgt spid="6"/>
                                        </p:tgtEl>
                                      </p:cBhvr>
                                      <p:to x="100000" y="60000"/>
                                    </p:animScale>
                                    <p:animScale>
                                      <p:cBhvr>
                                        <p:cTn id="48" dur="83" decel="50000">
                                          <p:stCondLst>
                                            <p:cond delay="338"/>
                                          </p:stCondLst>
                                        </p:cTn>
                                        <p:tgtEl>
                                          <p:spTgt spid="6"/>
                                        </p:tgtEl>
                                      </p:cBhvr>
                                      <p:to x="100000" y="100000"/>
                                    </p:animScale>
                                    <p:animScale>
                                      <p:cBhvr>
                                        <p:cTn id="49" dur="13">
                                          <p:stCondLst>
                                            <p:cond delay="656"/>
                                          </p:stCondLst>
                                        </p:cTn>
                                        <p:tgtEl>
                                          <p:spTgt spid="6"/>
                                        </p:tgtEl>
                                      </p:cBhvr>
                                      <p:to x="100000" y="80000"/>
                                    </p:animScale>
                                    <p:animScale>
                                      <p:cBhvr>
                                        <p:cTn id="50" dur="83" decel="50000">
                                          <p:stCondLst>
                                            <p:cond delay="669"/>
                                          </p:stCondLst>
                                        </p:cTn>
                                        <p:tgtEl>
                                          <p:spTgt spid="6"/>
                                        </p:tgtEl>
                                      </p:cBhvr>
                                      <p:to x="100000" y="100000"/>
                                    </p:animScale>
                                    <p:animScale>
                                      <p:cBhvr>
                                        <p:cTn id="51" dur="13">
                                          <p:stCondLst>
                                            <p:cond delay="821"/>
                                          </p:stCondLst>
                                        </p:cTn>
                                        <p:tgtEl>
                                          <p:spTgt spid="6"/>
                                        </p:tgtEl>
                                      </p:cBhvr>
                                      <p:to x="100000" y="90000"/>
                                    </p:animScale>
                                    <p:animScale>
                                      <p:cBhvr>
                                        <p:cTn id="52" dur="83" decel="50000">
                                          <p:stCondLst>
                                            <p:cond delay="834"/>
                                          </p:stCondLst>
                                        </p:cTn>
                                        <p:tgtEl>
                                          <p:spTgt spid="6"/>
                                        </p:tgtEl>
                                      </p:cBhvr>
                                      <p:to x="100000" y="100000"/>
                                    </p:animScale>
                                    <p:animScale>
                                      <p:cBhvr>
                                        <p:cTn id="53" dur="13">
                                          <p:stCondLst>
                                            <p:cond delay="904"/>
                                          </p:stCondLst>
                                        </p:cTn>
                                        <p:tgtEl>
                                          <p:spTgt spid="6"/>
                                        </p:tgtEl>
                                      </p:cBhvr>
                                      <p:to x="100000" y="95000"/>
                                    </p:animScale>
                                    <p:animScale>
                                      <p:cBhvr>
                                        <p:cTn id="54" dur="83" decel="50000">
                                          <p:stCondLst>
                                            <p:cond delay="917"/>
                                          </p:stCondLst>
                                        </p:cTn>
                                        <p:tgtEl>
                                          <p:spTgt spid="6"/>
                                        </p:tgtEl>
                                      </p:cBhvr>
                                      <p:to x="100000" y="100000"/>
                                    </p:animScale>
                                  </p:childTnLst>
                                </p:cTn>
                              </p:par>
                            </p:childTnLst>
                          </p:cTn>
                        </p:par>
                        <p:par>
                          <p:cTn id="55" fill="hold">
                            <p:stCondLst>
                              <p:cond delay="3000"/>
                            </p:stCondLst>
                            <p:childTnLst>
                              <p:par>
                                <p:cTn id="56" presetID="26"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down)">
                                      <p:cBhvr>
                                        <p:cTn id="58" dur="290">
                                          <p:stCondLst>
                                            <p:cond delay="0"/>
                                          </p:stCondLst>
                                        </p:cTn>
                                        <p:tgtEl>
                                          <p:spTgt spid="7"/>
                                        </p:tgtEl>
                                      </p:cBhvr>
                                    </p:animEffect>
                                    <p:anim calcmode="lin" valueType="num">
                                      <p:cBhvr>
                                        <p:cTn id="59"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64" dur="13">
                                          <p:stCondLst>
                                            <p:cond delay="325"/>
                                          </p:stCondLst>
                                        </p:cTn>
                                        <p:tgtEl>
                                          <p:spTgt spid="7"/>
                                        </p:tgtEl>
                                      </p:cBhvr>
                                      <p:to x="100000" y="60000"/>
                                    </p:animScale>
                                    <p:animScale>
                                      <p:cBhvr>
                                        <p:cTn id="65" dur="83" decel="50000">
                                          <p:stCondLst>
                                            <p:cond delay="338"/>
                                          </p:stCondLst>
                                        </p:cTn>
                                        <p:tgtEl>
                                          <p:spTgt spid="7"/>
                                        </p:tgtEl>
                                      </p:cBhvr>
                                      <p:to x="100000" y="100000"/>
                                    </p:animScale>
                                    <p:animScale>
                                      <p:cBhvr>
                                        <p:cTn id="66" dur="13">
                                          <p:stCondLst>
                                            <p:cond delay="656"/>
                                          </p:stCondLst>
                                        </p:cTn>
                                        <p:tgtEl>
                                          <p:spTgt spid="7"/>
                                        </p:tgtEl>
                                      </p:cBhvr>
                                      <p:to x="100000" y="80000"/>
                                    </p:animScale>
                                    <p:animScale>
                                      <p:cBhvr>
                                        <p:cTn id="67" dur="83" decel="50000">
                                          <p:stCondLst>
                                            <p:cond delay="669"/>
                                          </p:stCondLst>
                                        </p:cTn>
                                        <p:tgtEl>
                                          <p:spTgt spid="7"/>
                                        </p:tgtEl>
                                      </p:cBhvr>
                                      <p:to x="100000" y="100000"/>
                                    </p:animScale>
                                    <p:animScale>
                                      <p:cBhvr>
                                        <p:cTn id="68" dur="13">
                                          <p:stCondLst>
                                            <p:cond delay="821"/>
                                          </p:stCondLst>
                                        </p:cTn>
                                        <p:tgtEl>
                                          <p:spTgt spid="7"/>
                                        </p:tgtEl>
                                      </p:cBhvr>
                                      <p:to x="100000" y="90000"/>
                                    </p:animScale>
                                    <p:animScale>
                                      <p:cBhvr>
                                        <p:cTn id="69" dur="83" decel="50000">
                                          <p:stCondLst>
                                            <p:cond delay="834"/>
                                          </p:stCondLst>
                                        </p:cTn>
                                        <p:tgtEl>
                                          <p:spTgt spid="7"/>
                                        </p:tgtEl>
                                      </p:cBhvr>
                                      <p:to x="100000" y="100000"/>
                                    </p:animScale>
                                    <p:animScale>
                                      <p:cBhvr>
                                        <p:cTn id="70" dur="13">
                                          <p:stCondLst>
                                            <p:cond delay="904"/>
                                          </p:stCondLst>
                                        </p:cTn>
                                        <p:tgtEl>
                                          <p:spTgt spid="7"/>
                                        </p:tgtEl>
                                      </p:cBhvr>
                                      <p:to x="100000" y="95000"/>
                                    </p:animScale>
                                    <p:animScale>
                                      <p:cBhvr>
                                        <p:cTn id="71" dur="83" decel="50000">
                                          <p:stCondLst>
                                            <p:cond delay="917"/>
                                          </p:stCondLst>
                                        </p:cTn>
                                        <p:tgtEl>
                                          <p:spTgt spid="7"/>
                                        </p:tgtEl>
                                      </p:cBhvr>
                                      <p:to x="100000" y="100000"/>
                                    </p:animScale>
                                  </p:childTnLst>
                                </p:cTn>
                              </p:par>
                            </p:childTnLst>
                          </p:cTn>
                        </p:par>
                        <p:par>
                          <p:cTn id="72" fill="hold">
                            <p:stCondLst>
                              <p:cond delay="4000"/>
                            </p:stCondLst>
                            <p:childTnLst>
                              <p:par>
                                <p:cTn id="73" presetID="26" presetClass="entr" presetSubtype="0" fill="hold"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down)">
                                      <p:cBhvr>
                                        <p:cTn id="75" dur="290">
                                          <p:stCondLst>
                                            <p:cond delay="0"/>
                                          </p:stCondLst>
                                        </p:cTn>
                                        <p:tgtEl>
                                          <p:spTgt spid="8"/>
                                        </p:tgtEl>
                                      </p:cBhvr>
                                    </p:animEffect>
                                    <p:anim calcmode="lin" valueType="num">
                                      <p:cBhvr>
                                        <p:cTn id="76"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7"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8"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79"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80"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81" dur="13">
                                          <p:stCondLst>
                                            <p:cond delay="325"/>
                                          </p:stCondLst>
                                        </p:cTn>
                                        <p:tgtEl>
                                          <p:spTgt spid="8"/>
                                        </p:tgtEl>
                                      </p:cBhvr>
                                      <p:to x="100000" y="60000"/>
                                    </p:animScale>
                                    <p:animScale>
                                      <p:cBhvr>
                                        <p:cTn id="82" dur="83" decel="50000">
                                          <p:stCondLst>
                                            <p:cond delay="338"/>
                                          </p:stCondLst>
                                        </p:cTn>
                                        <p:tgtEl>
                                          <p:spTgt spid="8"/>
                                        </p:tgtEl>
                                      </p:cBhvr>
                                      <p:to x="100000" y="100000"/>
                                    </p:animScale>
                                    <p:animScale>
                                      <p:cBhvr>
                                        <p:cTn id="83" dur="13">
                                          <p:stCondLst>
                                            <p:cond delay="656"/>
                                          </p:stCondLst>
                                        </p:cTn>
                                        <p:tgtEl>
                                          <p:spTgt spid="8"/>
                                        </p:tgtEl>
                                      </p:cBhvr>
                                      <p:to x="100000" y="80000"/>
                                    </p:animScale>
                                    <p:animScale>
                                      <p:cBhvr>
                                        <p:cTn id="84" dur="83" decel="50000">
                                          <p:stCondLst>
                                            <p:cond delay="669"/>
                                          </p:stCondLst>
                                        </p:cTn>
                                        <p:tgtEl>
                                          <p:spTgt spid="8"/>
                                        </p:tgtEl>
                                      </p:cBhvr>
                                      <p:to x="100000" y="100000"/>
                                    </p:animScale>
                                    <p:animScale>
                                      <p:cBhvr>
                                        <p:cTn id="85" dur="13">
                                          <p:stCondLst>
                                            <p:cond delay="821"/>
                                          </p:stCondLst>
                                        </p:cTn>
                                        <p:tgtEl>
                                          <p:spTgt spid="8"/>
                                        </p:tgtEl>
                                      </p:cBhvr>
                                      <p:to x="100000" y="90000"/>
                                    </p:animScale>
                                    <p:animScale>
                                      <p:cBhvr>
                                        <p:cTn id="86" dur="83" decel="50000">
                                          <p:stCondLst>
                                            <p:cond delay="834"/>
                                          </p:stCondLst>
                                        </p:cTn>
                                        <p:tgtEl>
                                          <p:spTgt spid="8"/>
                                        </p:tgtEl>
                                      </p:cBhvr>
                                      <p:to x="100000" y="100000"/>
                                    </p:animScale>
                                    <p:animScale>
                                      <p:cBhvr>
                                        <p:cTn id="87" dur="13">
                                          <p:stCondLst>
                                            <p:cond delay="904"/>
                                          </p:stCondLst>
                                        </p:cTn>
                                        <p:tgtEl>
                                          <p:spTgt spid="8"/>
                                        </p:tgtEl>
                                      </p:cBhvr>
                                      <p:to x="100000" y="95000"/>
                                    </p:animScale>
                                    <p:animScale>
                                      <p:cBhvr>
                                        <p:cTn id="88" dur="83" decel="50000">
                                          <p:stCondLst>
                                            <p:cond delay="917"/>
                                          </p:stCondLst>
                                        </p:cTn>
                                        <p:tgtEl>
                                          <p:spTgt spid="8"/>
                                        </p:tgtEl>
                                      </p:cBhvr>
                                      <p:to x="100000" y="100000"/>
                                    </p:animScale>
                                  </p:childTnLst>
                                </p:cTn>
                              </p:par>
                            </p:childTnLst>
                          </p:cTn>
                        </p:par>
                        <p:par>
                          <p:cTn id="89" fill="hold">
                            <p:stCondLst>
                              <p:cond delay="5000"/>
                            </p:stCondLst>
                            <p:childTnLst>
                              <p:par>
                                <p:cTn id="90" presetID="26" presetClass="entr" presetSubtype="0" fill="hold" nodeType="after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wipe(down)">
                                      <p:cBhvr>
                                        <p:cTn id="92" dur="290">
                                          <p:stCondLst>
                                            <p:cond delay="0"/>
                                          </p:stCondLst>
                                        </p:cTn>
                                        <p:tgtEl>
                                          <p:spTgt spid="9"/>
                                        </p:tgtEl>
                                      </p:cBhvr>
                                    </p:animEffect>
                                    <p:anim calcmode="lin" valueType="num">
                                      <p:cBhvr>
                                        <p:cTn id="93"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4"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5"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96"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97"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98" dur="13">
                                          <p:stCondLst>
                                            <p:cond delay="325"/>
                                          </p:stCondLst>
                                        </p:cTn>
                                        <p:tgtEl>
                                          <p:spTgt spid="9"/>
                                        </p:tgtEl>
                                      </p:cBhvr>
                                      <p:to x="100000" y="60000"/>
                                    </p:animScale>
                                    <p:animScale>
                                      <p:cBhvr>
                                        <p:cTn id="99" dur="83" decel="50000">
                                          <p:stCondLst>
                                            <p:cond delay="338"/>
                                          </p:stCondLst>
                                        </p:cTn>
                                        <p:tgtEl>
                                          <p:spTgt spid="9"/>
                                        </p:tgtEl>
                                      </p:cBhvr>
                                      <p:to x="100000" y="100000"/>
                                    </p:animScale>
                                    <p:animScale>
                                      <p:cBhvr>
                                        <p:cTn id="100" dur="13">
                                          <p:stCondLst>
                                            <p:cond delay="656"/>
                                          </p:stCondLst>
                                        </p:cTn>
                                        <p:tgtEl>
                                          <p:spTgt spid="9"/>
                                        </p:tgtEl>
                                      </p:cBhvr>
                                      <p:to x="100000" y="80000"/>
                                    </p:animScale>
                                    <p:animScale>
                                      <p:cBhvr>
                                        <p:cTn id="101" dur="83" decel="50000">
                                          <p:stCondLst>
                                            <p:cond delay="669"/>
                                          </p:stCondLst>
                                        </p:cTn>
                                        <p:tgtEl>
                                          <p:spTgt spid="9"/>
                                        </p:tgtEl>
                                      </p:cBhvr>
                                      <p:to x="100000" y="100000"/>
                                    </p:animScale>
                                    <p:animScale>
                                      <p:cBhvr>
                                        <p:cTn id="102" dur="13">
                                          <p:stCondLst>
                                            <p:cond delay="821"/>
                                          </p:stCondLst>
                                        </p:cTn>
                                        <p:tgtEl>
                                          <p:spTgt spid="9"/>
                                        </p:tgtEl>
                                      </p:cBhvr>
                                      <p:to x="100000" y="90000"/>
                                    </p:animScale>
                                    <p:animScale>
                                      <p:cBhvr>
                                        <p:cTn id="103" dur="83" decel="50000">
                                          <p:stCondLst>
                                            <p:cond delay="834"/>
                                          </p:stCondLst>
                                        </p:cTn>
                                        <p:tgtEl>
                                          <p:spTgt spid="9"/>
                                        </p:tgtEl>
                                      </p:cBhvr>
                                      <p:to x="100000" y="100000"/>
                                    </p:animScale>
                                    <p:animScale>
                                      <p:cBhvr>
                                        <p:cTn id="104" dur="13">
                                          <p:stCondLst>
                                            <p:cond delay="904"/>
                                          </p:stCondLst>
                                        </p:cTn>
                                        <p:tgtEl>
                                          <p:spTgt spid="9"/>
                                        </p:tgtEl>
                                      </p:cBhvr>
                                      <p:to x="100000" y="95000"/>
                                    </p:animScale>
                                    <p:animScale>
                                      <p:cBhvr>
                                        <p:cTn id="105" dur="83" decel="50000">
                                          <p:stCondLst>
                                            <p:cond delay="917"/>
                                          </p:stCondLst>
                                        </p:cTn>
                                        <p:tgtEl>
                                          <p:spTgt spid="9"/>
                                        </p:tgtEl>
                                      </p:cBhvr>
                                      <p:to x="100000" y="100000"/>
                                    </p:animScale>
                                  </p:childTnLst>
                                </p:cTn>
                              </p:par>
                            </p:childTnLst>
                          </p:cTn>
                        </p:par>
                        <p:par>
                          <p:cTn id="106" fill="hold">
                            <p:stCondLst>
                              <p:cond delay="6000"/>
                            </p:stCondLst>
                            <p:childTnLst>
                              <p:par>
                                <p:cTn id="107" presetID="26" presetClass="entr" presetSubtype="0" fill="hold" nodeType="afterEffect">
                                  <p:stCondLst>
                                    <p:cond delay="0"/>
                                  </p:stCondLst>
                                  <p:childTnLst>
                                    <p:set>
                                      <p:cBhvr>
                                        <p:cTn id="108" dur="1" fill="hold">
                                          <p:stCondLst>
                                            <p:cond delay="0"/>
                                          </p:stCondLst>
                                        </p:cTn>
                                        <p:tgtEl>
                                          <p:spTgt spid="10"/>
                                        </p:tgtEl>
                                        <p:attrNameLst>
                                          <p:attrName>style.visibility</p:attrName>
                                        </p:attrNameLst>
                                      </p:cBhvr>
                                      <p:to>
                                        <p:strVal val="visible"/>
                                      </p:to>
                                    </p:set>
                                    <p:animEffect transition="in" filter="wipe(down)">
                                      <p:cBhvr>
                                        <p:cTn id="109" dur="290">
                                          <p:stCondLst>
                                            <p:cond delay="0"/>
                                          </p:stCondLst>
                                        </p:cTn>
                                        <p:tgtEl>
                                          <p:spTgt spid="10"/>
                                        </p:tgtEl>
                                      </p:cBhvr>
                                    </p:animEffect>
                                    <p:anim calcmode="lin" valueType="num">
                                      <p:cBhvr>
                                        <p:cTn id="110"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1"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12"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13"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14"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115" dur="13">
                                          <p:stCondLst>
                                            <p:cond delay="325"/>
                                          </p:stCondLst>
                                        </p:cTn>
                                        <p:tgtEl>
                                          <p:spTgt spid="10"/>
                                        </p:tgtEl>
                                      </p:cBhvr>
                                      <p:to x="100000" y="60000"/>
                                    </p:animScale>
                                    <p:animScale>
                                      <p:cBhvr>
                                        <p:cTn id="116" dur="83" decel="50000">
                                          <p:stCondLst>
                                            <p:cond delay="338"/>
                                          </p:stCondLst>
                                        </p:cTn>
                                        <p:tgtEl>
                                          <p:spTgt spid="10"/>
                                        </p:tgtEl>
                                      </p:cBhvr>
                                      <p:to x="100000" y="100000"/>
                                    </p:animScale>
                                    <p:animScale>
                                      <p:cBhvr>
                                        <p:cTn id="117" dur="13">
                                          <p:stCondLst>
                                            <p:cond delay="656"/>
                                          </p:stCondLst>
                                        </p:cTn>
                                        <p:tgtEl>
                                          <p:spTgt spid="10"/>
                                        </p:tgtEl>
                                      </p:cBhvr>
                                      <p:to x="100000" y="80000"/>
                                    </p:animScale>
                                    <p:animScale>
                                      <p:cBhvr>
                                        <p:cTn id="118" dur="83" decel="50000">
                                          <p:stCondLst>
                                            <p:cond delay="669"/>
                                          </p:stCondLst>
                                        </p:cTn>
                                        <p:tgtEl>
                                          <p:spTgt spid="10"/>
                                        </p:tgtEl>
                                      </p:cBhvr>
                                      <p:to x="100000" y="100000"/>
                                    </p:animScale>
                                    <p:animScale>
                                      <p:cBhvr>
                                        <p:cTn id="119" dur="13">
                                          <p:stCondLst>
                                            <p:cond delay="821"/>
                                          </p:stCondLst>
                                        </p:cTn>
                                        <p:tgtEl>
                                          <p:spTgt spid="10"/>
                                        </p:tgtEl>
                                      </p:cBhvr>
                                      <p:to x="100000" y="90000"/>
                                    </p:animScale>
                                    <p:animScale>
                                      <p:cBhvr>
                                        <p:cTn id="120" dur="83" decel="50000">
                                          <p:stCondLst>
                                            <p:cond delay="834"/>
                                          </p:stCondLst>
                                        </p:cTn>
                                        <p:tgtEl>
                                          <p:spTgt spid="10"/>
                                        </p:tgtEl>
                                      </p:cBhvr>
                                      <p:to x="100000" y="100000"/>
                                    </p:animScale>
                                    <p:animScale>
                                      <p:cBhvr>
                                        <p:cTn id="121" dur="13">
                                          <p:stCondLst>
                                            <p:cond delay="904"/>
                                          </p:stCondLst>
                                        </p:cTn>
                                        <p:tgtEl>
                                          <p:spTgt spid="10"/>
                                        </p:tgtEl>
                                      </p:cBhvr>
                                      <p:to x="100000" y="95000"/>
                                    </p:animScale>
                                    <p:animScale>
                                      <p:cBhvr>
                                        <p:cTn id="122" dur="83" decel="50000">
                                          <p:stCondLst>
                                            <p:cond delay="917"/>
                                          </p:stCondLst>
                                        </p:cTn>
                                        <p:tgtEl>
                                          <p:spTgt spid="10"/>
                                        </p:tgtEl>
                                      </p:cBhvr>
                                      <p:to x="100000" y="100000"/>
                                    </p:animScale>
                                  </p:childTnLst>
                                </p:cTn>
                              </p:par>
                            </p:childTnLst>
                          </p:cTn>
                        </p:par>
                        <p:par>
                          <p:cTn id="123" fill="hold">
                            <p:stCondLst>
                              <p:cond delay="7000"/>
                            </p:stCondLst>
                            <p:childTnLst>
                              <p:par>
                                <p:cTn id="124" presetID="26" presetClass="entr" presetSubtype="0" fill="hold" nodeType="afterEffect">
                                  <p:stCondLst>
                                    <p:cond delay="0"/>
                                  </p:stCondLst>
                                  <p:childTnLst>
                                    <p:set>
                                      <p:cBhvr>
                                        <p:cTn id="125" dur="1" fill="hold">
                                          <p:stCondLst>
                                            <p:cond delay="0"/>
                                          </p:stCondLst>
                                        </p:cTn>
                                        <p:tgtEl>
                                          <p:spTgt spid="11"/>
                                        </p:tgtEl>
                                        <p:attrNameLst>
                                          <p:attrName>style.visibility</p:attrName>
                                        </p:attrNameLst>
                                      </p:cBhvr>
                                      <p:to>
                                        <p:strVal val="visible"/>
                                      </p:to>
                                    </p:set>
                                    <p:animEffect transition="in" filter="wipe(down)">
                                      <p:cBhvr>
                                        <p:cTn id="126" dur="290">
                                          <p:stCondLst>
                                            <p:cond delay="0"/>
                                          </p:stCondLst>
                                        </p:cTn>
                                        <p:tgtEl>
                                          <p:spTgt spid="11"/>
                                        </p:tgtEl>
                                      </p:cBhvr>
                                    </p:animEffect>
                                    <p:anim calcmode="lin" valueType="num">
                                      <p:cBhvr>
                                        <p:cTn id="127"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8"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29"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130"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131"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132" dur="13">
                                          <p:stCondLst>
                                            <p:cond delay="325"/>
                                          </p:stCondLst>
                                        </p:cTn>
                                        <p:tgtEl>
                                          <p:spTgt spid="11"/>
                                        </p:tgtEl>
                                      </p:cBhvr>
                                      <p:to x="100000" y="60000"/>
                                    </p:animScale>
                                    <p:animScale>
                                      <p:cBhvr>
                                        <p:cTn id="133" dur="83" decel="50000">
                                          <p:stCondLst>
                                            <p:cond delay="338"/>
                                          </p:stCondLst>
                                        </p:cTn>
                                        <p:tgtEl>
                                          <p:spTgt spid="11"/>
                                        </p:tgtEl>
                                      </p:cBhvr>
                                      <p:to x="100000" y="100000"/>
                                    </p:animScale>
                                    <p:animScale>
                                      <p:cBhvr>
                                        <p:cTn id="134" dur="13">
                                          <p:stCondLst>
                                            <p:cond delay="656"/>
                                          </p:stCondLst>
                                        </p:cTn>
                                        <p:tgtEl>
                                          <p:spTgt spid="11"/>
                                        </p:tgtEl>
                                      </p:cBhvr>
                                      <p:to x="100000" y="80000"/>
                                    </p:animScale>
                                    <p:animScale>
                                      <p:cBhvr>
                                        <p:cTn id="135" dur="83" decel="50000">
                                          <p:stCondLst>
                                            <p:cond delay="669"/>
                                          </p:stCondLst>
                                        </p:cTn>
                                        <p:tgtEl>
                                          <p:spTgt spid="11"/>
                                        </p:tgtEl>
                                      </p:cBhvr>
                                      <p:to x="100000" y="100000"/>
                                    </p:animScale>
                                    <p:animScale>
                                      <p:cBhvr>
                                        <p:cTn id="136" dur="13">
                                          <p:stCondLst>
                                            <p:cond delay="821"/>
                                          </p:stCondLst>
                                        </p:cTn>
                                        <p:tgtEl>
                                          <p:spTgt spid="11"/>
                                        </p:tgtEl>
                                      </p:cBhvr>
                                      <p:to x="100000" y="90000"/>
                                    </p:animScale>
                                    <p:animScale>
                                      <p:cBhvr>
                                        <p:cTn id="137" dur="83" decel="50000">
                                          <p:stCondLst>
                                            <p:cond delay="834"/>
                                          </p:stCondLst>
                                        </p:cTn>
                                        <p:tgtEl>
                                          <p:spTgt spid="11"/>
                                        </p:tgtEl>
                                      </p:cBhvr>
                                      <p:to x="100000" y="100000"/>
                                    </p:animScale>
                                    <p:animScale>
                                      <p:cBhvr>
                                        <p:cTn id="138" dur="13">
                                          <p:stCondLst>
                                            <p:cond delay="904"/>
                                          </p:stCondLst>
                                        </p:cTn>
                                        <p:tgtEl>
                                          <p:spTgt spid="11"/>
                                        </p:tgtEl>
                                      </p:cBhvr>
                                      <p:to x="100000" y="95000"/>
                                    </p:animScale>
                                    <p:animScale>
                                      <p:cBhvr>
                                        <p:cTn id="139" dur="83" decel="50000">
                                          <p:stCondLst>
                                            <p:cond delay="917"/>
                                          </p:stCondLst>
                                        </p:cTn>
                                        <p:tgtEl>
                                          <p:spTgt spid="11"/>
                                        </p:tgtEl>
                                      </p:cBhvr>
                                      <p:to x="100000" y="100000"/>
                                    </p:animScale>
                                  </p:childTnLst>
                                </p:cTn>
                              </p:par>
                            </p:childTnLst>
                          </p:cTn>
                        </p:par>
                        <p:par>
                          <p:cTn id="140" fill="hold">
                            <p:stCondLst>
                              <p:cond delay="8000"/>
                            </p:stCondLst>
                            <p:childTnLst>
                              <p:par>
                                <p:cTn id="141" presetID="26" presetClass="entr" presetSubtype="0" fill="hold" nodeType="afterEffect">
                                  <p:stCondLst>
                                    <p:cond delay="0"/>
                                  </p:stCondLst>
                                  <p:childTnLst>
                                    <p:set>
                                      <p:cBhvr>
                                        <p:cTn id="142" dur="1" fill="hold">
                                          <p:stCondLst>
                                            <p:cond delay="0"/>
                                          </p:stCondLst>
                                        </p:cTn>
                                        <p:tgtEl>
                                          <p:spTgt spid="12"/>
                                        </p:tgtEl>
                                        <p:attrNameLst>
                                          <p:attrName>style.visibility</p:attrName>
                                        </p:attrNameLst>
                                      </p:cBhvr>
                                      <p:to>
                                        <p:strVal val="visible"/>
                                      </p:to>
                                    </p:set>
                                    <p:animEffect transition="in" filter="wipe(down)">
                                      <p:cBhvr>
                                        <p:cTn id="143" dur="290">
                                          <p:stCondLst>
                                            <p:cond delay="0"/>
                                          </p:stCondLst>
                                        </p:cTn>
                                        <p:tgtEl>
                                          <p:spTgt spid="12"/>
                                        </p:tgtEl>
                                      </p:cBhvr>
                                    </p:animEffect>
                                    <p:anim calcmode="lin" valueType="num">
                                      <p:cBhvr>
                                        <p:cTn id="144"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45"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6"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47"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48"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49" dur="13">
                                          <p:stCondLst>
                                            <p:cond delay="325"/>
                                          </p:stCondLst>
                                        </p:cTn>
                                        <p:tgtEl>
                                          <p:spTgt spid="12"/>
                                        </p:tgtEl>
                                      </p:cBhvr>
                                      <p:to x="100000" y="60000"/>
                                    </p:animScale>
                                    <p:animScale>
                                      <p:cBhvr>
                                        <p:cTn id="150" dur="83" decel="50000">
                                          <p:stCondLst>
                                            <p:cond delay="338"/>
                                          </p:stCondLst>
                                        </p:cTn>
                                        <p:tgtEl>
                                          <p:spTgt spid="12"/>
                                        </p:tgtEl>
                                      </p:cBhvr>
                                      <p:to x="100000" y="100000"/>
                                    </p:animScale>
                                    <p:animScale>
                                      <p:cBhvr>
                                        <p:cTn id="151" dur="13">
                                          <p:stCondLst>
                                            <p:cond delay="656"/>
                                          </p:stCondLst>
                                        </p:cTn>
                                        <p:tgtEl>
                                          <p:spTgt spid="12"/>
                                        </p:tgtEl>
                                      </p:cBhvr>
                                      <p:to x="100000" y="80000"/>
                                    </p:animScale>
                                    <p:animScale>
                                      <p:cBhvr>
                                        <p:cTn id="152" dur="83" decel="50000">
                                          <p:stCondLst>
                                            <p:cond delay="669"/>
                                          </p:stCondLst>
                                        </p:cTn>
                                        <p:tgtEl>
                                          <p:spTgt spid="12"/>
                                        </p:tgtEl>
                                      </p:cBhvr>
                                      <p:to x="100000" y="100000"/>
                                    </p:animScale>
                                    <p:animScale>
                                      <p:cBhvr>
                                        <p:cTn id="153" dur="13">
                                          <p:stCondLst>
                                            <p:cond delay="821"/>
                                          </p:stCondLst>
                                        </p:cTn>
                                        <p:tgtEl>
                                          <p:spTgt spid="12"/>
                                        </p:tgtEl>
                                      </p:cBhvr>
                                      <p:to x="100000" y="90000"/>
                                    </p:animScale>
                                    <p:animScale>
                                      <p:cBhvr>
                                        <p:cTn id="154" dur="83" decel="50000">
                                          <p:stCondLst>
                                            <p:cond delay="834"/>
                                          </p:stCondLst>
                                        </p:cTn>
                                        <p:tgtEl>
                                          <p:spTgt spid="12"/>
                                        </p:tgtEl>
                                      </p:cBhvr>
                                      <p:to x="100000" y="100000"/>
                                    </p:animScale>
                                    <p:animScale>
                                      <p:cBhvr>
                                        <p:cTn id="155" dur="13">
                                          <p:stCondLst>
                                            <p:cond delay="904"/>
                                          </p:stCondLst>
                                        </p:cTn>
                                        <p:tgtEl>
                                          <p:spTgt spid="12"/>
                                        </p:tgtEl>
                                      </p:cBhvr>
                                      <p:to x="100000" y="95000"/>
                                    </p:animScale>
                                    <p:animScale>
                                      <p:cBhvr>
                                        <p:cTn id="156" dur="83" decel="50000">
                                          <p:stCondLst>
                                            <p:cond delay="917"/>
                                          </p:stCondLst>
                                        </p:cTn>
                                        <p:tgtEl>
                                          <p:spTgt spid="12"/>
                                        </p:tgtEl>
                                      </p:cBhvr>
                                      <p:to x="100000" y="100000"/>
                                    </p:animScale>
                                  </p:childTnLst>
                                </p:cTn>
                              </p:par>
                            </p:childTnLst>
                          </p:cTn>
                        </p:par>
                        <p:par>
                          <p:cTn id="157" fill="hold">
                            <p:stCondLst>
                              <p:cond delay="9000"/>
                            </p:stCondLst>
                            <p:childTnLst>
                              <p:par>
                                <p:cTn id="158" presetID="26" presetClass="entr" presetSubtype="0" fill="hold" nodeType="afterEffect">
                                  <p:stCondLst>
                                    <p:cond delay="0"/>
                                  </p:stCondLst>
                                  <p:childTnLst>
                                    <p:set>
                                      <p:cBhvr>
                                        <p:cTn id="159" dur="1" fill="hold">
                                          <p:stCondLst>
                                            <p:cond delay="0"/>
                                          </p:stCondLst>
                                        </p:cTn>
                                        <p:tgtEl>
                                          <p:spTgt spid="13"/>
                                        </p:tgtEl>
                                        <p:attrNameLst>
                                          <p:attrName>style.visibility</p:attrName>
                                        </p:attrNameLst>
                                      </p:cBhvr>
                                      <p:to>
                                        <p:strVal val="visible"/>
                                      </p:to>
                                    </p:set>
                                    <p:animEffect transition="in" filter="wipe(down)">
                                      <p:cBhvr>
                                        <p:cTn id="160" dur="290">
                                          <p:stCondLst>
                                            <p:cond delay="0"/>
                                          </p:stCondLst>
                                        </p:cTn>
                                        <p:tgtEl>
                                          <p:spTgt spid="13"/>
                                        </p:tgtEl>
                                      </p:cBhvr>
                                    </p:animEffect>
                                    <p:anim calcmode="lin" valueType="num">
                                      <p:cBhvr>
                                        <p:cTn id="161"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2"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3"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164"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165"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166" dur="13">
                                          <p:stCondLst>
                                            <p:cond delay="325"/>
                                          </p:stCondLst>
                                        </p:cTn>
                                        <p:tgtEl>
                                          <p:spTgt spid="13"/>
                                        </p:tgtEl>
                                      </p:cBhvr>
                                      <p:to x="100000" y="60000"/>
                                    </p:animScale>
                                    <p:animScale>
                                      <p:cBhvr>
                                        <p:cTn id="167" dur="83" decel="50000">
                                          <p:stCondLst>
                                            <p:cond delay="338"/>
                                          </p:stCondLst>
                                        </p:cTn>
                                        <p:tgtEl>
                                          <p:spTgt spid="13"/>
                                        </p:tgtEl>
                                      </p:cBhvr>
                                      <p:to x="100000" y="100000"/>
                                    </p:animScale>
                                    <p:animScale>
                                      <p:cBhvr>
                                        <p:cTn id="168" dur="13">
                                          <p:stCondLst>
                                            <p:cond delay="656"/>
                                          </p:stCondLst>
                                        </p:cTn>
                                        <p:tgtEl>
                                          <p:spTgt spid="13"/>
                                        </p:tgtEl>
                                      </p:cBhvr>
                                      <p:to x="100000" y="80000"/>
                                    </p:animScale>
                                    <p:animScale>
                                      <p:cBhvr>
                                        <p:cTn id="169" dur="83" decel="50000">
                                          <p:stCondLst>
                                            <p:cond delay="669"/>
                                          </p:stCondLst>
                                        </p:cTn>
                                        <p:tgtEl>
                                          <p:spTgt spid="13"/>
                                        </p:tgtEl>
                                      </p:cBhvr>
                                      <p:to x="100000" y="100000"/>
                                    </p:animScale>
                                    <p:animScale>
                                      <p:cBhvr>
                                        <p:cTn id="170" dur="13">
                                          <p:stCondLst>
                                            <p:cond delay="821"/>
                                          </p:stCondLst>
                                        </p:cTn>
                                        <p:tgtEl>
                                          <p:spTgt spid="13"/>
                                        </p:tgtEl>
                                      </p:cBhvr>
                                      <p:to x="100000" y="90000"/>
                                    </p:animScale>
                                    <p:animScale>
                                      <p:cBhvr>
                                        <p:cTn id="171" dur="83" decel="50000">
                                          <p:stCondLst>
                                            <p:cond delay="834"/>
                                          </p:stCondLst>
                                        </p:cTn>
                                        <p:tgtEl>
                                          <p:spTgt spid="13"/>
                                        </p:tgtEl>
                                      </p:cBhvr>
                                      <p:to x="100000" y="100000"/>
                                    </p:animScale>
                                    <p:animScale>
                                      <p:cBhvr>
                                        <p:cTn id="172" dur="13">
                                          <p:stCondLst>
                                            <p:cond delay="904"/>
                                          </p:stCondLst>
                                        </p:cTn>
                                        <p:tgtEl>
                                          <p:spTgt spid="13"/>
                                        </p:tgtEl>
                                      </p:cBhvr>
                                      <p:to x="100000" y="95000"/>
                                    </p:animScale>
                                    <p:animScale>
                                      <p:cBhvr>
                                        <p:cTn id="173" dur="83" decel="50000">
                                          <p:stCondLst>
                                            <p:cond delay="917"/>
                                          </p:stCondLst>
                                        </p:cTn>
                                        <p:tgtEl>
                                          <p:spTgt spid="13"/>
                                        </p:tgtEl>
                                      </p:cBhvr>
                                      <p:to x="100000" y="100000"/>
                                    </p:animScale>
                                  </p:childTnLst>
                                </p:cTn>
                              </p:par>
                            </p:childTnLst>
                          </p:cTn>
                        </p:par>
                        <p:par>
                          <p:cTn id="174" fill="hold">
                            <p:stCondLst>
                              <p:cond delay="10000"/>
                            </p:stCondLst>
                            <p:childTnLst>
                              <p:par>
                                <p:cTn id="175" presetID="26" presetClass="entr" presetSubtype="0" fill="hold" nodeType="afterEffect">
                                  <p:stCondLst>
                                    <p:cond delay="0"/>
                                  </p:stCondLst>
                                  <p:childTnLst>
                                    <p:set>
                                      <p:cBhvr>
                                        <p:cTn id="176" dur="1" fill="hold">
                                          <p:stCondLst>
                                            <p:cond delay="0"/>
                                          </p:stCondLst>
                                        </p:cTn>
                                        <p:tgtEl>
                                          <p:spTgt spid="14"/>
                                        </p:tgtEl>
                                        <p:attrNameLst>
                                          <p:attrName>style.visibility</p:attrName>
                                        </p:attrNameLst>
                                      </p:cBhvr>
                                      <p:to>
                                        <p:strVal val="visible"/>
                                      </p:to>
                                    </p:set>
                                    <p:animEffect transition="in" filter="wipe(down)">
                                      <p:cBhvr>
                                        <p:cTn id="177" dur="290">
                                          <p:stCondLst>
                                            <p:cond delay="0"/>
                                          </p:stCondLst>
                                        </p:cTn>
                                        <p:tgtEl>
                                          <p:spTgt spid="14"/>
                                        </p:tgtEl>
                                      </p:cBhvr>
                                    </p:animEffect>
                                    <p:anim calcmode="lin" valueType="num">
                                      <p:cBhvr>
                                        <p:cTn id="178"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9"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80"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81"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82"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83" dur="13">
                                          <p:stCondLst>
                                            <p:cond delay="325"/>
                                          </p:stCondLst>
                                        </p:cTn>
                                        <p:tgtEl>
                                          <p:spTgt spid="14"/>
                                        </p:tgtEl>
                                      </p:cBhvr>
                                      <p:to x="100000" y="60000"/>
                                    </p:animScale>
                                    <p:animScale>
                                      <p:cBhvr>
                                        <p:cTn id="184" dur="83" decel="50000">
                                          <p:stCondLst>
                                            <p:cond delay="338"/>
                                          </p:stCondLst>
                                        </p:cTn>
                                        <p:tgtEl>
                                          <p:spTgt spid="14"/>
                                        </p:tgtEl>
                                      </p:cBhvr>
                                      <p:to x="100000" y="100000"/>
                                    </p:animScale>
                                    <p:animScale>
                                      <p:cBhvr>
                                        <p:cTn id="185" dur="13">
                                          <p:stCondLst>
                                            <p:cond delay="656"/>
                                          </p:stCondLst>
                                        </p:cTn>
                                        <p:tgtEl>
                                          <p:spTgt spid="14"/>
                                        </p:tgtEl>
                                      </p:cBhvr>
                                      <p:to x="100000" y="80000"/>
                                    </p:animScale>
                                    <p:animScale>
                                      <p:cBhvr>
                                        <p:cTn id="186" dur="83" decel="50000">
                                          <p:stCondLst>
                                            <p:cond delay="669"/>
                                          </p:stCondLst>
                                        </p:cTn>
                                        <p:tgtEl>
                                          <p:spTgt spid="14"/>
                                        </p:tgtEl>
                                      </p:cBhvr>
                                      <p:to x="100000" y="100000"/>
                                    </p:animScale>
                                    <p:animScale>
                                      <p:cBhvr>
                                        <p:cTn id="187" dur="13">
                                          <p:stCondLst>
                                            <p:cond delay="821"/>
                                          </p:stCondLst>
                                        </p:cTn>
                                        <p:tgtEl>
                                          <p:spTgt spid="14"/>
                                        </p:tgtEl>
                                      </p:cBhvr>
                                      <p:to x="100000" y="90000"/>
                                    </p:animScale>
                                    <p:animScale>
                                      <p:cBhvr>
                                        <p:cTn id="188" dur="83" decel="50000">
                                          <p:stCondLst>
                                            <p:cond delay="834"/>
                                          </p:stCondLst>
                                        </p:cTn>
                                        <p:tgtEl>
                                          <p:spTgt spid="14"/>
                                        </p:tgtEl>
                                      </p:cBhvr>
                                      <p:to x="100000" y="100000"/>
                                    </p:animScale>
                                    <p:animScale>
                                      <p:cBhvr>
                                        <p:cTn id="189" dur="13">
                                          <p:stCondLst>
                                            <p:cond delay="904"/>
                                          </p:stCondLst>
                                        </p:cTn>
                                        <p:tgtEl>
                                          <p:spTgt spid="14"/>
                                        </p:tgtEl>
                                      </p:cBhvr>
                                      <p:to x="100000" y="95000"/>
                                    </p:animScale>
                                    <p:animScale>
                                      <p:cBhvr>
                                        <p:cTn id="190" dur="83" decel="50000">
                                          <p:stCondLst>
                                            <p:cond delay="917"/>
                                          </p:stCondLst>
                                        </p:cTn>
                                        <p:tgtEl>
                                          <p:spTgt spid="14"/>
                                        </p:tgtEl>
                                      </p:cBhvr>
                                      <p:to x="100000" y="100000"/>
                                    </p:animScale>
                                  </p:childTnLst>
                                </p:cTn>
                              </p:par>
                            </p:childTnLst>
                          </p:cTn>
                        </p:par>
                        <p:par>
                          <p:cTn id="191" fill="hold">
                            <p:stCondLst>
                              <p:cond delay="11000"/>
                            </p:stCondLst>
                            <p:childTnLst>
                              <p:par>
                                <p:cTn id="192" presetID="26" presetClass="entr" presetSubtype="0" fill="hold" nodeType="afterEffect">
                                  <p:stCondLst>
                                    <p:cond delay="0"/>
                                  </p:stCondLst>
                                  <p:childTnLst>
                                    <p:set>
                                      <p:cBhvr>
                                        <p:cTn id="193" dur="1" fill="hold">
                                          <p:stCondLst>
                                            <p:cond delay="0"/>
                                          </p:stCondLst>
                                        </p:cTn>
                                        <p:tgtEl>
                                          <p:spTgt spid="15"/>
                                        </p:tgtEl>
                                        <p:attrNameLst>
                                          <p:attrName>style.visibility</p:attrName>
                                        </p:attrNameLst>
                                      </p:cBhvr>
                                      <p:to>
                                        <p:strVal val="visible"/>
                                      </p:to>
                                    </p:set>
                                    <p:animEffect transition="in" filter="wipe(down)">
                                      <p:cBhvr>
                                        <p:cTn id="194" dur="290">
                                          <p:stCondLst>
                                            <p:cond delay="0"/>
                                          </p:stCondLst>
                                        </p:cTn>
                                        <p:tgtEl>
                                          <p:spTgt spid="15"/>
                                        </p:tgtEl>
                                      </p:cBhvr>
                                    </p:animEffect>
                                    <p:anim calcmode="lin" valueType="num">
                                      <p:cBhvr>
                                        <p:cTn id="195"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6"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97"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98"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99"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200" dur="13">
                                          <p:stCondLst>
                                            <p:cond delay="325"/>
                                          </p:stCondLst>
                                        </p:cTn>
                                        <p:tgtEl>
                                          <p:spTgt spid="15"/>
                                        </p:tgtEl>
                                      </p:cBhvr>
                                      <p:to x="100000" y="60000"/>
                                    </p:animScale>
                                    <p:animScale>
                                      <p:cBhvr>
                                        <p:cTn id="201" dur="83" decel="50000">
                                          <p:stCondLst>
                                            <p:cond delay="338"/>
                                          </p:stCondLst>
                                        </p:cTn>
                                        <p:tgtEl>
                                          <p:spTgt spid="15"/>
                                        </p:tgtEl>
                                      </p:cBhvr>
                                      <p:to x="100000" y="100000"/>
                                    </p:animScale>
                                    <p:animScale>
                                      <p:cBhvr>
                                        <p:cTn id="202" dur="13">
                                          <p:stCondLst>
                                            <p:cond delay="656"/>
                                          </p:stCondLst>
                                        </p:cTn>
                                        <p:tgtEl>
                                          <p:spTgt spid="15"/>
                                        </p:tgtEl>
                                      </p:cBhvr>
                                      <p:to x="100000" y="80000"/>
                                    </p:animScale>
                                    <p:animScale>
                                      <p:cBhvr>
                                        <p:cTn id="203" dur="83" decel="50000">
                                          <p:stCondLst>
                                            <p:cond delay="669"/>
                                          </p:stCondLst>
                                        </p:cTn>
                                        <p:tgtEl>
                                          <p:spTgt spid="15"/>
                                        </p:tgtEl>
                                      </p:cBhvr>
                                      <p:to x="100000" y="100000"/>
                                    </p:animScale>
                                    <p:animScale>
                                      <p:cBhvr>
                                        <p:cTn id="204" dur="13">
                                          <p:stCondLst>
                                            <p:cond delay="821"/>
                                          </p:stCondLst>
                                        </p:cTn>
                                        <p:tgtEl>
                                          <p:spTgt spid="15"/>
                                        </p:tgtEl>
                                      </p:cBhvr>
                                      <p:to x="100000" y="90000"/>
                                    </p:animScale>
                                    <p:animScale>
                                      <p:cBhvr>
                                        <p:cTn id="205" dur="83" decel="50000">
                                          <p:stCondLst>
                                            <p:cond delay="834"/>
                                          </p:stCondLst>
                                        </p:cTn>
                                        <p:tgtEl>
                                          <p:spTgt spid="15"/>
                                        </p:tgtEl>
                                      </p:cBhvr>
                                      <p:to x="100000" y="100000"/>
                                    </p:animScale>
                                    <p:animScale>
                                      <p:cBhvr>
                                        <p:cTn id="206" dur="13">
                                          <p:stCondLst>
                                            <p:cond delay="904"/>
                                          </p:stCondLst>
                                        </p:cTn>
                                        <p:tgtEl>
                                          <p:spTgt spid="15"/>
                                        </p:tgtEl>
                                      </p:cBhvr>
                                      <p:to x="100000" y="95000"/>
                                    </p:animScale>
                                    <p:animScale>
                                      <p:cBhvr>
                                        <p:cTn id="207" dur="83" decel="50000">
                                          <p:stCondLst>
                                            <p:cond delay="917"/>
                                          </p:stCondLst>
                                        </p:cTn>
                                        <p:tgtEl>
                                          <p:spTgt spid="15"/>
                                        </p:tgtEl>
                                      </p:cBhvr>
                                      <p:to x="100000" y="100000"/>
                                    </p:animScale>
                                  </p:childTnLst>
                                </p:cTn>
                              </p:par>
                            </p:childTnLst>
                          </p:cTn>
                        </p:par>
                        <p:par>
                          <p:cTn id="208" fill="hold">
                            <p:stCondLst>
                              <p:cond delay="12000"/>
                            </p:stCondLst>
                            <p:childTnLst>
                              <p:par>
                                <p:cTn id="209" presetID="26" presetClass="entr" presetSubtype="0" fill="hold" nodeType="after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wipe(down)">
                                      <p:cBhvr>
                                        <p:cTn id="211" dur="290">
                                          <p:stCondLst>
                                            <p:cond delay="0"/>
                                          </p:stCondLst>
                                        </p:cTn>
                                        <p:tgtEl>
                                          <p:spTgt spid="16"/>
                                        </p:tgtEl>
                                      </p:cBhvr>
                                    </p:animEffect>
                                    <p:anim calcmode="lin" valueType="num">
                                      <p:cBhvr>
                                        <p:cTn id="212"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3"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14"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215"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216"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217" dur="13">
                                          <p:stCondLst>
                                            <p:cond delay="325"/>
                                          </p:stCondLst>
                                        </p:cTn>
                                        <p:tgtEl>
                                          <p:spTgt spid="16"/>
                                        </p:tgtEl>
                                      </p:cBhvr>
                                      <p:to x="100000" y="60000"/>
                                    </p:animScale>
                                    <p:animScale>
                                      <p:cBhvr>
                                        <p:cTn id="218" dur="83" decel="50000">
                                          <p:stCondLst>
                                            <p:cond delay="338"/>
                                          </p:stCondLst>
                                        </p:cTn>
                                        <p:tgtEl>
                                          <p:spTgt spid="16"/>
                                        </p:tgtEl>
                                      </p:cBhvr>
                                      <p:to x="100000" y="100000"/>
                                    </p:animScale>
                                    <p:animScale>
                                      <p:cBhvr>
                                        <p:cTn id="219" dur="13">
                                          <p:stCondLst>
                                            <p:cond delay="656"/>
                                          </p:stCondLst>
                                        </p:cTn>
                                        <p:tgtEl>
                                          <p:spTgt spid="16"/>
                                        </p:tgtEl>
                                      </p:cBhvr>
                                      <p:to x="100000" y="80000"/>
                                    </p:animScale>
                                    <p:animScale>
                                      <p:cBhvr>
                                        <p:cTn id="220" dur="83" decel="50000">
                                          <p:stCondLst>
                                            <p:cond delay="669"/>
                                          </p:stCondLst>
                                        </p:cTn>
                                        <p:tgtEl>
                                          <p:spTgt spid="16"/>
                                        </p:tgtEl>
                                      </p:cBhvr>
                                      <p:to x="100000" y="100000"/>
                                    </p:animScale>
                                    <p:animScale>
                                      <p:cBhvr>
                                        <p:cTn id="221" dur="13">
                                          <p:stCondLst>
                                            <p:cond delay="821"/>
                                          </p:stCondLst>
                                        </p:cTn>
                                        <p:tgtEl>
                                          <p:spTgt spid="16"/>
                                        </p:tgtEl>
                                      </p:cBhvr>
                                      <p:to x="100000" y="90000"/>
                                    </p:animScale>
                                    <p:animScale>
                                      <p:cBhvr>
                                        <p:cTn id="222" dur="83" decel="50000">
                                          <p:stCondLst>
                                            <p:cond delay="834"/>
                                          </p:stCondLst>
                                        </p:cTn>
                                        <p:tgtEl>
                                          <p:spTgt spid="16"/>
                                        </p:tgtEl>
                                      </p:cBhvr>
                                      <p:to x="100000" y="100000"/>
                                    </p:animScale>
                                    <p:animScale>
                                      <p:cBhvr>
                                        <p:cTn id="223" dur="13">
                                          <p:stCondLst>
                                            <p:cond delay="904"/>
                                          </p:stCondLst>
                                        </p:cTn>
                                        <p:tgtEl>
                                          <p:spTgt spid="16"/>
                                        </p:tgtEl>
                                      </p:cBhvr>
                                      <p:to x="100000" y="95000"/>
                                    </p:animScale>
                                    <p:animScale>
                                      <p:cBhvr>
                                        <p:cTn id="224" dur="83" decel="50000">
                                          <p:stCondLst>
                                            <p:cond delay="917"/>
                                          </p:stCondLst>
                                        </p:cTn>
                                        <p:tgtEl>
                                          <p:spTgt spid="16"/>
                                        </p:tgtEl>
                                      </p:cBhvr>
                                      <p:to x="100000" y="100000"/>
                                    </p:animScale>
                                  </p:childTnLst>
                                </p:cTn>
                              </p:par>
                            </p:childTnLst>
                          </p:cTn>
                        </p:par>
                        <p:par>
                          <p:cTn id="225" fill="hold">
                            <p:stCondLst>
                              <p:cond delay="13000"/>
                            </p:stCondLst>
                            <p:childTnLst>
                              <p:par>
                                <p:cTn id="226" presetID="26" presetClass="entr" presetSubtype="0" fill="hold" nodeType="afterEffect">
                                  <p:stCondLst>
                                    <p:cond delay="0"/>
                                  </p:stCondLst>
                                  <p:childTnLst>
                                    <p:set>
                                      <p:cBhvr>
                                        <p:cTn id="227" dur="1" fill="hold">
                                          <p:stCondLst>
                                            <p:cond delay="0"/>
                                          </p:stCondLst>
                                        </p:cTn>
                                        <p:tgtEl>
                                          <p:spTgt spid="17"/>
                                        </p:tgtEl>
                                        <p:attrNameLst>
                                          <p:attrName>style.visibility</p:attrName>
                                        </p:attrNameLst>
                                      </p:cBhvr>
                                      <p:to>
                                        <p:strVal val="visible"/>
                                      </p:to>
                                    </p:set>
                                    <p:animEffect transition="in" filter="wipe(down)">
                                      <p:cBhvr>
                                        <p:cTn id="228" dur="290">
                                          <p:stCondLst>
                                            <p:cond delay="0"/>
                                          </p:stCondLst>
                                        </p:cTn>
                                        <p:tgtEl>
                                          <p:spTgt spid="17"/>
                                        </p:tgtEl>
                                      </p:cBhvr>
                                    </p:animEffect>
                                    <p:anim calcmode="lin" valueType="num">
                                      <p:cBhvr>
                                        <p:cTn id="229"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30"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31"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232"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233"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234" dur="13">
                                          <p:stCondLst>
                                            <p:cond delay="325"/>
                                          </p:stCondLst>
                                        </p:cTn>
                                        <p:tgtEl>
                                          <p:spTgt spid="17"/>
                                        </p:tgtEl>
                                      </p:cBhvr>
                                      <p:to x="100000" y="60000"/>
                                    </p:animScale>
                                    <p:animScale>
                                      <p:cBhvr>
                                        <p:cTn id="235" dur="83" decel="50000">
                                          <p:stCondLst>
                                            <p:cond delay="338"/>
                                          </p:stCondLst>
                                        </p:cTn>
                                        <p:tgtEl>
                                          <p:spTgt spid="17"/>
                                        </p:tgtEl>
                                      </p:cBhvr>
                                      <p:to x="100000" y="100000"/>
                                    </p:animScale>
                                    <p:animScale>
                                      <p:cBhvr>
                                        <p:cTn id="236" dur="13">
                                          <p:stCondLst>
                                            <p:cond delay="656"/>
                                          </p:stCondLst>
                                        </p:cTn>
                                        <p:tgtEl>
                                          <p:spTgt spid="17"/>
                                        </p:tgtEl>
                                      </p:cBhvr>
                                      <p:to x="100000" y="80000"/>
                                    </p:animScale>
                                    <p:animScale>
                                      <p:cBhvr>
                                        <p:cTn id="237" dur="83" decel="50000">
                                          <p:stCondLst>
                                            <p:cond delay="669"/>
                                          </p:stCondLst>
                                        </p:cTn>
                                        <p:tgtEl>
                                          <p:spTgt spid="17"/>
                                        </p:tgtEl>
                                      </p:cBhvr>
                                      <p:to x="100000" y="100000"/>
                                    </p:animScale>
                                    <p:animScale>
                                      <p:cBhvr>
                                        <p:cTn id="238" dur="13">
                                          <p:stCondLst>
                                            <p:cond delay="821"/>
                                          </p:stCondLst>
                                        </p:cTn>
                                        <p:tgtEl>
                                          <p:spTgt spid="17"/>
                                        </p:tgtEl>
                                      </p:cBhvr>
                                      <p:to x="100000" y="90000"/>
                                    </p:animScale>
                                    <p:animScale>
                                      <p:cBhvr>
                                        <p:cTn id="239" dur="83" decel="50000">
                                          <p:stCondLst>
                                            <p:cond delay="834"/>
                                          </p:stCondLst>
                                        </p:cTn>
                                        <p:tgtEl>
                                          <p:spTgt spid="17"/>
                                        </p:tgtEl>
                                      </p:cBhvr>
                                      <p:to x="100000" y="100000"/>
                                    </p:animScale>
                                    <p:animScale>
                                      <p:cBhvr>
                                        <p:cTn id="240" dur="13">
                                          <p:stCondLst>
                                            <p:cond delay="904"/>
                                          </p:stCondLst>
                                        </p:cTn>
                                        <p:tgtEl>
                                          <p:spTgt spid="17"/>
                                        </p:tgtEl>
                                      </p:cBhvr>
                                      <p:to x="100000" y="95000"/>
                                    </p:animScale>
                                    <p:animScale>
                                      <p:cBhvr>
                                        <p:cTn id="241" dur="83" decel="50000">
                                          <p:stCondLst>
                                            <p:cond delay="917"/>
                                          </p:stCondLst>
                                        </p:cTn>
                                        <p:tgtEl>
                                          <p:spTgt spid="17"/>
                                        </p:tgtEl>
                                      </p:cBhvr>
                                      <p:to x="100000" y="100000"/>
                                    </p:animScale>
                                  </p:childTnLst>
                                </p:cTn>
                              </p:par>
                            </p:childTnLst>
                          </p:cTn>
                        </p:par>
                        <p:par>
                          <p:cTn id="242" fill="hold">
                            <p:stCondLst>
                              <p:cond delay="14000"/>
                            </p:stCondLst>
                            <p:childTnLst>
                              <p:par>
                                <p:cTn id="243" presetID="26" presetClass="entr" presetSubtype="0" fill="hold" nodeType="afterEffect">
                                  <p:stCondLst>
                                    <p:cond delay="0"/>
                                  </p:stCondLst>
                                  <p:childTnLst>
                                    <p:set>
                                      <p:cBhvr>
                                        <p:cTn id="244" dur="1" fill="hold">
                                          <p:stCondLst>
                                            <p:cond delay="0"/>
                                          </p:stCondLst>
                                        </p:cTn>
                                        <p:tgtEl>
                                          <p:spTgt spid="18"/>
                                        </p:tgtEl>
                                        <p:attrNameLst>
                                          <p:attrName>style.visibility</p:attrName>
                                        </p:attrNameLst>
                                      </p:cBhvr>
                                      <p:to>
                                        <p:strVal val="visible"/>
                                      </p:to>
                                    </p:set>
                                    <p:animEffect transition="in" filter="wipe(down)">
                                      <p:cBhvr>
                                        <p:cTn id="245" dur="290">
                                          <p:stCondLst>
                                            <p:cond delay="0"/>
                                          </p:stCondLst>
                                        </p:cTn>
                                        <p:tgtEl>
                                          <p:spTgt spid="18"/>
                                        </p:tgtEl>
                                      </p:cBhvr>
                                    </p:animEffect>
                                    <p:anim calcmode="lin" valueType="num">
                                      <p:cBhvr>
                                        <p:cTn id="246"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47"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48"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249"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250"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251" dur="13">
                                          <p:stCondLst>
                                            <p:cond delay="325"/>
                                          </p:stCondLst>
                                        </p:cTn>
                                        <p:tgtEl>
                                          <p:spTgt spid="18"/>
                                        </p:tgtEl>
                                      </p:cBhvr>
                                      <p:to x="100000" y="60000"/>
                                    </p:animScale>
                                    <p:animScale>
                                      <p:cBhvr>
                                        <p:cTn id="252" dur="83" decel="50000">
                                          <p:stCondLst>
                                            <p:cond delay="338"/>
                                          </p:stCondLst>
                                        </p:cTn>
                                        <p:tgtEl>
                                          <p:spTgt spid="18"/>
                                        </p:tgtEl>
                                      </p:cBhvr>
                                      <p:to x="100000" y="100000"/>
                                    </p:animScale>
                                    <p:animScale>
                                      <p:cBhvr>
                                        <p:cTn id="253" dur="13">
                                          <p:stCondLst>
                                            <p:cond delay="656"/>
                                          </p:stCondLst>
                                        </p:cTn>
                                        <p:tgtEl>
                                          <p:spTgt spid="18"/>
                                        </p:tgtEl>
                                      </p:cBhvr>
                                      <p:to x="100000" y="80000"/>
                                    </p:animScale>
                                    <p:animScale>
                                      <p:cBhvr>
                                        <p:cTn id="254" dur="83" decel="50000">
                                          <p:stCondLst>
                                            <p:cond delay="669"/>
                                          </p:stCondLst>
                                        </p:cTn>
                                        <p:tgtEl>
                                          <p:spTgt spid="18"/>
                                        </p:tgtEl>
                                      </p:cBhvr>
                                      <p:to x="100000" y="100000"/>
                                    </p:animScale>
                                    <p:animScale>
                                      <p:cBhvr>
                                        <p:cTn id="255" dur="13">
                                          <p:stCondLst>
                                            <p:cond delay="821"/>
                                          </p:stCondLst>
                                        </p:cTn>
                                        <p:tgtEl>
                                          <p:spTgt spid="18"/>
                                        </p:tgtEl>
                                      </p:cBhvr>
                                      <p:to x="100000" y="90000"/>
                                    </p:animScale>
                                    <p:animScale>
                                      <p:cBhvr>
                                        <p:cTn id="256" dur="83" decel="50000">
                                          <p:stCondLst>
                                            <p:cond delay="834"/>
                                          </p:stCondLst>
                                        </p:cTn>
                                        <p:tgtEl>
                                          <p:spTgt spid="18"/>
                                        </p:tgtEl>
                                      </p:cBhvr>
                                      <p:to x="100000" y="100000"/>
                                    </p:animScale>
                                    <p:animScale>
                                      <p:cBhvr>
                                        <p:cTn id="257" dur="13">
                                          <p:stCondLst>
                                            <p:cond delay="904"/>
                                          </p:stCondLst>
                                        </p:cTn>
                                        <p:tgtEl>
                                          <p:spTgt spid="18"/>
                                        </p:tgtEl>
                                      </p:cBhvr>
                                      <p:to x="100000" y="95000"/>
                                    </p:animScale>
                                    <p:animScale>
                                      <p:cBhvr>
                                        <p:cTn id="258" dur="83" decel="50000">
                                          <p:stCondLst>
                                            <p:cond delay="917"/>
                                          </p:stCondLst>
                                        </p:cTn>
                                        <p:tgtEl>
                                          <p:spTgt spid="18"/>
                                        </p:tgtEl>
                                      </p:cBhvr>
                                      <p:to x="100000" y="100000"/>
                                    </p:animScale>
                                  </p:childTnLst>
                                </p:cTn>
                              </p:par>
                            </p:childTnLst>
                          </p:cTn>
                        </p:par>
                        <p:par>
                          <p:cTn id="259" fill="hold">
                            <p:stCondLst>
                              <p:cond delay="15000"/>
                            </p:stCondLst>
                            <p:childTnLst>
                              <p:par>
                                <p:cTn id="260" presetID="10" presetClass="entr" presetSubtype="0" fill="hold" nodeType="afterEffect">
                                  <p:stCondLst>
                                    <p:cond delay="0"/>
                                  </p:stCondLst>
                                  <p:childTnLst>
                                    <p:set>
                                      <p:cBhvr>
                                        <p:cTn id="261" dur="1" fill="hold">
                                          <p:stCondLst>
                                            <p:cond delay="0"/>
                                          </p:stCondLst>
                                        </p:cTn>
                                        <p:tgtEl>
                                          <p:spTgt spid="19"/>
                                        </p:tgtEl>
                                        <p:attrNameLst>
                                          <p:attrName>style.visibility</p:attrName>
                                        </p:attrNameLst>
                                      </p:cBhvr>
                                      <p:to>
                                        <p:strVal val="visible"/>
                                      </p:to>
                                    </p:set>
                                    <p:animEffect transition="in" filter="fade">
                                      <p:cBhvr>
                                        <p:cTn id="262" dur="500"/>
                                        <p:tgtEl>
                                          <p:spTgt spid="19"/>
                                        </p:tgtEl>
                                      </p:cBhvr>
                                    </p:animEffect>
                                  </p:childTnLst>
                                </p:cTn>
                              </p:par>
                            </p:childTnLst>
                          </p:cTn>
                        </p:par>
                      </p:childTnLst>
                    </p:cTn>
                  </p:par>
                  <p:par>
                    <p:cTn id="263" fill="hold">
                      <p:stCondLst>
                        <p:cond delay="indefinite"/>
                      </p:stCondLst>
                      <p:childTnLst>
                        <p:par>
                          <p:cTn id="264" fill="hold">
                            <p:stCondLst>
                              <p:cond delay="0"/>
                            </p:stCondLst>
                            <p:childTnLst>
                              <p:par>
                                <p:cTn id="265" presetID="42" presetClass="entr" presetSubtype="0" fill="hold" nodeType="clickEffect">
                                  <p:stCondLst>
                                    <p:cond delay="0"/>
                                  </p:stCondLst>
                                  <p:childTnLst>
                                    <p:set>
                                      <p:cBhvr>
                                        <p:cTn id="266" dur="1" fill="hold">
                                          <p:stCondLst>
                                            <p:cond delay="0"/>
                                          </p:stCondLst>
                                        </p:cTn>
                                        <p:tgtEl>
                                          <p:spTgt spid="547842"/>
                                        </p:tgtEl>
                                        <p:attrNameLst>
                                          <p:attrName>style.visibility</p:attrName>
                                        </p:attrNameLst>
                                      </p:cBhvr>
                                      <p:to>
                                        <p:strVal val="visible"/>
                                      </p:to>
                                    </p:set>
                                    <p:animEffect transition="in" filter="fade">
                                      <p:cBhvr>
                                        <p:cTn id="267" dur="1000"/>
                                        <p:tgtEl>
                                          <p:spTgt spid="547842"/>
                                        </p:tgtEl>
                                      </p:cBhvr>
                                    </p:animEffect>
                                    <p:anim calcmode="lin" valueType="num">
                                      <p:cBhvr>
                                        <p:cTn id="268" dur="1000" fill="hold"/>
                                        <p:tgtEl>
                                          <p:spTgt spid="547842"/>
                                        </p:tgtEl>
                                        <p:attrNameLst>
                                          <p:attrName>ppt_x</p:attrName>
                                        </p:attrNameLst>
                                      </p:cBhvr>
                                      <p:tavLst>
                                        <p:tav tm="0">
                                          <p:val>
                                            <p:strVal val="#ppt_x"/>
                                          </p:val>
                                        </p:tav>
                                        <p:tav tm="100000">
                                          <p:val>
                                            <p:strVal val="#ppt_x"/>
                                          </p:val>
                                        </p:tav>
                                      </p:tavLst>
                                    </p:anim>
                                    <p:anim calcmode="lin" valueType="num">
                                      <p:cBhvr>
                                        <p:cTn id="269" dur="1000" fill="hold"/>
                                        <p:tgtEl>
                                          <p:spTgt spid="547842"/>
                                        </p:tgtEl>
                                        <p:attrNameLst>
                                          <p:attrName>ppt_y</p:attrName>
                                        </p:attrNameLst>
                                      </p:cBhvr>
                                      <p:tavLst>
                                        <p:tav tm="0">
                                          <p:val>
                                            <p:strVal val="#ppt_y+.1"/>
                                          </p:val>
                                        </p:tav>
                                        <p:tav tm="100000">
                                          <p:val>
                                            <p:strVal val="#ppt_y"/>
                                          </p:val>
                                        </p:tav>
                                      </p:tavLst>
                                    </p:anim>
                                  </p:childTnLst>
                                </p:cTn>
                              </p:par>
                              <p:par>
                                <p:cTn id="270" presetID="42" presetClass="entr" presetSubtype="0" fill="hold" grpId="0" nodeType="withEffect">
                                  <p:stCondLst>
                                    <p:cond delay="0"/>
                                  </p:stCondLst>
                                  <p:childTnLst>
                                    <p:set>
                                      <p:cBhvr>
                                        <p:cTn id="271" dur="1" fill="hold">
                                          <p:stCondLst>
                                            <p:cond delay="0"/>
                                          </p:stCondLst>
                                        </p:cTn>
                                        <p:tgtEl>
                                          <p:spTgt spid="198656"/>
                                        </p:tgtEl>
                                        <p:attrNameLst>
                                          <p:attrName>style.visibility</p:attrName>
                                        </p:attrNameLst>
                                      </p:cBhvr>
                                      <p:to>
                                        <p:strVal val="visible"/>
                                      </p:to>
                                    </p:set>
                                    <p:animEffect transition="in" filter="fade">
                                      <p:cBhvr>
                                        <p:cTn id="272" dur="1000"/>
                                        <p:tgtEl>
                                          <p:spTgt spid="198656"/>
                                        </p:tgtEl>
                                      </p:cBhvr>
                                    </p:animEffect>
                                    <p:anim calcmode="lin" valueType="num">
                                      <p:cBhvr>
                                        <p:cTn id="273" dur="1000" fill="hold"/>
                                        <p:tgtEl>
                                          <p:spTgt spid="198656"/>
                                        </p:tgtEl>
                                        <p:attrNameLst>
                                          <p:attrName>ppt_x</p:attrName>
                                        </p:attrNameLst>
                                      </p:cBhvr>
                                      <p:tavLst>
                                        <p:tav tm="0">
                                          <p:val>
                                            <p:strVal val="#ppt_x"/>
                                          </p:val>
                                        </p:tav>
                                        <p:tav tm="100000">
                                          <p:val>
                                            <p:strVal val="#ppt_x"/>
                                          </p:val>
                                        </p:tav>
                                      </p:tavLst>
                                    </p:anim>
                                    <p:anim calcmode="lin" valueType="num">
                                      <p:cBhvr>
                                        <p:cTn id="274" dur="1000" fill="hold"/>
                                        <p:tgtEl>
                                          <p:spTgt spid="198656"/>
                                        </p:tgtEl>
                                        <p:attrNameLst>
                                          <p:attrName>ppt_y</p:attrName>
                                        </p:attrNameLst>
                                      </p:cBhvr>
                                      <p:tavLst>
                                        <p:tav tm="0">
                                          <p:val>
                                            <p:strVal val="#ppt_y+.1"/>
                                          </p:val>
                                        </p:tav>
                                        <p:tav tm="100000">
                                          <p:val>
                                            <p:strVal val="#ppt_y"/>
                                          </p:val>
                                        </p:tav>
                                      </p:tavLst>
                                    </p:anim>
                                  </p:childTnLst>
                                </p:cTn>
                              </p:par>
                              <p:par>
                                <p:cTn id="275" presetID="42" presetClass="entr" presetSubtype="0" fill="hold" grpId="0" nodeType="withEffect">
                                  <p:stCondLst>
                                    <p:cond delay="0"/>
                                  </p:stCondLst>
                                  <p:childTnLst>
                                    <p:set>
                                      <p:cBhvr>
                                        <p:cTn id="276" dur="1" fill="hold">
                                          <p:stCondLst>
                                            <p:cond delay="0"/>
                                          </p:stCondLst>
                                        </p:cTn>
                                        <p:tgtEl>
                                          <p:spTgt spid="373"/>
                                        </p:tgtEl>
                                        <p:attrNameLst>
                                          <p:attrName>style.visibility</p:attrName>
                                        </p:attrNameLst>
                                      </p:cBhvr>
                                      <p:to>
                                        <p:strVal val="visible"/>
                                      </p:to>
                                    </p:set>
                                    <p:animEffect transition="in" filter="fade">
                                      <p:cBhvr>
                                        <p:cTn id="277" dur="1000"/>
                                        <p:tgtEl>
                                          <p:spTgt spid="373"/>
                                        </p:tgtEl>
                                      </p:cBhvr>
                                    </p:animEffect>
                                    <p:anim calcmode="lin" valueType="num">
                                      <p:cBhvr>
                                        <p:cTn id="278" dur="1000" fill="hold"/>
                                        <p:tgtEl>
                                          <p:spTgt spid="373"/>
                                        </p:tgtEl>
                                        <p:attrNameLst>
                                          <p:attrName>ppt_x</p:attrName>
                                        </p:attrNameLst>
                                      </p:cBhvr>
                                      <p:tavLst>
                                        <p:tav tm="0">
                                          <p:val>
                                            <p:strVal val="#ppt_x"/>
                                          </p:val>
                                        </p:tav>
                                        <p:tav tm="100000">
                                          <p:val>
                                            <p:strVal val="#ppt_x"/>
                                          </p:val>
                                        </p:tav>
                                      </p:tavLst>
                                    </p:anim>
                                    <p:anim calcmode="lin" valueType="num">
                                      <p:cBhvr>
                                        <p:cTn id="279" dur="1000" fill="hold"/>
                                        <p:tgtEl>
                                          <p:spTgt spid="3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0" animBg="1"/>
      <p:bldP spid="19865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1" y="1"/>
            <a:ext cx="9143999" cy="461665"/>
          </a:xfrm>
          <a:prstGeom prst="rect">
            <a:avLst/>
          </a:prstGeom>
        </p:spPr>
        <p:txBody>
          <a:bodyPr wrap="square">
            <a:spAutoFit/>
          </a:bodyPr>
          <a:lstStyle/>
          <a:p>
            <a:pPr algn="ctr" fontAlgn="base">
              <a:spcBef>
                <a:spcPct val="0"/>
              </a:spcBef>
              <a:spcAft>
                <a:spcPct val="0"/>
              </a:spcAft>
            </a:pPr>
            <a:r>
              <a:rPr lang="en-US" sz="2400" dirty="0">
                <a:solidFill>
                  <a:srgbClr val="0070C0"/>
                </a:solidFill>
                <a:effectLst>
                  <a:outerShdw blurRad="38100" dist="38100" dir="2700000" algn="tl">
                    <a:srgbClr val="C0C0C0"/>
                  </a:outerShdw>
                </a:effectLst>
                <a:latin typeface="Berlin Sans FB Demi" pitchFamily="34" charset="0"/>
                <a:cs typeface="Arial" panose="020B0604020202020204" pitchFamily="34" charset="0"/>
              </a:rPr>
              <a:t>Energy calibration</a:t>
            </a:r>
          </a:p>
        </p:txBody>
      </p:sp>
      <p:sp>
        <p:nvSpPr>
          <p:cNvPr id="22" name="CasellaDiTesto 24"/>
          <p:cNvSpPr txBox="1">
            <a:spLocks noChangeArrowheads="1"/>
          </p:cNvSpPr>
          <p:nvPr/>
        </p:nvSpPr>
        <p:spPr bwMode="auto">
          <a:xfrm>
            <a:off x="1809735" y="5229200"/>
            <a:ext cx="8572528" cy="1421928"/>
          </a:xfrm>
          <a:prstGeom prst="rect">
            <a:avLst/>
          </a:prstGeom>
          <a:solidFill>
            <a:schemeClr val="bg1">
              <a:lumMod val="85000"/>
            </a:schemeClr>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lnSpc>
                <a:spcPct val="120000"/>
              </a:lnSpc>
            </a:pPr>
            <a:r>
              <a:rPr lang="en-US" altLang="it-IT" dirty="0"/>
              <a:t>In order to understand which is the energy corresponding to a given acquisition channel, the spectrum must be “energetically calibrated", which means determining the linear relation existing between channel and energy on the basis of well known spectral structures</a:t>
            </a:r>
            <a:endParaRPr lang="it-IT" altLang="it-IT" dirty="0"/>
          </a:p>
        </p:txBody>
      </p:sp>
      <p:pic>
        <p:nvPicPr>
          <p:cNvPr id="23" name="Immagine 22">
            <a:extLst>
              <a:ext uri="{FF2B5EF4-FFF2-40B4-BE49-F238E27FC236}">
                <a16:creationId xmlns:a16="http://schemas.microsoft.com/office/drawing/2014/main" id="{B5E618E2-AB95-46FD-8EEB-9CF19B56BEEA}"/>
              </a:ext>
            </a:extLst>
          </p:cNvPr>
          <p:cNvPicPr>
            <a:picLocks noChangeAspect="1"/>
          </p:cNvPicPr>
          <p:nvPr/>
        </p:nvPicPr>
        <p:blipFill rotWithShape="1">
          <a:blip r:embed="rId2">
            <a:extLst>
              <a:ext uri="{28A0092B-C50C-407E-A947-70E740481C1C}">
                <a14:useLocalDpi xmlns:a14="http://schemas.microsoft.com/office/drawing/2010/main" val="0"/>
              </a:ext>
            </a:extLst>
          </a:blip>
          <a:srcRect l="36798" t="5777"/>
          <a:stretch/>
        </p:blipFill>
        <p:spPr>
          <a:xfrm>
            <a:off x="1626639" y="455237"/>
            <a:ext cx="5540286" cy="4559486"/>
          </a:xfrm>
          <a:prstGeom prst="rect">
            <a:avLst/>
          </a:prstGeom>
        </p:spPr>
      </p:pic>
      <p:sp>
        <p:nvSpPr>
          <p:cNvPr id="3" name="Rettangolo 2">
            <a:extLst>
              <a:ext uri="{FF2B5EF4-FFF2-40B4-BE49-F238E27FC236}">
                <a16:creationId xmlns:a16="http://schemas.microsoft.com/office/drawing/2014/main" id="{CB895B14-933E-468E-BB50-B89E4B0697CD}"/>
              </a:ext>
            </a:extLst>
          </p:cNvPr>
          <p:cNvSpPr/>
          <p:nvPr/>
        </p:nvSpPr>
        <p:spPr>
          <a:xfrm>
            <a:off x="7964773" y="1007218"/>
            <a:ext cx="2170718" cy="646331"/>
          </a:xfrm>
          <a:prstGeom prst="rect">
            <a:avLst/>
          </a:prstGeom>
        </p:spPr>
        <p:txBody>
          <a:bodyPr wrap="square">
            <a:spAutoFit/>
          </a:bodyPr>
          <a:lstStyle/>
          <a:p>
            <a:r>
              <a:rPr lang="es-ES" i="1" dirty="0"/>
              <a:t>A = (E</a:t>
            </a:r>
            <a:r>
              <a:rPr lang="es-ES" i="1" baseline="-25000" dirty="0"/>
              <a:t>Th </a:t>
            </a:r>
            <a:r>
              <a:rPr lang="es-ES" i="1" dirty="0"/>
              <a:t>,Ch</a:t>
            </a:r>
            <a:r>
              <a:rPr lang="es-ES" i="1" baseline="-25000" dirty="0"/>
              <a:t>Th</a:t>
            </a:r>
            <a:r>
              <a:rPr lang="es-ES" i="1" dirty="0"/>
              <a:t> )</a:t>
            </a:r>
          </a:p>
          <a:p>
            <a:r>
              <a:rPr lang="es-ES" i="1" dirty="0"/>
              <a:t>B = (E</a:t>
            </a:r>
            <a:r>
              <a:rPr lang="es-ES" i="1" baseline="-25000" dirty="0"/>
              <a:t>K </a:t>
            </a:r>
            <a:r>
              <a:rPr lang="es-ES" i="1" dirty="0"/>
              <a:t>,Ch</a:t>
            </a:r>
            <a:r>
              <a:rPr lang="es-ES" i="1" baseline="-25000" dirty="0"/>
              <a:t>K</a:t>
            </a:r>
            <a:r>
              <a:rPr lang="es-ES" i="1" dirty="0"/>
              <a:t>, )</a:t>
            </a:r>
            <a:endParaRPr lang="it-IT" i="1" dirty="0"/>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D7902B32-5A88-4115-91B1-8B5125D58892}"/>
                  </a:ext>
                </a:extLst>
              </p:cNvPr>
              <p:cNvSpPr txBox="1"/>
              <p:nvPr/>
            </p:nvSpPr>
            <p:spPr>
              <a:xfrm>
                <a:off x="7874682" y="1879113"/>
                <a:ext cx="2350900" cy="572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it-IT" i="1">
                              <a:latin typeface="Cambria Math" panose="02040503050406030204" pitchFamily="18" charset="0"/>
                            </a:rPr>
                          </m:ctrlPr>
                        </m:fPr>
                        <m:num>
                          <m:r>
                            <a:rPr lang="it-IT" i="1">
                              <a:latin typeface="Cambria Math" panose="02040503050406030204" pitchFamily="18" charset="0"/>
                            </a:rPr>
                            <m:t>𝐶h</m:t>
                          </m:r>
                          <m:r>
                            <a:rPr lang="it-IT" i="1">
                              <a:latin typeface="Cambria Math" panose="02040503050406030204" pitchFamily="18" charset="0"/>
                            </a:rPr>
                            <m:t>−</m:t>
                          </m:r>
                          <m:r>
                            <a:rPr lang="it-IT" i="1">
                              <a:latin typeface="Cambria Math" panose="02040503050406030204" pitchFamily="18" charset="0"/>
                            </a:rPr>
                            <m:t>𝐶</m:t>
                          </m:r>
                          <m:sSub>
                            <m:sSubPr>
                              <m:ctrlPr>
                                <a:rPr lang="it-IT" i="1">
                                  <a:latin typeface="Cambria Math" panose="02040503050406030204" pitchFamily="18" charset="0"/>
                                </a:rPr>
                              </m:ctrlPr>
                            </m:sSubPr>
                            <m:e>
                              <m:r>
                                <a:rPr lang="it-IT" i="1">
                                  <a:latin typeface="Cambria Math" panose="02040503050406030204" pitchFamily="18" charset="0"/>
                                </a:rPr>
                                <m:t>h</m:t>
                              </m:r>
                            </m:e>
                            <m:sub>
                              <m:r>
                                <a:rPr lang="it-IT" i="1">
                                  <a:latin typeface="Cambria Math" panose="02040503050406030204" pitchFamily="18" charset="0"/>
                                </a:rPr>
                                <m:t>𝐾</m:t>
                              </m:r>
                            </m:sub>
                          </m:sSub>
                        </m:num>
                        <m:den>
                          <m:r>
                            <a:rPr lang="it-IT" i="1">
                              <a:latin typeface="Cambria Math" panose="02040503050406030204" pitchFamily="18" charset="0"/>
                            </a:rPr>
                            <m:t>𝐶</m:t>
                          </m:r>
                          <m:sSub>
                            <m:sSubPr>
                              <m:ctrlPr>
                                <a:rPr lang="it-IT" i="1">
                                  <a:latin typeface="Cambria Math" panose="02040503050406030204" pitchFamily="18" charset="0"/>
                                </a:rPr>
                              </m:ctrlPr>
                            </m:sSubPr>
                            <m:e>
                              <m:r>
                                <a:rPr lang="it-IT" i="1">
                                  <a:latin typeface="Cambria Math" panose="02040503050406030204" pitchFamily="18" charset="0"/>
                                </a:rPr>
                                <m:t>h</m:t>
                              </m:r>
                            </m:e>
                            <m:sub>
                              <m:r>
                                <a:rPr lang="it-IT" i="1">
                                  <a:latin typeface="Cambria Math" panose="02040503050406030204" pitchFamily="18" charset="0"/>
                                </a:rPr>
                                <m:t>𝑡h</m:t>
                              </m:r>
                            </m:sub>
                          </m:sSub>
                          <m:r>
                            <a:rPr lang="it-IT" i="1">
                              <a:latin typeface="Cambria Math" panose="02040503050406030204" pitchFamily="18" charset="0"/>
                            </a:rPr>
                            <m:t>−</m:t>
                          </m:r>
                          <m:r>
                            <a:rPr lang="it-IT" i="1">
                              <a:latin typeface="Cambria Math" panose="02040503050406030204" pitchFamily="18" charset="0"/>
                            </a:rPr>
                            <m:t>𝐶</m:t>
                          </m:r>
                          <m:sSub>
                            <m:sSubPr>
                              <m:ctrlPr>
                                <a:rPr lang="it-IT" i="1">
                                  <a:latin typeface="Cambria Math" panose="02040503050406030204" pitchFamily="18" charset="0"/>
                                </a:rPr>
                              </m:ctrlPr>
                            </m:sSubPr>
                            <m:e>
                              <m:r>
                                <a:rPr lang="it-IT" i="1">
                                  <a:latin typeface="Cambria Math" panose="02040503050406030204" pitchFamily="18" charset="0"/>
                                </a:rPr>
                                <m:t>h</m:t>
                              </m:r>
                            </m:e>
                            <m:sub>
                              <m:r>
                                <a:rPr lang="it-IT" i="1">
                                  <a:latin typeface="Cambria Math" panose="02040503050406030204" pitchFamily="18" charset="0"/>
                                </a:rPr>
                                <m:t>𝑘</m:t>
                              </m:r>
                            </m:sub>
                          </m:sSub>
                        </m:den>
                      </m:f>
                      <m:r>
                        <a:rPr lang="it-IT" i="1">
                          <a:latin typeface="Cambria Math" panose="02040503050406030204" pitchFamily="18" charset="0"/>
                        </a:rPr>
                        <m:t>=</m:t>
                      </m:r>
                      <m:f>
                        <m:fPr>
                          <m:ctrlPr>
                            <a:rPr lang="it-IT" i="1">
                              <a:latin typeface="Cambria Math" panose="02040503050406030204" pitchFamily="18" charset="0"/>
                            </a:rPr>
                          </m:ctrlPr>
                        </m:fPr>
                        <m:num>
                          <m:r>
                            <a:rPr lang="it-IT" i="1">
                              <a:latin typeface="Cambria Math" panose="02040503050406030204" pitchFamily="18" charset="0"/>
                            </a:rPr>
                            <m:t>𝐸</m:t>
                          </m:r>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𝑘</m:t>
                              </m:r>
                            </m:sub>
                          </m:sSub>
                        </m:num>
                        <m:den>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𝑡h</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𝑘</m:t>
                              </m:r>
                            </m:sub>
                          </m:sSub>
                        </m:den>
                      </m:f>
                    </m:oMath>
                  </m:oMathPara>
                </a14:m>
                <a:endParaRPr lang="it-IT" dirty="0"/>
              </a:p>
            </p:txBody>
          </p:sp>
        </mc:Choice>
        <mc:Fallback xmlns="">
          <p:sp>
            <p:nvSpPr>
              <p:cNvPr id="6" name="CasellaDiTesto 5">
                <a:extLst>
                  <a:ext uri="{FF2B5EF4-FFF2-40B4-BE49-F238E27FC236}">
                    <a16:creationId xmlns:a16="http://schemas.microsoft.com/office/drawing/2014/main" id="{D7902B32-5A88-4115-91B1-8B5125D58892}"/>
                  </a:ext>
                </a:extLst>
              </p:cNvPr>
              <p:cNvSpPr txBox="1">
                <a:spLocks noRot="1" noChangeAspect="1" noMove="1" noResize="1" noEditPoints="1" noAdjustHandles="1" noChangeArrowheads="1" noChangeShapeType="1" noTextEdit="1"/>
              </p:cNvSpPr>
              <p:nvPr/>
            </p:nvSpPr>
            <p:spPr>
              <a:xfrm>
                <a:off x="7874682" y="1879113"/>
                <a:ext cx="2350900" cy="572721"/>
              </a:xfrm>
              <a:prstGeom prst="rect">
                <a:avLst/>
              </a:prstGeom>
              <a:blipFill>
                <a:blip r:embed="rId3"/>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4A704967-6A64-49AF-B7BD-96D700F9BE0B}"/>
                  </a:ext>
                </a:extLst>
              </p:cNvPr>
              <p:cNvSpPr txBox="1"/>
              <p:nvPr/>
            </p:nvSpPr>
            <p:spPr>
              <a:xfrm>
                <a:off x="7177575" y="2784635"/>
                <a:ext cx="3387787" cy="572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it-IT" i="1">
                              <a:latin typeface="Cambria Math" panose="02040503050406030204" pitchFamily="18" charset="0"/>
                            </a:rPr>
                          </m:ctrlPr>
                        </m:fPr>
                        <m:num>
                          <m:r>
                            <a:rPr lang="it-IT" i="1">
                              <a:latin typeface="Cambria Math" panose="02040503050406030204" pitchFamily="18" charset="0"/>
                            </a:rPr>
                            <m:t>𝐶h</m:t>
                          </m:r>
                          <m:r>
                            <a:rPr lang="it-IT" i="1">
                              <a:latin typeface="Cambria Math" panose="02040503050406030204" pitchFamily="18" charset="0"/>
                            </a:rPr>
                            <m:t>−</m:t>
                          </m:r>
                          <m:r>
                            <a:rPr lang="it-IT" i="1">
                              <a:latin typeface="Cambria Math" panose="02040503050406030204" pitchFamily="18" charset="0"/>
                            </a:rPr>
                            <m:t>𝐶</m:t>
                          </m:r>
                          <m:sSub>
                            <m:sSubPr>
                              <m:ctrlPr>
                                <a:rPr lang="it-IT" i="1">
                                  <a:latin typeface="Cambria Math" panose="02040503050406030204" pitchFamily="18" charset="0"/>
                                </a:rPr>
                              </m:ctrlPr>
                            </m:sSubPr>
                            <m:e>
                              <m:r>
                                <a:rPr lang="it-IT" i="1">
                                  <a:latin typeface="Cambria Math" panose="02040503050406030204" pitchFamily="18" charset="0"/>
                                </a:rPr>
                                <m:t>h</m:t>
                              </m:r>
                            </m:e>
                            <m:sub>
                              <m:r>
                                <a:rPr lang="it-IT" i="1">
                                  <a:latin typeface="Cambria Math" panose="02040503050406030204" pitchFamily="18" charset="0"/>
                                </a:rPr>
                                <m:t>𝐾</m:t>
                              </m:r>
                            </m:sub>
                          </m:sSub>
                        </m:num>
                        <m:den>
                          <m:r>
                            <a:rPr lang="it-IT" i="1">
                              <a:latin typeface="Cambria Math" panose="02040503050406030204" pitchFamily="18" charset="0"/>
                            </a:rPr>
                            <m:t>𝐶</m:t>
                          </m:r>
                          <m:sSub>
                            <m:sSubPr>
                              <m:ctrlPr>
                                <a:rPr lang="it-IT" i="1">
                                  <a:latin typeface="Cambria Math" panose="02040503050406030204" pitchFamily="18" charset="0"/>
                                </a:rPr>
                              </m:ctrlPr>
                            </m:sSubPr>
                            <m:e>
                              <m:r>
                                <a:rPr lang="it-IT" i="1">
                                  <a:latin typeface="Cambria Math" panose="02040503050406030204" pitchFamily="18" charset="0"/>
                                </a:rPr>
                                <m:t>h</m:t>
                              </m:r>
                            </m:e>
                            <m:sub>
                              <m:r>
                                <a:rPr lang="it-IT" i="1">
                                  <a:latin typeface="Cambria Math" panose="02040503050406030204" pitchFamily="18" charset="0"/>
                                </a:rPr>
                                <m:t>𝑡h</m:t>
                              </m:r>
                            </m:sub>
                          </m:sSub>
                          <m:r>
                            <a:rPr lang="it-IT" i="1">
                              <a:latin typeface="Cambria Math" panose="02040503050406030204" pitchFamily="18" charset="0"/>
                            </a:rPr>
                            <m:t>−</m:t>
                          </m:r>
                          <m:r>
                            <a:rPr lang="it-IT" i="1">
                              <a:latin typeface="Cambria Math" panose="02040503050406030204" pitchFamily="18" charset="0"/>
                            </a:rPr>
                            <m:t>𝐶</m:t>
                          </m:r>
                          <m:sSub>
                            <m:sSubPr>
                              <m:ctrlPr>
                                <a:rPr lang="it-IT" i="1">
                                  <a:latin typeface="Cambria Math" panose="02040503050406030204" pitchFamily="18" charset="0"/>
                                </a:rPr>
                              </m:ctrlPr>
                            </m:sSubPr>
                            <m:e>
                              <m:r>
                                <a:rPr lang="it-IT" i="1">
                                  <a:latin typeface="Cambria Math" panose="02040503050406030204" pitchFamily="18" charset="0"/>
                                </a:rPr>
                                <m:t>h</m:t>
                              </m:r>
                            </m:e>
                            <m:sub>
                              <m:r>
                                <a:rPr lang="it-IT" i="1">
                                  <a:latin typeface="Cambria Math" panose="02040503050406030204" pitchFamily="18" charset="0"/>
                                </a:rPr>
                                <m:t>𝑘</m:t>
                              </m:r>
                            </m:sub>
                          </m:sSub>
                        </m:den>
                      </m:f>
                      <m:r>
                        <a:rPr lang="it-IT" i="1">
                          <a:latin typeface="Cambria Math" panose="02040503050406030204" pitchFamily="18" charset="0"/>
                        </a:rPr>
                        <m:t>=</m:t>
                      </m:r>
                      <m:f>
                        <m:fPr>
                          <m:ctrlPr>
                            <a:rPr lang="it-IT" i="1">
                              <a:latin typeface="Cambria Math" panose="02040503050406030204" pitchFamily="18" charset="0"/>
                            </a:rPr>
                          </m:ctrlPr>
                        </m:fPr>
                        <m:num>
                          <m:r>
                            <a:rPr lang="it-IT" i="1">
                              <a:latin typeface="Cambria Math" panose="02040503050406030204" pitchFamily="18" charset="0"/>
                            </a:rPr>
                            <m:t>𝐸</m:t>
                          </m:r>
                          <m:r>
                            <a:rPr lang="it-IT" i="1">
                              <a:latin typeface="Cambria Math" panose="02040503050406030204" pitchFamily="18" charset="0"/>
                            </a:rPr>
                            <m:t>−1460 </m:t>
                          </m:r>
                          <m:r>
                            <a:rPr lang="it-IT" i="1">
                              <a:latin typeface="Cambria Math" panose="02040503050406030204" pitchFamily="18" charset="0"/>
                            </a:rPr>
                            <m:t>𝑘𝑒𝑉</m:t>
                          </m:r>
                        </m:num>
                        <m:den>
                          <m:d>
                            <m:dPr>
                              <m:ctrlPr>
                                <a:rPr lang="it-IT" i="1">
                                  <a:latin typeface="Cambria Math" panose="02040503050406030204" pitchFamily="18" charset="0"/>
                                </a:rPr>
                              </m:ctrlPr>
                            </m:dPr>
                            <m:e>
                              <m:r>
                                <a:rPr lang="it-IT" i="1">
                                  <a:latin typeface="Cambria Math" panose="02040503050406030204" pitchFamily="18" charset="0"/>
                                </a:rPr>
                                <m:t>2614−1460</m:t>
                              </m:r>
                            </m:e>
                          </m:d>
                          <m:r>
                            <a:rPr lang="it-IT" i="1">
                              <a:latin typeface="Cambria Math" panose="02040503050406030204" pitchFamily="18" charset="0"/>
                            </a:rPr>
                            <m:t>𝑘𝑒𝑉</m:t>
                          </m:r>
                        </m:den>
                      </m:f>
                    </m:oMath>
                  </m:oMathPara>
                </a14:m>
                <a:endParaRPr lang="it-IT" dirty="0"/>
              </a:p>
            </p:txBody>
          </p:sp>
        </mc:Choice>
        <mc:Fallback xmlns="">
          <p:sp>
            <p:nvSpPr>
              <p:cNvPr id="9" name="CasellaDiTesto 8">
                <a:extLst>
                  <a:ext uri="{FF2B5EF4-FFF2-40B4-BE49-F238E27FC236}">
                    <a16:creationId xmlns:a16="http://schemas.microsoft.com/office/drawing/2014/main" id="{4A704967-6A64-49AF-B7BD-96D700F9BE0B}"/>
                  </a:ext>
                </a:extLst>
              </p:cNvPr>
              <p:cNvSpPr txBox="1">
                <a:spLocks noRot="1" noChangeAspect="1" noMove="1" noResize="1" noEditPoints="1" noAdjustHandles="1" noChangeArrowheads="1" noChangeShapeType="1" noTextEdit="1"/>
              </p:cNvSpPr>
              <p:nvPr/>
            </p:nvSpPr>
            <p:spPr>
              <a:xfrm>
                <a:off x="7177575" y="2784635"/>
                <a:ext cx="3387787" cy="572721"/>
              </a:xfrm>
              <a:prstGeom prst="rect">
                <a:avLst/>
              </a:prstGeom>
              <a:blipFill>
                <a:blip r:embed="rId4"/>
                <a:stretch>
                  <a:fillRect/>
                </a:stretch>
              </a:blipFill>
            </p:spPr>
            <p:txBody>
              <a:bodyPr/>
              <a:lstStyle/>
              <a:p>
                <a:r>
                  <a:rPr lang="it-IT">
                    <a:noFill/>
                  </a:rPr>
                  <a:t> </a:t>
                </a:r>
              </a:p>
            </p:txBody>
          </p:sp>
        </mc:Fallback>
      </mc:AlternateContent>
      <p:sp>
        <p:nvSpPr>
          <p:cNvPr id="7" name="CasellaDiTesto 6">
            <a:extLst>
              <a:ext uri="{FF2B5EF4-FFF2-40B4-BE49-F238E27FC236}">
                <a16:creationId xmlns:a16="http://schemas.microsoft.com/office/drawing/2014/main" id="{188E50C0-68B3-45D5-AAD2-4A049B0B452B}"/>
              </a:ext>
            </a:extLst>
          </p:cNvPr>
          <p:cNvSpPr txBox="1"/>
          <p:nvPr/>
        </p:nvSpPr>
        <p:spPr>
          <a:xfrm>
            <a:off x="6312024" y="822551"/>
            <a:ext cx="320922" cy="369332"/>
          </a:xfrm>
          <a:prstGeom prst="rect">
            <a:avLst/>
          </a:prstGeom>
          <a:noFill/>
        </p:spPr>
        <p:txBody>
          <a:bodyPr wrap="none" rtlCol="0">
            <a:spAutoFit/>
          </a:bodyPr>
          <a:lstStyle/>
          <a:p>
            <a:r>
              <a:rPr lang="it-IT" dirty="0"/>
              <a:t>A</a:t>
            </a:r>
          </a:p>
        </p:txBody>
      </p:sp>
      <p:sp>
        <p:nvSpPr>
          <p:cNvPr id="11" name="CasellaDiTesto 10">
            <a:extLst>
              <a:ext uri="{FF2B5EF4-FFF2-40B4-BE49-F238E27FC236}">
                <a16:creationId xmlns:a16="http://schemas.microsoft.com/office/drawing/2014/main" id="{35A803E3-8FEA-4816-82CD-9D4805CCEC40}"/>
              </a:ext>
            </a:extLst>
          </p:cNvPr>
          <p:cNvSpPr txBox="1"/>
          <p:nvPr/>
        </p:nvSpPr>
        <p:spPr>
          <a:xfrm>
            <a:off x="4583832" y="1330382"/>
            <a:ext cx="324128" cy="369332"/>
          </a:xfrm>
          <a:prstGeom prst="rect">
            <a:avLst/>
          </a:prstGeom>
          <a:noFill/>
        </p:spPr>
        <p:txBody>
          <a:bodyPr wrap="none" rtlCol="0">
            <a:spAutoFit/>
          </a:bodyPr>
          <a:lstStyle/>
          <a:p>
            <a:r>
              <a:rPr lang="it-IT" dirty="0"/>
              <a:t>B</a:t>
            </a:r>
          </a:p>
        </p:txBody>
      </p:sp>
    </p:spTree>
    <p:extLst>
      <p:ext uri="{BB962C8B-B14F-4D97-AF65-F5344CB8AC3E}">
        <p14:creationId xmlns:p14="http://schemas.microsoft.com/office/powerpoint/2010/main" val="1899775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4"/>
          <p:cNvSpPr txBox="1">
            <a:spLocks noChangeArrowheads="1"/>
          </p:cNvSpPr>
          <p:nvPr/>
        </p:nvSpPr>
        <p:spPr bwMode="auto">
          <a:xfrm>
            <a:off x="1558925" y="620713"/>
            <a:ext cx="9036050" cy="2708434"/>
          </a:xfrm>
          <a:prstGeom prst="rect">
            <a:avLst/>
          </a:prstGeom>
          <a:noFill/>
          <a:ln w="9525">
            <a:noFill/>
            <a:miter lim="800000"/>
            <a:headEnd/>
            <a:tailEnd/>
          </a:ln>
        </p:spPr>
        <p:txBody>
          <a:bodyPr>
            <a:spAutoFit/>
          </a:bodyPr>
          <a:lstStyle/>
          <a:p>
            <a:pPr>
              <a:spcBef>
                <a:spcPct val="50000"/>
              </a:spcBef>
            </a:pPr>
            <a:r>
              <a:rPr lang="en-US" sz="2000" dirty="0">
                <a:solidFill>
                  <a:srgbClr val="000000"/>
                </a:solidFill>
              </a:rPr>
              <a:t>The energy transferred per unit of mass by the ionizing radiation is called</a:t>
            </a:r>
            <a:br>
              <a:rPr lang="it-IT" sz="2000" dirty="0">
                <a:solidFill>
                  <a:srgbClr val="000000"/>
                </a:solidFill>
              </a:rPr>
            </a:br>
            <a:r>
              <a:rPr lang="it-IT" sz="2000" b="1" dirty="0">
                <a:solidFill>
                  <a:srgbClr val="FF0000"/>
                </a:solidFill>
              </a:rPr>
              <a:t>dose</a:t>
            </a:r>
            <a:r>
              <a:rPr lang="it-IT" sz="2000" dirty="0">
                <a:solidFill>
                  <a:srgbClr val="000000"/>
                </a:solidFill>
              </a:rPr>
              <a:t> </a:t>
            </a:r>
            <a:r>
              <a:rPr lang="it-IT" sz="2000" b="1" dirty="0">
                <a:solidFill>
                  <a:srgbClr val="FF0000"/>
                </a:solidFill>
              </a:rPr>
              <a:t>D</a:t>
            </a:r>
            <a:r>
              <a:rPr lang="it-IT" sz="2000" dirty="0">
                <a:solidFill>
                  <a:srgbClr val="000000"/>
                </a:solidFill>
              </a:rPr>
              <a:t> (</a:t>
            </a:r>
            <a:r>
              <a:rPr lang="it-IT" sz="2000" dirty="0" err="1">
                <a:solidFill>
                  <a:srgbClr val="000000"/>
                </a:solidFill>
              </a:rPr>
              <a:t>Gy</a:t>
            </a:r>
            <a:r>
              <a:rPr lang="it-IT" sz="2000" dirty="0">
                <a:solidFill>
                  <a:srgbClr val="000000"/>
                </a:solidFill>
              </a:rPr>
              <a:t> = </a:t>
            </a:r>
            <a:r>
              <a:rPr lang="it-IT" sz="2000" u="sng" dirty="0" err="1">
                <a:solidFill>
                  <a:srgbClr val="000000"/>
                </a:solidFill>
              </a:rPr>
              <a:t>Gray</a:t>
            </a:r>
            <a:r>
              <a:rPr lang="it-IT" sz="2000" dirty="0">
                <a:solidFill>
                  <a:srgbClr val="000000"/>
                </a:solidFill>
              </a:rPr>
              <a:t> = J/kg).</a:t>
            </a:r>
          </a:p>
          <a:p>
            <a:pPr>
              <a:spcBef>
                <a:spcPct val="50000"/>
              </a:spcBef>
            </a:pPr>
            <a:r>
              <a:rPr lang="en-US" sz="2000" dirty="0">
                <a:solidFill>
                  <a:srgbClr val="000000"/>
                </a:solidFill>
              </a:rPr>
              <a:t>To quantify the impact of ionizing radiation on the organisms it’s necessary to take into account the type of radiation and the </a:t>
            </a:r>
            <a:r>
              <a:rPr lang="en-US" sz="2000" dirty="0" err="1">
                <a:solidFill>
                  <a:srgbClr val="000000"/>
                </a:solidFill>
              </a:rPr>
              <a:t>radiosensitivity</a:t>
            </a:r>
            <a:r>
              <a:rPr lang="en-US" sz="2000" dirty="0">
                <a:solidFill>
                  <a:srgbClr val="000000"/>
                </a:solidFill>
              </a:rPr>
              <a:t> of the organs.</a:t>
            </a:r>
          </a:p>
          <a:p>
            <a:pPr>
              <a:spcBef>
                <a:spcPct val="50000"/>
              </a:spcBef>
            </a:pPr>
            <a:r>
              <a:rPr lang="it-IT" sz="2000" dirty="0">
                <a:solidFill>
                  <a:srgbClr val="000000"/>
                </a:solidFill>
              </a:rPr>
              <a:t>The </a:t>
            </a:r>
            <a:r>
              <a:rPr lang="it-IT" sz="2000" b="1" dirty="0" err="1">
                <a:solidFill>
                  <a:srgbClr val="0000FF"/>
                </a:solidFill>
              </a:rPr>
              <a:t>equivalent</a:t>
            </a:r>
            <a:r>
              <a:rPr lang="it-IT" sz="2000" b="1" dirty="0">
                <a:solidFill>
                  <a:srgbClr val="0000FF"/>
                </a:solidFill>
              </a:rPr>
              <a:t> dose H</a:t>
            </a:r>
            <a:r>
              <a:rPr lang="it-IT" sz="2000" b="1" baseline="-25000" dirty="0">
                <a:solidFill>
                  <a:srgbClr val="0000FF"/>
                </a:solidFill>
              </a:rPr>
              <a:t>T</a:t>
            </a:r>
            <a:r>
              <a:rPr lang="it-IT" sz="2000" dirty="0">
                <a:solidFill>
                  <a:srgbClr val="000000"/>
                </a:solidFill>
              </a:rPr>
              <a:t> (</a:t>
            </a:r>
            <a:r>
              <a:rPr lang="it-IT" sz="2000" dirty="0" err="1">
                <a:solidFill>
                  <a:srgbClr val="000000"/>
                </a:solidFill>
              </a:rPr>
              <a:t>Sv</a:t>
            </a:r>
            <a:r>
              <a:rPr lang="it-IT" sz="2000" dirty="0">
                <a:solidFill>
                  <a:srgbClr val="000000"/>
                </a:solidFill>
              </a:rPr>
              <a:t> = </a:t>
            </a:r>
            <a:r>
              <a:rPr lang="it-IT" sz="2000" u="sng" dirty="0">
                <a:solidFill>
                  <a:srgbClr val="000000"/>
                </a:solidFill>
              </a:rPr>
              <a:t>Sievert</a:t>
            </a:r>
            <a:r>
              <a:rPr lang="it-IT" sz="2000" dirty="0">
                <a:solidFill>
                  <a:srgbClr val="000000"/>
                </a:solidFill>
              </a:rPr>
              <a:t> = J/kg) </a:t>
            </a:r>
            <a:r>
              <a:rPr lang="en-US" sz="2000" dirty="0">
                <a:solidFill>
                  <a:srgbClr val="000000"/>
                </a:solidFill>
              </a:rPr>
              <a:t>measures the dose absorbed by the tissue T according to the "type" of radioactivity</a:t>
            </a:r>
            <a:r>
              <a:rPr lang="it-IT" sz="2000" dirty="0">
                <a:solidFill>
                  <a:srgbClr val="000000"/>
                </a:solidFill>
              </a:rPr>
              <a:t>:</a:t>
            </a:r>
          </a:p>
          <a:p>
            <a:pPr fontAlgn="base">
              <a:spcBef>
                <a:spcPct val="50000"/>
              </a:spcBef>
              <a:spcAft>
                <a:spcPct val="0"/>
              </a:spcAft>
            </a:pPr>
            <a:endParaRPr lang="it-IT" sz="2000" dirty="0">
              <a:solidFill>
                <a:srgbClr val="000000"/>
              </a:solidFill>
            </a:endParaRPr>
          </a:p>
        </p:txBody>
      </p:sp>
      <p:graphicFrame>
        <p:nvGraphicFramePr>
          <p:cNvPr id="347141" name="Group 5"/>
          <p:cNvGraphicFramePr>
            <a:graphicFrameLocks noGrp="1"/>
          </p:cNvGraphicFramePr>
          <p:nvPr/>
        </p:nvGraphicFramePr>
        <p:xfrm>
          <a:off x="8437090" y="3039110"/>
          <a:ext cx="1871663" cy="1005840"/>
        </p:xfrm>
        <a:graphic>
          <a:graphicData uri="http://schemas.openxmlformats.org/drawingml/2006/table">
            <a:tbl>
              <a:tblPr/>
              <a:tblGrid>
                <a:gridCol w="1223963">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tblGrid>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cs typeface="Arial" charset="0"/>
                        </a:rPr>
                        <a:t>Radiation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cs typeface="Arial" charset="0"/>
                        </a:rPr>
                        <a:t>W</a:t>
                      </a:r>
                      <a:r>
                        <a:rPr kumimoji="0" lang="en-US" sz="1600" b="1" i="0" u="none" strike="noStrike" cap="none" normalizeH="0" baseline="-25000" dirty="0">
                          <a:ln>
                            <a:noFill/>
                          </a:ln>
                          <a:solidFill>
                            <a:schemeClr val="tx1"/>
                          </a:solidFill>
                          <a:effectLst/>
                          <a:latin typeface="Arial" charset="0"/>
                          <a:cs typeface="Arial" charset="0"/>
                        </a:rPr>
                        <a:t>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9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e ; </a:t>
                      </a:r>
                      <a:r>
                        <a:rPr kumimoji="0" lang="en-US" sz="1600" b="0" i="0" u="none" strike="noStrike" cap="none" normalizeH="0" baseline="0">
                          <a:ln>
                            <a:noFill/>
                          </a:ln>
                          <a:solidFill>
                            <a:schemeClr val="tx1"/>
                          </a:solidFill>
                          <a:effectLst/>
                          <a:latin typeface="Symbol" pitchFamily="18" charset="2"/>
                          <a:cs typeface="Arial" charset="0"/>
                        </a:rPr>
                        <a:t>g </a:t>
                      </a:r>
                      <a:r>
                        <a:rPr kumimoji="0" lang="en-US" sz="1600" b="0" i="0" u="none" strike="noStrike" cap="none" normalizeH="0" baseline="0">
                          <a:ln>
                            <a:noFill/>
                          </a:ln>
                          <a:solidFill>
                            <a:schemeClr val="tx1"/>
                          </a:solidFill>
                          <a:effectLst/>
                          <a:latin typeface="Arial" charset="0"/>
                          <a:cs typeface="Arial" charset="0"/>
                        </a:rPr>
                        <a:t>; 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cs typeface="Arial" charset="0"/>
                        </a:rPr>
                        <a:t>alpha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cs typeface="Arial" charset="0"/>
                        </a:rPr>
                        <a:t>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3"/>
                  </a:ext>
                </a:extLst>
              </a:tr>
            </a:tbl>
          </a:graphicData>
        </a:graphic>
      </p:graphicFrame>
      <p:graphicFrame>
        <p:nvGraphicFramePr>
          <p:cNvPr id="1026" name="Object 2"/>
          <p:cNvGraphicFramePr>
            <a:graphicFrameLocks noChangeAspect="1"/>
          </p:cNvGraphicFramePr>
          <p:nvPr/>
        </p:nvGraphicFramePr>
        <p:xfrm>
          <a:off x="3265292" y="5652096"/>
          <a:ext cx="1655763" cy="657225"/>
        </p:xfrm>
        <a:graphic>
          <a:graphicData uri="http://schemas.openxmlformats.org/presentationml/2006/ole">
            <mc:AlternateContent xmlns:mc="http://schemas.openxmlformats.org/markup-compatibility/2006">
              <mc:Choice xmlns:v="urn:schemas-microsoft-com:vml" Requires="v">
                <p:oleObj name="Equation" r:id="rId3" imgW="863225" imgH="342751" progId="Equation.DSMT4">
                  <p:embed/>
                </p:oleObj>
              </mc:Choice>
              <mc:Fallback>
                <p:oleObj name="Equation" r:id="rId3" imgW="863225" imgH="342751" progId="Equation.DSMT4">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292" y="5652096"/>
                        <a:ext cx="1655763" cy="657225"/>
                      </a:xfrm>
                      <a:prstGeom prst="rect">
                        <a:avLst/>
                      </a:prstGeom>
                      <a:noFill/>
                      <a:ln w="57150">
                        <a:solidFill>
                          <a:srgbClr val="5AEF0F"/>
                        </a:solidFill>
                      </a:ln>
                    </p:spPr>
                  </p:pic>
                </p:oleObj>
              </mc:Fallback>
            </mc:AlternateContent>
          </a:graphicData>
        </a:graphic>
      </p:graphicFrame>
      <p:graphicFrame>
        <p:nvGraphicFramePr>
          <p:cNvPr id="1027" name="Object 3"/>
          <p:cNvGraphicFramePr>
            <a:graphicFrameLocks noChangeAspect="1"/>
          </p:cNvGraphicFramePr>
          <p:nvPr/>
        </p:nvGraphicFramePr>
        <p:xfrm>
          <a:off x="1840666" y="3218865"/>
          <a:ext cx="1457325" cy="477838"/>
        </p:xfrm>
        <a:graphic>
          <a:graphicData uri="http://schemas.openxmlformats.org/presentationml/2006/ole">
            <mc:AlternateContent xmlns:mc="http://schemas.openxmlformats.org/markup-compatibility/2006">
              <mc:Choice xmlns:v="urn:schemas-microsoft-com:vml" Requires="v">
                <p:oleObj name="Equation" r:id="rId5" imgW="698500" imgH="228600" progId="Equation.DSMT4">
                  <p:embed/>
                </p:oleObj>
              </mc:Choice>
              <mc:Fallback>
                <p:oleObj name="Equation" r:id="rId5" imgW="698500" imgH="228600" progId="Equation.DSMT4">
                  <p:embed/>
                  <p:pic>
                    <p:nvPicPr>
                      <p:cNvPr id="102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0666" y="3218865"/>
                        <a:ext cx="1457325" cy="477838"/>
                      </a:xfrm>
                      <a:prstGeom prst="rect">
                        <a:avLst/>
                      </a:prstGeom>
                      <a:noFill/>
                      <a:ln w="57150">
                        <a:solidFill>
                          <a:srgbClr val="0070C0"/>
                        </a:solidFill>
                      </a:ln>
                    </p:spPr>
                  </p:pic>
                </p:oleObj>
              </mc:Fallback>
            </mc:AlternateContent>
          </a:graphicData>
        </a:graphic>
      </p:graphicFrame>
      <p:graphicFrame>
        <p:nvGraphicFramePr>
          <p:cNvPr id="347160" name="Group 24"/>
          <p:cNvGraphicFramePr>
            <a:graphicFrameLocks noGrp="1"/>
          </p:cNvGraphicFramePr>
          <p:nvPr/>
        </p:nvGraphicFramePr>
        <p:xfrm>
          <a:off x="6595866" y="4304665"/>
          <a:ext cx="3964185" cy="2438400"/>
        </p:xfrm>
        <a:graphic>
          <a:graphicData uri="http://schemas.openxmlformats.org/drawingml/2006/table">
            <a:tbl>
              <a:tblPr/>
              <a:tblGrid>
                <a:gridCol w="2163435">
                  <a:extLst>
                    <a:ext uri="{9D8B030D-6E8A-4147-A177-3AD203B41FA5}">
                      <a16:colId xmlns:a16="http://schemas.microsoft.com/office/drawing/2014/main" val="20000"/>
                    </a:ext>
                  </a:extLst>
                </a:gridCol>
                <a:gridCol w="1800750">
                  <a:extLst>
                    <a:ext uri="{9D8B030D-6E8A-4147-A177-3AD203B41FA5}">
                      <a16:colId xmlns:a16="http://schemas.microsoft.com/office/drawing/2014/main" val="20001"/>
                    </a:ext>
                  </a:extLst>
                </a:gridCol>
              </a:tblGrid>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cs typeface="Arial" charset="0"/>
                        </a:rPr>
                        <a:t>Organs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Arial" charset="0"/>
                          <a:cs typeface="Arial" charset="0"/>
                        </a:rPr>
                        <a:t>w</a:t>
                      </a:r>
                      <a:r>
                        <a:rPr kumimoji="0" lang="en-US" sz="1800" b="1" i="0" u="none" strike="noStrike" cap="none" normalizeH="0" baseline="-25000" dirty="0" err="1">
                          <a:ln>
                            <a:noFill/>
                          </a:ln>
                          <a:solidFill>
                            <a:schemeClr val="tx1"/>
                          </a:solidFill>
                          <a:effectLst/>
                          <a:latin typeface="Arial" charset="0"/>
                          <a:cs typeface="Arial" charset="0"/>
                        </a:rPr>
                        <a:t>T</a:t>
                      </a:r>
                      <a:endParaRPr kumimoji="0" lang="en-US" sz="1800" b="1" i="0" u="none" strike="noStrike" cap="none" normalizeH="0" baseline="-25000" dirty="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9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cs typeface="Arial" charset="0"/>
                        </a:rPr>
                        <a:t>Gonads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0.20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1"/>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cs typeface="Arial" charset="0"/>
                        </a:rPr>
                        <a:t>Bone marrow, colon, stomach, lungs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0.12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cs typeface="Arial" charset="0"/>
                        </a:rPr>
                        <a:t>Bladder, breast, liver, esophagus, thyroid, other organs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0.05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cs typeface="Arial" charset="0"/>
                        </a:rPr>
                        <a:t>Skin, bone surfaces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cs typeface="Arial" charset="0"/>
                        </a:rPr>
                        <a:t>0.01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4"/>
                  </a:ext>
                </a:extLst>
              </a:tr>
            </a:tbl>
          </a:graphicData>
        </a:graphic>
      </p:graphicFrame>
      <p:sp>
        <p:nvSpPr>
          <p:cNvPr id="11" name="Text Box 5"/>
          <p:cNvSpPr txBox="1">
            <a:spLocks noChangeArrowheads="1"/>
          </p:cNvSpPr>
          <p:nvPr/>
        </p:nvSpPr>
        <p:spPr bwMode="auto">
          <a:xfrm>
            <a:off x="1316199" y="-10569"/>
            <a:ext cx="9559602" cy="523220"/>
          </a:xfrm>
          <a:prstGeom prst="rect">
            <a:avLst/>
          </a:prstGeom>
        </p:spPr>
        <p:txBody>
          <a:bodyPr wrap="square">
            <a:spAutoFit/>
          </a:bodyPr>
          <a:lstStyle>
            <a:defPPr>
              <a:defRPr lang="en-US"/>
            </a:defPPr>
            <a:lvl1pPr>
              <a:defRPr sz="2400">
                <a:solidFill>
                  <a:srgbClr val="0070C0"/>
                </a:solidFill>
                <a:effectLst>
                  <a:outerShdw blurRad="38100" dist="38100" dir="2700000" algn="tl">
                    <a:srgbClr val="C0C0C0"/>
                  </a:outerShdw>
                </a:effectLst>
                <a:latin typeface="Berlin Sans FB Demi" pitchFamily="34" charset="0"/>
                <a:cs typeface="Arial" panose="020B0604020202020204" pitchFamily="34" charset="0"/>
              </a:defRPr>
            </a:lvl1pPr>
          </a:lstStyle>
          <a:p>
            <a:r>
              <a:rPr lang="en-US" sz="2800" dirty="0"/>
              <a:t>Interaction between radiation and the human body</a:t>
            </a:r>
            <a:endParaRPr lang="it-IT" sz="2800" dirty="0"/>
          </a:p>
        </p:txBody>
      </p:sp>
      <p:sp>
        <p:nvSpPr>
          <p:cNvPr id="2" name="Rettangolo 1">
            <a:extLst>
              <a:ext uri="{FF2B5EF4-FFF2-40B4-BE49-F238E27FC236}">
                <a16:creationId xmlns:a16="http://schemas.microsoft.com/office/drawing/2014/main" id="{FD06F9CD-3956-4F65-8DE7-E41E71D10BC9}"/>
              </a:ext>
            </a:extLst>
          </p:cNvPr>
          <p:cNvSpPr/>
          <p:nvPr/>
        </p:nvSpPr>
        <p:spPr>
          <a:xfrm>
            <a:off x="1807173" y="3789040"/>
            <a:ext cx="4572000" cy="1754326"/>
          </a:xfrm>
          <a:prstGeom prst="rect">
            <a:avLst/>
          </a:prstGeom>
        </p:spPr>
        <p:txBody>
          <a:bodyPr>
            <a:spAutoFit/>
          </a:bodyPr>
          <a:lstStyle/>
          <a:p>
            <a:pPr>
              <a:spcBef>
                <a:spcPct val="50000"/>
              </a:spcBef>
            </a:pPr>
            <a:r>
              <a:rPr lang="it-IT" dirty="0">
                <a:solidFill>
                  <a:srgbClr val="000000"/>
                </a:solidFill>
              </a:rPr>
              <a:t>The </a:t>
            </a:r>
            <a:r>
              <a:rPr lang="it-IT" b="1" dirty="0" err="1">
                <a:solidFill>
                  <a:srgbClr val="00CC00"/>
                </a:solidFill>
              </a:rPr>
              <a:t>effective</a:t>
            </a:r>
            <a:r>
              <a:rPr lang="it-IT" b="1" dirty="0">
                <a:solidFill>
                  <a:srgbClr val="00CC00"/>
                </a:solidFill>
              </a:rPr>
              <a:t> dose E</a:t>
            </a:r>
            <a:r>
              <a:rPr lang="it-IT" dirty="0">
                <a:solidFill>
                  <a:srgbClr val="000000"/>
                </a:solidFill>
              </a:rPr>
              <a:t> (</a:t>
            </a:r>
            <a:r>
              <a:rPr lang="it-IT" dirty="0" err="1">
                <a:solidFill>
                  <a:srgbClr val="000000"/>
                </a:solidFill>
              </a:rPr>
              <a:t>Sv</a:t>
            </a:r>
            <a:r>
              <a:rPr lang="it-IT" dirty="0">
                <a:solidFill>
                  <a:srgbClr val="000000"/>
                </a:solidFill>
              </a:rPr>
              <a:t> = </a:t>
            </a:r>
            <a:r>
              <a:rPr lang="it-IT" u="sng" dirty="0">
                <a:solidFill>
                  <a:srgbClr val="000000"/>
                </a:solidFill>
              </a:rPr>
              <a:t>Siever</a:t>
            </a:r>
            <a:r>
              <a:rPr lang="it-IT" dirty="0">
                <a:solidFill>
                  <a:srgbClr val="000000"/>
                </a:solidFill>
              </a:rPr>
              <a:t>t = J/kg) </a:t>
            </a:r>
            <a:r>
              <a:rPr lang="en-GB" dirty="0">
                <a:solidFill>
                  <a:srgbClr val="000000"/>
                </a:solidFill>
              </a:rPr>
              <a:t>is the tissue-weighted sum of the equivalent doses in all specified tissues and organs of the human body and takes into account the different </a:t>
            </a:r>
            <a:r>
              <a:rPr lang="en-GB" dirty="0" err="1">
                <a:solidFill>
                  <a:srgbClr val="000000"/>
                </a:solidFill>
              </a:rPr>
              <a:t>radiosensitivity</a:t>
            </a:r>
            <a:r>
              <a:rPr lang="en-GB" dirty="0">
                <a:solidFill>
                  <a:srgbClr val="000000"/>
                </a:solidFill>
              </a:rPr>
              <a:t> of the irradiated organs:</a:t>
            </a:r>
            <a:endParaRPr lang="it-IT" dirty="0">
              <a:solidFill>
                <a:srgbClr val="000000"/>
              </a:solidFill>
            </a:endParaRPr>
          </a:p>
        </p:txBody>
      </p:sp>
      <p:sp>
        <p:nvSpPr>
          <p:cNvPr id="3" name="Rettangolo 2">
            <a:extLst>
              <a:ext uri="{FF2B5EF4-FFF2-40B4-BE49-F238E27FC236}">
                <a16:creationId xmlns:a16="http://schemas.microsoft.com/office/drawing/2014/main" id="{73923B2F-51F1-45FB-B222-ABAF052CAB3F}"/>
              </a:ext>
            </a:extLst>
          </p:cNvPr>
          <p:cNvSpPr/>
          <p:nvPr/>
        </p:nvSpPr>
        <p:spPr>
          <a:xfrm>
            <a:off x="3289856" y="3082126"/>
            <a:ext cx="4572001" cy="646331"/>
          </a:xfrm>
          <a:prstGeom prst="rect">
            <a:avLst/>
          </a:prstGeom>
        </p:spPr>
        <p:txBody>
          <a:bodyPr wrap="square">
            <a:spAutoFit/>
          </a:bodyPr>
          <a:lstStyle/>
          <a:p>
            <a:r>
              <a:rPr lang="en-US" dirty="0"/>
              <a:t>where </a:t>
            </a:r>
            <a:r>
              <a:rPr lang="en-US" b="1" dirty="0" err="1"/>
              <a:t>w</a:t>
            </a:r>
            <a:r>
              <a:rPr lang="en-US" b="1" baseline="-25000" dirty="0" err="1"/>
              <a:t>R</a:t>
            </a:r>
            <a:r>
              <a:rPr lang="en-US" dirty="0"/>
              <a:t> is a weighting factor dependent on the type of the radiation</a:t>
            </a:r>
            <a:endParaRPr lang="it-IT" dirty="0"/>
          </a:p>
        </p:txBody>
      </p:sp>
      <p:cxnSp>
        <p:nvCxnSpPr>
          <p:cNvPr id="5" name="Connettore 2 4">
            <a:extLst>
              <a:ext uri="{FF2B5EF4-FFF2-40B4-BE49-F238E27FC236}">
                <a16:creationId xmlns:a16="http://schemas.microsoft.com/office/drawing/2014/main" id="{FCBEE664-C0EA-4F0C-A39B-389182B7FA55}"/>
              </a:ext>
            </a:extLst>
          </p:cNvPr>
          <p:cNvCxnSpPr>
            <a:cxnSpLocks/>
          </p:cNvCxnSpPr>
          <p:nvPr/>
        </p:nvCxnSpPr>
        <p:spPr bwMode="auto">
          <a:xfrm flipV="1">
            <a:off x="7681439" y="3429000"/>
            <a:ext cx="661932" cy="1"/>
          </a:xfrm>
          <a:prstGeom prst="straightConnector1">
            <a:avLst/>
          </a:prstGeom>
          <a:solidFill>
            <a:schemeClr val="accent1"/>
          </a:solidFill>
          <a:ln w="76200" cap="flat" cmpd="sng" algn="ctr">
            <a:solidFill>
              <a:schemeClr val="accent6">
                <a:lumMod val="60000"/>
                <a:lumOff val="40000"/>
              </a:schemeClr>
            </a:solidFill>
            <a:prstDash val="solid"/>
            <a:round/>
            <a:headEnd type="none" w="med" len="med"/>
            <a:tailEnd type="triangle"/>
          </a:ln>
          <a:effectLst/>
        </p:spPr>
      </p:cxnSp>
      <p:sp>
        <p:nvSpPr>
          <p:cNvPr id="9" name="Rettangolo 8">
            <a:extLst>
              <a:ext uri="{FF2B5EF4-FFF2-40B4-BE49-F238E27FC236}">
                <a16:creationId xmlns:a16="http://schemas.microsoft.com/office/drawing/2014/main" id="{22675C94-CA7B-4F4B-8C42-09229A0CB590}"/>
              </a:ext>
            </a:extLst>
          </p:cNvPr>
          <p:cNvSpPr/>
          <p:nvPr/>
        </p:nvSpPr>
        <p:spPr>
          <a:xfrm>
            <a:off x="1662339" y="6285965"/>
            <a:ext cx="4572000" cy="369332"/>
          </a:xfrm>
          <a:prstGeom prst="rect">
            <a:avLst/>
          </a:prstGeom>
        </p:spPr>
        <p:txBody>
          <a:bodyPr>
            <a:spAutoFit/>
          </a:bodyPr>
          <a:lstStyle/>
          <a:p>
            <a:r>
              <a:rPr lang="it-IT" dirty="0" err="1"/>
              <a:t>where</a:t>
            </a:r>
            <a:r>
              <a:rPr lang="it-IT" dirty="0"/>
              <a:t> </a:t>
            </a:r>
            <a:r>
              <a:rPr lang="it-IT" dirty="0" err="1"/>
              <a:t>w</a:t>
            </a:r>
            <a:r>
              <a:rPr lang="it-IT" baseline="-25000" dirty="0" err="1"/>
              <a:t>T</a:t>
            </a:r>
            <a:r>
              <a:rPr lang="it-IT" dirty="0"/>
              <a:t> </a:t>
            </a:r>
            <a:r>
              <a:rPr lang="en-US" dirty="0"/>
              <a:t>is the organs’ weighting factor</a:t>
            </a:r>
            <a:endParaRPr lang="it-IT" dirty="0"/>
          </a:p>
        </p:txBody>
      </p:sp>
    </p:spTree>
    <p:extLst>
      <p:ext uri="{BB962C8B-B14F-4D97-AF65-F5344CB8AC3E}">
        <p14:creationId xmlns:p14="http://schemas.microsoft.com/office/powerpoint/2010/main" val="4097833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p:cNvSpPr txBox="1">
            <a:spLocks noChangeArrowheads="1"/>
          </p:cNvSpPr>
          <p:nvPr/>
        </p:nvSpPr>
        <p:spPr bwMode="auto">
          <a:xfrm>
            <a:off x="1524000" y="836614"/>
            <a:ext cx="9036050" cy="830997"/>
          </a:xfrm>
          <a:prstGeom prst="rect">
            <a:avLst/>
          </a:prstGeom>
          <a:solidFill>
            <a:schemeClr val="bg1"/>
          </a:solidFill>
          <a:ln w="9525">
            <a:noFill/>
            <a:miter lim="800000"/>
            <a:headEnd/>
            <a:tailEnd/>
          </a:ln>
        </p:spPr>
        <p:txBody>
          <a:bodyPr>
            <a:spAutoFit/>
          </a:bodyPr>
          <a:lstStyle/>
          <a:p>
            <a:pPr>
              <a:spcBef>
                <a:spcPct val="50000"/>
              </a:spcBef>
            </a:pPr>
            <a:r>
              <a:rPr lang="en-US" sz="2400" dirty="0">
                <a:solidFill>
                  <a:srgbClr val="000000"/>
                </a:solidFill>
              </a:rPr>
              <a:t>Mean effective dose absorbed by the population due to the "natural background"</a:t>
            </a:r>
            <a:r>
              <a:rPr lang="it-IT" sz="2400" dirty="0">
                <a:solidFill>
                  <a:srgbClr val="000000"/>
                </a:solidFill>
              </a:rPr>
              <a:t>: </a:t>
            </a:r>
            <a:r>
              <a:rPr lang="en-US" sz="2400" b="1" dirty="0">
                <a:solidFill>
                  <a:srgbClr val="000000"/>
                </a:solidFill>
              </a:rPr>
              <a:t>2.400 µ</a:t>
            </a:r>
            <a:r>
              <a:rPr lang="en-US" sz="2400" b="1" dirty="0" err="1">
                <a:solidFill>
                  <a:srgbClr val="000000"/>
                </a:solidFill>
              </a:rPr>
              <a:t>Sv</a:t>
            </a:r>
            <a:r>
              <a:rPr lang="en-US" sz="2400" b="1" dirty="0">
                <a:solidFill>
                  <a:srgbClr val="000000"/>
                </a:solidFill>
              </a:rPr>
              <a:t>/year</a:t>
            </a:r>
            <a:r>
              <a:rPr lang="en-US" sz="2400" dirty="0">
                <a:solidFill>
                  <a:srgbClr val="000000"/>
                </a:solidFill>
              </a:rPr>
              <a:t>.</a:t>
            </a:r>
            <a:endParaRPr lang="it-IT" sz="2400" dirty="0">
              <a:solidFill>
                <a:srgbClr val="000000"/>
              </a:solidFill>
            </a:endParaRPr>
          </a:p>
        </p:txBody>
      </p:sp>
      <p:pic>
        <p:nvPicPr>
          <p:cNvPr id="22537" name="Picture 7"/>
          <p:cNvPicPr>
            <a:picLocks noChangeAspect="1" noChangeArrowheads="1"/>
          </p:cNvPicPr>
          <p:nvPr/>
        </p:nvPicPr>
        <p:blipFill rotWithShape="1">
          <a:blip r:embed="rId2" cstate="print"/>
          <a:srcRect r="14563"/>
          <a:stretch/>
        </p:blipFill>
        <p:spPr bwMode="auto">
          <a:xfrm>
            <a:off x="1524000" y="2349500"/>
            <a:ext cx="7702996" cy="4476750"/>
          </a:xfrm>
          <a:prstGeom prst="rect">
            <a:avLst/>
          </a:prstGeom>
          <a:noFill/>
          <a:ln w="9525">
            <a:noFill/>
            <a:miter lim="800000"/>
            <a:headEnd/>
            <a:tailEnd/>
          </a:ln>
        </p:spPr>
      </p:pic>
      <p:sp>
        <p:nvSpPr>
          <p:cNvPr id="22538" name="Text Box 8"/>
          <p:cNvSpPr txBox="1">
            <a:spLocks noChangeArrowheads="1"/>
          </p:cNvSpPr>
          <p:nvPr/>
        </p:nvSpPr>
        <p:spPr bwMode="auto">
          <a:xfrm>
            <a:off x="1524000" y="2643189"/>
            <a:ext cx="7308850" cy="366713"/>
          </a:xfrm>
          <a:prstGeom prst="rect">
            <a:avLst/>
          </a:prstGeom>
          <a:noFill/>
          <a:ln w="9525">
            <a:noFill/>
            <a:miter lim="800000"/>
            <a:headEnd/>
            <a:tailEnd/>
          </a:ln>
        </p:spPr>
        <p:txBody>
          <a:bodyPr>
            <a:spAutoFit/>
          </a:bodyPr>
          <a:lstStyle/>
          <a:p>
            <a:pPr>
              <a:spcBef>
                <a:spcPct val="50000"/>
              </a:spcBef>
            </a:pPr>
            <a:r>
              <a:rPr lang="en-US" dirty="0">
                <a:solidFill>
                  <a:srgbClr val="000000"/>
                </a:solidFill>
              </a:rPr>
              <a:t>Average exposure of the population to ionizing radiation *</a:t>
            </a:r>
            <a:endParaRPr lang="it-IT" dirty="0">
              <a:solidFill>
                <a:srgbClr val="000000"/>
              </a:solidFill>
            </a:endParaRPr>
          </a:p>
        </p:txBody>
      </p:sp>
      <p:sp>
        <p:nvSpPr>
          <p:cNvPr id="22539" name="Text Box 9"/>
          <p:cNvSpPr txBox="1">
            <a:spLocks noChangeArrowheads="1"/>
          </p:cNvSpPr>
          <p:nvPr/>
        </p:nvSpPr>
        <p:spPr bwMode="auto">
          <a:xfrm>
            <a:off x="1597026" y="6408738"/>
            <a:ext cx="7235825" cy="274638"/>
          </a:xfrm>
          <a:prstGeom prst="rect">
            <a:avLst/>
          </a:prstGeom>
          <a:noFill/>
          <a:ln w="9525">
            <a:noFill/>
            <a:miter lim="800000"/>
            <a:headEnd/>
            <a:tailEnd/>
          </a:ln>
        </p:spPr>
        <p:txBody>
          <a:bodyPr>
            <a:spAutoFit/>
          </a:bodyPr>
          <a:lstStyle/>
          <a:p>
            <a:pPr fontAlgn="base">
              <a:spcBef>
                <a:spcPct val="50000"/>
              </a:spcBef>
              <a:spcAft>
                <a:spcPct val="0"/>
              </a:spcAft>
            </a:pPr>
            <a:r>
              <a:rPr lang="en-US" sz="1200">
                <a:solidFill>
                  <a:srgbClr val="000000"/>
                </a:solidFill>
              </a:rPr>
              <a:t>* UNSCEAR 2000 Report - United Nations Scientific Committee on the Effects of Atomic Radiation</a:t>
            </a:r>
          </a:p>
        </p:txBody>
      </p:sp>
      <p:sp>
        <p:nvSpPr>
          <p:cNvPr id="348172" name="Text Box 12"/>
          <p:cNvSpPr txBox="1">
            <a:spLocks noChangeArrowheads="1"/>
          </p:cNvSpPr>
          <p:nvPr/>
        </p:nvSpPr>
        <p:spPr bwMode="auto">
          <a:xfrm>
            <a:off x="1524000" y="1916114"/>
            <a:ext cx="9120188" cy="579437"/>
          </a:xfrm>
          <a:prstGeom prst="rect">
            <a:avLst/>
          </a:prstGeom>
          <a:noFill/>
          <a:ln w="9525" algn="ctr">
            <a:noFill/>
            <a:miter lim="800000"/>
            <a:headEnd/>
            <a:tailEnd/>
          </a:ln>
          <a:effectLst>
            <a:outerShdw dist="35921" dir="2700000" algn="ctr" rotWithShape="0">
              <a:schemeClr val="bg1"/>
            </a:outerShdw>
          </a:effectLst>
        </p:spPr>
        <p:txBody>
          <a:bodyPr>
            <a:spAutoFit/>
          </a:bodyPr>
          <a:lstStyle/>
          <a:p>
            <a:pPr algn="ctr" fontAlgn="base">
              <a:spcBef>
                <a:spcPct val="50000"/>
              </a:spcBef>
              <a:spcAft>
                <a:spcPct val="0"/>
              </a:spcAft>
              <a:defRPr/>
            </a:pPr>
            <a:r>
              <a:rPr lang="it-IT" sz="3200" b="1" dirty="0">
                <a:solidFill>
                  <a:srgbClr val="000000"/>
                </a:solidFill>
              </a:rPr>
              <a:t>…and </a:t>
            </a:r>
            <a:r>
              <a:rPr lang="en-US" sz="3200" b="1" dirty="0">
                <a:solidFill>
                  <a:srgbClr val="000000"/>
                </a:solidFill>
              </a:rPr>
              <a:t>absorbed</a:t>
            </a:r>
            <a:r>
              <a:rPr lang="it-IT" sz="3200" b="1" dirty="0">
                <a:solidFill>
                  <a:srgbClr val="000000"/>
                </a:solidFill>
              </a:rPr>
              <a:t> </a:t>
            </a:r>
            <a:r>
              <a:rPr lang="it-IT" sz="3200" b="1" dirty="0" err="1">
                <a:solidFill>
                  <a:srgbClr val="000000"/>
                </a:solidFill>
              </a:rPr>
              <a:t>during</a:t>
            </a:r>
            <a:r>
              <a:rPr lang="it-IT" sz="3200" b="1" dirty="0">
                <a:solidFill>
                  <a:srgbClr val="000000"/>
                </a:solidFill>
              </a:rPr>
              <a:t> a human life </a:t>
            </a:r>
          </a:p>
        </p:txBody>
      </p:sp>
      <p:sp>
        <p:nvSpPr>
          <p:cNvPr id="15" name="Text Box 5"/>
          <p:cNvSpPr txBox="1">
            <a:spLocks noChangeArrowheads="1"/>
          </p:cNvSpPr>
          <p:nvPr/>
        </p:nvSpPr>
        <p:spPr bwMode="auto">
          <a:xfrm>
            <a:off x="1524000" y="-48126"/>
            <a:ext cx="9144000" cy="646331"/>
          </a:xfrm>
          <a:prstGeom prst="rect">
            <a:avLst/>
          </a:prstGeom>
        </p:spPr>
        <p:txBody>
          <a:bodyPr wrap="square">
            <a:spAutoFit/>
          </a:bodyPr>
          <a:lstStyle>
            <a:defPPr>
              <a:defRPr lang="en-US"/>
            </a:defPPr>
            <a:lvl1pPr>
              <a:defRPr sz="2800">
                <a:solidFill>
                  <a:srgbClr val="0070C0"/>
                </a:solidFill>
                <a:effectLst>
                  <a:outerShdw blurRad="38100" dist="38100" dir="2700000" algn="tl">
                    <a:srgbClr val="C0C0C0"/>
                  </a:outerShdw>
                </a:effectLst>
                <a:latin typeface="Berlin Sans FB Demi" pitchFamily="34" charset="0"/>
                <a:cs typeface="Arial" panose="020B0604020202020204" pitchFamily="34" charset="0"/>
              </a:defRPr>
            </a:lvl1pPr>
          </a:lstStyle>
          <a:p>
            <a:r>
              <a:rPr lang="en-US" sz="3600" dirty="0"/>
              <a:t>Mean effective dose absorbed in a year…</a:t>
            </a:r>
            <a:endParaRPr lang="it-IT" sz="3600" dirty="0"/>
          </a:p>
        </p:txBody>
      </p:sp>
      <p:sp>
        <p:nvSpPr>
          <p:cNvPr id="12" name="Rettangolo 11">
            <a:extLst>
              <a:ext uri="{FF2B5EF4-FFF2-40B4-BE49-F238E27FC236}">
                <a16:creationId xmlns:a16="http://schemas.microsoft.com/office/drawing/2014/main" id="{DF903B59-2536-47B6-AE64-C73D70197755}"/>
              </a:ext>
            </a:extLst>
          </p:cNvPr>
          <p:cNvSpPr/>
          <p:nvPr/>
        </p:nvSpPr>
        <p:spPr>
          <a:xfrm>
            <a:off x="7668118" y="3535377"/>
            <a:ext cx="4572000" cy="923330"/>
          </a:xfrm>
          <a:prstGeom prst="rect">
            <a:avLst/>
          </a:prstGeom>
        </p:spPr>
        <p:txBody>
          <a:bodyPr>
            <a:spAutoFit/>
          </a:bodyPr>
          <a:lstStyle/>
          <a:p>
            <a:endParaRPr lang="it-IT" dirty="0"/>
          </a:p>
          <a:p>
            <a:r>
              <a:rPr lang="it-IT" dirty="0" err="1"/>
              <a:t>Terrestrial</a:t>
            </a:r>
            <a:endParaRPr lang="it-IT" dirty="0"/>
          </a:p>
          <a:p>
            <a:r>
              <a:rPr lang="it-IT" dirty="0" err="1"/>
              <a:t>radiation</a:t>
            </a:r>
            <a:endParaRPr lang="it-IT" dirty="0"/>
          </a:p>
        </p:txBody>
      </p:sp>
      <p:sp>
        <p:nvSpPr>
          <p:cNvPr id="16" name="CasellaDiTesto 15">
            <a:extLst>
              <a:ext uri="{FF2B5EF4-FFF2-40B4-BE49-F238E27FC236}">
                <a16:creationId xmlns:a16="http://schemas.microsoft.com/office/drawing/2014/main" id="{E9045D5B-98D7-4FCD-91FB-E3DA4D0997B0}"/>
              </a:ext>
            </a:extLst>
          </p:cNvPr>
          <p:cNvSpPr txBox="1"/>
          <p:nvPr/>
        </p:nvSpPr>
        <p:spPr>
          <a:xfrm>
            <a:off x="9521950" y="2542337"/>
            <a:ext cx="864339" cy="369332"/>
          </a:xfrm>
          <a:prstGeom prst="rect">
            <a:avLst/>
          </a:prstGeom>
          <a:noFill/>
        </p:spPr>
        <p:txBody>
          <a:bodyPr wrap="none" rtlCol="0">
            <a:spAutoFit/>
          </a:bodyPr>
          <a:lstStyle/>
          <a:p>
            <a:r>
              <a:rPr lang="it-IT" dirty="0"/>
              <a:t>Radon</a:t>
            </a:r>
          </a:p>
        </p:txBody>
      </p:sp>
      <p:sp>
        <p:nvSpPr>
          <p:cNvPr id="17" name="CasellaDiTesto 16">
            <a:extLst>
              <a:ext uri="{FF2B5EF4-FFF2-40B4-BE49-F238E27FC236}">
                <a16:creationId xmlns:a16="http://schemas.microsoft.com/office/drawing/2014/main" id="{C9FFD3F2-EE86-4D29-9D86-A058A22CAB0B}"/>
              </a:ext>
            </a:extLst>
          </p:cNvPr>
          <p:cNvSpPr txBox="1"/>
          <p:nvPr/>
        </p:nvSpPr>
        <p:spPr>
          <a:xfrm>
            <a:off x="9226996" y="5273146"/>
            <a:ext cx="1454244" cy="369332"/>
          </a:xfrm>
          <a:prstGeom prst="rect">
            <a:avLst/>
          </a:prstGeom>
          <a:noFill/>
        </p:spPr>
        <p:txBody>
          <a:bodyPr wrap="none" rtlCol="0">
            <a:spAutoFit/>
          </a:bodyPr>
          <a:lstStyle/>
          <a:p>
            <a:r>
              <a:rPr lang="it-IT" dirty="0" err="1"/>
              <a:t>Cosmic</a:t>
            </a:r>
            <a:r>
              <a:rPr lang="it-IT" dirty="0"/>
              <a:t> </a:t>
            </a:r>
            <a:r>
              <a:rPr lang="it-IT" dirty="0" err="1"/>
              <a:t>rays</a:t>
            </a:r>
            <a:endParaRPr lang="it-IT" dirty="0"/>
          </a:p>
        </p:txBody>
      </p:sp>
      <p:sp>
        <p:nvSpPr>
          <p:cNvPr id="18" name="CasellaDiTesto 17">
            <a:extLst>
              <a:ext uri="{FF2B5EF4-FFF2-40B4-BE49-F238E27FC236}">
                <a16:creationId xmlns:a16="http://schemas.microsoft.com/office/drawing/2014/main" id="{F7E094D0-3347-4157-BB49-997B5768EFB2}"/>
              </a:ext>
            </a:extLst>
          </p:cNvPr>
          <p:cNvSpPr txBox="1"/>
          <p:nvPr/>
        </p:nvSpPr>
        <p:spPr>
          <a:xfrm>
            <a:off x="9374472" y="3171658"/>
            <a:ext cx="1113062" cy="646331"/>
          </a:xfrm>
          <a:prstGeom prst="rect">
            <a:avLst/>
          </a:prstGeom>
          <a:noFill/>
        </p:spPr>
        <p:txBody>
          <a:bodyPr wrap="none" rtlCol="0">
            <a:spAutoFit/>
          </a:bodyPr>
          <a:lstStyle/>
          <a:p>
            <a:r>
              <a:rPr lang="it-IT" dirty="0"/>
              <a:t>Food and</a:t>
            </a:r>
          </a:p>
          <a:p>
            <a:r>
              <a:rPr lang="it-IT" dirty="0"/>
              <a:t>water</a:t>
            </a:r>
          </a:p>
        </p:txBody>
      </p:sp>
      <p:sp>
        <p:nvSpPr>
          <p:cNvPr id="2" name="Rettangolo 1">
            <a:extLst>
              <a:ext uri="{FF2B5EF4-FFF2-40B4-BE49-F238E27FC236}">
                <a16:creationId xmlns:a16="http://schemas.microsoft.com/office/drawing/2014/main" id="{26F90198-BB5C-465F-9813-F149484DE168}"/>
              </a:ext>
            </a:extLst>
          </p:cNvPr>
          <p:cNvSpPr/>
          <p:nvPr/>
        </p:nvSpPr>
        <p:spPr>
          <a:xfrm>
            <a:off x="9419356" y="4568929"/>
            <a:ext cx="1069524" cy="646331"/>
          </a:xfrm>
          <a:prstGeom prst="rect">
            <a:avLst/>
          </a:prstGeom>
        </p:spPr>
        <p:txBody>
          <a:bodyPr wrap="none">
            <a:spAutoFit/>
          </a:bodyPr>
          <a:lstStyle/>
          <a:p>
            <a:r>
              <a:rPr lang="it-IT" dirty="0" err="1"/>
              <a:t>Medical</a:t>
            </a:r>
            <a:endParaRPr lang="it-IT" dirty="0"/>
          </a:p>
          <a:p>
            <a:r>
              <a:rPr lang="it-IT" dirty="0" err="1"/>
              <a:t>radiation</a:t>
            </a:r>
            <a:endParaRPr lang="it-IT" dirty="0"/>
          </a:p>
        </p:txBody>
      </p:sp>
      <p:sp>
        <p:nvSpPr>
          <p:cNvPr id="4" name="Rettangolo 3">
            <a:extLst>
              <a:ext uri="{FF2B5EF4-FFF2-40B4-BE49-F238E27FC236}">
                <a16:creationId xmlns:a16="http://schemas.microsoft.com/office/drawing/2014/main" id="{B0C6C8C2-ED1D-4812-A25F-7AC209CEFC77}"/>
              </a:ext>
            </a:extLst>
          </p:cNvPr>
          <p:cNvSpPr/>
          <p:nvPr/>
        </p:nvSpPr>
        <p:spPr>
          <a:xfrm>
            <a:off x="9419356" y="5899727"/>
            <a:ext cx="1082348" cy="646331"/>
          </a:xfrm>
          <a:prstGeom prst="rect">
            <a:avLst/>
          </a:prstGeom>
        </p:spPr>
        <p:txBody>
          <a:bodyPr wrap="none">
            <a:spAutoFit/>
          </a:bodyPr>
          <a:lstStyle/>
          <a:p>
            <a:r>
              <a:rPr lang="it-IT" dirty="0"/>
              <a:t>Human</a:t>
            </a:r>
          </a:p>
          <a:p>
            <a:r>
              <a:rPr lang="it-IT" dirty="0" err="1"/>
              <a:t>activities</a:t>
            </a:r>
            <a:endParaRPr lang="it-IT" dirty="0"/>
          </a:p>
        </p:txBody>
      </p:sp>
    </p:spTree>
    <p:extLst>
      <p:ext uri="{BB962C8B-B14F-4D97-AF65-F5344CB8AC3E}">
        <p14:creationId xmlns:p14="http://schemas.microsoft.com/office/powerpoint/2010/main" val="14879556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816080" y="851419"/>
            <a:ext cx="3048390" cy="3096344"/>
          </a:xfrm>
          <a:prstGeom prst="rect">
            <a:avLst/>
          </a:prstGeom>
          <a:noFill/>
          <a:ln w="9525">
            <a:noFill/>
            <a:miter lim="800000"/>
            <a:headEnd/>
            <a:tailEnd/>
          </a:ln>
        </p:spPr>
      </p:pic>
      <p:sp>
        <p:nvSpPr>
          <p:cNvPr id="37" name="CasellaDiTesto 36"/>
          <p:cNvSpPr txBox="1"/>
          <p:nvPr/>
        </p:nvSpPr>
        <p:spPr>
          <a:xfrm>
            <a:off x="1524000" y="88921"/>
            <a:ext cx="9144000" cy="646331"/>
          </a:xfrm>
          <a:prstGeom prst="rect">
            <a:avLst/>
          </a:prstGeom>
        </p:spPr>
        <p:txBody>
          <a:bodyPr wrap="square">
            <a:spAutoFit/>
          </a:bodyPr>
          <a:lstStyle>
            <a:defPPr>
              <a:defRPr lang="en-US"/>
            </a:defPPr>
            <a:lvl1pPr>
              <a:defRPr sz="3600">
                <a:solidFill>
                  <a:srgbClr val="0070C0"/>
                </a:solidFill>
                <a:effectLst>
                  <a:outerShdw blurRad="38100" dist="38100" dir="2700000" algn="tl">
                    <a:srgbClr val="C0C0C0"/>
                  </a:outerShdw>
                </a:effectLst>
                <a:latin typeface="Berlin Sans FB Demi" pitchFamily="34" charset="0"/>
                <a:cs typeface="Arial" panose="020B0604020202020204" pitchFamily="34" charset="0"/>
              </a:defRPr>
            </a:lvl1pPr>
          </a:lstStyle>
          <a:p>
            <a:r>
              <a:rPr lang="it-IT" dirty="0"/>
              <a:t>Total </a:t>
            </a:r>
            <a:r>
              <a:rPr lang="it-IT" dirty="0" err="1"/>
              <a:t>effective</a:t>
            </a:r>
            <a:r>
              <a:rPr lang="it-IT" dirty="0"/>
              <a:t> dose (outdoor)</a:t>
            </a:r>
          </a:p>
        </p:txBody>
      </p:sp>
      <p:pic>
        <p:nvPicPr>
          <p:cNvPr id="19458" name="Picture 2" descr="C:\Users\Fabio\Desktop\Perugi_22_Maggio_2017\Dose_totale.jpg"/>
          <p:cNvPicPr>
            <a:picLocks noChangeAspect="1" noChangeArrowheads="1"/>
          </p:cNvPicPr>
          <p:nvPr/>
        </p:nvPicPr>
        <p:blipFill>
          <a:blip r:embed="rId4" cstate="print"/>
          <a:srcRect/>
          <a:stretch>
            <a:fillRect/>
          </a:stretch>
        </p:blipFill>
        <p:spPr bwMode="auto">
          <a:xfrm>
            <a:off x="1703074" y="1196752"/>
            <a:ext cx="4402504" cy="5554192"/>
          </a:xfrm>
          <a:prstGeom prst="rect">
            <a:avLst/>
          </a:prstGeom>
          <a:noFill/>
        </p:spPr>
      </p:pic>
      <p:pic>
        <p:nvPicPr>
          <p:cNvPr id="19460" name="Picture 4"/>
          <p:cNvPicPr>
            <a:picLocks noChangeAspect="1" noChangeArrowheads="1"/>
          </p:cNvPicPr>
          <p:nvPr/>
        </p:nvPicPr>
        <p:blipFill>
          <a:blip r:embed="rId5" cstate="print"/>
          <a:srcRect/>
          <a:stretch>
            <a:fillRect/>
          </a:stretch>
        </p:blipFill>
        <p:spPr bwMode="auto">
          <a:xfrm>
            <a:off x="5303912" y="1166416"/>
            <a:ext cx="1286108" cy="2376264"/>
          </a:xfrm>
          <a:prstGeom prst="rect">
            <a:avLst/>
          </a:prstGeom>
          <a:noFill/>
          <a:ln w="9525">
            <a:noFill/>
            <a:miter lim="800000"/>
            <a:headEnd/>
            <a:tailEnd/>
          </a:ln>
        </p:spPr>
      </p:pic>
      <p:grpSp>
        <p:nvGrpSpPr>
          <p:cNvPr id="10" name="Gruppo 9">
            <a:extLst>
              <a:ext uri="{FF2B5EF4-FFF2-40B4-BE49-F238E27FC236}">
                <a16:creationId xmlns:a16="http://schemas.microsoft.com/office/drawing/2014/main" id="{A18B1379-D467-4B61-B921-20253A4413F9}"/>
              </a:ext>
            </a:extLst>
          </p:cNvPr>
          <p:cNvGrpSpPr/>
          <p:nvPr/>
        </p:nvGrpSpPr>
        <p:grpSpPr>
          <a:xfrm>
            <a:off x="6710732" y="3881071"/>
            <a:ext cx="2396171" cy="2847644"/>
            <a:chOff x="6781117" y="3933659"/>
            <a:chExt cx="2396171" cy="2847644"/>
          </a:xfrm>
        </p:grpSpPr>
        <p:sp>
          <p:nvSpPr>
            <p:cNvPr id="4" name="Rettangolo 3">
              <a:extLst>
                <a:ext uri="{FF2B5EF4-FFF2-40B4-BE49-F238E27FC236}">
                  <a16:creationId xmlns:a16="http://schemas.microsoft.com/office/drawing/2014/main" id="{90F64ABE-F5F1-44A5-A761-D7D3F2408AB4}"/>
                </a:ext>
              </a:extLst>
            </p:cNvPr>
            <p:cNvSpPr/>
            <p:nvPr/>
          </p:nvSpPr>
          <p:spPr>
            <a:xfrm>
              <a:off x="7030482" y="5153277"/>
              <a:ext cx="1172117" cy="646331"/>
            </a:xfrm>
            <a:prstGeom prst="rect">
              <a:avLst/>
            </a:prstGeom>
          </p:spPr>
          <p:txBody>
            <a:bodyPr wrap="square">
              <a:spAutoFit/>
            </a:bodyPr>
            <a:lstStyle/>
            <a:p>
              <a:pPr algn="l"/>
              <a:endParaRPr lang="it-IT" dirty="0"/>
            </a:p>
            <a:p>
              <a:pPr algn="l"/>
              <a:r>
                <a:rPr lang="it-IT" dirty="0" err="1"/>
                <a:t>ingestion</a:t>
              </a:r>
              <a:endParaRPr lang="it-IT" dirty="0"/>
            </a:p>
          </p:txBody>
        </p:sp>
        <p:grpSp>
          <p:nvGrpSpPr>
            <p:cNvPr id="8" name="Gruppo 7">
              <a:extLst>
                <a:ext uri="{FF2B5EF4-FFF2-40B4-BE49-F238E27FC236}">
                  <a16:creationId xmlns:a16="http://schemas.microsoft.com/office/drawing/2014/main" id="{5CF59868-E948-44A5-8AD3-388AAA0FA8C2}"/>
                </a:ext>
              </a:extLst>
            </p:cNvPr>
            <p:cNvGrpSpPr/>
            <p:nvPr/>
          </p:nvGrpSpPr>
          <p:grpSpPr>
            <a:xfrm>
              <a:off x="6781117" y="3933659"/>
              <a:ext cx="2396171" cy="2847644"/>
              <a:chOff x="6781117" y="3933659"/>
              <a:chExt cx="2396171" cy="2847644"/>
            </a:xfrm>
          </p:grpSpPr>
          <p:pic>
            <p:nvPicPr>
              <p:cNvPr id="7" name="Picture 3">
                <a:extLst>
                  <a:ext uri="{FF2B5EF4-FFF2-40B4-BE49-F238E27FC236}">
                    <a16:creationId xmlns:a16="http://schemas.microsoft.com/office/drawing/2014/main" id="{24D558B5-A284-4D76-B832-67011AE6C601}"/>
                  </a:ext>
                </a:extLst>
              </p:cNvPr>
              <p:cNvPicPr>
                <a:picLocks noChangeAspect="1" noChangeArrowheads="1"/>
              </p:cNvPicPr>
              <p:nvPr/>
            </p:nvPicPr>
            <p:blipFill rotWithShape="1">
              <a:blip r:embed="rId6" cstate="print"/>
              <a:srcRect r="90715"/>
              <a:stretch/>
            </p:blipFill>
            <p:spPr bwMode="auto">
              <a:xfrm>
                <a:off x="6781117" y="3933659"/>
                <a:ext cx="167147" cy="2847644"/>
              </a:xfrm>
              <a:prstGeom prst="rect">
                <a:avLst/>
              </a:prstGeom>
              <a:noFill/>
              <a:ln w="9525">
                <a:noFill/>
                <a:miter lim="800000"/>
                <a:headEnd/>
                <a:tailEnd/>
              </a:ln>
            </p:spPr>
          </p:pic>
          <p:sp>
            <p:nvSpPr>
              <p:cNvPr id="2" name="CasellaDiTesto 1">
                <a:extLst>
                  <a:ext uri="{FF2B5EF4-FFF2-40B4-BE49-F238E27FC236}">
                    <a16:creationId xmlns:a16="http://schemas.microsoft.com/office/drawing/2014/main" id="{4AE35CD7-09D9-43D0-A5D6-B5F2263A3BC7}"/>
                  </a:ext>
                </a:extLst>
              </p:cNvPr>
              <p:cNvSpPr txBox="1"/>
              <p:nvPr/>
            </p:nvSpPr>
            <p:spPr>
              <a:xfrm>
                <a:off x="7030482" y="3974998"/>
                <a:ext cx="1172117" cy="369332"/>
              </a:xfrm>
              <a:prstGeom prst="rect">
                <a:avLst/>
              </a:prstGeom>
              <a:noFill/>
            </p:spPr>
            <p:txBody>
              <a:bodyPr wrap="none" rtlCol="0">
                <a:spAutoFit/>
              </a:bodyPr>
              <a:lstStyle/>
              <a:p>
                <a:pPr algn="l"/>
                <a:r>
                  <a:rPr lang="it-IT" dirty="0" err="1"/>
                  <a:t>inhalation</a:t>
                </a:r>
                <a:endParaRPr lang="it-IT" dirty="0"/>
              </a:p>
            </p:txBody>
          </p:sp>
          <p:sp>
            <p:nvSpPr>
              <p:cNvPr id="9" name="CasellaDiTesto 8">
                <a:extLst>
                  <a:ext uri="{FF2B5EF4-FFF2-40B4-BE49-F238E27FC236}">
                    <a16:creationId xmlns:a16="http://schemas.microsoft.com/office/drawing/2014/main" id="{053A98AE-7EE0-42F4-B734-1B9CA8D462F9}"/>
                  </a:ext>
                </a:extLst>
              </p:cNvPr>
              <p:cNvSpPr txBox="1"/>
              <p:nvPr/>
            </p:nvSpPr>
            <p:spPr>
              <a:xfrm>
                <a:off x="7030482" y="4437112"/>
                <a:ext cx="1800494" cy="369332"/>
              </a:xfrm>
              <a:prstGeom prst="rect">
                <a:avLst/>
              </a:prstGeom>
              <a:noFill/>
            </p:spPr>
            <p:txBody>
              <a:bodyPr wrap="none" rtlCol="0">
                <a:spAutoFit/>
              </a:bodyPr>
              <a:lstStyle/>
              <a:p>
                <a:pPr algn="l"/>
                <a:r>
                  <a:rPr lang="it-IT" dirty="0" err="1"/>
                  <a:t>cosmic</a:t>
                </a:r>
                <a:r>
                  <a:rPr lang="it-IT" dirty="0"/>
                  <a:t> </a:t>
                </a:r>
                <a:r>
                  <a:rPr lang="it-IT" dirty="0" err="1"/>
                  <a:t>radiaton</a:t>
                </a:r>
                <a:endParaRPr lang="it-IT" dirty="0"/>
              </a:p>
            </p:txBody>
          </p:sp>
          <p:sp>
            <p:nvSpPr>
              <p:cNvPr id="3" name="CasellaDiTesto 2">
                <a:extLst>
                  <a:ext uri="{FF2B5EF4-FFF2-40B4-BE49-F238E27FC236}">
                    <a16:creationId xmlns:a16="http://schemas.microsoft.com/office/drawing/2014/main" id="{1A953FCC-9BB0-4989-B54D-F4AC3BBE0701}"/>
                  </a:ext>
                </a:extLst>
              </p:cNvPr>
              <p:cNvSpPr txBox="1"/>
              <p:nvPr/>
            </p:nvSpPr>
            <p:spPr>
              <a:xfrm>
                <a:off x="7030482" y="4926461"/>
                <a:ext cx="2146806" cy="369332"/>
              </a:xfrm>
              <a:prstGeom prst="rect">
                <a:avLst/>
              </a:prstGeom>
              <a:noFill/>
            </p:spPr>
            <p:txBody>
              <a:bodyPr wrap="none" rtlCol="0">
                <a:spAutoFit/>
              </a:bodyPr>
              <a:lstStyle/>
              <a:p>
                <a:pPr algn="l"/>
                <a:r>
                  <a:rPr lang="it-IT" dirty="0" err="1"/>
                  <a:t>terrestrial</a:t>
                </a:r>
                <a:r>
                  <a:rPr lang="it-IT" dirty="0"/>
                  <a:t> </a:t>
                </a:r>
                <a:r>
                  <a:rPr lang="it-IT" dirty="0" err="1"/>
                  <a:t>radiation</a:t>
                </a:r>
                <a:endParaRPr lang="it-IT" dirty="0"/>
              </a:p>
            </p:txBody>
          </p:sp>
          <p:sp>
            <p:nvSpPr>
              <p:cNvPr id="5" name="Rettangolo 4">
                <a:extLst>
                  <a:ext uri="{FF2B5EF4-FFF2-40B4-BE49-F238E27FC236}">
                    <a16:creationId xmlns:a16="http://schemas.microsoft.com/office/drawing/2014/main" id="{E46ABD9B-11F8-4AF2-B94A-B975F5F90D90}"/>
                  </a:ext>
                </a:extLst>
              </p:cNvPr>
              <p:cNvSpPr/>
              <p:nvPr/>
            </p:nvSpPr>
            <p:spPr>
              <a:xfrm>
                <a:off x="7030482" y="5893984"/>
                <a:ext cx="1928733" cy="369332"/>
              </a:xfrm>
              <a:prstGeom prst="rect">
                <a:avLst/>
              </a:prstGeom>
            </p:spPr>
            <p:txBody>
              <a:bodyPr wrap="none">
                <a:spAutoFit/>
              </a:bodyPr>
              <a:lstStyle/>
              <a:p>
                <a:pPr algn="l"/>
                <a:r>
                  <a:rPr lang="it-IT" dirty="0" err="1"/>
                  <a:t>medical</a:t>
                </a:r>
                <a:r>
                  <a:rPr lang="it-IT" dirty="0"/>
                  <a:t> </a:t>
                </a:r>
                <a:r>
                  <a:rPr lang="it-IT" dirty="0" err="1"/>
                  <a:t>radiation</a:t>
                </a:r>
                <a:endParaRPr lang="it-IT" dirty="0"/>
              </a:p>
            </p:txBody>
          </p:sp>
          <p:sp>
            <p:nvSpPr>
              <p:cNvPr id="6" name="Rettangolo 5">
                <a:extLst>
                  <a:ext uri="{FF2B5EF4-FFF2-40B4-BE49-F238E27FC236}">
                    <a16:creationId xmlns:a16="http://schemas.microsoft.com/office/drawing/2014/main" id="{7D496FF2-CCB3-4E0C-885B-DBA84811885E}"/>
                  </a:ext>
                </a:extLst>
              </p:cNvPr>
              <p:cNvSpPr/>
              <p:nvPr/>
            </p:nvSpPr>
            <p:spPr>
              <a:xfrm>
                <a:off x="7030482" y="6359383"/>
                <a:ext cx="710451" cy="369332"/>
              </a:xfrm>
              <a:prstGeom prst="rect">
                <a:avLst/>
              </a:prstGeom>
            </p:spPr>
            <p:txBody>
              <a:bodyPr wrap="none">
                <a:spAutoFit/>
              </a:bodyPr>
              <a:lstStyle/>
              <a:p>
                <a:pPr algn="l"/>
                <a:r>
                  <a:rPr lang="it-IT" dirty="0"/>
                  <a:t>other</a:t>
                </a:r>
              </a:p>
            </p:txBody>
          </p:sp>
        </p:grpSp>
      </p:grpSp>
    </p:spTree>
    <p:extLst>
      <p:ext uri="{BB962C8B-B14F-4D97-AF65-F5344CB8AC3E}">
        <p14:creationId xmlns:p14="http://schemas.microsoft.com/office/powerpoint/2010/main" val="3388628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1DD2C42A-9D90-4688-B37E-3D9B2CFD406A}"/>
              </a:ext>
            </a:extLst>
          </p:cNvPr>
          <p:cNvSpPr txBox="1"/>
          <p:nvPr/>
        </p:nvSpPr>
        <p:spPr>
          <a:xfrm>
            <a:off x="774574" y="3520000"/>
            <a:ext cx="5046196" cy="179580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100" b="1" kern="1200">
                <a:solidFill>
                  <a:schemeClr val="tx1"/>
                </a:solidFill>
                <a:latin typeface="+mj-lt"/>
                <a:ea typeface="+mj-ea"/>
                <a:cs typeface="+mj-cs"/>
              </a:rPr>
              <a:t>If I say "radioactivity", what do you think of?</a:t>
            </a:r>
          </a:p>
        </p:txBody>
      </p:sp>
      <p:pic>
        <p:nvPicPr>
          <p:cNvPr id="8" name="Picture 4" descr="centrale-nucleare-belgio">
            <a:extLst>
              <a:ext uri="{FF2B5EF4-FFF2-40B4-BE49-F238E27FC236}">
                <a16:creationId xmlns:a16="http://schemas.microsoft.com/office/drawing/2014/main" id="{B055B11E-AE3A-495E-BD8D-300C5DF9899A}"/>
              </a:ext>
            </a:extLst>
          </p:cNvPr>
          <p:cNvPicPr>
            <a:picLocks noChangeAspect="1" noChangeArrowheads="1"/>
          </p:cNvPicPr>
          <p:nvPr/>
        </p:nvPicPr>
        <p:blipFill>
          <a:blip r:embed="rId2" cstate="print"/>
          <a:srcRect t="4486" r="-1" b="-1"/>
          <a:stretch>
            <a:fillRect/>
          </a:stretch>
        </p:blipFill>
        <p:spPr bwMode="auto">
          <a:xfrm>
            <a:off x="5" y="881953"/>
            <a:ext cx="3664827" cy="2310286"/>
          </a:xfrm>
          <a:prstGeom prst="rect">
            <a:avLst/>
          </a:prstGeom>
        </p:spPr>
      </p:pic>
      <p:sp>
        <p:nvSpPr>
          <p:cNvPr id="30" name="Freeform: Shape 29">
            <a:extLst>
              <a:ext uri="{FF2B5EF4-FFF2-40B4-BE49-F238E27FC236}">
                <a16:creationId xmlns:a16="http://schemas.microsoft.com/office/drawing/2014/main" id="{7BC0F8B1-F985-469B-8332-13DBC7665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txBody>
          <a:bodyPr/>
          <a:lstStyle/>
          <a:p>
            <a:endParaRPr lang="it-IT"/>
          </a:p>
        </p:txBody>
      </p:sp>
      <p:pic>
        <p:nvPicPr>
          <p:cNvPr id="4" name="Immagine 2" descr="Immagine che contiene testo, poster, vestiti, uomo&#10;&#10;Descrizione generata automaticamente">
            <a:extLst>
              <a:ext uri="{FF2B5EF4-FFF2-40B4-BE49-F238E27FC236}">
                <a16:creationId xmlns:a16="http://schemas.microsoft.com/office/drawing/2014/main" id="{C388B1D2-08CB-2B44-9DA3-B6297FC1E8BB}"/>
              </a:ext>
            </a:extLst>
          </p:cNvPr>
          <p:cNvPicPr>
            <a:picLocks noChangeAspect="1"/>
          </p:cNvPicPr>
          <p:nvPr/>
        </p:nvPicPr>
        <p:blipFill>
          <a:blip r:embed="rId3"/>
          <a:srcRect t="7736" r="-2" b="29236"/>
          <a:stretch>
            <a:fillRect/>
          </a:stretch>
        </p:blipFill>
        <p:spPr>
          <a:xfrm>
            <a:off x="4257921" y="-1"/>
            <a:ext cx="4051910" cy="3192239"/>
          </a:xfrm>
          <a:prstGeom prst="rect">
            <a:avLst/>
          </a:prstGeom>
        </p:spPr>
      </p:pic>
      <p:pic>
        <p:nvPicPr>
          <p:cNvPr id="2" name="Immagine 5" descr="Immagine che contiene testo, cilindro, libro, giallo&#10;&#10;Descrizione generata automaticamente">
            <a:extLst>
              <a:ext uri="{FF2B5EF4-FFF2-40B4-BE49-F238E27FC236}">
                <a16:creationId xmlns:a16="http://schemas.microsoft.com/office/drawing/2014/main" id="{98AA74CF-AE29-E08B-3DDF-678F8F8E25C7}"/>
              </a:ext>
            </a:extLst>
          </p:cNvPr>
          <p:cNvPicPr>
            <a:picLocks noChangeAspect="1"/>
          </p:cNvPicPr>
          <p:nvPr/>
        </p:nvPicPr>
        <p:blipFill rotWithShape="1">
          <a:blip r:embed="rId4"/>
          <a:srcRect t="11923" r="4" b="4"/>
          <a:stretch>
            <a:fillRect/>
          </a:stretch>
        </p:blipFill>
        <p:spPr>
          <a:xfrm>
            <a:off x="8479972" y="863600"/>
            <a:ext cx="2830286" cy="1894535"/>
          </a:xfrm>
          <a:prstGeom prst="rect">
            <a:avLst/>
          </a:prstGeom>
        </p:spPr>
      </p:pic>
      <p:sp>
        <p:nvSpPr>
          <p:cNvPr id="32" name="Freeform: Shape 31">
            <a:extLst>
              <a:ext uri="{FF2B5EF4-FFF2-40B4-BE49-F238E27FC236}">
                <a16:creationId xmlns:a16="http://schemas.microsoft.com/office/drawing/2014/main" id="{89D15953-1642-4DD6-AD9E-01AA19247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txBody>
          <a:bodyPr/>
          <a:lstStyle/>
          <a:p>
            <a:endParaRPr lang="it-IT"/>
          </a:p>
        </p:txBody>
      </p:sp>
      <p:cxnSp>
        <p:nvCxnSpPr>
          <p:cNvPr id="29" name="Straight Connector 28">
            <a:extLst>
              <a:ext uri="{FF2B5EF4-FFF2-40B4-BE49-F238E27FC236}">
                <a16:creationId xmlns:a16="http://schemas.microsoft.com/office/drawing/2014/main" id="{1918D9D3-1370-4FF6-9DFC-9F87F90395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4400" y="5377218"/>
            <a:ext cx="438775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3" name="Picture 8" descr="risonanza">
            <a:extLst>
              <a:ext uri="{FF2B5EF4-FFF2-40B4-BE49-F238E27FC236}">
                <a16:creationId xmlns:a16="http://schemas.microsoft.com/office/drawing/2014/main" id="{226C9D5F-9CE7-410F-832E-F180D56570A7}"/>
              </a:ext>
            </a:extLst>
          </p:cNvPr>
          <p:cNvPicPr>
            <a:picLocks noChangeAspect="1" noChangeArrowheads="1"/>
          </p:cNvPicPr>
          <p:nvPr/>
        </p:nvPicPr>
        <p:blipFill>
          <a:blip r:embed="rId5" cstate="print"/>
          <a:srcRect l="37998" r="3" b="3"/>
          <a:stretch>
            <a:fillRect/>
          </a:stretch>
        </p:blipFill>
        <p:spPr bwMode="auto">
          <a:xfrm>
            <a:off x="6243851" y="3338001"/>
            <a:ext cx="2065980" cy="2507628"/>
          </a:xfrm>
          <a:prstGeom prst="rect">
            <a:avLst/>
          </a:prstGeom>
        </p:spPr>
      </p:pic>
      <p:sp>
        <p:nvSpPr>
          <p:cNvPr id="31"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txBody>
          <a:bodyPr/>
          <a:lstStyle/>
          <a:p>
            <a:endParaRPr lang="it-IT"/>
          </a:p>
        </p:txBody>
      </p:sp>
      <p:pic>
        <p:nvPicPr>
          <p:cNvPr id="5" name="Immagine 3" descr="Immagine che contiene testo, poster, nebbia, schermata&#10;&#10;Descrizione generata automaticamente">
            <a:extLst>
              <a:ext uri="{FF2B5EF4-FFF2-40B4-BE49-F238E27FC236}">
                <a16:creationId xmlns:a16="http://schemas.microsoft.com/office/drawing/2014/main" id="{9AE5A209-8F65-A2F2-87B6-7761BC0BF3C9}"/>
              </a:ext>
            </a:extLst>
          </p:cNvPr>
          <p:cNvPicPr>
            <a:picLocks noChangeAspect="1"/>
          </p:cNvPicPr>
          <p:nvPr/>
        </p:nvPicPr>
        <p:blipFill>
          <a:blip r:embed="rId6"/>
          <a:stretch>
            <a:fillRect/>
          </a:stretch>
        </p:blipFill>
        <p:spPr>
          <a:xfrm>
            <a:off x="8949914" y="3009015"/>
            <a:ext cx="1890401" cy="28366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A03DF-CBEC-C0CE-826B-06796810FA03}"/>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B7C4EE62-A18C-05C6-A738-F943C105DE90}"/>
              </a:ext>
            </a:extLst>
          </p:cNvPr>
          <p:cNvSpPr txBox="1"/>
          <p:nvPr/>
        </p:nvSpPr>
        <p:spPr>
          <a:xfrm>
            <a:off x="4751851" y="0"/>
            <a:ext cx="7440149" cy="748988"/>
          </a:xfrm>
          <a:prstGeom prst="rect">
            <a:avLst/>
          </a:prstGeom>
          <a:noFill/>
        </p:spPr>
        <p:txBody>
          <a:bodyPr wrap="square" rtlCol="0">
            <a:spAutoFit/>
          </a:bodyPr>
          <a:lstStyle/>
          <a:p>
            <a:pPr algn="ctr"/>
            <a:r>
              <a:rPr lang="en-US" sz="4267" b="1" dirty="0">
                <a:latin typeface="Roboto" pitchFamily="2" charset="0"/>
                <a:ea typeface="Roboto" pitchFamily="2" charset="0"/>
              </a:rPr>
              <a:t>Radioactivity</a:t>
            </a:r>
          </a:p>
        </p:txBody>
      </p:sp>
      <p:sp>
        <p:nvSpPr>
          <p:cNvPr id="2" name="CasellaDiTesto 1">
            <a:extLst>
              <a:ext uri="{FF2B5EF4-FFF2-40B4-BE49-F238E27FC236}">
                <a16:creationId xmlns:a16="http://schemas.microsoft.com/office/drawing/2014/main" id="{C43013E5-CEF2-E568-6711-1B34AC67D155}"/>
              </a:ext>
            </a:extLst>
          </p:cNvPr>
          <p:cNvSpPr txBox="1"/>
          <p:nvPr/>
        </p:nvSpPr>
        <p:spPr>
          <a:xfrm>
            <a:off x="4943872" y="932723"/>
            <a:ext cx="7112661" cy="3714671"/>
          </a:xfrm>
          <a:prstGeom prst="rect">
            <a:avLst/>
          </a:prstGeom>
          <a:noFill/>
        </p:spPr>
        <p:txBody>
          <a:bodyPr wrap="square" rtlCol="0">
            <a:spAutoFit/>
          </a:bodyPr>
          <a:lstStyle/>
          <a:p>
            <a:pPr>
              <a:lnSpc>
                <a:spcPct val="150000"/>
              </a:lnSpc>
              <a:spcAft>
                <a:spcPts val="1600"/>
              </a:spcAft>
            </a:pPr>
            <a:r>
              <a:rPr lang="en-US" sz="3200" dirty="0"/>
              <a:t>Radioactivity is a natural physical phenomenon that occurs when the nucleus of an unstable atom reaches a new equilibrium state by emitting radiation</a:t>
            </a:r>
          </a:p>
        </p:txBody>
      </p:sp>
      <p:sp>
        <p:nvSpPr>
          <p:cNvPr id="3" name="Text Box 15">
            <a:extLst>
              <a:ext uri="{FF2B5EF4-FFF2-40B4-BE49-F238E27FC236}">
                <a16:creationId xmlns:a16="http://schemas.microsoft.com/office/drawing/2014/main" id="{7EB9ACF1-08CC-3BA6-0D65-C3BB2CB87801}"/>
              </a:ext>
            </a:extLst>
          </p:cNvPr>
          <p:cNvSpPr txBox="1">
            <a:spLocks noChangeArrowheads="1"/>
          </p:cNvSpPr>
          <p:nvPr/>
        </p:nvSpPr>
        <p:spPr bwMode="auto">
          <a:xfrm>
            <a:off x="5111717" y="5157193"/>
            <a:ext cx="6720416" cy="584775"/>
          </a:xfrm>
          <a:prstGeom prst="rect">
            <a:avLst/>
          </a:prstGeom>
          <a:solidFill>
            <a:schemeClr val="bg1">
              <a:lumMod val="75000"/>
              <a:alpha val="37000"/>
            </a:schemeClr>
          </a:solidFill>
          <a:ln w="9525">
            <a:noFill/>
            <a:miter lim="800000"/>
            <a:headEnd/>
            <a:tailEnd/>
          </a:ln>
        </p:spPr>
        <p:txBody>
          <a:bodyPr>
            <a:spAutoFit/>
          </a:bodyPr>
          <a:lstStyle/>
          <a:p>
            <a:pPr algn="ctr">
              <a:spcBef>
                <a:spcPct val="50000"/>
              </a:spcBef>
            </a:pPr>
            <a:r>
              <a:rPr lang="en-US" sz="3200" b="1" dirty="0"/>
              <a:t>1 </a:t>
            </a:r>
            <a:r>
              <a:rPr lang="en-US" sz="3200" b="1" dirty="0" err="1"/>
              <a:t>Bq</a:t>
            </a:r>
            <a:r>
              <a:rPr lang="en-US" sz="3200" b="1" dirty="0"/>
              <a:t> = 1 decay/s</a:t>
            </a:r>
          </a:p>
        </p:txBody>
      </p:sp>
      <p:sp>
        <p:nvSpPr>
          <p:cNvPr id="5" name="Rettangolo 4">
            <a:extLst>
              <a:ext uri="{FF2B5EF4-FFF2-40B4-BE49-F238E27FC236}">
                <a16:creationId xmlns:a16="http://schemas.microsoft.com/office/drawing/2014/main" id="{B66EF8A8-79D1-7C33-4669-22C3767A4262}"/>
              </a:ext>
            </a:extLst>
          </p:cNvPr>
          <p:cNvSpPr/>
          <p:nvPr/>
        </p:nvSpPr>
        <p:spPr>
          <a:xfrm>
            <a:off x="0" y="0"/>
            <a:ext cx="4751851"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a:p>
        </p:txBody>
      </p:sp>
      <p:grpSp>
        <p:nvGrpSpPr>
          <p:cNvPr id="6" name="Group 4">
            <a:extLst>
              <a:ext uri="{FF2B5EF4-FFF2-40B4-BE49-F238E27FC236}">
                <a16:creationId xmlns:a16="http://schemas.microsoft.com/office/drawing/2014/main" id="{F34B53F1-EBEB-FA77-F607-A2FFCC79F9F1}"/>
              </a:ext>
            </a:extLst>
          </p:cNvPr>
          <p:cNvGrpSpPr>
            <a:grpSpLocks/>
          </p:cNvGrpSpPr>
          <p:nvPr/>
        </p:nvGrpSpPr>
        <p:grpSpPr bwMode="auto">
          <a:xfrm>
            <a:off x="755651" y="109564"/>
            <a:ext cx="2904067" cy="1715851"/>
            <a:chOff x="249" y="318"/>
            <a:chExt cx="1497" cy="861"/>
          </a:xfrm>
        </p:grpSpPr>
        <p:pic>
          <p:nvPicPr>
            <p:cNvPr id="7" name="Picture 5" descr="AlphaDecay">
              <a:extLst>
                <a:ext uri="{FF2B5EF4-FFF2-40B4-BE49-F238E27FC236}">
                  <a16:creationId xmlns:a16="http://schemas.microsoft.com/office/drawing/2014/main" id="{636EE974-9B11-28D1-7980-A1A009F71CB2}"/>
                </a:ext>
              </a:extLst>
            </p:cNvPr>
            <p:cNvPicPr>
              <a:picLocks noChangeAspect="1" noChangeArrowheads="1" noCrop="1"/>
            </p:cNvPicPr>
            <p:nvPr/>
          </p:nvPicPr>
          <p:blipFill>
            <a:blip r:embed="rId3" cstate="print"/>
            <a:srcRect/>
            <a:stretch>
              <a:fillRect/>
            </a:stretch>
          </p:blipFill>
          <p:spPr bwMode="auto">
            <a:xfrm>
              <a:off x="249" y="618"/>
              <a:ext cx="1497" cy="561"/>
            </a:xfrm>
            <a:prstGeom prst="rect">
              <a:avLst/>
            </a:prstGeom>
            <a:noFill/>
            <a:ln w="9525">
              <a:noFill/>
              <a:miter lim="800000"/>
              <a:headEnd/>
              <a:tailEnd/>
            </a:ln>
          </p:spPr>
        </p:pic>
        <p:sp>
          <p:nvSpPr>
            <p:cNvPr id="8" name="Text Box 6">
              <a:extLst>
                <a:ext uri="{FF2B5EF4-FFF2-40B4-BE49-F238E27FC236}">
                  <a16:creationId xmlns:a16="http://schemas.microsoft.com/office/drawing/2014/main" id="{046DC16D-F6A3-289E-7FB4-0D0BCF879895}"/>
                </a:ext>
              </a:extLst>
            </p:cNvPr>
            <p:cNvSpPr txBox="1">
              <a:spLocks noChangeArrowheads="1"/>
            </p:cNvSpPr>
            <p:nvPr/>
          </p:nvSpPr>
          <p:spPr bwMode="auto">
            <a:xfrm>
              <a:off x="278" y="318"/>
              <a:ext cx="843" cy="232"/>
            </a:xfrm>
            <a:prstGeom prst="rect">
              <a:avLst/>
            </a:prstGeom>
            <a:noFill/>
            <a:ln w="9525">
              <a:noFill/>
              <a:miter lim="800000"/>
              <a:headEnd/>
              <a:tailEnd/>
            </a:ln>
          </p:spPr>
          <p:txBody>
            <a:bodyPr wrap="none">
              <a:spAutoFit/>
            </a:bodyPr>
            <a:lstStyle/>
            <a:p>
              <a:pPr algn="l"/>
              <a:r>
                <a:rPr lang="en-US" sz="2400" b="1" dirty="0">
                  <a:solidFill>
                    <a:schemeClr val="bg1"/>
                  </a:solidFill>
                </a:rPr>
                <a:t>Alfa decay</a:t>
              </a:r>
            </a:p>
          </p:txBody>
        </p:sp>
      </p:grpSp>
      <p:grpSp>
        <p:nvGrpSpPr>
          <p:cNvPr id="9" name="Group 7">
            <a:extLst>
              <a:ext uri="{FF2B5EF4-FFF2-40B4-BE49-F238E27FC236}">
                <a16:creationId xmlns:a16="http://schemas.microsoft.com/office/drawing/2014/main" id="{F709CED2-8AB5-AA32-F5FD-03F4D6233A23}"/>
              </a:ext>
            </a:extLst>
          </p:cNvPr>
          <p:cNvGrpSpPr>
            <a:grpSpLocks/>
          </p:cNvGrpSpPr>
          <p:nvPr/>
        </p:nvGrpSpPr>
        <p:grpSpPr bwMode="auto">
          <a:xfrm>
            <a:off x="805711" y="2128732"/>
            <a:ext cx="3361267" cy="2006600"/>
            <a:chOff x="249" y="1627"/>
            <a:chExt cx="1588" cy="948"/>
          </a:xfrm>
        </p:grpSpPr>
        <p:pic>
          <p:nvPicPr>
            <p:cNvPr id="10" name="Picture 8" descr="Beta-Decay">
              <a:extLst>
                <a:ext uri="{FF2B5EF4-FFF2-40B4-BE49-F238E27FC236}">
                  <a16:creationId xmlns:a16="http://schemas.microsoft.com/office/drawing/2014/main" id="{65933353-1BCE-EA87-4CC8-9DFCCC3E0CF4}"/>
                </a:ext>
              </a:extLst>
            </p:cNvPr>
            <p:cNvPicPr>
              <a:picLocks noChangeAspect="1" noChangeArrowheads="1" noCrop="1"/>
            </p:cNvPicPr>
            <p:nvPr/>
          </p:nvPicPr>
          <p:blipFill>
            <a:blip r:embed="rId4" cstate="print"/>
            <a:srcRect/>
            <a:stretch>
              <a:fillRect/>
            </a:stretch>
          </p:blipFill>
          <p:spPr bwMode="auto">
            <a:xfrm>
              <a:off x="249" y="1979"/>
              <a:ext cx="1588" cy="596"/>
            </a:xfrm>
            <a:prstGeom prst="rect">
              <a:avLst/>
            </a:prstGeom>
            <a:noFill/>
            <a:ln w="9525">
              <a:noFill/>
              <a:miter lim="800000"/>
              <a:headEnd/>
              <a:tailEnd/>
            </a:ln>
          </p:spPr>
        </p:pic>
        <p:sp>
          <p:nvSpPr>
            <p:cNvPr id="11" name="Text Box 9">
              <a:extLst>
                <a:ext uri="{FF2B5EF4-FFF2-40B4-BE49-F238E27FC236}">
                  <a16:creationId xmlns:a16="http://schemas.microsoft.com/office/drawing/2014/main" id="{575543B5-6E58-E865-153E-D27CE8D190B2}"/>
                </a:ext>
              </a:extLst>
            </p:cNvPr>
            <p:cNvSpPr txBox="1">
              <a:spLocks noChangeArrowheads="1"/>
            </p:cNvSpPr>
            <p:nvPr/>
          </p:nvSpPr>
          <p:spPr bwMode="auto">
            <a:xfrm>
              <a:off x="250" y="1627"/>
              <a:ext cx="816" cy="218"/>
            </a:xfrm>
            <a:prstGeom prst="rect">
              <a:avLst/>
            </a:prstGeom>
            <a:noFill/>
            <a:ln w="9525">
              <a:noFill/>
              <a:miter lim="800000"/>
              <a:headEnd/>
              <a:tailEnd/>
            </a:ln>
          </p:spPr>
          <p:txBody>
            <a:bodyPr wrap="none">
              <a:spAutoFit/>
            </a:bodyPr>
            <a:lstStyle/>
            <a:p>
              <a:pPr algn="l"/>
              <a:r>
                <a:rPr lang="en-US" sz="2400" b="1" dirty="0">
                  <a:solidFill>
                    <a:schemeClr val="bg1"/>
                  </a:solidFill>
                </a:rPr>
                <a:t>Beta decay</a:t>
              </a:r>
            </a:p>
          </p:txBody>
        </p:sp>
      </p:grpSp>
      <p:grpSp>
        <p:nvGrpSpPr>
          <p:cNvPr id="12" name="Group 10">
            <a:extLst>
              <a:ext uri="{FF2B5EF4-FFF2-40B4-BE49-F238E27FC236}">
                <a16:creationId xmlns:a16="http://schemas.microsoft.com/office/drawing/2014/main" id="{9366196C-DB2A-D180-AFB1-4C78F8BF3010}"/>
              </a:ext>
            </a:extLst>
          </p:cNvPr>
          <p:cNvGrpSpPr>
            <a:grpSpLocks/>
          </p:cNvGrpSpPr>
          <p:nvPr/>
        </p:nvGrpSpPr>
        <p:grpSpPr bwMode="auto">
          <a:xfrm>
            <a:off x="805711" y="4711203"/>
            <a:ext cx="3503084" cy="1775883"/>
            <a:chOff x="250" y="3045"/>
            <a:chExt cx="1655" cy="839"/>
          </a:xfrm>
        </p:grpSpPr>
        <p:pic>
          <p:nvPicPr>
            <p:cNvPr id="13" name="Picture 11" descr="GammaDecay">
              <a:extLst>
                <a:ext uri="{FF2B5EF4-FFF2-40B4-BE49-F238E27FC236}">
                  <a16:creationId xmlns:a16="http://schemas.microsoft.com/office/drawing/2014/main" id="{BC6C4FD3-1445-B8B7-07CD-F1B0137E84FF}"/>
                </a:ext>
              </a:extLst>
            </p:cNvPr>
            <p:cNvPicPr>
              <a:picLocks noChangeAspect="1" noChangeArrowheads="1" noCrop="1"/>
            </p:cNvPicPr>
            <p:nvPr/>
          </p:nvPicPr>
          <p:blipFill>
            <a:blip r:embed="rId5" cstate="print"/>
            <a:srcRect/>
            <a:stretch>
              <a:fillRect/>
            </a:stretch>
          </p:blipFill>
          <p:spPr bwMode="auto">
            <a:xfrm>
              <a:off x="250" y="3263"/>
              <a:ext cx="1655" cy="621"/>
            </a:xfrm>
            <a:prstGeom prst="rect">
              <a:avLst/>
            </a:prstGeom>
            <a:noFill/>
            <a:ln w="9525">
              <a:noFill/>
              <a:miter lim="800000"/>
              <a:headEnd/>
              <a:tailEnd/>
            </a:ln>
          </p:spPr>
        </p:pic>
        <p:sp>
          <p:nvSpPr>
            <p:cNvPr id="14" name="Text Box 12">
              <a:extLst>
                <a:ext uri="{FF2B5EF4-FFF2-40B4-BE49-F238E27FC236}">
                  <a16:creationId xmlns:a16="http://schemas.microsoft.com/office/drawing/2014/main" id="{69D6620C-8851-8E36-9187-B1ACD9A586AF}"/>
                </a:ext>
              </a:extLst>
            </p:cNvPr>
            <p:cNvSpPr txBox="1">
              <a:spLocks noChangeArrowheads="1"/>
            </p:cNvSpPr>
            <p:nvPr/>
          </p:nvSpPr>
          <p:spPr bwMode="auto">
            <a:xfrm>
              <a:off x="250" y="3045"/>
              <a:ext cx="1038" cy="218"/>
            </a:xfrm>
            <a:prstGeom prst="rect">
              <a:avLst/>
            </a:prstGeom>
            <a:noFill/>
            <a:ln w="9525">
              <a:noFill/>
              <a:miter lim="800000"/>
              <a:headEnd/>
              <a:tailEnd/>
            </a:ln>
          </p:spPr>
          <p:txBody>
            <a:bodyPr wrap="none">
              <a:spAutoFit/>
            </a:bodyPr>
            <a:lstStyle/>
            <a:p>
              <a:pPr algn="l"/>
              <a:r>
                <a:rPr lang="en-US" sz="2400" b="1" dirty="0">
                  <a:solidFill>
                    <a:schemeClr val="bg1"/>
                  </a:solidFill>
                </a:rPr>
                <a:t>Gamma decay</a:t>
              </a:r>
            </a:p>
          </p:txBody>
        </p:sp>
      </p:grpSp>
    </p:spTree>
    <p:extLst>
      <p:ext uri="{BB962C8B-B14F-4D97-AF65-F5344CB8AC3E}">
        <p14:creationId xmlns:p14="http://schemas.microsoft.com/office/powerpoint/2010/main" val="75612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016CB47-C4D4-4332-9ED0-DBB916252F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What makes Popcorn Pop">
            <a:hlinkClick r:id="" action="ppaction://media"/>
            <a:extLst>
              <a:ext uri="{FF2B5EF4-FFF2-40B4-BE49-F238E27FC236}">
                <a16:creationId xmlns:a16="http://schemas.microsoft.com/office/drawing/2014/main" id="{6B474953-AC9C-6F66-80C5-09964AE0AEFA}"/>
              </a:ext>
            </a:extLst>
          </p:cNvPr>
          <p:cNvPicPr>
            <a:picLocks noChangeAspect="1"/>
          </p:cNvPicPr>
          <p:nvPr>
            <a:videoFile r:link="rId1"/>
            <p:extLst>
              <p:ext uri="{DAA4B4D4-6D71-4841-9C94-3DE7FCFB9230}">
                <p14:media xmlns:p14="http://schemas.microsoft.com/office/powerpoint/2010/main" r:embed="rId2">
                  <p14:trim st="8896" end="5595.4609"/>
                </p14:media>
              </p:ext>
            </p:extLst>
          </p:nvPr>
        </p:nvPicPr>
        <p:blipFill>
          <a:blip r:embed="rId6"/>
          <a:stretch>
            <a:fillRect/>
          </a:stretch>
        </p:blipFill>
        <p:spPr>
          <a:xfrm>
            <a:off x="7063806" y="251110"/>
            <a:ext cx="1577463" cy="2811320"/>
          </a:xfrm>
          <a:prstGeom prst="rect">
            <a:avLst/>
          </a:prstGeom>
        </p:spPr>
      </p:pic>
      <p:pic>
        <p:nvPicPr>
          <p:cNvPr id="5" name="knee_to_stand_animation">
            <a:hlinkClick r:id="" action="ppaction://media"/>
            <a:extLst>
              <a:ext uri="{FF2B5EF4-FFF2-40B4-BE49-F238E27FC236}">
                <a16:creationId xmlns:a16="http://schemas.microsoft.com/office/drawing/2014/main" id="{43BF7CFA-FA63-7027-B37E-B4A6EFE9724B}"/>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834800" y="258338"/>
            <a:ext cx="1876556" cy="2811320"/>
          </a:xfrm>
          <a:prstGeom prst="rect">
            <a:avLst/>
          </a:prstGeom>
        </p:spPr>
      </p:pic>
      <p:pic>
        <p:nvPicPr>
          <p:cNvPr id="6" name="Picture 5">
            <a:extLst>
              <a:ext uri="{FF2B5EF4-FFF2-40B4-BE49-F238E27FC236}">
                <a16:creationId xmlns:a16="http://schemas.microsoft.com/office/drawing/2014/main" id="{C845E640-1DB3-A0C9-B015-276C51755CA3}"/>
              </a:ext>
            </a:extLst>
          </p:cNvPr>
          <p:cNvPicPr>
            <a:picLocks noChangeAspect="1" noChangeArrowheads="1"/>
          </p:cNvPicPr>
          <p:nvPr/>
        </p:nvPicPr>
        <p:blipFill>
          <a:blip r:embed="rId8" cstate="print"/>
          <a:stretch>
            <a:fillRect/>
          </a:stretch>
        </p:blipFill>
        <p:spPr bwMode="auto">
          <a:xfrm>
            <a:off x="3228803" y="251110"/>
            <a:ext cx="2961926" cy="2811320"/>
          </a:xfrm>
          <a:prstGeom prst="rect">
            <a:avLst/>
          </a:prstGeom>
          <a:noFill/>
        </p:spPr>
      </p:pic>
      <p:sp>
        <p:nvSpPr>
          <p:cNvPr id="26" name="Rectangle 25">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AAD676D-5E24-4222-2BD1-A0A706D3EC08}"/>
              </a:ext>
            </a:extLst>
          </p:cNvPr>
          <p:cNvPicPr>
            <a:picLocks noChangeAspect="1"/>
          </p:cNvPicPr>
          <p:nvPr/>
        </p:nvPicPr>
        <p:blipFill>
          <a:blip r:embed="rId9"/>
          <a:stretch>
            <a:fillRect/>
          </a:stretch>
        </p:blipFill>
        <p:spPr>
          <a:xfrm>
            <a:off x="307064" y="4264188"/>
            <a:ext cx="4361649" cy="1769475"/>
          </a:xfrm>
          <a:prstGeom prst="rect">
            <a:avLst/>
          </a:prstGeom>
        </p:spPr>
      </p:pic>
      <p:grpSp>
        <p:nvGrpSpPr>
          <p:cNvPr id="2" name="Gruppo 5">
            <a:extLst>
              <a:ext uri="{FF2B5EF4-FFF2-40B4-BE49-F238E27FC236}">
                <a16:creationId xmlns:a16="http://schemas.microsoft.com/office/drawing/2014/main" id="{ED3C5411-D833-51E4-9212-CD1F5B22923C}"/>
              </a:ext>
            </a:extLst>
          </p:cNvPr>
          <p:cNvGrpSpPr/>
          <p:nvPr/>
        </p:nvGrpSpPr>
        <p:grpSpPr>
          <a:xfrm>
            <a:off x="6649720" y="3685886"/>
            <a:ext cx="4235477" cy="2669594"/>
            <a:chOff x="324625" y="457381"/>
            <a:chExt cx="4914348" cy="3163392"/>
          </a:xfrm>
        </p:grpSpPr>
        <p:pic>
          <p:nvPicPr>
            <p:cNvPr id="4" name="Immagine 8">
              <a:extLst>
                <a:ext uri="{FF2B5EF4-FFF2-40B4-BE49-F238E27FC236}">
                  <a16:creationId xmlns:a16="http://schemas.microsoft.com/office/drawing/2014/main" id="{4B4DCB5B-1773-950D-01E0-751B9AF0C3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6730" y="648973"/>
              <a:ext cx="4762500" cy="2971800"/>
            </a:xfrm>
            <a:prstGeom prst="round2SameRect">
              <a:avLst/>
            </a:prstGeom>
          </p:spPr>
        </p:pic>
        <p:sp>
          <p:nvSpPr>
            <p:cNvPr id="8" name="Rettangolo 1">
              <a:extLst>
                <a:ext uri="{FF2B5EF4-FFF2-40B4-BE49-F238E27FC236}">
                  <a16:creationId xmlns:a16="http://schemas.microsoft.com/office/drawing/2014/main" id="{ABC9577F-17EF-B5FE-5B0D-E4CB4F170986}"/>
                </a:ext>
              </a:extLst>
            </p:cNvPr>
            <p:cNvSpPr/>
            <p:nvPr/>
          </p:nvSpPr>
          <p:spPr>
            <a:xfrm flipV="1">
              <a:off x="336987" y="457381"/>
              <a:ext cx="4901986" cy="1033235"/>
            </a:xfrm>
            <a:prstGeom prst="round2Same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pPr>
              <a:endParaRPr lang="it-IT">
                <a:solidFill>
                  <a:srgbClr val="FFFFFF"/>
                </a:solidFill>
                <a:latin typeface="Times New Roman"/>
              </a:endParaRPr>
            </a:p>
          </p:txBody>
        </p:sp>
        <p:sp>
          <p:nvSpPr>
            <p:cNvPr id="9" name="Rettangolo 10">
              <a:extLst>
                <a:ext uri="{FF2B5EF4-FFF2-40B4-BE49-F238E27FC236}">
                  <a16:creationId xmlns:a16="http://schemas.microsoft.com/office/drawing/2014/main" id="{A1C449AA-2056-DADC-2F35-72617BD070EB}"/>
                </a:ext>
              </a:extLst>
            </p:cNvPr>
            <p:cNvSpPr/>
            <p:nvPr/>
          </p:nvSpPr>
          <p:spPr>
            <a:xfrm flipV="1">
              <a:off x="406730" y="3264653"/>
              <a:ext cx="4762500" cy="356119"/>
            </a:xfrm>
            <a:prstGeom prst="round2Same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pPr>
              <a:endParaRPr lang="it-IT">
                <a:solidFill>
                  <a:srgbClr val="FFFFFF"/>
                </a:solidFill>
                <a:latin typeface="Times New Roman"/>
              </a:endParaRPr>
            </a:p>
          </p:txBody>
        </p:sp>
        <p:sp>
          <p:nvSpPr>
            <p:cNvPr id="10" name="Rettangolo 11">
              <a:extLst>
                <a:ext uri="{FF2B5EF4-FFF2-40B4-BE49-F238E27FC236}">
                  <a16:creationId xmlns:a16="http://schemas.microsoft.com/office/drawing/2014/main" id="{D1749D25-846D-F596-8856-F7E1E74DC40C}"/>
                </a:ext>
              </a:extLst>
            </p:cNvPr>
            <p:cNvSpPr/>
            <p:nvPr/>
          </p:nvSpPr>
          <p:spPr>
            <a:xfrm flipV="1">
              <a:off x="324625" y="1319473"/>
              <a:ext cx="527886" cy="2109526"/>
            </a:xfrm>
            <a:prstGeom prst="round2Same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pPr>
              <a:endParaRPr lang="it-IT" dirty="0">
                <a:solidFill>
                  <a:srgbClr val="FFFFFF"/>
                </a:solidFill>
                <a:latin typeface="Times New Roman"/>
              </a:endParaRPr>
            </a:p>
          </p:txBody>
        </p:sp>
        <p:sp>
          <p:nvSpPr>
            <p:cNvPr id="11" name="Rettangolo 12">
              <a:extLst>
                <a:ext uri="{FF2B5EF4-FFF2-40B4-BE49-F238E27FC236}">
                  <a16:creationId xmlns:a16="http://schemas.microsoft.com/office/drawing/2014/main" id="{D16B2D42-2B60-A26E-EC14-ABB7AFA3109A}"/>
                </a:ext>
              </a:extLst>
            </p:cNvPr>
            <p:cNvSpPr/>
            <p:nvPr/>
          </p:nvSpPr>
          <p:spPr>
            <a:xfrm flipV="1">
              <a:off x="4780830" y="1187062"/>
              <a:ext cx="445780" cy="2109527"/>
            </a:xfrm>
            <a:prstGeom prst="round2Same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pPr>
              <a:endParaRPr lang="it-IT">
                <a:solidFill>
                  <a:srgbClr val="FFFFFF"/>
                </a:solidFill>
                <a:latin typeface="Times New Roman"/>
              </a:endParaRPr>
            </a:p>
          </p:txBody>
        </p:sp>
      </p:grpSp>
    </p:spTree>
    <p:extLst>
      <p:ext uri="{BB962C8B-B14F-4D97-AF65-F5344CB8AC3E}">
        <p14:creationId xmlns:p14="http://schemas.microsoft.com/office/powerpoint/2010/main" val="265360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4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video>
              <p:cMediaNode vol="80000" mute="1">
                <p:cTn id="22" fill="hold" display="0">
                  <p:stCondLst>
                    <p:cond delay="indefinite"/>
                  </p:stCondLst>
                </p:cTn>
                <p:tgtEl>
                  <p:spTgt spid="3"/>
                </p:tgtEl>
              </p:cMediaNode>
            </p:video>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CasellaDiTesto 1">
            <a:extLst>
              <a:ext uri="{FF2B5EF4-FFF2-40B4-BE49-F238E27FC236}">
                <a16:creationId xmlns:a16="http://schemas.microsoft.com/office/drawing/2014/main" id="{1C592162-3E5C-E92C-9522-00133008CB8A}"/>
              </a:ext>
            </a:extLst>
          </p:cNvPr>
          <p:cNvSpPr txBox="1"/>
          <p:nvPr/>
        </p:nvSpPr>
        <p:spPr>
          <a:xfrm>
            <a:off x="325241" y="-1159432"/>
            <a:ext cx="5916603" cy="4992624"/>
          </a:xfrm>
          <a:prstGeom prst="rect">
            <a:avLst/>
          </a:prstGeom>
        </p:spPr>
        <p:txBody>
          <a:bodyPr vert="horz" lIns="91440" tIns="45720" rIns="91440" bIns="45720" rtlCol="0" anchor="ctr">
            <a:normAutofit/>
          </a:bodyPr>
          <a:lstStyle/>
          <a:p>
            <a:pPr>
              <a:lnSpc>
                <a:spcPct val="90000"/>
              </a:lnSpc>
              <a:spcAft>
                <a:spcPts val="600"/>
              </a:spcAft>
            </a:pPr>
            <a:r>
              <a:rPr lang="en-US" b="1" dirty="0"/>
              <a:t>Alpha Decay (α-decay)</a:t>
            </a:r>
          </a:p>
          <a:p>
            <a:pPr marL="285750" indent="-228600">
              <a:lnSpc>
                <a:spcPct val="90000"/>
              </a:lnSpc>
              <a:spcAft>
                <a:spcPts val="600"/>
              </a:spcAft>
              <a:buFont typeface="Arial" panose="020B0604020202020204" pitchFamily="34" charset="0"/>
              <a:buChar char="•"/>
            </a:pPr>
            <a:r>
              <a:rPr lang="en-US" dirty="0"/>
              <a:t>Typical of nuclides with a high number of both protons and neutrons</a:t>
            </a:r>
          </a:p>
          <a:p>
            <a:pPr marL="285750" indent="-228600">
              <a:lnSpc>
                <a:spcPct val="90000"/>
              </a:lnSpc>
              <a:spcAft>
                <a:spcPts val="600"/>
              </a:spcAft>
              <a:buFont typeface="Arial" panose="020B0604020202020204" pitchFamily="34" charset="0"/>
              <a:buChar char="•"/>
            </a:pPr>
            <a:r>
              <a:rPr lang="en-US" dirty="0"/>
              <a:t>Occurs when atomic number Z &gt; 83 and mass number A &gt; 220</a:t>
            </a:r>
          </a:p>
          <a:p>
            <a:pPr marL="285750" indent="-228600">
              <a:lnSpc>
                <a:spcPct val="90000"/>
              </a:lnSpc>
              <a:spcAft>
                <a:spcPts val="600"/>
              </a:spcAft>
              <a:buFont typeface="Arial" panose="020B0604020202020204" pitchFamily="34" charset="0"/>
              <a:buChar char="•"/>
            </a:pPr>
            <a:r>
              <a:rPr lang="en-US" dirty="0"/>
              <a:t>The nucleus emits an alpha particle (⁴₂He), reducing both Z and A</a:t>
            </a:r>
          </a:p>
        </p:txBody>
      </p:sp>
      <p:sp>
        <p:nvSpPr>
          <p:cNvPr id="3" name="CasellaDiTesto 8">
            <a:extLst>
              <a:ext uri="{FF2B5EF4-FFF2-40B4-BE49-F238E27FC236}">
                <a16:creationId xmlns:a16="http://schemas.microsoft.com/office/drawing/2014/main" id="{D1B63E47-1DE7-598D-7C35-6F9196EEE69F}"/>
              </a:ext>
            </a:extLst>
          </p:cNvPr>
          <p:cNvSpPr txBox="1"/>
          <p:nvPr/>
        </p:nvSpPr>
        <p:spPr>
          <a:xfrm>
            <a:off x="325242" y="2636475"/>
            <a:ext cx="6654432" cy="1708160"/>
          </a:xfrm>
          <a:prstGeom prst="rect">
            <a:avLst/>
          </a:prstGeom>
          <a:noFill/>
        </p:spPr>
        <p:txBody>
          <a:bodyPr wrap="square" rtlCol="0">
            <a:spAutoFit/>
          </a:bodyPr>
          <a:lstStyle/>
          <a:p>
            <a:pPr>
              <a:spcAft>
                <a:spcPts val="600"/>
              </a:spcAft>
            </a:pPr>
            <a:r>
              <a:rPr lang="en-US" b="1" dirty="0"/>
              <a:t>Beta Decay (β⁻-decay)</a:t>
            </a:r>
          </a:p>
          <a:p>
            <a:pPr marL="285750" indent="-285750">
              <a:spcAft>
                <a:spcPts val="600"/>
              </a:spcAft>
              <a:buFont typeface="Arial" panose="020B0604020202020204" pitchFamily="34" charset="0"/>
              <a:buChar char="•"/>
            </a:pPr>
            <a:r>
              <a:rPr lang="en-US" dirty="0"/>
              <a:t>Characteristic of nuclei with an excess of neutrons compared to protons</a:t>
            </a:r>
          </a:p>
          <a:p>
            <a:pPr marL="285750" indent="-285750">
              <a:spcAft>
                <a:spcPts val="600"/>
              </a:spcAft>
              <a:buFont typeface="Arial" panose="020B0604020202020204" pitchFamily="34" charset="0"/>
              <a:buChar char="•"/>
            </a:pPr>
            <a:r>
              <a:rPr lang="en-US" dirty="0"/>
              <a:t>To stabilize, the nucleus increases its number of protons</a:t>
            </a:r>
          </a:p>
          <a:p>
            <a:pPr marL="285750" indent="-285750">
              <a:spcAft>
                <a:spcPts val="600"/>
              </a:spcAft>
              <a:buFont typeface="Arial" panose="020B0604020202020204" pitchFamily="34" charset="0"/>
              <a:buChar char="•"/>
            </a:pPr>
            <a:r>
              <a:rPr lang="en-US" dirty="0"/>
              <a:t>Emits a fast electron (β⁻ particle) and an anti-neutrino</a:t>
            </a:r>
            <a:endParaRPr lang="it-IT" dirty="0"/>
          </a:p>
        </p:txBody>
      </p:sp>
      <p:sp>
        <p:nvSpPr>
          <p:cNvPr id="4" name="CasellaDiTesto 9">
            <a:extLst>
              <a:ext uri="{FF2B5EF4-FFF2-40B4-BE49-F238E27FC236}">
                <a16:creationId xmlns:a16="http://schemas.microsoft.com/office/drawing/2014/main" id="{97635429-8BDC-AB7E-3D9D-AF23B7DD8D44}"/>
              </a:ext>
            </a:extLst>
          </p:cNvPr>
          <p:cNvSpPr txBox="1"/>
          <p:nvPr/>
        </p:nvSpPr>
        <p:spPr>
          <a:xfrm>
            <a:off x="325241" y="4848278"/>
            <a:ext cx="6120680" cy="1431161"/>
          </a:xfrm>
          <a:prstGeom prst="rect">
            <a:avLst/>
          </a:prstGeom>
          <a:noFill/>
        </p:spPr>
        <p:txBody>
          <a:bodyPr wrap="square" rtlCol="0">
            <a:spAutoFit/>
          </a:bodyPr>
          <a:lstStyle/>
          <a:p>
            <a:pPr>
              <a:spcAft>
                <a:spcPts val="600"/>
              </a:spcAft>
            </a:pPr>
            <a:r>
              <a:rPr lang="en-US" b="1" dirty="0"/>
              <a:t>Gamma Decay (</a:t>
            </a:r>
            <a:r>
              <a:rPr lang="el-GR" b="1" dirty="0"/>
              <a:t>γ-</a:t>
            </a:r>
            <a:r>
              <a:rPr lang="en-US" b="1" dirty="0"/>
              <a:t>decay)</a:t>
            </a:r>
          </a:p>
          <a:p>
            <a:pPr marL="285750" indent="-285750">
              <a:spcAft>
                <a:spcPts val="600"/>
              </a:spcAft>
              <a:buFont typeface="Arial" panose="020B0604020202020204" pitchFamily="34" charset="0"/>
              <a:buChar char="•"/>
            </a:pPr>
            <a:r>
              <a:rPr lang="en-US" dirty="0"/>
              <a:t>Emission of photons (</a:t>
            </a:r>
            <a:r>
              <a:rPr lang="el-GR" dirty="0"/>
              <a:t>γ) </a:t>
            </a:r>
            <a:r>
              <a:rPr lang="en-US" dirty="0"/>
              <a:t>after an </a:t>
            </a:r>
            <a:r>
              <a:rPr lang="el-GR" dirty="0"/>
              <a:t>α </a:t>
            </a:r>
            <a:r>
              <a:rPr lang="en-US" dirty="0"/>
              <a:t>or </a:t>
            </a:r>
            <a:r>
              <a:rPr lang="el-GR" dirty="0"/>
              <a:t>β </a:t>
            </a:r>
            <a:r>
              <a:rPr lang="en-US" dirty="0"/>
              <a:t>decay</a:t>
            </a:r>
          </a:p>
          <a:p>
            <a:pPr marL="285750" indent="-285750">
              <a:spcAft>
                <a:spcPts val="600"/>
              </a:spcAft>
              <a:buFont typeface="Arial" panose="020B0604020202020204" pitchFamily="34" charset="0"/>
              <a:buChar char="•"/>
            </a:pPr>
            <a:r>
              <a:rPr lang="en-US" dirty="0"/>
              <a:t>Atomic number Z and mass number A remain unchanged</a:t>
            </a:r>
          </a:p>
          <a:p>
            <a:pPr marL="285750" indent="-285750">
              <a:spcAft>
                <a:spcPts val="600"/>
              </a:spcAft>
              <a:buFont typeface="Arial" panose="020B0604020202020204" pitchFamily="34" charset="0"/>
              <a:buChar char="•"/>
            </a:pPr>
            <a:r>
              <a:rPr lang="en-US" dirty="0"/>
              <a:t>The nucleus releases energy by emitting a gamma photon</a:t>
            </a:r>
            <a:endParaRPr lang="it-IT" dirty="0"/>
          </a:p>
        </p:txBody>
      </p:sp>
      <p:pic>
        <p:nvPicPr>
          <p:cNvPr id="5" name="Immagine 9">
            <a:extLst>
              <a:ext uri="{FF2B5EF4-FFF2-40B4-BE49-F238E27FC236}">
                <a16:creationId xmlns:a16="http://schemas.microsoft.com/office/drawing/2014/main" id="{CD7541C4-60DD-95FE-9044-75EFB0029677}"/>
              </a:ext>
            </a:extLst>
          </p:cNvPr>
          <p:cNvPicPr>
            <a:picLocks noChangeAspect="1"/>
          </p:cNvPicPr>
          <p:nvPr/>
        </p:nvPicPr>
        <p:blipFill>
          <a:blip r:embed="rId3"/>
          <a:stretch>
            <a:fillRect/>
          </a:stretch>
        </p:blipFill>
        <p:spPr>
          <a:xfrm>
            <a:off x="7833361" y="2550519"/>
            <a:ext cx="2828772" cy="1422530"/>
          </a:xfrm>
          <a:prstGeom prst="rect">
            <a:avLst/>
          </a:prstGeom>
        </p:spPr>
      </p:pic>
      <p:pic>
        <p:nvPicPr>
          <p:cNvPr id="6" name="Immagine 12">
            <a:extLst>
              <a:ext uri="{FF2B5EF4-FFF2-40B4-BE49-F238E27FC236}">
                <a16:creationId xmlns:a16="http://schemas.microsoft.com/office/drawing/2014/main" id="{A7A331B3-8862-F6E6-520F-275663030892}"/>
              </a:ext>
            </a:extLst>
          </p:cNvPr>
          <p:cNvPicPr>
            <a:picLocks noChangeAspect="1"/>
          </p:cNvPicPr>
          <p:nvPr/>
        </p:nvPicPr>
        <p:blipFill>
          <a:blip r:embed="rId4"/>
          <a:stretch>
            <a:fillRect/>
          </a:stretch>
        </p:blipFill>
        <p:spPr>
          <a:xfrm>
            <a:off x="7833360" y="4276685"/>
            <a:ext cx="2828772" cy="1899843"/>
          </a:xfrm>
          <a:prstGeom prst="rect">
            <a:avLst/>
          </a:prstGeom>
        </p:spPr>
      </p:pic>
      <p:pic>
        <p:nvPicPr>
          <p:cNvPr id="7" name="Immagine 7">
            <a:extLst>
              <a:ext uri="{FF2B5EF4-FFF2-40B4-BE49-F238E27FC236}">
                <a16:creationId xmlns:a16="http://schemas.microsoft.com/office/drawing/2014/main" id="{8AFEFB94-34F4-AE7C-97D9-08D34764D929}"/>
              </a:ext>
            </a:extLst>
          </p:cNvPr>
          <p:cNvPicPr>
            <a:picLocks noChangeAspect="1"/>
          </p:cNvPicPr>
          <p:nvPr/>
        </p:nvPicPr>
        <p:blipFill>
          <a:blip r:embed="rId5"/>
          <a:stretch>
            <a:fillRect/>
          </a:stretch>
        </p:blipFill>
        <p:spPr>
          <a:xfrm>
            <a:off x="7902765" y="431663"/>
            <a:ext cx="2688248" cy="1523340"/>
          </a:xfrm>
          <a:prstGeom prst="rect">
            <a:avLst/>
          </a:prstGeom>
        </p:spPr>
      </p:pic>
      <p:graphicFrame>
        <p:nvGraphicFramePr>
          <p:cNvPr id="8" name="Object 10">
            <a:extLst>
              <a:ext uri="{FF2B5EF4-FFF2-40B4-BE49-F238E27FC236}">
                <a16:creationId xmlns:a16="http://schemas.microsoft.com/office/drawing/2014/main" id="{1F45B85C-7D63-0FE3-BE4C-08410F2A4889}"/>
              </a:ext>
            </a:extLst>
          </p:cNvPr>
          <p:cNvGraphicFramePr>
            <a:graphicFrameLocks noChangeAspect="1"/>
          </p:cNvGraphicFramePr>
          <p:nvPr>
            <p:extLst>
              <p:ext uri="{D42A27DB-BD31-4B8C-83A1-F6EECF244321}">
                <p14:modId xmlns:p14="http://schemas.microsoft.com/office/powerpoint/2010/main" val="3343921830"/>
              </p:ext>
            </p:extLst>
          </p:nvPr>
        </p:nvGraphicFramePr>
        <p:xfrm>
          <a:off x="3863885" y="2161812"/>
          <a:ext cx="2251075" cy="474663"/>
        </p:xfrm>
        <a:graphic>
          <a:graphicData uri="http://schemas.openxmlformats.org/presentationml/2006/ole">
            <mc:AlternateContent xmlns:mc="http://schemas.openxmlformats.org/markup-compatibility/2006">
              <mc:Choice xmlns:v="urn:schemas-microsoft-com:vml" Requires="v">
                <p:oleObj name="Equation" r:id="rId6" imgW="1143000" imgH="241200" progId="Equation.DSMT4">
                  <p:embed/>
                </p:oleObj>
              </mc:Choice>
              <mc:Fallback>
                <p:oleObj name="Equation" r:id="rId6" imgW="1143000" imgH="241200" progId="Equation.DSMT4">
                  <p:embed/>
                  <p:pic>
                    <p:nvPicPr>
                      <p:cNvPr id="21" name="Object 10">
                        <a:extLst>
                          <a:ext uri="{FF2B5EF4-FFF2-40B4-BE49-F238E27FC236}">
                            <a16:creationId xmlns:a16="http://schemas.microsoft.com/office/drawing/2014/main" id="{F0A63FBF-76A7-4C83-A056-6B518E1113DF}"/>
                          </a:ext>
                        </a:extLst>
                      </p:cNvPr>
                      <p:cNvPicPr>
                        <a:picLocks noChangeAspect="1" noChangeArrowheads="1"/>
                      </p:cNvPicPr>
                      <p:nvPr/>
                    </p:nvPicPr>
                    <p:blipFill>
                      <a:blip r:embed="rId7"/>
                      <a:srcRect/>
                      <a:stretch>
                        <a:fillRect/>
                      </a:stretch>
                    </p:blipFill>
                    <p:spPr bwMode="auto">
                      <a:xfrm>
                        <a:off x="3863885" y="2161812"/>
                        <a:ext cx="2251075" cy="474663"/>
                      </a:xfrm>
                      <a:prstGeom prst="rect">
                        <a:avLst/>
                      </a:prstGeom>
                      <a:noFill/>
                      <a:ln>
                        <a:solidFill>
                          <a:srgbClr val="0070C0"/>
                        </a:solidFill>
                      </a:ln>
                    </p:spPr>
                  </p:pic>
                </p:oleObj>
              </mc:Fallback>
            </mc:AlternateContent>
          </a:graphicData>
        </a:graphic>
      </p:graphicFrame>
      <p:graphicFrame>
        <p:nvGraphicFramePr>
          <p:cNvPr id="10" name="Object 12">
            <a:extLst>
              <a:ext uri="{FF2B5EF4-FFF2-40B4-BE49-F238E27FC236}">
                <a16:creationId xmlns:a16="http://schemas.microsoft.com/office/drawing/2014/main" id="{7DD19D50-E585-92C5-DEE1-AA535A91A927}"/>
              </a:ext>
            </a:extLst>
          </p:cNvPr>
          <p:cNvGraphicFramePr>
            <a:graphicFrameLocks noChangeAspect="1"/>
          </p:cNvGraphicFramePr>
          <p:nvPr>
            <p:extLst>
              <p:ext uri="{D42A27DB-BD31-4B8C-83A1-F6EECF244321}">
                <p14:modId xmlns:p14="http://schemas.microsoft.com/office/powerpoint/2010/main" val="1857419779"/>
              </p:ext>
            </p:extLst>
          </p:nvPr>
        </p:nvGraphicFramePr>
        <p:xfrm>
          <a:off x="3863885" y="4453800"/>
          <a:ext cx="2405063" cy="479822"/>
        </p:xfrm>
        <a:graphic>
          <a:graphicData uri="http://schemas.openxmlformats.org/presentationml/2006/ole">
            <mc:AlternateContent xmlns:mc="http://schemas.openxmlformats.org/markup-compatibility/2006">
              <mc:Choice xmlns:v="urn:schemas-microsoft-com:vml" Requires="v">
                <p:oleObj name="Equation" r:id="rId8" imgW="1269720" imgH="253800" progId="Equation.DSMT4">
                  <p:embed/>
                </p:oleObj>
              </mc:Choice>
              <mc:Fallback>
                <p:oleObj name="Equation" r:id="rId8" imgW="1269720" imgH="253800" progId="Equation.DSMT4">
                  <p:embed/>
                  <p:pic>
                    <p:nvPicPr>
                      <p:cNvPr id="22" name="Object 12">
                        <a:extLst>
                          <a:ext uri="{FF2B5EF4-FFF2-40B4-BE49-F238E27FC236}">
                            <a16:creationId xmlns:a16="http://schemas.microsoft.com/office/drawing/2014/main" id="{F77D27D4-D297-4B53-B44A-62D998BCE22E}"/>
                          </a:ext>
                        </a:extLst>
                      </p:cNvPr>
                      <p:cNvPicPr>
                        <a:picLocks noChangeAspect="1" noChangeArrowheads="1"/>
                      </p:cNvPicPr>
                      <p:nvPr/>
                    </p:nvPicPr>
                    <p:blipFill>
                      <a:blip r:embed="rId9"/>
                      <a:srcRect/>
                      <a:stretch>
                        <a:fillRect/>
                      </a:stretch>
                    </p:blipFill>
                    <p:spPr bwMode="auto">
                      <a:xfrm>
                        <a:off x="3863885" y="4453800"/>
                        <a:ext cx="2405063" cy="479822"/>
                      </a:xfrm>
                      <a:prstGeom prst="rect">
                        <a:avLst/>
                      </a:prstGeom>
                      <a:noFill/>
                      <a:ln>
                        <a:solidFill>
                          <a:srgbClr val="0070C0"/>
                        </a:solidFill>
                      </a:ln>
                    </p:spPr>
                  </p:pic>
                </p:oleObj>
              </mc:Fallback>
            </mc:AlternateContent>
          </a:graphicData>
        </a:graphic>
      </p:graphicFrame>
      <p:graphicFrame>
        <p:nvGraphicFramePr>
          <p:cNvPr id="12" name="Object 11">
            <a:extLst>
              <a:ext uri="{FF2B5EF4-FFF2-40B4-BE49-F238E27FC236}">
                <a16:creationId xmlns:a16="http://schemas.microsoft.com/office/drawing/2014/main" id="{01165894-387F-40B0-B449-FFA69C8F7998}"/>
              </a:ext>
            </a:extLst>
          </p:cNvPr>
          <p:cNvGraphicFramePr>
            <a:graphicFrameLocks noChangeAspect="1"/>
          </p:cNvGraphicFramePr>
          <p:nvPr>
            <p:extLst>
              <p:ext uri="{D42A27DB-BD31-4B8C-83A1-F6EECF244321}">
                <p14:modId xmlns:p14="http://schemas.microsoft.com/office/powerpoint/2010/main" val="2594979215"/>
              </p:ext>
            </p:extLst>
          </p:nvPr>
        </p:nvGraphicFramePr>
        <p:xfrm>
          <a:off x="3863885" y="6351094"/>
          <a:ext cx="1659599" cy="431988"/>
        </p:xfrm>
        <a:graphic>
          <a:graphicData uri="http://schemas.openxmlformats.org/presentationml/2006/ole">
            <mc:AlternateContent xmlns:mc="http://schemas.openxmlformats.org/markup-compatibility/2006">
              <mc:Choice xmlns:v="urn:schemas-microsoft-com:vml" Requires="v">
                <p:oleObj name="Equation" r:id="rId10" imgW="927000" imgH="241200" progId="Equation.DSMT4">
                  <p:embed/>
                </p:oleObj>
              </mc:Choice>
              <mc:Fallback>
                <p:oleObj name="Equation" r:id="rId10" imgW="927000" imgH="241200" progId="Equation.DSMT4">
                  <p:embed/>
                  <p:pic>
                    <p:nvPicPr>
                      <p:cNvPr id="23" name="Object 11">
                        <a:extLst>
                          <a:ext uri="{FF2B5EF4-FFF2-40B4-BE49-F238E27FC236}">
                            <a16:creationId xmlns:a16="http://schemas.microsoft.com/office/drawing/2014/main" id="{A0D4A90E-5DA1-4B99-A507-A9899483612E}"/>
                          </a:ext>
                        </a:extLst>
                      </p:cNvPr>
                      <p:cNvPicPr>
                        <a:picLocks noChangeAspect="1" noChangeArrowheads="1"/>
                      </p:cNvPicPr>
                      <p:nvPr/>
                    </p:nvPicPr>
                    <p:blipFill>
                      <a:blip r:embed="rId11"/>
                      <a:srcRect/>
                      <a:stretch>
                        <a:fillRect/>
                      </a:stretch>
                    </p:blipFill>
                    <p:spPr bwMode="auto">
                      <a:xfrm>
                        <a:off x="3863885" y="6351094"/>
                        <a:ext cx="1659599" cy="431988"/>
                      </a:xfrm>
                      <a:prstGeom prst="rect">
                        <a:avLst/>
                      </a:prstGeom>
                      <a:noFill/>
                      <a:ln>
                        <a:solidFill>
                          <a:srgbClr val="0070C0"/>
                        </a:solidFill>
                      </a:ln>
                    </p:spPr>
                  </p:pic>
                </p:oleObj>
              </mc:Fallback>
            </mc:AlternateContent>
          </a:graphicData>
        </a:graphic>
      </p:graphicFrame>
    </p:spTree>
    <p:extLst>
      <p:ext uri="{BB962C8B-B14F-4D97-AF65-F5344CB8AC3E}">
        <p14:creationId xmlns:p14="http://schemas.microsoft.com/office/powerpoint/2010/main" val="406922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F0CF37-18A7-F590-829E-92DEF059EC79}"/>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kern="1200">
                <a:solidFill>
                  <a:schemeClr val="tx1"/>
                </a:solidFill>
                <a:latin typeface="+mj-lt"/>
                <a:ea typeface="+mj-ea"/>
                <a:cs typeface="+mj-cs"/>
              </a:rPr>
              <a:t>Penetration and Shielding</a:t>
            </a:r>
          </a:p>
        </p:txBody>
      </p:sp>
      <p:sp>
        <p:nvSpPr>
          <p:cNvPr id="34" name="Rectangle 3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5">
            <a:extLst>
              <a:ext uri="{FF2B5EF4-FFF2-40B4-BE49-F238E27FC236}">
                <a16:creationId xmlns:a16="http://schemas.microsoft.com/office/drawing/2014/main" id="{D18A591A-87CA-00E2-84D7-3211B14F0128}"/>
              </a:ext>
            </a:extLst>
          </p:cNvPr>
          <p:cNvSpPr txBox="1"/>
          <p:nvPr/>
        </p:nvSpPr>
        <p:spPr>
          <a:xfrm>
            <a:off x="793661" y="2599509"/>
            <a:ext cx="4530898" cy="363945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b="1" dirty="0"/>
              <a:t>Penetration power</a:t>
            </a:r>
          </a:p>
          <a:p>
            <a:pPr marL="285750" indent="-228600">
              <a:lnSpc>
                <a:spcPct val="90000"/>
              </a:lnSpc>
              <a:spcAft>
                <a:spcPts val="600"/>
              </a:spcAft>
              <a:buFont typeface="Arial" panose="020B0604020202020204" pitchFamily="34" charset="0"/>
              <a:buChar char="•"/>
            </a:pPr>
            <a:r>
              <a:rPr lang="en-US" sz="2000" dirty="0"/>
              <a:t>α stopped by paper</a:t>
            </a:r>
          </a:p>
          <a:p>
            <a:pPr marL="285750" indent="-228600">
              <a:lnSpc>
                <a:spcPct val="90000"/>
              </a:lnSpc>
              <a:spcAft>
                <a:spcPts val="600"/>
              </a:spcAft>
              <a:buFont typeface="Arial" panose="020B0604020202020204" pitchFamily="34" charset="0"/>
              <a:buChar char="•"/>
            </a:pPr>
            <a:r>
              <a:rPr lang="en-US" sz="2000" dirty="0"/>
              <a:t>β penetrates paper but stopped by ~1 mm of aluminum</a:t>
            </a:r>
          </a:p>
          <a:p>
            <a:pPr marL="285750" indent="-228600">
              <a:lnSpc>
                <a:spcPct val="90000"/>
              </a:lnSpc>
              <a:spcAft>
                <a:spcPts val="600"/>
              </a:spcAft>
              <a:buFont typeface="Arial" panose="020B0604020202020204" pitchFamily="34" charset="0"/>
              <a:buChar char="•"/>
            </a:pPr>
            <a:r>
              <a:rPr lang="en-US" sz="2000" dirty="0"/>
              <a:t>γ requires thick lead (&gt;10 cm) or dense materials to be significantly attenuated</a:t>
            </a:r>
          </a:p>
        </p:txBody>
      </p:sp>
      <p:pic>
        <p:nvPicPr>
          <p:cNvPr id="6" name="Immagine 4" descr="A diagram of a paper and aluminum&#10;&#10;AI-generated content may be incorrect.">
            <a:extLst>
              <a:ext uri="{FF2B5EF4-FFF2-40B4-BE49-F238E27FC236}">
                <a16:creationId xmlns:a16="http://schemas.microsoft.com/office/drawing/2014/main" id="{29C99E15-6727-D232-92C4-7C8DDBB8D60C}"/>
              </a:ext>
            </a:extLst>
          </p:cNvPr>
          <p:cNvPicPr>
            <a:picLocks noChangeAspect="1"/>
          </p:cNvPicPr>
          <p:nvPr/>
        </p:nvPicPr>
        <p:blipFill>
          <a:blip r:embed="rId2"/>
          <a:stretch>
            <a:fillRect/>
          </a:stretch>
        </p:blipFill>
        <p:spPr>
          <a:xfrm>
            <a:off x="5911532" y="2764105"/>
            <a:ext cx="5150277" cy="3154544"/>
          </a:xfrm>
          <a:prstGeom prst="rect">
            <a:avLst/>
          </a:prstGeom>
        </p:spPr>
      </p:pic>
      <p:sp>
        <p:nvSpPr>
          <p:cNvPr id="38" name="Rectangle 37">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3838996"/>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4894</TotalTime>
  <Words>2290</Words>
  <Application>Microsoft Office PowerPoint</Application>
  <PresentationFormat>Widescreen</PresentationFormat>
  <Paragraphs>320</Paragraphs>
  <Slides>44</Slides>
  <Notes>12</Notes>
  <HiddenSlides>0</HiddenSlides>
  <MMClips>2</MMClips>
  <ScaleCrop>false</ScaleCrop>
  <HeadingPairs>
    <vt:vector size="8" baseType="variant">
      <vt:variant>
        <vt:lpstr>Caratteri utilizzati</vt:lpstr>
      </vt:variant>
      <vt:variant>
        <vt:i4>16</vt:i4>
      </vt:variant>
      <vt:variant>
        <vt:lpstr>Tema</vt:lpstr>
      </vt:variant>
      <vt:variant>
        <vt:i4>1</vt:i4>
      </vt:variant>
      <vt:variant>
        <vt:lpstr>Server OLE incorporati</vt:lpstr>
      </vt:variant>
      <vt:variant>
        <vt:i4>1</vt:i4>
      </vt:variant>
      <vt:variant>
        <vt:lpstr>Titoli diapositive</vt:lpstr>
      </vt:variant>
      <vt:variant>
        <vt:i4>44</vt:i4>
      </vt:variant>
    </vt:vector>
  </HeadingPairs>
  <TitlesOfParts>
    <vt:vector size="62" baseType="lpstr">
      <vt:lpstr>Meiryo</vt:lpstr>
      <vt:lpstr>Aptos</vt:lpstr>
      <vt:lpstr>Aptos Display</vt:lpstr>
      <vt:lpstr>Aptos Narrow</vt:lpstr>
      <vt:lpstr>Arial</vt:lpstr>
      <vt:lpstr>Arial Narrow</vt:lpstr>
      <vt:lpstr>Arial Nova</vt:lpstr>
      <vt:lpstr>Berlin Sans FB Demi</vt:lpstr>
      <vt:lpstr>Calibri</vt:lpstr>
      <vt:lpstr>Calibri Light (Titoli)</vt:lpstr>
      <vt:lpstr>Cambria Math</vt:lpstr>
      <vt:lpstr>Roboto</vt:lpstr>
      <vt:lpstr>Symbol</vt:lpstr>
      <vt:lpstr>Times New Roman</vt:lpstr>
      <vt:lpstr>Tisa Offc Serif Pro</vt:lpstr>
      <vt:lpstr>Verdana</vt:lpstr>
      <vt:lpstr>Office Theme</vt:lpstr>
      <vt:lpstr>Equation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Penetration and Shielding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field of view</vt:lpstr>
      <vt:lpstr>Presentazione standard di PowerPoint</vt:lpstr>
      <vt:lpstr>Presentazione standard di PowerPoint</vt:lpstr>
      <vt:lpstr>Presentazione standard di PowerPoint</vt:lpstr>
      <vt:lpstr>Presentazione standard di PowerPoint</vt:lpstr>
      <vt:lpstr>Presentazione standard di PowerPoint</vt:lpstr>
      <vt:lpstr>Discover environmental radioactivity!</vt:lpstr>
      <vt:lpstr>Share the results!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ELEK NEDIME IREM</dc:creator>
  <cp:lastModifiedBy>Matteo Albéri</cp:lastModifiedBy>
  <cp:revision>51</cp:revision>
  <dcterms:created xsi:type="dcterms:W3CDTF">2025-07-06T19:06:20Z</dcterms:created>
  <dcterms:modified xsi:type="dcterms:W3CDTF">2025-07-17T06:26:38Z</dcterms:modified>
</cp:coreProperties>
</file>