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ebp" ContentType="image/jpe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image103.jpg" ContentType="image/jpg"/>
  <Override PartName="/ppt/media/image104.jpg" ContentType="image/jpg"/>
  <Override PartName="/ppt/media/image105.jpg" ContentType="image/jpg"/>
  <Override PartName="/ppt/media/image106.jpg" ContentType="image/jp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120.jpg" ContentType="image/jpg"/>
  <Override PartName="/ppt/media/image122.jpg" ContentType="image/jpg"/>
  <Override PartName="/ppt/media/image124.jpg" ContentType="image/jpg"/>
  <Override PartName="/ppt/media/image125.jpg" ContentType="image/jpg"/>
  <Override PartName="/ppt/media/image126.jpg" ContentType="image/jpg"/>
  <Override PartName="/ppt/media/image127.jpg" ContentType="image/jpg"/>
  <Override PartName="/ppt/media/image128.jpg" ContentType="image/jpg"/>
  <Override PartName="/ppt/media/image129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60" r:id="rId3"/>
  </p:sldMasterIdLst>
  <p:notesMasterIdLst>
    <p:notesMasterId r:id="rId56"/>
  </p:notesMasterIdLst>
  <p:sldIdLst>
    <p:sldId id="257" r:id="rId4"/>
    <p:sldId id="301" r:id="rId5"/>
    <p:sldId id="302" r:id="rId6"/>
    <p:sldId id="303" r:id="rId7"/>
    <p:sldId id="304" r:id="rId8"/>
    <p:sldId id="305" r:id="rId9"/>
    <p:sldId id="306" r:id="rId10"/>
    <p:sldId id="307" r:id="rId11"/>
    <p:sldId id="504" r:id="rId12"/>
    <p:sldId id="505" r:id="rId13"/>
    <p:sldId id="506" r:id="rId14"/>
    <p:sldId id="541" r:id="rId15"/>
    <p:sldId id="542" r:id="rId16"/>
    <p:sldId id="543" r:id="rId17"/>
    <p:sldId id="258" r:id="rId18"/>
    <p:sldId id="259" r:id="rId19"/>
    <p:sldId id="267" r:id="rId20"/>
    <p:sldId id="268" r:id="rId21"/>
    <p:sldId id="269" r:id="rId22"/>
    <p:sldId id="554" r:id="rId23"/>
    <p:sldId id="283" r:id="rId24"/>
    <p:sldId id="544" r:id="rId25"/>
    <p:sldId id="545" r:id="rId26"/>
    <p:sldId id="546" r:id="rId27"/>
    <p:sldId id="547" r:id="rId28"/>
    <p:sldId id="260" r:id="rId29"/>
    <p:sldId id="548" r:id="rId30"/>
    <p:sldId id="263" r:id="rId31"/>
    <p:sldId id="261" r:id="rId32"/>
    <p:sldId id="550" r:id="rId33"/>
    <p:sldId id="551" r:id="rId34"/>
    <p:sldId id="549" r:id="rId35"/>
    <p:sldId id="484" r:id="rId36"/>
    <p:sldId id="286" r:id="rId37"/>
    <p:sldId id="271" r:id="rId38"/>
    <p:sldId id="1090" r:id="rId39"/>
    <p:sldId id="555" r:id="rId40"/>
    <p:sldId id="564" r:id="rId41"/>
    <p:sldId id="556" r:id="rId42"/>
    <p:sldId id="557" r:id="rId43"/>
    <p:sldId id="561" r:id="rId44"/>
    <p:sldId id="285" r:id="rId45"/>
    <p:sldId id="275" r:id="rId46"/>
    <p:sldId id="562" r:id="rId47"/>
    <p:sldId id="563" r:id="rId48"/>
    <p:sldId id="560" r:id="rId49"/>
    <p:sldId id="291" r:id="rId50"/>
    <p:sldId id="1089" r:id="rId51"/>
    <p:sldId id="1091" r:id="rId52"/>
    <p:sldId id="558" r:id="rId53"/>
    <p:sldId id="1092" r:id="rId54"/>
    <p:sldId id="565" r:id="rId5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 autoAdjust="0"/>
  </p:normalViewPr>
  <p:slideViewPr>
    <p:cSldViewPr snapToGrid="0">
      <p:cViewPr varScale="1">
        <p:scale>
          <a:sx n="106" d="100"/>
          <a:sy n="106" d="100"/>
        </p:scale>
        <p:origin x="150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387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viewProps" Target="viewProp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presProps" Target="pres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18AF71-60A9-42B1-A205-1A5D3D12DEB5}" type="datetimeFigureOut">
              <a:rPr lang="it-IT" smtClean="0"/>
              <a:t>16/07/2025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C216F5-DD97-4B44-8B79-618E7E3612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7887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216F5-DD97-4B44-8B79-618E7E36125C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779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852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2CF298-8CE8-6B56-07A1-005EF2B40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9EDC2B-EAF9-2886-A9BC-809EB7FEAC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29A049-1D57-60CD-C32C-3490231053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035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CC1560-0B36-46F3-823E-4B0D9FA238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7963CB7-E6B3-41C8-93ED-6E7C24E9E3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7DF3C06-5B3E-4909-A691-F5B38D383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20930-7BA5-47C8-8379-673E0A37F19E}" type="datetimeFigureOut">
              <a:rPr lang="it-IT" smtClean="0"/>
              <a:t>16/07/2025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3392755-5035-4118-9AF5-AA605B8F7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0CCE1D4-7FD8-43FF-958F-3492C0B8C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16BED-3AB8-4B76-8FD9-4ACBC5CB2F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4198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13357A-CA98-4C89-A777-1D5F43A1B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A65F079-A64E-45A5-9433-4F3A701789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691739A-D533-468C-B072-528F65C54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20930-7BA5-47C8-8379-673E0A37F19E}" type="datetimeFigureOut">
              <a:rPr lang="it-IT" smtClean="0"/>
              <a:t>16/07/2025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FFD1F5-6DC8-4B13-8D98-391AD47B3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48B8366-0651-4AC6-8507-115E72B13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16BED-3AB8-4B76-8FD9-4ACBC5CB2F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3437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756283F5-4FE2-455D-94B1-55DDCD89DE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CB69F58-589F-4101-AC2B-FA24F116EC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737C059-EA9F-478F-98A6-B936487FB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20930-7BA5-47C8-8379-673E0A37F19E}" type="datetimeFigureOut">
              <a:rPr lang="it-IT" smtClean="0"/>
              <a:t>16/07/2025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FF37B0A-4ABA-4DAF-B91E-E332390BE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3CEC3C4-1A87-425E-B2F8-DC44E6B9D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16BED-3AB8-4B76-8FD9-4ACBC5CB2F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4597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8EF28A-3AA5-4B92-BD89-544CDE3803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C3E072D-34DD-488E-9956-70064EBA8B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0322A79-8F42-44B8-AE23-575CD87B9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2BA7C-548B-4465-9343-1164BE0A1C3B}" type="datetimeFigureOut">
              <a:rPr lang="it-IT" smtClean="0"/>
              <a:t>16/07/2025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4100617-AD47-4E18-A928-CDE6358CA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9561B68-9DBC-4641-AB6F-D07FF4362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FAB08-ED42-44DD-B89F-6CD174DE23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3969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17BFFB-5BE1-4C73-91D0-865D289CA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8A828EA-CC15-4B0A-8718-8A3A1EBD85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542DA36-DC31-4EAD-8523-31E10EAE4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2BA7C-548B-4465-9343-1164BE0A1C3B}" type="datetimeFigureOut">
              <a:rPr lang="it-IT" smtClean="0"/>
              <a:t>16/07/2025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0FA6A43-B32F-48B1-A983-ACA7DC96F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12D340F-3D0A-40A2-9903-2EE6924E3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FAB08-ED42-44DD-B89F-6CD174DE23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11893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AB233E-4C10-47A9-8805-897F56899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3929E77-536F-4F23-A1B3-2DC05344E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8CE0BBD-FE5E-4CDE-A4A7-74FBB2B17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2BA7C-548B-4465-9343-1164BE0A1C3B}" type="datetimeFigureOut">
              <a:rPr lang="it-IT" smtClean="0"/>
              <a:t>16/07/2025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8F79DA6-2F0F-49D9-BBC2-483EA4B56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E080100-8C90-4071-8744-1F1A9D5A3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FAB08-ED42-44DD-B89F-6CD174DE23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78921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B90D61-C3AB-404B-93D7-D669841AE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E8F37F9-27FB-4DFC-B262-5A150A411F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4C877A9-6A25-4AA6-8DA0-DA2EB47BD5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EE2855E-D910-4A3D-A9C1-36526B050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2BA7C-548B-4465-9343-1164BE0A1C3B}" type="datetimeFigureOut">
              <a:rPr lang="it-IT" smtClean="0"/>
              <a:t>16/07/2025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9D14943-81D9-4921-BAAC-FD97F39C8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31D991A-848B-4A51-8C6A-989F6EDFC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FAB08-ED42-44DD-B89F-6CD174DE23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2592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E98481-F110-4B0E-AB29-3978D96F5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C182FFC-1FED-4090-BE11-26F3BDF4EC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72740FF-9B60-4FE6-A085-6DC696041E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F1626F3-B31D-4D80-A0CC-B1B25465F3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9E19A53-A5DF-4083-A8E7-4C4D6AB8E8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CE7492E-878F-49BA-8C35-C4FB8E783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2BA7C-548B-4465-9343-1164BE0A1C3B}" type="datetimeFigureOut">
              <a:rPr lang="it-IT" smtClean="0"/>
              <a:t>16/07/2025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1593ACC-70D8-478F-B9C7-360E92922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8E24710-7856-4C2A-881B-03965B0B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FAB08-ED42-44DD-B89F-6CD174DE23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84273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C734EC-1EB4-45DD-9FE6-4721D3264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607FBC2-1156-4D6D-BF68-985305E68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2BA7C-548B-4465-9343-1164BE0A1C3B}" type="datetimeFigureOut">
              <a:rPr lang="it-IT" smtClean="0"/>
              <a:t>16/07/2025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73EBCFC-ABFD-49B0-AD9D-506DD5EF0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0DD7242-6287-49EE-9532-9EC49D7F1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FAB08-ED42-44DD-B89F-6CD174DE23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83296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31A2B09-F305-446C-86A5-101F5372E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2BA7C-548B-4465-9343-1164BE0A1C3B}" type="datetimeFigureOut">
              <a:rPr lang="it-IT" smtClean="0"/>
              <a:t>16/07/2025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0AA1632-3512-4BEA-B093-E9AF9B075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A15E936-E402-4D81-8240-ECACBD677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FAB08-ED42-44DD-B89F-6CD174DE23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12137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511AC0-A829-467B-ABAD-442D96E72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453ED1E-A516-4610-8962-FC48AE2F4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8C632EC-4723-4DFF-8E01-A0FCE863CE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8083AAF-07E1-4DC6-B179-BFDE32F4B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2BA7C-548B-4465-9343-1164BE0A1C3B}" type="datetimeFigureOut">
              <a:rPr lang="it-IT" smtClean="0"/>
              <a:t>16/07/2025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674B4B4-E306-4B4A-9D48-70F67DAB8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A6F59A9-0A78-4273-9941-A5A8D8450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FAB08-ED42-44DD-B89F-6CD174DE23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3993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36F418-5454-4A4D-8733-AADA6B895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5A5BFBF-CCF9-4CAD-85C2-A715DD25FA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8C4110E-C552-4B22-90F9-58ADF838C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20930-7BA5-47C8-8379-673E0A37F19E}" type="datetimeFigureOut">
              <a:rPr lang="it-IT" smtClean="0"/>
              <a:t>16/07/2025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AA8C46C-C489-43B5-B51E-D4C4F59BF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38F7D76-A383-4CE0-BE13-807759671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16BED-3AB8-4B76-8FD9-4ACBC5CB2F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92147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881E80-C956-4BC2-83A5-279E3E71F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84A91B2-0633-4E6A-85F8-A0342CDB00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2071782-B37E-499E-BD01-408EEDAA55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393668C-91EF-44E9-894D-EA5004EBA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2BA7C-548B-4465-9343-1164BE0A1C3B}" type="datetimeFigureOut">
              <a:rPr lang="it-IT" smtClean="0"/>
              <a:t>16/07/2025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B2A8ECF-ECC0-42AB-AC2A-CDB6B057F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3F77EEA-95F6-4C6B-90E8-719140041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FAB08-ED42-44DD-B89F-6CD174DE23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07394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241F4B-890B-42B3-919B-FA2AFA4C4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C1763BA-84EE-4A7F-A2C5-5535D3ABBE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468D019-A3CE-4423-9BEB-7640A385D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2BA7C-548B-4465-9343-1164BE0A1C3B}" type="datetimeFigureOut">
              <a:rPr lang="it-IT" smtClean="0"/>
              <a:t>16/07/2025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0CFEC8C-3953-437A-91E6-0FE7D9E1F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EEF8CB7-87C6-4A30-9CF9-581193766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FAB08-ED42-44DD-B89F-6CD174DE23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12228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069FB56-B65F-48F6-BE5F-7DC277D857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ECC9BB2-1C80-43C4-AFFD-D0F5DB563D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4932D80-9D5E-4BE9-A792-8E98BAA69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2BA7C-548B-4465-9343-1164BE0A1C3B}" type="datetimeFigureOut">
              <a:rPr lang="it-IT" smtClean="0"/>
              <a:t>16/07/2025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8C6954A-8F25-45A0-BD89-AE96B2E4A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E988DF2-C5C7-4B4D-B205-4CEA23714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FAB08-ED42-44DD-B89F-6CD174DE23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68691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09F38A-6C90-441E-8171-5CF246DF1F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0D6AE06-C15C-491D-B239-61FD335B88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3B0FE27-7D34-4855-B8A5-014030AE8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BA45-C171-47D2-9218-A691C825A024}" type="datetimeFigureOut">
              <a:rPr lang="it-IT" smtClean="0"/>
              <a:t>16/07/2025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E47668E-688C-4776-AD7B-E25752FA3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5D09F67-CCBC-4CE9-9005-7A7AC71D9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1C536-754D-49AC-A6AE-6F634F6326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88624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230576-041E-4573-BBA4-2F766B914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7C3B886-AB30-444E-8377-2A396E742A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AE4F2D3-B99E-4E16-852F-296FE09AF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BA45-C171-47D2-9218-A691C825A024}" type="datetimeFigureOut">
              <a:rPr lang="it-IT" smtClean="0"/>
              <a:t>16/07/2025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A472450-F6BA-42C9-A9AE-DCDF74746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215D786-72A8-42C4-8E5E-547D401F0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1C536-754D-49AC-A6AE-6F634F6326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07205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DAEA2E-503C-4D5F-A96E-A6245FE1C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842D98B-FBDF-4036-AB67-F5A25A8952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7618A06-AF03-4E5E-A171-A1A0A124E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BA45-C171-47D2-9218-A691C825A024}" type="datetimeFigureOut">
              <a:rPr lang="it-IT" smtClean="0"/>
              <a:t>16/07/2025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D1A1C3E-FC84-44A1-A5DB-2A3DD4CCD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E3DE1FD-23E2-453B-91AE-E71B0E03D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1C536-754D-49AC-A6AE-6F634F6326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11237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985170-E2FF-4254-AAD9-D634595C6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296DB59-9536-4E57-87C2-C06A970E9F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451461C-521B-49CB-923A-11F0708219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0F727B3-438B-43B3-ABD5-658F979D2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BA45-C171-47D2-9218-A691C825A024}" type="datetimeFigureOut">
              <a:rPr lang="it-IT" smtClean="0"/>
              <a:t>16/07/2025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6AB5D35-C724-42A0-9C11-FD3271A62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B40B12E-1D12-48C3-8E92-E92D3A7E1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1C536-754D-49AC-A6AE-6F634F6326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08382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9F0F7C-10E2-4DEB-94F7-E360622FF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77C8030-14FD-41F0-A002-9CA48A8B0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CFB5DBB-3B23-4CC7-A0C8-6A8FBFD095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BAE29A5-D891-444C-8E33-78348F5AD6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84857FA-98CE-43C8-BAAB-57DD7E42A8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983A27A-9943-4521-8DF3-D01CC8966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BA45-C171-47D2-9218-A691C825A024}" type="datetimeFigureOut">
              <a:rPr lang="it-IT" smtClean="0"/>
              <a:t>16/07/2025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82A796D-D18E-4702-BEA9-F12FA2005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6C23680-7280-4D6B-8F3C-9A55DD607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1C536-754D-49AC-A6AE-6F634F6326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63587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1F2E84-8502-4F4B-9718-4C4E02E1F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4D0971D-4A10-448D-9E87-83E269F9F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BA45-C171-47D2-9218-A691C825A024}" type="datetimeFigureOut">
              <a:rPr lang="it-IT" smtClean="0"/>
              <a:t>16/07/2025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33F1A0C-7898-48C8-90E1-9B1F314ED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D6D22DD-0187-47CD-A4A7-254D656CD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1C536-754D-49AC-A6AE-6F634F6326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59698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3FC8ED7-1A27-4635-9853-9A5A764E8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BA45-C171-47D2-9218-A691C825A024}" type="datetimeFigureOut">
              <a:rPr lang="it-IT" smtClean="0"/>
              <a:t>16/07/2025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BC46F30-E8EE-440C-923D-685655F9E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C5E782C-0D31-4801-8955-018B13084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1C536-754D-49AC-A6AE-6F634F6326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8400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65A8FB-FC99-407B-9F49-0E6D29FD6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C5C876F-5D83-4E40-A923-AE5D6C4927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836E9F1-FA14-4C4B-99BC-BA7B993CD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20930-7BA5-47C8-8379-673E0A37F19E}" type="datetimeFigureOut">
              <a:rPr lang="it-IT" smtClean="0"/>
              <a:t>16/07/2025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A1FB857-9E2F-4658-B25E-3D60F1793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44BFE9E-D548-4325-9650-AD4D1FE80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16BED-3AB8-4B76-8FD9-4ACBC5CB2F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15010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DBCF53-45B0-45F9-BDB8-D0622BFE4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38C5BC0-B3E7-4B4B-89EC-C774E21A7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8974B8D-98C8-4B5C-849C-446EDB1BD3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CFBFDB5-9838-46E3-9FE7-B1A7B436F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BA45-C171-47D2-9218-A691C825A024}" type="datetimeFigureOut">
              <a:rPr lang="it-IT" smtClean="0"/>
              <a:t>16/07/2025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87DC9DD-5E8F-414B-ABB7-742F00191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DFBCB37-68B2-4097-9BEF-11243809B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1C536-754D-49AC-A6AE-6F634F6326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56651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04BC43-945B-4F3D-90F3-CF4885116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2FAFCA7-22AF-48F2-937B-410F637407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779B216-A80A-4907-9A57-3B666ED670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D50830C-4584-4002-BA2F-67ED61C0B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BA45-C171-47D2-9218-A691C825A024}" type="datetimeFigureOut">
              <a:rPr lang="it-IT" smtClean="0"/>
              <a:t>16/07/2025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D2BEFCE-7129-4FF9-A006-282C543DE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9FA7BA7-E235-490A-A67B-6E98704EB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1C536-754D-49AC-A6AE-6F634F6326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55334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69732C-2A5A-4119-A170-0A43F1DD0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F268956-CD31-4EF6-80BB-209BA804AA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DC67115-DA9F-4F1C-81C1-36687ED27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BA45-C171-47D2-9218-A691C825A024}" type="datetimeFigureOut">
              <a:rPr lang="it-IT" smtClean="0"/>
              <a:t>16/07/2025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A1710D4-9AD0-47C1-8F3F-5DF2A7234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C186E4B-45B1-463B-8B85-F34323923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1C536-754D-49AC-A6AE-6F634F6326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45509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AC1D086-DF4E-45CE-85B1-EC1A583FF7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45D40EE-BCDE-4060-B872-9685A07EE7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A6C37F4-EAB8-43DC-A22F-001331AAB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BA45-C171-47D2-9218-A691C825A024}" type="datetimeFigureOut">
              <a:rPr lang="it-IT" smtClean="0"/>
              <a:t>16/07/2025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5C9326E-5BB3-4793-8C02-A2BF02CFA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2F5BC05-F05A-4B7D-89F9-907E15466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1C536-754D-49AC-A6AE-6F634F6326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1971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87141F-8928-40DD-83D2-C53C08007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F88AC7E-52E3-4381-897C-BEE3182BDE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ABF3849-5D3B-4F1C-8DFC-0D72061D08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54FFF7F-650E-4FF9-B1C8-50D8E071D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20930-7BA5-47C8-8379-673E0A37F19E}" type="datetimeFigureOut">
              <a:rPr lang="it-IT" smtClean="0"/>
              <a:t>16/07/2025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81B67DF-F626-4804-AF60-BBC89175C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B4B9CA1-F526-4E71-A697-C861DEF60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16BED-3AB8-4B76-8FD9-4ACBC5CB2F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9941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9D1896-9C8E-45FE-AD65-449E17FBC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B51BAC5-1B51-46D2-9407-B8DB37494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7250F1A-AF53-4185-99C2-BD809D6AB1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8F1B879-3517-4C74-9D86-65A797AD57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C20B0A1-5567-4681-8B06-5D9FA795BB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9AC1678-9865-480E-A1BB-BA205FE68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20930-7BA5-47C8-8379-673E0A37F19E}" type="datetimeFigureOut">
              <a:rPr lang="it-IT" smtClean="0"/>
              <a:t>16/07/2025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717475C-F5F5-417E-B038-5F4F196E6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B8B11FA-F24C-4FCA-93FC-1E72EB227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16BED-3AB8-4B76-8FD9-4ACBC5CB2F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7163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C8FEFB-9A2E-4CDA-A597-5492419AD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43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73DBD60-26C9-49F5-AF37-3F74CD42D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dirty="0"/>
              <a:t>12/04/2022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C55BE22-D7B5-4E0F-90B6-5FD911103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Istituto di Istruzione Superiore - Tropea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AB8DEB0-DDFA-4EEF-B420-3142B6C88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16BED-3AB8-4B76-8FD9-4ACBC5CB2F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1429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105B132-4EF0-4A12-826E-066C51181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20930-7BA5-47C8-8379-673E0A37F19E}" type="datetimeFigureOut">
              <a:rPr lang="it-IT" smtClean="0"/>
              <a:t>16/07/2025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161F8CC-A271-43C0-9E90-1506C3447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5E40218-5571-41E0-8E12-CFE3F82CC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16BED-3AB8-4B76-8FD9-4ACBC5CB2F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7877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EDE0C8-C4DE-4956-BDAD-2585A97AD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2C2FE01-C83B-497F-B5F8-A70B16C5B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C45D8B8-EC8E-4B97-A9BB-7EF0036BA3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F411BF4-BC51-40F1-BB0F-0F03149C0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20930-7BA5-47C8-8379-673E0A37F19E}" type="datetimeFigureOut">
              <a:rPr lang="it-IT" smtClean="0"/>
              <a:t>16/07/2025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3E952F5-84B4-4306-96A1-152DCE802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BA2D640-B835-4245-9A75-2DC4F5AB2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16BED-3AB8-4B76-8FD9-4ACBC5CB2F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4056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3D6043-83A2-4438-B981-1A6D2F2F2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31D36E3-A7B1-47B1-8F51-FD77EE7BF5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CBCCDCF-62A5-488C-B2CA-647A40F120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1CBADA0-3988-4866-A469-7707B6606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20930-7BA5-47C8-8379-673E0A37F19E}" type="datetimeFigureOut">
              <a:rPr lang="it-IT" smtClean="0"/>
              <a:t>16/07/2025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26E2E2B-D3E5-45E7-AADF-D013A56A6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258363A-C2B2-489D-A424-DFAB13A90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16BED-3AB8-4B76-8FD9-4ACBC5CB2F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2502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38B3F18-66F1-4B56-AE5D-FF58CAC55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866E472-3DA8-4AF7-9D16-29034416D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2150F18-A6B8-41C2-ACE1-8DA557CB8B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A20930-7BA5-47C8-8379-673E0A37F19E}" type="datetimeFigureOut">
              <a:rPr lang="it-IT" smtClean="0"/>
              <a:t>16/07/2025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96E6553-9441-4C7C-A771-2BBC5F46D1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0F0A089-9BF3-4262-B01E-292114E627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016BED-3AB8-4B76-8FD9-4ACBC5CB2F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4147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2AAE15F-47A0-4BE0-86B8-C573957CB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E32B2C0-4EF0-463A-ADF6-6CE746090B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89C4F12-5FB0-4168-A00F-3666B902EA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32BA7C-548B-4465-9343-1164BE0A1C3B}" type="datetimeFigureOut">
              <a:rPr lang="it-IT" smtClean="0"/>
              <a:t>16/07/2025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2B90BD3-1809-475B-AC3C-D1F57A6DC9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EDBDFA6-884C-4F7A-9364-ED55190529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FAB08-ED42-44DD-B89F-6CD174DE23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5619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1995DE18-3910-47D9-9C42-6A50825C8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44CDD9F-2B9F-47C2-B433-DB9E7CDBE2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F99DDA0-BECB-4609-B262-F93DC8BEC4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ABA45-C171-47D2-9218-A691C825A024}" type="datetimeFigureOut">
              <a:rPr lang="it-IT" smtClean="0"/>
              <a:t>16/07/2025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5BE5EA6-F67C-4F1A-9EBB-295B5309EF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B49F351-5221-415A-8942-771FFF07B9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1C536-754D-49AC-A6AE-6F634F6326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4773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4.web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jpeg"/><Relationship Id="rId5" Type="http://schemas.openxmlformats.org/officeDocument/2006/relationships/image" Target="../media/image63.jpeg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7" Type="http://schemas.openxmlformats.org/officeDocument/2006/relationships/image" Target="../media/image74.jpe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84.jpg"/><Relationship Id="rId4" Type="http://schemas.openxmlformats.org/officeDocument/2006/relationships/image" Target="../media/image78.jpeg"/><Relationship Id="rId9" Type="http://schemas.openxmlformats.org/officeDocument/2006/relationships/image" Target="../media/image8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3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11" Type="http://schemas.openxmlformats.org/officeDocument/2006/relationships/image" Target="../media/image20.jpg"/><Relationship Id="rId5" Type="http://schemas.openxmlformats.org/officeDocument/2006/relationships/image" Target="../media/image9.jpg"/><Relationship Id="rId10" Type="http://schemas.openxmlformats.org/officeDocument/2006/relationships/image" Target="../media/image19.jpeg"/><Relationship Id="rId4" Type="http://schemas.openxmlformats.org/officeDocument/2006/relationships/image" Target="../media/image14.jpeg"/><Relationship Id="rId9" Type="http://schemas.openxmlformats.org/officeDocument/2006/relationships/image" Target="../media/image18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1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jpeg"/><Relationship Id="rId7" Type="http://schemas.openxmlformats.org/officeDocument/2006/relationships/image" Target="../media/image9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ter.org/" TargetMode="External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tiff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1.emf"/><Relationship Id="rId4" Type="http://schemas.openxmlformats.org/officeDocument/2006/relationships/image" Target="../media/image11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112.jpg"/><Relationship Id="rId7" Type="http://schemas.openxmlformats.org/officeDocument/2006/relationships/image" Target="../media/image1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7" Type="http://schemas.openxmlformats.org/officeDocument/2006/relationships/image" Target="../media/image1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1.emf"/><Relationship Id="rId5" Type="http://schemas.openxmlformats.org/officeDocument/2006/relationships/image" Target="../media/image120.jpg"/><Relationship Id="rId4" Type="http://schemas.openxmlformats.org/officeDocument/2006/relationships/image" Target="../media/image1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9.jpg"/><Relationship Id="rId5" Type="http://schemas.openxmlformats.org/officeDocument/2006/relationships/image" Target="../media/image128.jpg"/><Relationship Id="rId4" Type="http://schemas.openxmlformats.org/officeDocument/2006/relationships/image" Target="../media/image127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19">
            <a:extLst>
              <a:ext uri="{FF2B5EF4-FFF2-40B4-BE49-F238E27FC236}">
                <a16:creationId xmlns:a16="http://schemas.microsoft.com/office/drawing/2014/main" id="{121E98D2-EC75-48AB-B9A8-7F1AF3CB8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08130"/>
          </a:xfrm>
        </p:spPr>
        <p:txBody>
          <a:bodyPr>
            <a:normAutofit/>
          </a:bodyPr>
          <a:lstStyle/>
          <a:p>
            <a:pPr algn="ctr"/>
            <a:r>
              <a:rPr lang="it-IT" dirty="0" err="1"/>
              <a:t>Nuclear</a:t>
            </a:r>
            <a:r>
              <a:rPr lang="it-IT" dirty="0"/>
              <a:t> </a:t>
            </a:r>
            <a:r>
              <a:rPr lang="it-IT" dirty="0" err="1"/>
              <a:t>Physics</a:t>
            </a:r>
            <a:r>
              <a:rPr lang="it-IT" dirty="0"/>
              <a:t> Applications to Energy</a:t>
            </a:r>
          </a:p>
        </p:txBody>
      </p:sp>
      <p:pic>
        <p:nvPicPr>
          <p:cNvPr id="21" name="Picture 4" descr="http://www.iter.org/doc/www/content/com/Lists/The%20TOKAMAK%20%20Widget/Attachments/2/tokama_bw-shades.jpg">
            <a:extLst>
              <a:ext uri="{FF2B5EF4-FFF2-40B4-BE49-F238E27FC236}">
                <a16:creationId xmlns:a16="http://schemas.microsoft.com/office/drawing/2014/main" id="{0AD82058-3452-4229-B72C-2E7D2E908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110" y="2786956"/>
            <a:ext cx="4414656" cy="373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www.ga.com/websites/ga/images/products/triga/h-banner.jpg">
            <a:extLst>
              <a:ext uri="{FF2B5EF4-FFF2-40B4-BE49-F238E27FC236}">
                <a16:creationId xmlns:a16="http://schemas.microsoft.com/office/drawing/2014/main" id="{21D5DF31-6C97-4C84-9045-DD9B0017F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6341" y="708131"/>
            <a:ext cx="6658378" cy="2736320"/>
          </a:xfrm>
          <a:prstGeom prst="rect">
            <a:avLst/>
          </a:prstGeom>
          <a:noFill/>
        </p:spPr>
      </p:pic>
      <p:sp>
        <p:nvSpPr>
          <p:cNvPr id="23" name="Rectangle 4">
            <a:extLst>
              <a:ext uri="{FF2B5EF4-FFF2-40B4-BE49-F238E27FC236}">
                <a16:creationId xmlns:a16="http://schemas.microsoft.com/office/drawing/2014/main" id="{817ED136-FAC0-4DDA-8380-237188C23E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2458" y="3946469"/>
            <a:ext cx="175240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Marco Ripani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INFN Genova</a:t>
            </a:r>
          </a:p>
        </p:txBody>
      </p:sp>
      <p:pic>
        <p:nvPicPr>
          <p:cNvPr id="24" name="Picture 11">
            <a:extLst>
              <a:ext uri="{FF2B5EF4-FFF2-40B4-BE49-F238E27FC236}">
                <a16:creationId xmlns:a16="http://schemas.microsoft.com/office/drawing/2014/main" id="{4501D0A8-8DC1-4271-998A-B9E8E1998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86838" y="1532945"/>
            <a:ext cx="3942272" cy="234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 descr="Image: NASA">
            <a:extLst>
              <a:ext uri="{FF2B5EF4-FFF2-40B4-BE49-F238E27FC236}">
                <a16:creationId xmlns:a16="http://schemas.microsoft.com/office/drawing/2014/main" id="{2DFA455E-9CBF-4873-92A6-FA36FE1E0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766" y="4925868"/>
            <a:ext cx="4419377" cy="159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4511C31F-CEF3-4CE1-A273-D60708026F63}"/>
              </a:ext>
            </a:extLst>
          </p:cNvPr>
          <p:cNvSpPr txBox="1"/>
          <p:nvPr/>
        </p:nvSpPr>
        <p:spPr>
          <a:xfrm>
            <a:off x="6096000" y="4587314"/>
            <a:ext cx="58175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INSPYRE –INFN Legnaro National </a:t>
            </a:r>
            <a:r>
              <a:rPr lang="it-IT" sz="1600" dirty="0" err="1"/>
              <a:t>Laboratories</a:t>
            </a:r>
            <a:r>
              <a:rPr lang="it-IT" sz="1600" dirty="0"/>
              <a:t> – </a:t>
            </a:r>
            <a:r>
              <a:rPr lang="it-IT" sz="1600" dirty="0" err="1"/>
              <a:t>July</a:t>
            </a:r>
            <a:r>
              <a:rPr lang="it-IT" sz="1600" dirty="0"/>
              <a:t>  14 – 18 , 2025 </a:t>
            </a:r>
          </a:p>
        </p:txBody>
      </p:sp>
      <p:sp>
        <p:nvSpPr>
          <p:cNvPr id="2" name="object 16">
            <a:extLst>
              <a:ext uri="{FF2B5EF4-FFF2-40B4-BE49-F238E27FC236}">
                <a16:creationId xmlns:a16="http://schemas.microsoft.com/office/drawing/2014/main" id="{0A335797-77E5-FBEA-F2A5-BC3353BF0D7E}"/>
              </a:ext>
            </a:extLst>
          </p:cNvPr>
          <p:cNvSpPr txBox="1"/>
          <p:nvPr/>
        </p:nvSpPr>
        <p:spPr>
          <a:xfrm>
            <a:off x="6026150" y="6637430"/>
            <a:ext cx="616585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dirty="0">
                <a:solidFill>
                  <a:srgbClr val="125D7E"/>
                </a:solidFill>
                <a:latin typeface="Arial"/>
                <a:cs typeface="Arial"/>
              </a:rPr>
              <a:t>The</a:t>
            </a:r>
            <a:r>
              <a:rPr sz="1100" i="1" spc="-35" dirty="0">
                <a:solidFill>
                  <a:srgbClr val="125D7E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125D7E"/>
                </a:solidFill>
                <a:latin typeface="Arial"/>
                <a:cs typeface="Arial"/>
              </a:rPr>
              <a:t>views</a:t>
            </a:r>
            <a:r>
              <a:rPr sz="1100" i="1" spc="-15" dirty="0">
                <a:solidFill>
                  <a:srgbClr val="125D7E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125D7E"/>
                </a:solidFill>
                <a:latin typeface="Arial"/>
                <a:cs typeface="Arial"/>
              </a:rPr>
              <a:t>and</a:t>
            </a:r>
            <a:r>
              <a:rPr sz="1100" i="1" spc="-30" dirty="0">
                <a:solidFill>
                  <a:srgbClr val="125D7E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125D7E"/>
                </a:solidFill>
                <a:latin typeface="Arial"/>
                <a:cs typeface="Arial"/>
              </a:rPr>
              <a:t>opinions</a:t>
            </a:r>
            <a:r>
              <a:rPr sz="1100" i="1" spc="-20" dirty="0">
                <a:solidFill>
                  <a:srgbClr val="125D7E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125D7E"/>
                </a:solidFill>
                <a:latin typeface="Arial"/>
                <a:cs typeface="Arial"/>
              </a:rPr>
              <a:t>expressed</a:t>
            </a:r>
            <a:r>
              <a:rPr sz="1100" i="1" spc="-40" dirty="0">
                <a:solidFill>
                  <a:srgbClr val="125D7E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125D7E"/>
                </a:solidFill>
                <a:latin typeface="Arial"/>
                <a:cs typeface="Arial"/>
              </a:rPr>
              <a:t>herein</a:t>
            </a:r>
            <a:r>
              <a:rPr sz="1100" i="1" spc="-20" dirty="0">
                <a:solidFill>
                  <a:srgbClr val="125D7E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125D7E"/>
                </a:solidFill>
                <a:latin typeface="Arial"/>
                <a:cs typeface="Arial"/>
              </a:rPr>
              <a:t>do</a:t>
            </a:r>
            <a:r>
              <a:rPr sz="1100" i="1" spc="-35" dirty="0">
                <a:solidFill>
                  <a:srgbClr val="125D7E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125D7E"/>
                </a:solidFill>
                <a:latin typeface="Arial"/>
                <a:cs typeface="Arial"/>
              </a:rPr>
              <a:t>not</a:t>
            </a:r>
            <a:r>
              <a:rPr sz="1100" i="1" spc="-35" dirty="0">
                <a:solidFill>
                  <a:srgbClr val="125D7E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125D7E"/>
                </a:solidFill>
                <a:latin typeface="Arial"/>
                <a:cs typeface="Arial"/>
              </a:rPr>
              <a:t>necessarily</a:t>
            </a:r>
            <a:r>
              <a:rPr sz="1100" i="1" spc="-30" dirty="0">
                <a:solidFill>
                  <a:srgbClr val="125D7E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125D7E"/>
                </a:solidFill>
                <a:latin typeface="Arial"/>
                <a:cs typeface="Arial"/>
              </a:rPr>
              <a:t>reflect</a:t>
            </a:r>
            <a:r>
              <a:rPr sz="1100" i="1" spc="-45" dirty="0">
                <a:solidFill>
                  <a:srgbClr val="125D7E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125D7E"/>
                </a:solidFill>
                <a:latin typeface="Arial"/>
                <a:cs typeface="Arial"/>
              </a:rPr>
              <a:t>those</a:t>
            </a:r>
            <a:r>
              <a:rPr sz="1100" i="1" spc="-40" dirty="0">
                <a:solidFill>
                  <a:srgbClr val="125D7E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125D7E"/>
                </a:solidFill>
                <a:latin typeface="Arial"/>
                <a:cs typeface="Arial"/>
              </a:rPr>
              <a:t>of</a:t>
            </a:r>
            <a:r>
              <a:rPr sz="1100" i="1" spc="-35" dirty="0">
                <a:solidFill>
                  <a:srgbClr val="125D7E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125D7E"/>
                </a:solidFill>
                <a:latin typeface="Arial"/>
                <a:cs typeface="Arial"/>
              </a:rPr>
              <a:t>the</a:t>
            </a:r>
            <a:r>
              <a:rPr sz="1100" i="1" spc="-45" dirty="0">
                <a:solidFill>
                  <a:srgbClr val="125D7E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125D7E"/>
                </a:solidFill>
                <a:latin typeface="Arial"/>
                <a:cs typeface="Arial"/>
              </a:rPr>
              <a:t>ITER</a:t>
            </a:r>
            <a:r>
              <a:rPr sz="1100" i="1" spc="-35" dirty="0">
                <a:solidFill>
                  <a:srgbClr val="125D7E"/>
                </a:solidFill>
                <a:latin typeface="Arial"/>
                <a:cs typeface="Arial"/>
              </a:rPr>
              <a:t> </a:t>
            </a:r>
            <a:r>
              <a:rPr sz="1100" i="1" spc="-10" dirty="0">
                <a:solidFill>
                  <a:srgbClr val="125D7E"/>
                </a:solidFill>
                <a:latin typeface="Arial"/>
                <a:cs typeface="Arial"/>
              </a:rPr>
              <a:t>Organization.</a:t>
            </a:r>
            <a:endParaRPr sz="11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2315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755" y="185432"/>
            <a:ext cx="4504146" cy="2865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410" y="1889846"/>
            <a:ext cx="1731818" cy="24440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555" y="3342998"/>
            <a:ext cx="5791200" cy="32575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36506" y="5827465"/>
            <a:ext cx="1762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Onion</a:t>
            </a:r>
            <a:r>
              <a:rPr lang="it-IT" dirty="0"/>
              <a:t> </a:t>
            </a:r>
            <a:r>
              <a:rPr lang="it-IT" dirty="0" err="1"/>
              <a:t>cells</a:t>
            </a:r>
            <a:endParaRPr lang="it-IT" dirty="0"/>
          </a:p>
          <a:p>
            <a:r>
              <a:rPr lang="it-IT" dirty="0"/>
              <a:t>(</a:t>
            </a:r>
            <a:r>
              <a:rPr lang="it-IT" dirty="0" err="1"/>
              <a:t>about</a:t>
            </a:r>
            <a:r>
              <a:rPr lang="it-IT" dirty="0"/>
              <a:t> 0,01 mm)</a:t>
            </a:r>
          </a:p>
        </p:txBody>
      </p:sp>
    </p:spTree>
    <p:extLst>
      <p:ext uri="{BB962C8B-B14F-4D97-AF65-F5344CB8AC3E}">
        <p14:creationId xmlns:p14="http://schemas.microsoft.com/office/powerpoint/2010/main" val="144988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82371"/>
            <a:ext cx="2910495" cy="19876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76502" y="259285"/>
            <a:ext cx="4463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A </a:t>
            </a:r>
            <a:r>
              <a:rPr lang="it-IT" dirty="0" err="1"/>
              <a:t>pentacene</a:t>
            </a:r>
            <a:r>
              <a:rPr lang="it-IT" dirty="0"/>
              <a:t> sample…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641272" y="806739"/>
            <a:ext cx="5024954" cy="2536031"/>
            <a:chOff x="3117272" y="1205346"/>
            <a:chExt cx="5024954" cy="253603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7272" y="1205346"/>
              <a:ext cx="5024954" cy="253603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981796" y="1647982"/>
              <a:ext cx="4315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600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122743" y="1307752"/>
              <a:ext cx="4090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dirty="0"/>
                <a:t>H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789" y="2510256"/>
            <a:ext cx="3157543" cy="24181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37447" y="4393608"/>
            <a:ext cx="250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</a:rPr>
              <a:t>Atomic</a:t>
            </a:r>
            <a:r>
              <a:rPr lang="it-IT" dirty="0">
                <a:solidFill>
                  <a:schemeClr val="bg1"/>
                </a:solidFill>
              </a:rPr>
              <a:t> force </a:t>
            </a:r>
            <a:r>
              <a:rPr lang="it-IT" dirty="0" err="1">
                <a:solidFill>
                  <a:schemeClr val="bg1"/>
                </a:solidFill>
              </a:rPr>
              <a:t>microscope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560" y="3822345"/>
            <a:ext cx="4281423" cy="291136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88638" y="5608625"/>
            <a:ext cx="32581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err="1"/>
              <a:t>Pentacene</a:t>
            </a:r>
            <a:r>
              <a:rPr lang="it-IT" dirty="0"/>
              <a:t> </a:t>
            </a:r>
            <a:r>
              <a:rPr lang="it-IT" dirty="0" err="1"/>
              <a:t>atoms</a:t>
            </a:r>
            <a:endParaRPr lang="it-IT" dirty="0"/>
          </a:p>
          <a:p>
            <a:pPr algn="r"/>
            <a:r>
              <a:rPr lang="it-IT" dirty="0"/>
              <a:t>(0,00000012-0,00000017 mm – </a:t>
            </a:r>
            <a:r>
              <a:rPr lang="en-US" dirty="0"/>
              <a:t>a fraction of a millionth of a mm</a:t>
            </a:r>
            <a:r>
              <a:rPr lang="it-IT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88730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63948" y="500332"/>
            <a:ext cx="2322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Atoms</a:t>
            </a:r>
            <a:r>
              <a:rPr lang="it-IT" dirty="0"/>
              <a:t> are </a:t>
            </a:r>
            <a:r>
              <a:rPr lang="it-IT" dirty="0" err="1"/>
              <a:t>very</a:t>
            </a:r>
            <a:r>
              <a:rPr lang="it-IT" dirty="0"/>
              <a:t> </a:t>
            </a:r>
            <a:r>
              <a:rPr lang="it-IT" dirty="0" err="1"/>
              <a:t>many</a:t>
            </a:r>
            <a:r>
              <a:rPr lang="it-IT" dirty="0"/>
              <a:t>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90800" y="5474899"/>
            <a:ext cx="6204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In one </a:t>
            </a:r>
            <a:r>
              <a:rPr lang="it-IT" dirty="0" err="1"/>
              <a:t>liter</a:t>
            </a:r>
            <a:r>
              <a:rPr lang="it-IT" dirty="0"/>
              <a:t> of water </a:t>
            </a:r>
            <a:r>
              <a:rPr lang="it-IT" dirty="0" err="1"/>
              <a:t>there</a:t>
            </a:r>
            <a:r>
              <a:rPr lang="it-IT" dirty="0"/>
              <a:t> are 33 </a:t>
            </a:r>
            <a:r>
              <a:rPr lang="it-IT" dirty="0" err="1"/>
              <a:t>million</a:t>
            </a:r>
            <a:r>
              <a:rPr lang="it-IT" dirty="0"/>
              <a:t> </a:t>
            </a:r>
            <a:r>
              <a:rPr lang="it-IT" dirty="0" err="1"/>
              <a:t>billion</a:t>
            </a:r>
            <a:r>
              <a:rPr lang="it-IT" dirty="0"/>
              <a:t> </a:t>
            </a:r>
            <a:r>
              <a:rPr lang="it-IT" dirty="0" err="1"/>
              <a:t>billion</a:t>
            </a:r>
            <a:r>
              <a:rPr lang="it-IT" dirty="0"/>
              <a:t> </a:t>
            </a:r>
            <a:r>
              <a:rPr lang="it-IT" dirty="0" err="1"/>
              <a:t>molecules</a:t>
            </a:r>
            <a:endParaRPr lang="it-I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497" y="1196378"/>
            <a:ext cx="609600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370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6044E-C305-48FE-A596-9B33EA04B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Heat</a:t>
            </a:r>
            <a:endParaRPr lang="it-IT" dirty="0"/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FE42B34D-97D0-4152-BAA4-50780A67F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320" y="988225"/>
            <a:ext cx="6667500" cy="4343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92485C-4E18-4414-AE27-B221ABC4FB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048" y="1251564"/>
            <a:ext cx="1911648" cy="14640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345EC8-F987-4362-B787-ED2E531364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466" y="923802"/>
            <a:ext cx="2256811" cy="22361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525BFB-9038-4F5E-AB35-1F38C08E77AE}"/>
              </a:ext>
            </a:extLst>
          </p:cNvPr>
          <p:cNvSpPr txBox="1"/>
          <p:nvPr/>
        </p:nvSpPr>
        <p:spPr>
          <a:xfrm>
            <a:off x="2503425" y="5529218"/>
            <a:ext cx="7874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Water molecules in steam move and hit each other at a very high speed, about 500 meters per second (1,800 km/hour)</a:t>
            </a:r>
            <a:endParaRPr lang="it-IT" dirty="0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7B5684F9-F140-4187-BB79-CB1BD992F36C}"/>
              </a:ext>
            </a:extLst>
          </p:cNvPr>
          <p:cNvSpPr/>
          <p:nvPr/>
        </p:nvSpPr>
        <p:spPr>
          <a:xfrm>
            <a:off x="1998098" y="6333366"/>
            <a:ext cx="698269" cy="4488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E368CF-8516-4F9D-A98F-27B70089F1D6}"/>
              </a:ext>
            </a:extLst>
          </p:cNvPr>
          <p:cNvSpPr txBox="1"/>
          <p:nvPr/>
        </p:nvSpPr>
        <p:spPr>
          <a:xfrm>
            <a:off x="3963958" y="6373143"/>
            <a:ext cx="4605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Heat is nothing but mechanical (kinetic) energy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4630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F63446-B560-43EB-97AB-A60E19C07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atom</a:t>
            </a:r>
            <a:endParaRPr lang="it-IT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507D01-A68B-49E5-B12E-3C955EBE9284}"/>
              </a:ext>
            </a:extLst>
          </p:cNvPr>
          <p:cNvSpPr txBox="1"/>
          <p:nvPr/>
        </p:nvSpPr>
        <p:spPr>
          <a:xfrm>
            <a:off x="0" y="1318859"/>
            <a:ext cx="5411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What if we were able to see even smaller things?</a:t>
            </a:r>
            <a:endParaRPr lang="it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FB79E-D287-4750-B55A-4DFB9556F7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106" y="984758"/>
            <a:ext cx="5972694" cy="3419368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4675EF04-06B5-4E95-8D1E-779983E47A7B}"/>
              </a:ext>
            </a:extLst>
          </p:cNvPr>
          <p:cNvSpPr/>
          <p:nvPr/>
        </p:nvSpPr>
        <p:spPr>
          <a:xfrm>
            <a:off x="4770120" y="2339614"/>
            <a:ext cx="3075710" cy="6982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274D86-B4AE-4EB5-81DE-6FB0B068CACC}"/>
              </a:ext>
            </a:extLst>
          </p:cNvPr>
          <p:cNvSpPr txBox="1"/>
          <p:nvPr/>
        </p:nvSpPr>
        <p:spPr>
          <a:xfrm>
            <a:off x="1816574" y="2556770"/>
            <a:ext cx="35645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Atomic</a:t>
            </a:r>
            <a:r>
              <a:rPr lang="it-IT" dirty="0"/>
              <a:t> </a:t>
            </a:r>
            <a:r>
              <a:rPr lang="it-IT" dirty="0" err="1"/>
              <a:t>nucleus</a:t>
            </a:r>
            <a:endParaRPr lang="it-IT" dirty="0"/>
          </a:p>
          <a:p>
            <a:r>
              <a:rPr lang="it-IT" dirty="0"/>
              <a:t>(</a:t>
            </a:r>
            <a:r>
              <a:rPr lang="it-IT" dirty="0" err="1"/>
              <a:t>about</a:t>
            </a:r>
            <a:r>
              <a:rPr lang="it-IT" dirty="0"/>
              <a:t> 0,000000000001 mm – </a:t>
            </a:r>
            <a:r>
              <a:rPr lang="en-US" dirty="0"/>
              <a:t>one thousandth of a billionth of a mm</a:t>
            </a:r>
            <a:r>
              <a:rPr lang="it-IT" dirty="0"/>
              <a:t>)</a:t>
            </a:r>
          </a:p>
        </p:txBody>
      </p:sp>
      <p:sp>
        <p:nvSpPr>
          <p:cNvPr id="7" name="Up Arrow 7">
            <a:extLst>
              <a:ext uri="{FF2B5EF4-FFF2-40B4-BE49-F238E27FC236}">
                <a16:creationId xmlns:a16="http://schemas.microsoft.com/office/drawing/2014/main" id="{676BD8B1-CE55-475D-ADB7-E996ADD7DBA7}"/>
              </a:ext>
            </a:extLst>
          </p:cNvPr>
          <p:cNvSpPr/>
          <p:nvPr/>
        </p:nvSpPr>
        <p:spPr>
          <a:xfrm>
            <a:off x="7845830" y="3203102"/>
            <a:ext cx="789709" cy="20044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5AE04827-20F8-4F9A-95D5-657F5CEABBEF}"/>
              </a:ext>
            </a:extLst>
          </p:cNvPr>
          <p:cNvSpPr txBox="1"/>
          <p:nvPr/>
        </p:nvSpPr>
        <p:spPr>
          <a:xfrm>
            <a:off x="5509953" y="5288338"/>
            <a:ext cx="59726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Composed of protons (positive electric charge) and neutrons (no electric charge) </a:t>
            </a:r>
          </a:p>
          <a:p>
            <a:pPr algn="ctr"/>
            <a:r>
              <a:rPr lang="en-US" dirty="0"/>
              <a:t>Simplest atom: Hydrogen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just one proton and no neutrons</a:t>
            </a:r>
            <a:endParaRPr lang="it-IT" dirty="0"/>
          </a:p>
        </p:txBody>
      </p:sp>
      <p:sp>
        <p:nvSpPr>
          <p:cNvPr id="9" name="Right Arrow 9">
            <a:extLst>
              <a:ext uri="{FF2B5EF4-FFF2-40B4-BE49-F238E27FC236}">
                <a16:creationId xmlns:a16="http://schemas.microsoft.com/office/drawing/2014/main" id="{B395CE97-030F-4E58-B61D-E471FF748A1A}"/>
              </a:ext>
            </a:extLst>
          </p:cNvPr>
          <p:cNvSpPr/>
          <p:nvPr/>
        </p:nvSpPr>
        <p:spPr>
          <a:xfrm rot="19517316">
            <a:off x="4242723" y="3834673"/>
            <a:ext cx="2683934" cy="7535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08F9603A-2F84-4497-852B-A3D5D5C8B048}"/>
              </a:ext>
            </a:extLst>
          </p:cNvPr>
          <p:cNvSpPr txBox="1"/>
          <p:nvPr/>
        </p:nvSpPr>
        <p:spPr>
          <a:xfrm>
            <a:off x="2006353" y="5124926"/>
            <a:ext cx="3437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“Orbiting” around are the electrons (negative electric charge)</a:t>
            </a:r>
            <a:endParaRPr lang="it-IT" dirty="0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30697074-300A-474B-84CD-3897B1D28757}"/>
              </a:ext>
            </a:extLst>
          </p:cNvPr>
          <p:cNvSpPr txBox="1"/>
          <p:nvPr/>
        </p:nvSpPr>
        <p:spPr>
          <a:xfrm>
            <a:off x="1447958" y="6470803"/>
            <a:ext cx="9720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figure does not show the correct proportions: the nucleus is 100,000 times smaller than the atom!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0069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7" grpId="0" animBg="1"/>
      <p:bldP spid="8" grpId="0"/>
      <p:bldP spid="9" grpId="0" animBg="1"/>
      <p:bldP spid="10" grpId="0"/>
      <p:bldP spid="11" grpId="0"/>
      <p:bldP spid="1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871445-E99B-4992-83F5-E6A55BE3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58963"/>
          </a:xfrm>
        </p:spPr>
        <p:txBody>
          <a:bodyPr/>
          <a:lstStyle/>
          <a:p>
            <a:pPr algn="ctr"/>
            <a:r>
              <a:rPr lang="en-US" dirty="0"/>
              <a:t>The atomic nucleus</a:t>
            </a:r>
            <a:endParaRPr lang="it-IT" dirty="0"/>
          </a:p>
        </p:txBody>
      </p:sp>
      <p:grpSp>
        <p:nvGrpSpPr>
          <p:cNvPr id="3" name="Group 1">
            <a:extLst>
              <a:ext uri="{FF2B5EF4-FFF2-40B4-BE49-F238E27FC236}">
                <a16:creationId xmlns:a16="http://schemas.microsoft.com/office/drawing/2014/main" id="{DFF5A254-411A-4D7A-9480-8004DC18CE75}"/>
              </a:ext>
            </a:extLst>
          </p:cNvPr>
          <p:cNvGrpSpPr/>
          <p:nvPr/>
        </p:nvGrpSpPr>
        <p:grpSpPr>
          <a:xfrm>
            <a:off x="838753" y="890101"/>
            <a:ext cx="1713092" cy="1596290"/>
            <a:chOff x="506244" y="5098783"/>
            <a:chExt cx="1713092" cy="1596290"/>
          </a:xfrm>
        </p:grpSpPr>
        <p:sp>
          <p:nvSpPr>
            <p:cNvPr id="4" name="Oval 2">
              <a:extLst>
                <a:ext uri="{FF2B5EF4-FFF2-40B4-BE49-F238E27FC236}">
                  <a16:creationId xmlns:a16="http://schemas.microsoft.com/office/drawing/2014/main" id="{4C454ABB-8EDF-465F-98C0-0C926E284632}"/>
                </a:ext>
              </a:extLst>
            </p:cNvPr>
            <p:cNvSpPr/>
            <p:nvPr/>
          </p:nvSpPr>
          <p:spPr>
            <a:xfrm>
              <a:off x="506244" y="5098783"/>
              <a:ext cx="1713092" cy="159629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Oval 3">
              <a:extLst>
                <a:ext uri="{FF2B5EF4-FFF2-40B4-BE49-F238E27FC236}">
                  <a16:creationId xmlns:a16="http://schemas.microsoft.com/office/drawing/2014/main" id="{A059B692-683D-4F9D-90A5-DAE11A601F48}"/>
                </a:ext>
              </a:extLst>
            </p:cNvPr>
            <p:cNvSpPr/>
            <p:nvPr/>
          </p:nvSpPr>
          <p:spPr>
            <a:xfrm>
              <a:off x="1052545" y="5185452"/>
              <a:ext cx="155123" cy="1396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Oval 4">
              <a:extLst>
                <a:ext uri="{FF2B5EF4-FFF2-40B4-BE49-F238E27FC236}">
                  <a16:creationId xmlns:a16="http://schemas.microsoft.com/office/drawing/2014/main" id="{1F4D5D5D-1F0E-4CE5-B672-03B65024C1B9}"/>
                </a:ext>
              </a:extLst>
            </p:cNvPr>
            <p:cNvSpPr/>
            <p:nvPr/>
          </p:nvSpPr>
          <p:spPr>
            <a:xfrm>
              <a:off x="1810172" y="5999339"/>
              <a:ext cx="155123" cy="13961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Oval 5">
              <a:extLst>
                <a:ext uri="{FF2B5EF4-FFF2-40B4-BE49-F238E27FC236}">
                  <a16:creationId xmlns:a16="http://schemas.microsoft.com/office/drawing/2014/main" id="{D3497A14-AF83-4527-AD19-2C4BFD1F3C91}"/>
                </a:ext>
              </a:extLst>
            </p:cNvPr>
            <p:cNvSpPr/>
            <p:nvPr/>
          </p:nvSpPr>
          <p:spPr>
            <a:xfrm>
              <a:off x="932269" y="5721865"/>
              <a:ext cx="155123" cy="1396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Oval 6">
              <a:extLst>
                <a:ext uri="{FF2B5EF4-FFF2-40B4-BE49-F238E27FC236}">
                  <a16:creationId xmlns:a16="http://schemas.microsoft.com/office/drawing/2014/main" id="{D1A7ABBA-A65A-4730-A5A6-BA875A40BE93}"/>
                </a:ext>
              </a:extLst>
            </p:cNvPr>
            <p:cNvSpPr/>
            <p:nvPr/>
          </p:nvSpPr>
          <p:spPr>
            <a:xfrm>
              <a:off x="1207668" y="5525718"/>
              <a:ext cx="155123" cy="13961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Oval 7">
              <a:extLst>
                <a:ext uri="{FF2B5EF4-FFF2-40B4-BE49-F238E27FC236}">
                  <a16:creationId xmlns:a16="http://schemas.microsoft.com/office/drawing/2014/main" id="{95DBA5D4-D89E-43A5-9F18-DDCA4C05FA4A}"/>
                </a:ext>
              </a:extLst>
            </p:cNvPr>
            <p:cNvSpPr/>
            <p:nvPr/>
          </p:nvSpPr>
          <p:spPr>
            <a:xfrm>
              <a:off x="1810172" y="5789305"/>
              <a:ext cx="155123" cy="1396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Oval 8">
              <a:extLst>
                <a:ext uri="{FF2B5EF4-FFF2-40B4-BE49-F238E27FC236}">
                  <a16:creationId xmlns:a16="http://schemas.microsoft.com/office/drawing/2014/main" id="{6B0F02E6-3C58-4EA6-A613-80C6DCDD0AE0}"/>
                </a:ext>
              </a:extLst>
            </p:cNvPr>
            <p:cNvSpPr/>
            <p:nvPr/>
          </p:nvSpPr>
          <p:spPr>
            <a:xfrm>
              <a:off x="722066" y="6001759"/>
              <a:ext cx="155123" cy="13961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 9">
              <a:extLst>
                <a:ext uri="{FF2B5EF4-FFF2-40B4-BE49-F238E27FC236}">
                  <a16:creationId xmlns:a16="http://schemas.microsoft.com/office/drawing/2014/main" id="{A05A96AA-3ECF-45DB-A9C8-723D4FF561BD}"/>
                </a:ext>
              </a:extLst>
            </p:cNvPr>
            <p:cNvSpPr/>
            <p:nvPr/>
          </p:nvSpPr>
          <p:spPr>
            <a:xfrm>
              <a:off x="1432461" y="6113598"/>
              <a:ext cx="155123" cy="1396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Oval 10">
              <a:extLst>
                <a:ext uri="{FF2B5EF4-FFF2-40B4-BE49-F238E27FC236}">
                  <a16:creationId xmlns:a16="http://schemas.microsoft.com/office/drawing/2014/main" id="{AD856C62-0F0D-42EA-915D-0D933A1578BF}"/>
                </a:ext>
              </a:extLst>
            </p:cNvPr>
            <p:cNvSpPr/>
            <p:nvPr/>
          </p:nvSpPr>
          <p:spPr>
            <a:xfrm>
              <a:off x="1513417" y="5791671"/>
              <a:ext cx="155123" cy="13961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Oval 11">
              <a:extLst>
                <a:ext uri="{FF2B5EF4-FFF2-40B4-BE49-F238E27FC236}">
                  <a16:creationId xmlns:a16="http://schemas.microsoft.com/office/drawing/2014/main" id="{0B7EF590-96A3-4478-871D-A6EE3CB2B8C3}"/>
                </a:ext>
              </a:extLst>
            </p:cNvPr>
            <p:cNvSpPr/>
            <p:nvPr/>
          </p:nvSpPr>
          <p:spPr>
            <a:xfrm>
              <a:off x="1418963" y="5226096"/>
              <a:ext cx="155123" cy="1396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Oval 12">
              <a:extLst>
                <a:ext uri="{FF2B5EF4-FFF2-40B4-BE49-F238E27FC236}">
                  <a16:creationId xmlns:a16="http://schemas.microsoft.com/office/drawing/2014/main" id="{AC4CE0D8-18E7-4DFF-8FC3-E99B422E8D84}"/>
                </a:ext>
              </a:extLst>
            </p:cNvPr>
            <p:cNvSpPr/>
            <p:nvPr/>
          </p:nvSpPr>
          <p:spPr>
            <a:xfrm>
              <a:off x="1869738" y="5555050"/>
              <a:ext cx="155123" cy="13961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Oval 13">
              <a:extLst>
                <a:ext uri="{FF2B5EF4-FFF2-40B4-BE49-F238E27FC236}">
                  <a16:creationId xmlns:a16="http://schemas.microsoft.com/office/drawing/2014/main" id="{0AF5FCA4-25D1-4991-9B6B-531C7E8F634F}"/>
                </a:ext>
              </a:extLst>
            </p:cNvPr>
            <p:cNvSpPr/>
            <p:nvPr/>
          </p:nvSpPr>
          <p:spPr>
            <a:xfrm>
              <a:off x="1520140" y="5532124"/>
              <a:ext cx="155123" cy="1396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Oval 14">
              <a:extLst>
                <a:ext uri="{FF2B5EF4-FFF2-40B4-BE49-F238E27FC236}">
                  <a16:creationId xmlns:a16="http://schemas.microsoft.com/office/drawing/2014/main" id="{29191F80-66CC-423B-8DD2-055F556BDA1F}"/>
                </a:ext>
              </a:extLst>
            </p:cNvPr>
            <p:cNvSpPr/>
            <p:nvPr/>
          </p:nvSpPr>
          <p:spPr>
            <a:xfrm>
              <a:off x="1110996" y="5957808"/>
              <a:ext cx="155123" cy="13961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Oval 15">
              <a:extLst>
                <a:ext uri="{FF2B5EF4-FFF2-40B4-BE49-F238E27FC236}">
                  <a16:creationId xmlns:a16="http://schemas.microsoft.com/office/drawing/2014/main" id="{E6B77C5F-58BC-4537-97CA-D44321BFF28F}"/>
                </a:ext>
              </a:extLst>
            </p:cNvPr>
            <p:cNvSpPr/>
            <p:nvPr/>
          </p:nvSpPr>
          <p:spPr>
            <a:xfrm>
              <a:off x="854708" y="6244109"/>
              <a:ext cx="155123" cy="1396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Oval 16">
              <a:extLst>
                <a:ext uri="{FF2B5EF4-FFF2-40B4-BE49-F238E27FC236}">
                  <a16:creationId xmlns:a16="http://schemas.microsoft.com/office/drawing/2014/main" id="{7F49194D-7CF4-4FCD-A8EB-893856E89B8D}"/>
                </a:ext>
              </a:extLst>
            </p:cNvPr>
            <p:cNvSpPr/>
            <p:nvPr/>
          </p:nvSpPr>
          <p:spPr>
            <a:xfrm>
              <a:off x="1207668" y="6389899"/>
              <a:ext cx="155123" cy="13961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Oval 17">
              <a:extLst>
                <a:ext uri="{FF2B5EF4-FFF2-40B4-BE49-F238E27FC236}">
                  <a16:creationId xmlns:a16="http://schemas.microsoft.com/office/drawing/2014/main" id="{A15278C7-F366-4CE4-9E32-ECA988D57A92}"/>
                </a:ext>
              </a:extLst>
            </p:cNvPr>
            <p:cNvSpPr/>
            <p:nvPr/>
          </p:nvSpPr>
          <p:spPr>
            <a:xfrm>
              <a:off x="586047" y="5789305"/>
              <a:ext cx="155123" cy="1396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Oval 18">
              <a:extLst>
                <a:ext uri="{FF2B5EF4-FFF2-40B4-BE49-F238E27FC236}">
                  <a16:creationId xmlns:a16="http://schemas.microsoft.com/office/drawing/2014/main" id="{DA173249-22E2-49E3-B464-0D37446CA7E6}"/>
                </a:ext>
              </a:extLst>
            </p:cNvPr>
            <p:cNvSpPr/>
            <p:nvPr/>
          </p:nvSpPr>
          <p:spPr>
            <a:xfrm>
              <a:off x="674838" y="5525718"/>
              <a:ext cx="155123" cy="13961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Oval 19">
              <a:extLst>
                <a:ext uri="{FF2B5EF4-FFF2-40B4-BE49-F238E27FC236}">
                  <a16:creationId xmlns:a16="http://schemas.microsoft.com/office/drawing/2014/main" id="{3077CEC2-282F-460E-999D-5C640CED2629}"/>
                </a:ext>
              </a:extLst>
            </p:cNvPr>
            <p:cNvSpPr/>
            <p:nvPr/>
          </p:nvSpPr>
          <p:spPr>
            <a:xfrm>
              <a:off x="1741588" y="5362289"/>
              <a:ext cx="155123" cy="1396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Oval 20">
              <a:extLst>
                <a:ext uri="{FF2B5EF4-FFF2-40B4-BE49-F238E27FC236}">
                  <a16:creationId xmlns:a16="http://schemas.microsoft.com/office/drawing/2014/main" id="{7B5C68AD-4C30-4E48-9CF7-D0A8DBBD3789}"/>
                </a:ext>
              </a:extLst>
            </p:cNvPr>
            <p:cNvSpPr/>
            <p:nvPr/>
          </p:nvSpPr>
          <p:spPr>
            <a:xfrm>
              <a:off x="1712356" y="6244109"/>
              <a:ext cx="155123" cy="1396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Oval 21">
              <a:extLst>
                <a:ext uri="{FF2B5EF4-FFF2-40B4-BE49-F238E27FC236}">
                  <a16:creationId xmlns:a16="http://schemas.microsoft.com/office/drawing/2014/main" id="{F7E48134-8DBB-468A-917B-71E0412D04D6}"/>
                </a:ext>
              </a:extLst>
            </p:cNvPr>
            <p:cNvSpPr/>
            <p:nvPr/>
          </p:nvSpPr>
          <p:spPr>
            <a:xfrm>
              <a:off x="1496524" y="6407020"/>
              <a:ext cx="155123" cy="1396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Oval 22">
              <a:extLst>
                <a:ext uri="{FF2B5EF4-FFF2-40B4-BE49-F238E27FC236}">
                  <a16:creationId xmlns:a16="http://schemas.microsoft.com/office/drawing/2014/main" id="{0E7EA38D-D89E-4A3A-A3BD-4DD6150E562A}"/>
                </a:ext>
              </a:extLst>
            </p:cNvPr>
            <p:cNvSpPr/>
            <p:nvPr/>
          </p:nvSpPr>
          <p:spPr>
            <a:xfrm>
              <a:off x="940106" y="5410512"/>
              <a:ext cx="155123" cy="1396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5" name="Oval 23">
            <a:extLst>
              <a:ext uri="{FF2B5EF4-FFF2-40B4-BE49-F238E27FC236}">
                <a16:creationId xmlns:a16="http://schemas.microsoft.com/office/drawing/2014/main" id="{A33C3C1F-39AF-4A0E-A558-1A0BC76C1D34}"/>
              </a:ext>
            </a:extLst>
          </p:cNvPr>
          <p:cNvSpPr/>
          <p:nvPr/>
        </p:nvSpPr>
        <p:spPr>
          <a:xfrm>
            <a:off x="2942138" y="1898928"/>
            <a:ext cx="133244" cy="1199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Oval 24">
            <a:extLst>
              <a:ext uri="{FF2B5EF4-FFF2-40B4-BE49-F238E27FC236}">
                <a16:creationId xmlns:a16="http://schemas.microsoft.com/office/drawing/2014/main" id="{7B1BE83A-3580-41DC-8863-D2961F07BB0F}"/>
              </a:ext>
            </a:extLst>
          </p:cNvPr>
          <p:cNvSpPr/>
          <p:nvPr/>
        </p:nvSpPr>
        <p:spPr>
          <a:xfrm>
            <a:off x="2942138" y="1398875"/>
            <a:ext cx="133244" cy="11992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TextBox 25">
            <a:extLst>
              <a:ext uri="{FF2B5EF4-FFF2-40B4-BE49-F238E27FC236}">
                <a16:creationId xmlns:a16="http://schemas.microsoft.com/office/drawing/2014/main" id="{91B48ACF-84D3-4679-B120-F1105BE9645A}"/>
              </a:ext>
            </a:extLst>
          </p:cNvPr>
          <p:cNvSpPr txBox="1"/>
          <p:nvPr/>
        </p:nvSpPr>
        <p:spPr>
          <a:xfrm>
            <a:off x="3221833" y="1271981"/>
            <a:ext cx="3261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Protons</a:t>
            </a:r>
            <a:r>
              <a:rPr lang="it-IT" dirty="0"/>
              <a:t> (positive </a:t>
            </a:r>
            <a:r>
              <a:rPr lang="it-IT" dirty="0" err="1"/>
              <a:t>electric</a:t>
            </a:r>
            <a:r>
              <a:rPr lang="it-IT" dirty="0"/>
              <a:t> </a:t>
            </a:r>
            <a:r>
              <a:rPr lang="it-IT" dirty="0" err="1"/>
              <a:t>charge</a:t>
            </a:r>
            <a:r>
              <a:rPr lang="it-IT" dirty="0"/>
              <a:t>)</a:t>
            </a:r>
          </a:p>
        </p:txBody>
      </p:sp>
      <p:sp>
        <p:nvSpPr>
          <p:cNvPr id="28" name="TextBox 26">
            <a:extLst>
              <a:ext uri="{FF2B5EF4-FFF2-40B4-BE49-F238E27FC236}">
                <a16:creationId xmlns:a16="http://schemas.microsoft.com/office/drawing/2014/main" id="{159FCEEA-470F-44CE-AC23-B8C172446797}"/>
              </a:ext>
            </a:extLst>
          </p:cNvPr>
          <p:cNvSpPr txBox="1"/>
          <p:nvPr/>
        </p:nvSpPr>
        <p:spPr>
          <a:xfrm>
            <a:off x="3221833" y="1774222"/>
            <a:ext cx="2920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Neutrons</a:t>
            </a:r>
            <a:r>
              <a:rPr lang="it-IT" dirty="0"/>
              <a:t> (no </a:t>
            </a:r>
            <a:r>
              <a:rPr lang="it-IT" dirty="0" err="1"/>
              <a:t>electric</a:t>
            </a:r>
            <a:r>
              <a:rPr lang="it-IT" dirty="0"/>
              <a:t> </a:t>
            </a:r>
            <a:r>
              <a:rPr lang="it-IT" dirty="0" err="1"/>
              <a:t>charge</a:t>
            </a:r>
            <a:r>
              <a:rPr lang="it-IT" dirty="0"/>
              <a:t>)</a:t>
            </a:r>
          </a:p>
        </p:txBody>
      </p:sp>
      <p:grpSp>
        <p:nvGrpSpPr>
          <p:cNvPr id="29" name="Group 69">
            <a:extLst>
              <a:ext uri="{FF2B5EF4-FFF2-40B4-BE49-F238E27FC236}">
                <a16:creationId xmlns:a16="http://schemas.microsoft.com/office/drawing/2014/main" id="{B43403C7-29D0-46AB-904B-E4C0B23AE085}"/>
              </a:ext>
            </a:extLst>
          </p:cNvPr>
          <p:cNvGrpSpPr/>
          <p:nvPr/>
        </p:nvGrpSpPr>
        <p:grpSpPr>
          <a:xfrm>
            <a:off x="2904632" y="2545188"/>
            <a:ext cx="2763441" cy="2529432"/>
            <a:chOff x="266007" y="2723282"/>
            <a:chExt cx="2763441" cy="2529432"/>
          </a:xfrm>
        </p:grpSpPr>
        <p:grpSp>
          <p:nvGrpSpPr>
            <p:cNvPr id="30" name="Group 28">
              <a:extLst>
                <a:ext uri="{FF2B5EF4-FFF2-40B4-BE49-F238E27FC236}">
                  <a16:creationId xmlns:a16="http://schemas.microsoft.com/office/drawing/2014/main" id="{E7821407-5CFF-4383-82C2-5390063C4E75}"/>
                </a:ext>
              </a:extLst>
            </p:cNvPr>
            <p:cNvGrpSpPr/>
            <p:nvPr/>
          </p:nvGrpSpPr>
          <p:grpSpPr>
            <a:xfrm>
              <a:off x="838591" y="3189853"/>
              <a:ext cx="1713092" cy="1596290"/>
              <a:chOff x="506244" y="5098783"/>
              <a:chExt cx="1713092" cy="1596290"/>
            </a:xfrm>
          </p:grpSpPr>
          <p:sp>
            <p:nvSpPr>
              <p:cNvPr id="39" name="Oval 29">
                <a:extLst>
                  <a:ext uri="{FF2B5EF4-FFF2-40B4-BE49-F238E27FC236}">
                    <a16:creationId xmlns:a16="http://schemas.microsoft.com/office/drawing/2014/main" id="{7CFA2243-7EDB-4769-A179-062EBF604E0D}"/>
                  </a:ext>
                </a:extLst>
              </p:cNvPr>
              <p:cNvSpPr/>
              <p:nvPr/>
            </p:nvSpPr>
            <p:spPr>
              <a:xfrm>
                <a:off x="506244" y="5098783"/>
                <a:ext cx="1713092" cy="159629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0" name="Oval 30">
                <a:extLst>
                  <a:ext uri="{FF2B5EF4-FFF2-40B4-BE49-F238E27FC236}">
                    <a16:creationId xmlns:a16="http://schemas.microsoft.com/office/drawing/2014/main" id="{0ABD3C31-C710-49B5-B10C-A6E17AD77A7A}"/>
                  </a:ext>
                </a:extLst>
              </p:cNvPr>
              <p:cNvSpPr/>
              <p:nvPr/>
            </p:nvSpPr>
            <p:spPr>
              <a:xfrm>
                <a:off x="1052545" y="5185452"/>
                <a:ext cx="155123" cy="13961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1" name="Oval 31">
                <a:extLst>
                  <a:ext uri="{FF2B5EF4-FFF2-40B4-BE49-F238E27FC236}">
                    <a16:creationId xmlns:a16="http://schemas.microsoft.com/office/drawing/2014/main" id="{734A87D3-8855-4E2E-9BF5-3EE090C4A722}"/>
                  </a:ext>
                </a:extLst>
              </p:cNvPr>
              <p:cNvSpPr/>
              <p:nvPr/>
            </p:nvSpPr>
            <p:spPr>
              <a:xfrm>
                <a:off x="1810172" y="5999339"/>
                <a:ext cx="155123" cy="13961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2" name="Oval 32">
                <a:extLst>
                  <a:ext uri="{FF2B5EF4-FFF2-40B4-BE49-F238E27FC236}">
                    <a16:creationId xmlns:a16="http://schemas.microsoft.com/office/drawing/2014/main" id="{2DAC7617-1B07-4417-9186-DFAE0993E9CD}"/>
                  </a:ext>
                </a:extLst>
              </p:cNvPr>
              <p:cNvSpPr/>
              <p:nvPr/>
            </p:nvSpPr>
            <p:spPr>
              <a:xfrm>
                <a:off x="932269" y="5721865"/>
                <a:ext cx="155123" cy="13961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3" name="Oval 33">
                <a:extLst>
                  <a:ext uri="{FF2B5EF4-FFF2-40B4-BE49-F238E27FC236}">
                    <a16:creationId xmlns:a16="http://schemas.microsoft.com/office/drawing/2014/main" id="{DA724D69-DC72-4A4D-B74D-83AB4F28AAAA}"/>
                  </a:ext>
                </a:extLst>
              </p:cNvPr>
              <p:cNvSpPr/>
              <p:nvPr/>
            </p:nvSpPr>
            <p:spPr>
              <a:xfrm>
                <a:off x="1207668" y="5525718"/>
                <a:ext cx="155123" cy="13961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4" name="Oval 34">
                <a:extLst>
                  <a:ext uri="{FF2B5EF4-FFF2-40B4-BE49-F238E27FC236}">
                    <a16:creationId xmlns:a16="http://schemas.microsoft.com/office/drawing/2014/main" id="{07570FE6-1C42-4E96-A9BE-25B72D98516C}"/>
                  </a:ext>
                </a:extLst>
              </p:cNvPr>
              <p:cNvSpPr/>
              <p:nvPr/>
            </p:nvSpPr>
            <p:spPr>
              <a:xfrm>
                <a:off x="1810172" y="5789305"/>
                <a:ext cx="155123" cy="13961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5" name="Oval 35">
                <a:extLst>
                  <a:ext uri="{FF2B5EF4-FFF2-40B4-BE49-F238E27FC236}">
                    <a16:creationId xmlns:a16="http://schemas.microsoft.com/office/drawing/2014/main" id="{E42D8A8F-2F24-48F5-96EA-2116BEA2F055}"/>
                  </a:ext>
                </a:extLst>
              </p:cNvPr>
              <p:cNvSpPr/>
              <p:nvPr/>
            </p:nvSpPr>
            <p:spPr>
              <a:xfrm>
                <a:off x="722066" y="6001759"/>
                <a:ext cx="155123" cy="13961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6" name="Oval 36">
                <a:extLst>
                  <a:ext uri="{FF2B5EF4-FFF2-40B4-BE49-F238E27FC236}">
                    <a16:creationId xmlns:a16="http://schemas.microsoft.com/office/drawing/2014/main" id="{07BDABE4-91E2-4BC3-8869-4CBFDFC34ACD}"/>
                  </a:ext>
                </a:extLst>
              </p:cNvPr>
              <p:cNvSpPr/>
              <p:nvPr/>
            </p:nvSpPr>
            <p:spPr>
              <a:xfrm>
                <a:off x="1432461" y="6113598"/>
                <a:ext cx="155123" cy="13961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7" name="Oval 37">
                <a:extLst>
                  <a:ext uri="{FF2B5EF4-FFF2-40B4-BE49-F238E27FC236}">
                    <a16:creationId xmlns:a16="http://schemas.microsoft.com/office/drawing/2014/main" id="{F78E8AC0-487F-4E64-B6C5-EFB9790BF397}"/>
                  </a:ext>
                </a:extLst>
              </p:cNvPr>
              <p:cNvSpPr/>
              <p:nvPr/>
            </p:nvSpPr>
            <p:spPr>
              <a:xfrm>
                <a:off x="1513417" y="5791671"/>
                <a:ext cx="155123" cy="13961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8" name="Oval 38">
                <a:extLst>
                  <a:ext uri="{FF2B5EF4-FFF2-40B4-BE49-F238E27FC236}">
                    <a16:creationId xmlns:a16="http://schemas.microsoft.com/office/drawing/2014/main" id="{4DA4705F-D41B-4CF9-863B-75CED8374092}"/>
                  </a:ext>
                </a:extLst>
              </p:cNvPr>
              <p:cNvSpPr/>
              <p:nvPr/>
            </p:nvSpPr>
            <p:spPr>
              <a:xfrm>
                <a:off x="1418963" y="5226096"/>
                <a:ext cx="155123" cy="13961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9" name="Oval 39">
                <a:extLst>
                  <a:ext uri="{FF2B5EF4-FFF2-40B4-BE49-F238E27FC236}">
                    <a16:creationId xmlns:a16="http://schemas.microsoft.com/office/drawing/2014/main" id="{AB5F0EC5-281D-41C6-9C87-D4838A315CC2}"/>
                  </a:ext>
                </a:extLst>
              </p:cNvPr>
              <p:cNvSpPr/>
              <p:nvPr/>
            </p:nvSpPr>
            <p:spPr>
              <a:xfrm>
                <a:off x="1869738" y="5555050"/>
                <a:ext cx="155123" cy="13961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0" name="Oval 40">
                <a:extLst>
                  <a:ext uri="{FF2B5EF4-FFF2-40B4-BE49-F238E27FC236}">
                    <a16:creationId xmlns:a16="http://schemas.microsoft.com/office/drawing/2014/main" id="{41093122-8D16-424D-B8D1-CA876285E6DA}"/>
                  </a:ext>
                </a:extLst>
              </p:cNvPr>
              <p:cNvSpPr/>
              <p:nvPr/>
            </p:nvSpPr>
            <p:spPr>
              <a:xfrm>
                <a:off x="1520140" y="5532124"/>
                <a:ext cx="155123" cy="13961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1" name="Oval 41">
                <a:extLst>
                  <a:ext uri="{FF2B5EF4-FFF2-40B4-BE49-F238E27FC236}">
                    <a16:creationId xmlns:a16="http://schemas.microsoft.com/office/drawing/2014/main" id="{E44A7611-FDE0-46AF-A6E4-CC3773D7F257}"/>
                  </a:ext>
                </a:extLst>
              </p:cNvPr>
              <p:cNvSpPr/>
              <p:nvPr/>
            </p:nvSpPr>
            <p:spPr>
              <a:xfrm>
                <a:off x="1110996" y="5957808"/>
                <a:ext cx="155123" cy="13961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2" name="Oval 42">
                <a:extLst>
                  <a:ext uri="{FF2B5EF4-FFF2-40B4-BE49-F238E27FC236}">
                    <a16:creationId xmlns:a16="http://schemas.microsoft.com/office/drawing/2014/main" id="{FED94F0D-53F0-4961-8A91-4861523D2930}"/>
                  </a:ext>
                </a:extLst>
              </p:cNvPr>
              <p:cNvSpPr/>
              <p:nvPr/>
            </p:nvSpPr>
            <p:spPr>
              <a:xfrm>
                <a:off x="854708" y="6244109"/>
                <a:ext cx="155123" cy="13961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3" name="Oval 43">
                <a:extLst>
                  <a:ext uri="{FF2B5EF4-FFF2-40B4-BE49-F238E27FC236}">
                    <a16:creationId xmlns:a16="http://schemas.microsoft.com/office/drawing/2014/main" id="{0171664E-E73D-406B-9F2C-C81B2B3C04BC}"/>
                  </a:ext>
                </a:extLst>
              </p:cNvPr>
              <p:cNvSpPr/>
              <p:nvPr/>
            </p:nvSpPr>
            <p:spPr>
              <a:xfrm>
                <a:off x="1207668" y="6389899"/>
                <a:ext cx="155123" cy="13961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4" name="Oval 44">
                <a:extLst>
                  <a:ext uri="{FF2B5EF4-FFF2-40B4-BE49-F238E27FC236}">
                    <a16:creationId xmlns:a16="http://schemas.microsoft.com/office/drawing/2014/main" id="{07F6252C-8DA7-461D-98F6-117F6FD8E632}"/>
                  </a:ext>
                </a:extLst>
              </p:cNvPr>
              <p:cNvSpPr/>
              <p:nvPr/>
            </p:nvSpPr>
            <p:spPr>
              <a:xfrm>
                <a:off x="586047" y="5789305"/>
                <a:ext cx="155123" cy="13961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5" name="Oval 45">
                <a:extLst>
                  <a:ext uri="{FF2B5EF4-FFF2-40B4-BE49-F238E27FC236}">
                    <a16:creationId xmlns:a16="http://schemas.microsoft.com/office/drawing/2014/main" id="{F082C3F0-A077-46D7-9DAE-9549143BBA5B}"/>
                  </a:ext>
                </a:extLst>
              </p:cNvPr>
              <p:cNvSpPr/>
              <p:nvPr/>
            </p:nvSpPr>
            <p:spPr>
              <a:xfrm>
                <a:off x="674838" y="5525718"/>
                <a:ext cx="155123" cy="139611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6" name="Oval 46">
                <a:extLst>
                  <a:ext uri="{FF2B5EF4-FFF2-40B4-BE49-F238E27FC236}">
                    <a16:creationId xmlns:a16="http://schemas.microsoft.com/office/drawing/2014/main" id="{B792CB06-4B08-494F-A6FA-ED8D343D23C1}"/>
                  </a:ext>
                </a:extLst>
              </p:cNvPr>
              <p:cNvSpPr/>
              <p:nvPr/>
            </p:nvSpPr>
            <p:spPr>
              <a:xfrm>
                <a:off x="1741588" y="5362289"/>
                <a:ext cx="155123" cy="13961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7" name="Oval 47">
                <a:extLst>
                  <a:ext uri="{FF2B5EF4-FFF2-40B4-BE49-F238E27FC236}">
                    <a16:creationId xmlns:a16="http://schemas.microsoft.com/office/drawing/2014/main" id="{AAB0F513-AE74-4E10-91F0-C03AF8D5B2C3}"/>
                  </a:ext>
                </a:extLst>
              </p:cNvPr>
              <p:cNvSpPr/>
              <p:nvPr/>
            </p:nvSpPr>
            <p:spPr>
              <a:xfrm>
                <a:off x="1712356" y="6244109"/>
                <a:ext cx="155123" cy="13961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8" name="Oval 48">
                <a:extLst>
                  <a:ext uri="{FF2B5EF4-FFF2-40B4-BE49-F238E27FC236}">
                    <a16:creationId xmlns:a16="http://schemas.microsoft.com/office/drawing/2014/main" id="{934C3A86-283C-4E3A-9916-55172ECE2CA7}"/>
                  </a:ext>
                </a:extLst>
              </p:cNvPr>
              <p:cNvSpPr/>
              <p:nvPr/>
            </p:nvSpPr>
            <p:spPr>
              <a:xfrm>
                <a:off x="1496524" y="6407020"/>
                <a:ext cx="155123" cy="13961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9" name="Oval 49">
                <a:extLst>
                  <a:ext uri="{FF2B5EF4-FFF2-40B4-BE49-F238E27FC236}">
                    <a16:creationId xmlns:a16="http://schemas.microsoft.com/office/drawing/2014/main" id="{8E33B7B3-D4B4-4A63-8750-2C8CF788E14E}"/>
                  </a:ext>
                </a:extLst>
              </p:cNvPr>
              <p:cNvSpPr/>
              <p:nvPr/>
            </p:nvSpPr>
            <p:spPr>
              <a:xfrm>
                <a:off x="940106" y="5410512"/>
                <a:ext cx="155123" cy="13961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cxnSp>
          <p:nvCxnSpPr>
            <p:cNvPr id="31" name="Straight Arrow Connector 51">
              <a:extLst>
                <a:ext uri="{FF2B5EF4-FFF2-40B4-BE49-F238E27FC236}">
                  <a16:creationId xmlns:a16="http://schemas.microsoft.com/office/drawing/2014/main" id="{936716B5-3EFD-470F-AC8F-A70C989FA77A}"/>
                </a:ext>
              </a:extLst>
            </p:cNvPr>
            <p:cNvCxnSpPr/>
            <p:nvPr/>
          </p:nvCxnSpPr>
          <p:spPr>
            <a:xfrm flipV="1">
              <a:off x="2357208" y="3276522"/>
              <a:ext cx="660312" cy="36467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53">
              <a:extLst>
                <a:ext uri="{FF2B5EF4-FFF2-40B4-BE49-F238E27FC236}">
                  <a16:creationId xmlns:a16="http://schemas.microsoft.com/office/drawing/2014/main" id="{42CB9C7E-8A70-4479-B9A6-FD356C6A49E9}"/>
                </a:ext>
              </a:extLst>
            </p:cNvPr>
            <p:cNvCxnSpPr/>
            <p:nvPr/>
          </p:nvCxnSpPr>
          <p:spPr>
            <a:xfrm flipH="1" flipV="1">
              <a:off x="360826" y="3189853"/>
              <a:ext cx="568564" cy="42693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55">
              <a:extLst>
                <a:ext uri="{FF2B5EF4-FFF2-40B4-BE49-F238E27FC236}">
                  <a16:creationId xmlns:a16="http://schemas.microsoft.com/office/drawing/2014/main" id="{496E7EE4-7A3B-430F-88AE-EAFE5F74498A}"/>
                </a:ext>
              </a:extLst>
            </p:cNvPr>
            <p:cNvCxnSpPr/>
            <p:nvPr/>
          </p:nvCxnSpPr>
          <p:spPr>
            <a:xfrm flipV="1">
              <a:off x="1623160" y="2723282"/>
              <a:ext cx="0" cy="7783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57">
              <a:extLst>
                <a:ext uri="{FF2B5EF4-FFF2-40B4-BE49-F238E27FC236}">
                  <a16:creationId xmlns:a16="http://schemas.microsoft.com/office/drawing/2014/main" id="{CCA5993D-20BF-44DA-99BF-4E3BD758713C}"/>
                </a:ext>
              </a:extLst>
            </p:cNvPr>
            <p:cNvCxnSpPr/>
            <p:nvPr/>
          </p:nvCxnSpPr>
          <p:spPr>
            <a:xfrm flipH="1">
              <a:off x="266007" y="4230020"/>
              <a:ext cx="663383" cy="3905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59">
              <a:extLst>
                <a:ext uri="{FF2B5EF4-FFF2-40B4-BE49-F238E27FC236}">
                  <a16:creationId xmlns:a16="http://schemas.microsoft.com/office/drawing/2014/main" id="{5281EE56-3F8B-4051-B710-B58596CC7528}"/>
                </a:ext>
              </a:extLst>
            </p:cNvPr>
            <p:cNvCxnSpPr/>
            <p:nvPr/>
          </p:nvCxnSpPr>
          <p:spPr>
            <a:xfrm flipH="1">
              <a:off x="997436" y="4249534"/>
              <a:ext cx="443441" cy="74856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61">
              <a:extLst>
                <a:ext uri="{FF2B5EF4-FFF2-40B4-BE49-F238E27FC236}">
                  <a16:creationId xmlns:a16="http://schemas.microsoft.com/office/drawing/2014/main" id="{DFD910BE-3966-4083-A34C-E3867597F61B}"/>
                </a:ext>
              </a:extLst>
            </p:cNvPr>
            <p:cNvCxnSpPr/>
            <p:nvPr/>
          </p:nvCxnSpPr>
          <p:spPr>
            <a:xfrm>
              <a:off x="1650828" y="4688714"/>
              <a:ext cx="171717" cy="564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63">
              <a:extLst>
                <a:ext uri="{FF2B5EF4-FFF2-40B4-BE49-F238E27FC236}">
                  <a16:creationId xmlns:a16="http://schemas.microsoft.com/office/drawing/2014/main" id="{CE03C110-A8F8-430F-B31F-0E517C46957C}"/>
                </a:ext>
              </a:extLst>
            </p:cNvPr>
            <p:cNvCxnSpPr/>
            <p:nvPr/>
          </p:nvCxnSpPr>
          <p:spPr>
            <a:xfrm flipV="1">
              <a:off x="2065622" y="3700524"/>
              <a:ext cx="852145" cy="19647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65">
              <a:extLst>
                <a:ext uri="{FF2B5EF4-FFF2-40B4-BE49-F238E27FC236}">
                  <a16:creationId xmlns:a16="http://schemas.microsoft.com/office/drawing/2014/main" id="{9D2849CC-70A0-4F4D-B2EE-23748634762F}"/>
                </a:ext>
              </a:extLst>
            </p:cNvPr>
            <p:cNvCxnSpPr/>
            <p:nvPr/>
          </p:nvCxnSpPr>
          <p:spPr>
            <a:xfrm>
              <a:off x="2357208" y="4230020"/>
              <a:ext cx="672240" cy="4067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TextBox 66">
            <a:extLst>
              <a:ext uri="{FF2B5EF4-FFF2-40B4-BE49-F238E27FC236}">
                <a16:creationId xmlns:a16="http://schemas.microsoft.com/office/drawing/2014/main" id="{B4ADAB48-2C58-419A-99D4-60C41B0A69EE}"/>
              </a:ext>
            </a:extLst>
          </p:cNvPr>
          <p:cNvSpPr txBox="1"/>
          <p:nvPr/>
        </p:nvSpPr>
        <p:spPr>
          <a:xfrm>
            <a:off x="6440599" y="2545188"/>
            <a:ext cx="5062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Electric charges with the same sign repel each other</a:t>
            </a:r>
            <a:endParaRPr lang="it-IT" dirty="0"/>
          </a:p>
        </p:txBody>
      </p:sp>
      <p:sp>
        <p:nvSpPr>
          <p:cNvPr id="61" name="Down Arrow 67">
            <a:extLst>
              <a:ext uri="{FF2B5EF4-FFF2-40B4-BE49-F238E27FC236}">
                <a16:creationId xmlns:a16="http://schemas.microsoft.com/office/drawing/2014/main" id="{FE3E3F46-7835-4445-808D-E79DCC34A649}"/>
              </a:ext>
            </a:extLst>
          </p:cNvPr>
          <p:cNvSpPr/>
          <p:nvPr/>
        </p:nvSpPr>
        <p:spPr>
          <a:xfrm>
            <a:off x="8469228" y="3211370"/>
            <a:ext cx="595135" cy="7603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2" name="TextBox 68">
            <a:extLst>
              <a:ext uri="{FF2B5EF4-FFF2-40B4-BE49-F238E27FC236}">
                <a16:creationId xmlns:a16="http://schemas.microsoft.com/office/drawing/2014/main" id="{33B2741A-20B5-458B-8E38-37253A4BE463}"/>
              </a:ext>
            </a:extLst>
          </p:cNvPr>
          <p:cNvSpPr txBox="1"/>
          <p:nvPr/>
        </p:nvSpPr>
        <p:spPr>
          <a:xfrm>
            <a:off x="5918786" y="4049514"/>
            <a:ext cx="5696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Neutrons act as the "glue" that holds the nucleus together (it's called «strong nuclear force»)</a:t>
            </a:r>
            <a:endParaRPr lang="it-IT" dirty="0"/>
          </a:p>
        </p:txBody>
      </p:sp>
      <p:sp>
        <p:nvSpPr>
          <p:cNvPr id="63" name="TextBox 70">
            <a:extLst>
              <a:ext uri="{FF2B5EF4-FFF2-40B4-BE49-F238E27FC236}">
                <a16:creationId xmlns:a16="http://schemas.microsoft.com/office/drawing/2014/main" id="{899FC74F-7709-4A21-A7F6-238722F2D62E}"/>
              </a:ext>
            </a:extLst>
          </p:cNvPr>
          <p:cNvSpPr txBox="1"/>
          <p:nvPr/>
        </p:nvSpPr>
        <p:spPr>
          <a:xfrm>
            <a:off x="6440599" y="4960176"/>
            <a:ext cx="4946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larger the nucleus, the more neutrons it needs</a:t>
            </a:r>
            <a:endParaRPr lang="it-IT" dirty="0"/>
          </a:p>
        </p:txBody>
      </p:sp>
      <p:sp>
        <p:nvSpPr>
          <p:cNvPr id="64" name="TextBox 71">
            <a:extLst>
              <a:ext uri="{FF2B5EF4-FFF2-40B4-BE49-F238E27FC236}">
                <a16:creationId xmlns:a16="http://schemas.microsoft.com/office/drawing/2014/main" id="{CD23E8D1-189F-4193-90F7-FD585D3CF1BE}"/>
              </a:ext>
            </a:extLst>
          </p:cNvPr>
          <p:cNvSpPr txBox="1"/>
          <p:nvPr/>
        </p:nvSpPr>
        <p:spPr>
          <a:xfrm>
            <a:off x="410235" y="5413125"/>
            <a:ext cx="4909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example, Oxygen has 8 protons and 8 neutrons</a:t>
            </a:r>
            <a:endParaRPr lang="it-IT" dirty="0"/>
          </a:p>
        </p:txBody>
      </p:sp>
      <p:sp>
        <p:nvSpPr>
          <p:cNvPr id="65" name="TextBox 72">
            <a:extLst>
              <a:ext uri="{FF2B5EF4-FFF2-40B4-BE49-F238E27FC236}">
                <a16:creationId xmlns:a16="http://schemas.microsoft.com/office/drawing/2014/main" id="{A00A12B6-0AC6-4313-B67B-6341BE63987E}"/>
              </a:ext>
            </a:extLst>
          </p:cNvPr>
          <p:cNvSpPr txBox="1"/>
          <p:nvPr/>
        </p:nvSpPr>
        <p:spPr>
          <a:xfrm>
            <a:off x="158550" y="5836017"/>
            <a:ext cx="7285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most abundant type of Lead in nature has 82 protons and 126 neutrons</a:t>
            </a:r>
            <a:endParaRPr lang="it-IT" dirty="0"/>
          </a:p>
        </p:txBody>
      </p:sp>
      <p:sp>
        <p:nvSpPr>
          <p:cNvPr id="66" name="TextBox 73">
            <a:extLst>
              <a:ext uri="{FF2B5EF4-FFF2-40B4-BE49-F238E27FC236}">
                <a16:creationId xmlns:a16="http://schemas.microsoft.com/office/drawing/2014/main" id="{65A7EEB7-DC17-487D-92F3-31A05BC28689}"/>
              </a:ext>
            </a:extLst>
          </p:cNvPr>
          <p:cNvSpPr txBox="1"/>
          <p:nvPr/>
        </p:nvSpPr>
        <p:spPr>
          <a:xfrm>
            <a:off x="856714" y="6266752"/>
            <a:ext cx="10307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But there is also Lead with 124 and 125 neutrons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"isotopes“ </a:t>
            </a:r>
            <a:r>
              <a:rPr lang="en-US" dirty="0">
                <a:sym typeface="Wingdings" panose="05000000000000000000" pitchFamily="2" charset="2"/>
              </a:rPr>
              <a:t> same chemical properties, different nuclei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6942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/>
      <p:bldP spid="28" grpId="0"/>
      <p:bldP spid="60" grpId="0"/>
      <p:bldP spid="61" grpId="0" animBg="1"/>
      <p:bldP spid="62" grpId="0"/>
      <p:bldP spid="63" grpId="0"/>
      <p:bldP spid="64" grpId="0"/>
      <p:bldP spid="65" grpId="0"/>
      <p:bldP spid="6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CDDF71-A253-4A04-8AD7-EC27060AC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70524"/>
          </a:xfrm>
        </p:spPr>
        <p:txBody>
          <a:bodyPr/>
          <a:lstStyle/>
          <a:p>
            <a:pPr algn="ctr"/>
            <a:r>
              <a:rPr lang="it-IT" dirty="0" err="1"/>
              <a:t>Radioactivity</a:t>
            </a:r>
            <a:endParaRPr lang="it-IT" dirty="0"/>
          </a:p>
        </p:txBody>
      </p:sp>
      <p:pic>
        <p:nvPicPr>
          <p:cNvPr id="3" name="Picture 14">
            <a:extLst>
              <a:ext uri="{FF2B5EF4-FFF2-40B4-BE49-F238E27FC236}">
                <a16:creationId xmlns:a16="http://schemas.microsoft.com/office/drawing/2014/main" id="{624AC4EE-7B22-4704-A2C3-EB1E9F5D93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85" y="1081275"/>
            <a:ext cx="3563006" cy="3563006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8DCC1721-4DE0-4EF5-8B86-6BF695345483}"/>
              </a:ext>
            </a:extLst>
          </p:cNvPr>
          <p:cNvSpPr txBox="1"/>
          <p:nvPr/>
        </p:nvSpPr>
        <p:spPr>
          <a:xfrm>
            <a:off x="4149216" y="1438759"/>
            <a:ext cx="8107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Certain atomic nuclei are «unstable», that is, they tend to break up, </a:t>
            </a:r>
            <a:r>
              <a:rPr lang="en-US" u="sng" dirty="0"/>
              <a:t>releasing energy</a:t>
            </a:r>
            <a:endParaRPr lang="it-IT" u="sng" dirty="0"/>
          </a:p>
        </p:txBody>
      </p:sp>
      <p:sp>
        <p:nvSpPr>
          <p:cNvPr id="5" name="Right Arrow 22">
            <a:extLst>
              <a:ext uri="{FF2B5EF4-FFF2-40B4-BE49-F238E27FC236}">
                <a16:creationId xmlns:a16="http://schemas.microsoft.com/office/drawing/2014/main" id="{00791482-423B-47B6-B409-E81B8670EF0D}"/>
              </a:ext>
            </a:extLst>
          </p:cNvPr>
          <p:cNvSpPr/>
          <p:nvPr/>
        </p:nvSpPr>
        <p:spPr>
          <a:xfrm rot="1537873">
            <a:off x="3992668" y="2274977"/>
            <a:ext cx="1005840" cy="2522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Picture 25">
            <a:extLst>
              <a:ext uri="{FF2B5EF4-FFF2-40B4-BE49-F238E27FC236}">
                <a16:creationId xmlns:a16="http://schemas.microsoft.com/office/drawing/2014/main" id="{1E326AF0-2D4D-43E0-987E-E1A3D52B1C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650" y="2438720"/>
            <a:ext cx="1933876" cy="1104243"/>
          </a:xfrm>
          <a:prstGeom prst="rect">
            <a:avLst/>
          </a:prstGeom>
        </p:spPr>
      </p:pic>
      <p:sp>
        <p:nvSpPr>
          <p:cNvPr id="7" name="Can 28">
            <a:extLst>
              <a:ext uri="{FF2B5EF4-FFF2-40B4-BE49-F238E27FC236}">
                <a16:creationId xmlns:a16="http://schemas.microsoft.com/office/drawing/2014/main" id="{271658C8-4F4E-4708-AA3A-106185A80995}"/>
              </a:ext>
            </a:extLst>
          </p:cNvPr>
          <p:cNvSpPr/>
          <p:nvPr/>
        </p:nvSpPr>
        <p:spPr>
          <a:xfrm>
            <a:off x="3190045" y="1809056"/>
            <a:ext cx="238729" cy="409250"/>
          </a:xfrm>
          <a:prstGeom prst="can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8" name="Group 72">
            <a:extLst>
              <a:ext uri="{FF2B5EF4-FFF2-40B4-BE49-F238E27FC236}">
                <a16:creationId xmlns:a16="http://schemas.microsoft.com/office/drawing/2014/main" id="{79ED9EAB-92D5-4DD3-9849-0E244A108A1B}"/>
              </a:ext>
            </a:extLst>
          </p:cNvPr>
          <p:cNvGrpSpPr/>
          <p:nvPr/>
        </p:nvGrpSpPr>
        <p:grpSpPr>
          <a:xfrm>
            <a:off x="4098808" y="4638697"/>
            <a:ext cx="1713092" cy="1596290"/>
            <a:chOff x="506244" y="5098783"/>
            <a:chExt cx="1713092" cy="1596290"/>
          </a:xfrm>
        </p:grpSpPr>
        <p:sp>
          <p:nvSpPr>
            <p:cNvPr id="9" name="Oval 30">
              <a:extLst>
                <a:ext uri="{FF2B5EF4-FFF2-40B4-BE49-F238E27FC236}">
                  <a16:creationId xmlns:a16="http://schemas.microsoft.com/office/drawing/2014/main" id="{1990A873-56A6-41DA-BE57-FDE40DBFC971}"/>
                </a:ext>
              </a:extLst>
            </p:cNvPr>
            <p:cNvSpPr/>
            <p:nvPr/>
          </p:nvSpPr>
          <p:spPr>
            <a:xfrm>
              <a:off x="506244" y="5098783"/>
              <a:ext cx="1713092" cy="159629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Oval 31">
              <a:extLst>
                <a:ext uri="{FF2B5EF4-FFF2-40B4-BE49-F238E27FC236}">
                  <a16:creationId xmlns:a16="http://schemas.microsoft.com/office/drawing/2014/main" id="{98CD5ADC-66EF-437E-8263-F9521C0BC801}"/>
                </a:ext>
              </a:extLst>
            </p:cNvPr>
            <p:cNvSpPr/>
            <p:nvPr/>
          </p:nvSpPr>
          <p:spPr>
            <a:xfrm>
              <a:off x="1052545" y="5185452"/>
              <a:ext cx="155123" cy="1396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 32">
              <a:extLst>
                <a:ext uri="{FF2B5EF4-FFF2-40B4-BE49-F238E27FC236}">
                  <a16:creationId xmlns:a16="http://schemas.microsoft.com/office/drawing/2014/main" id="{9778CFB4-0E25-4065-AEBC-FFAA188036B8}"/>
                </a:ext>
              </a:extLst>
            </p:cNvPr>
            <p:cNvSpPr/>
            <p:nvPr/>
          </p:nvSpPr>
          <p:spPr>
            <a:xfrm>
              <a:off x="1810172" y="5999339"/>
              <a:ext cx="155123" cy="13961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Oval 33">
              <a:extLst>
                <a:ext uri="{FF2B5EF4-FFF2-40B4-BE49-F238E27FC236}">
                  <a16:creationId xmlns:a16="http://schemas.microsoft.com/office/drawing/2014/main" id="{34A52970-133C-447C-B55C-B3E6981914B2}"/>
                </a:ext>
              </a:extLst>
            </p:cNvPr>
            <p:cNvSpPr/>
            <p:nvPr/>
          </p:nvSpPr>
          <p:spPr>
            <a:xfrm>
              <a:off x="932269" y="5721865"/>
              <a:ext cx="155123" cy="1396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Oval 34">
              <a:extLst>
                <a:ext uri="{FF2B5EF4-FFF2-40B4-BE49-F238E27FC236}">
                  <a16:creationId xmlns:a16="http://schemas.microsoft.com/office/drawing/2014/main" id="{5758F06B-FDF3-479C-9663-5CDC796E3EB8}"/>
                </a:ext>
              </a:extLst>
            </p:cNvPr>
            <p:cNvSpPr/>
            <p:nvPr/>
          </p:nvSpPr>
          <p:spPr>
            <a:xfrm>
              <a:off x="1207668" y="5525718"/>
              <a:ext cx="155123" cy="13961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Oval 35">
              <a:extLst>
                <a:ext uri="{FF2B5EF4-FFF2-40B4-BE49-F238E27FC236}">
                  <a16:creationId xmlns:a16="http://schemas.microsoft.com/office/drawing/2014/main" id="{C501C369-25AD-4C8A-A414-86AE746C02DC}"/>
                </a:ext>
              </a:extLst>
            </p:cNvPr>
            <p:cNvSpPr/>
            <p:nvPr/>
          </p:nvSpPr>
          <p:spPr>
            <a:xfrm>
              <a:off x="1810172" y="5789305"/>
              <a:ext cx="155123" cy="1396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Oval 36">
              <a:extLst>
                <a:ext uri="{FF2B5EF4-FFF2-40B4-BE49-F238E27FC236}">
                  <a16:creationId xmlns:a16="http://schemas.microsoft.com/office/drawing/2014/main" id="{41B6C17A-0A6F-4743-AE9F-AF89D0AC8296}"/>
                </a:ext>
              </a:extLst>
            </p:cNvPr>
            <p:cNvSpPr/>
            <p:nvPr/>
          </p:nvSpPr>
          <p:spPr>
            <a:xfrm>
              <a:off x="722066" y="6001759"/>
              <a:ext cx="155123" cy="13961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Oval 37">
              <a:extLst>
                <a:ext uri="{FF2B5EF4-FFF2-40B4-BE49-F238E27FC236}">
                  <a16:creationId xmlns:a16="http://schemas.microsoft.com/office/drawing/2014/main" id="{D845D813-B1F9-4A16-9CCC-1B429F179675}"/>
                </a:ext>
              </a:extLst>
            </p:cNvPr>
            <p:cNvSpPr/>
            <p:nvPr/>
          </p:nvSpPr>
          <p:spPr>
            <a:xfrm>
              <a:off x="1432461" y="6113598"/>
              <a:ext cx="155123" cy="1396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Oval 38">
              <a:extLst>
                <a:ext uri="{FF2B5EF4-FFF2-40B4-BE49-F238E27FC236}">
                  <a16:creationId xmlns:a16="http://schemas.microsoft.com/office/drawing/2014/main" id="{E4A1A350-0522-4A7B-BC08-6B2538E6A53A}"/>
                </a:ext>
              </a:extLst>
            </p:cNvPr>
            <p:cNvSpPr/>
            <p:nvPr/>
          </p:nvSpPr>
          <p:spPr>
            <a:xfrm>
              <a:off x="1513417" y="5791671"/>
              <a:ext cx="155123" cy="13961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Oval 39">
              <a:extLst>
                <a:ext uri="{FF2B5EF4-FFF2-40B4-BE49-F238E27FC236}">
                  <a16:creationId xmlns:a16="http://schemas.microsoft.com/office/drawing/2014/main" id="{E2FB510F-B28D-4EB3-AC2F-A762BD4AE94E}"/>
                </a:ext>
              </a:extLst>
            </p:cNvPr>
            <p:cNvSpPr/>
            <p:nvPr/>
          </p:nvSpPr>
          <p:spPr>
            <a:xfrm>
              <a:off x="1418963" y="5226096"/>
              <a:ext cx="155123" cy="1396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Oval 40">
              <a:extLst>
                <a:ext uri="{FF2B5EF4-FFF2-40B4-BE49-F238E27FC236}">
                  <a16:creationId xmlns:a16="http://schemas.microsoft.com/office/drawing/2014/main" id="{DBC09A3B-CEF2-4066-8D95-EA96B3C56544}"/>
                </a:ext>
              </a:extLst>
            </p:cNvPr>
            <p:cNvSpPr/>
            <p:nvPr/>
          </p:nvSpPr>
          <p:spPr>
            <a:xfrm>
              <a:off x="1869738" y="5555050"/>
              <a:ext cx="155123" cy="13961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Oval 41">
              <a:extLst>
                <a:ext uri="{FF2B5EF4-FFF2-40B4-BE49-F238E27FC236}">
                  <a16:creationId xmlns:a16="http://schemas.microsoft.com/office/drawing/2014/main" id="{6B65CBF9-03C4-423C-ADEC-37F605E30F4F}"/>
                </a:ext>
              </a:extLst>
            </p:cNvPr>
            <p:cNvSpPr/>
            <p:nvPr/>
          </p:nvSpPr>
          <p:spPr>
            <a:xfrm>
              <a:off x="1520140" y="5532124"/>
              <a:ext cx="155123" cy="1396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Oval 42">
              <a:extLst>
                <a:ext uri="{FF2B5EF4-FFF2-40B4-BE49-F238E27FC236}">
                  <a16:creationId xmlns:a16="http://schemas.microsoft.com/office/drawing/2014/main" id="{503C7F11-CB02-4561-A9CD-AC1F41BE786A}"/>
                </a:ext>
              </a:extLst>
            </p:cNvPr>
            <p:cNvSpPr/>
            <p:nvPr/>
          </p:nvSpPr>
          <p:spPr>
            <a:xfrm>
              <a:off x="1110996" y="5957808"/>
              <a:ext cx="155123" cy="13961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Oval 43">
              <a:extLst>
                <a:ext uri="{FF2B5EF4-FFF2-40B4-BE49-F238E27FC236}">
                  <a16:creationId xmlns:a16="http://schemas.microsoft.com/office/drawing/2014/main" id="{7D3F3BF1-6D16-4913-B07C-A1C03B1FF7FF}"/>
                </a:ext>
              </a:extLst>
            </p:cNvPr>
            <p:cNvSpPr/>
            <p:nvPr/>
          </p:nvSpPr>
          <p:spPr>
            <a:xfrm>
              <a:off x="854708" y="6244109"/>
              <a:ext cx="155123" cy="1396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Oval 44">
              <a:extLst>
                <a:ext uri="{FF2B5EF4-FFF2-40B4-BE49-F238E27FC236}">
                  <a16:creationId xmlns:a16="http://schemas.microsoft.com/office/drawing/2014/main" id="{F5BACE48-AA4E-4A8E-B58D-8333E40D80B9}"/>
                </a:ext>
              </a:extLst>
            </p:cNvPr>
            <p:cNvSpPr/>
            <p:nvPr/>
          </p:nvSpPr>
          <p:spPr>
            <a:xfrm>
              <a:off x="1207668" y="6389899"/>
              <a:ext cx="155123" cy="13961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Oval 45">
              <a:extLst>
                <a:ext uri="{FF2B5EF4-FFF2-40B4-BE49-F238E27FC236}">
                  <a16:creationId xmlns:a16="http://schemas.microsoft.com/office/drawing/2014/main" id="{2CCF5EF5-A734-4EC9-8EF9-B98C4E8D01F0}"/>
                </a:ext>
              </a:extLst>
            </p:cNvPr>
            <p:cNvSpPr/>
            <p:nvPr/>
          </p:nvSpPr>
          <p:spPr>
            <a:xfrm>
              <a:off x="586047" y="5789305"/>
              <a:ext cx="155123" cy="1396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Oval 46">
              <a:extLst>
                <a:ext uri="{FF2B5EF4-FFF2-40B4-BE49-F238E27FC236}">
                  <a16:creationId xmlns:a16="http://schemas.microsoft.com/office/drawing/2014/main" id="{D508FC3F-3AA6-4C12-BCD0-0AD0C4608430}"/>
                </a:ext>
              </a:extLst>
            </p:cNvPr>
            <p:cNvSpPr/>
            <p:nvPr/>
          </p:nvSpPr>
          <p:spPr>
            <a:xfrm>
              <a:off x="674838" y="5525718"/>
              <a:ext cx="155123" cy="13961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Oval 47">
              <a:extLst>
                <a:ext uri="{FF2B5EF4-FFF2-40B4-BE49-F238E27FC236}">
                  <a16:creationId xmlns:a16="http://schemas.microsoft.com/office/drawing/2014/main" id="{F94D9824-00FC-4BDD-805C-7B5DF2DA9999}"/>
                </a:ext>
              </a:extLst>
            </p:cNvPr>
            <p:cNvSpPr/>
            <p:nvPr/>
          </p:nvSpPr>
          <p:spPr>
            <a:xfrm>
              <a:off x="1741588" y="5362289"/>
              <a:ext cx="155123" cy="1396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7" name="Oval 48">
              <a:extLst>
                <a:ext uri="{FF2B5EF4-FFF2-40B4-BE49-F238E27FC236}">
                  <a16:creationId xmlns:a16="http://schemas.microsoft.com/office/drawing/2014/main" id="{069DE328-F131-447E-87A9-E18F004E0468}"/>
                </a:ext>
              </a:extLst>
            </p:cNvPr>
            <p:cNvSpPr/>
            <p:nvPr/>
          </p:nvSpPr>
          <p:spPr>
            <a:xfrm>
              <a:off x="1712356" y="6244109"/>
              <a:ext cx="155123" cy="1396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Oval 49">
              <a:extLst>
                <a:ext uri="{FF2B5EF4-FFF2-40B4-BE49-F238E27FC236}">
                  <a16:creationId xmlns:a16="http://schemas.microsoft.com/office/drawing/2014/main" id="{4A187D30-2E9D-4D44-9C6E-EAAF86FBA461}"/>
                </a:ext>
              </a:extLst>
            </p:cNvPr>
            <p:cNvSpPr/>
            <p:nvPr/>
          </p:nvSpPr>
          <p:spPr>
            <a:xfrm>
              <a:off x="1496524" y="6407020"/>
              <a:ext cx="155123" cy="1396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Oval 50">
              <a:extLst>
                <a:ext uri="{FF2B5EF4-FFF2-40B4-BE49-F238E27FC236}">
                  <a16:creationId xmlns:a16="http://schemas.microsoft.com/office/drawing/2014/main" id="{3A4BCBF7-4BC7-4FCD-BDE5-53728781870D}"/>
                </a:ext>
              </a:extLst>
            </p:cNvPr>
            <p:cNvSpPr/>
            <p:nvPr/>
          </p:nvSpPr>
          <p:spPr>
            <a:xfrm>
              <a:off x="940106" y="5410512"/>
              <a:ext cx="155123" cy="1396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0" name="Group 73">
            <a:extLst>
              <a:ext uri="{FF2B5EF4-FFF2-40B4-BE49-F238E27FC236}">
                <a16:creationId xmlns:a16="http://schemas.microsoft.com/office/drawing/2014/main" id="{24DEA48A-FF39-4F43-81CB-4CB30BC28EC4}"/>
              </a:ext>
            </a:extLst>
          </p:cNvPr>
          <p:cNvGrpSpPr/>
          <p:nvPr/>
        </p:nvGrpSpPr>
        <p:grpSpPr>
          <a:xfrm rot="10800000">
            <a:off x="7930822" y="4571679"/>
            <a:ext cx="1713092" cy="1596290"/>
            <a:chOff x="3693461" y="4933220"/>
            <a:chExt cx="1713092" cy="1596290"/>
          </a:xfrm>
        </p:grpSpPr>
        <p:sp>
          <p:nvSpPr>
            <p:cNvPr id="31" name="Oval 51">
              <a:extLst>
                <a:ext uri="{FF2B5EF4-FFF2-40B4-BE49-F238E27FC236}">
                  <a16:creationId xmlns:a16="http://schemas.microsoft.com/office/drawing/2014/main" id="{81539D21-C20C-40C8-9027-3B194A374045}"/>
                </a:ext>
              </a:extLst>
            </p:cNvPr>
            <p:cNvSpPr/>
            <p:nvPr/>
          </p:nvSpPr>
          <p:spPr>
            <a:xfrm>
              <a:off x="3693461" y="4933220"/>
              <a:ext cx="1713092" cy="159629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2" name="Oval 52">
              <a:extLst>
                <a:ext uri="{FF2B5EF4-FFF2-40B4-BE49-F238E27FC236}">
                  <a16:creationId xmlns:a16="http://schemas.microsoft.com/office/drawing/2014/main" id="{2F8E855B-9966-4A36-9A73-777E4E1DFE15}"/>
                </a:ext>
              </a:extLst>
            </p:cNvPr>
            <p:cNvSpPr/>
            <p:nvPr/>
          </p:nvSpPr>
          <p:spPr>
            <a:xfrm>
              <a:off x="4239762" y="5019889"/>
              <a:ext cx="155123" cy="1396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3" name="Oval 53">
              <a:extLst>
                <a:ext uri="{FF2B5EF4-FFF2-40B4-BE49-F238E27FC236}">
                  <a16:creationId xmlns:a16="http://schemas.microsoft.com/office/drawing/2014/main" id="{29FE6DBF-90E0-4E2C-A73C-1149AEDEDA1F}"/>
                </a:ext>
              </a:extLst>
            </p:cNvPr>
            <p:cNvSpPr/>
            <p:nvPr/>
          </p:nvSpPr>
          <p:spPr>
            <a:xfrm>
              <a:off x="4997389" y="5833776"/>
              <a:ext cx="155123" cy="13961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4" name="Oval 55">
              <a:extLst>
                <a:ext uri="{FF2B5EF4-FFF2-40B4-BE49-F238E27FC236}">
                  <a16:creationId xmlns:a16="http://schemas.microsoft.com/office/drawing/2014/main" id="{3E321644-F5CE-4BD3-BF8F-21A4DAF25CB7}"/>
                </a:ext>
              </a:extLst>
            </p:cNvPr>
            <p:cNvSpPr/>
            <p:nvPr/>
          </p:nvSpPr>
          <p:spPr>
            <a:xfrm>
              <a:off x="4394885" y="5360155"/>
              <a:ext cx="155123" cy="13961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Oval 56">
              <a:extLst>
                <a:ext uri="{FF2B5EF4-FFF2-40B4-BE49-F238E27FC236}">
                  <a16:creationId xmlns:a16="http://schemas.microsoft.com/office/drawing/2014/main" id="{4B749ADA-AC63-4E1B-9839-40E635AF4FF5}"/>
                </a:ext>
              </a:extLst>
            </p:cNvPr>
            <p:cNvSpPr/>
            <p:nvPr/>
          </p:nvSpPr>
          <p:spPr>
            <a:xfrm>
              <a:off x="4997389" y="5623742"/>
              <a:ext cx="155123" cy="1396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6" name="Oval 58">
              <a:extLst>
                <a:ext uri="{FF2B5EF4-FFF2-40B4-BE49-F238E27FC236}">
                  <a16:creationId xmlns:a16="http://schemas.microsoft.com/office/drawing/2014/main" id="{7FB2D811-5C88-4702-9612-0E5E20327EE1}"/>
                </a:ext>
              </a:extLst>
            </p:cNvPr>
            <p:cNvSpPr/>
            <p:nvPr/>
          </p:nvSpPr>
          <p:spPr>
            <a:xfrm>
              <a:off x="4619678" y="5948035"/>
              <a:ext cx="155123" cy="1396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7" name="Oval 59">
              <a:extLst>
                <a:ext uri="{FF2B5EF4-FFF2-40B4-BE49-F238E27FC236}">
                  <a16:creationId xmlns:a16="http://schemas.microsoft.com/office/drawing/2014/main" id="{65223B8B-0C8D-4EB8-9687-689A643271C8}"/>
                </a:ext>
              </a:extLst>
            </p:cNvPr>
            <p:cNvSpPr/>
            <p:nvPr/>
          </p:nvSpPr>
          <p:spPr>
            <a:xfrm>
              <a:off x="4700634" y="5626108"/>
              <a:ext cx="155123" cy="13961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Oval 60">
              <a:extLst>
                <a:ext uri="{FF2B5EF4-FFF2-40B4-BE49-F238E27FC236}">
                  <a16:creationId xmlns:a16="http://schemas.microsoft.com/office/drawing/2014/main" id="{3FD6491D-C0E3-491F-B8BC-E82363D3038E}"/>
                </a:ext>
              </a:extLst>
            </p:cNvPr>
            <p:cNvSpPr/>
            <p:nvPr/>
          </p:nvSpPr>
          <p:spPr>
            <a:xfrm>
              <a:off x="4606180" y="5060533"/>
              <a:ext cx="155123" cy="1396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Oval 61">
              <a:extLst>
                <a:ext uri="{FF2B5EF4-FFF2-40B4-BE49-F238E27FC236}">
                  <a16:creationId xmlns:a16="http://schemas.microsoft.com/office/drawing/2014/main" id="{96CDE16B-9090-4573-8703-DCFA48B91AFE}"/>
                </a:ext>
              </a:extLst>
            </p:cNvPr>
            <p:cNvSpPr/>
            <p:nvPr/>
          </p:nvSpPr>
          <p:spPr>
            <a:xfrm>
              <a:off x="5056955" y="5389487"/>
              <a:ext cx="155123" cy="13961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0" name="Oval 62">
              <a:extLst>
                <a:ext uri="{FF2B5EF4-FFF2-40B4-BE49-F238E27FC236}">
                  <a16:creationId xmlns:a16="http://schemas.microsoft.com/office/drawing/2014/main" id="{547E3C10-0654-4258-B1AE-05FCB3F7CC41}"/>
                </a:ext>
              </a:extLst>
            </p:cNvPr>
            <p:cNvSpPr/>
            <p:nvPr/>
          </p:nvSpPr>
          <p:spPr>
            <a:xfrm>
              <a:off x="4707357" y="5366561"/>
              <a:ext cx="155123" cy="1396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1" name="Oval 63">
              <a:extLst>
                <a:ext uri="{FF2B5EF4-FFF2-40B4-BE49-F238E27FC236}">
                  <a16:creationId xmlns:a16="http://schemas.microsoft.com/office/drawing/2014/main" id="{EC8A0B2D-190E-4B97-9D78-0D71BE13009E}"/>
                </a:ext>
              </a:extLst>
            </p:cNvPr>
            <p:cNvSpPr/>
            <p:nvPr/>
          </p:nvSpPr>
          <p:spPr>
            <a:xfrm>
              <a:off x="4298213" y="5792245"/>
              <a:ext cx="155123" cy="13961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2" name="Oval 64">
              <a:extLst>
                <a:ext uri="{FF2B5EF4-FFF2-40B4-BE49-F238E27FC236}">
                  <a16:creationId xmlns:a16="http://schemas.microsoft.com/office/drawing/2014/main" id="{05C948F9-0125-47F6-A9C8-E99D8436909F}"/>
                </a:ext>
              </a:extLst>
            </p:cNvPr>
            <p:cNvSpPr/>
            <p:nvPr/>
          </p:nvSpPr>
          <p:spPr>
            <a:xfrm>
              <a:off x="4041925" y="6078546"/>
              <a:ext cx="155123" cy="1396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3" name="Oval 65">
              <a:extLst>
                <a:ext uri="{FF2B5EF4-FFF2-40B4-BE49-F238E27FC236}">
                  <a16:creationId xmlns:a16="http://schemas.microsoft.com/office/drawing/2014/main" id="{790D9932-3D04-4054-9EAB-E49C59EC6E2B}"/>
                </a:ext>
              </a:extLst>
            </p:cNvPr>
            <p:cNvSpPr/>
            <p:nvPr/>
          </p:nvSpPr>
          <p:spPr>
            <a:xfrm>
              <a:off x="4394885" y="6224336"/>
              <a:ext cx="155123" cy="13961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4" name="Oval 68">
              <a:extLst>
                <a:ext uri="{FF2B5EF4-FFF2-40B4-BE49-F238E27FC236}">
                  <a16:creationId xmlns:a16="http://schemas.microsoft.com/office/drawing/2014/main" id="{C83F33F9-F842-4345-8771-40198BFE4C75}"/>
                </a:ext>
              </a:extLst>
            </p:cNvPr>
            <p:cNvSpPr/>
            <p:nvPr/>
          </p:nvSpPr>
          <p:spPr>
            <a:xfrm>
              <a:off x="4928805" y="5196726"/>
              <a:ext cx="155123" cy="1396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5" name="Oval 69">
              <a:extLst>
                <a:ext uri="{FF2B5EF4-FFF2-40B4-BE49-F238E27FC236}">
                  <a16:creationId xmlns:a16="http://schemas.microsoft.com/office/drawing/2014/main" id="{D76F5712-9ED5-4401-9F1B-58D0F8352CA1}"/>
                </a:ext>
              </a:extLst>
            </p:cNvPr>
            <p:cNvSpPr/>
            <p:nvPr/>
          </p:nvSpPr>
          <p:spPr>
            <a:xfrm>
              <a:off x="4899573" y="6078546"/>
              <a:ext cx="155123" cy="1396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6" name="Oval 70">
              <a:extLst>
                <a:ext uri="{FF2B5EF4-FFF2-40B4-BE49-F238E27FC236}">
                  <a16:creationId xmlns:a16="http://schemas.microsoft.com/office/drawing/2014/main" id="{FE3262DE-3084-4B57-B032-EAFE5049259F}"/>
                </a:ext>
              </a:extLst>
            </p:cNvPr>
            <p:cNvSpPr/>
            <p:nvPr/>
          </p:nvSpPr>
          <p:spPr>
            <a:xfrm>
              <a:off x="4683741" y="6241457"/>
              <a:ext cx="155123" cy="1396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7" name="Oval 71">
              <a:extLst>
                <a:ext uri="{FF2B5EF4-FFF2-40B4-BE49-F238E27FC236}">
                  <a16:creationId xmlns:a16="http://schemas.microsoft.com/office/drawing/2014/main" id="{ED6686F1-5F5B-4E0B-9F5D-92832220DD73}"/>
                </a:ext>
              </a:extLst>
            </p:cNvPr>
            <p:cNvSpPr/>
            <p:nvPr/>
          </p:nvSpPr>
          <p:spPr>
            <a:xfrm>
              <a:off x="4127323" y="5244949"/>
              <a:ext cx="155123" cy="1396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48" name="Group 87">
            <a:extLst>
              <a:ext uri="{FF2B5EF4-FFF2-40B4-BE49-F238E27FC236}">
                <a16:creationId xmlns:a16="http://schemas.microsoft.com/office/drawing/2014/main" id="{47011C4F-4706-4067-97F2-0C9113A82F32}"/>
              </a:ext>
            </a:extLst>
          </p:cNvPr>
          <p:cNvGrpSpPr/>
          <p:nvPr/>
        </p:nvGrpSpPr>
        <p:grpSpPr>
          <a:xfrm>
            <a:off x="10616953" y="4732403"/>
            <a:ext cx="769631" cy="717156"/>
            <a:chOff x="7024389" y="5192489"/>
            <a:chExt cx="769631" cy="717156"/>
          </a:xfrm>
        </p:grpSpPr>
        <p:sp>
          <p:nvSpPr>
            <p:cNvPr id="49" name="Oval 75">
              <a:extLst>
                <a:ext uri="{FF2B5EF4-FFF2-40B4-BE49-F238E27FC236}">
                  <a16:creationId xmlns:a16="http://schemas.microsoft.com/office/drawing/2014/main" id="{95AB08E7-0A1E-4952-8F9D-118EEADC85A0}"/>
                </a:ext>
              </a:extLst>
            </p:cNvPr>
            <p:cNvSpPr/>
            <p:nvPr/>
          </p:nvSpPr>
          <p:spPr>
            <a:xfrm>
              <a:off x="7024389" y="5192489"/>
              <a:ext cx="769631" cy="71715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0" name="Oval 76">
              <a:extLst>
                <a:ext uri="{FF2B5EF4-FFF2-40B4-BE49-F238E27FC236}">
                  <a16:creationId xmlns:a16="http://schemas.microsoft.com/office/drawing/2014/main" id="{C66B6BF2-143A-453A-A5A9-2210D1B74427}"/>
                </a:ext>
              </a:extLst>
            </p:cNvPr>
            <p:cNvSpPr/>
            <p:nvPr/>
          </p:nvSpPr>
          <p:spPr>
            <a:xfrm>
              <a:off x="7220184" y="5665329"/>
              <a:ext cx="133244" cy="1199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1" name="Oval 78">
              <a:extLst>
                <a:ext uri="{FF2B5EF4-FFF2-40B4-BE49-F238E27FC236}">
                  <a16:creationId xmlns:a16="http://schemas.microsoft.com/office/drawing/2014/main" id="{D8277346-6FFB-4D61-9016-94B304874804}"/>
                </a:ext>
              </a:extLst>
            </p:cNvPr>
            <p:cNvSpPr/>
            <p:nvPr/>
          </p:nvSpPr>
          <p:spPr>
            <a:xfrm>
              <a:off x="7501137" y="5550123"/>
              <a:ext cx="133244" cy="11992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2" name="Oval 80">
              <a:extLst>
                <a:ext uri="{FF2B5EF4-FFF2-40B4-BE49-F238E27FC236}">
                  <a16:creationId xmlns:a16="http://schemas.microsoft.com/office/drawing/2014/main" id="{33C585D7-E1E1-4B7F-A4B6-C774065E3565}"/>
                </a:ext>
              </a:extLst>
            </p:cNvPr>
            <p:cNvSpPr/>
            <p:nvPr/>
          </p:nvSpPr>
          <p:spPr>
            <a:xfrm>
              <a:off x="7434515" y="5310521"/>
              <a:ext cx="133244" cy="1199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3" name="Oval 81">
              <a:extLst>
                <a:ext uri="{FF2B5EF4-FFF2-40B4-BE49-F238E27FC236}">
                  <a16:creationId xmlns:a16="http://schemas.microsoft.com/office/drawing/2014/main" id="{198DA0AF-C01B-4AFB-AA34-F36E67D0D1D1}"/>
                </a:ext>
              </a:extLst>
            </p:cNvPr>
            <p:cNvSpPr/>
            <p:nvPr/>
          </p:nvSpPr>
          <p:spPr>
            <a:xfrm>
              <a:off x="7166750" y="5417697"/>
              <a:ext cx="133244" cy="11992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54" name="Left Arrow 84">
            <a:extLst>
              <a:ext uri="{FF2B5EF4-FFF2-40B4-BE49-F238E27FC236}">
                <a16:creationId xmlns:a16="http://schemas.microsoft.com/office/drawing/2014/main" id="{7C2C8697-D4B4-4DCA-B703-654D61190A56}"/>
              </a:ext>
            </a:extLst>
          </p:cNvPr>
          <p:cNvSpPr/>
          <p:nvPr/>
        </p:nvSpPr>
        <p:spPr>
          <a:xfrm rot="10008422">
            <a:off x="9789668" y="5018742"/>
            <a:ext cx="634251" cy="30772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5" name="Left Arrow 85">
            <a:extLst>
              <a:ext uri="{FF2B5EF4-FFF2-40B4-BE49-F238E27FC236}">
                <a16:creationId xmlns:a16="http://schemas.microsoft.com/office/drawing/2014/main" id="{F29E9271-65FA-4878-8382-78D39D283504}"/>
              </a:ext>
            </a:extLst>
          </p:cNvPr>
          <p:cNvSpPr/>
          <p:nvPr/>
        </p:nvSpPr>
        <p:spPr>
          <a:xfrm rot="20904167">
            <a:off x="7641451" y="5408287"/>
            <a:ext cx="232457" cy="30772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" name="Right Arrow 86">
            <a:extLst>
              <a:ext uri="{FF2B5EF4-FFF2-40B4-BE49-F238E27FC236}">
                <a16:creationId xmlns:a16="http://schemas.microsoft.com/office/drawing/2014/main" id="{4009EB48-94CF-478D-9596-098D425F7ED1}"/>
              </a:ext>
            </a:extLst>
          </p:cNvPr>
          <p:cNvSpPr/>
          <p:nvPr/>
        </p:nvSpPr>
        <p:spPr>
          <a:xfrm>
            <a:off x="6177239" y="5091770"/>
            <a:ext cx="947651" cy="7788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7" name="TextBox 88">
            <a:extLst>
              <a:ext uri="{FF2B5EF4-FFF2-40B4-BE49-F238E27FC236}">
                <a16:creationId xmlns:a16="http://schemas.microsoft.com/office/drawing/2014/main" id="{2AF77553-067A-4DDB-BE0F-8310815B5888}"/>
              </a:ext>
            </a:extLst>
          </p:cNvPr>
          <p:cNvSpPr txBox="1"/>
          <p:nvPr/>
        </p:nvSpPr>
        <p:spPr>
          <a:xfrm>
            <a:off x="3005942" y="6337726"/>
            <a:ext cx="3972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Uranium</a:t>
            </a:r>
            <a:r>
              <a:rPr lang="it-IT" dirty="0"/>
              <a:t> 238 (92 </a:t>
            </a:r>
            <a:r>
              <a:rPr lang="it-IT" dirty="0" err="1"/>
              <a:t>protons</a:t>
            </a:r>
            <a:r>
              <a:rPr lang="it-IT" dirty="0"/>
              <a:t>, 146 </a:t>
            </a:r>
            <a:r>
              <a:rPr lang="it-IT" dirty="0" err="1"/>
              <a:t>neutrons</a:t>
            </a:r>
            <a:r>
              <a:rPr lang="it-IT" dirty="0"/>
              <a:t>)</a:t>
            </a:r>
          </a:p>
        </p:txBody>
      </p:sp>
      <p:sp>
        <p:nvSpPr>
          <p:cNvPr id="58" name="TextBox 89">
            <a:extLst>
              <a:ext uri="{FF2B5EF4-FFF2-40B4-BE49-F238E27FC236}">
                <a16:creationId xmlns:a16="http://schemas.microsoft.com/office/drawing/2014/main" id="{EE7CB2A1-506D-4DD9-A8F0-E24D9802E982}"/>
              </a:ext>
            </a:extLst>
          </p:cNvPr>
          <p:cNvSpPr txBox="1"/>
          <p:nvPr/>
        </p:nvSpPr>
        <p:spPr>
          <a:xfrm>
            <a:off x="7044836" y="6339847"/>
            <a:ext cx="3953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Thorium</a:t>
            </a:r>
            <a:r>
              <a:rPr lang="it-IT" dirty="0"/>
              <a:t> 234 (90 </a:t>
            </a:r>
            <a:r>
              <a:rPr lang="it-IT" dirty="0" err="1"/>
              <a:t>protons</a:t>
            </a:r>
            <a:r>
              <a:rPr lang="it-IT" dirty="0"/>
              <a:t>, 144 </a:t>
            </a:r>
            <a:r>
              <a:rPr lang="it-IT" dirty="0" err="1"/>
              <a:t>neutrons</a:t>
            </a:r>
            <a:r>
              <a:rPr lang="it-IT" dirty="0"/>
              <a:t>)</a:t>
            </a:r>
          </a:p>
        </p:txBody>
      </p:sp>
      <p:sp>
        <p:nvSpPr>
          <p:cNvPr id="59" name="TextBox 90">
            <a:extLst>
              <a:ext uri="{FF2B5EF4-FFF2-40B4-BE49-F238E27FC236}">
                <a16:creationId xmlns:a16="http://schemas.microsoft.com/office/drawing/2014/main" id="{8C207327-59A7-47C8-BC17-C6679018F820}"/>
              </a:ext>
            </a:extLst>
          </p:cNvPr>
          <p:cNvSpPr txBox="1"/>
          <p:nvPr/>
        </p:nvSpPr>
        <p:spPr>
          <a:xfrm>
            <a:off x="10353086" y="5602973"/>
            <a:ext cx="179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Helium</a:t>
            </a:r>
            <a:r>
              <a:rPr lang="it-IT" dirty="0"/>
              <a:t> (2 p, 2 n) </a:t>
            </a:r>
          </a:p>
        </p:txBody>
      </p:sp>
      <p:sp>
        <p:nvSpPr>
          <p:cNvPr id="60" name="TextBox 91">
            <a:extLst>
              <a:ext uri="{FF2B5EF4-FFF2-40B4-BE49-F238E27FC236}">
                <a16:creationId xmlns:a16="http://schemas.microsoft.com/office/drawing/2014/main" id="{0579C49E-47BB-4A92-A70A-7BB09C9191CA}"/>
              </a:ext>
            </a:extLst>
          </p:cNvPr>
          <p:cNvSpPr txBox="1"/>
          <p:nvPr/>
        </p:nvSpPr>
        <p:spPr>
          <a:xfrm>
            <a:off x="5449904" y="3963435"/>
            <a:ext cx="1646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Alpha (</a:t>
            </a:r>
            <a:r>
              <a:rPr lang="el-GR" dirty="0">
                <a:solidFill>
                  <a:srgbClr val="FF0000"/>
                </a:solidFill>
              </a:rPr>
              <a:t>α</a:t>
            </a:r>
            <a:r>
              <a:rPr lang="it-IT" dirty="0">
                <a:solidFill>
                  <a:srgbClr val="FF0000"/>
                </a:solidFill>
              </a:rPr>
              <a:t>) </a:t>
            </a:r>
            <a:r>
              <a:rPr lang="it-IT" dirty="0" err="1">
                <a:solidFill>
                  <a:srgbClr val="FF0000"/>
                </a:solidFill>
              </a:rPr>
              <a:t>decay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17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 animBg="1"/>
      <p:bldP spid="54" grpId="0" animBg="1"/>
      <p:bldP spid="55" grpId="0" animBg="1"/>
      <p:bldP spid="56" grpId="0" animBg="1"/>
      <p:bldP spid="57" grpId="0"/>
      <p:bldP spid="58" grpId="0"/>
      <p:bldP spid="59" grpId="0"/>
      <p:bldP spid="6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310291-A2A8-43F8-B51A-272A7BC0D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/>
              <a:t>Elements</a:t>
            </a:r>
            <a:r>
              <a:rPr lang="it-IT" dirty="0"/>
              <a:t> and </a:t>
            </a:r>
            <a:r>
              <a:rPr lang="it-IT" dirty="0" err="1"/>
              <a:t>isotopes</a:t>
            </a:r>
            <a:endParaRPr lang="it-IT" dirty="0"/>
          </a:p>
        </p:txBody>
      </p:sp>
      <p:pic>
        <p:nvPicPr>
          <p:cNvPr id="3" name="Picture 50" descr="jet_creations_4_piec#74DFC2.jpg                                0074CB7A PFMACX106                      7C268664:">
            <a:extLst>
              <a:ext uri="{FF2B5EF4-FFF2-40B4-BE49-F238E27FC236}">
                <a16:creationId xmlns:a16="http://schemas.microsoft.com/office/drawing/2014/main" id="{32C7E7B4-C7BC-419C-895D-048E9B944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6929" y="4975411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2" descr="athlete1_small.jpg                                             0074CB7A PFMACX106                      7C268664:">
            <a:extLst>
              <a:ext uri="{FF2B5EF4-FFF2-40B4-BE49-F238E27FC236}">
                <a16:creationId xmlns:a16="http://schemas.microsoft.com/office/drawing/2014/main" id="{199994FB-34AC-46E7-8C19-C43070770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8667" y="5204011"/>
            <a:ext cx="1516062" cy="15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9" descr="Multicalendario_small.png                                      0074CB7A PFMACX106                      7C268664:">
            <a:extLst>
              <a:ext uri="{FF2B5EF4-FFF2-40B4-BE49-F238E27FC236}">
                <a16:creationId xmlns:a16="http://schemas.microsoft.com/office/drawing/2014/main" id="{DB4D5CEA-408F-44EF-961B-9C51D0D50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3009" y="5432611"/>
            <a:ext cx="1219200" cy="120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2">
            <a:extLst>
              <a:ext uri="{FF2B5EF4-FFF2-40B4-BE49-F238E27FC236}">
                <a16:creationId xmlns:a16="http://schemas.microsoft.com/office/drawing/2014/main" id="{D7B85E22-7CB5-44F1-BE7F-D9BACE9E3845}"/>
              </a:ext>
            </a:extLst>
          </p:cNvPr>
          <p:cNvGrpSpPr>
            <a:grpSpLocks/>
          </p:cNvGrpSpPr>
          <p:nvPr/>
        </p:nvGrpSpPr>
        <p:grpSpPr bwMode="auto">
          <a:xfrm>
            <a:off x="6708334" y="886762"/>
            <a:ext cx="1047750" cy="881063"/>
            <a:chOff x="396" y="2640"/>
            <a:chExt cx="660" cy="555"/>
          </a:xfrm>
        </p:grpSpPr>
        <p:grpSp>
          <p:nvGrpSpPr>
            <p:cNvPr id="7" name="Group 3">
              <a:extLst>
                <a:ext uri="{FF2B5EF4-FFF2-40B4-BE49-F238E27FC236}">
                  <a16:creationId xmlns:a16="http://schemas.microsoft.com/office/drawing/2014/main" id="{5475B3BC-77A0-489A-9CCC-2B72434E58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6" y="2736"/>
              <a:ext cx="324" cy="315"/>
              <a:chOff x="4140" y="2112"/>
              <a:chExt cx="324" cy="315"/>
            </a:xfrm>
          </p:grpSpPr>
          <p:sp>
            <p:nvSpPr>
              <p:cNvPr id="32" name="Oval 4">
                <a:extLst>
                  <a:ext uri="{FF2B5EF4-FFF2-40B4-BE49-F238E27FC236}">
                    <a16:creationId xmlns:a16="http://schemas.microsoft.com/office/drawing/2014/main" id="{91B7943E-8FD0-4966-999B-5E71C77801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2" y="2112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gamma/>
                      <a:tint val="0"/>
                      <a:invGamma/>
                    </a:srgbClr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Oval 5">
                <a:extLst>
                  <a:ext uri="{FF2B5EF4-FFF2-40B4-BE49-F238E27FC236}">
                    <a16:creationId xmlns:a16="http://schemas.microsoft.com/office/drawing/2014/main" id="{0386D128-9FD1-44E9-8306-B231B71042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4" y="2124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gamma/>
                      <a:tint val="0"/>
                      <a:invGamma/>
                    </a:srgbClr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Oval 6">
                <a:extLst>
                  <a:ext uri="{FF2B5EF4-FFF2-40B4-BE49-F238E27FC236}">
                    <a16:creationId xmlns:a16="http://schemas.microsoft.com/office/drawing/2014/main" id="{86A007DB-1B01-4AD9-9094-93D7E5E433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8" y="2283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FF0000">
                      <a:gamma/>
                      <a:tint val="0"/>
                      <a:invGamma/>
                    </a:srgbClr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Oval 7">
                <a:extLst>
                  <a:ext uri="{FF2B5EF4-FFF2-40B4-BE49-F238E27FC236}">
                    <a16:creationId xmlns:a16="http://schemas.microsoft.com/office/drawing/2014/main" id="{EFCB64B8-30CB-417D-8477-3497C72B4F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4" y="2243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gamma/>
                      <a:tint val="0"/>
                      <a:invGamma/>
                    </a:srgbClr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Oval 8">
                <a:extLst>
                  <a:ext uri="{FF2B5EF4-FFF2-40B4-BE49-F238E27FC236}">
                    <a16:creationId xmlns:a16="http://schemas.microsoft.com/office/drawing/2014/main" id="{202350E4-BAC7-4A43-97E9-F0031FDF05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4" y="2160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gamma/>
                      <a:tint val="0"/>
                      <a:invGamma/>
                    </a:srgbClr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Oval 9">
                <a:extLst>
                  <a:ext uri="{FF2B5EF4-FFF2-40B4-BE49-F238E27FC236}">
                    <a16:creationId xmlns:a16="http://schemas.microsoft.com/office/drawing/2014/main" id="{CF5AAEAA-D5D8-4914-A17D-05C8471EC4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" y="2208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FF0000">
                      <a:gamma/>
                      <a:tint val="0"/>
                      <a:invGamma/>
                    </a:srgbClr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Oval 10">
                <a:extLst>
                  <a:ext uri="{FF2B5EF4-FFF2-40B4-BE49-F238E27FC236}">
                    <a16:creationId xmlns:a16="http://schemas.microsoft.com/office/drawing/2014/main" id="{31B2E803-0753-4C9F-B814-FB78ED488C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0" y="2256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FF0000">
                      <a:gamma/>
                      <a:tint val="0"/>
                      <a:invGamma/>
                    </a:srgbClr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" name="Group 11">
              <a:extLst>
                <a:ext uri="{FF2B5EF4-FFF2-40B4-BE49-F238E27FC236}">
                  <a16:creationId xmlns:a16="http://schemas.microsoft.com/office/drawing/2014/main" id="{605D280D-0187-47C6-98CA-35D9B184F2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2" y="2880"/>
              <a:ext cx="372" cy="315"/>
              <a:chOff x="4092" y="2112"/>
              <a:chExt cx="372" cy="315"/>
            </a:xfrm>
          </p:grpSpPr>
          <p:sp>
            <p:nvSpPr>
              <p:cNvPr id="25" name="Oval 12">
                <a:extLst>
                  <a:ext uri="{FF2B5EF4-FFF2-40B4-BE49-F238E27FC236}">
                    <a16:creationId xmlns:a16="http://schemas.microsoft.com/office/drawing/2014/main" id="{281FB8B6-A801-410F-ABE8-259E724E91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2" y="2112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gamma/>
                      <a:tint val="0"/>
                      <a:invGamma/>
                    </a:srgbClr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Oval 13">
                <a:extLst>
                  <a:ext uri="{FF2B5EF4-FFF2-40B4-BE49-F238E27FC236}">
                    <a16:creationId xmlns:a16="http://schemas.microsoft.com/office/drawing/2014/main" id="{93427411-AD37-4B1B-BEB2-22E530FC53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8" y="2160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gamma/>
                      <a:tint val="0"/>
                      <a:invGamma/>
                    </a:srgbClr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Oval 14">
                <a:extLst>
                  <a:ext uri="{FF2B5EF4-FFF2-40B4-BE49-F238E27FC236}">
                    <a16:creationId xmlns:a16="http://schemas.microsoft.com/office/drawing/2014/main" id="{39023358-CBF7-4750-86A3-BD8E6F9AE7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8" y="2283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FF0000">
                      <a:gamma/>
                      <a:tint val="0"/>
                      <a:invGamma/>
                    </a:srgbClr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Oval 15">
                <a:extLst>
                  <a:ext uri="{FF2B5EF4-FFF2-40B4-BE49-F238E27FC236}">
                    <a16:creationId xmlns:a16="http://schemas.microsoft.com/office/drawing/2014/main" id="{1C179980-43C0-41BF-9CFD-4D644D2B1E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4" y="2243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gamma/>
                      <a:tint val="0"/>
                      <a:invGamma/>
                    </a:srgbClr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Oval 16">
                <a:extLst>
                  <a:ext uri="{FF2B5EF4-FFF2-40B4-BE49-F238E27FC236}">
                    <a16:creationId xmlns:a16="http://schemas.microsoft.com/office/drawing/2014/main" id="{711F5C60-F6FA-42FF-A12D-E855A54E40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4" y="2160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gamma/>
                      <a:tint val="0"/>
                      <a:invGamma/>
                    </a:srgbClr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Oval 17">
                <a:extLst>
                  <a:ext uri="{FF2B5EF4-FFF2-40B4-BE49-F238E27FC236}">
                    <a16:creationId xmlns:a16="http://schemas.microsoft.com/office/drawing/2014/main" id="{3901573F-2DEF-4C23-B828-270E73023F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" y="2208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FF0000">
                      <a:gamma/>
                      <a:tint val="0"/>
                      <a:invGamma/>
                    </a:srgbClr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Oval 18">
                <a:extLst>
                  <a:ext uri="{FF2B5EF4-FFF2-40B4-BE49-F238E27FC236}">
                    <a16:creationId xmlns:a16="http://schemas.microsoft.com/office/drawing/2014/main" id="{007CEFAD-0AB7-4E2B-B007-06F00835A7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2" y="2238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FF0000">
                      <a:gamma/>
                      <a:tint val="0"/>
                      <a:invGamma/>
                    </a:srgbClr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" name="Group 19">
              <a:extLst>
                <a:ext uri="{FF2B5EF4-FFF2-40B4-BE49-F238E27FC236}">
                  <a16:creationId xmlns:a16="http://schemas.microsoft.com/office/drawing/2014/main" id="{57FB0A66-55E0-47F8-A5E7-B1C8C259EA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6" y="2640"/>
              <a:ext cx="396" cy="267"/>
              <a:chOff x="4020" y="2160"/>
              <a:chExt cx="396" cy="267"/>
            </a:xfrm>
          </p:grpSpPr>
          <p:sp>
            <p:nvSpPr>
              <p:cNvPr id="18" name="Oval 20">
                <a:extLst>
                  <a:ext uri="{FF2B5EF4-FFF2-40B4-BE49-F238E27FC236}">
                    <a16:creationId xmlns:a16="http://schemas.microsoft.com/office/drawing/2014/main" id="{3E4F1453-DDF9-4F2C-B0A1-C2A947C943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0" y="2172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gamma/>
                      <a:tint val="0"/>
                      <a:invGamma/>
                    </a:srgbClr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Oval 21">
                <a:extLst>
                  <a:ext uri="{FF2B5EF4-FFF2-40B4-BE49-F238E27FC236}">
                    <a16:creationId xmlns:a16="http://schemas.microsoft.com/office/drawing/2014/main" id="{D5F38E4C-EBE0-4CE3-A0A0-2668ED01B9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8" y="2160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gamma/>
                      <a:tint val="0"/>
                      <a:invGamma/>
                    </a:srgbClr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Oval 22">
                <a:extLst>
                  <a:ext uri="{FF2B5EF4-FFF2-40B4-BE49-F238E27FC236}">
                    <a16:creationId xmlns:a16="http://schemas.microsoft.com/office/drawing/2014/main" id="{915304F9-812D-4CA0-9B2F-311801822A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8" y="2283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FF0000">
                      <a:gamma/>
                      <a:tint val="0"/>
                      <a:invGamma/>
                    </a:srgbClr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Oval 23">
                <a:extLst>
                  <a:ext uri="{FF2B5EF4-FFF2-40B4-BE49-F238E27FC236}">
                    <a16:creationId xmlns:a16="http://schemas.microsoft.com/office/drawing/2014/main" id="{EF8C8DE8-BED5-46EE-B9A7-8EA70151A9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4" y="2243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gamma/>
                      <a:tint val="0"/>
                      <a:invGamma/>
                    </a:srgbClr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Oval 24">
                <a:extLst>
                  <a:ext uri="{FF2B5EF4-FFF2-40B4-BE49-F238E27FC236}">
                    <a16:creationId xmlns:a16="http://schemas.microsoft.com/office/drawing/2014/main" id="{E52A88D2-86BE-4475-A776-A125C4519F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4" y="2160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gamma/>
                      <a:tint val="0"/>
                      <a:invGamma/>
                    </a:srgbClr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Oval 25">
                <a:extLst>
                  <a:ext uri="{FF2B5EF4-FFF2-40B4-BE49-F238E27FC236}">
                    <a16:creationId xmlns:a16="http://schemas.microsoft.com/office/drawing/2014/main" id="{C131EB3D-80B4-42ED-B88C-5122DC00C3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2" y="2208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FF0000">
                      <a:gamma/>
                      <a:tint val="0"/>
                      <a:invGamma/>
                    </a:srgbClr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Oval 26">
                <a:extLst>
                  <a:ext uri="{FF2B5EF4-FFF2-40B4-BE49-F238E27FC236}">
                    <a16:creationId xmlns:a16="http://schemas.microsoft.com/office/drawing/2014/main" id="{EFB0446D-F482-44E1-86AD-328CCB563C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8" y="2256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FF0000">
                      <a:gamma/>
                      <a:tint val="0"/>
                      <a:invGamma/>
                    </a:srgbClr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" name="Group 27">
              <a:extLst>
                <a:ext uri="{FF2B5EF4-FFF2-40B4-BE49-F238E27FC236}">
                  <a16:creationId xmlns:a16="http://schemas.microsoft.com/office/drawing/2014/main" id="{5E937803-69BC-439D-8581-A131788B80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0" y="2784"/>
              <a:ext cx="336" cy="357"/>
              <a:chOff x="4080" y="2112"/>
              <a:chExt cx="336" cy="357"/>
            </a:xfrm>
          </p:grpSpPr>
          <p:sp>
            <p:nvSpPr>
              <p:cNvPr id="11" name="Oval 28">
                <a:extLst>
                  <a:ext uri="{FF2B5EF4-FFF2-40B4-BE49-F238E27FC236}">
                    <a16:creationId xmlns:a16="http://schemas.microsoft.com/office/drawing/2014/main" id="{69811954-70D5-464A-924A-862B270D5D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4" y="2112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gamma/>
                      <a:tint val="0"/>
                      <a:invGamma/>
                    </a:srgbClr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Oval 29">
                <a:extLst>
                  <a:ext uri="{FF2B5EF4-FFF2-40B4-BE49-F238E27FC236}">
                    <a16:creationId xmlns:a16="http://schemas.microsoft.com/office/drawing/2014/main" id="{0BBEF2C0-447E-4C0F-8D3B-5E91CBCC3C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0" y="2160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gamma/>
                      <a:tint val="0"/>
                      <a:invGamma/>
                    </a:srgbClr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Oval 30">
                <a:extLst>
                  <a:ext uri="{FF2B5EF4-FFF2-40B4-BE49-F238E27FC236}">
                    <a16:creationId xmlns:a16="http://schemas.microsoft.com/office/drawing/2014/main" id="{6F63894B-2408-4BB5-9D75-2C1111DF08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6" y="2325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FF0000">
                      <a:gamma/>
                      <a:tint val="0"/>
                      <a:invGamma/>
                    </a:srgbClr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Oval 31">
                <a:extLst>
                  <a:ext uri="{FF2B5EF4-FFF2-40B4-BE49-F238E27FC236}">
                    <a16:creationId xmlns:a16="http://schemas.microsoft.com/office/drawing/2014/main" id="{E25FAA56-4EDD-4AB9-BC56-394AAC6D6B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4" y="2243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gamma/>
                      <a:tint val="0"/>
                      <a:invGamma/>
                    </a:srgbClr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Oval 32">
                <a:extLst>
                  <a:ext uri="{FF2B5EF4-FFF2-40B4-BE49-F238E27FC236}">
                    <a16:creationId xmlns:a16="http://schemas.microsoft.com/office/drawing/2014/main" id="{C6CB341F-5DF1-45BD-8AC0-999F7BE3EE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4" y="2160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gamma/>
                      <a:tint val="0"/>
                      <a:invGamma/>
                    </a:srgbClr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Oval 33">
                <a:extLst>
                  <a:ext uri="{FF2B5EF4-FFF2-40B4-BE49-F238E27FC236}">
                    <a16:creationId xmlns:a16="http://schemas.microsoft.com/office/drawing/2014/main" id="{99A73334-1329-4D3D-853A-DD31D682C4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2" y="2208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FF0000">
                      <a:gamma/>
                      <a:tint val="0"/>
                      <a:invGamma/>
                    </a:srgbClr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Oval 34">
                <a:extLst>
                  <a:ext uri="{FF2B5EF4-FFF2-40B4-BE49-F238E27FC236}">
                    <a16:creationId xmlns:a16="http://schemas.microsoft.com/office/drawing/2014/main" id="{D6775A2B-875E-4236-886A-D2AA883F18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8" y="2256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FF0000">
                      <a:gamma/>
                      <a:tint val="0"/>
                      <a:invGamma/>
                    </a:srgbClr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9" name="Rectangle 35">
            <a:extLst>
              <a:ext uri="{FF2B5EF4-FFF2-40B4-BE49-F238E27FC236}">
                <a16:creationId xmlns:a16="http://schemas.microsoft.com/office/drawing/2014/main" id="{EFE55A03-AB89-455E-9FC8-304868CD43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1134" y="1115362"/>
            <a:ext cx="4191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 i="1" dirty="0">
                <a:solidFill>
                  <a:srgbClr val="16469E"/>
                </a:solidFill>
                <a:latin typeface="Arial" charset="0"/>
              </a:rPr>
              <a:t>There are many </a:t>
            </a:r>
            <a:r>
              <a:rPr lang="en-US" sz="1600" i="1" dirty="0">
                <a:solidFill>
                  <a:srgbClr val="FF0000"/>
                </a:solidFill>
                <a:latin typeface="Arial" charset="0"/>
              </a:rPr>
              <a:t>nuclear species</a:t>
            </a:r>
            <a:endParaRPr lang="it-IT" sz="1600" i="1" dirty="0">
              <a:solidFill>
                <a:srgbClr val="16469E"/>
              </a:solidFill>
              <a:latin typeface="Arial" charset="0"/>
            </a:endParaRPr>
          </a:p>
        </p:txBody>
      </p:sp>
      <p:grpSp>
        <p:nvGrpSpPr>
          <p:cNvPr id="41" name="Group 47">
            <a:extLst>
              <a:ext uri="{FF2B5EF4-FFF2-40B4-BE49-F238E27FC236}">
                <a16:creationId xmlns:a16="http://schemas.microsoft.com/office/drawing/2014/main" id="{AB0CC626-78D1-4807-A04D-A9DDE840AA8D}"/>
              </a:ext>
            </a:extLst>
          </p:cNvPr>
          <p:cNvGrpSpPr>
            <a:grpSpLocks/>
          </p:cNvGrpSpPr>
          <p:nvPr/>
        </p:nvGrpSpPr>
        <p:grpSpPr bwMode="auto">
          <a:xfrm>
            <a:off x="1772116" y="1597211"/>
            <a:ext cx="5408613" cy="1558925"/>
            <a:chOff x="769" y="992"/>
            <a:chExt cx="3407" cy="982"/>
          </a:xfrm>
        </p:grpSpPr>
        <p:sp>
          <p:nvSpPr>
            <p:cNvPr id="42" name="Rectangle 39">
              <a:extLst>
                <a:ext uri="{FF2B5EF4-FFF2-40B4-BE49-F238E27FC236}">
                  <a16:creationId xmlns:a16="http://schemas.microsoft.com/office/drawing/2014/main" id="{3F86AE9A-41B6-4750-B53A-8EF970AD8B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" y="992"/>
              <a:ext cx="3277" cy="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i="1" dirty="0">
                  <a:solidFill>
                    <a:srgbClr val="16469E"/>
                  </a:solidFill>
                  <a:latin typeface="Arial" charset="0"/>
                </a:rPr>
                <a:t>They are classified with two numbers: </a:t>
              </a:r>
            </a:p>
            <a:p>
              <a:endParaRPr lang="en-US" sz="1600" i="1" dirty="0">
                <a:solidFill>
                  <a:srgbClr val="16469E"/>
                </a:solidFill>
                <a:latin typeface="Arial" charset="0"/>
              </a:endParaRPr>
            </a:p>
            <a:p>
              <a:r>
                <a:rPr lang="en-US" sz="1600" i="1" dirty="0">
                  <a:solidFill>
                    <a:srgbClr val="16469E"/>
                  </a:solidFill>
                  <a:latin typeface="Arial" charset="0"/>
                </a:rPr>
                <a:t>Z = number of protons, which determines the chemistry</a:t>
              </a:r>
            </a:p>
            <a:p>
              <a:endParaRPr lang="en-US" sz="1600" i="1" dirty="0">
                <a:solidFill>
                  <a:srgbClr val="16469E"/>
                </a:solidFill>
                <a:latin typeface="Arial" charset="0"/>
              </a:endParaRPr>
            </a:p>
            <a:p>
              <a:r>
                <a:rPr lang="en-US" sz="1600" i="1" dirty="0">
                  <a:solidFill>
                    <a:srgbClr val="16469E"/>
                  </a:solidFill>
                  <a:latin typeface="Arial" charset="0"/>
                </a:rPr>
                <a:t>A =  total number of nucleons (protons + neutrons)</a:t>
              </a:r>
              <a:endParaRPr lang="it-IT" sz="1600" i="1" dirty="0">
                <a:solidFill>
                  <a:srgbClr val="16469E"/>
                </a:solidFill>
                <a:latin typeface="Arial" charset="0"/>
              </a:endParaRPr>
            </a:p>
          </p:txBody>
        </p:sp>
        <p:sp>
          <p:nvSpPr>
            <p:cNvPr id="43" name="Oval 40">
              <a:extLst>
                <a:ext uri="{FF2B5EF4-FFF2-40B4-BE49-F238E27FC236}">
                  <a16:creationId xmlns:a16="http://schemas.microsoft.com/office/drawing/2014/main" id="{56378877-1D35-48BD-B0AF-1EC83A4356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1344"/>
              <a:ext cx="144" cy="144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0"/>
                    <a:invGamma/>
                  </a:srgb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Oval 41">
              <a:extLst>
                <a:ext uri="{FF2B5EF4-FFF2-40B4-BE49-F238E27FC236}">
                  <a16:creationId xmlns:a16="http://schemas.microsoft.com/office/drawing/2014/main" id="{FCD34B3B-8740-4962-B96D-8F17261804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1830"/>
              <a:ext cx="144" cy="144"/>
            </a:xfrm>
            <a:prstGeom prst="ellipse">
              <a:avLst/>
            </a:prstGeom>
            <a:gradFill rotWithShape="0">
              <a:gsLst>
                <a:gs pos="0">
                  <a:srgbClr val="0000FF">
                    <a:gamma/>
                    <a:tint val="0"/>
                    <a:invGamma/>
                  </a:srgbClr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Oval 42">
              <a:extLst>
                <a:ext uri="{FF2B5EF4-FFF2-40B4-BE49-F238E27FC236}">
                  <a16:creationId xmlns:a16="http://schemas.microsoft.com/office/drawing/2014/main" id="{1981F9C9-EF40-4988-A413-6FC2FAAB08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1830"/>
              <a:ext cx="144" cy="144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0"/>
                    <a:invGamma/>
                  </a:srgb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6" name="Rectangle 43">
            <a:extLst>
              <a:ext uri="{FF2B5EF4-FFF2-40B4-BE49-F238E27FC236}">
                <a16:creationId xmlns:a16="http://schemas.microsoft.com/office/drawing/2014/main" id="{E00BED6D-BE1D-46A0-AFC7-F72F8A5539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5329" y="3451411"/>
            <a:ext cx="7010400" cy="1298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85738" indent="-185738">
              <a:spcAft>
                <a:spcPct val="30000"/>
              </a:spcAft>
              <a:buFontTx/>
              <a:buChar char="•"/>
            </a:pPr>
            <a:r>
              <a:rPr lang="en-US" sz="1600" i="1" dirty="0">
                <a:solidFill>
                  <a:srgbClr val="16469E"/>
                </a:solidFill>
                <a:latin typeface="Arial" charset="0"/>
              </a:rPr>
              <a:t>each nuclear species is uniquely determined by its A and Z</a:t>
            </a:r>
          </a:p>
          <a:p>
            <a:pPr marL="185738" indent="-185738">
              <a:spcAft>
                <a:spcPct val="30000"/>
              </a:spcAft>
              <a:buFontTx/>
              <a:buChar char="•"/>
            </a:pPr>
            <a:r>
              <a:rPr lang="en-US" sz="1600" i="1" dirty="0">
                <a:solidFill>
                  <a:srgbClr val="16469E"/>
                </a:solidFill>
                <a:latin typeface="Arial" charset="0"/>
              </a:rPr>
              <a:t>about 4400 known (A,Z) combinations (species)</a:t>
            </a:r>
          </a:p>
          <a:p>
            <a:pPr marL="185738" indent="-185738">
              <a:spcAft>
                <a:spcPct val="30000"/>
              </a:spcAft>
              <a:buFontTx/>
              <a:buChar char="•"/>
            </a:pPr>
            <a:r>
              <a:rPr lang="en-US" sz="1600" i="1" dirty="0">
                <a:solidFill>
                  <a:srgbClr val="16469E"/>
                </a:solidFill>
                <a:latin typeface="Arial" charset="0"/>
              </a:rPr>
              <a:t>about 250 stable (minimum energy: equilibrium)</a:t>
            </a:r>
          </a:p>
          <a:p>
            <a:pPr marL="185738" indent="-185738">
              <a:spcAft>
                <a:spcPct val="30000"/>
              </a:spcAft>
              <a:buFontTx/>
              <a:buChar char="•"/>
            </a:pPr>
            <a:r>
              <a:rPr lang="en-US" sz="1600" i="1" dirty="0">
                <a:solidFill>
                  <a:srgbClr val="16469E"/>
                </a:solidFill>
                <a:latin typeface="Arial" charset="0"/>
              </a:rPr>
              <a:t>the rest: radioactive (unstable)</a:t>
            </a:r>
            <a:endParaRPr lang="it-IT" sz="1600" i="1" dirty="0">
              <a:solidFill>
                <a:srgbClr val="16469E"/>
              </a:solidFill>
              <a:latin typeface="Arial" charset="0"/>
            </a:endParaRPr>
          </a:p>
        </p:txBody>
      </p:sp>
      <p:sp>
        <p:nvSpPr>
          <p:cNvPr id="47" name="Rectangle 44">
            <a:extLst>
              <a:ext uri="{FF2B5EF4-FFF2-40B4-BE49-F238E27FC236}">
                <a16:creationId xmlns:a16="http://schemas.microsoft.com/office/drawing/2014/main" id="{D8EB209F-9736-403A-907C-C961C6DE86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668" y="5222929"/>
            <a:ext cx="329452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16469E"/>
                </a:solidFill>
                <a:latin typeface="Arial" charset="0"/>
              </a:rPr>
              <a:t>Some species decay in </a:t>
            </a:r>
            <a:r>
              <a:rPr lang="en-US" sz="1400" i="1" dirty="0">
                <a:solidFill>
                  <a:srgbClr val="FF0000"/>
                </a:solidFill>
                <a:latin typeface="Arial" charset="0"/>
              </a:rPr>
              <a:t>seconds...</a:t>
            </a:r>
            <a:endParaRPr lang="it-IT" sz="1400" i="1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48" name="Picture 45" descr="DRoomClock.jpg                                                 000D938DMacintosh HD                   C5534E62:">
            <a:extLst>
              <a:ext uri="{FF2B5EF4-FFF2-40B4-BE49-F238E27FC236}">
                <a16:creationId xmlns:a16="http://schemas.microsoft.com/office/drawing/2014/main" id="{DE320A2E-D264-4813-BB30-4B1312B47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4729" y="5585011"/>
            <a:ext cx="990600" cy="96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ectangle 44">
            <a:extLst>
              <a:ext uri="{FF2B5EF4-FFF2-40B4-BE49-F238E27FC236}">
                <a16:creationId xmlns:a16="http://schemas.microsoft.com/office/drawing/2014/main" id="{3DDA8A45-6C34-428F-AB92-DD8B3A1257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80928" y="5671391"/>
            <a:ext cx="341107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16469E"/>
                </a:solidFill>
                <a:latin typeface="Arial" charset="0"/>
              </a:rPr>
              <a:t>...others in </a:t>
            </a:r>
            <a:r>
              <a:rPr lang="en-US" sz="1400" i="1" dirty="0">
                <a:solidFill>
                  <a:srgbClr val="FF0000"/>
                </a:solidFill>
                <a:latin typeface="Arial" charset="0"/>
              </a:rPr>
              <a:t>million (or even billion) years</a:t>
            </a:r>
            <a:endParaRPr lang="it-IT" sz="1400" i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0" name="AutoShape 127">
            <a:extLst>
              <a:ext uri="{FF2B5EF4-FFF2-40B4-BE49-F238E27FC236}">
                <a16:creationId xmlns:a16="http://schemas.microsoft.com/office/drawing/2014/main" id="{837C6E02-07EC-4F40-A215-DB174AA3CF82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9960670">
            <a:off x="1224254" y="3792213"/>
            <a:ext cx="616553" cy="416019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FF00"/>
          </a:solidFill>
          <a:ln>
            <a:noFill/>
          </a:ln>
          <a:effectLst/>
          <a:scene3d>
            <a:camera prst="legacyObliqueTopRight">
              <a:rot lat="16499998" lon="20699999" rev="0"/>
            </a:camera>
            <a:lightRig rig="legacyFlat3" dir="b"/>
          </a:scene3d>
          <a:sp3d extrusionH="23800" prstMaterial="legacyMatte">
            <a:bevelT w="13500" h="13500" prst="angle"/>
            <a:bevelB w="13500" h="13500" prst="angle"/>
            <a:extrusionClr>
              <a:srgbClr val="00FF00"/>
            </a:extrusionClr>
          </a:sp3d>
          <a:extLst>
            <a:ext uri="{91240B29-F687-4f45-9708-019B960494DF}">
              <a14:hiddenLine xmlns:a14="http://schemas.microsoft.com/office/drawing/2010/main" xmlns="" w="381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pic>
        <p:nvPicPr>
          <p:cNvPr id="40" name="Picture 67" descr="expondecay.png">
            <a:extLst>
              <a:ext uri="{FF2B5EF4-FFF2-40B4-BE49-F238E27FC236}">
                <a16:creationId xmlns:a16="http://schemas.microsoft.com/office/drawing/2014/main" id="{BA61A984-1408-AA03-8FCE-DB1C5221FCE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4351" y="2885249"/>
            <a:ext cx="2241404" cy="1793124"/>
          </a:xfrm>
          <a:prstGeom prst="rect">
            <a:avLst/>
          </a:prstGeom>
        </p:spPr>
      </p:pic>
      <p:sp>
        <p:nvSpPr>
          <p:cNvPr id="51" name="TextBox 68">
            <a:extLst>
              <a:ext uri="{FF2B5EF4-FFF2-40B4-BE49-F238E27FC236}">
                <a16:creationId xmlns:a16="http://schemas.microsoft.com/office/drawing/2014/main" id="{81929A93-D84B-69CA-EF7D-98A611B795A0}"/>
              </a:ext>
            </a:extLst>
          </p:cNvPr>
          <p:cNvSpPr txBox="1"/>
          <p:nvPr/>
        </p:nvSpPr>
        <p:spPr>
          <a:xfrm>
            <a:off x="9196885" y="2827227"/>
            <a:ext cx="1859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N(t)=</a:t>
            </a:r>
            <a:r>
              <a:rPr lang="it-IT" sz="1600" dirty="0" err="1"/>
              <a:t>Number</a:t>
            </a:r>
            <a:r>
              <a:rPr lang="it-IT" sz="1600" dirty="0"/>
              <a:t> of </a:t>
            </a:r>
            <a:r>
              <a:rPr lang="it-IT" sz="1600" dirty="0" err="1"/>
              <a:t>decaying</a:t>
            </a:r>
            <a:r>
              <a:rPr lang="it-IT" sz="1600" dirty="0"/>
              <a:t> nuclei</a:t>
            </a:r>
          </a:p>
        </p:txBody>
      </p:sp>
      <p:sp>
        <p:nvSpPr>
          <p:cNvPr id="52" name="TextBox 69">
            <a:extLst>
              <a:ext uri="{FF2B5EF4-FFF2-40B4-BE49-F238E27FC236}">
                <a16:creationId xmlns:a16="http://schemas.microsoft.com/office/drawing/2014/main" id="{94BA5F0B-0697-2148-210C-D93FC211EB95}"/>
              </a:ext>
            </a:extLst>
          </p:cNvPr>
          <p:cNvSpPr txBox="1"/>
          <p:nvPr/>
        </p:nvSpPr>
        <p:spPr>
          <a:xfrm>
            <a:off x="11056190" y="4284596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asellaDiTesto 52">
                <a:extLst>
                  <a:ext uri="{FF2B5EF4-FFF2-40B4-BE49-F238E27FC236}">
                    <a16:creationId xmlns:a16="http://schemas.microsoft.com/office/drawing/2014/main" id="{0B6BDC04-1550-13C0-26C7-3842A18ADF37}"/>
                  </a:ext>
                </a:extLst>
              </p:cNvPr>
              <p:cNvSpPr txBox="1"/>
              <p:nvPr/>
            </p:nvSpPr>
            <p:spPr>
              <a:xfrm>
                <a:off x="9615443" y="3420980"/>
                <a:ext cx="1915845" cy="3452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it-IT" dirty="0"/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  <m:func>
                          <m:func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2/</m:t>
                            </m:r>
                            <m:sSub>
                              <m:sSubPr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f>
                                  <m:fPr>
                                    <m:type m:val="skw"/>
                                    <m:ctrlP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sub>
                            </m:sSub>
                          </m:e>
                        </m:func>
                      </m:sup>
                    </m:sSup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53" name="CasellaDiTesto 52">
                <a:extLst>
                  <a:ext uri="{FF2B5EF4-FFF2-40B4-BE49-F238E27FC236}">
                    <a16:creationId xmlns:a16="http://schemas.microsoft.com/office/drawing/2014/main" id="{0B6BDC04-1550-13C0-26C7-3842A18ADF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5443" y="3420980"/>
                <a:ext cx="1915845" cy="345223"/>
              </a:xfrm>
              <a:prstGeom prst="rect">
                <a:avLst/>
              </a:prstGeom>
              <a:blipFill>
                <a:blip r:embed="rId7"/>
                <a:stretch>
                  <a:fillRect l="-4127" t="-85965" r="-23810" b="-13508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Rectangle 5">
            <a:extLst>
              <a:ext uri="{FF2B5EF4-FFF2-40B4-BE49-F238E27FC236}">
                <a16:creationId xmlns:a16="http://schemas.microsoft.com/office/drawing/2014/main" id="{89D3433D-F4F4-F470-B6A0-1C00639EAEA7}"/>
              </a:ext>
            </a:extLst>
          </p:cNvPr>
          <p:cNvSpPr/>
          <p:nvPr/>
        </p:nvSpPr>
        <p:spPr>
          <a:xfrm>
            <a:off x="8598714" y="1922946"/>
            <a:ext cx="34092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Each radioactive substance has a </a:t>
            </a:r>
            <a:r>
              <a:rPr lang="en-US" i="1" dirty="0"/>
              <a:t>characteristic time T</a:t>
            </a:r>
            <a:r>
              <a:rPr lang="en-US" i="1" baseline="-25000" dirty="0"/>
              <a:t>1/2</a:t>
            </a:r>
            <a:r>
              <a:rPr lang="en-US" i="1" dirty="0"/>
              <a:t> </a:t>
            </a:r>
            <a:r>
              <a:rPr lang="en-US" dirty="0"/>
              <a:t>in which its radioactivity is halved. </a:t>
            </a:r>
            <a:endParaRPr lang="it-IT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49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6" grpId="0"/>
      <p:bldP spid="47" grpId="0"/>
      <p:bldP spid="49" grpId="0"/>
      <p:bldP spid="50" grpId="0" animBg="1"/>
      <p:bldP spid="51" grpId="0"/>
      <p:bldP spid="52" grpId="0"/>
      <p:bldP spid="53" grpId="0"/>
      <p:bldP spid="5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C0FB22-67BE-4429-8B5F-D1E8B81ED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The </a:t>
            </a:r>
            <a:r>
              <a:rPr lang="it-IT" dirty="0" err="1"/>
              <a:t>three</a:t>
            </a:r>
            <a:r>
              <a:rPr lang="it-IT" dirty="0"/>
              <a:t> </a:t>
            </a:r>
            <a:r>
              <a:rPr lang="it-IT" dirty="0" err="1"/>
              <a:t>main</a:t>
            </a:r>
            <a:r>
              <a:rPr lang="it-IT" dirty="0"/>
              <a:t> </a:t>
            </a:r>
            <a:r>
              <a:rPr lang="it-IT" dirty="0" err="1"/>
              <a:t>types</a:t>
            </a:r>
            <a:r>
              <a:rPr lang="it-IT" dirty="0"/>
              <a:t> of </a:t>
            </a:r>
            <a:r>
              <a:rPr lang="it-IT" dirty="0" err="1"/>
              <a:t>radioactivity</a:t>
            </a:r>
            <a:endParaRPr lang="it-IT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A396488-5B0A-4CB3-9D76-04B29B6DCFD3}"/>
              </a:ext>
            </a:extLst>
          </p:cNvPr>
          <p:cNvGrpSpPr>
            <a:grpSpLocks/>
          </p:cNvGrpSpPr>
          <p:nvPr/>
        </p:nvGrpSpPr>
        <p:grpSpPr bwMode="auto">
          <a:xfrm rot="-5235460">
            <a:off x="5992066" y="3344676"/>
            <a:ext cx="211138" cy="1554163"/>
            <a:chOff x="905" y="441"/>
            <a:chExt cx="184" cy="196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7E62497-983B-4E47-A5D7-4AFA4049338E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833" y="513"/>
              <a:ext cx="280" cy="136"/>
              <a:chOff x="305" y="697"/>
              <a:chExt cx="1152" cy="272"/>
            </a:xfrm>
          </p:grpSpPr>
          <p:sp>
            <p:nvSpPr>
              <p:cNvPr id="23" name="Arc 4">
                <a:extLst>
                  <a:ext uri="{FF2B5EF4-FFF2-40B4-BE49-F238E27FC236}">
                    <a16:creationId xmlns:a16="http://schemas.microsoft.com/office/drawing/2014/main" id="{C00A06E8-916C-4695-8598-F2A2F3C7A9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" y="697"/>
                <a:ext cx="576" cy="144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200"/>
                  <a:gd name="T1" fmla="*/ 21600 h 21600"/>
                  <a:gd name="T2" fmla="*/ 43200 w 43200"/>
                  <a:gd name="T3" fmla="*/ 21600 h 21600"/>
                  <a:gd name="T4" fmla="*/ 21600 w 432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600" fill="none" extrusionOk="0">
                    <a:moveTo>
                      <a:pt x="-1" y="21599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200" y="9670"/>
                      <a:pt x="43200" y="21600"/>
                    </a:cubicBezTo>
                  </a:path>
                  <a:path w="43200" h="21600" stroke="0" extrusionOk="0">
                    <a:moveTo>
                      <a:pt x="-1" y="21599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200" y="9670"/>
                      <a:pt x="43200" y="2160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99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" name="Arc 5">
                <a:extLst>
                  <a:ext uri="{FF2B5EF4-FFF2-40B4-BE49-F238E27FC236}">
                    <a16:creationId xmlns:a16="http://schemas.microsoft.com/office/drawing/2014/main" id="{EF1951D9-52A7-4385-AAFC-52860CDDF3DF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881" y="825"/>
                <a:ext cx="576" cy="144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200"/>
                  <a:gd name="T1" fmla="*/ 21600 h 21600"/>
                  <a:gd name="T2" fmla="*/ 43200 w 43200"/>
                  <a:gd name="T3" fmla="*/ 21600 h 21600"/>
                  <a:gd name="T4" fmla="*/ 21600 w 432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600" fill="none" extrusionOk="0">
                    <a:moveTo>
                      <a:pt x="-1" y="21599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200" y="9670"/>
                      <a:pt x="43200" y="21600"/>
                    </a:cubicBezTo>
                  </a:path>
                  <a:path w="43200" h="21600" stroke="0" extrusionOk="0">
                    <a:moveTo>
                      <a:pt x="-1" y="21599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200" y="9670"/>
                      <a:pt x="43200" y="2160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99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5" name="Group 6">
              <a:extLst>
                <a:ext uri="{FF2B5EF4-FFF2-40B4-BE49-F238E27FC236}">
                  <a16:creationId xmlns:a16="http://schemas.microsoft.com/office/drawing/2014/main" id="{D0D68629-6AD4-4A75-BF94-4963DD1D2D29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841" y="793"/>
              <a:ext cx="280" cy="136"/>
              <a:chOff x="305" y="697"/>
              <a:chExt cx="1152" cy="272"/>
            </a:xfrm>
          </p:grpSpPr>
          <p:sp>
            <p:nvSpPr>
              <p:cNvPr id="21" name="Arc 7">
                <a:extLst>
                  <a:ext uri="{FF2B5EF4-FFF2-40B4-BE49-F238E27FC236}">
                    <a16:creationId xmlns:a16="http://schemas.microsoft.com/office/drawing/2014/main" id="{9EB0B096-02C4-4126-8B2A-C17AA3FCED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" y="697"/>
                <a:ext cx="576" cy="144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200"/>
                  <a:gd name="T1" fmla="*/ 21600 h 21600"/>
                  <a:gd name="T2" fmla="*/ 43200 w 43200"/>
                  <a:gd name="T3" fmla="*/ 21600 h 21600"/>
                  <a:gd name="T4" fmla="*/ 21600 w 432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600" fill="none" extrusionOk="0">
                    <a:moveTo>
                      <a:pt x="-1" y="21599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200" y="9670"/>
                      <a:pt x="43200" y="21600"/>
                    </a:cubicBezTo>
                  </a:path>
                  <a:path w="43200" h="21600" stroke="0" extrusionOk="0">
                    <a:moveTo>
                      <a:pt x="-1" y="21599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200" y="9670"/>
                      <a:pt x="43200" y="2160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99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2" name="Arc 8">
                <a:extLst>
                  <a:ext uri="{FF2B5EF4-FFF2-40B4-BE49-F238E27FC236}">
                    <a16:creationId xmlns:a16="http://schemas.microsoft.com/office/drawing/2014/main" id="{22B954D1-83ED-410F-B085-1A69C2F58DE4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881" y="825"/>
                <a:ext cx="576" cy="144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200"/>
                  <a:gd name="T1" fmla="*/ 21600 h 21600"/>
                  <a:gd name="T2" fmla="*/ 43200 w 43200"/>
                  <a:gd name="T3" fmla="*/ 21600 h 21600"/>
                  <a:gd name="T4" fmla="*/ 21600 w 432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600" fill="none" extrusionOk="0">
                    <a:moveTo>
                      <a:pt x="-1" y="21599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200" y="9670"/>
                      <a:pt x="43200" y="21600"/>
                    </a:cubicBezTo>
                  </a:path>
                  <a:path w="43200" h="21600" stroke="0" extrusionOk="0">
                    <a:moveTo>
                      <a:pt x="-1" y="21599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200" y="9670"/>
                      <a:pt x="43200" y="2160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99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9">
              <a:extLst>
                <a:ext uri="{FF2B5EF4-FFF2-40B4-BE49-F238E27FC236}">
                  <a16:creationId xmlns:a16="http://schemas.microsoft.com/office/drawing/2014/main" id="{FABD9779-E2C8-466A-9E59-DAD7DED8C31F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849" y="1073"/>
              <a:ext cx="280" cy="136"/>
              <a:chOff x="305" y="697"/>
              <a:chExt cx="1152" cy="272"/>
            </a:xfrm>
          </p:grpSpPr>
          <p:sp>
            <p:nvSpPr>
              <p:cNvPr id="19" name="Arc 10">
                <a:extLst>
                  <a:ext uri="{FF2B5EF4-FFF2-40B4-BE49-F238E27FC236}">
                    <a16:creationId xmlns:a16="http://schemas.microsoft.com/office/drawing/2014/main" id="{E3ABEC20-4965-4C1F-8D9C-ADC8AAF698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" y="697"/>
                <a:ext cx="576" cy="144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200"/>
                  <a:gd name="T1" fmla="*/ 21600 h 21600"/>
                  <a:gd name="T2" fmla="*/ 43200 w 43200"/>
                  <a:gd name="T3" fmla="*/ 21600 h 21600"/>
                  <a:gd name="T4" fmla="*/ 21600 w 432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600" fill="none" extrusionOk="0">
                    <a:moveTo>
                      <a:pt x="-1" y="21599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200" y="9670"/>
                      <a:pt x="43200" y="21600"/>
                    </a:cubicBezTo>
                  </a:path>
                  <a:path w="43200" h="21600" stroke="0" extrusionOk="0">
                    <a:moveTo>
                      <a:pt x="-1" y="21599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200" y="9670"/>
                      <a:pt x="43200" y="2160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99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0" name="Arc 11">
                <a:extLst>
                  <a:ext uri="{FF2B5EF4-FFF2-40B4-BE49-F238E27FC236}">
                    <a16:creationId xmlns:a16="http://schemas.microsoft.com/office/drawing/2014/main" id="{3D56A255-41D3-4ADA-B203-A32DF01B4E82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881" y="825"/>
                <a:ext cx="576" cy="144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200"/>
                  <a:gd name="T1" fmla="*/ 21600 h 21600"/>
                  <a:gd name="T2" fmla="*/ 43200 w 43200"/>
                  <a:gd name="T3" fmla="*/ 21600 h 21600"/>
                  <a:gd name="T4" fmla="*/ 21600 w 432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600" fill="none" extrusionOk="0">
                    <a:moveTo>
                      <a:pt x="-1" y="21599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200" y="9670"/>
                      <a:pt x="43200" y="21600"/>
                    </a:cubicBezTo>
                  </a:path>
                  <a:path w="43200" h="21600" stroke="0" extrusionOk="0">
                    <a:moveTo>
                      <a:pt x="-1" y="21599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200" y="9670"/>
                      <a:pt x="43200" y="2160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99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" name="Group 12">
              <a:extLst>
                <a:ext uri="{FF2B5EF4-FFF2-40B4-BE49-F238E27FC236}">
                  <a16:creationId xmlns:a16="http://schemas.microsoft.com/office/drawing/2014/main" id="{9B3400B8-0831-4D2C-B7A9-BDCD82C381F4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857" y="1353"/>
              <a:ext cx="280" cy="136"/>
              <a:chOff x="305" y="697"/>
              <a:chExt cx="1152" cy="272"/>
            </a:xfrm>
          </p:grpSpPr>
          <p:sp>
            <p:nvSpPr>
              <p:cNvPr id="17" name="Arc 13">
                <a:extLst>
                  <a:ext uri="{FF2B5EF4-FFF2-40B4-BE49-F238E27FC236}">
                    <a16:creationId xmlns:a16="http://schemas.microsoft.com/office/drawing/2014/main" id="{9EB27901-AC5C-4E9E-8744-82C22A5E39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" y="697"/>
                <a:ext cx="576" cy="144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200"/>
                  <a:gd name="T1" fmla="*/ 21600 h 21600"/>
                  <a:gd name="T2" fmla="*/ 43200 w 43200"/>
                  <a:gd name="T3" fmla="*/ 21600 h 21600"/>
                  <a:gd name="T4" fmla="*/ 21600 w 432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600" fill="none" extrusionOk="0">
                    <a:moveTo>
                      <a:pt x="-1" y="21599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200" y="9670"/>
                      <a:pt x="43200" y="21600"/>
                    </a:cubicBezTo>
                  </a:path>
                  <a:path w="43200" h="21600" stroke="0" extrusionOk="0">
                    <a:moveTo>
                      <a:pt x="-1" y="21599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200" y="9670"/>
                      <a:pt x="43200" y="2160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99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" name="Arc 14">
                <a:extLst>
                  <a:ext uri="{FF2B5EF4-FFF2-40B4-BE49-F238E27FC236}">
                    <a16:creationId xmlns:a16="http://schemas.microsoft.com/office/drawing/2014/main" id="{9BC49A81-F094-4CDE-96C8-614C5C680227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881" y="825"/>
                <a:ext cx="576" cy="144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200"/>
                  <a:gd name="T1" fmla="*/ 21600 h 21600"/>
                  <a:gd name="T2" fmla="*/ 43200 w 43200"/>
                  <a:gd name="T3" fmla="*/ 21600 h 21600"/>
                  <a:gd name="T4" fmla="*/ 21600 w 432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600" fill="none" extrusionOk="0">
                    <a:moveTo>
                      <a:pt x="-1" y="21599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200" y="9670"/>
                      <a:pt x="43200" y="21600"/>
                    </a:cubicBezTo>
                  </a:path>
                  <a:path w="43200" h="21600" stroke="0" extrusionOk="0">
                    <a:moveTo>
                      <a:pt x="-1" y="21599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200" y="9670"/>
                      <a:pt x="43200" y="2160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99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8" name="Group 15">
              <a:extLst>
                <a:ext uri="{FF2B5EF4-FFF2-40B4-BE49-F238E27FC236}">
                  <a16:creationId xmlns:a16="http://schemas.microsoft.com/office/drawing/2014/main" id="{61172665-8C82-45A1-AF2B-DEBE026B46CE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865" y="1633"/>
              <a:ext cx="280" cy="136"/>
              <a:chOff x="305" y="697"/>
              <a:chExt cx="1152" cy="272"/>
            </a:xfrm>
          </p:grpSpPr>
          <p:sp>
            <p:nvSpPr>
              <p:cNvPr id="15" name="Arc 16">
                <a:extLst>
                  <a:ext uri="{FF2B5EF4-FFF2-40B4-BE49-F238E27FC236}">
                    <a16:creationId xmlns:a16="http://schemas.microsoft.com/office/drawing/2014/main" id="{F8D57097-7EB3-42FE-BB0F-2FDF3F68BE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" y="697"/>
                <a:ext cx="576" cy="144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200"/>
                  <a:gd name="T1" fmla="*/ 21600 h 21600"/>
                  <a:gd name="T2" fmla="*/ 43200 w 43200"/>
                  <a:gd name="T3" fmla="*/ 21600 h 21600"/>
                  <a:gd name="T4" fmla="*/ 21600 w 432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600" fill="none" extrusionOk="0">
                    <a:moveTo>
                      <a:pt x="-1" y="21599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200" y="9670"/>
                      <a:pt x="43200" y="21600"/>
                    </a:cubicBezTo>
                  </a:path>
                  <a:path w="43200" h="21600" stroke="0" extrusionOk="0">
                    <a:moveTo>
                      <a:pt x="-1" y="21599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200" y="9670"/>
                      <a:pt x="43200" y="2160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99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6" name="Arc 17">
                <a:extLst>
                  <a:ext uri="{FF2B5EF4-FFF2-40B4-BE49-F238E27FC236}">
                    <a16:creationId xmlns:a16="http://schemas.microsoft.com/office/drawing/2014/main" id="{E5FBFC3D-B0F6-45E7-9A2C-57D34B6139B3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881" y="825"/>
                <a:ext cx="576" cy="144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200"/>
                  <a:gd name="T1" fmla="*/ 21600 h 21600"/>
                  <a:gd name="T2" fmla="*/ 43200 w 43200"/>
                  <a:gd name="T3" fmla="*/ 21600 h 21600"/>
                  <a:gd name="T4" fmla="*/ 21600 w 432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600" fill="none" extrusionOk="0">
                    <a:moveTo>
                      <a:pt x="-1" y="21599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200" y="9670"/>
                      <a:pt x="43200" y="21600"/>
                    </a:cubicBezTo>
                  </a:path>
                  <a:path w="43200" h="21600" stroke="0" extrusionOk="0">
                    <a:moveTo>
                      <a:pt x="-1" y="21599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200" y="9670"/>
                      <a:pt x="43200" y="2160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99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9" name="Group 18">
              <a:extLst>
                <a:ext uri="{FF2B5EF4-FFF2-40B4-BE49-F238E27FC236}">
                  <a16:creationId xmlns:a16="http://schemas.microsoft.com/office/drawing/2014/main" id="{FB57B638-2B8D-465C-B204-02F91CB33AA2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873" y="1913"/>
              <a:ext cx="280" cy="136"/>
              <a:chOff x="305" y="697"/>
              <a:chExt cx="1152" cy="272"/>
            </a:xfrm>
          </p:grpSpPr>
          <p:sp>
            <p:nvSpPr>
              <p:cNvPr id="13" name="Arc 19">
                <a:extLst>
                  <a:ext uri="{FF2B5EF4-FFF2-40B4-BE49-F238E27FC236}">
                    <a16:creationId xmlns:a16="http://schemas.microsoft.com/office/drawing/2014/main" id="{E7595B05-635F-40F4-8BB0-9FA2B9DABF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" y="697"/>
                <a:ext cx="576" cy="144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200"/>
                  <a:gd name="T1" fmla="*/ 21600 h 21600"/>
                  <a:gd name="T2" fmla="*/ 43200 w 43200"/>
                  <a:gd name="T3" fmla="*/ 21600 h 21600"/>
                  <a:gd name="T4" fmla="*/ 21600 w 432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600" fill="none" extrusionOk="0">
                    <a:moveTo>
                      <a:pt x="-1" y="21599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200" y="9670"/>
                      <a:pt x="43200" y="21600"/>
                    </a:cubicBezTo>
                  </a:path>
                  <a:path w="43200" h="21600" stroke="0" extrusionOk="0">
                    <a:moveTo>
                      <a:pt x="-1" y="21599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200" y="9670"/>
                      <a:pt x="43200" y="2160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99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4" name="Arc 20">
                <a:extLst>
                  <a:ext uri="{FF2B5EF4-FFF2-40B4-BE49-F238E27FC236}">
                    <a16:creationId xmlns:a16="http://schemas.microsoft.com/office/drawing/2014/main" id="{897F5255-1E48-4241-9841-FA83AE66736E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881" y="825"/>
                <a:ext cx="576" cy="144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200"/>
                  <a:gd name="T1" fmla="*/ 21600 h 21600"/>
                  <a:gd name="T2" fmla="*/ 43200 w 43200"/>
                  <a:gd name="T3" fmla="*/ 21600 h 21600"/>
                  <a:gd name="T4" fmla="*/ 21600 w 432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600" fill="none" extrusionOk="0">
                    <a:moveTo>
                      <a:pt x="-1" y="21599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200" y="9670"/>
                      <a:pt x="43200" y="21600"/>
                    </a:cubicBezTo>
                  </a:path>
                  <a:path w="43200" h="21600" stroke="0" extrusionOk="0">
                    <a:moveTo>
                      <a:pt x="-1" y="21599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200" y="9670"/>
                      <a:pt x="43200" y="2160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99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21">
              <a:extLst>
                <a:ext uri="{FF2B5EF4-FFF2-40B4-BE49-F238E27FC236}">
                  <a16:creationId xmlns:a16="http://schemas.microsoft.com/office/drawing/2014/main" id="{F3E52A21-6E32-4772-9DD3-EE61199BE2B3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881" y="2193"/>
              <a:ext cx="280" cy="136"/>
              <a:chOff x="305" y="697"/>
              <a:chExt cx="1152" cy="272"/>
            </a:xfrm>
          </p:grpSpPr>
          <p:sp>
            <p:nvSpPr>
              <p:cNvPr id="11" name="Arc 22">
                <a:extLst>
                  <a:ext uri="{FF2B5EF4-FFF2-40B4-BE49-F238E27FC236}">
                    <a16:creationId xmlns:a16="http://schemas.microsoft.com/office/drawing/2014/main" id="{83EF7E29-E092-4F11-9CC6-53D008DF40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" y="697"/>
                <a:ext cx="576" cy="144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200"/>
                  <a:gd name="T1" fmla="*/ 21600 h 21600"/>
                  <a:gd name="T2" fmla="*/ 43200 w 43200"/>
                  <a:gd name="T3" fmla="*/ 21600 h 21600"/>
                  <a:gd name="T4" fmla="*/ 21600 w 432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600" fill="none" extrusionOk="0">
                    <a:moveTo>
                      <a:pt x="-1" y="21599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200" y="9670"/>
                      <a:pt x="43200" y="21600"/>
                    </a:cubicBezTo>
                  </a:path>
                  <a:path w="43200" h="21600" stroke="0" extrusionOk="0">
                    <a:moveTo>
                      <a:pt x="-1" y="21599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200" y="9670"/>
                      <a:pt x="43200" y="2160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99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2" name="Arc 23">
                <a:extLst>
                  <a:ext uri="{FF2B5EF4-FFF2-40B4-BE49-F238E27FC236}">
                    <a16:creationId xmlns:a16="http://schemas.microsoft.com/office/drawing/2014/main" id="{E4616CD8-6CFA-48EF-9DA5-F8C5FCD6E892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881" y="825"/>
                <a:ext cx="576" cy="144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200"/>
                  <a:gd name="T1" fmla="*/ 21600 h 21600"/>
                  <a:gd name="T2" fmla="*/ 43200 w 43200"/>
                  <a:gd name="T3" fmla="*/ 21600 h 21600"/>
                  <a:gd name="T4" fmla="*/ 21600 w 432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600" fill="none" extrusionOk="0">
                    <a:moveTo>
                      <a:pt x="-1" y="21599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200" y="9670"/>
                      <a:pt x="43200" y="21600"/>
                    </a:cubicBezTo>
                  </a:path>
                  <a:path w="43200" h="21600" stroke="0" extrusionOk="0">
                    <a:moveTo>
                      <a:pt x="-1" y="21599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200" y="9670"/>
                      <a:pt x="43200" y="2160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99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229C9B58-56B2-4B00-9242-C39CBF3CF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3553" y="1425389"/>
            <a:ext cx="68480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  <a:latin typeface="Arial" charset="0"/>
              </a:rPr>
              <a:t>alpha</a:t>
            </a:r>
            <a:endParaRPr lang="it-IT" sz="1600" i="1" dirty="0">
              <a:solidFill>
                <a:srgbClr val="FF0000"/>
              </a:solidFill>
              <a:latin typeface="Arial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520CD4F-43D2-43D7-B431-00A8D88BBC77}"/>
              </a:ext>
            </a:extLst>
          </p:cNvPr>
          <p:cNvGrpSpPr>
            <a:grpSpLocks/>
          </p:cNvGrpSpPr>
          <p:nvPr/>
        </p:nvGrpSpPr>
        <p:grpSpPr bwMode="auto">
          <a:xfrm>
            <a:off x="4406153" y="3744727"/>
            <a:ext cx="1143000" cy="957262"/>
            <a:chOff x="384" y="2592"/>
            <a:chExt cx="720" cy="60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AE7F272-2381-430D-9D5B-1CD0DD8154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4" y="2736"/>
              <a:ext cx="336" cy="315"/>
              <a:chOff x="4128" y="2112"/>
              <a:chExt cx="336" cy="315"/>
            </a:xfrm>
          </p:grpSpPr>
          <p:sp>
            <p:nvSpPr>
              <p:cNvPr id="52" name="Oval 27">
                <a:extLst>
                  <a:ext uri="{FF2B5EF4-FFF2-40B4-BE49-F238E27FC236}">
                    <a16:creationId xmlns:a16="http://schemas.microsoft.com/office/drawing/2014/main" id="{768A139A-E4B9-4622-A52D-478CF0D022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2" y="2112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gamma/>
                      <a:tint val="0"/>
                      <a:invGamma/>
                    </a:srgbClr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Oval 28">
                <a:extLst>
                  <a:ext uri="{FF2B5EF4-FFF2-40B4-BE49-F238E27FC236}">
                    <a16:creationId xmlns:a16="http://schemas.microsoft.com/office/drawing/2014/main" id="{7B75EB30-D991-4338-B04E-EC62AF26AE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8" y="2160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gamma/>
                      <a:tint val="0"/>
                      <a:invGamma/>
                    </a:srgbClr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Oval 29">
                <a:extLst>
                  <a:ext uri="{FF2B5EF4-FFF2-40B4-BE49-F238E27FC236}">
                    <a16:creationId xmlns:a16="http://schemas.microsoft.com/office/drawing/2014/main" id="{AFF2FF2E-4616-4DA0-9BE9-0D21ACA642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8" y="2283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FF0000">
                      <a:gamma/>
                      <a:tint val="0"/>
                      <a:invGamma/>
                    </a:srgbClr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Oval 30">
                <a:extLst>
                  <a:ext uri="{FF2B5EF4-FFF2-40B4-BE49-F238E27FC236}">
                    <a16:creationId xmlns:a16="http://schemas.microsoft.com/office/drawing/2014/main" id="{E3E5DDC5-394C-4D2A-8DE8-1B009F000E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4" y="2243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gamma/>
                      <a:tint val="0"/>
                      <a:invGamma/>
                    </a:srgbClr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Oval 31">
                <a:extLst>
                  <a:ext uri="{FF2B5EF4-FFF2-40B4-BE49-F238E27FC236}">
                    <a16:creationId xmlns:a16="http://schemas.microsoft.com/office/drawing/2014/main" id="{77AF5640-4B4D-4E01-8F42-49B07DD31A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4" y="2160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gamma/>
                      <a:tint val="0"/>
                      <a:invGamma/>
                    </a:srgbClr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" name="Oval 32">
                <a:extLst>
                  <a:ext uri="{FF2B5EF4-FFF2-40B4-BE49-F238E27FC236}">
                    <a16:creationId xmlns:a16="http://schemas.microsoft.com/office/drawing/2014/main" id="{AE935737-0D10-481C-AE8A-BCDF87C748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" y="2208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FF0000">
                      <a:gamma/>
                      <a:tint val="0"/>
                      <a:invGamma/>
                    </a:srgbClr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" name="Oval 33">
                <a:extLst>
                  <a:ext uri="{FF2B5EF4-FFF2-40B4-BE49-F238E27FC236}">
                    <a16:creationId xmlns:a16="http://schemas.microsoft.com/office/drawing/2014/main" id="{DC87048C-E024-43AC-9EEF-76CC979A4F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8" y="2256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FF0000">
                      <a:gamma/>
                      <a:tint val="0"/>
                      <a:invGamma/>
                    </a:srgbClr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8" name="Group 34">
              <a:extLst>
                <a:ext uri="{FF2B5EF4-FFF2-40B4-BE49-F238E27FC236}">
                  <a16:creationId xmlns:a16="http://schemas.microsoft.com/office/drawing/2014/main" id="{A9FABEBB-081D-4AA8-804E-E4A280BCA5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8" y="2880"/>
              <a:ext cx="336" cy="315"/>
              <a:chOff x="4128" y="2112"/>
              <a:chExt cx="336" cy="315"/>
            </a:xfrm>
          </p:grpSpPr>
          <p:sp>
            <p:nvSpPr>
              <p:cNvPr id="45" name="Oval 35">
                <a:extLst>
                  <a:ext uri="{FF2B5EF4-FFF2-40B4-BE49-F238E27FC236}">
                    <a16:creationId xmlns:a16="http://schemas.microsoft.com/office/drawing/2014/main" id="{8096CA6D-CCD2-4DD1-9C26-4DFCB74B36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2" y="2112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gamma/>
                      <a:tint val="0"/>
                      <a:invGamma/>
                    </a:srgbClr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" name="Oval 36">
                <a:extLst>
                  <a:ext uri="{FF2B5EF4-FFF2-40B4-BE49-F238E27FC236}">
                    <a16:creationId xmlns:a16="http://schemas.microsoft.com/office/drawing/2014/main" id="{09352963-0707-4063-BA6A-4B7DC50B13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8" y="2160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gamma/>
                      <a:tint val="0"/>
                      <a:invGamma/>
                    </a:srgbClr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" name="Oval 37">
                <a:extLst>
                  <a:ext uri="{FF2B5EF4-FFF2-40B4-BE49-F238E27FC236}">
                    <a16:creationId xmlns:a16="http://schemas.microsoft.com/office/drawing/2014/main" id="{1D5DD961-941F-4340-BAAE-3F8FF6C6FB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8" y="2283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FF0000">
                      <a:gamma/>
                      <a:tint val="0"/>
                      <a:invGamma/>
                    </a:srgbClr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" name="Oval 38">
                <a:extLst>
                  <a:ext uri="{FF2B5EF4-FFF2-40B4-BE49-F238E27FC236}">
                    <a16:creationId xmlns:a16="http://schemas.microsoft.com/office/drawing/2014/main" id="{C83756C5-3B10-4D88-B769-817DE993CB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4" y="2243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gamma/>
                      <a:tint val="0"/>
                      <a:invGamma/>
                    </a:srgbClr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" name="Oval 39">
                <a:extLst>
                  <a:ext uri="{FF2B5EF4-FFF2-40B4-BE49-F238E27FC236}">
                    <a16:creationId xmlns:a16="http://schemas.microsoft.com/office/drawing/2014/main" id="{24762F95-3D19-4BA7-A97D-7E1E0FA952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4" y="2160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gamma/>
                      <a:tint val="0"/>
                      <a:invGamma/>
                    </a:srgbClr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" name="Oval 40">
                <a:extLst>
                  <a:ext uri="{FF2B5EF4-FFF2-40B4-BE49-F238E27FC236}">
                    <a16:creationId xmlns:a16="http://schemas.microsoft.com/office/drawing/2014/main" id="{13FE83D4-83E7-461D-9039-8078E59E24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" y="2208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FF0000">
                      <a:gamma/>
                      <a:tint val="0"/>
                      <a:invGamma/>
                    </a:srgbClr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" name="Oval 41">
                <a:extLst>
                  <a:ext uri="{FF2B5EF4-FFF2-40B4-BE49-F238E27FC236}">
                    <a16:creationId xmlns:a16="http://schemas.microsoft.com/office/drawing/2014/main" id="{B4752E48-713E-46BF-A39D-5290F9B0DE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8" y="2256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FF0000">
                      <a:gamma/>
                      <a:tint val="0"/>
                      <a:invGamma/>
                    </a:srgbClr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9" name="Group 42">
              <a:extLst>
                <a:ext uri="{FF2B5EF4-FFF2-40B4-BE49-F238E27FC236}">
                  <a16:creationId xmlns:a16="http://schemas.microsoft.com/office/drawing/2014/main" id="{B917B089-EBDE-407C-B143-8B6778B1FF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4" y="2592"/>
              <a:ext cx="336" cy="315"/>
              <a:chOff x="4128" y="2112"/>
              <a:chExt cx="336" cy="315"/>
            </a:xfrm>
          </p:grpSpPr>
          <p:sp>
            <p:nvSpPr>
              <p:cNvPr id="38" name="Oval 43">
                <a:extLst>
                  <a:ext uri="{FF2B5EF4-FFF2-40B4-BE49-F238E27FC236}">
                    <a16:creationId xmlns:a16="http://schemas.microsoft.com/office/drawing/2014/main" id="{63A339E5-F5D7-453B-A172-BDE5325CA3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2" y="2112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gamma/>
                      <a:tint val="0"/>
                      <a:invGamma/>
                    </a:srgbClr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" name="Oval 44">
                <a:extLst>
                  <a:ext uri="{FF2B5EF4-FFF2-40B4-BE49-F238E27FC236}">
                    <a16:creationId xmlns:a16="http://schemas.microsoft.com/office/drawing/2014/main" id="{F17F6FFE-5207-4BA8-AD17-160C5B2C67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8" y="2160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gamma/>
                      <a:tint val="0"/>
                      <a:invGamma/>
                    </a:srgbClr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Oval 45">
                <a:extLst>
                  <a:ext uri="{FF2B5EF4-FFF2-40B4-BE49-F238E27FC236}">
                    <a16:creationId xmlns:a16="http://schemas.microsoft.com/office/drawing/2014/main" id="{A2CB4CB0-17B2-4803-A513-5E4F9813DC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8" y="2283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FF0000">
                      <a:gamma/>
                      <a:tint val="0"/>
                      <a:invGamma/>
                    </a:srgbClr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Oval 46">
                <a:extLst>
                  <a:ext uri="{FF2B5EF4-FFF2-40B4-BE49-F238E27FC236}">
                    <a16:creationId xmlns:a16="http://schemas.microsoft.com/office/drawing/2014/main" id="{DD014FD1-1338-454D-93BD-C38B952CE4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4" y="2243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gamma/>
                      <a:tint val="0"/>
                      <a:invGamma/>
                    </a:srgbClr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Oval 47">
                <a:extLst>
                  <a:ext uri="{FF2B5EF4-FFF2-40B4-BE49-F238E27FC236}">
                    <a16:creationId xmlns:a16="http://schemas.microsoft.com/office/drawing/2014/main" id="{88496CAA-326D-4C45-B4AF-B2735F6A5D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4" y="2160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gamma/>
                      <a:tint val="0"/>
                      <a:invGamma/>
                    </a:srgbClr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" name="Oval 48">
                <a:extLst>
                  <a:ext uri="{FF2B5EF4-FFF2-40B4-BE49-F238E27FC236}">
                    <a16:creationId xmlns:a16="http://schemas.microsoft.com/office/drawing/2014/main" id="{61618659-A2EA-42C0-A1A3-846B03DA31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" y="2208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FF0000">
                      <a:gamma/>
                      <a:tint val="0"/>
                      <a:invGamma/>
                    </a:srgbClr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Oval 49">
                <a:extLst>
                  <a:ext uri="{FF2B5EF4-FFF2-40B4-BE49-F238E27FC236}">
                    <a16:creationId xmlns:a16="http://schemas.microsoft.com/office/drawing/2014/main" id="{CA68E90D-8719-41CC-BDF3-FACB053A72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8" y="2256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FF0000">
                      <a:gamma/>
                      <a:tint val="0"/>
                      <a:invGamma/>
                    </a:srgbClr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0" name="Group 50">
              <a:extLst>
                <a:ext uri="{FF2B5EF4-FFF2-40B4-BE49-F238E27FC236}">
                  <a16:creationId xmlns:a16="http://schemas.microsoft.com/office/drawing/2014/main" id="{1B78A1DB-F8BB-4AD7-B2E9-15AE89A3A3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8" y="2784"/>
              <a:ext cx="336" cy="315"/>
              <a:chOff x="4128" y="2112"/>
              <a:chExt cx="336" cy="315"/>
            </a:xfrm>
          </p:grpSpPr>
          <p:sp>
            <p:nvSpPr>
              <p:cNvPr id="31" name="Oval 51">
                <a:extLst>
                  <a:ext uri="{FF2B5EF4-FFF2-40B4-BE49-F238E27FC236}">
                    <a16:creationId xmlns:a16="http://schemas.microsoft.com/office/drawing/2014/main" id="{4910E4FF-181E-4E30-B6B6-6B6E1F71FE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2" y="2112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gamma/>
                      <a:tint val="0"/>
                      <a:invGamma/>
                    </a:srgbClr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Oval 52">
                <a:extLst>
                  <a:ext uri="{FF2B5EF4-FFF2-40B4-BE49-F238E27FC236}">
                    <a16:creationId xmlns:a16="http://schemas.microsoft.com/office/drawing/2014/main" id="{C1473D85-DF09-4E90-B019-3371CFC50D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8" y="2160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gamma/>
                      <a:tint val="0"/>
                      <a:invGamma/>
                    </a:srgbClr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Oval 53">
                <a:extLst>
                  <a:ext uri="{FF2B5EF4-FFF2-40B4-BE49-F238E27FC236}">
                    <a16:creationId xmlns:a16="http://schemas.microsoft.com/office/drawing/2014/main" id="{2FD5EE85-C8E3-4D89-B171-D7AF3039C5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8" y="2283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FF0000">
                      <a:gamma/>
                      <a:tint val="0"/>
                      <a:invGamma/>
                    </a:srgbClr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Oval 54">
                <a:extLst>
                  <a:ext uri="{FF2B5EF4-FFF2-40B4-BE49-F238E27FC236}">
                    <a16:creationId xmlns:a16="http://schemas.microsoft.com/office/drawing/2014/main" id="{32848C67-CDFC-4C0B-9577-470AC8420F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4" y="2243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gamma/>
                      <a:tint val="0"/>
                      <a:invGamma/>
                    </a:srgbClr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Oval 55">
                <a:extLst>
                  <a:ext uri="{FF2B5EF4-FFF2-40B4-BE49-F238E27FC236}">
                    <a16:creationId xmlns:a16="http://schemas.microsoft.com/office/drawing/2014/main" id="{648A0B53-121B-4A2B-BF7C-23626C929D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4" y="2160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gamma/>
                      <a:tint val="0"/>
                      <a:invGamma/>
                    </a:srgbClr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Oval 56">
                <a:extLst>
                  <a:ext uri="{FF2B5EF4-FFF2-40B4-BE49-F238E27FC236}">
                    <a16:creationId xmlns:a16="http://schemas.microsoft.com/office/drawing/2014/main" id="{A69C657D-EFF1-444B-B207-AF3D37C346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" y="2208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FF0000">
                      <a:gamma/>
                      <a:tint val="0"/>
                      <a:invGamma/>
                    </a:srgbClr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Oval 57">
                <a:extLst>
                  <a:ext uri="{FF2B5EF4-FFF2-40B4-BE49-F238E27FC236}">
                    <a16:creationId xmlns:a16="http://schemas.microsoft.com/office/drawing/2014/main" id="{75DF5249-CBAC-401D-8CDB-C0C73273CE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8" y="2256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FF0000">
                      <a:gamma/>
                      <a:tint val="0"/>
                      <a:invGamma/>
                    </a:srgbClr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DDB84A6-1D3B-4096-B34E-835F39B0B52B}"/>
              </a:ext>
            </a:extLst>
          </p:cNvPr>
          <p:cNvGrpSpPr>
            <a:grpSpLocks/>
          </p:cNvGrpSpPr>
          <p:nvPr/>
        </p:nvGrpSpPr>
        <p:grpSpPr bwMode="auto">
          <a:xfrm>
            <a:off x="4177553" y="1272989"/>
            <a:ext cx="2590800" cy="847725"/>
            <a:chOff x="1776" y="3456"/>
            <a:chExt cx="1632" cy="534"/>
          </a:xfrm>
        </p:grpSpPr>
        <p:sp>
          <p:nvSpPr>
            <p:cNvPr id="60" name="Line 59">
              <a:extLst>
                <a:ext uri="{FF2B5EF4-FFF2-40B4-BE49-F238E27FC236}">
                  <a16:creationId xmlns:a16="http://schemas.microsoft.com/office/drawing/2014/main" id="{6423331A-DC47-4DEA-979D-9CAAD5FC62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3648"/>
              <a:ext cx="52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3680229A-4D39-41E7-B8D6-664C4FABFF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64" y="3456"/>
              <a:ext cx="528" cy="534"/>
              <a:chOff x="3984" y="1557"/>
              <a:chExt cx="528" cy="534"/>
            </a:xfrm>
          </p:grpSpPr>
          <p:grpSp>
            <p:nvGrpSpPr>
              <p:cNvPr id="68" name="Group 61">
                <a:extLst>
                  <a:ext uri="{FF2B5EF4-FFF2-40B4-BE49-F238E27FC236}">
                    <a16:creationId xmlns:a16="http://schemas.microsoft.com/office/drawing/2014/main" id="{17FB1742-FDA6-473E-A673-C60A0C5CA9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84" y="1632"/>
                <a:ext cx="336" cy="315"/>
                <a:chOff x="4128" y="2112"/>
                <a:chExt cx="336" cy="315"/>
              </a:xfrm>
            </p:grpSpPr>
            <p:sp>
              <p:nvSpPr>
                <p:cNvPr id="93" name="Oval 62">
                  <a:extLst>
                    <a:ext uri="{FF2B5EF4-FFF2-40B4-BE49-F238E27FC236}">
                      <a16:creationId xmlns:a16="http://schemas.microsoft.com/office/drawing/2014/main" id="{19244086-D69E-41AD-91BF-084ECA8C18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72" y="2112"/>
                  <a:ext cx="144" cy="14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FF">
                        <a:gamma/>
                        <a:tint val="0"/>
                        <a:invGamma/>
                      </a:srgbClr>
                    </a:gs>
                    <a:gs pos="100000">
                      <a:srgbClr val="0000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4" name="Oval 63">
                  <a:extLst>
                    <a:ext uri="{FF2B5EF4-FFF2-40B4-BE49-F238E27FC236}">
                      <a16:creationId xmlns:a16="http://schemas.microsoft.com/office/drawing/2014/main" id="{04F171B6-BF6F-484C-80B0-EBF55EE2B8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28" y="2160"/>
                  <a:ext cx="144" cy="14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FF">
                        <a:gamma/>
                        <a:tint val="0"/>
                        <a:invGamma/>
                      </a:srgbClr>
                    </a:gs>
                    <a:gs pos="100000">
                      <a:srgbClr val="0000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5" name="Oval 64">
                  <a:extLst>
                    <a:ext uri="{FF2B5EF4-FFF2-40B4-BE49-F238E27FC236}">
                      <a16:creationId xmlns:a16="http://schemas.microsoft.com/office/drawing/2014/main" id="{68CEBA13-A990-4B29-B403-77228388ED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58" y="2283"/>
                  <a:ext cx="144" cy="14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>
                        <a:gamma/>
                        <a:tint val="0"/>
                        <a:invGamma/>
                      </a:srgbClr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6" name="Oval 65">
                  <a:extLst>
                    <a:ext uri="{FF2B5EF4-FFF2-40B4-BE49-F238E27FC236}">
                      <a16:creationId xmlns:a16="http://schemas.microsoft.com/office/drawing/2014/main" id="{CA7B1685-BC96-45C0-A8C9-6C8AD6D14C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24" y="2243"/>
                  <a:ext cx="144" cy="14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FF">
                        <a:gamma/>
                        <a:tint val="0"/>
                        <a:invGamma/>
                      </a:srgbClr>
                    </a:gs>
                    <a:gs pos="100000">
                      <a:srgbClr val="0000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7" name="Oval 66">
                  <a:extLst>
                    <a:ext uri="{FF2B5EF4-FFF2-40B4-BE49-F238E27FC236}">
                      <a16:creationId xmlns:a16="http://schemas.microsoft.com/office/drawing/2014/main" id="{62D1F19F-EBD6-4154-8E3A-360BB8C30C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24" y="2160"/>
                  <a:ext cx="144" cy="14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FF">
                        <a:gamma/>
                        <a:tint val="0"/>
                        <a:invGamma/>
                      </a:srgbClr>
                    </a:gs>
                    <a:gs pos="100000">
                      <a:srgbClr val="0000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8" name="Oval 67">
                  <a:extLst>
                    <a:ext uri="{FF2B5EF4-FFF2-40B4-BE49-F238E27FC236}">
                      <a16:creationId xmlns:a16="http://schemas.microsoft.com/office/drawing/2014/main" id="{2359F4CE-5117-410C-A192-A28C4E8026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20" y="2208"/>
                  <a:ext cx="144" cy="14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>
                        <a:gamma/>
                        <a:tint val="0"/>
                        <a:invGamma/>
                      </a:srgbClr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9" name="Oval 68">
                  <a:extLst>
                    <a:ext uri="{FF2B5EF4-FFF2-40B4-BE49-F238E27FC236}">
                      <a16:creationId xmlns:a16="http://schemas.microsoft.com/office/drawing/2014/main" id="{0B9D5A50-754F-4612-A4B1-A476F78545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28" y="2256"/>
                  <a:ext cx="144" cy="14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>
                        <a:gamma/>
                        <a:tint val="0"/>
                        <a:invGamma/>
                      </a:srgbClr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" name="Group 69">
                <a:extLst>
                  <a:ext uri="{FF2B5EF4-FFF2-40B4-BE49-F238E27FC236}">
                    <a16:creationId xmlns:a16="http://schemas.microsoft.com/office/drawing/2014/main" id="{1C49A083-002F-4F31-B9EA-033B1DD5C05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32" y="1776"/>
                <a:ext cx="336" cy="315"/>
                <a:chOff x="4128" y="2112"/>
                <a:chExt cx="336" cy="315"/>
              </a:xfrm>
            </p:grpSpPr>
            <p:sp>
              <p:nvSpPr>
                <p:cNvPr id="86" name="Oval 70">
                  <a:extLst>
                    <a:ext uri="{FF2B5EF4-FFF2-40B4-BE49-F238E27FC236}">
                      <a16:creationId xmlns:a16="http://schemas.microsoft.com/office/drawing/2014/main" id="{CB44BBF9-B085-4851-AFC2-18FA6CED9F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72" y="2112"/>
                  <a:ext cx="144" cy="14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FF">
                        <a:gamma/>
                        <a:tint val="0"/>
                        <a:invGamma/>
                      </a:srgbClr>
                    </a:gs>
                    <a:gs pos="100000">
                      <a:srgbClr val="0000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7" name="Oval 71">
                  <a:extLst>
                    <a:ext uri="{FF2B5EF4-FFF2-40B4-BE49-F238E27FC236}">
                      <a16:creationId xmlns:a16="http://schemas.microsoft.com/office/drawing/2014/main" id="{7377313B-6BE2-4B8A-BE42-E02204CD3B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28" y="2160"/>
                  <a:ext cx="144" cy="14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FF">
                        <a:gamma/>
                        <a:tint val="0"/>
                        <a:invGamma/>
                      </a:srgbClr>
                    </a:gs>
                    <a:gs pos="100000">
                      <a:srgbClr val="0000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" name="Oval 72">
                  <a:extLst>
                    <a:ext uri="{FF2B5EF4-FFF2-40B4-BE49-F238E27FC236}">
                      <a16:creationId xmlns:a16="http://schemas.microsoft.com/office/drawing/2014/main" id="{04B8ACD0-7483-4FE6-9130-602D9C855E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58" y="2283"/>
                  <a:ext cx="144" cy="14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>
                        <a:gamma/>
                        <a:tint val="0"/>
                        <a:invGamma/>
                      </a:srgbClr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9" name="Oval 73">
                  <a:extLst>
                    <a:ext uri="{FF2B5EF4-FFF2-40B4-BE49-F238E27FC236}">
                      <a16:creationId xmlns:a16="http://schemas.microsoft.com/office/drawing/2014/main" id="{03219816-E416-4EF9-A0EF-C6DD86DD08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24" y="2243"/>
                  <a:ext cx="144" cy="14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FF">
                        <a:gamma/>
                        <a:tint val="0"/>
                        <a:invGamma/>
                      </a:srgbClr>
                    </a:gs>
                    <a:gs pos="100000">
                      <a:srgbClr val="0000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0" name="Oval 74">
                  <a:extLst>
                    <a:ext uri="{FF2B5EF4-FFF2-40B4-BE49-F238E27FC236}">
                      <a16:creationId xmlns:a16="http://schemas.microsoft.com/office/drawing/2014/main" id="{1B6C8BCE-612F-4F63-89C2-56C543FDAA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24" y="2160"/>
                  <a:ext cx="144" cy="14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FF">
                        <a:gamma/>
                        <a:tint val="0"/>
                        <a:invGamma/>
                      </a:srgbClr>
                    </a:gs>
                    <a:gs pos="100000">
                      <a:srgbClr val="0000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1" name="Oval 75">
                  <a:extLst>
                    <a:ext uri="{FF2B5EF4-FFF2-40B4-BE49-F238E27FC236}">
                      <a16:creationId xmlns:a16="http://schemas.microsoft.com/office/drawing/2014/main" id="{D18EE148-62AB-42CC-9EA1-A980D1C7F2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20" y="2208"/>
                  <a:ext cx="144" cy="14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>
                        <a:gamma/>
                        <a:tint val="0"/>
                        <a:invGamma/>
                      </a:srgbClr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" name="Oval 76">
                  <a:extLst>
                    <a:ext uri="{FF2B5EF4-FFF2-40B4-BE49-F238E27FC236}">
                      <a16:creationId xmlns:a16="http://schemas.microsoft.com/office/drawing/2014/main" id="{4DADF8D2-BD71-4F70-B672-8722CA14E6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28" y="2256"/>
                  <a:ext cx="144" cy="14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>
                        <a:gamma/>
                        <a:tint val="0"/>
                        <a:invGamma/>
                      </a:srgbClr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" name="Group 77">
                <a:extLst>
                  <a:ext uri="{FF2B5EF4-FFF2-40B4-BE49-F238E27FC236}">
                    <a16:creationId xmlns:a16="http://schemas.microsoft.com/office/drawing/2014/main" id="{6AFDC79B-249B-4D3D-A3CE-27394CB5335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1557"/>
                <a:ext cx="336" cy="315"/>
                <a:chOff x="4128" y="2112"/>
                <a:chExt cx="336" cy="315"/>
              </a:xfrm>
            </p:grpSpPr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23804679-20D3-4FBF-8674-4F6B82C0F5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72" y="2112"/>
                  <a:ext cx="144" cy="14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FF">
                        <a:gamma/>
                        <a:tint val="0"/>
                        <a:invGamma/>
                      </a:srgbClr>
                    </a:gs>
                    <a:gs pos="100000">
                      <a:srgbClr val="0000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9EDD220E-0B28-41D7-A124-555104B1BB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28" y="2160"/>
                  <a:ext cx="144" cy="14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FF">
                        <a:gamma/>
                        <a:tint val="0"/>
                        <a:invGamma/>
                      </a:srgbClr>
                    </a:gs>
                    <a:gs pos="100000">
                      <a:srgbClr val="0000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6DF9B017-FE19-42FA-AFB5-8B8A090CBE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58" y="2283"/>
                  <a:ext cx="144" cy="14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>
                        <a:gamma/>
                        <a:tint val="0"/>
                        <a:invGamma/>
                      </a:srgbClr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58CD4E66-3B57-4EC5-96B0-A035280E81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24" y="2243"/>
                  <a:ext cx="144" cy="14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FF">
                        <a:gamma/>
                        <a:tint val="0"/>
                        <a:invGamma/>
                      </a:srgbClr>
                    </a:gs>
                    <a:gs pos="100000">
                      <a:srgbClr val="0000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696DE28D-182D-4D18-A1DA-23896B3ADD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24" y="2160"/>
                  <a:ext cx="144" cy="14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FF">
                        <a:gamma/>
                        <a:tint val="0"/>
                        <a:invGamma/>
                      </a:srgbClr>
                    </a:gs>
                    <a:gs pos="100000">
                      <a:srgbClr val="0000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F7F89DF6-85B6-4D36-945E-1207BB6D27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20" y="2208"/>
                  <a:ext cx="144" cy="14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>
                        <a:gamma/>
                        <a:tint val="0"/>
                        <a:invGamma/>
                      </a:srgbClr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E2167BC2-CB45-4C4E-8248-B3505DDA1B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28" y="2256"/>
                  <a:ext cx="144" cy="14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>
                        <a:gamma/>
                        <a:tint val="0"/>
                        <a:invGamma/>
                      </a:srgbClr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1" name="Group 85">
                <a:extLst>
                  <a:ext uri="{FF2B5EF4-FFF2-40B4-BE49-F238E27FC236}">
                    <a16:creationId xmlns:a16="http://schemas.microsoft.com/office/drawing/2014/main" id="{7BC9F747-CDB4-487A-AAFB-45DD13D2CCF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76" y="1680"/>
                <a:ext cx="336" cy="315"/>
                <a:chOff x="4128" y="2112"/>
                <a:chExt cx="336" cy="315"/>
              </a:xfrm>
            </p:grpSpPr>
            <p:sp>
              <p:nvSpPr>
                <p:cNvPr id="72" name="Oval 86">
                  <a:extLst>
                    <a:ext uri="{FF2B5EF4-FFF2-40B4-BE49-F238E27FC236}">
                      <a16:creationId xmlns:a16="http://schemas.microsoft.com/office/drawing/2014/main" id="{E27A3647-006D-494D-8E58-CF3107105B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72" y="2112"/>
                  <a:ext cx="144" cy="14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FF">
                        <a:gamma/>
                        <a:tint val="0"/>
                        <a:invGamma/>
                      </a:srgbClr>
                    </a:gs>
                    <a:gs pos="100000">
                      <a:srgbClr val="0000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" name="Oval 87">
                  <a:extLst>
                    <a:ext uri="{FF2B5EF4-FFF2-40B4-BE49-F238E27FC236}">
                      <a16:creationId xmlns:a16="http://schemas.microsoft.com/office/drawing/2014/main" id="{766EFEF0-5B78-47C6-81AA-18CB4B6360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28" y="2160"/>
                  <a:ext cx="144" cy="14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FF">
                        <a:gamma/>
                        <a:tint val="0"/>
                        <a:invGamma/>
                      </a:srgbClr>
                    </a:gs>
                    <a:gs pos="100000">
                      <a:srgbClr val="0000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" name="Oval 88">
                  <a:extLst>
                    <a:ext uri="{FF2B5EF4-FFF2-40B4-BE49-F238E27FC236}">
                      <a16:creationId xmlns:a16="http://schemas.microsoft.com/office/drawing/2014/main" id="{34FB0B89-D08C-4C91-8EE2-68A8291623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58" y="2283"/>
                  <a:ext cx="144" cy="14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>
                        <a:gamma/>
                        <a:tint val="0"/>
                        <a:invGamma/>
                      </a:srgbClr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" name="Oval 89">
                  <a:extLst>
                    <a:ext uri="{FF2B5EF4-FFF2-40B4-BE49-F238E27FC236}">
                      <a16:creationId xmlns:a16="http://schemas.microsoft.com/office/drawing/2014/main" id="{66AA88F2-48A5-4FF6-8028-685212C59B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24" y="2243"/>
                  <a:ext cx="144" cy="14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FF">
                        <a:gamma/>
                        <a:tint val="0"/>
                        <a:invGamma/>
                      </a:srgbClr>
                    </a:gs>
                    <a:gs pos="100000">
                      <a:srgbClr val="0000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" name="Oval 90">
                  <a:extLst>
                    <a:ext uri="{FF2B5EF4-FFF2-40B4-BE49-F238E27FC236}">
                      <a16:creationId xmlns:a16="http://schemas.microsoft.com/office/drawing/2014/main" id="{CA8A8085-F811-4569-B889-4F7D021EB8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24" y="2160"/>
                  <a:ext cx="144" cy="14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FF">
                        <a:gamma/>
                        <a:tint val="0"/>
                        <a:invGamma/>
                      </a:srgbClr>
                    </a:gs>
                    <a:gs pos="100000">
                      <a:srgbClr val="0000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" name="Oval 91">
                  <a:extLst>
                    <a:ext uri="{FF2B5EF4-FFF2-40B4-BE49-F238E27FC236}">
                      <a16:creationId xmlns:a16="http://schemas.microsoft.com/office/drawing/2014/main" id="{483EB4A5-3FBE-44B5-9B55-EC642187B7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20" y="2208"/>
                  <a:ext cx="144" cy="14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>
                        <a:gamma/>
                        <a:tint val="0"/>
                        <a:invGamma/>
                      </a:srgbClr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" name="Oval 92">
                  <a:extLst>
                    <a:ext uri="{FF2B5EF4-FFF2-40B4-BE49-F238E27FC236}">
                      <a16:creationId xmlns:a16="http://schemas.microsoft.com/office/drawing/2014/main" id="{7CBA319B-DD24-4814-8EAA-5E010D16F6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28" y="2256"/>
                  <a:ext cx="144" cy="14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>
                        <a:gamma/>
                        <a:tint val="0"/>
                        <a:invGamma/>
                      </a:srgbClr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2" name="Group 93">
              <a:extLst>
                <a:ext uri="{FF2B5EF4-FFF2-40B4-BE49-F238E27FC236}">
                  <a16:creationId xmlns:a16="http://schemas.microsoft.com/office/drawing/2014/main" id="{3289B143-197E-41A5-B3A5-3575194456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8" y="3552"/>
              <a:ext cx="288" cy="240"/>
              <a:chOff x="4128" y="1152"/>
              <a:chExt cx="288" cy="240"/>
            </a:xfrm>
          </p:grpSpPr>
          <p:sp>
            <p:nvSpPr>
              <p:cNvPr id="64" name="Oval 94">
                <a:extLst>
                  <a:ext uri="{FF2B5EF4-FFF2-40B4-BE49-F238E27FC236}">
                    <a16:creationId xmlns:a16="http://schemas.microsoft.com/office/drawing/2014/main" id="{1555336A-0CE0-4820-BB30-1BE440DD88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8" y="1200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FF0000">
                      <a:gamma/>
                      <a:tint val="0"/>
                      <a:invGamma/>
                    </a:srgbClr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Oval 95">
                <a:extLst>
                  <a:ext uri="{FF2B5EF4-FFF2-40B4-BE49-F238E27FC236}">
                    <a16:creationId xmlns:a16="http://schemas.microsoft.com/office/drawing/2014/main" id="{84478CA3-3BA6-452D-8C73-8EDC6550C7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4" y="1152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gamma/>
                      <a:tint val="0"/>
                      <a:invGamma/>
                    </a:srgbClr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" name="Oval 96">
                <a:extLst>
                  <a:ext uri="{FF2B5EF4-FFF2-40B4-BE49-F238E27FC236}">
                    <a16:creationId xmlns:a16="http://schemas.microsoft.com/office/drawing/2014/main" id="{E5D2F386-EC72-418E-8444-F943320E9A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2" y="1200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0000FF">
                      <a:gamma/>
                      <a:tint val="0"/>
                      <a:invGamma/>
                    </a:srgbClr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" name="Oval 97">
                <a:extLst>
                  <a:ext uri="{FF2B5EF4-FFF2-40B4-BE49-F238E27FC236}">
                    <a16:creationId xmlns:a16="http://schemas.microsoft.com/office/drawing/2014/main" id="{CE6F9C89-3026-4DC5-B08F-76F6362892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6" y="1248"/>
                <a:ext cx="144" cy="144"/>
              </a:xfrm>
              <a:prstGeom prst="ellipse">
                <a:avLst/>
              </a:prstGeom>
              <a:gradFill rotWithShape="0">
                <a:gsLst>
                  <a:gs pos="0">
                    <a:srgbClr val="FF0000">
                      <a:gamma/>
                      <a:tint val="0"/>
                      <a:invGamma/>
                    </a:srgbClr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3" name="Line 98">
              <a:extLst>
                <a:ext uri="{FF2B5EF4-FFF2-40B4-BE49-F238E27FC236}">
                  <a16:creationId xmlns:a16="http://schemas.microsoft.com/office/drawing/2014/main" id="{42354995-A047-461C-A637-B3BBE693A7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76" y="3674"/>
              <a:ext cx="33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0" name="Rectangle 101">
            <a:extLst>
              <a:ext uri="{FF2B5EF4-FFF2-40B4-BE49-F238E27FC236}">
                <a16:creationId xmlns:a16="http://schemas.microsoft.com/office/drawing/2014/main" id="{BEC44D08-FC76-41A4-BFD6-CBDCD6DCD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7622" y="5377048"/>
            <a:ext cx="8153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i="1" dirty="0">
                <a:solidFill>
                  <a:srgbClr val="FF0000"/>
                </a:solidFill>
                <a:latin typeface="Arial" charset="0"/>
              </a:rPr>
              <a:t>Very often, alpha and beta radiation lead to the formation of nuclei in </a:t>
            </a:r>
            <a:r>
              <a:rPr lang="en-US" i="1" u="sng" dirty="0">
                <a:solidFill>
                  <a:srgbClr val="FF0000"/>
                </a:solidFill>
                <a:latin typeface="Arial" charset="0"/>
              </a:rPr>
              <a:t>excited states </a:t>
            </a:r>
            <a:r>
              <a:rPr lang="en-US" i="1" dirty="0">
                <a:solidFill>
                  <a:srgbClr val="FF0000"/>
                </a:solidFill>
                <a:latin typeface="Arial" charset="0"/>
              </a:rPr>
              <a:t>which decay by gamma radiation</a:t>
            </a:r>
          </a:p>
        </p:txBody>
      </p:sp>
      <p:sp>
        <p:nvSpPr>
          <p:cNvPr id="101" name="Oval 102">
            <a:extLst>
              <a:ext uri="{FF2B5EF4-FFF2-40B4-BE49-F238E27FC236}">
                <a16:creationId xmlns:a16="http://schemas.microsoft.com/office/drawing/2014/main" id="{6170A332-C240-495D-A170-033A09A054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3753" y="2644589"/>
            <a:ext cx="228600" cy="228600"/>
          </a:xfrm>
          <a:prstGeom prst="ellipse">
            <a:avLst/>
          </a:prstGeom>
          <a:gradFill rotWithShape="0">
            <a:gsLst>
              <a:gs pos="0">
                <a:srgbClr val="0000FF">
                  <a:gamma/>
                  <a:tint val="0"/>
                  <a:invGamma/>
                </a:srgbClr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" name="Rectangle 103">
            <a:extLst>
              <a:ext uri="{FF2B5EF4-FFF2-40B4-BE49-F238E27FC236}">
                <a16:creationId xmlns:a16="http://schemas.microsoft.com/office/drawing/2014/main" id="{57BA43D2-DF26-4FD0-9893-1DEF252B3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1553" y="1806389"/>
            <a:ext cx="39693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rgbClr val="16469E"/>
                </a:solidFill>
                <a:latin typeface="Arial" charset="0"/>
              </a:rPr>
              <a:t>emission of an alpha particle (= helium nucleus)</a:t>
            </a:r>
            <a:endParaRPr lang="it-IT" sz="1400" i="1" dirty="0">
              <a:solidFill>
                <a:srgbClr val="16469E"/>
              </a:solidFill>
              <a:latin typeface="Arial" charset="0"/>
            </a:endParaRPr>
          </a:p>
        </p:txBody>
      </p:sp>
      <p:sp>
        <p:nvSpPr>
          <p:cNvPr id="103" name="Rectangle 104">
            <a:extLst>
              <a:ext uri="{FF2B5EF4-FFF2-40B4-BE49-F238E27FC236}">
                <a16:creationId xmlns:a16="http://schemas.microsoft.com/office/drawing/2014/main" id="{2DEB1D82-81D2-42E2-A04A-188CBD5B03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9753" y="2568389"/>
            <a:ext cx="6016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rgbClr val="FF0000"/>
                </a:solidFill>
                <a:latin typeface="Arial" charset="0"/>
              </a:rPr>
              <a:t>beta</a:t>
            </a:r>
            <a:endParaRPr lang="it-IT" sz="1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04" name="Line 105">
            <a:extLst>
              <a:ext uri="{FF2B5EF4-FFF2-40B4-BE49-F238E27FC236}">
                <a16:creationId xmlns:a16="http://schemas.microsoft.com/office/drawing/2014/main" id="{07B09C98-3730-4C44-B52B-898EAE58864A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2303" y="2796989"/>
            <a:ext cx="908050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" name="Line 106">
            <a:extLst>
              <a:ext uri="{FF2B5EF4-FFF2-40B4-BE49-F238E27FC236}">
                <a16:creationId xmlns:a16="http://schemas.microsoft.com/office/drawing/2014/main" id="{703171A6-B2FD-4A17-8E27-157CF7805B5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53953" y="2741427"/>
            <a:ext cx="533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" name="Oval 107">
            <a:extLst>
              <a:ext uri="{FF2B5EF4-FFF2-40B4-BE49-F238E27FC236}">
                <a16:creationId xmlns:a16="http://schemas.microsoft.com/office/drawing/2014/main" id="{5F99D58E-019B-4385-A388-805DF05BD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1153" y="2644589"/>
            <a:ext cx="228600" cy="228600"/>
          </a:xfrm>
          <a:prstGeom prst="ellipse">
            <a:avLst/>
          </a:prstGeom>
          <a:gradFill rotWithShape="0">
            <a:gsLst>
              <a:gs pos="0">
                <a:srgbClr val="FF0000">
                  <a:gamma/>
                  <a:tint val="0"/>
                  <a:invGamma/>
                </a:srgbClr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" name="Oval 108">
            <a:extLst>
              <a:ext uri="{FF2B5EF4-FFF2-40B4-BE49-F238E27FC236}">
                <a16:creationId xmlns:a16="http://schemas.microsoft.com/office/drawing/2014/main" id="{441092C9-F02C-4028-926F-7911370D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6578" y="2720789"/>
            <a:ext cx="152400" cy="152400"/>
          </a:xfrm>
          <a:prstGeom prst="ellipse">
            <a:avLst/>
          </a:prstGeom>
          <a:gradFill rotWithShape="0">
            <a:gsLst>
              <a:gs pos="0">
                <a:srgbClr val="008000">
                  <a:gamma/>
                  <a:tint val="0"/>
                  <a:invGamma/>
                </a:srgbClr>
              </a:gs>
              <a:gs pos="100000">
                <a:srgbClr val="008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" name="Rectangle 109">
            <a:extLst>
              <a:ext uri="{FF2B5EF4-FFF2-40B4-BE49-F238E27FC236}">
                <a16:creationId xmlns:a16="http://schemas.microsoft.com/office/drawing/2014/main" id="{4349B112-6C3E-4C69-8DA1-59BDC242DF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7752" y="2949389"/>
            <a:ext cx="587405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16469E"/>
                </a:solidFill>
                <a:latin typeface="Arial" charset="0"/>
              </a:rPr>
              <a:t>a neutron transforms into a proton (or a nucleus with N neutrons and Z protons transforms into a nucleus with N-1 neutrons and Z+1 protons, emitting an electron (beta particle)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and an antineutrino</a:t>
            </a:r>
            <a:endParaRPr lang="it-IT" sz="1400" i="1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</a:endParaRPr>
          </a:p>
        </p:txBody>
      </p:sp>
      <p:sp>
        <p:nvSpPr>
          <p:cNvPr id="109" name="Rectangle 110">
            <a:extLst>
              <a:ext uri="{FF2B5EF4-FFF2-40B4-BE49-F238E27FC236}">
                <a16:creationId xmlns:a16="http://schemas.microsoft.com/office/drawing/2014/main" id="{2345DCD1-2DC4-44E4-AD07-35342F741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9753" y="3984439"/>
            <a:ext cx="895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rgbClr val="FF0000"/>
                </a:solidFill>
                <a:latin typeface="Arial" charset="0"/>
              </a:rPr>
              <a:t>gamma</a:t>
            </a:r>
            <a:endParaRPr lang="it-IT" sz="1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10" name="Rectangle 111">
            <a:extLst>
              <a:ext uri="{FF2B5EF4-FFF2-40B4-BE49-F238E27FC236}">
                <a16:creationId xmlns:a16="http://schemas.microsoft.com/office/drawing/2014/main" id="{42753F43-6B2A-4B40-A0AC-F1A8EF549F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5352" y="4320989"/>
            <a:ext cx="5445101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16469E"/>
                </a:solidFill>
                <a:latin typeface="Arial" charset="0"/>
              </a:rPr>
              <a:t>emission of a gamma ray (=</a:t>
            </a:r>
            <a:r>
              <a:rPr lang="en-US" sz="1400" i="1" u="sng" dirty="0">
                <a:solidFill>
                  <a:srgbClr val="16469E"/>
                </a:solidFill>
                <a:latin typeface="Arial" charset="0"/>
              </a:rPr>
              <a:t>photon</a:t>
            </a:r>
            <a:r>
              <a:rPr lang="en-US" sz="1400" i="1" dirty="0">
                <a:solidFill>
                  <a:srgbClr val="16469E"/>
                </a:solidFill>
                <a:latin typeface="Arial" charset="0"/>
              </a:rPr>
              <a:t>, such as radio waves, microwaves, infrared, visible, ultraviolet, X-rays:</a:t>
            </a:r>
          </a:p>
          <a:p>
            <a:r>
              <a:rPr lang="en-US" sz="1400" i="1" u="sng" dirty="0">
                <a:solidFill>
                  <a:srgbClr val="16469E"/>
                </a:solidFill>
                <a:latin typeface="Arial" charset="0"/>
              </a:rPr>
              <a:t>the only difference is the wavelength or, if you prefer, the energy</a:t>
            </a:r>
            <a:r>
              <a:rPr lang="en-US" sz="1400" i="1" dirty="0">
                <a:solidFill>
                  <a:srgbClr val="16469E"/>
                </a:solidFill>
                <a:latin typeface="Arial" charset="0"/>
              </a:rPr>
              <a:t>)</a:t>
            </a:r>
            <a:endParaRPr lang="it-IT" sz="1400" i="1" dirty="0">
              <a:solidFill>
                <a:srgbClr val="16469E"/>
              </a:solidFill>
              <a:latin typeface="Arial" charset="0"/>
            </a:endParaRPr>
          </a:p>
        </p:txBody>
      </p:sp>
      <p:sp>
        <p:nvSpPr>
          <p:cNvPr id="111" name="AutoShape 112">
            <a:extLst>
              <a:ext uri="{FF2B5EF4-FFF2-40B4-BE49-F238E27FC236}">
                <a16:creationId xmlns:a16="http://schemas.microsoft.com/office/drawing/2014/main" id="{D01EB716-1A8D-40E7-9A51-C912144ADA9A}"/>
              </a:ext>
            </a:extLst>
          </p:cNvPr>
          <p:cNvSpPr>
            <a:spLocks noChangeAspect="1" noChangeArrowheads="1"/>
          </p:cNvSpPr>
          <p:nvPr/>
        </p:nvSpPr>
        <p:spPr bwMode="auto">
          <a:xfrm rot="-1639330">
            <a:off x="4710953" y="2392177"/>
            <a:ext cx="990600" cy="668337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FF00"/>
          </a:solidFill>
          <a:ln>
            <a:noFill/>
          </a:ln>
          <a:effectLst/>
          <a:scene3d>
            <a:camera prst="legacyObliqueTopRight">
              <a:rot lat="16499998" lon="20699999" rev="0"/>
            </a:camera>
            <a:lightRig rig="legacyFlat3" dir="b"/>
          </a:scene3d>
          <a:sp3d extrusionH="23800" prstMaterial="legacyMatte">
            <a:bevelT w="13500" h="13500" prst="angle"/>
            <a:bevelB w="13500" h="13500" prst="angle"/>
            <a:extrusionClr>
              <a:srgbClr val="00FF00"/>
            </a:extrusionClr>
          </a:sp3d>
          <a:extLst>
            <a:ext uri="{91240B29-F687-4f45-9708-019B960494DF}">
              <a14:hiddenLine xmlns:a14="http://schemas.microsoft.com/office/drawing/2010/main" xmlns="" w="381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12" name="Oval 108">
            <a:extLst>
              <a:ext uri="{FF2B5EF4-FFF2-40B4-BE49-F238E27FC236}">
                <a16:creationId xmlns:a16="http://schemas.microsoft.com/office/drawing/2014/main" id="{9053FE72-8CC8-45BB-BD42-71F361EF8B0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39753" y="2612789"/>
            <a:ext cx="108000" cy="108000"/>
          </a:xfrm>
          <a:prstGeom prst="ellipse">
            <a:avLst/>
          </a:prstGeom>
          <a:gradFill rotWithShape="0">
            <a:gsLst>
              <a:gs pos="0">
                <a:srgbClr val="008000">
                  <a:gamma/>
                  <a:tint val="0"/>
                  <a:invGamma/>
                </a:srgbClr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3" name="Line 105">
            <a:extLst>
              <a:ext uri="{FF2B5EF4-FFF2-40B4-BE49-F238E27FC236}">
                <a16:creationId xmlns:a16="http://schemas.microsoft.com/office/drawing/2014/main" id="{A53659ED-F3F9-4711-80A1-106EE2567CD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38867" y="2492189"/>
            <a:ext cx="815286" cy="161281"/>
          </a:xfrm>
          <a:prstGeom prst="line">
            <a:avLst/>
          </a:prstGeom>
          <a:noFill/>
          <a:ln w="38100">
            <a:solidFill>
              <a:srgbClr val="7F7F7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14" name="Picture 5" descr="Homer_Simpson.png">
            <a:extLst>
              <a:ext uri="{FF2B5EF4-FFF2-40B4-BE49-F238E27FC236}">
                <a16:creationId xmlns:a16="http://schemas.microsoft.com/office/drawing/2014/main" id="{CD05D96A-74E5-4FA7-8EF1-80ECB1B7FF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553" y="815789"/>
            <a:ext cx="868680" cy="1447800"/>
          </a:xfrm>
          <a:prstGeom prst="rect">
            <a:avLst/>
          </a:prstGeom>
        </p:spPr>
      </p:pic>
      <p:pic>
        <p:nvPicPr>
          <p:cNvPr id="115" name="Picture 6" descr="Bart_Simpson.png">
            <a:extLst>
              <a:ext uri="{FF2B5EF4-FFF2-40B4-BE49-F238E27FC236}">
                <a16:creationId xmlns:a16="http://schemas.microsoft.com/office/drawing/2014/main" id="{77949740-A3DF-4FAE-A3B0-CF38F2552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43953" y="2263589"/>
            <a:ext cx="721851" cy="1075559"/>
          </a:xfrm>
          <a:prstGeom prst="rect">
            <a:avLst/>
          </a:prstGeom>
        </p:spPr>
      </p:pic>
      <p:pic>
        <p:nvPicPr>
          <p:cNvPr id="116" name="Picture 7" descr="Lisa_Simpson.png">
            <a:extLst>
              <a:ext uri="{FF2B5EF4-FFF2-40B4-BE49-F238E27FC236}">
                <a16:creationId xmlns:a16="http://schemas.microsoft.com/office/drawing/2014/main" id="{1AFDA6A7-6293-4BB4-9BF4-2590AC2C10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0153" y="3711389"/>
            <a:ext cx="556981" cy="906023"/>
          </a:xfrm>
          <a:prstGeom prst="rect">
            <a:avLst/>
          </a:prstGeom>
        </p:spPr>
      </p:pic>
      <p:sp>
        <p:nvSpPr>
          <p:cNvPr id="118" name="CasellaDiTesto 117">
            <a:extLst>
              <a:ext uri="{FF2B5EF4-FFF2-40B4-BE49-F238E27FC236}">
                <a16:creationId xmlns:a16="http://schemas.microsoft.com/office/drawing/2014/main" id="{20D8EB42-731C-4868-8EE0-C5FF3D629375}"/>
              </a:ext>
            </a:extLst>
          </p:cNvPr>
          <p:cNvSpPr txBox="1"/>
          <p:nvPr/>
        </p:nvSpPr>
        <p:spPr>
          <a:xfrm>
            <a:off x="1790716" y="6208804"/>
            <a:ext cx="80503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0000"/>
                </a:solidFill>
                <a:latin typeface="Arial" charset="0"/>
              </a:rPr>
              <a:t>Radiation is part of our everyday life on earth</a:t>
            </a:r>
            <a:endParaRPr lang="it-IT" sz="1600" i="1" dirty="0">
              <a:solidFill>
                <a:srgbClr val="0000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29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00" grpId="0"/>
      <p:bldP spid="101" grpId="0" animBg="1"/>
      <p:bldP spid="102" grpId="0"/>
      <p:bldP spid="103" grpId="0"/>
      <p:bldP spid="104" grpId="0" animBg="1"/>
      <p:bldP spid="105" grpId="0" animBg="1"/>
      <p:bldP spid="106" grpId="0" animBg="1"/>
      <p:bldP spid="107" grpId="0" animBg="1"/>
      <p:bldP spid="108" grpId="0"/>
      <p:bldP spid="109" grpId="0"/>
      <p:bldP spid="110" grpId="0"/>
      <p:bldP spid="111" grpId="0" animBg="1"/>
      <p:bldP spid="112" grpId="0" animBg="1"/>
      <p:bldP spid="113" grpId="0" animBg="1"/>
      <p:bldP spid="1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09E79B-C3C2-415D-AC9A-37340A0D0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/>
              <a:t>Radiation</a:t>
            </a:r>
            <a:r>
              <a:rPr lang="it-IT" dirty="0"/>
              <a:t> </a:t>
            </a:r>
            <a:r>
              <a:rPr lang="it-IT" dirty="0" err="1"/>
              <a:t>around</a:t>
            </a:r>
            <a:r>
              <a:rPr lang="it-IT" dirty="0"/>
              <a:t> </a:t>
            </a:r>
            <a:r>
              <a:rPr lang="it-IT" dirty="0" err="1"/>
              <a:t>us</a:t>
            </a:r>
            <a:endParaRPr lang="it-IT" dirty="0"/>
          </a:p>
        </p:txBody>
      </p:sp>
      <p:pic>
        <p:nvPicPr>
          <p:cNvPr id="3" name="Picture 3" descr="fs10radose.jpg                                                 000D938DMacintosh HD                   C5534E62:">
            <a:extLst>
              <a:ext uri="{FF2B5EF4-FFF2-40B4-BE49-F238E27FC236}">
                <a16:creationId xmlns:a16="http://schemas.microsoft.com/office/drawing/2014/main" id="{0B07DCF3-FA3A-43C2-91A1-182696AE7B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90" t="4418" r="3667" b="6405"/>
          <a:stretch/>
        </p:blipFill>
        <p:spPr bwMode="auto">
          <a:xfrm>
            <a:off x="5952565" y="921393"/>
            <a:ext cx="3898803" cy="239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dna.jpg                                                        000D938DMacintosh HD                   C5534E62:">
            <a:extLst>
              <a:ext uri="{FF2B5EF4-FFF2-40B4-BE49-F238E27FC236}">
                <a16:creationId xmlns:a16="http://schemas.microsoft.com/office/drawing/2014/main" id="{F6EBE827-0396-4D09-B0A0-4F2A14973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386121" y="3325953"/>
            <a:ext cx="3467100" cy="241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D9F0AC67-C26A-48EE-9EB9-3B2DEB8853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8165" y="2188509"/>
            <a:ext cx="45720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 i="1" dirty="0">
                <a:solidFill>
                  <a:srgbClr val="16469E"/>
                </a:solidFill>
                <a:latin typeface="Arial" charset="0"/>
              </a:rPr>
              <a:t>they can break DNA and cause mutations</a:t>
            </a:r>
          </a:p>
          <a:p>
            <a:pPr algn="ctr"/>
            <a:r>
              <a:rPr lang="en-US" sz="1600" i="1" dirty="0">
                <a:solidFill>
                  <a:srgbClr val="16469E"/>
                </a:solidFill>
                <a:latin typeface="Arial" charset="0"/>
              </a:rPr>
              <a:t>probably plays a role in evolution</a:t>
            </a:r>
            <a:endParaRPr lang="it-IT" sz="1600" i="1" dirty="0">
              <a:solidFill>
                <a:srgbClr val="16469E"/>
              </a:solidFill>
              <a:latin typeface="Arial" charset="0"/>
            </a:endParaRPr>
          </a:p>
        </p:txBody>
      </p:sp>
      <p:sp>
        <p:nvSpPr>
          <p:cNvPr id="6" name="AutoShape 72">
            <a:extLst>
              <a:ext uri="{FF2B5EF4-FFF2-40B4-BE49-F238E27FC236}">
                <a16:creationId xmlns:a16="http://schemas.microsoft.com/office/drawing/2014/main" id="{995AE224-6DB4-417D-A357-160142A87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8765" y="6442923"/>
            <a:ext cx="6934200" cy="370267"/>
          </a:xfrm>
          <a:prstGeom prst="roundRect">
            <a:avLst/>
          </a:prstGeom>
          <a:solidFill>
            <a:srgbClr val="FFE887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04287" tIns="52144" rIns="104287" bIns="52144">
            <a:spAutoFit/>
          </a:bodyPr>
          <a:lstStyle/>
          <a:p>
            <a:pPr algn="ctr" defTabSz="1042988" eaLnBrk="1" hangingPunct="1">
              <a:lnSpc>
                <a:spcPct val="50000"/>
              </a:lnSpc>
              <a:spcBef>
                <a:spcPts val="0"/>
              </a:spcBef>
            </a:pPr>
            <a:endParaRPr lang="it-IT" sz="1400" b="1" dirty="0">
              <a:solidFill>
                <a:srgbClr val="16469E"/>
              </a:solidFill>
              <a:latin typeface="Arial" charset="0"/>
            </a:endParaRPr>
          </a:p>
          <a:p>
            <a:pPr algn="ctr" defTabSz="1042988" eaLnBrk="1" hangingPunct="1">
              <a:lnSpc>
                <a:spcPct val="50000"/>
              </a:lnSpc>
              <a:spcBef>
                <a:spcPts val="0"/>
              </a:spcBef>
            </a:pPr>
            <a:r>
              <a:rPr lang="it-IT" sz="1400" dirty="0">
                <a:solidFill>
                  <a:srgbClr val="16469E"/>
                </a:solidFill>
                <a:latin typeface="Arial" charset="0"/>
              </a:rPr>
              <a:t>≈ </a:t>
            </a:r>
            <a:r>
              <a:rPr lang="it-IT" sz="1400" b="1" dirty="0">
                <a:solidFill>
                  <a:srgbClr val="16469E"/>
                </a:solidFill>
                <a:latin typeface="Arial" charset="0"/>
              </a:rPr>
              <a:t>6000 </a:t>
            </a:r>
            <a:r>
              <a:rPr lang="it-IT" sz="1400" b="1" dirty="0" err="1">
                <a:solidFill>
                  <a:srgbClr val="16469E"/>
                </a:solidFill>
                <a:latin typeface="Arial" charset="0"/>
              </a:rPr>
              <a:t>decays</a:t>
            </a:r>
            <a:r>
              <a:rPr lang="it-IT" sz="1400" b="1" dirty="0">
                <a:solidFill>
                  <a:srgbClr val="16469E"/>
                </a:solidFill>
                <a:latin typeface="Arial" charset="0"/>
              </a:rPr>
              <a:t> per second of Potassium-40 (</a:t>
            </a:r>
            <a:r>
              <a:rPr lang="it-IT" sz="1400" b="1" baseline="30000" dirty="0">
                <a:solidFill>
                  <a:srgbClr val="16469E"/>
                </a:solidFill>
                <a:latin typeface="Arial" charset="0"/>
              </a:rPr>
              <a:t>40</a:t>
            </a:r>
            <a:r>
              <a:rPr lang="it-IT" sz="1400" b="1" dirty="0">
                <a:solidFill>
                  <a:srgbClr val="16469E"/>
                </a:solidFill>
                <a:latin typeface="Arial" charset="0"/>
              </a:rPr>
              <a:t>K) per m</a:t>
            </a:r>
            <a:r>
              <a:rPr lang="it-IT" sz="1400" b="1" baseline="30000" dirty="0">
                <a:solidFill>
                  <a:srgbClr val="16469E"/>
                </a:solidFill>
                <a:latin typeface="Arial" charset="0"/>
              </a:rPr>
              <a:t>3</a:t>
            </a:r>
            <a:r>
              <a:rPr lang="it-IT" sz="1400" b="1" dirty="0">
                <a:solidFill>
                  <a:srgbClr val="16469E"/>
                </a:solidFill>
                <a:latin typeface="Arial" charset="0"/>
              </a:rPr>
              <a:t> of </a:t>
            </a:r>
            <a:r>
              <a:rPr lang="it-IT" sz="1400" b="1" dirty="0" err="1">
                <a:solidFill>
                  <a:srgbClr val="16469E"/>
                </a:solidFill>
                <a:latin typeface="Arial" charset="0"/>
              </a:rPr>
              <a:t>sea</a:t>
            </a:r>
            <a:r>
              <a:rPr lang="it-IT" sz="1400" b="1" dirty="0">
                <a:solidFill>
                  <a:srgbClr val="16469E"/>
                </a:solidFill>
                <a:latin typeface="Arial" charset="0"/>
              </a:rPr>
              <a:t> water</a:t>
            </a:r>
          </a:p>
        </p:txBody>
      </p:sp>
      <p:pic>
        <p:nvPicPr>
          <p:cNvPr id="7" name="Picture 2" descr="radiazioni_nel_corpo.png">
            <a:extLst>
              <a:ext uri="{FF2B5EF4-FFF2-40B4-BE49-F238E27FC236}">
                <a16:creationId xmlns:a16="http://schemas.microsoft.com/office/drawing/2014/main" id="{7D18EEC3-ED3A-4253-A0E2-7AAA1FDF30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765" y="3312459"/>
            <a:ext cx="2199912" cy="2755445"/>
          </a:xfrm>
          <a:prstGeom prst="rect">
            <a:avLst/>
          </a:prstGeom>
        </p:spPr>
      </p:pic>
      <p:sp>
        <p:nvSpPr>
          <p:cNvPr id="8" name="AutoShape 72">
            <a:extLst>
              <a:ext uri="{FF2B5EF4-FFF2-40B4-BE49-F238E27FC236}">
                <a16:creationId xmlns:a16="http://schemas.microsoft.com/office/drawing/2014/main" id="{503B35EB-9E3F-42B3-91B0-22C34CBEF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8822" y="3904372"/>
            <a:ext cx="3124200" cy="627287"/>
          </a:xfrm>
          <a:prstGeom prst="roundRect">
            <a:avLst/>
          </a:prstGeom>
          <a:solidFill>
            <a:srgbClr val="FFE887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04287" tIns="52144" rIns="104287" bIns="52144" anchor="ctr" anchorCtr="0">
            <a:spAutoFit/>
          </a:bodyPr>
          <a:lstStyle/>
          <a:p>
            <a:pPr algn="just" defTabSz="1042988"/>
            <a:r>
              <a:rPr lang="it-IT" sz="1000" b="1" dirty="0">
                <a:solidFill>
                  <a:srgbClr val="FF0000"/>
                </a:solidFill>
                <a:latin typeface="Arial" charset="0"/>
              </a:rPr>
              <a:t>From air</a:t>
            </a:r>
            <a:r>
              <a:rPr lang="it-IT" sz="1000" b="1" dirty="0">
                <a:solidFill>
                  <a:srgbClr val="205FAC"/>
                </a:solidFill>
                <a:latin typeface="Arial" charset="0"/>
              </a:rPr>
              <a:t>: </a:t>
            </a:r>
            <a:r>
              <a:rPr lang="en-US" sz="1000" b="1" dirty="0">
                <a:solidFill>
                  <a:srgbClr val="205FAC"/>
                </a:solidFill>
                <a:latin typeface="Arial" charset="0"/>
              </a:rPr>
              <a:t>about 10 atoms per second (Radon, Polonium, Bismuth, Lead) disintegrate in the lungs releasing alpha, beta, gamma</a:t>
            </a:r>
            <a:endParaRPr lang="it-IT" sz="1000" b="1" dirty="0">
              <a:solidFill>
                <a:srgbClr val="205FAC"/>
              </a:solidFill>
              <a:latin typeface="Arial" charset="0"/>
            </a:endParaRPr>
          </a:p>
        </p:txBody>
      </p:sp>
      <p:sp>
        <p:nvSpPr>
          <p:cNvPr id="9" name="AutoShape 72">
            <a:extLst>
              <a:ext uri="{FF2B5EF4-FFF2-40B4-BE49-F238E27FC236}">
                <a16:creationId xmlns:a16="http://schemas.microsoft.com/office/drawing/2014/main" id="{5BBBCFFD-AD7F-440B-8D90-6553B9018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5965" y="4724712"/>
            <a:ext cx="3217328" cy="797547"/>
          </a:xfrm>
          <a:prstGeom prst="roundRect">
            <a:avLst/>
          </a:prstGeom>
          <a:solidFill>
            <a:srgbClr val="FFE887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04287" tIns="52144" rIns="104287" bIns="52144" anchor="ctr" anchorCtr="0">
            <a:spAutoFit/>
          </a:bodyPr>
          <a:lstStyle/>
          <a:p>
            <a:pPr algn="just" defTabSz="1042988"/>
            <a:r>
              <a:rPr lang="it-IT" sz="1000" b="1" dirty="0">
                <a:solidFill>
                  <a:srgbClr val="FF0000"/>
                </a:solidFill>
                <a:latin typeface="Arial" charset="0"/>
              </a:rPr>
              <a:t>From </a:t>
            </a:r>
            <a:r>
              <a:rPr lang="it-IT" sz="1000" b="1" dirty="0" err="1">
                <a:solidFill>
                  <a:srgbClr val="FF0000"/>
                </a:solidFill>
                <a:latin typeface="Arial" charset="0"/>
              </a:rPr>
              <a:t>diet</a:t>
            </a:r>
            <a:r>
              <a:rPr lang="it-IT" sz="1000" b="1" dirty="0">
                <a:solidFill>
                  <a:srgbClr val="205FAC"/>
                </a:solidFill>
                <a:latin typeface="Arial" charset="0"/>
              </a:rPr>
              <a:t>: </a:t>
            </a:r>
            <a:r>
              <a:rPr lang="en-US" sz="1000" b="1" dirty="0">
                <a:solidFill>
                  <a:srgbClr val="205FAC"/>
                </a:solidFill>
                <a:latin typeface="Arial" charset="0"/>
              </a:rPr>
              <a:t>about 4500 atoms per second (Potassium-40) disintegrate in our body, releasing beta and gamma; also, about 2 atoms per second of natural uranium release alpha</a:t>
            </a:r>
            <a:endParaRPr lang="it-IT" sz="1000" b="1" dirty="0">
              <a:solidFill>
                <a:srgbClr val="205FAC"/>
              </a:solidFill>
              <a:latin typeface="Arial" charset="0"/>
            </a:endParaRPr>
          </a:p>
        </p:txBody>
      </p:sp>
      <p:sp>
        <p:nvSpPr>
          <p:cNvPr id="10" name="AutoShape 72">
            <a:extLst>
              <a:ext uri="{FF2B5EF4-FFF2-40B4-BE49-F238E27FC236}">
                <a16:creationId xmlns:a16="http://schemas.microsoft.com/office/drawing/2014/main" id="{CE4F08EF-6985-4745-A94E-6B451AB01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022" y="5750859"/>
            <a:ext cx="3124200" cy="457028"/>
          </a:xfrm>
          <a:prstGeom prst="roundRect">
            <a:avLst/>
          </a:prstGeom>
          <a:solidFill>
            <a:srgbClr val="FFE887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04287" tIns="52144" rIns="104287" bIns="52144" anchor="ctr" anchorCtr="0">
            <a:spAutoFit/>
          </a:bodyPr>
          <a:lstStyle/>
          <a:p>
            <a:pPr algn="just" defTabSz="1042988"/>
            <a:r>
              <a:rPr lang="it-IT" sz="1000" b="1" dirty="0">
                <a:solidFill>
                  <a:srgbClr val="FF0000"/>
                </a:solidFill>
                <a:latin typeface="Arial" charset="0"/>
              </a:rPr>
              <a:t>From the ground and buildings</a:t>
            </a:r>
            <a:r>
              <a:rPr lang="it-IT" sz="1000" b="1" dirty="0">
                <a:solidFill>
                  <a:srgbClr val="205FAC"/>
                </a:solidFill>
                <a:latin typeface="Arial" charset="0"/>
              </a:rPr>
              <a:t>: </a:t>
            </a:r>
            <a:r>
              <a:rPr lang="en-US" sz="1000" b="1" dirty="0">
                <a:solidFill>
                  <a:srgbClr val="205FAC"/>
                </a:solidFill>
                <a:latin typeface="Arial" charset="0"/>
              </a:rPr>
              <a:t>about 56,000 gamma per second pass through our body</a:t>
            </a:r>
            <a:endParaRPr lang="it-IT" sz="1000" b="1" dirty="0">
              <a:solidFill>
                <a:srgbClr val="205FAC"/>
              </a:solidFill>
              <a:latin typeface="Arial" charset="0"/>
            </a:endParaRPr>
          </a:p>
        </p:txBody>
      </p:sp>
      <p:sp>
        <p:nvSpPr>
          <p:cNvPr id="11" name="AutoShape 72">
            <a:extLst>
              <a:ext uri="{FF2B5EF4-FFF2-40B4-BE49-F238E27FC236}">
                <a16:creationId xmlns:a16="http://schemas.microsoft.com/office/drawing/2014/main" id="{D3E09F31-797F-4424-BEDC-771DE51C64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9641" y="3269554"/>
            <a:ext cx="3124200" cy="457028"/>
          </a:xfrm>
          <a:prstGeom prst="roundRect">
            <a:avLst/>
          </a:prstGeom>
          <a:solidFill>
            <a:srgbClr val="FFE887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04287" tIns="52144" rIns="104287" bIns="52144" anchor="ctr" anchorCtr="0">
            <a:spAutoFit/>
          </a:bodyPr>
          <a:lstStyle/>
          <a:p>
            <a:pPr algn="just" defTabSz="1042988"/>
            <a:r>
              <a:rPr lang="it-IT" sz="1000" b="1" dirty="0">
                <a:solidFill>
                  <a:srgbClr val="FF0000"/>
                </a:solidFill>
                <a:latin typeface="Arial" charset="0"/>
              </a:rPr>
              <a:t>From the </a:t>
            </a:r>
            <a:r>
              <a:rPr lang="it-IT" sz="1000" b="1" dirty="0" err="1">
                <a:solidFill>
                  <a:srgbClr val="FF0000"/>
                </a:solidFill>
                <a:latin typeface="Arial" charset="0"/>
              </a:rPr>
              <a:t>sky</a:t>
            </a:r>
            <a:r>
              <a:rPr lang="it-IT" sz="1000" b="1" dirty="0">
                <a:solidFill>
                  <a:srgbClr val="205FAC"/>
                </a:solidFill>
                <a:latin typeface="Arial" charset="0"/>
              </a:rPr>
              <a:t>: </a:t>
            </a:r>
            <a:r>
              <a:rPr lang="en-US" sz="1000" b="1" dirty="0">
                <a:solidFill>
                  <a:srgbClr val="205FAC"/>
                </a:solidFill>
                <a:latin typeface="Arial" charset="0"/>
              </a:rPr>
              <a:t>about 30 neutrons and 120 cosmic rays pass through our body per second</a:t>
            </a:r>
            <a:endParaRPr lang="it-IT" sz="1000" b="1" dirty="0">
              <a:solidFill>
                <a:srgbClr val="205FAC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81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537ABE-344B-41EB-A361-3AD3C71B9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energy?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2BF2CE95-6D78-42A9-8281-4EAB9BB21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77" y="1277870"/>
            <a:ext cx="4738255" cy="2842953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F6DF749C-FF1C-481E-8923-C4E0FA4904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372" y="936195"/>
            <a:ext cx="3937280" cy="2941340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BA0D551D-1272-4222-A394-D8651BF5C2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007" y="4120823"/>
            <a:ext cx="4141622" cy="2329662"/>
          </a:xfrm>
          <a:prstGeom prst="rect">
            <a:avLst/>
          </a:prstGeom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C7F59998-CAE7-4320-8365-343FA63B7F96}"/>
              </a:ext>
            </a:extLst>
          </p:cNvPr>
          <p:cNvSpPr txBox="1"/>
          <p:nvPr/>
        </p:nvSpPr>
        <p:spPr>
          <a:xfrm>
            <a:off x="5947822" y="4008368"/>
            <a:ext cx="6063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We</a:t>
            </a:r>
            <a:r>
              <a:rPr lang="it-IT" dirty="0"/>
              <a:t> are </a:t>
            </a:r>
            <a:r>
              <a:rPr lang="it-IT" dirty="0" err="1"/>
              <a:t>familiar</a:t>
            </a:r>
            <a:r>
              <a:rPr lang="it-IT" dirty="0"/>
              <a:t> with situations </a:t>
            </a:r>
            <a:r>
              <a:rPr lang="it-IT" dirty="0" err="1"/>
              <a:t>where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consume</a:t>
            </a:r>
            <a:r>
              <a:rPr lang="it-IT" dirty="0"/>
              <a:t> energy…</a:t>
            </a:r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id="{4E6CBA3B-419F-4746-B6FD-B0E11DB934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372" y="4508533"/>
            <a:ext cx="3521642" cy="234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01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95B4FF-44CB-FFFF-8504-0C0539C0D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are the biological effects of radioactivity ?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728EB18-9D32-3954-AB89-FE02E3010A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317" y="1308994"/>
            <a:ext cx="5238750" cy="5238750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5435CCF4-4031-19CE-55EB-6B8455501FF2}"/>
              </a:ext>
            </a:extLst>
          </p:cNvPr>
          <p:cNvCxnSpPr/>
          <p:nvPr/>
        </p:nvCxnSpPr>
        <p:spPr>
          <a:xfrm flipV="1">
            <a:off x="2228295" y="1233996"/>
            <a:ext cx="7377344" cy="538874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9C8633A0-E84C-33AF-EF45-AD72F56BCD04}"/>
              </a:ext>
            </a:extLst>
          </p:cNvPr>
          <p:cNvCxnSpPr>
            <a:cxnSpLocks/>
          </p:cNvCxnSpPr>
          <p:nvPr/>
        </p:nvCxnSpPr>
        <p:spPr>
          <a:xfrm flipH="1" flipV="1">
            <a:off x="2638148" y="1143001"/>
            <a:ext cx="6525088" cy="557785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887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052375-0370-4119-9ED1-02517D71D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Biological effects of radioactivity</a:t>
            </a:r>
            <a:endParaRPr lang="it-IT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3BB737-A077-464E-AA06-06D54A2C492A}"/>
              </a:ext>
            </a:extLst>
          </p:cNvPr>
          <p:cNvSpPr/>
          <p:nvPr/>
        </p:nvSpPr>
        <p:spPr>
          <a:xfrm>
            <a:off x="1229763" y="1304405"/>
            <a:ext cx="97324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Radioactivity can be dangerous to the environment and humans due to cell damage </a:t>
            </a:r>
            <a:r>
              <a:rPr lang="it-IT" dirty="0">
                <a:cs typeface="Times New Roman" pitchFamily="18" charset="0"/>
                <a:sym typeface="Wingdings" panose="05000000000000000000" pitchFamily="2" charset="2"/>
              </a:rPr>
              <a:t>(by </a:t>
            </a:r>
            <a:r>
              <a:rPr lang="it-IT" i="1" dirty="0" err="1">
                <a:cs typeface="Times New Roman" pitchFamily="18" charset="0"/>
                <a:sym typeface="Wingdings" panose="05000000000000000000" pitchFamily="2" charset="2"/>
              </a:rPr>
              <a:t>direct</a:t>
            </a:r>
            <a:r>
              <a:rPr lang="it-IT" i="1" dirty="0"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it-IT" i="1" dirty="0" err="1">
                <a:cs typeface="Times New Roman" pitchFamily="18" charset="0"/>
                <a:sym typeface="Wingdings" panose="05000000000000000000" pitchFamily="2" charset="2"/>
              </a:rPr>
              <a:t>exposure</a:t>
            </a:r>
            <a:r>
              <a:rPr lang="it-IT" i="1" dirty="0"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it-IT" dirty="0">
                <a:cs typeface="Times New Roman" pitchFamily="18" charset="0"/>
                <a:sym typeface="Wingdings" panose="05000000000000000000" pitchFamily="2" charset="2"/>
              </a:rPr>
              <a:t>or by </a:t>
            </a:r>
            <a:r>
              <a:rPr lang="it-IT" i="1" dirty="0" err="1">
                <a:cs typeface="Times New Roman" pitchFamily="18" charset="0"/>
                <a:sym typeface="Wingdings" panose="05000000000000000000" pitchFamily="2" charset="2"/>
              </a:rPr>
              <a:t>inhalation</a:t>
            </a:r>
            <a:r>
              <a:rPr lang="it-IT" i="1" dirty="0">
                <a:cs typeface="Times New Roman" pitchFamily="18" charset="0"/>
                <a:sym typeface="Wingdings" panose="05000000000000000000" pitchFamily="2" charset="2"/>
              </a:rPr>
              <a:t> or </a:t>
            </a:r>
            <a:r>
              <a:rPr lang="it-IT" i="1" dirty="0" err="1">
                <a:cs typeface="Times New Roman" pitchFamily="18" charset="0"/>
                <a:sym typeface="Wingdings" panose="05000000000000000000" pitchFamily="2" charset="2"/>
              </a:rPr>
              <a:t>ingestion</a:t>
            </a:r>
            <a:r>
              <a:rPr lang="it-IT" dirty="0">
                <a:cs typeface="Times New Roman" pitchFamily="18" charset="0"/>
                <a:sym typeface="Wingdings" panose="05000000000000000000" pitchFamily="2" charset="2"/>
              </a:rPr>
              <a:t>)</a:t>
            </a:r>
            <a:endParaRPr lang="it-IT" dirty="0">
              <a:cs typeface="Times New Roman" pitchFamily="18" charset="0"/>
            </a:endParaRPr>
          </a:p>
        </p:txBody>
      </p:sp>
      <p:grpSp>
        <p:nvGrpSpPr>
          <p:cNvPr id="7" name="Group 9">
            <a:extLst>
              <a:ext uri="{FF2B5EF4-FFF2-40B4-BE49-F238E27FC236}">
                <a16:creationId xmlns:a16="http://schemas.microsoft.com/office/drawing/2014/main" id="{AEAA6976-8A01-4767-B13D-6DD02A490F6B}"/>
              </a:ext>
            </a:extLst>
          </p:cNvPr>
          <p:cNvGrpSpPr/>
          <p:nvPr/>
        </p:nvGrpSpPr>
        <p:grpSpPr>
          <a:xfrm>
            <a:off x="1969339" y="3179556"/>
            <a:ext cx="1713092" cy="1596290"/>
            <a:chOff x="506244" y="5098783"/>
            <a:chExt cx="1713092" cy="1596290"/>
          </a:xfrm>
        </p:grpSpPr>
        <p:sp>
          <p:nvSpPr>
            <p:cNvPr id="8" name="Oval 10">
              <a:extLst>
                <a:ext uri="{FF2B5EF4-FFF2-40B4-BE49-F238E27FC236}">
                  <a16:creationId xmlns:a16="http://schemas.microsoft.com/office/drawing/2014/main" id="{7100CA16-0FAD-414D-A297-EFD3A9D4A7F4}"/>
                </a:ext>
              </a:extLst>
            </p:cNvPr>
            <p:cNvSpPr/>
            <p:nvPr/>
          </p:nvSpPr>
          <p:spPr>
            <a:xfrm>
              <a:off x="506244" y="5098783"/>
              <a:ext cx="1713092" cy="159629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Oval 11">
              <a:extLst>
                <a:ext uri="{FF2B5EF4-FFF2-40B4-BE49-F238E27FC236}">
                  <a16:creationId xmlns:a16="http://schemas.microsoft.com/office/drawing/2014/main" id="{86CC51AC-885A-497A-9682-47E58BA9C0F2}"/>
                </a:ext>
              </a:extLst>
            </p:cNvPr>
            <p:cNvSpPr/>
            <p:nvPr/>
          </p:nvSpPr>
          <p:spPr>
            <a:xfrm>
              <a:off x="1052545" y="5185452"/>
              <a:ext cx="155123" cy="1396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Oval 12">
              <a:extLst>
                <a:ext uri="{FF2B5EF4-FFF2-40B4-BE49-F238E27FC236}">
                  <a16:creationId xmlns:a16="http://schemas.microsoft.com/office/drawing/2014/main" id="{B79C01BD-6FBE-41A7-BB94-D6D407455765}"/>
                </a:ext>
              </a:extLst>
            </p:cNvPr>
            <p:cNvSpPr/>
            <p:nvPr/>
          </p:nvSpPr>
          <p:spPr>
            <a:xfrm>
              <a:off x="1810172" y="5999339"/>
              <a:ext cx="155123" cy="13961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 13">
              <a:extLst>
                <a:ext uri="{FF2B5EF4-FFF2-40B4-BE49-F238E27FC236}">
                  <a16:creationId xmlns:a16="http://schemas.microsoft.com/office/drawing/2014/main" id="{56CFAB28-5135-400D-8055-033AE8CA29B1}"/>
                </a:ext>
              </a:extLst>
            </p:cNvPr>
            <p:cNvSpPr/>
            <p:nvPr/>
          </p:nvSpPr>
          <p:spPr>
            <a:xfrm>
              <a:off x="932269" y="5721865"/>
              <a:ext cx="155123" cy="1396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Oval 14">
              <a:extLst>
                <a:ext uri="{FF2B5EF4-FFF2-40B4-BE49-F238E27FC236}">
                  <a16:creationId xmlns:a16="http://schemas.microsoft.com/office/drawing/2014/main" id="{4E62D45B-05B8-4A73-8C68-CEEEF98DD7E6}"/>
                </a:ext>
              </a:extLst>
            </p:cNvPr>
            <p:cNvSpPr/>
            <p:nvPr/>
          </p:nvSpPr>
          <p:spPr>
            <a:xfrm>
              <a:off x="1207668" y="5525718"/>
              <a:ext cx="155123" cy="13961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Oval 15">
              <a:extLst>
                <a:ext uri="{FF2B5EF4-FFF2-40B4-BE49-F238E27FC236}">
                  <a16:creationId xmlns:a16="http://schemas.microsoft.com/office/drawing/2014/main" id="{55CAB892-814B-4E48-88B7-D211DA6C0B99}"/>
                </a:ext>
              </a:extLst>
            </p:cNvPr>
            <p:cNvSpPr/>
            <p:nvPr/>
          </p:nvSpPr>
          <p:spPr>
            <a:xfrm>
              <a:off x="1810172" y="5789305"/>
              <a:ext cx="155123" cy="1396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Oval 16">
              <a:extLst>
                <a:ext uri="{FF2B5EF4-FFF2-40B4-BE49-F238E27FC236}">
                  <a16:creationId xmlns:a16="http://schemas.microsoft.com/office/drawing/2014/main" id="{E86C4A3E-A188-4EE7-8A16-95C43886AE0C}"/>
                </a:ext>
              </a:extLst>
            </p:cNvPr>
            <p:cNvSpPr/>
            <p:nvPr/>
          </p:nvSpPr>
          <p:spPr>
            <a:xfrm>
              <a:off x="722066" y="6001759"/>
              <a:ext cx="155123" cy="13961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Oval 17">
              <a:extLst>
                <a:ext uri="{FF2B5EF4-FFF2-40B4-BE49-F238E27FC236}">
                  <a16:creationId xmlns:a16="http://schemas.microsoft.com/office/drawing/2014/main" id="{13225A7B-6748-49E4-A4B9-153226AFBDA7}"/>
                </a:ext>
              </a:extLst>
            </p:cNvPr>
            <p:cNvSpPr/>
            <p:nvPr/>
          </p:nvSpPr>
          <p:spPr>
            <a:xfrm>
              <a:off x="1432461" y="6113598"/>
              <a:ext cx="155123" cy="1396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Oval 18">
              <a:extLst>
                <a:ext uri="{FF2B5EF4-FFF2-40B4-BE49-F238E27FC236}">
                  <a16:creationId xmlns:a16="http://schemas.microsoft.com/office/drawing/2014/main" id="{F5B12F9A-E7FF-4755-8303-546FD2FA71A7}"/>
                </a:ext>
              </a:extLst>
            </p:cNvPr>
            <p:cNvSpPr/>
            <p:nvPr/>
          </p:nvSpPr>
          <p:spPr>
            <a:xfrm>
              <a:off x="1513417" y="5791671"/>
              <a:ext cx="155123" cy="13961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Oval 19">
              <a:extLst>
                <a:ext uri="{FF2B5EF4-FFF2-40B4-BE49-F238E27FC236}">
                  <a16:creationId xmlns:a16="http://schemas.microsoft.com/office/drawing/2014/main" id="{37F25BCD-1D27-449A-B458-1681BBE62820}"/>
                </a:ext>
              </a:extLst>
            </p:cNvPr>
            <p:cNvSpPr/>
            <p:nvPr/>
          </p:nvSpPr>
          <p:spPr>
            <a:xfrm>
              <a:off x="1418963" y="5226096"/>
              <a:ext cx="155123" cy="1396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Oval 20">
              <a:extLst>
                <a:ext uri="{FF2B5EF4-FFF2-40B4-BE49-F238E27FC236}">
                  <a16:creationId xmlns:a16="http://schemas.microsoft.com/office/drawing/2014/main" id="{CB8A1814-88EA-4160-8798-B9C40C24C64F}"/>
                </a:ext>
              </a:extLst>
            </p:cNvPr>
            <p:cNvSpPr/>
            <p:nvPr/>
          </p:nvSpPr>
          <p:spPr>
            <a:xfrm>
              <a:off x="1869738" y="5555050"/>
              <a:ext cx="155123" cy="13961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Oval 21">
              <a:extLst>
                <a:ext uri="{FF2B5EF4-FFF2-40B4-BE49-F238E27FC236}">
                  <a16:creationId xmlns:a16="http://schemas.microsoft.com/office/drawing/2014/main" id="{217E0748-BFD3-4B18-A640-0F52E9D64EF5}"/>
                </a:ext>
              </a:extLst>
            </p:cNvPr>
            <p:cNvSpPr/>
            <p:nvPr/>
          </p:nvSpPr>
          <p:spPr>
            <a:xfrm>
              <a:off x="1520140" y="5532124"/>
              <a:ext cx="155123" cy="1396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Oval 22">
              <a:extLst>
                <a:ext uri="{FF2B5EF4-FFF2-40B4-BE49-F238E27FC236}">
                  <a16:creationId xmlns:a16="http://schemas.microsoft.com/office/drawing/2014/main" id="{8CE09DA5-D238-4CC9-A472-5FB5B6F874B2}"/>
                </a:ext>
              </a:extLst>
            </p:cNvPr>
            <p:cNvSpPr/>
            <p:nvPr/>
          </p:nvSpPr>
          <p:spPr>
            <a:xfrm>
              <a:off x="1110996" y="5957808"/>
              <a:ext cx="155123" cy="13961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Oval 23">
              <a:extLst>
                <a:ext uri="{FF2B5EF4-FFF2-40B4-BE49-F238E27FC236}">
                  <a16:creationId xmlns:a16="http://schemas.microsoft.com/office/drawing/2014/main" id="{CF5B2A3B-A50E-4CB9-92C2-5E76E2AC9210}"/>
                </a:ext>
              </a:extLst>
            </p:cNvPr>
            <p:cNvSpPr/>
            <p:nvPr/>
          </p:nvSpPr>
          <p:spPr>
            <a:xfrm>
              <a:off x="854708" y="6244109"/>
              <a:ext cx="155123" cy="1396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Oval 24">
              <a:extLst>
                <a:ext uri="{FF2B5EF4-FFF2-40B4-BE49-F238E27FC236}">
                  <a16:creationId xmlns:a16="http://schemas.microsoft.com/office/drawing/2014/main" id="{52A7004C-5A3E-4519-B6A2-391377477C5A}"/>
                </a:ext>
              </a:extLst>
            </p:cNvPr>
            <p:cNvSpPr/>
            <p:nvPr/>
          </p:nvSpPr>
          <p:spPr>
            <a:xfrm>
              <a:off x="1207668" y="6389899"/>
              <a:ext cx="155123" cy="13961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Oval 25">
              <a:extLst>
                <a:ext uri="{FF2B5EF4-FFF2-40B4-BE49-F238E27FC236}">
                  <a16:creationId xmlns:a16="http://schemas.microsoft.com/office/drawing/2014/main" id="{25ADAF7D-DE96-42D5-BEA5-3D92237C8F68}"/>
                </a:ext>
              </a:extLst>
            </p:cNvPr>
            <p:cNvSpPr/>
            <p:nvPr/>
          </p:nvSpPr>
          <p:spPr>
            <a:xfrm>
              <a:off x="586047" y="5789305"/>
              <a:ext cx="155123" cy="1396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Oval 26">
              <a:extLst>
                <a:ext uri="{FF2B5EF4-FFF2-40B4-BE49-F238E27FC236}">
                  <a16:creationId xmlns:a16="http://schemas.microsoft.com/office/drawing/2014/main" id="{77A789CC-2BE1-40CF-8110-BA3684FFC396}"/>
                </a:ext>
              </a:extLst>
            </p:cNvPr>
            <p:cNvSpPr/>
            <p:nvPr/>
          </p:nvSpPr>
          <p:spPr>
            <a:xfrm>
              <a:off x="674838" y="5525718"/>
              <a:ext cx="155123" cy="13961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Oval 27">
              <a:extLst>
                <a:ext uri="{FF2B5EF4-FFF2-40B4-BE49-F238E27FC236}">
                  <a16:creationId xmlns:a16="http://schemas.microsoft.com/office/drawing/2014/main" id="{17A02A94-3CE8-4BC5-AC4A-958EF712AE1D}"/>
                </a:ext>
              </a:extLst>
            </p:cNvPr>
            <p:cNvSpPr/>
            <p:nvPr/>
          </p:nvSpPr>
          <p:spPr>
            <a:xfrm>
              <a:off x="1741588" y="5362289"/>
              <a:ext cx="155123" cy="1396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Oval 28">
              <a:extLst>
                <a:ext uri="{FF2B5EF4-FFF2-40B4-BE49-F238E27FC236}">
                  <a16:creationId xmlns:a16="http://schemas.microsoft.com/office/drawing/2014/main" id="{57367041-2EE8-490E-A1F0-81024A1728B3}"/>
                </a:ext>
              </a:extLst>
            </p:cNvPr>
            <p:cNvSpPr/>
            <p:nvPr/>
          </p:nvSpPr>
          <p:spPr>
            <a:xfrm>
              <a:off x="1712356" y="6244109"/>
              <a:ext cx="155123" cy="1396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7" name="Oval 29">
              <a:extLst>
                <a:ext uri="{FF2B5EF4-FFF2-40B4-BE49-F238E27FC236}">
                  <a16:creationId xmlns:a16="http://schemas.microsoft.com/office/drawing/2014/main" id="{1BB12D8E-ED0D-4888-A510-B441AAB77C27}"/>
                </a:ext>
              </a:extLst>
            </p:cNvPr>
            <p:cNvSpPr/>
            <p:nvPr/>
          </p:nvSpPr>
          <p:spPr>
            <a:xfrm>
              <a:off x="1496524" y="6407020"/>
              <a:ext cx="155123" cy="1396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Oval 30">
              <a:extLst>
                <a:ext uri="{FF2B5EF4-FFF2-40B4-BE49-F238E27FC236}">
                  <a16:creationId xmlns:a16="http://schemas.microsoft.com/office/drawing/2014/main" id="{4C028C5E-1BE7-4215-B00D-2E8052DEB3AE}"/>
                </a:ext>
              </a:extLst>
            </p:cNvPr>
            <p:cNvSpPr/>
            <p:nvPr/>
          </p:nvSpPr>
          <p:spPr>
            <a:xfrm>
              <a:off x="940106" y="5410512"/>
              <a:ext cx="155123" cy="1396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9" name="Group 31">
            <a:extLst>
              <a:ext uri="{FF2B5EF4-FFF2-40B4-BE49-F238E27FC236}">
                <a16:creationId xmlns:a16="http://schemas.microsoft.com/office/drawing/2014/main" id="{DFAD1848-8BF8-495B-8321-5AF640670D1E}"/>
              </a:ext>
            </a:extLst>
          </p:cNvPr>
          <p:cNvGrpSpPr/>
          <p:nvPr/>
        </p:nvGrpSpPr>
        <p:grpSpPr>
          <a:xfrm rot="10800000">
            <a:off x="5801353" y="3112538"/>
            <a:ext cx="1713092" cy="1596290"/>
            <a:chOff x="3693461" y="4933220"/>
            <a:chExt cx="1713092" cy="1596290"/>
          </a:xfrm>
        </p:grpSpPr>
        <p:sp>
          <p:nvSpPr>
            <p:cNvPr id="30" name="Oval 32">
              <a:extLst>
                <a:ext uri="{FF2B5EF4-FFF2-40B4-BE49-F238E27FC236}">
                  <a16:creationId xmlns:a16="http://schemas.microsoft.com/office/drawing/2014/main" id="{4553EBF5-4E75-4240-A4E4-5C4AF485E08C}"/>
                </a:ext>
              </a:extLst>
            </p:cNvPr>
            <p:cNvSpPr/>
            <p:nvPr/>
          </p:nvSpPr>
          <p:spPr>
            <a:xfrm>
              <a:off x="3693461" y="4933220"/>
              <a:ext cx="1713092" cy="159629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1" name="Oval 33">
              <a:extLst>
                <a:ext uri="{FF2B5EF4-FFF2-40B4-BE49-F238E27FC236}">
                  <a16:creationId xmlns:a16="http://schemas.microsoft.com/office/drawing/2014/main" id="{54DE40E8-BB4D-4D21-8029-C21D98C1EADC}"/>
                </a:ext>
              </a:extLst>
            </p:cNvPr>
            <p:cNvSpPr/>
            <p:nvPr/>
          </p:nvSpPr>
          <p:spPr>
            <a:xfrm>
              <a:off x="4239762" y="5019889"/>
              <a:ext cx="155123" cy="1396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2" name="Oval 34">
              <a:extLst>
                <a:ext uri="{FF2B5EF4-FFF2-40B4-BE49-F238E27FC236}">
                  <a16:creationId xmlns:a16="http://schemas.microsoft.com/office/drawing/2014/main" id="{49D09238-DD61-423E-B773-7D2E80C8D0AA}"/>
                </a:ext>
              </a:extLst>
            </p:cNvPr>
            <p:cNvSpPr/>
            <p:nvPr/>
          </p:nvSpPr>
          <p:spPr>
            <a:xfrm>
              <a:off x="4997389" y="5833776"/>
              <a:ext cx="155123" cy="13961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3" name="Oval 35">
              <a:extLst>
                <a:ext uri="{FF2B5EF4-FFF2-40B4-BE49-F238E27FC236}">
                  <a16:creationId xmlns:a16="http://schemas.microsoft.com/office/drawing/2014/main" id="{2AB14A72-4448-4BEA-99C8-8E0DCA6A534A}"/>
                </a:ext>
              </a:extLst>
            </p:cNvPr>
            <p:cNvSpPr/>
            <p:nvPr/>
          </p:nvSpPr>
          <p:spPr>
            <a:xfrm>
              <a:off x="4394885" y="5360155"/>
              <a:ext cx="155123" cy="13961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4" name="Oval 36">
              <a:extLst>
                <a:ext uri="{FF2B5EF4-FFF2-40B4-BE49-F238E27FC236}">
                  <a16:creationId xmlns:a16="http://schemas.microsoft.com/office/drawing/2014/main" id="{ADF1DA84-A349-4FED-927B-18E77023E852}"/>
                </a:ext>
              </a:extLst>
            </p:cNvPr>
            <p:cNvSpPr/>
            <p:nvPr/>
          </p:nvSpPr>
          <p:spPr>
            <a:xfrm>
              <a:off x="4997389" y="5623742"/>
              <a:ext cx="155123" cy="1396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Oval 37">
              <a:extLst>
                <a:ext uri="{FF2B5EF4-FFF2-40B4-BE49-F238E27FC236}">
                  <a16:creationId xmlns:a16="http://schemas.microsoft.com/office/drawing/2014/main" id="{77111814-77D3-4AAD-95BA-890C9057ABDC}"/>
                </a:ext>
              </a:extLst>
            </p:cNvPr>
            <p:cNvSpPr/>
            <p:nvPr/>
          </p:nvSpPr>
          <p:spPr>
            <a:xfrm>
              <a:off x="4619678" y="5948035"/>
              <a:ext cx="155123" cy="1396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6" name="Oval 38">
              <a:extLst>
                <a:ext uri="{FF2B5EF4-FFF2-40B4-BE49-F238E27FC236}">
                  <a16:creationId xmlns:a16="http://schemas.microsoft.com/office/drawing/2014/main" id="{D92FB7A5-164F-4A40-8097-C7943D73DE5A}"/>
                </a:ext>
              </a:extLst>
            </p:cNvPr>
            <p:cNvSpPr/>
            <p:nvPr/>
          </p:nvSpPr>
          <p:spPr>
            <a:xfrm>
              <a:off x="4700634" y="5626108"/>
              <a:ext cx="155123" cy="13961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7" name="Oval 39">
              <a:extLst>
                <a:ext uri="{FF2B5EF4-FFF2-40B4-BE49-F238E27FC236}">
                  <a16:creationId xmlns:a16="http://schemas.microsoft.com/office/drawing/2014/main" id="{0FD0B321-33DA-4100-BE1C-7A5BE53BFD8B}"/>
                </a:ext>
              </a:extLst>
            </p:cNvPr>
            <p:cNvSpPr/>
            <p:nvPr/>
          </p:nvSpPr>
          <p:spPr>
            <a:xfrm>
              <a:off x="4606180" y="5060533"/>
              <a:ext cx="155123" cy="1396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Oval 40">
              <a:extLst>
                <a:ext uri="{FF2B5EF4-FFF2-40B4-BE49-F238E27FC236}">
                  <a16:creationId xmlns:a16="http://schemas.microsoft.com/office/drawing/2014/main" id="{FBDFFCDA-EFBC-426F-893B-4C203AFEFC52}"/>
                </a:ext>
              </a:extLst>
            </p:cNvPr>
            <p:cNvSpPr/>
            <p:nvPr/>
          </p:nvSpPr>
          <p:spPr>
            <a:xfrm>
              <a:off x="5056955" y="5389487"/>
              <a:ext cx="155123" cy="13961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Oval 41">
              <a:extLst>
                <a:ext uri="{FF2B5EF4-FFF2-40B4-BE49-F238E27FC236}">
                  <a16:creationId xmlns:a16="http://schemas.microsoft.com/office/drawing/2014/main" id="{DDE3DF21-AFD0-4C51-A8F1-3A81A7712177}"/>
                </a:ext>
              </a:extLst>
            </p:cNvPr>
            <p:cNvSpPr/>
            <p:nvPr/>
          </p:nvSpPr>
          <p:spPr>
            <a:xfrm>
              <a:off x="4707357" y="5366561"/>
              <a:ext cx="155123" cy="1396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0" name="Oval 42">
              <a:extLst>
                <a:ext uri="{FF2B5EF4-FFF2-40B4-BE49-F238E27FC236}">
                  <a16:creationId xmlns:a16="http://schemas.microsoft.com/office/drawing/2014/main" id="{A7278C63-4A6A-4386-80D6-3B002ED45664}"/>
                </a:ext>
              </a:extLst>
            </p:cNvPr>
            <p:cNvSpPr/>
            <p:nvPr/>
          </p:nvSpPr>
          <p:spPr>
            <a:xfrm>
              <a:off x="4298213" y="5792245"/>
              <a:ext cx="155123" cy="13961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1" name="Oval 43">
              <a:extLst>
                <a:ext uri="{FF2B5EF4-FFF2-40B4-BE49-F238E27FC236}">
                  <a16:creationId xmlns:a16="http://schemas.microsoft.com/office/drawing/2014/main" id="{7B2FE207-09C8-4424-A6BB-7D9B2ACC799B}"/>
                </a:ext>
              </a:extLst>
            </p:cNvPr>
            <p:cNvSpPr/>
            <p:nvPr/>
          </p:nvSpPr>
          <p:spPr>
            <a:xfrm>
              <a:off x="4041925" y="6078546"/>
              <a:ext cx="155123" cy="1396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2" name="Oval 44">
              <a:extLst>
                <a:ext uri="{FF2B5EF4-FFF2-40B4-BE49-F238E27FC236}">
                  <a16:creationId xmlns:a16="http://schemas.microsoft.com/office/drawing/2014/main" id="{9206A962-8D8F-4E23-A0A1-3B55A7E4CA0B}"/>
                </a:ext>
              </a:extLst>
            </p:cNvPr>
            <p:cNvSpPr/>
            <p:nvPr/>
          </p:nvSpPr>
          <p:spPr>
            <a:xfrm>
              <a:off x="4394885" y="6224336"/>
              <a:ext cx="155123" cy="13961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3" name="Oval 45">
              <a:extLst>
                <a:ext uri="{FF2B5EF4-FFF2-40B4-BE49-F238E27FC236}">
                  <a16:creationId xmlns:a16="http://schemas.microsoft.com/office/drawing/2014/main" id="{FFFCAE6A-EAC8-43C2-BB3B-49EDB37D161F}"/>
                </a:ext>
              </a:extLst>
            </p:cNvPr>
            <p:cNvSpPr/>
            <p:nvPr/>
          </p:nvSpPr>
          <p:spPr>
            <a:xfrm>
              <a:off x="4928805" y="5196726"/>
              <a:ext cx="155123" cy="1396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4" name="Oval 46">
              <a:extLst>
                <a:ext uri="{FF2B5EF4-FFF2-40B4-BE49-F238E27FC236}">
                  <a16:creationId xmlns:a16="http://schemas.microsoft.com/office/drawing/2014/main" id="{9CC343A0-6711-49D2-876D-EFC4702013C0}"/>
                </a:ext>
              </a:extLst>
            </p:cNvPr>
            <p:cNvSpPr/>
            <p:nvPr/>
          </p:nvSpPr>
          <p:spPr>
            <a:xfrm>
              <a:off x="4899573" y="6078546"/>
              <a:ext cx="155123" cy="1396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5" name="Oval 47">
              <a:extLst>
                <a:ext uri="{FF2B5EF4-FFF2-40B4-BE49-F238E27FC236}">
                  <a16:creationId xmlns:a16="http://schemas.microsoft.com/office/drawing/2014/main" id="{77A65A9D-F324-46AF-B1DD-C91D6D26141C}"/>
                </a:ext>
              </a:extLst>
            </p:cNvPr>
            <p:cNvSpPr/>
            <p:nvPr/>
          </p:nvSpPr>
          <p:spPr>
            <a:xfrm>
              <a:off x="4683741" y="6241457"/>
              <a:ext cx="155123" cy="1396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6" name="Oval 48">
              <a:extLst>
                <a:ext uri="{FF2B5EF4-FFF2-40B4-BE49-F238E27FC236}">
                  <a16:creationId xmlns:a16="http://schemas.microsoft.com/office/drawing/2014/main" id="{BB3B2AA8-14D6-4AA9-AE62-333B571283C3}"/>
                </a:ext>
              </a:extLst>
            </p:cNvPr>
            <p:cNvSpPr/>
            <p:nvPr/>
          </p:nvSpPr>
          <p:spPr>
            <a:xfrm>
              <a:off x="4127323" y="5244949"/>
              <a:ext cx="155123" cy="1396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47" name="Group 49">
            <a:extLst>
              <a:ext uri="{FF2B5EF4-FFF2-40B4-BE49-F238E27FC236}">
                <a16:creationId xmlns:a16="http://schemas.microsoft.com/office/drawing/2014/main" id="{57C7CC71-FC4A-49FD-8F50-4FC9697BDC5E}"/>
              </a:ext>
            </a:extLst>
          </p:cNvPr>
          <p:cNvGrpSpPr/>
          <p:nvPr/>
        </p:nvGrpSpPr>
        <p:grpSpPr>
          <a:xfrm>
            <a:off x="8171603" y="3273262"/>
            <a:ext cx="769631" cy="717156"/>
            <a:chOff x="7024389" y="5192489"/>
            <a:chExt cx="769631" cy="717156"/>
          </a:xfrm>
        </p:grpSpPr>
        <p:sp>
          <p:nvSpPr>
            <p:cNvPr id="48" name="Oval 50">
              <a:extLst>
                <a:ext uri="{FF2B5EF4-FFF2-40B4-BE49-F238E27FC236}">
                  <a16:creationId xmlns:a16="http://schemas.microsoft.com/office/drawing/2014/main" id="{679596BF-1E61-47F7-8949-08E359820EA7}"/>
                </a:ext>
              </a:extLst>
            </p:cNvPr>
            <p:cNvSpPr/>
            <p:nvPr/>
          </p:nvSpPr>
          <p:spPr>
            <a:xfrm>
              <a:off x="7024389" y="5192489"/>
              <a:ext cx="769631" cy="71715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9" name="Oval 51">
              <a:extLst>
                <a:ext uri="{FF2B5EF4-FFF2-40B4-BE49-F238E27FC236}">
                  <a16:creationId xmlns:a16="http://schemas.microsoft.com/office/drawing/2014/main" id="{29CA7E29-6351-4E9C-8659-E3CB6BE11F8A}"/>
                </a:ext>
              </a:extLst>
            </p:cNvPr>
            <p:cNvSpPr/>
            <p:nvPr/>
          </p:nvSpPr>
          <p:spPr>
            <a:xfrm>
              <a:off x="7220184" y="5665329"/>
              <a:ext cx="133244" cy="1199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0" name="Oval 52">
              <a:extLst>
                <a:ext uri="{FF2B5EF4-FFF2-40B4-BE49-F238E27FC236}">
                  <a16:creationId xmlns:a16="http://schemas.microsoft.com/office/drawing/2014/main" id="{E56158D0-7DA2-462E-A394-B3E385DEC857}"/>
                </a:ext>
              </a:extLst>
            </p:cNvPr>
            <p:cNvSpPr/>
            <p:nvPr/>
          </p:nvSpPr>
          <p:spPr>
            <a:xfrm>
              <a:off x="7501137" y="5550123"/>
              <a:ext cx="133244" cy="11992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1" name="Oval 53">
              <a:extLst>
                <a:ext uri="{FF2B5EF4-FFF2-40B4-BE49-F238E27FC236}">
                  <a16:creationId xmlns:a16="http://schemas.microsoft.com/office/drawing/2014/main" id="{007DB37E-89C9-4546-BD5E-26F26A6B9489}"/>
                </a:ext>
              </a:extLst>
            </p:cNvPr>
            <p:cNvSpPr/>
            <p:nvPr/>
          </p:nvSpPr>
          <p:spPr>
            <a:xfrm>
              <a:off x="7434515" y="5310521"/>
              <a:ext cx="133244" cy="1199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2" name="Oval 54">
              <a:extLst>
                <a:ext uri="{FF2B5EF4-FFF2-40B4-BE49-F238E27FC236}">
                  <a16:creationId xmlns:a16="http://schemas.microsoft.com/office/drawing/2014/main" id="{23B641AE-1E61-47AF-A092-AAB516A2EE79}"/>
                </a:ext>
              </a:extLst>
            </p:cNvPr>
            <p:cNvSpPr/>
            <p:nvPr/>
          </p:nvSpPr>
          <p:spPr>
            <a:xfrm>
              <a:off x="7166750" y="5417697"/>
              <a:ext cx="133244" cy="11992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53" name="Left Arrow 55">
            <a:extLst>
              <a:ext uri="{FF2B5EF4-FFF2-40B4-BE49-F238E27FC236}">
                <a16:creationId xmlns:a16="http://schemas.microsoft.com/office/drawing/2014/main" id="{BE612802-3CFF-4361-9249-9C6753AF7370}"/>
              </a:ext>
            </a:extLst>
          </p:cNvPr>
          <p:cNvSpPr/>
          <p:nvPr/>
        </p:nvSpPr>
        <p:spPr>
          <a:xfrm rot="10008422">
            <a:off x="7662312" y="3577875"/>
            <a:ext cx="474100" cy="30772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4" name="Left Arrow 56">
            <a:extLst>
              <a:ext uri="{FF2B5EF4-FFF2-40B4-BE49-F238E27FC236}">
                <a16:creationId xmlns:a16="http://schemas.microsoft.com/office/drawing/2014/main" id="{4249077B-D91F-4E68-975D-B4BCB0829DCD}"/>
              </a:ext>
            </a:extLst>
          </p:cNvPr>
          <p:cNvSpPr/>
          <p:nvPr/>
        </p:nvSpPr>
        <p:spPr>
          <a:xfrm rot="20904167">
            <a:off x="5511982" y="3949146"/>
            <a:ext cx="232457" cy="30772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5" name="Right Arrow 57">
            <a:extLst>
              <a:ext uri="{FF2B5EF4-FFF2-40B4-BE49-F238E27FC236}">
                <a16:creationId xmlns:a16="http://schemas.microsoft.com/office/drawing/2014/main" id="{BC2663C1-7BE9-43E7-B5D1-E45AB747626C}"/>
              </a:ext>
            </a:extLst>
          </p:cNvPr>
          <p:cNvSpPr/>
          <p:nvPr/>
        </p:nvSpPr>
        <p:spPr>
          <a:xfrm>
            <a:off x="4047770" y="3632629"/>
            <a:ext cx="947651" cy="7788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" name="TextBox 58">
            <a:extLst>
              <a:ext uri="{FF2B5EF4-FFF2-40B4-BE49-F238E27FC236}">
                <a16:creationId xmlns:a16="http://schemas.microsoft.com/office/drawing/2014/main" id="{6F0C402D-2E98-40D2-BA22-0C148E81F544}"/>
              </a:ext>
            </a:extLst>
          </p:cNvPr>
          <p:cNvSpPr txBox="1"/>
          <p:nvPr/>
        </p:nvSpPr>
        <p:spPr>
          <a:xfrm>
            <a:off x="1450527" y="4895484"/>
            <a:ext cx="3131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/>
              <a:t>Uranium</a:t>
            </a:r>
            <a:r>
              <a:rPr lang="it-IT" sz="1400" dirty="0"/>
              <a:t> 238 (92 </a:t>
            </a:r>
            <a:r>
              <a:rPr lang="it-IT" sz="1400" dirty="0" err="1"/>
              <a:t>protons</a:t>
            </a:r>
            <a:r>
              <a:rPr lang="it-IT" sz="1400" dirty="0"/>
              <a:t>, 146 </a:t>
            </a:r>
            <a:r>
              <a:rPr lang="it-IT" sz="1400" dirty="0" err="1"/>
              <a:t>neutrons</a:t>
            </a:r>
            <a:r>
              <a:rPr lang="it-IT" sz="1400" dirty="0"/>
              <a:t>)</a:t>
            </a:r>
          </a:p>
        </p:txBody>
      </p:sp>
      <p:sp>
        <p:nvSpPr>
          <p:cNvPr id="57" name="TextBox 59">
            <a:extLst>
              <a:ext uri="{FF2B5EF4-FFF2-40B4-BE49-F238E27FC236}">
                <a16:creationId xmlns:a16="http://schemas.microsoft.com/office/drawing/2014/main" id="{A6E75C2A-4A39-4545-8100-C66ACE67878F}"/>
              </a:ext>
            </a:extLst>
          </p:cNvPr>
          <p:cNvSpPr txBox="1"/>
          <p:nvPr/>
        </p:nvSpPr>
        <p:spPr>
          <a:xfrm>
            <a:off x="5185953" y="4905470"/>
            <a:ext cx="3057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/>
              <a:t>Thorium</a:t>
            </a:r>
            <a:r>
              <a:rPr lang="it-IT" sz="1400" dirty="0"/>
              <a:t> 234 (90 </a:t>
            </a:r>
            <a:r>
              <a:rPr lang="it-IT" sz="1400" dirty="0" err="1"/>
              <a:t>protons</a:t>
            </a:r>
            <a:r>
              <a:rPr lang="it-IT" sz="1400" dirty="0"/>
              <a:t>, 144 neutroni)</a:t>
            </a:r>
          </a:p>
        </p:txBody>
      </p:sp>
      <p:sp>
        <p:nvSpPr>
          <p:cNvPr id="58" name="TextBox 60">
            <a:extLst>
              <a:ext uri="{FF2B5EF4-FFF2-40B4-BE49-F238E27FC236}">
                <a16:creationId xmlns:a16="http://schemas.microsoft.com/office/drawing/2014/main" id="{79D564CD-3110-4C42-B0A3-E24CD7DD41AB}"/>
              </a:ext>
            </a:extLst>
          </p:cNvPr>
          <p:cNvSpPr txBox="1"/>
          <p:nvPr/>
        </p:nvSpPr>
        <p:spPr>
          <a:xfrm>
            <a:off x="7988760" y="4151822"/>
            <a:ext cx="14334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/>
              <a:t>Helium</a:t>
            </a:r>
            <a:r>
              <a:rPr lang="it-IT" sz="1400" dirty="0"/>
              <a:t> (2 p, 2 n) </a:t>
            </a:r>
          </a:p>
        </p:txBody>
      </p:sp>
      <p:sp>
        <p:nvSpPr>
          <p:cNvPr id="59" name="TextBox 61">
            <a:extLst>
              <a:ext uri="{FF2B5EF4-FFF2-40B4-BE49-F238E27FC236}">
                <a16:creationId xmlns:a16="http://schemas.microsoft.com/office/drawing/2014/main" id="{A9C9D62D-DB14-4C25-AB9B-BFC0C4B19E2C}"/>
              </a:ext>
            </a:extLst>
          </p:cNvPr>
          <p:cNvSpPr txBox="1"/>
          <p:nvPr/>
        </p:nvSpPr>
        <p:spPr>
          <a:xfrm>
            <a:off x="4288191" y="2727556"/>
            <a:ext cx="1646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Alpha </a:t>
            </a:r>
            <a:r>
              <a:rPr lang="it-IT" dirty="0" err="1">
                <a:solidFill>
                  <a:srgbClr val="FF0000"/>
                </a:solidFill>
              </a:rPr>
              <a:t>decay</a:t>
            </a:r>
            <a:r>
              <a:rPr lang="it-IT" dirty="0">
                <a:solidFill>
                  <a:srgbClr val="FF0000"/>
                </a:solidFill>
              </a:rPr>
              <a:t> (</a:t>
            </a:r>
            <a:r>
              <a:rPr lang="el-GR" dirty="0">
                <a:solidFill>
                  <a:srgbClr val="FF0000"/>
                </a:solidFill>
              </a:rPr>
              <a:t>α</a:t>
            </a:r>
            <a:r>
              <a:rPr lang="it-IT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60" name="Left Arrow 63">
            <a:extLst>
              <a:ext uri="{FF2B5EF4-FFF2-40B4-BE49-F238E27FC236}">
                <a16:creationId xmlns:a16="http://schemas.microsoft.com/office/drawing/2014/main" id="{C47A45D5-25BE-402B-B586-56AFEFBBF69E}"/>
              </a:ext>
            </a:extLst>
          </p:cNvPr>
          <p:cNvSpPr/>
          <p:nvPr/>
        </p:nvSpPr>
        <p:spPr>
          <a:xfrm rot="10008422">
            <a:off x="9022376" y="3316229"/>
            <a:ext cx="474100" cy="30772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1" name="Group 65">
            <a:extLst>
              <a:ext uri="{FF2B5EF4-FFF2-40B4-BE49-F238E27FC236}">
                <a16:creationId xmlns:a16="http://schemas.microsoft.com/office/drawing/2014/main" id="{BF335F07-AD14-4AA1-90F3-1BEB5DFBFC28}"/>
              </a:ext>
            </a:extLst>
          </p:cNvPr>
          <p:cNvGrpSpPr/>
          <p:nvPr/>
        </p:nvGrpSpPr>
        <p:grpSpPr>
          <a:xfrm>
            <a:off x="9475458" y="2673968"/>
            <a:ext cx="1035268" cy="1505754"/>
            <a:chOff x="8087166" y="2726575"/>
            <a:chExt cx="1035268" cy="1505754"/>
          </a:xfrm>
        </p:grpSpPr>
        <p:pic>
          <p:nvPicPr>
            <p:cNvPr id="62" name="Picture 62">
              <a:extLst>
                <a:ext uri="{FF2B5EF4-FFF2-40B4-BE49-F238E27FC236}">
                  <a16:creationId xmlns:a16="http://schemas.microsoft.com/office/drawing/2014/main" id="{4615BA63-64F1-4AA3-8964-544E80997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5792" y="2726575"/>
              <a:ext cx="986642" cy="1393828"/>
            </a:xfrm>
            <a:prstGeom prst="rect">
              <a:avLst/>
            </a:prstGeom>
          </p:spPr>
        </p:pic>
        <p:sp>
          <p:nvSpPr>
            <p:cNvPr id="63" name="Rectangle 64">
              <a:extLst>
                <a:ext uri="{FF2B5EF4-FFF2-40B4-BE49-F238E27FC236}">
                  <a16:creationId xmlns:a16="http://schemas.microsoft.com/office/drawing/2014/main" id="{3E86DF38-399B-4A1B-8D35-C89964284122}"/>
                </a:ext>
              </a:extLst>
            </p:cNvPr>
            <p:cNvSpPr/>
            <p:nvPr/>
          </p:nvSpPr>
          <p:spPr>
            <a:xfrm>
              <a:off x="8087166" y="3874607"/>
              <a:ext cx="450005" cy="3577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64" name="TextBox 66">
            <a:extLst>
              <a:ext uri="{FF2B5EF4-FFF2-40B4-BE49-F238E27FC236}">
                <a16:creationId xmlns:a16="http://schemas.microsoft.com/office/drawing/2014/main" id="{877D2FF5-6339-48A1-B57E-6C56B087C024}"/>
              </a:ext>
            </a:extLst>
          </p:cNvPr>
          <p:cNvSpPr txBox="1"/>
          <p:nvPr/>
        </p:nvSpPr>
        <p:spPr>
          <a:xfrm>
            <a:off x="9679011" y="3815982"/>
            <a:ext cx="453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Cell</a:t>
            </a:r>
          </a:p>
        </p:txBody>
      </p:sp>
    </p:spTree>
    <p:extLst>
      <p:ext uri="{BB962C8B-B14F-4D97-AF65-F5344CB8AC3E}">
        <p14:creationId xmlns:p14="http://schemas.microsoft.com/office/powerpoint/2010/main" val="1445756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3" grpId="0" animBg="1"/>
      <p:bldP spid="54" grpId="0" animBg="1"/>
      <p:bldP spid="55" grpId="0" animBg="1"/>
      <p:bldP spid="56" grpId="0"/>
      <p:bldP spid="57" grpId="0"/>
      <p:bldP spid="58" grpId="0"/>
      <p:bldP spid="59" grpId="0"/>
      <p:bldP spid="60" grpId="0" animBg="1"/>
      <p:bldP spid="6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390AC8-A01E-448C-8372-7E5960CFF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Is it possible to break up a nucleus ?</a:t>
            </a:r>
            <a:endParaRPr lang="it-IT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F1F015A-341A-4DCC-A9A7-DBAE761AF1F9}"/>
              </a:ext>
            </a:extLst>
          </p:cNvPr>
          <p:cNvGrpSpPr/>
          <p:nvPr/>
        </p:nvGrpSpPr>
        <p:grpSpPr>
          <a:xfrm>
            <a:off x="1499995" y="2125306"/>
            <a:ext cx="1713092" cy="1596290"/>
            <a:chOff x="515388" y="4763193"/>
            <a:chExt cx="2111433" cy="196747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4A0AA42-CD44-4C78-BB61-143E56B5C164}"/>
                </a:ext>
              </a:extLst>
            </p:cNvPr>
            <p:cNvSpPr/>
            <p:nvPr/>
          </p:nvSpPr>
          <p:spPr>
            <a:xfrm>
              <a:off x="515388" y="4763193"/>
              <a:ext cx="2111433" cy="196747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09DE9EB-D4C7-48DF-998B-C4D11CB88854}"/>
                </a:ext>
              </a:extLst>
            </p:cNvPr>
            <p:cNvSpPr/>
            <p:nvPr/>
          </p:nvSpPr>
          <p:spPr>
            <a:xfrm>
              <a:off x="1188719" y="4870015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31B3C00-1963-46B2-86DD-02AD8078B30A}"/>
                </a:ext>
              </a:extLst>
            </p:cNvPr>
            <p:cNvSpPr/>
            <p:nvPr/>
          </p:nvSpPr>
          <p:spPr>
            <a:xfrm>
              <a:off x="2122515" y="5873153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C3514E2-22C6-4EDC-AFFD-18B045161F2E}"/>
                </a:ext>
              </a:extLst>
            </p:cNvPr>
            <p:cNvSpPr/>
            <p:nvPr/>
          </p:nvSpPr>
          <p:spPr>
            <a:xfrm>
              <a:off x="1040476" y="5531159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E21A679-8B5D-4981-A1F1-61172386B50A}"/>
                </a:ext>
              </a:extLst>
            </p:cNvPr>
            <p:cNvSpPr/>
            <p:nvPr/>
          </p:nvSpPr>
          <p:spPr>
            <a:xfrm>
              <a:off x="1379912" y="5289402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663D294-DB19-42AC-9BF1-47FDCC16D336}"/>
                </a:ext>
              </a:extLst>
            </p:cNvPr>
            <p:cNvSpPr/>
            <p:nvPr/>
          </p:nvSpPr>
          <p:spPr>
            <a:xfrm>
              <a:off x="2122515" y="5614280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D981700-E396-4E15-9F4A-8827E7548972}"/>
                </a:ext>
              </a:extLst>
            </p:cNvPr>
            <p:cNvSpPr/>
            <p:nvPr/>
          </p:nvSpPr>
          <p:spPr>
            <a:xfrm>
              <a:off x="781395" y="5876135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6C299AD-4B74-4722-9ADF-933B8491FFDE}"/>
                </a:ext>
              </a:extLst>
            </p:cNvPr>
            <p:cNvSpPr/>
            <p:nvPr/>
          </p:nvSpPr>
          <p:spPr>
            <a:xfrm>
              <a:off x="1656976" y="6013980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3335C23-9127-4CA8-AE52-047107611411}"/>
                </a:ext>
              </a:extLst>
            </p:cNvPr>
            <p:cNvSpPr/>
            <p:nvPr/>
          </p:nvSpPr>
          <p:spPr>
            <a:xfrm>
              <a:off x="1756756" y="5617196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CECF0CB-A060-4EC4-A630-2F6371FDA6B1}"/>
                </a:ext>
              </a:extLst>
            </p:cNvPr>
            <p:cNvSpPr/>
            <p:nvPr/>
          </p:nvSpPr>
          <p:spPr>
            <a:xfrm>
              <a:off x="1640339" y="4920110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2127EEA-E1B3-471C-B3C1-876FCCAE82D6}"/>
                </a:ext>
              </a:extLst>
            </p:cNvPr>
            <p:cNvSpPr/>
            <p:nvPr/>
          </p:nvSpPr>
          <p:spPr>
            <a:xfrm>
              <a:off x="2195932" y="5325555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80DF185-0B1B-4210-A9BA-6BE81C9E1E9C}"/>
                </a:ext>
              </a:extLst>
            </p:cNvPr>
            <p:cNvSpPr/>
            <p:nvPr/>
          </p:nvSpPr>
          <p:spPr>
            <a:xfrm>
              <a:off x="1765043" y="5297297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1A2D542-9B76-49ED-9B46-EDB4D5F02205}"/>
                </a:ext>
              </a:extLst>
            </p:cNvPr>
            <p:cNvSpPr/>
            <p:nvPr/>
          </p:nvSpPr>
          <p:spPr>
            <a:xfrm>
              <a:off x="1260762" y="5821965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1B4335-CF7B-454D-8657-502CB94EF1BF}"/>
                </a:ext>
              </a:extLst>
            </p:cNvPr>
            <p:cNvSpPr/>
            <p:nvPr/>
          </p:nvSpPr>
          <p:spPr>
            <a:xfrm>
              <a:off x="944879" y="6174838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E0F0048-2A2C-4C96-B7C7-A01A7571C040}"/>
                </a:ext>
              </a:extLst>
            </p:cNvPr>
            <p:cNvSpPr/>
            <p:nvPr/>
          </p:nvSpPr>
          <p:spPr>
            <a:xfrm>
              <a:off x="1379912" y="6354529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3DDD6A3-952C-4BB3-82CA-9F949A707C5D}"/>
                </a:ext>
              </a:extLst>
            </p:cNvPr>
            <p:cNvSpPr/>
            <p:nvPr/>
          </p:nvSpPr>
          <p:spPr>
            <a:xfrm>
              <a:off x="613747" y="5614280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5487883-B4A5-4F85-ADAD-27C411D73074}"/>
                </a:ext>
              </a:extLst>
            </p:cNvPr>
            <p:cNvSpPr/>
            <p:nvPr/>
          </p:nvSpPr>
          <p:spPr>
            <a:xfrm>
              <a:off x="723185" y="5289402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58B19A3-09BF-4BD6-AB76-007ABD457C8B}"/>
                </a:ext>
              </a:extLst>
            </p:cNvPr>
            <p:cNvSpPr/>
            <p:nvPr/>
          </p:nvSpPr>
          <p:spPr>
            <a:xfrm>
              <a:off x="2037983" y="5087971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BD46DCC-24ED-4D92-B76D-59F49A998A18}"/>
                </a:ext>
              </a:extLst>
            </p:cNvPr>
            <p:cNvSpPr/>
            <p:nvPr/>
          </p:nvSpPr>
          <p:spPr>
            <a:xfrm>
              <a:off x="2001954" y="6174838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0419825-12CE-453D-B2B0-481C3DA773DE}"/>
                </a:ext>
              </a:extLst>
            </p:cNvPr>
            <p:cNvSpPr/>
            <p:nvPr/>
          </p:nvSpPr>
          <p:spPr>
            <a:xfrm>
              <a:off x="1735935" y="6375631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F4BF0D3-CD47-4E02-831D-8AB36CE69784}"/>
                </a:ext>
              </a:extLst>
            </p:cNvPr>
            <p:cNvSpPr/>
            <p:nvPr/>
          </p:nvSpPr>
          <p:spPr>
            <a:xfrm>
              <a:off x="1050135" y="5147407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797A191-215D-4610-BF36-3D12B28A953D}"/>
              </a:ext>
            </a:extLst>
          </p:cNvPr>
          <p:cNvGrpSpPr/>
          <p:nvPr/>
        </p:nvGrpSpPr>
        <p:grpSpPr>
          <a:xfrm>
            <a:off x="3985334" y="2252619"/>
            <a:ext cx="2181189" cy="1176381"/>
            <a:chOff x="2973156" y="5009607"/>
            <a:chExt cx="2806114" cy="1513422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CA8FE959-90CF-4446-9460-E4DEA97FB7DB}"/>
                </a:ext>
              </a:extLst>
            </p:cNvPr>
            <p:cNvSpPr/>
            <p:nvPr/>
          </p:nvSpPr>
          <p:spPr>
            <a:xfrm>
              <a:off x="2973156" y="5009607"/>
              <a:ext cx="2806114" cy="1513422"/>
            </a:xfrm>
            <a:custGeom>
              <a:avLst/>
              <a:gdLst>
                <a:gd name="connsiteX0" fmla="*/ 708649 w 2806114"/>
                <a:gd name="connsiteY0" fmla="*/ 1498702 h 1513422"/>
                <a:gd name="connsiteX1" fmla="*/ 209885 w 2806114"/>
                <a:gd name="connsiteY1" fmla="*/ 1241008 h 1513422"/>
                <a:gd name="connsiteX2" fmla="*/ 2067 w 2806114"/>
                <a:gd name="connsiteY2" fmla="*/ 908499 h 1513422"/>
                <a:gd name="connsiteX3" fmla="*/ 118445 w 2806114"/>
                <a:gd name="connsiteY3" fmla="*/ 451299 h 1513422"/>
                <a:gd name="connsiteX4" fmla="*/ 359514 w 2806114"/>
                <a:gd name="connsiteY4" fmla="*/ 110477 h 1513422"/>
                <a:gd name="connsiteX5" fmla="*/ 825027 w 2806114"/>
                <a:gd name="connsiteY5" fmla="*/ 2412 h 1513422"/>
                <a:gd name="connsiteX6" fmla="*/ 1232351 w 2806114"/>
                <a:gd name="connsiteY6" fmla="*/ 193604 h 1513422"/>
                <a:gd name="connsiteX7" fmla="*/ 1465107 w 2806114"/>
                <a:gd name="connsiteY7" fmla="*/ 559364 h 1513422"/>
                <a:gd name="connsiteX8" fmla="*/ 1880743 w 2806114"/>
                <a:gd name="connsiteY8" fmla="*/ 667430 h 1513422"/>
                <a:gd name="connsiteX9" fmla="*/ 2146751 w 2806114"/>
                <a:gd name="connsiteY9" fmla="*/ 434673 h 1513422"/>
                <a:gd name="connsiteX10" fmla="*/ 2579013 w 2806114"/>
                <a:gd name="connsiteY10" fmla="*/ 467924 h 1513422"/>
                <a:gd name="connsiteX11" fmla="*/ 2778518 w 2806114"/>
                <a:gd name="connsiteY11" fmla="*/ 808746 h 1513422"/>
                <a:gd name="connsiteX12" fmla="*/ 2778518 w 2806114"/>
                <a:gd name="connsiteY12" fmla="*/ 1099692 h 1513422"/>
                <a:gd name="connsiteX13" fmla="*/ 2537449 w 2806114"/>
                <a:gd name="connsiteY13" fmla="*/ 1374012 h 1513422"/>
                <a:gd name="connsiteX14" fmla="*/ 2046998 w 2806114"/>
                <a:gd name="connsiteY14" fmla="*/ 1407262 h 1513422"/>
                <a:gd name="connsiteX15" fmla="*/ 1872431 w 2806114"/>
                <a:gd name="connsiteY15" fmla="*/ 1132942 h 1513422"/>
                <a:gd name="connsiteX16" fmla="*/ 1581485 w 2806114"/>
                <a:gd name="connsiteY16" fmla="*/ 1016564 h 1513422"/>
                <a:gd name="connsiteX17" fmla="*/ 1257289 w 2806114"/>
                <a:gd name="connsiteY17" fmla="*/ 1174506 h 1513422"/>
                <a:gd name="connsiteX18" fmla="*/ 982969 w 2806114"/>
                <a:gd name="connsiteY18" fmla="*/ 1448826 h 1513422"/>
                <a:gd name="connsiteX19" fmla="*/ 708649 w 2806114"/>
                <a:gd name="connsiteY19" fmla="*/ 1498702 h 1513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806114" h="1513422">
                  <a:moveTo>
                    <a:pt x="708649" y="1498702"/>
                  </a:moveTo>
                  <a:cubicBezTo>
                    <a:pt x="579802" y="1464066"/>
                    <a:pt x="327649" y="1339375"/>
                    <a:pt x="209885" y="1241008"/>
                  </a:cubicBezTo>
                  <a:cubicBezTo>
                    <a:pt x="92121" y="1142641"/>
                    <a:pt x="17307" y="1040117"/>
                    <a:pt x="2067" y="908499"/>
                  </a:cubicBezTo>
                  <a:cubicBezTo>
                    <a:pt x="-13173" y="776881"/>
                    <a:pt x="58871" y="584303"/>
                    <a:pt x="118445" y="451299"/>
                  </a:cubicBezTo>
                  <a:cubicBezTo>
                    <a:pt x="178019" y="318295"/>
                    <a:pt x="241750" y="185291"/>
                    <a:pt x="359514" y="110477"/>
                  </a:cubicBezTo>
                  <a:cubicBezTo>
                    <a:pt x="477278" y="35663"/>
                    <a:pt x="679554" y="-11443"/>
                    <a:pt x="825027" y="2412"/>
                  </a:cubicBezTo>
                  <a:cubicBezTo>
                    <a:pt x="970500" y="16266"/>
                    <a:pt x="1125671" y="100779"/>
                    <a:pt x="1232351" y="193604"/>
                  </a:cubicBezTo>
                  <a:cubicBezTo>
                    <a:pt x="1339031" y="286429"/>
                    <a:pt x="1357042" y="480393"/>
                    <a:pt x="1465107" y="559364"/>
                  </a:cubicBezTo>
                  <a:cubicBezTo>
                    <a:pt x="1573172" y="638335"/>
                    <a:pt x="1767136" y="688212"/>
                    <a:pt x="1880743" y="667430"/>
                  </a:cubicBezTo>
                  <a:cubicBezTo>
                    <a:pt x="1994350" y="646648"/>
                    <a:pt x="2030373" y="467924"/>
                    <a:pt x="2146751" y="434673"/>
                  </a:cubicBezTo>
                  <a:cubicBezTo>
                    <a:pt x="2263129" y="401422"/>
                    <a:pt x="2473719" y="405578"/>
                    <a:pt x="2579013" y="467924"/>
                  </a:cubicBezTo>
                  <a:cubicBezTo>
                    <a:pt x="2684308" y="530269"/>
                    <a:pt x="2745267" y="703451"/>
                    <a:pt x="2778518" y="808746"/>
                  </a:cubicBezTo>
                  <a:cubicBezTo>
                    <a:pt x="2811769" y="914041"/>
                    <a:pt x="2818696" y="1005481"/>
                    <a:pt x="2778518" y="1099692"/>
                  </a:cubicBezTo>
                  <a:cubicBezTo>
                    <a:pt x="2738340" y="1193903"/>
                    <a:pt x="2659369" y="1322750"/>
                    <a:pt x="2537449" y="1374012"/>
                  </a:cubicBezTo>
                  <a:cubicBezTo>
                    <a:pt x="2415529" y="1425274"/>
                    <a:pt x="2157834" y="1447440"/>
                    <a:pt x="2046998" y="1407262"/>
                  </a:cubicBezTo>
                  <a:cubicBezTo>
                    <a:pt x="1936162" y="1367084"/>
                    <a:pt x="1950016" y="1198058"/>
                    <a:pt x="1872431" y="1132942"/>
                  </a:cubicBezTo>
                  <a:cubicBezTo>
                    <a:pt x="1794846" y="1067826"/>
                    <a:pt x="1684009" y="1009637"/>
                    <a:pt x="1581485" y="1016564"/>
                  </a:cubicBezTo>
                  <a:cubicBezTo>
                    <a:pt x="1478961" y="1023491"/>
                    <a:pt x="1357042" y="1102462"/>
                    <a:pt x="1257289" y="1174506"/>
                  </a:cubicBezTo>
                  <a:cubicBezTo>
                    <a:pt x="1157536" y="1246550"/>
                    <a:pt x="1078565" y="1394793"/>
                    <a:pt x="982969" y="1448826"/>
                  </a:cubicBezTo>
                  <a:cubicBezTo>
                    <a:pt x="887373" y="1502859"/>
                    <a:pt x="837496" y="1533338"/>
                    <a:pt x="708649" y="1498702"/>
                  </a:cubicBezTo>
                  <a:close/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879280D-B8DA-476B-BE99-BDB586A6B664}"/>
                </a:ext>
              </a:extLst>
            </p:cNvPr>
            <p:cNvSpPr/>
            <p:nvPr/>
          </p:nvSpPr>
          <p:spPr>
            <a:xfrm>
              <a:off x="3675507" y="5111369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52CD133-F644-48AD-BE8C-1CF8ACA88045}"/>
                </a:ext>
              </a:extLst>
            </p:cNvPr>
            <p:cNvSpPr/>
            <p:nvPr/>
          </p:nvSpPr>
          <p:spPr>
            <a:xfrm>
              <a:off x="3527264" y="5772513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410A1FB-9941-4129-BA06-C522B4370D20}"/>
                </a:ext>
              </a:extLst>
            </p:cNvPr>
            <p:cNvSpPr/>
            <p:nvPr/>
          </p:nvSpPr>
          <p:spPr>
            <a:xfrm>
              <a:off x="3866700" y="5530756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40E7C7F-342F-4A75-9CBC-CF358E30728F}"/>
                </a:ext>
              </a:extLst>
            </p:cNvPr>
            <p:cNvSpPr/>
            <p:nvPr/>
          </p:nvSpPr>
          <p:spPr>
            <a:xfrm>
              <a:off x="3268183" y="6117489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1AC5D96-C26F-4401-BAED-CFA01B6B67B7}"/>
                </a:ext>
              </a:extLst>
            </p:cNvPr>
            <p:cNvSpPr/>
            <p:nvPr/>
          </p:nvSpPr>
          <p:spPr>
            <a:xfrm>
              <a:off x="3747550" y="6063319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AD5900E-E0FB-499C-BA9C-36E3A2552B9F}"/>
                </a:ext>
              </a:extLst>
            </p:cNvPr>
            <p:cNvSpPr/>
            <p:nvPr/>
          </p:nvSpPr>
          <p:spPr>
            <a:xfrm>
              <a:off x="3546669" y="6233487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0DC984E-24BC-40DD-B670-5C9676D1A02B}"/>
                </a:ext>
              </a:extLst>
            </p:cNvPr>
            <p:cNvSpPr/>
            <p:nvPr/>
          </p:nvSpPr>
          <p:spPr>
            <a:xfrm>
              <a:off x="4048864" y="5797037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5DDA0DB-0CAF-46A2-881D-2F38B1B59505}"/>
                </a:ext>
              </a:extLst>
            </p:cNvPr>
            <p:cNvSpPr/>
            <p:nvPr/>
          </p:nvSpPr>
          <p:spPr>
            <a:xfrm>
              <a:off x="3100535" y="5855634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44C72AB-EAED-48C3-A39F-E6CCE95FB1DD}"/>
                </a:ext>
              </a:extLst>
            </p:cNvPr>
            <p:cNvSpPr/>
            <p:nvPr/>
          </p:nvSpPr>
          <p:spPr>
            <a:xfrm>
              <a:off x="3209973" y="5530756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E5389855-EA5A-4D4D-95DC-C08AE303205D}"/>
                </a:ext>
              </a:extLst>
            </p:cNvPr>
            <p:cNvSpPr/>
            <p:nvPr/>
          </p:nvSpPr>
          <p:spPr>
            <a:xfrm>
              <a:off x="3536923" y="5388761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AF59875-EC34-4E9A-9DB0-56AD4AB75374}"/>
                </a:ext>
              </a:extLst>
            </p:cNvPr>
            <p:cNvSpPr/>
            <p:nvPr/>
          </p:nvSpPr>
          <p:spPr>
            <a:xfrm>
              <a:off x="4980848" y="6168298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A2E688B-D97D-436F-B028-BF974AC28DAB}"/>
                </a:ext>
              </a:extLst>
            </p:cNvPr>
            <p:cNvSpPr/>
            <p:nvPr/>
          </p:nvSpPr>
          <p:spPr>
            <a:xfrm>
              <a:off x="4990679" y="5872488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DF59FBA-5CD7-4F03-9B99-9292921977A2}"/>
                </a:ext>
              </a:extLst>
            </p:cNvPr>
            <p:cNvSpPr/>
            <p:nvPr/>
          </p:nvSpPr>
          <p:spPr>
            <a:xfrm>
              <a:off x="5222297" y="6179636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95B47C5-E417-4E6A-BE40-398C62E2C9B9}"/>
                </a:ext>
              </a:extLst>
            </p:cNvPr>
            <p:cNvSpPr/>
            <p:nvPr/>
          </p:nvSpPr>
          <p:spPr>
            <a:xfrm>
              <a:off x="5471678" y="5958525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5AC3699-46EB-4CBD-94AB-D6044D618C07}"/>
                </a:ext>
              </a:extLst>
            </p:cNvPr>
            <p:cNvSpPr/>
            <p:nvPr/>
          </p:nvSpPr>
          <p:spPr>
            <a:xfrm>
              <a:off x="4001441" y="5264475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69B4A0D-BC33-4507-AF42-3978963FECC9}"/>
                </a:ext>
              </a:extLst>
            </p:cNvPr>
            <p:cNvSpPr/>
            <p:nvPr/>
          </p:nvSpPr>
          <p:spPr>
            <a:xfrm>
              <a:off x="5376082" y="5522460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C2F17BC8-CCD2-4BAF-A5C2-F87B90C6C6A5}"/>
                </a:ext>
              </a:extLst>
            </p:cNvPr>
            <p:cNvSpPr/>
            <p:nvPr/>
          </p:nvSpPr>
          <p:spPr>
            <a:xfrm>
              <a:off x="4750179" y="5761706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A0174E7-86BD-4B97-A224-1F34468592E0}"/>
                </a:ext>
              </a:extLst>
            </p:cNvPr>
            <p:cNvSpPr/>
            <p:nvPr/>
          </p:nvSpPr>
          <p:spPr>
            <a:xfrm>
              <a:off x="5096107" y="5553031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EA2AED3-D1E7-4753-84E9-411A4EB73146}"/>
                </a:ext>
              </a:extLst>
            </p:cNvPr>
            <p:cNvSpPr/>
            <p:nvPr/>
          </p:nvSpPr>
          <p:spPr>
            <a:xfrm>
              <a:off x="5280485" y="5764311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85A52CED-9406-4528-B104-F05BE677D2F7}"/>
                </a:ext>
              </a:extLst>
            </p:cNvPr>
            <p:cNvSpPr/>
            <p:nvPr/>
          </p:nvSpPr>
          <p:spPr>
            <a:xfrm>
              <a:off x="3356197" y="5194761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F7444C4-779F-40C5-8F80-8E35345BEFCF}"/>
              </a:ext>
            </a:extLst>
          </p:cNvPr>
          <p:cNvGrpSpPr/>
          <p:nvPr/>
        </p:nvGrpSpPr>
        <p:grpSpPr>
          <a:xfrm>
            <a:off x="7104247" y="2377200"/>
            <a:ext cx="1156543" cy="1077688"/>
            <a:chOff x="6010890" y="5143316"/>
            <a:chExt cx="1527019" cy="1422904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3EF5619-FB29-4CC1-A92A-C6D6DF870CB2}"/>
                </a:ext>
              </a:extLst>
            </p:cNvPr>
            <p:cNvSpPr/>
            <p:nvPr/>
          </p:nvSpPr>
          <p:spPr>
            <a:xfrm>
              <a:off x="6010890" y="5143316"/>
              <a:ext cx="1527019" cy="142290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5FF9996-FAC4-4057-B844-61E2C83CE3EF}"/>
                </a:ext>
              </a:extLst>
            </p:cNvPr>
            <p:cNvSpPr/>
            <p:nvPr/>
          </p:nvSpPr>
          <p:spPr>
            <a:xfrm>
              <a:off x="6771420" y="5211260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87D8688-658F-48E3-AAB7-AAA6D82D1384}"/>
                </a:ext>
              </a:extLst>
            </p:cNvPr>
            <p:cNvSpPr/>
            <p:nvPr/>
          </p:nvSpPr>
          <p:spPr>
            <a:xfrm>
              <a:off x="6623177" y="5872404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808848AD-768E-40AF-9CDD-0406D503872B}"/>
                </a:ext>
              </a:extLst>
            </p:cNvPr>
            <p:cNvSpPr/>
            <p:nvPr/>
          </p:nvSpPr>
          <p:spPr>
            <a:xfrm>
              <a:off x="6962613" y="5630647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0F766296-E59E-42DD-9AB5-9BCEE4D244AE}"/>
                </a:ext>
              </a:extLst>
            </p:cNvPr>
            <p:cNvSpPr/>
            <p:nvPr/>
          </p:nvSpPr>
          <p:spPr>
            <a:xfrm>
              <a:off x="6364096" y="6217380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46DEA54-3A1E-4DEE-9C71-D34D145BC55B}"/>
                </a:ext>
              </a:extLst>
            </p:cNvPr>
            <p:cNvSpPr/>
            <p:nvPr/>
          </p:nvSpPr>
          <p:spPr>
            <a:xfrm>
              <a:off x="6843463" y="6163210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E4BBE39B-4854-470A-B94E-4FC218F98FA1}"/>
                </a:ext>
              </a:extLst>
            </p:cNvPr>
            <p:cNvSpPr/>
            <p:nvPr/>
          </p:nvSpPr>
          <p:spPr>
            <a:xfrm>
              <a:off x="6642582" y="6333378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205E0891-477A-44B6-B97D-FEC4BF4C96EF}"/>
                </a:ext>
              </a:extLst>
            </p:cNvPr>
            <p:cNvSpPr/>
            <p:nvPr/>
          </p:nvSpPr>
          <p:spPr>
            <a:xfrm>
              <a:off x="7144777" y="5896928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4BA64CEC-DA96-4C32-AC20-B5ACE09FE719}"/>
                </a:ext>
              </a:extLst>
            </p:cNvPr>
            <p:cNvSpPr/>
            <p:nvPr/>
          </p:nvSpPr>
          <p:spPr>
            <a:xfrm>
              <a:off x="6196448" y="5955525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EC0BED39-76CA-4103-ADDF-E653AB475B1F}"/>
                </a:ext>
              </a:extLst>
            </p:cNvPr>
            <p:cNvSpPr/>
            <p:nvPr/>
          </p:nvSpPr>
          <p:spPr>
            <a:xfrm>
              <a:off x="6305886" y="5630647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9BC04671-05A4-4716-B299-A7861A5D4611}"/>
                </a:ext>
              </a:extLst>
            </p:cNvPr>
            <p:cNvSpPr/>
            <p:nvPr/>
          </p:nvSpPr>
          <p:spPr>
            <a:xfrm>
              <a:off x="6632836" y="5488652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D7633426-C6F5-4373-9E93-7ABD0C341F4A}"/>
                </a:ext>
              </a:extLst>
            </p:cNvPr>
            <p:cNvSpPr/>
            <p:nvPr/>
          </p:nvSpPr>
          <p:spPr>
            <a:xfrm>
              <a:off x="7097354" y="5364366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F7AF31CA-572E-454B-A4BD-269AAB8CFEB6}"/>
                </a:ext>
              </a:extLst>
            </p:cNvPr>
            <p:cNvSpPr/>
            <p:nvPr/>
          </p:nvSpPr>
          <p:spPr>
            <a:xfrm>
              <a:off x="6452110" y="5294652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420B8FA-4B74-4B0B-AF4D-991C77D3FE75}"/>
              </a:ext>
            </a:extLst>
          </p:cNvPr>
          <p:cNvGrpSpPr/>
          <p:nvPr/>
        </p:nvGrpSpPr>
        <p:grpSpPr>
          <a:xfrm>
            <a:off x="8792749" y="2570835"/>
            <a:ext cx="769631" cy="717156"/>
            <a:chOff x="7689300" y="5443997"/>
            <a:chExt cx="1104352" cy="1029055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0E724264-1C09-42B4-B3F7-50FD55A96588}"/>
                </a:ext>
              </a:extLst>
            </p:cNvPr>
            <p:cNvSpPr/>
            <p:nvPr/>
          </p:nvSpPr>
          <p:spPr>
            <a:xfrm>
              <a:off x="7689300" y="5443997"/>
              <a:ext cx="1104352" cy="102905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F6B83940-E628-43B0-8EC9-0E7B7858CF8E}"/>
                </a:ext>
              </a:extLst>
            </p:cNvPr>
            <p:cNvSpPr/>
            <p:nvPr/>
          </p:nvSpPr>
          <p:spPr>
            <a:xfrm>
              <a:off x="7978157" y="6182845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DE713451-B111-41B7-BA7F-1BF20070CE68}"/>
                </a:ext>
              </a:extLst>
            </p:cNvPr>
            <p:cNvSpPr/>
            <p:nvPr/>
          </p:nvSpPr>
          <p:spPr>
            <a:xfrm>
              <a:off x="7987988" y="5887035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AF5ED96A-5222-47D0-B910-DB54285F649A}"/>
                </a:ext>
              </a:extLst>
            </p:cNvPr>
            <p:cNvSpPr/>
            <p:nvPr/>
          </p:nvSpPr>
          <p:spPr>
            <a:xfrm>
              <a:off x="8219606" y="6194183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6D20E36F-16F3-4BC4-8F9D-15046F30F41F}"/>
                </a:ext>
              </a:extLst>
            </p:cNvPr>
            <p:cNvSpPr/>
            <p:nvPr/>
          </p:nvSpPr>
          <p:spPr>
            <a:xfrm>
              <a:off x="8468987" y="5973072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3189E956-964C-4F0A-9F45-26F576BE367C}"/>
                </a:ext>
              </a:extLst>
            </p:cNvPr>
            <p:cNvSpPr/>
            <p:nvPr/>
          </p:nvSpPr>
          <p:spPr>
            <a:xfrm>
              <a:off x="8373391" y="5537007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959D9323-238A-4FC7-B948-EA0071EC6C5B}"/>
                </a:ext>
              </a:extLst>
            </p:cNvPr>
            <p:cNvSpPr/>
            <p:nvPr/>
          </p:nvSpPr>
          <p:spPr>
            <a:xfrm>
              <a:off x="7747488" y="5776253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C5A7049D-9CB1-4080-86E3-3F7C73D32CE9}"/>
                </a:ext>
              </a:extLst>
            </p:cNvPr>
            <p:cNvSpPr/>
            <p:nvPr/>
          </p:nvSpPr>
          <p:spPr>
            <a:xfrm>
              <a:off x="8093416" y="5567578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CC60C519-264A-4082-8875-2BADE941D0AD}"/>
                </a:ext>
              </a:extLst>
            </p:cNvPr>
            <p:cNvSpPr/>
            <p:nvPr/>
          </p:nvSpPr>
          <p:spPr>
            <a:xfrm>
              <a:off x="8277794" y="5778858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71" name="Group 84">
            <a:extLst>
              <a:ext uri="{FF2B5EF4-FFF2-40B4-BE49-F238E27FC236}">
                <a16:creationId xmlns:a16="http://schemas.microsoft.com/office/drawing/2014/main" id="{042704C0-C67F-411D-9B9F-EC2680E89D20}"/>
              </a:ext>
            </a:extLst>
          </p:cNvPr>
          <p:cNvGrpSpPr/>
          <p:nvPr/>
        </p:nvGrpSpPr>
        <p:grpSpPr>
          <a:xfrm>
            <a:off x="2767207" y="1316029"/>
            <a:ext cx="1170730" cy="712630"/>
            <a:chOff x="1408924" y="648301"/>
            <a:chExt cx="1170730" cy="712630"/>
          </a:xfrm>
        </p:grpSpPr>
        <p:sp>
          <p:nvSpPr>
            <p:cNvPr id="72" name="Oval 72">
              <a:extLst>
                <a:ext uri="{FF2B5EF4-FFF2-40B4-BE49-F238E27FC236}">
                  <a16:creationId xmlns:a16="http://schemas.microsoft.com/office/drawing/2014/main" id="{F1AD6464-F028-4F44-A2D6-FE3518996038}"/>
                </a:ext>
              </a:extLst>
            </p:cNvPr>
            <p:cNvSpPr/>
            <p:nvPr/>
          </p:nvSpPr>
          <p:spPr>
            <a:xfrm>
              <a:off x="1408924" y="753165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3" name="Oval 73">
              <a:extLst>
                <a:ext uri="{FF2B5EF4-FFF2-40B4-BE49-F238E27FC236}">
                  <a16:creationId xmlns:a16="http://schemas.microsoft.com/office/drawing/2014/main" id="{E21C7902-24DE-4B88-8E0A-AA84B5E4D170}"/>
                </a:ext>
              </a:extLst>
            </p:cNvPr>
            <p:cNvSpPr/>
            <p:nvPr/>
          </p:nvSpPr>
          <p:spPr>
            <a:xfrm>
              <a:off x="1408924" y="1093706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4" name="TextBox 74">
              <a:extLst>
                <a:ext uri="{FF2B5EF4-FFF2-40B4-BE49-F238E27FC236}">
                  <a16:creationId xmlns:a16="http://schemas.microsoft.com/office/drawing/2014/main" id="{FF4AAD82-D4B7-486D-BDA7-60D81D283A99}"/>
                </a:ext>
              </a:extLst>
            </p:cNvPr>
            <p:cNvSpPr txBox="1"/>
            <p:nvPr/>
          </p:nvSpPr>
          <p:spPr>
            <a:xfrm>
              <a:off x="1660329" y="648301"/>
              <a:ext cx="8231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/>
                <a:t>proton</a:t>
              </a:r>
              <a:endParaRPr lang="it-IT" dirty="0"/>
            </a:p>
          </p:txBody>
        </p:sp>
        <p:sp>
          <p:nvSpPr>
            <p:cNvPr id="75" name="TextBox 75">
              <a:extLst>
                <a:ext uri="{FF2B5EF4-FFF2-40B4-BE49-F238E27FC236}">
                  <a16:creationId xmlns:a16="http://schemas.microsoft.com/office/drawing/2014/main" id="{25F2569F-5F94-4FBB-95FE-423035C9494A}"/>
                </a:ext>
              </a:extLst>
            </p:cNvPr>
            <p:cNvSpPr txBox="1"/>
            <p:nvPr/>
          </p:nvSpPr>
          <p:spPr>
            <a:xfrm>
              <a:off x="1638884" y="991599"/>
              <a:ext cx="9407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/>
                <a:t>neutron</a:t>
              </a:r>
              <a:endParaRPr lang="it-IT" dirty="0"/>
            </a:p>
          </p:txBody>
        </p:sp>
      </p:grpSp>
      <p:sp>
        <p:nvSpPr>
          <p:cNvPr id="76" name="Left Arrow 76">
            <a:extLst>
              <a:ext uri="{FF2B5EF4-FFF2-40B4-BE49-F238E27FC236}">
                <a16:creationId xmlns:a16="http://schemas.microsoft.com/office/drawing/2014/main" id="{7FCDEA6A-74BB-4E2B-A9EC-08BA7445AF2A}"/>
              </a:ext>
            </a:extLst>
          </p:cNvPr>
          <p:cNvSpPr/>
          <p:nvPr/>
        </p:nvSpPr>
        <p:spPr>
          <a:xfrm>
            <a:off x="6579904" y="2734761"/>
            <a:ext cx="457200" cy="30772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7" name="Right Arrow 77">
            <a:extLst>
              <a:ext uri="{FF2B5EF4-FFF2-40B4-BE49-F238E27FC236}">
                <a16:creationId xmlns:a16="http://schemas.microsoft.com/office/drawing/2014/main" id="{2FE2A55D-3A20-4EF8-BB46-C653917A90E1}"/>
              </a:ext>
            </a:extLst>
          </p:cNvPr>
          <p:cNvSpPr/>
          <p:nvPr/>
        </p:nvSpPr>
        <p:spPr>
          <a:xfrm>
            <a:off x="9664562" y="2757387"/>
            <a:ext cx="341402" cy="2624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8" name="TextBox 81">
            <a:extLst>
              <a:ext uri="{FF2B5EF4-FFF2-40B4-BE49-F238E27FC236}">
                <a16:creationId xmlns:a16="http://schemas.microsoft.com/office/drawing/2014/main" id="{68E2FE01-0708-46DF-80E7-C79549388371}"/>
              </a:ext>
            </a:extLst>
          </p:cNvPr>
          <p:cNvSpPr txBox="1"/>
          <p:nvPr/>
        </p:nvSpPr>
        <p:spPr>
          <a:xfrm>
            <a:off x="1644801" y="4133433"/>
            <a:ext cx="9470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Some (radioactive) nuclei can split on their own, but many do not (stable) or do so with difficulty</a:t>
            </a:r>
          </a:p>
        </p:txBody>
      </p:sp>
      <p:sp>
        <p:nvSpPr>
          <p:cNvPr id="79" name="Rectangle 82">
            <a:extLst>
              <a:ext uri="{FF2B5EF4-FFF2-40B4-BE49-F238E27FC236}">
                <a16:creationId xmlns:a16="http://schemas.microsoft.com/office/drawing/2014/main" id="{FFACC1A5-3E62-4E2C-AE77-554666373488}"/>
              </a:ext>
            </a:extLst>
          </p:cNvPr>
          <p:cNvSpPr/>
          <p:nvPr/>
        </p:nvSpPr>
        <p:spPr>
          <a:xfrm>
            <a:off x="1644801" y="4982583"/>
            <a:ext cx="59231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We suppose that a certain force must be applied</a:t>
            </a:r>
            <a:endParaRPr lang="it-IT" dirty="0"/>
          </a:p>
        </p:txBody>
      </p:sp>
      <p:sp>
        <p:nvSpPr>
          <p:cNvPr id="80" name="Rectangle 83">
            <a:extLst>
              <a:ext uri="{FF2B5EF4-FFF2-40B4-BE49-F238E27FC236}">
                <a16:creationId xmlns:a16="http://schemas.microsoft.com/office/drawing/2014/main" id="{0345FD8D-8D7F-40DE-827A-2699813610A0}"/>
              </a:ext>
            </a:extLst>
          </p:cNvPr>
          <p:cNvSpPr/>
          <p:nvPr/>
        </p:nvSpPr>
        <p:spPr>
          <a:xfrm>
            <a:off x="1673899" y="5653236"/>
            <a:ext cx="72926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Put another way, you will need to supply a certain amount of energy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2664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78" grpId="0"/>
      <p:bldP spid="79" grpId="0"/>
      <p:bldP spid="8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2">
            <a:extLst>
              <a:ext uri="{FF2B5EF4-FFF2-40B4-BE49-F238E27FC236}">
                <a16:creationId xmlns:a16="http://schemas.microsoft.com/office/drawing/2014/main" id="{1F5715CF-0076-4037-A3CF-400A353CDCC2}"/>
              </a:ext>
            </a:extLst>
          </p:cNvPr>
          <p:cNvGrpSpPr/>
          <p:nvPr/>
        </p:nvGrpSpPr>
        <p:grpSpPr>
          <a:xfrm>
            <a:off x="1933153" y="5056827"/>
            <a:ext cx="1713092" cy="1596290"/>
            <a:chOff x="515388" y="4763193"/>
            <a:chExt cx="2111433" cy="1967471"/>
          </a:xfrm>
        </p:grpSpPr>
        <p:sp>
          <p:nvSpPr>
            <p:cNvPr id="4" name="Oval 93">
              <a:extLst>
                <a:ext uri="{FF2B5EF4-FFF2-40B4-BE49-F238E27FC236}">
                  <a16:creationId xmlns:a16="http://schemas.microsoft.com/office/drawing/2014/main" id="{024A1522-57D2-4220-8DDB-A2B860302AA8}"/>
                </a:ext>
              </a:extLst>
            </p:cNvPr>
            <p:cNvSpPr/>
            <p:nvPr/>
          </p:nvSpPr>
          <p:spPr>
            <a:xfrm>
              <a:off x="515388" y="4763193"/>
              <a:ext cx="2111433" cy="196747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Oval 101">
              <a:extLst>
                <a:ext uri="{FF2B5EF4-FFF2-40B4-BE49-F238E27FC236}">
                  <a16:creationId xmlns:a16="http://schemas.microsoft.com/office/drawing/2014/main" id="{E8401DD5-181B-4639-8930-9794FA9DE140}"/>
                </a:ext>
              </a:extLst>
            </p:cNvPr>
            <p:cNvSpPr/>
            <p:nvPr/>
          </p:nvSpPr>
          <p:spPr>
            <a:xfrm>
              <a:off x="1188719" y="4870015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Oval 110">
              <a:extLst>
                <a:ext uri="{FF2B5EF4-FFF2-40B4-BE49-F238E27FC236}">
                  <a16:creationId xmlns:a16="http://schemas.microsoft.com/office/drawing/2014/main" id="{B11D0936-16D0-485B-A0D7-7951D1933775}"/>
                </a:ext>
              </a:extLst>
            </p:cNvPr>
            <p:cNvSpPr/>
            <p:nvPr/>
          </p:nvSpPr>
          <p:spPr>
            <a:xfrm>
              <a:off x="2122515" y="5873153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Oval 111">
              <a:extLst>
                <a:ext uri="{FF2B5EF4-FFF2-40B4-BE49-F238E27FC236}">
                  <a16:creationId xmlns:a16="http://schemas.microsoft.com/office/drawing/2014/main" id="{4E5C930C-BB7E-4F80-A3D5-544860B429F2}"/>
                </a:ext>
              </a:extLst>
            </p:cNvPr>
            <p:cNvSpPr/>
            <p:nvPr/>
          </p:nvSpPr>
          <p:spPr>
            <a:xfrm>
              <a:off x="1040476" y="5531159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Oval 112">
              <a:extLst>
                <a:ext uri="{FF2B5EF4-FFF2-40B4-BE49-F238E27FC236}">
                  <a16:creationId xmlns:a16="http://schemas.microsoft.com/office/drawing/2014/main" id="{EFBD6398-C213-498F-9606-8061CAD1C735}"/>
                </a:ext>
              </a:extLst>
            </p:cNvPr>
            <p:cNvSpPr/>
            <p:nvPr/>
          </p:nvSpPr>
          <p:spPr>
            <a:xfrm>
              <a:off x="1379912" y="5289402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Oval 113">
              <a:extLst>
                <a:ext uri="{FF2B5EF4-FFF2-40B4-BE49-F238E27FC236}">
                  <a16:creationId xmlns:a16="http://schemas.microsoft.com/office/drawing/2014/main" id="{57CA9F11-FBD0-409A-9B35-F17C2CEC54DC}"/>
                </a:ext>
              </a:extLst>
            </p:cNvPr>
            <p:cNvSpPr/>
            <p:nvPr/>
          </p:nvSpPr>
          <p:spPr>
            <a:xfrm>
              <a:off x="2122515" y="5614280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Oval 114">
              <a:extLst>
                <a:ext uri="{FF2B5EF4-FFF2-40B4-BE49-F238E27FC236}">
                  <a16:creationId xmlns:a16="http://schemas.microsoft.com/office/drawing/2014/main" id="{EB189ACB-C080-4949-997C-EA0B5B84F6CF}"/>
                </a:ext>
              </a:extLst>
            </p:cNvPr>
            <p:cNvSpPr/>
            <p:nvPr/>
          </p:nvSpPr>
          <p:spPr>
            <a:xfrm>
              <a:off x="781395" y="5876135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 115">
              <a:extLst>
                <a:ext uri="{FF2B5EF4-FFF2-40B4-BE49-F238E27FC236}">
                  <a16:creationId xmlns:a16="http://schemas.microsoft.com/office/drawing/2014/main" id="{BF1057DD-628F-4237-B3AB-8ACC81BDB52C}"/>
                </a:ext>
              </a:extLst>
            </p:cNvPr>
            <p:cNvSpPr/>
            <p:nvPr/>
          </p:nvSpPr>
          <p:spPr>
            <a:xfrm>
              <a:off x="1656976" y="6013980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Oval 117">
              <a:extLst>
                <a:ext uri="{FF2B5EF4-FFF2-40B4-BE49-F238E27FC236}">
                  <a16:creationId xmlns:a16="http://schemas.microsoft.com/office/drawing/2014/main" id="{E5983925-0BC8-4BDB-945D-304774DE31EC}"/>
                </a:ext>
              </a:extLst>
            </p:cNvPr>
            <p:cNvSpPr/>
            <p:nvPr/>
          </p:nvSpPr>
          <p:spPr>
            <a:xfrm>
              <a:off x="1756756" y="5617196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Oval 118">
              <a:extLst>
                <a:ext uri="{FF2B5EF4-FFF2-40B4-BE49-F238E27FC236}">
                  <a16:creationId xmlns:a16="http://schemas.microsoft.com/office/drawing/2014/main" id="{2612B697-F0B4-450D-A547-4F2AC570C663}"/>
                </a:ext>
              </a:extLst>
            </p:cNvPr>
            <p:cNvSpPr/>
            <p:nvPr/>
          </p:nvSpPr>
          <p:spPr>
            <a:xfrm>
              <a:off x="1640339" y="4920110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Oval 119">
              <a:extLst>
                <a:ext uri="{FF2B5EF4-FFF2-40B4-BE49-F238E27FC236}">
                  <a16:creationId xmlns:a16="http://schemas.microsoft.com/office/drawing/2014/main" id="{1584C955-9943-448C-B277-E2D2FC066366}"/>
                </a:ext>
              </a:extLst>
            </p:cNvPr>
            <p:cNvSpPr/>
            <p:nvPr/>
          </p:nvSpPr>
          <p:spPr>
            <a:xfrm>
              <a:off x="2195932" y="5325555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Oval 120">
              <a:extLst>
                <a:ext uri="{FF2B5EF4-FFF2-40B4-BE49-F238E27FC236}">
                  <a16:creationId xmlns:a16="http://schemas.microsoft.com/office/drawing/2014/main" id="{067C8124-8C7B-4B9F-9AE5-1FDBE81ECFE6}"/>
                </a:ext>
              </a:extLst>
            </p:cNvPr>
            <p:cNvSpPr/>
            <p:nvPr/>
          </p:nvSpPr>
          <p:spPr>
            <a:xfrm>
              <a:off x="1765043" y="5297297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Oval 121">
              <a:extLst>
                <a:ext uri="{FF2B5EF4-FFF2-40B4-BE49-F238E27FC236}">
                  <a16:creationId xmlns:a16="http://schemas.microsoft.com/office/drawing/2014/main" id="{97C155B5-A194-4909-B16D-505C6925A6A1}"/>
                </a:ext>
              </a:extLst>
            </p:cNvPr>
            <p:cNvSpPr/>
            <p:nvPr/>
          </p:nvSpPr>
          <p:spPr>
            <a:xfrm>
              <a:off x="1260762" y="5821965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Oval 122">
              <a:extLst>
                <a:ext uri="{FF2B5EF4-FFF2-40B4-BE49-F238E27FC236}">
                  <a16:creationId xmlns:a16="http://schemas.microsoft.com/office/drawing/2014/main" id="{C6577DED-DF13-4D65-B79F-4458447846DC}"/>
                </a:ext>
              </a:extLst>
            </p:cNvPr>
            <p:cNvSpPr/>
            <p:nvPr/>
          </p:nvSpPr>
          <p:spPr>
            <a:xfrm>
              <a:off x="944879" y="6174838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Oval 124">
              <a:extLst>
                <a:ext uri="{FF2B5EF4-FFF2-40B4-BE49-F238E27FC236}">
                  <a16:creationId xmlns:a16="http://schemas.microsoft.com/office/drawing/2014/main" id="{4D771C12-3810-40BF-9CB4-F7D6EC666AA4}"/>
                </a:ext>
              </a:extLst>
            </p:cNvPr>
            <p:cNvSpPr/>
            <p:nvPr/>
          </p:nvSpPr>
          <p:spPr>
            <a:xfrm>
              <a:off x="1379912" y="6354529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Oval 125">
              <a:extLst>
                <a:ext uri="{FF2B5EF4-FFF2-40B4-BE49-F238E27FC236}">
                  <a16:creationId xmlns:a16="http://schemas.microsoft.com/office/drawing/2014/main" id="{2B92B1F0-913F-471D-B3E8-8E74A077F4E1}"/>
                </a:ext>
              </a:extLst>
            </p:cNvPr>
            <p:cNvSpPr/>
            <p:nvPr/>
          </p:nvSpPr>
          <p:spPr>
            <a:xfrm>
              <a:off x="613747" y="5614280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Oval 126">
              <a:extLst>
                <a:ext uri="{FF2B5EF4-FFF2-40B4-BE49-F238E27FC236}">
                  <a16:creationId xmlns:a16="http://schemas.microsoft.com/office/drawing/2014/main" id="{CDED4150-B117-4E06-8662-595401423012}"/>
                </a:ext>
              </a:extLst>
            </p:cNvPr>
            <p:cNvSpPr/>
            <p:nvPr/>
          </p:nvSpPr>
          <p:spPr>
            <a:xfrm>
              <a:off x="723185" y="5289402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Oval 127">
              <a:extLst>
                <a:ext uri="{FF2B5EF4-FFF2-40B4-BE49-F238E27FC236}">
                  <a16:creationId xmlns:a16="http://schemas.microsoft.com/office/drawing/2014/main" id="{E83EF347-79BF-4D66-B728-218D29A7F9BD}"/>
                </a:ext>
              </a:extLst>
            </p:cNvPr>
            <p:cNvSpPr/>
            <p:nvPr/>
          </p:nvSpPr>
          <p:spPr>
            <a:xfrm>
              <a:off x="2037983" y="5087971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Oval 128">
              <a:extLst>
                <a:ext uri="{FF2B5EF4-FFF2-40B4-BE49-F238E27FC236}">
                  <a16:creationId xmlns:a16="http://schemas.microsoft.com/office/drawing/2014/main" id="{2C8B51D1-D0DD-4DF8-84F5-D4189C987275}"/>
                </a:ext>
              </a:extLst>
            </p:cNvPr>
            <p:cNvSpPr/>
            <p:nvPr/>
          </p:nvSpPr>
          <p:spPr>
            <a:xfrm>
              <a:off x="2001954" y="6174838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Oval 129">
              <a:extLst>
                <a:ext uri="{FF2B5EF4-FFF2-40B4-BE49-F238E27FC236}">
                  <a16:creationId xmlns:a16="http://schemas.microsoft.com/office/drawing/2014/main" id="{A8786F7B-CC3C-4AB3-8251-04C0D0DF85FF}"/>
                </a:ext>
              </a:extLst>
            </p:cNvPr>
            <p:cNvSpPr/>
            <p:nvPr/>
          </p:nvSpPr>
          <p:spPr>
            <a:xfrm>
              <a:off x="1735935" y="6375631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Oval 130">
              <a:extLst>
                <a:ext uri="{FF2B5EF4-FFF2-40B4-BE49-F238E27FC236}">
                  <a16:creationId xmlns:a16="http://schemas.microsoft.com/office/drawing/2014/main" id="{62D18FF5-0D06-44BB-AD4F-7D437246B6D8}"/>
                </a:ext>
              </a:extLst>
            </p:cNvPr>
            <p:cNvSpPr/>
            <p:nvPr/>
          </p:nvSpPr>
          <p:spPr>
            <a:xfrm>
              <a:off x="1050135" y="5147407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5" name="Group 131">
            <a:extLst>
              <a:ext uri="{FF2B5EF4-FFF2-40B4-BE49-F238E27FC236}">
                <a16:creationId xmlns:a16="http://schemas.microsoft.com/office/drawing/2014/main" id="{ED48C249-2FE4-4DF6-BB03-BBBC06869068}"/>
              </a:ext>
            </a:extLst>
          </p:cNvPr>
          <p:cNvGrpSpPr/>
          <p:nvPr/>
        </p:nvGrpSpPr>
        <p:grpSpPr>
          <a:xfrm>
            <a:off x="4418492" y="5184140"/>
            <a:ext cx="2181189" cy="1176381"/>
            <a:chOff x="2973156" y="5009607"/>
            <a:chExt cx="2806114" cy="1513422"/>
          </a:xfrm>
        </p:grpSpPr>
        <p:sp>
          <p:nvSpPr>
            <p:cNvPr id="26" name="Freeform 133">
              <a:extLst>
                <a:ext uri="{FF2B5EF4-FFF2-40B4-BE49-F238E27FC236}">
                  <a16:creationId xmlns:a16="http://schemas.microsoft.com/office/drawing/2014/main" id="{EAD43D0B-EC6D-4822-BF87-55C6ED184191}"/>
                </a:ext>
              </a:extLst>
            </p:cNvPr>
            <p:cNvSpPr/>
            <p:nvPr/>
          </p:nvSpPr>
          <p:spPr>
            <a:xfrm>
              <a:off x="2973156" y="5009607"/>
              <a:ext cx="2806114" cy="1513422"/>
            </a:xfrm>
            <a:custGeom>
              <a:avLst/>
              <a:gdLst>
                <a:gd name="connsiteX0" fmla="*/ 708649 w 2806114"/>
                <a:gd name="connsiteY0" fmla="*/ 1498702 h 1513422"/>
                <a:gd name="connsiteX1" fmla="*/ 209885 w 2806114"/>
                <a:gd name="connsiteY1" fmla="*/ 1241008 h 1513422"/>
                <a:gd name="connsiteX2" fmla="*/ 2067 w 2806114"/>
                <a:gd name="connsiteY2" fmla="*/ 908499 h 1513422"/>
                <a:gd name="connsiteX3" fmla="*/ 118445 w 2806114"/>
                <a:gd name="connsiteY3" fmla="*/ 451299 h 1513422"/>
                <a:gd name="connsiteX4" fmla="*/ 359514 w 2806114"/>
                <a:gd name="connsiteY4" fmla="*/ 110477 h 1513422"/>
                <a:gd name="connsiteX5" fmla="*/ 825027 w 2806114"/>
                <a:gd name="connsiteY5" fmla="*/ 2412 h 1513422"/>
                <a:gd name="connsiteX6" fmla="*/ 1232351 w 2806114"/>
                <a:gd name="connsiteY6" fmla="*/ 193604 h 1513422"/>
                <a:gd name="connsiteX7" fmla="*/ 1465107 w 2806114"/>
                <a:gd name="connsiteY7" fmla="*/ 559364 h 1513422"/>
                <a:gd name="connsiteX8" fmla="*/ 1880743 w 2806114"/>
                <a:gd name="connsiteY8" fmla="*/ 667430 h 1513422"/>
                <a:gd name="connsiteX9" fmla="*/ 2146751 w 2806114"/>
                <a:gd name="connsiteY9" fmla="*/ 434673 h 1513422"/>
                <a:gd name="connsiteX10" fmla="*/ 2579013 w 2806114"/>
                <a:gd name="connsiteY10" fmla="*/ 467924 h 1513422"/>
                <a:gd name="connsiteX11" fmla="*/ 2778518 w 2806114"/>
                <a:gd name="connsiteY11" fmla="*/ 808746 h 1513422"/>
                <a:gd name="connsiteX12" fmla="*/ 2778518 w 2806114"/>
                <a:gd name="connsiteY12" fmla="*/ 1099692 h 1513422"/>
                <a:gd name="connsiteX13" fmla="*/ 2537449 w 2806114"/>
                <a:gd name="connsiteY13" fmla="*/ 1374012 h 1513422"/>
                <a:gd name="connsiteX14" fmla="*/ 2046998 w 2806114"/>
                <a:gd name="connsiteY14" fmla="*/ 1407262 h 1513422"/>
                <a:gd name="connsiteX15" fmla="*/ 1872431 w 2806114"/>
                <a:gd name="connsiteY15" fmla="*/ 1132942 h 1513422"/>
                <a:gd name="connsiteX16" fmla="*/ 1581485 w 2806114"/>
                <a:gd name="connsiteY16" fmla="*/ 1016564 h 1513422"/>
                <a:gd name="connsiteX17" fmla="*/ 1257289 w 2806114"/>
                <a:gd name="connsiteY17" fmla="*/ 1174506 h 1513422"/>
                <a:gd name="connsiteX18" fmla="*/ 982969 w 2806114"/>
                <a:gd name="connsiteY18" fmla="*/ 1448826 h 1513422"/>
                <a:gd name="connsiteX19" fmla="*/ 708649 w 2806114"/>
                <a:gd name="connsiteY19" fmla="*/ 1498702 h 1513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806114" h="1513422">
                  <a:moveTo>
                    <a:pt x="708649" y="1498702"/>
                  </a:moveTo>
                  <a:cubicBezTo>
                    <a:pt x="579802" y="1464066"/>
                    <a:pt x="327649" y="1339375"/>
                    <a:pt x="209885" y="1241008"/>
                  </a:cubicBezTo>
                  <a:cubicBezTo>
                    <a:pt x="92121" y="1142641"/>
                    <a:pt x="17307" y="1040117"/>
                    <a:pt x="2067" y="908499"/>
                  </a:cubicBezTo>
                  <a:cubicBezTo>
                    <a:pt x="-13173" y="776881"/>
                    <a:pt x="58871" y="584303"/>
                    <a:pt x="118445" y="451299"/>
                  </a:cubicBezTo>
                  <a:cubicBezTo>
                    <a:pt x="178019" y="318295"/>
                    <a:pt x="241750" y="185291"/>
                    <a:pt x="359514" y="110477"/>
                  </a:cubicBezTo>
                  <a:cubicBezTo>
                    <a:pt x="477278" y="35663"/>
                    <a:pt x="679554" y="-11443"/>
                    <a:pt x="825027" y="2412"/>
                  </a:cubicBezTo>
                  <a:cubicBezTo>
                    <a:pt x="970500" y="16266"/>
                    <a:pt x="1125671" y="100779"/>
                    <a:pt x="1232351" y="193604"/>
                  </a:cubicBezTo>
                  <a:cubicBezTo>
                    <a:pt x="1339031" y="286429"/>
                    <a:pt x="1357042" y="480393"/>
                    <a:pt x="1465107" y="559364"/>
                  </a:cubicBezTo>
                  <a:cubicBezTo>
                    <a:pt x="1573172" y="638335"/>
                    <a:pt x="1767136" y="688212"/>
                    <a:pt x="1880743" y="667430"/>
                  </a:cubicBezTo>
                  <a:cubicBezTo>
                    <a:pt x="1994350" y="646648"/>
                    <a:pt x="2030373" y="467924"/>
                    <a:pt x="2146751" y="434673"/>
                  </a:cubicBezTo>
                  <a:cubicBezTo>
                    <a:pt x="2263129" y="401422"/>
                    <a:pt x="2473719" y="405578"/>
                    <a:pt x="2579013" y="467924"/>
                  </a:cubicBezTo>
                  <a:cubicBezTo>
                    <a:pt x="2684308" y="530269"/>
                    <a:pt x="2745267" y="703451"/>
                    <a:pt x="2778518" y="808746"/>
                  </a:cubicBezTo>
                  <a:cubicBezTo>
                    <a:pt x="2811769" y="914041"/>
                    <a:pt x="2818696" y="1005481"/>
                    <a:pt x="2778518" y="1099692"/>
                  </a:cubicBezTo>
                  <a:cubicBezTo>
                    <a:pt x="2738340" y="1193903"/>
                    <a:pt x="2659369" y="1322750"/>
                    <a:pt x="2537449" y="1374012"/>
                  </a:cubicBezTo>
                  <a:cubicBezTo>
                    <a:pt x="2415529" y="1425274"/>
                    <a:pt x="2157834" y="1447440"/>
                    <a:pt x="2046998" y="1407262"/>
                  </a:cubicBezTo>
                  <a:cubicBezTo>
                    <a:pt x="1936162" y="1367084"/>
                    <a:pt x="1950016" y="1198058"/>
                    <a:pt x="1872431" y="1132942"/>
                  </a:cubicBezTo>
                  <a:cubicBezTo>
                    <a:pt x="1794846" y="1067826"/>
                    <a:pt x="1684009" y="1009637"/>
                    <a:pt x="1581485" y="1016564"/>
                  </a:cubicBezTo>
                  <a:cubicBezTo>
                    <a:pt x="1478961" y="1023491"/>
                    <a:pt x="1357042" y="1102462"/>
                    <a:pt x="1257289" y="1174506"/>
                  </a:cubicBezTo>
                  <a:cubicBezTo>
                    <a:pt x="1157536" y="1246550"/>
                    <a:pt x="1078565" y="1394793"/>
                    <a:pt x="982969" y="1448826"/>
                  </a:cubicBezTo>
                  <a:cubicBezTo>
                    <a:pt x="887373" y="1502859"/>
                    <a:pt x="837496" y="1533338"/>
                    <a:pt x="708649" y="1498702"/>
                  </a:cubicBezTo>
                  <a:close/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7" name="Oval 135">
              <a:extLst>
                <a:ext uri="{FF2B5EF4-FFF2-40B4-BE49-F238E27FC236}">
                  <a16:creationId xmlns:a16="http://schemas.microsoft.com/office/drawing/2014/main" id="{83447950-4805-4996-95D3-90EFDCA4DEC1}"/>
                </a:ext>
              </a:extLst>
            </p:cNvPr>
            <p:cNvSpPr/>
            <p:nvPr/>
          </p:nvSpPr>
          <p:spPr>
            <a:xfrm>
              <a:off x="3675507" y="5111369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Oval 138">
              <a:extLst>
                <a:ext uri="{FF2B5EF4-FFF2-40B4-BE49-F238E27FC236}">
                  <a16:creationId xmlns:a16="http://schemas.microsoft.com/office/drawing/2014/main" id="{726944B4-4BA2-49DC-B912-D51A1EE8F2AB}"/>
                </a:ext>
              </a:extLst>
            </p:cNvPr>
            <p:cNvSpPr/>
            <p:nvPr/>
          </p:nvSpPr>
          <p:spPr>
            <a:xfrm>
              <a:off x="3527264" y="5772513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Oval 140">
              <a:extLst>
                <a:ext uri="{FF2B5EF4-FFF2-40B4-BE49-F238E27FC236}">
                  <a16:creationId xmlns:a16="http://schemas.microsoft.com/office/drawing/2014/main" id="{508B7002-E152-4CCD-B605-AE480231E5E3}"/>
                </a:ext>
              </a:extLst>
            </p:cNvPr>
            <p:cNvSpPr/>
            <p:nvPr/>
          </p:nvSpPr>
          <p:spPr>
            <a:xfrm>
              <a:off x="3866700" y="5530756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Oval 142">
              <a:extLst>
                <a:ext uri="{FF2B5EF4-FFF2-40B4-BE49-F238E27FC236}">
                  <a16:creationId xmlns:a16="http://schemas.microsoft.com/office/drawing/2014/main" id="{511B5F14-B513-4038-BB26-5BAF688D1503}"/>
                </a:ext>
              </a:extLst>
            </p:cNvPr>
            <p:cNvSpPr/>
            <p:nvPr/>
          </p:nvSpPr>
          <p:spPr>
            <a:xfrm>
              <a:off x="3268183" y="6117489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1" name="Oval 143">
              <a:extLst>
                <a:ext uri="{FF2B5EF4-FFF2-40B4-BE49-F238E27FC236}">
                  <a16:creationId xmlns:a16="http://schemas.microsoft.com/office/drawing/2014/main" id="{71DCE9FF-F43C-4F24-83D5-E49868E013E3}"/>
                </a:ext>
              </a:extLst>
            </p:cNvPr>
            <p:cNvSpPr/>
            <p:nvPr/>
          </p:nvSpPr>
          <p:spPr>
            <a:xfrm>
              <a:off x="3747550" y="6063319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2" name="Oval 144">
              <a:extLst>
                <a:ext uri="{FF2B5EF4-FFF2-40B4-BE49-F238E27FC236}">
                  <a16:creationId xmlns:a16="http://schemas.microsoft.com/office/drawing/2014/main" id="{48A52F8E-2469-4E3C-87F8-69BD8299B67B}"/>
                </a:ext>
              </a:extLst>
            </p:cNvPr>
            <p:cNvSpPr/>
            <p:nvPr/>
          </p:nvSpPr>
          <p:spPr>
            <a:xfrm>
              <a:off x="3546669" y="6233487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3" name="Oval 145">
              <a:extLst>
                <a:ext uri="{FF2B5EF4-FFF2-40B4-BE49-F238E27FC236}">
                  <a16:creationId xmlns:a16="http://schemas.microsoft.com/office/drawing/2014/main" id="{BDDC65B2-A25E-4088-8C2A-AD3278E89B90}"/>
                </a:ext>
              </a:extLst>
            </p:cNvPr>
            <p:cNvSpPr/>
            <p:nvPr/>
          </p:nvSpPr>
          <p:spPr>
            <a:xfrm>
              <a:off x="4048864" y="5797037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4" name="Oval 146">
              <a:extLst>
                <a:ext uri="{FF2B5EF4-FFF2-40B4-BE49-F238E27FC236}">
                  <a16:creationId xmlns:a16="http://schemas.microsoft.com/office/drawing/2014/main" id="{BAF3A4E9-955D-4544-9C5E-0C7E5E2DDB61}"/>
                </a:ext>
              </a:extLst>
            </p:cNvPr>
            <p:cNvSpPr/>
            <p:nvPr/>
          </p:nvSpPr>
          <p:spPr>
            <a:xfrm>
              <a:off x="3100535" y="5855634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Oval 147">
              <a:extLst>
                <a:ext uri="{FF2B5EF4-FFF2-40B4-BE49-F238E27FC236}">
                  <a16:creationId xmlns:a16="http://schemas.microsoft.com/office/drawing/2014/main" id="{8DBCDF7F-DF07-4281-B6DB-897521AD69AE}"/>
                </a:ext>
              </a:extLst>
            </p:cNvPr>
            <p:cNvSpPr/>
            <p:nvPr/>
          </p:nvSpPr>
          <p:spPr>
            <a:xfrm>
              <a:off x="3209973" y="5530756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6" name="Oval 148">
              <a:extLst>
                <a:ext uri="{FF2B5EF4-FFF2-40B4-BE49-F238E27FC236}">
                  <a16:creationId xmlns:a16="http://schemas.microsoft.com/office/drawing/2014/main" id="{DC24EC92-A0B6-434E-AF5E-B32CE89CBB27}"/>
                </a:ext>
              </a:extLst>
            </p:cNvPr>
            <p:cNvSpPr/>
            <p:nvPr/>
          </p:nvSpPr>
          <p:spPr>
            <a:xfrm>
              <a:off x="3536923" y="5388761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7" name="Oval 149">
              <a:extLst>
                <a:ext uri="{FF2B5EF4-FFF2-40B4-BE49-F238E27FC236}">
                  <a16:creationId xmlns:a16="http://schemas.microsoft.com/office/drawing/2014/main" id="{86FA7ED0-7DB9-4EB9-A433-29328A500571}"/>
                </a:ext>
              </a:extLst>
            </p:cNvPr>
            <p:cNvSpPr/>
            <p:nvPr/>
          </p:nvSpPr>
          <p:spPr>
            <a:xfrm>
              <a:off x="4980848" y="6168298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Oval 150">
              <a:extLst>
                <a:ext uri="{FF2B5EF4-FFF2-40B4-BE49-F238E27FC236}">
                  <a16:creationId xmlns:a16="http://schemas.microsoft.com/office/drawing/2014/main" id="{3A8CC947-DD93-4719-9531-E46B9516C3A3}"/>
                </a:ext>
              </a:extLst>
            </p:cNvPr>
            <p:cNvSpPr/>
            <p:nvPr/>
          </p:nvSpPr>
          <p:spPr>
            <a:xfrm>
              <a:off x="4990679" y="5872488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Oval 151">
              <a:extLst>
                <a:ext uri="{FF2B5EF4-FFF2-40B4-BE49-F238E27FC236}">
                  <a16:creationId xmlns:a16="http://schemas.microsoft.com/office/drawing/2014/main" id="{06483324-3C36-4A78-90C9-66944E11C5E0}"/>
                </a:ext>
              </a:extLst>
            </p:cNvPr>
            <p:cNvSpPr/>
            <p:nvPr/>
          </p:nvSpPr>
          <p:spPr>
            <a:xfrm>
              <a:off x="5222297" y="6179636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0" name="Oval 152">
              <a:extLst>
                <a:ext uri="{FF2B5EF4-FFF2-40B4-BE49-F238E27FC236}">
                  <a16:creationId xmlns:a16="http://schemas.microsoft.com/office/drawing/2014/main" id="{73D477DC-3CB4-4D7A-8339-2B0C50953927}"/>
                </a:ext>
              </a:extLst>
            </p:cNvPr>
            <p:cNvSpPr/>
            <p:nvPr/>
          </p:nvSpPr>
          <p:spPr>
            <a:xfrm>
              <a:off x="5471678" y="5958525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1" name="Oval 153">
              <a:extLst>
                <a:ext uri="{FF2B5EF4-FFF2-40B4-BE49-F238E27FC236}">
                  <a16:creationId xmlns:a16="http://schemas.microsoft.com/office/drawing/2014/main" id="{3BBBA35D-C5FA-4B89-8A46-99351F590766}"/>
                </a:ext>
              </a:extLst>
            </p:cNvPr>
            <p:cNvSpPr/>
            <p:nvPr/>
          </p:nvSpPr>
          <p:spPr>
            <a:xfrm>
              <a:off x="4001441" y="5264475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2" name="Oval 154">
              <a:extLst>
                <a:ext uri="{FF2B5EF4-FFF2-40B4-BE49-F238E27FC236}">
                  <a16:creationId xmlns:a16="http://schemas.microsoft.com/office/drawing/2014/main" id="{FE54D1A8-897E-45C0-964E-2EE5001E5C9E}"/>
                </a:ext>
              </a:extLst>
            </p:cNvPr>
            <p:cNvSpPr/>
            <p:nvPr/>
          </p:nvSpPr>
          <p:spPr>
            <a:xfrm>
              <a:off x="5376082" y="5522460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3" name="Oval 155">
              <a:extLst>
                <a:ext uri="{FF2B5EF4-FFF2-40B4-BE49-F238E27FC236}">
                  <a16:creationId xmlns:a16="http://schemas.microsoft.com/office/drawing/2014/main" id="{D118AC6C-B229-4839-851A-8CEC1AAEBB4B}"/>
                </a:ext>
              </a:extLst>
            </p:cNvPr>
            <p:cNvSpPr/>
            <p:nvPr/>
          </p:nvSpPr>
          <p:spPr>
            <a:xfrm>
              <a:off x="4750179" y="5761706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4" name="Oval 156">
              <a:extLst>
                <a:ext uri="{FF2B5EF4-FFF2-40B4-BE49-F238E27FC236}">
                  <a16:creationId xmlns:a16="http://schemas.microsoft.com/office/drawing/2014/main" id="{44FFFE84-93A2-437E-9A43-B30A600DB704}"/>
                </a:ext>
              </a:extLst>
            </p:cNvPr>
            <p:cNvSpPr/>
            <p:nvPr/>
          </p:nvSpPr>
          <p:spPr>
            <a:xfrm>
              <a:off x="5096107" y="5553031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5" name="Oval 157">
              <a:extLst>
                <a:ext uri="{FF2B5EF4-FFF2-40B4-BE49-F238E27FC236}">
                  <a16:creationId xmlns:a16="http://schemas.microsoft.com/office/drawing/2014/main" id="{605EDBD1-0B9B-43E7-A968-269AE6E8CC30}"/>
                </a:ext>
              </a:extLst>
            </p:cNvPr>
            <p:cNvSpPr/>
            <p:nvPr/>
          </p:nvSpPr>
          <p:spPr>
            <a:xfrm>
              <a:off x="5280485" y="5764311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6" name="Oval 158">
              <a:extLst>
                <a:ext uri="{FF2B5EF4-FFF2-40B4-BE49-F238E27FC236}">
                  <a16:creationId xmlns:a16="http://schemas.microsoft.com/office/drawing/2014/main" id="{F89989F1-5664-463C-A1C7-E4B69FBE8836}"/>
                </a:ext>
              </a:extLst>
            </p:cNvPr>
            <p:cNvSpPr/>
            <p:nvPr/>
          </p:nvSpPr>
          <p:spPr>
            <a:xfrm>
              <a:off x="3356197" y="5194761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47" name="Group 159">
            <a:extLst>
              <a:ext uri="{FF2B5EF4-FFF2-40B4-BE49-F238E27FC236}">
                <a16:creationId xmlns:a16="http://schemas.microsoft.com/office/drawing/2014/main" id="{8206D277-EDBA-4368-A840-AA63614FB4C5}"/>
              </a:ext>
            </a:extLst>
          </p:cNvPr>
          <p:cNvGrpSpPr/>
          <p:nvPr/>
        </p:nvGrpSpPr>
        <p:grpSpPr>
          <a:xfrm>
            <a:off x="7537405" y="5308721"/>
            <a:ext cx="1156543" cy="1077688"/>
            <a:chOff x="6010890" y="5143316"/>
            <a:chExt cx="1527019" cy="1422904"/>
          </a:xfrm>
        </p:grpSpPr>
        <p:sp>
          <p:nvSpPr>
            <p:cNvPr id="48" name="Oval 160">
              <a:extLst>
                <a:ext uri="{FF2B5EF4-FFF2-40B4-BE49-F238E27FC236}">
                  <a16:creationId xmlns:a16="http://schemas.microsoft.com/office/drawing/2014/main" id="{D45712FE-29DF-4B0F-B4BF-8BBE96D31473}"/>
                </a:ext>
              </a:extLst>
            </p:cNvPr>
            <p:cNvSpPr/>
            <p:nvPr/>
          </p:nvSpPr>
          <p:spPr>
            <a:xfrm>
              <a:off x="6010890" y="5143316"/>
              <a:ext cx="1527019" cy="142290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9" name="Oval 161">
              <a:extLst>
                <a:ext uri="{FF2B5EF4-FFF2-40B4-BE49-F238E27FC236}">
                  <a16:creationId xmlns:a16="http://schemas.microsoft.com/office/drawing/2014/main" id="{F5055FE6-03FC-48CB-A63E-FCCF75EEA244}"/>
                </a:ext>
              </a:extLst>
            </p:cNvPr>
            <p:cNvSpPr/>
            <p:nvPr/>
          </p:nvSpPr>
          <p:spPr>
            <a:xfrm>
              <a:off x="6771420" y="5211260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0" name="Oval 162">
              <a:extLst>
                <a:ext uri="{FF2B5EF4-FFF2-40B4-BE49-F238E27FC236}">
                  <a16:creationId xmlns:a16="http://schemas.microsoft.com/office/drawing/2014/main" id="{78984BDC-1C51-4408-8FA0-3C2238BBAFA0}"/>
                </a:ext>
              </a:extLst>
            </p:cNvPr>
            <p:cNvSpPr/>
            <p:nvPr/>
          </p:nvSpPr>
          <p:spPr>
            <a:xfrm>
              <a:off x="6623177" y="5872404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1" name="Oval 163">
              <a:extLst>
                <a:ext uri="{FF2B5EF4-FFF2-40B4-BE49-F238E27FC236}">
                  <a16:creationId xmlns:a16="http://schemas.microsoft.com/office/drawing/2014/main" id="{8D86B927-4E2B-4958-844F-8644B584EF9B}"/>
                </a:ext>
              </a:extLst>
            </p:cNvPr>
            <p:cNvSpPr/>
            <p:nvPr/>
          </p:nvSpPr>
          <p:spPr>
            <a:xfrm>
              <a:off x="6962613" y="5630647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2" name="Oval 164">
              <a:extLst>
                <a:ext uri="{FF2B5EF4-FFF2-40B4-BE49-F238E27FC236}">
                  <a16:creationId xmlns:a16="http://schemas.microsoft.com/office/drawing/2014/main" id="{73AF86C2-0CC4-4ED0-A25A-5D3E1164B324}"/>
                </a:ext>
              </a:extLst>
            </p:cNvPr>
            <p:cNvSpPr/>
            <p:nvPr/>
          </p:nvSpPr>
          <p:spPr>
            <a:xfrm>
              <a:off x="6364096" y="6217380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3" name="Oval 165">
              <a:extLst>
                <a:ext uri="{FF2B5EF4-FFF2-40B4-BE49-F238E27FC236}">
                  <a16:creationId xmlns:a16="http://schemas.microsoft.com/office/drawing/2014/main" id="{094E449A-1000-4930-B0F9-F13146C6A81C}"/>
                </a:ext>
              </a:extLst>
            </p:cNvPr>
            <p:cNvSpPr/>
            <p:nvPr/>
          </p:nvSpPr>
          <p:spPr>
            <a:xfrm>
              <a:off x="6843463" y="6163210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4" name="Oval 166">
              <a:extLst>
                <a:ext uri="{FF2B5EF4-FFF2-40B4-BE49-F238E27FC236}">
                  <a16:creationId xmlns:a16="http://schemas.microsoft.com/office/drawing/2014/main" id="{B4A96B54-0792-4058-B91A-E45964F5E91E}"/>
                </a:ext>
              </a:extLst>
            </p:cNvPr>
            <p:cNvSpPr/>
            <p:nvPr/>
          </p:nvSpPr>
          <p:spPr>
            <a:xfrm>
              <a:off x="6642582" y="6333378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5" name="Oval 167">
              <a:extLst>
                <a:ext uri="{FF2B5EF4-FFF2-40B4-BE49-F238E27FC236}">
                  <a16:creationId xmlns:a16="http://schemas.microsoft.com/office/drawing/2014/main" id="{4A8B1344-2B58-42C9-B394-E073DA885FED}"/>
                </a:ext>
              </a:extLst>
            </p:cNvPr>
            <p:cNvSpPr/>
            <p:nvPr/>
          </p:nvSpPr>
          <p:spPr>
            <a:xfrm>
              <a:off x="7144777" y="5896928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6" name="Oval 168">
              <a:extLst>
                <a:ext uri="{FF2B5EF4-FFF2-40B4-BE49-F238E27FC236}">
                  <a16:creationId xmlns:a16="http://schemas.microsoft.com/office/drawing/2014/main" id="{87CD05F5-27BC-4FF2-BABF-08F1F226D3FF}"/>
                </a:ext>
              </a:extLst>
            </p:cNvPr>
            <p:cNvSpPr/>
            <p:nvPr/>
          </p:nvSpPr>
          <p:spPr>
            <a:xfrm>
              <a:off x="6196448" y="5955525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7" name="Oval 169">
              <a:extLst>
                <a:ext uri="{FF2B5EF4-FFF2-40B4-BE49-F238E27FC236}">
                  <a16:creationId xmlns:a16="http://schemas.microsoft.com/office/drawing/2014/main" id="{EBF43127-F25C-4E1B-B581-3B4045C0003E}"/>
                </a:ext>
              </a:extLst>
            </p:cNvPr>
            <p:cNvSpPr/>
            <p:nvPr/>
          </p:nvSpPr>
          <p:spPr>
            <a:xfrm>
              <a:off x="6305886" y="5630647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8" name="Oval 170">
              <a:extLst>
                <a:ext uri="{FF2B5EF4-FFF2-40B4-BE49-F238E27FC236}">
                  <a16:creationId xmlns:a16="http://schemas.microsoft.com/office/drawing/2014/main" id="{98BAA755-B844-436E-ABAB-BFF425975183}"/>
                </a:ext>
              </a:extLst>
            </p:cNvPr>
            <p:cNvSpPr/>
            <p:nvPr/>
          </p:nvSpPr>
          <p:spPr>
            <a:xfrm>
              <a:off x="6632836" y="5488652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9" name="Oval 171">
              <a:extLst>
                <a:ext uri="{FF2B5EF4-FFF2-40B4-BE49-F238E27FC236}">
                  <a16:creationId xmlns:a16="http://schemas.microsoft.com/office/drawing/2014/main" id="{46DEEA2A-0ECB-4E6A-ABAD-E4AB28786A95}"/>
                </a:ext>
              </a:extLst>
            </p:cNvPr>
            <p:cNvSpPr/>
            <p:nvPr/>
          </p:nvSpPr>
          <p:spPr>
            <a:xfrm>
              <a:off x="7097354" y="5364366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0" name="Oval 172">
              <a:extLst>
                <a:ext uri="{FF2B5EF4-FFF2-40B4-BE49-F238E27FC236}">
                  <a16:creationId xmlns:a16="http://schemas.microsoft.com/office/drawing/2014/main" id="{7B7CDC91-CDE2-40B5-946C-A134B7F1A524}"/>
                </a:ext>
              </a:extLst>
            </p:cNvPr>
            <p:cNvSpPr/>
            <p:nvPr/>
          </p:nvSpPr>
          <p:spPr>
            <a:xfrm>
              <a:off x="6452110" y="5294652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61" name="Group 173">
            <a:extLst>
              <a:ext uri="{FF2B5EF4-FFF2-40B4-BE49-F238E27FC236}">
                <a16:creationId xmlns:a16="http://schemas.microsoft.com/office/drawing/2014/main" id="{804FD074-81DA-4759-A8CC-EEBFC53837F2}"/>
              </a:ext>
            </a:extLst>
          </p:cNvPr>
          <p:cNvGrpSpPr/>
          <p:nvPr/>
        </p:nvGrpSpPr>
        <p:grpSpPr>
          <a:xfrm>
            <a:off x="9225907" y="5502356"/>
            <a:ext cx="769631" cy="717156"/>
            <a:chOff x="7689300" y="5443997"/>
            <a:chExt cx="1104352" cy="1029055"/>
          </a:xfrm>
        </p:grpSpPr>
        <p:sp>
          <p:nvSpPr>
            <p:cNvPr id="62" name="Oval 174">
              <a:extLst>
                <a:ext uri="{FF2B5EF4-FFF2-40B4-BE49-F238E27FC236}">
                  <a16:creationId xmlns:a16="http://schemas.microsoft.com/office/drawing/2014/main" id="{D5EA1FDF-7B68-4659-A4A6-E7592F8854A2}"/>
                </a:ext>
              </a:extLst>
            </p:cNvPr>
            <p:cNvSpPr/>
            <p:nvPr/>
          </p:nvSpPr>
          <p:spPr>
            <a:xfrm>
              <a:off x="7689300" y="5443997"/>
              <a:ext cx="1104352" cy="102905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3" name="Oval 175">
              <a:extLst>
                <a:ext uri="{FF2B5EF4-FFF2-40B4-BE49-F238E27FC236}">
                  <a16:creationId xmlns:a16="http://schemas.microsoft.com/office/drawing/2014/main" id="{2C3B733A-81FE-4890-B94C-49A16C9613EC}"/>
                </a:ext>
              </a:extLst>
            </p:cNvPr>
            <p:cNvSpPr/>
            <p:nvPr/>
          </p:nvSpPr>
          <p:spPr>
            <a:xfrm>
              <a:off x="7978157" y="6182845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4" name="Oval 176">
              <a:extLst>
                <a:ext uri="{FF2B5EF4-FFF2-40B4-BE49-F238E27FC236}">
                  <a16:creationId xmlns:a16="http://schemas.microsoft.com/office/drawing/2014/main" id="{D0F26485-88FA-4000-B4CD-D75A8A719F0E}"/>
                </a:ext>
              </a:extLst>
            </p:cNvPr>
            <p:cNvSpPr/>
            <p:nvPr/>
          </p:nvSpPr>
          <p:spPr>
            <a:xfrm>
              <a:off x="7987988" y="5887035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5" name="Oval 177">
              <a:extLst>
                <a:ext uri="{FF2B5EF4-FFF2-40B4-BE49-F238E27FC236}">
                  <a16:creationId xmlns:a16="http://schemas.microsoft.com/office/drawing/2014/main" id="{71B88E87-7A00-47F3-9ABD-0FABF8DBC438}"/>
                </a:ext>
              </a:extLst>
            </p:cNvPr>
            <p:cNvSpPr/>
            <p:nvPr/>
          </p:nvSpPr>
          <p:spPr>
            <a:xfrm>
              <a:off x="8219606" y="6194183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6" name="Oval 178">
              <a:extLst>
                <a:ext uri="{FF2B5EF4-FFF2-40B4-BE49-F238E27FC236}">
                  <a16:creationId xmlns:a16="http://schemas.microsoft.com/office/drawing/2014/main" id="{B38E1376-D1A1-4E7A-B195-E51144EBAD70}"/>
                </a:ext>
              </a:extLst>
            </p:cNvPr>
            <p:cNvSpPr/>
            <p:nvPr/>
          </p:nvSpPr>
          <p:spPr>
            <a:xfrm>
              <a:off x="8468987" y="5973072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7" name="Oval 179">
              <a:extLst>
                <a:ext uri="{FF2B5EF4-FFF2-40B4-BE49-F238E27FC236}">
                  <a16:creationId xmlns:a16="http://schemas.microsoft.com/office/drawing/2014/main" id="{0BEA15AA-D68B-4076-A3FC-C367250E961C}"/>
                </a:ext>
              </a:extLst>
            </p:cNvPr>
            <p:cNvSpPr/>
            <p:nvPr/>
          </p:nvSpPr>
          <p:spPr>
            <a:xfrm>
              <a:off x="8373391" y="5537007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8" name="Oval 180">
              <a:extLst>
                <a:ext uri="{FF2B5EF4-FFF2-40B4-BE49-F238E27FC236}">
                  <a16:creationId xmlns:a16="http://schemas.microsoft.com/office/drawing/2014/main" id="{EEF2D7E8-FA9F-4763-B19E-1E97A9373E6A}"/>
                </a:ext>
              </a:extLst>
            </p:cNvPr>
            <p:cNvSpPr/>
            <p:nvPr/>
          </p:nvSpPr>
          <p:spPr>
            <a:xfrm>
              <a:off x="7747488" y="5776253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9" name="Oval 181">
              <a:extLst>
                <a:ext uri="{FF2B5EF4-FFF2-40B4-BE49-F238E27FC236}">
                  <a16:creationId xmlns:a16="http://schemas.microsoft.com/office/drawing/2014/main" id="{B1EE47B9-F1B0-4B75-9E7D-868646D0CE36}"/>
                </a:ext>
              </a:extLst>
            </p:cNvPr>
            <p:cNvSpPr/>
            <p:nvPr/>
          </p:nvSpPr>
          <p:spPr>
            <a:xfrm>
              <a:off x="8093416" y="5567578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0" name="Oval 182">
              <a:extLst>
                <a:ext uri="{FF2B5EF4-FFF2-40B4-BE49-F238E27FC236}">
                  <a16:creationId xmlns:a16="http://schemas.microsoft.com/office/drawing/2014/main" id="{AEA95324-E507-4B37-95D5-3D1B4AAFC2C6}"/>
                </a:ext>
              </a:extLst>
            </p:cNvPr>
            <p:cNvSpPr/>
            <p:nvPr/>
          </p:nvSpPr>
          <p:spPr>
            <a:xfrm>
              <a:off x="8277794" y="5778858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71" name="Straight Arrow Connector 183">
            <a:extLst>
              <a:ext uri="{FF2B5EF4-FFF2-40B4-BE49-F238E27FC236}">
                <a16:creationId xmlns:a16="http://schemas.microsoft.com/office/drawing/2014/main" id="{824C7F38-B5C4-414C-831F-D75580821522}"/>
              </a:ext>
            </a:extLst>
          </p:cNvPr>
          <p:cNvCxnSpPr/>
          <p:nvPr/>
        </p:nvCxnSpPr>
        <p:spPr>
          <a:xfrm flipV="1">
            <a:off x="1949779" y="781247"/>
            <a:ext cx="0" cy="340821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185">
            <a:extLst>
              <a:ext uri="{FF2B5EF4-FFF2-40B4-BE49-F238E27FC236}">
                <a16:creationId xmlns:a16="http://schemas.microsoft.com/office/drawing/2014/main" id="{829EF6A3-E9BC-4AF0-912B-16F93123ABB2}"/>
              </a:ext>
            </a:extLst>
          </p:cNvPr>
          <p:cNvSpPr txBox="1"/>
          <p:nvPr/>
        </p:nvSpPr>
        <p:spPr>
          <a:xfrm>
            <a:off x="9113821" y="4188121"/>
            <a:ext cx="966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distance</a:t>
            </a:r>
            <a:endParaRPr lang="it-IT" dirty="0"/>
          </a:p>
        </p:txBody>
      </p:sp>
      <p:sp>
        <p:nvSpPr>
          <p:cNvPr id="73" name="TextBox 186">
            <a:extLst>
              <a:ext uri="{FF2B5EF4-FFF2-40B4-BE49-F238E27FC236}">
                <a16:creationId xmlns:a16="http://schemas.microsoft.com/office/drawing/2014/main" id="{B1A26D75-2796-4BE7-A30C-C4A547FAE148}"/>
              </a:ext>
            </a:extLst>
          </p:cNvPr>
          <p:cNvSpPr txBox="1"/>
          <p:nvPr/>
        </p:nvSpPr>
        <p:spPr>
          <a:xfrm>
            <a:off x="1509204" y="391468"/>
            <a:ext cx="1719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Potential</a:t>
            </a:r>
            <a:r>
              <a:rPr lang="it-IT" dirty="0"/>
              <a:t> energy</a:t>
            </a:r>
          </a:p>
        </p:txBody>
      </p:sp>
      <p:cxnSp>
        <p:nvCxnSpPr>
          <p:cNvPr id="74" name="Straight Arrow Connector 188">
            <a:extLst>
              <a:ext uri="{FF2B5EF4-FFF2-40B4-BE49-F238E27FC236}">
                <a16:creationId xmlns:a16="http://schemas.microsoft.com/office/drawing/2014/main" id="{A03F0B63-2B97-42A8-8B82-194660A92D1F}"/>
              </a:ext>
            </a:extLst>
          </p:cNvPr>
          <p:cNvCxnSpPr/>
          <p:nvPr/>
        </p:nvCxnSpPr>
        <p:spPr>
          <a:xfrm flipV="1">
            <a:off x="9674531" y="733193"/>
            <a:ext cx="0" cy="340821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189">
            <a:extLst>
              <a:ext uri="{FF2B5EF4-FFF2-40B4-BE49-F238E27FC236}">
                <a16:creationId xmlns:a16="http://schemas.microsoft.com/office/drawing/2014/main" id="{BD30985D-01A2-4D78-B265-C6BA71329856}"/>
              </a:ext>
            </a:extLst>
          </p:cNvPr>
          <p:cNvSpPr txBox="1"/>
          <p:nvPr/>
        </p:nvSpPr>
        <p:spPr>
          <a:xfrm>
            <a:off x="8635250" y="344258"/>
            <a:ext cx="1517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Kinetic</a:t>
            </a:r>
            <a:r>
              <a:rPr lang="it-IT" dirty="0"/>
              <a:t> energy</a:t>
            </a:r>
          </a:p>
        </p:txBody>
      </p:sp>
      <p:sp>
        <p:nvSpPr>
          <p:cNvPr id="76" name="Oval 190">
            <a:extLst>
              <a:ext uri="{FF2B5EF4-FFF2-40B4-BE49-F238E27FC236}">
                <a16:creationId xmlns:a16="http://schemas.microsoft.com/office/drawing/2014/main" id="{0CC3B2D4-C341-4732-AC54-32570AE956FA}"/>
              </a:ext>
            </a:extLst>
          </p:cNvPr>
          <p:cNvSpPr/>
          <p:nvPr/>
        </p:nvSpPr>
        <p:spPr>
          <a:xfrm>
            <a:off x="3200365" y="4352414"/>
            <a:ext cx="191193" cy="172074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7" name="Oval 191">
            <a:extLst>
              <a:ext uri="{FF2B5EF4-FFF2-40B4-BE49-F238E27FC236}">
                <a16:creationId xmlns:a16="http://schemas.microsoft.com/office/drawing/2014/main" id="{26766CA5-F4DC-40AB-A1D4-D79CE0F00314}"/>
              </a:ext>
            </a:extLst>
          </p:cNvPr>
          <p:cNvSpPr/>
          <p:nvPr/>
        </p:nvSpPr>
        <p:spPr>
          <a:xfrm>
            <a:off x="3200365" y="4692955"/>
            <a:ext cx="191193" cy="1720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8" name="TextBox 192">
            <a:extLst>
              <a:ext uri="{FF2B5EF4-FFF2-40B4-BE49-F238E27FC236}">
                <a16:creationId xmlns:a16="http://schemas.microsoft.com/office/drawing/2014/main" id="{976F4608-27B8-422F-A461-BC5066954909}"/>
              </a:ext>
            </a:extLst>
          </p:cNvPr>
          <p:cNvSpPr txBox="1"/>
          <p:nvPr/>
        </p:nvSpPr>
        <p:spPr>
          <a:xfrm>
            <a:off x="3451770" y="4247550"/>
            <a:ext cx="823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proton</a:t>
            </a:r>
            <a:endParaRPr lang="it-IT" dirty="0"/>
          </a:p>
        </p:txBody>
      </p:sp>
      <p:sp>
        <p:nvSpPr>
          <p:cNvPr id="79" name="TextBox 193">
            <a:extLst>
              <a:ext uri="{FF2B5EF4-FFF2-40B4-BE49-F238E27FC236}">
                <a16:creationId xmlns:a16="http://schemas.microsoft.com/office/drawing/2014/main" id="{9ABFE107-8D0A-4D61-B2D8-6312AB8B644A}"/>
              </a:ext>
            </a:extLst>
          </p:cNvPr>
          <p:cNvSpPr txBox="1"/>
          <p:nvPr/>
        </p:nvSpPr>
        <p:spPr>
          <a:xfrm>
            <a:off x="3430325" y="4590848"/>
            <a:ext cx="940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neutron</a:t>
            </a:r>
            <a:endParaRPr lang="it-IT" dirty="0"/>
          </a:p>
        </p:txBody>
      </p:sp>
      <p:sp>
        <p:nvSpPr>
          <p:cNvPr id="80" name="Right Arrow 198">
            <a:extLst>
              <a:ext uri="{FF2B5EF4-FFF2-40B4-BE49-F238E27FC236}">
                <a16:creationId xmlns:a16="http://schemas.microsoft.com/office/drawing/2014/main" id="{445070B8-784E-455D-85E6-2BCB6841F7AC}"/>
              </a:ext>
            </a:extLst>
          </p:cNvPr>
          <p:cNvSpPr/>
          <p:nvPr/>
        </p:nvSpPr>
        <p:spPr>
          <a:xfrm rot="19345526">
            <a:off x="2979854" y="1818465"/>
            <a:ext cx="357456" cy="1753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1" name="Right Arrow 199">
            <a:extLst>
              <a:ext uri="{FF2B5EF4-FFF2-40B4-BE49-F238E27FC236}">
                <a16:creationId xmlns:a16="http://schemas.microsoft.com/office/drawing/2014/main" id="{696A85E3-166D-4262-B94B-D930C1C036EA}"/>
              </a:ext>
            </a:extLst>
          </p:cNvPr>
          <p:cNvSpPr/>
          <p:nvPr/>
        </p:nvSpPr>
        <p:spPr>
          <a:xfrm rot="2077400">
            <a:off x="8659054" y="3443921"/>
            <a:ext cx="357456" cy="1753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2" name="Picture 200">
            <a:extLst>
              <a:ext uri="{FF2B5EF4-FFF2-40B4-BE49-F238E27FC236}">
                <a16:creationId xmlns:a16="http://schemas.microsoft.com/office/drawing/2014/main" id="{95D2C8B1-9A59-45A4-B677-58A6FEDA1D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71" y="1906126"/>
            <a:ext cx="775882" cy="775882"/>
          </a:xfrm>
          <a:prstGeom prst="rect">
            <a:avLst/>
          </a:prstGeom>
        </p:spPr>
      </p:pic>
      <p:pic>
        <p:nvPicPr>
          <p:cNvPr id="83" name="Picture 201">
            <a:extLst>
              <a:ext uri="{FF2B5EF4-FFF2-40B4-BE49-F238E27FC236}">
                <a16:creationId xmlns:a16="http://schemas.microsoft.com/office/drawing/2014/main" id="{AFEBA7A7-6954-418B-AC51-2B121527E7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656" y="2634565"/>
            <a:ext cx="561244" cy="561244"/>
          </a:xfrm>
          <a:prstGeom prst="rect">
            <a:avLst/>
          </a:prstGeom>
        </p:spPr>
      </p:pic>
      <p:sp>
        <p:nvSpPr>
          <p:cNvPr id="84" name="Oval 203">
            <a:extLst>
              <a:ext uri="{FF2B5EF4-FFF2-40B4-BE49-F238E27FC236}">
                <a16:creationId xmlns:a16="http://schemas.microsoft.com/office/drawing/2014/main" id="{FA76934D-3717-4D2D-9C7C-9B7F1D54ADBD}"/>
              </a:ext>
            </a:extLst>
          </p:cNvPr>
          <p:cNvSpPr/>
          <p:nvPr/>
        </p:nvSpPr>
        <p:spPr>
          <a:xfrm>
            <a:off x="8776400" y="4215592"/>
            <a:ext cx="1434872" cy="4214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5" name="Straight Arrow Connector 204">
            <a:extLst>
              <a:ext uri="{FF2B5EF4-FFF2-40B4-BE49-F238E27FC236}">
                <a16:creationId xmlns:a16="http://schemas.microsoft.com/office/drawing/2014/main" id="{6D9A0E3A-5DED-4EDA-9E2E-AC0A805C1AE4}"/>
              </a:ext>
            </a:extLst>
          </p:cNvPr>
          <p:cNvCxnSpPr/>
          <p:nvPr/>
        </p:nvCxnSpPr>
        <p:spPr>
          <a:xfrm flipH="1">
            <a:off x="5822162" y="4408297"/>
            <a:ext cx="2871786" cy="47732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205">
            <a:extLst>
              <a:ext uri="{FF2B5EF4-FFF2-40B4-BE49-F238E27FC236}">
                <a16:creationId xmlns:a16="http://schemas.microsoft.com/office/drawing/2014/main" id="{A44CDD23-9604-4A23-B092-AF298C292182}"/>
              </a:ext>
            </a:extLst>
          </p:cNvPr>
          <p:cNvCxnSpPr/>
          <p:nvPr/>
        </p:nvCxnSpPr>
        <p:spPr>
          <a:xfrm>
            <a:off x="4923506" y="5089911"/>
            <a:ext cx="1317548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7" name="Picture 206">
            <a:extLst>
              <a:ext uri="{FF2B5EF4-FFF2-40B4-BE49-F238E27FC236}">
                <a16:creationId xmlns:a16="http://schemas.microsoft.com/office/drawing/2014/main" id="{17768C49-BBB9-4335-A140-666E49755F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85" y="987109"/>
            <a:ext cx="1440392" cy="960261"/>
          </a:xfrm>
          <a:prstGeom prst="rect">
            <a:avLst/>
          </a:prstGeom>
        </p:spPr>
      </p:pic>
      <p:pic>
        <p:nvPicPr>
          <p:cNvPr id="88" name="Picture 2">
            <a:extLst>
              <a:ext uri="{FF2B5EF4-FFF2-40B4-BE49-F238E27FC236}">
                <a16:creationId xmlns:a16="http://schemas.microsoft.com/office/drawing/2014/main" id="{02C06F8B-AAAE-46E7-8A3D-A52EEE2E5E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398" y="3181238"/>
            <a:ext cx="485468" cy="404901"/>
          </a:xfrm>
          <a:prstGeom prst="rect">
            <a:avLst/>
          </a:prstGeom>
        </p:spPr>
      </p:pic>
      <p:sp>
        <p:nvSpPr>
          <p:cNvPr id="89" name="Freeform 31">
            <a:extLst>
              <a:ext uri="{FF2B5EF4-FFF2-40B4-BE49-F238E27FC236}">
                <a16:creationId xmlns:a16="http://schemas.microsoft.com/office/drawing/2014/main" id="{3D947BBC-7C17-45A9-AE89-31E33D8004AE}"/>
              </a:ext>
            </a:extLst>
          </p:cNvPr>
          <p:cNvSpPr/>
          <p:nvPr/>
        </p:nvSpPr>
        <p:spPr>
          <a:xfrm>
            <a:off x="1974871" y="383284"/>
            <a:ext cx="7676944" cy="3678304"/>
          </a:xfrm>
          <a:custGeom>
            <a:avLst/>
            <a:gdLst>
              <a:gd name="connsiteX0" fmla="*/ 0 w 7676944"/>
              <a:gd name="connsiteY0" fmla="*/ 2404551 h 3678304"/>
              <a:gd name="connsiteX1" fmla="*/ 914400 w 7676944"/>
              <a:gd name="connsiteY1" fmla="*/ 2336818 h 3678304"/>
              <a:gd name="connsiteX2" fmla="*/ 1430866 w 7676944"/>
              <a:gd name="connsiteY2" fmla="*/ 2099751 h 3678304"/>
              <a:gd name="connsiteX3" fmla="*/ 2099733 w 7676944"/>
              <a:gd name="connsiteY3" fmla="*/ 1549418 h 3678304"/>
              <a:gd name="connsiteX4" fmla="*/ 2506133 w 7676944"/>
              <a:gd name="connsiteY4" fmla="*/ 956751 h 3678304"/>
              <a:gd name="connsiteX5" fmla="*/ 2971800 w 7676944"/>
              <a:gd name="connsiteY5" fmla="*/ 237084 h 3678304"/>
              <a:gd name="connsiteX6" fmla="*/ 3479800 w 7676944"/>
              <a:gd name="connsiteY6" fmla="*/ 18 h 3678304"/>
              <a:gd name="connsiteX7" fmla="*/ 4013200 w 7676944"/>
              <a:gd name="connsiteY7" fmla="*/ 245551 h 3678304"/>
              <a:gd name="connsiteX8" fmla="*/ 4461933 w 7676944"/>
              <a:gd name="connsiteY8" fmla="*/ 736618 h 3678304"/>
              <a:gd name="connsiteX9" fmla="*/ 4885266 w 7676944"/>
              <a:gd name="connsiteY9" fmla="*/ 1659484 h 3678304"/>
              <a:gd name="connsiteX10" fmla="*/ 5249333 w 7676944"/>
              <a:gd name="connsiteY10" fmla="*/ 2463818 h 3678304"/>
              <a:gd name="connsiteX11" fmla="*/ 5808133 w 7676944"/>
              <a:gd name="connsiteY11" fmla="*/ 3208884 h 3678304"/>
              <a:gd name="connsiteX12" fmla="*/ 6824133 w 7676944"/>
              <a:gd name="connsiteY12" fmla="*/ 3539084 h 3678304"/>
              <a:gd name="connsiteX13" fmla="*/ 7552266 w 7676944"/>
              <a:gd name="connsiteY13" fmla="*/ 3666084 h 3678304"/>
              <a:gd name="connsiteX14" fmla="*/ 7670800 w 7676944"/>
              <a:gd name="connsiteY14" fmla="*/ 3666084 h 3678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676944" h="3678304">
                <a:moveTo>
                  <a:pt x="0" y="2404551"/>
                </a:moveTo>
                <a:cubicBezTo>
                  <a:pt x="337961" y="2396084"/>
                  <a:pt x="675922" y="2387618"/>
                  <a:pt x="914400" y="2336818"/>
                </a:cubicBezTo>
                <a:cubicBezTo>
                  <a:pt x="1152878" y="2286018"/>
                  <a:pt x="1233311" y="2230984"/>
                  <a:pt x="1430866" y="2099751"/>
                </a:cubicBezTo>
                <a:cubicBezTo>
                  <a:pt x="1628421" y="1968518"/>
                  <a:pt x="1920522" y="1739918"/>
                  <a:pt x="2099733" y="1549418"/>
                </a:cubicBezTo>
                <a:cubicBezTo>
                  <a:pt x="2278944" y="1358918"/>
                  <a:pt x="2360789" y="1175473"/>
                  <a:pt x="2506133" y="956751"/>
                </a:cubicBezTo>
                <a:cubicBezTo>
                  <a:pt x="2651477" y="738029"/>
                  <a:pt x="2809522" y="396539"/>
                  <a:pt x="2971800" y="237084"/>
                </a:cubicBezTo>
                <a:cubicBezTo>
                  <a:pt x="3134078" y="77629"/>
                  <a:pt x="3306233" y="-1393"/>
                  <a:pt x="3479800" y="18"/>
                </a:cubicBezTo>
                <a:cubicBezTo>
                  <a:pt x="3653367" y="1429"/>
                  <a:pt x="3849511" y="122784"/>
                  <a:pt x="4013200" y="245551"/>
                </a:cubicBezTo>
                <a:cubicBezTo>
                  <a:pt x="4176889" y="368318"/>
                  <a:pt x="4316589" y="500962"/>
                  <a:pt x="4461933" y="736618"/>
                </a:cubicBezTo>
                <a:cubicBezTo>
                  <a:pt x="4607277" y="972273"/>
                  <a:pt x="4754033" y="1371617"/>
                  <a:pt x="4885266" y="1659484"/>
                </a:cubicBezTo>
                <a:cubicBezTo>
                  <a:pt x="5016499" y="1947351"/>
                  <a:pt x="5095522" y="2205585"/>
                  <a:pt x="5249333" y="2463818"/>
                </a:cubicBezTo>
                <a:cubicBezTo>
                  <a:pt x="5403144" y="2722051"/>
                  <a:pt x="5545666" y="3029673"/>
                  <a:pt x="5808133" y="3208884"/>
                </a:cubicBezTo>
                <a:cubicBezTo>
                  <a:pt x="6070600" y="3388095"/>
                  <a:pt x="6533444" y="3462884"/>
                  <a:pt x="6824133" y="3539084"/>
                </a:cubicBezTo>
                <a:cubicBezTo>
                  <a:pt x="7114822" y="3615284"/>
                  <a:pt x="7411155" y="3644917"/>
                  <a:pt x="7552266" y="3666084"/>
                </a:cubicBezTo>
                <a:cubicBezTo>
                  <a:pt x="7693377" y="3687251"/>
                  <a:pt x="7682088" y="3676667"/>
                  <a:pt x="7670800" y="366608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0" name="Rectangle 32">
            <a:extLst>
              <a:ext uri="{FF2B5EF4-FFF2-40B4-BE49-F238E27FC236}">
                <a16:creationId xmlns:a16="http://schemas.microsoft.com/office/drawing/2014/main" id="{BC8A941C-EF26-4341-966D-98B3C10271C6}"/>
              </a:ext>
            </a:extLst>
          </p:cNvPr>
          <p:cNvSpPr/>
          <p:nvPr/>
        </p:nvSpPr>
        <p:spPr>
          <a:xfrm>
            <a:off x="3449371" y="344258"/>
            <a:ext cx="4228573" cy="3797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1" name="Right Arrow 33">
            <a:extLst>
              <a:ext uri="{FF2B5EF4-FFF2-40B4-BE49-F238E27FC236}">
                <a16:creationId xmlns:a16="http://schemas.microsoft.com/office/drawing/2014/main" id="{F2BE9520-C1F0-4696-B41B-F69568BD623A}"/>
              </a:ext>
            </a:extLst>
          </p:cNvPr>
          <p:cNvSpPr/>
          <p:nvPr/>
        </p:nvSpPr>
        <p:spPr>
          <a:xfrm rot="736954">
            <a:off x="3497947" y="2567623"/>
            <a:ext cx="4107616" cy="7898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2" name="Straight Arrow Connector 208">
            <a:extLst>
              <a:ext uri="{FF2B5EF4-FFF2-40B4-BE49-F238E27FC236}">
                <a16:creationId xmlns:a16="http://schemas.microsoft.com/office/drawing/2014/main" id="{9A41B6CC-7D6F-42D5-BFB0-FA827446104D}"/>
              </a:ext>
            </a:extLst>
          </p:cNvPr>
          <p:cNvCxnSpPr/>
          <p:nvPr/>
        </p:nvCxnSpPr>
        <p:spPr>
          <a:xfrm flipV="1">
            <a:off x="1933153" y="4141411"/>
            <a:ext cx="7738606" cy="4805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Group 261">
            <a:extLst>
              <a:ext uri="{FF2B5EF4-FFF2-40B4-BE49-F238E27FC236}">
                <a16:creationId xmlns:a16="http://schemas.microsoft.com/office/drawing/2014/main" id="{FC2AB937-9102-4537-BB51-532217220699}"/>
              </a:ext>
            </a:extLst>
          </p:cNvPr>
          <p:cNvGrpSpPr/>
          <p:nvPr/>
        </p:nvGrpSpPr>
        <p:grpSpPr>
          <a:xfrm>
            <a:off x="7522031" y="5465052"/>
            <a:ext cx="1156543" cy="1077688"/>
            <a:chOff x="6010890" y="5143316"/>
            <a:chExt cx="1527019" cy="1422904"/>
          </a:xfrm>
        </p:grpSpPr>
        <p:sp>
          <p:nvSpPr>
            <p:cNvPr id="94" name="Oval 262">
              <a:extLst>
                <a:ext uri="{FF2B5EF4-FFF2-40B4-BE49-F238E27FC236}">
                  <a16:creationId xmlns:a16="http://schemas.microsoft.com/office/drawing/2014/main" id="{0752A8DB-8694-4397-83ED-3A0229C2C045}"/>
                </a:ext>
              </a:extLst>
            </p:cNvPr>
            <p:cNvSpPr/>
            <p:nvPr/>
          </p:nvSpPr>
          <p:spPr>
            <a:xfrm>
              <a:off x="6010890" y="5143316"/>
              <a:ext cx="1527019" cy="142290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5" name="Oval 263">
              <a:extLst>
                <a:ext uri="{FF2B5EF4-FFF2-40B4-BE49-F238E27FC236}">
                  <a16:creationId xmlns:a16="http://schemas.microsoft.com/office/drawing/2014/main" id="{5D2121EE-DCD3-42ED-B020-308375A4DE7F}"/>
                </a:ext>
              </a:extLst>
            </p:cNvPr>
            <p:cNvSpPr/>
            <p:nvPr/>
          </p:nvSpPr>
          <p:spPr>
            <a:xfrm>
              <a:off x="6771420" y="5211260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6" name="Oval 264">
              <a:extLst>
                <a:ext uri="{FF2B5EF4-FFF2-40B4-BE49-F238E27FC236}">
                  <a16:creationId xmlns:a16="http://schemas.microsoft.com/office/drawing/2014/main" id="{C5EEA85D-E99C-4C82-8247-81985EAF0C14}"/>
                </a:ext>
              </a:extLst>
            </p:cNvPr>
            <p:cNvSpPr/>
            <p:nvPr/>
          </p:nvSpPr>
          <p:spPr>
            <a:xfrm>
              <a:off x="6623177" y="5872404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7" name="Oval 265">
              <a:extLst>
                <a:ext uri="{FF2B5EF4-FFF2-40B4-BE49-F238E27FC236}">
                  <a16:creationId xmlns:a16="http://schemas.microsoft.com/office/drawing/2014/main" id="{B5A28EA6-4655-460F-8858-B7608579DBF4}"/>
                </a:ext>
              </a:extLst>
            </p:cNvPr>
            <p:cNvSpPr/>
            <p:nvPr/>
          </p:nvSpPr>
          <p:spPr>
            <a:xfrm>
              <a:off x="6962613" y="5630647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8" name="Oval 266">
              <a:extLst>
                <a:ext uri="{FF2B5EF4-FFF2-40B4-BE49-F238E27FC236}">
                  <a16:creationId xmlns:a16="http://schemas.microsoft.com/office/drawing/2014/main" id="{92792B31-071A-4B2F-A09E-05C80D66A3BB}"/>
                </a:ext>
              </a:extLst>
            </p:cNvPr>
            <p:cNvSpPr/>
            <p:nvPr/>
          </p:nvSpPr>
          <p:spPr>
            <a:xfrm>
              <a:off x="6364096" y="6217380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9" name="Oval 267">
              <a:extLst>
                <a:ext uri="{FF2B5EF4-FFF2-40B4-BE49-F238E27FC236}">
                  <a16:creationId xmlns:a16="http://schemas.microsoft.com/office/drawing/2014/main" id="{5A0B7334-51AC-4128-9040-FC12CEF91696}"/>
                </a:ext>
              </a:extLst>
            </p:cNvPr>
            <p:cNvSpPr/>
            <p:nvPr/>
          </p:nvSpPr>
          <p:spPr>
            <a:xfrm>
              <a:off x="6843463" y="6163210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0" name="Oval 268">
              <a:extLst>
                <a:ext uri="{FF2B5EF4-FFF2-40B4-BE49-F238E27FC236}">
                  <a16:creationId xmlns:a16="http://schemas.microsoft.com/office/drawing/2014/main" id="{CB9FE3EC-DA97-4640-8C3F-2CA962E144D4}"/>
                </a:ext>
              </a:extLst>
            </p:cNvPr>
            <p:cNvSpPr/>
            <p:nvPr/>
          </p:nvSpPr>
          <p:spPr>
            <a:xfrm>
              <a:off x="6642582" y="6333378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1" name="Oval 269">
              <a:extLst>
                <a:ext uri="{FF2B5EF4-FFF2-40B4-BE49-F238E27FC236}">
                  <a16:creationId xmlns:a16="http://schemas.microsoft.com/office/drawing/2014/main" id="{91B984A8-38D6-459F-A733-5129A357249C}"/>
                </a:ext>
              </a:extLst>
            </p:cNvPr>
            <p:cNvSpPr/>
            <p:nvPr/>
          </p:nvSpPr>
          <p:spPr>
            <a:xfrm>
              <a:off x="7144777" y="5896928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2" name="Oval 270">
              <a:extLst>
                <a:ext uri="{FF2B5EF4-FFF2-40B4-BE49-F238E27FC236}">
                  <a16:creationId xmlns:a16="http://schemas.microsoft.com/office/drawing/2014/main" id="{A9F695EB-06AC-4C08-9D21-0F9CCD6DC47F}"/>
                </a:ext>
              </a:extLst>
            </p:cNvPr>
            <p:cNvSpPr/>
            <p:nvPr/>
          </p:nvSpPr>
          <p:spPr>
            <a:xfrm>
              <a:off x="6196448" y="5955525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3" name="Oval 271">
              <a:extLst>
                <a:ext uri="{FF2B5EF4-FFF2-40B4-BE49-F238E27FC236}">
                  <a16:creationId xmlns:a16="http://schemas.microsoft.com/office/drawing/2014/main" id="{5B1C289E-D2AF-41E4-933A-F06EA2457584}"/>
                </a:ext>
              </a:extLst>
            </p:cNvPr>
            <p:cNvSpPr/>
            <p:nvPr/>
          </p:nvSpPr>
          <p:spPr>
            <a:xfrm>
              <a:off x="6305886" y="5630647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4" name="Oval 272">
              <a:extLst>
                <a:ext uri="{FF2B5EF4-FFF2-40B4-BE49-F238E27FC236}">
                  <a16:creationId xmlns:a16="http://schemas.microsoft.com/office/drawing/2014/main" id="{6FE97646-E44C-432A-BD6B-8D35BAC77925}"/>
                </a:ext>
              </a:extLst>
            </p:cNvPr>
            <p:cNvSpPr/>
            <p:nvPr/>
          </p:nvSpPr>
          <p:spPr>
            <a:xfrm>
              <a:off x="6632836" y="5488652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5" name="Oval 273">
              <a:extLst>
                <a:ext uri="{FF2B5EF4-FFF2-40B4-BE49-F238E27FC236}">
                  <a16:creationId xmlns:a16="http://schemas.microsoft.com/office/drawing/2014/main" id="{A365232B-4AE9-42E1-ACF8-56894C7404F1}"/>
                </a:ext>
              </a:extLst>
            </p:cNvPr>
            <p:cNvSpPr/>
            <p:nvPr/>
          </p:nvSpPr>
          <p:spPr>
            <a:xfrm>
              <a:off x="7097354" y="5364366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6" name="Oval 274">
              <a:extLst>
                <a:ext uri="{FF2B5EF4-FFF2-40B4-BE49-F238E27FC236}">
                  <a16:creationId xmlns:a16="http://schemas.microsoft.com/office/drawing/2014/main" id="{29638C46-E967-417D-AFEA-6E1BF3F7D3AF}"/>
                </a:ext>
              </a:extLst>
            </p:cNvPr>
            <p:cNvSpPr/>
            <p:nvPr/>
          </p:nvSpPr>
          <p:spPr>
            <a:xfrm>
              <a:off x="6452110" y="5294652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07" name="Group 275">
            <a:extLst>
              <a:ext uri="{FF2B5EF4-FFF2-40B4-BE49-F238E27FC236}">
                <a16:creationId xmlns:a16="http://schemas.microsoft.com/office/drawing/2014/main" id="{884BC826-CB3F-43F9-B211-6307F27DCF82}"/>
              </a:ext>
            </a:extLst>
          </p:cNvPr>
          <p:cNvGrpSpPr/>
          <p:nvPr/>
        </p:nvGrpSpPr>
        <p:grpSpPr>
          <a:xfrm>
            <a:off x="9210533" y="5658687"/>
            <a:ext cx="769631" cy="717156"/>
            <a:chOff x="7689300" y="5443997"/>
            <a:chExt cx="1104352" cy="1029055"/>
          </a:xfrm>
        </p:grpSpPr>
        <p:sp>
          <p:nvSpPr>
            <p:cNvPr id="108" name="Oval 276">
              <a:extLst>
                <a:ext uri="{FF2B5EF4-FFF2-40B4-BE49-F238E27FC236}">
                  <a16:creationId xmlns:a16="http://schemas.microsoft.com/office/drawing/2014/main" id="{93F4E811-8269-41B8-844F-AF20B5EB8A61}"/>
                </a:ext>
              </a:extLst>
            </p:cNvPr>
            <p:cNvSpPr/>
            <p:nvPr/>
          </p:nvSpPr>
          <p:spPr>
            <a:xfrm>
              <a:off x="7689300" y="5443997"/>
              <a:ext cx="1104352" cy="102905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9" name="Oval 277">
              <a:extLst>
                <a:ext uri="{FF2B5EF4-FFF2-40B4-BE49-F238E27FC236}">
                  <a16:creationId xmlns:a16="http://schemas.microsoft.com/office/drawing/2014/main" id="{7AE49775-6891-4D30-B03B-0129B116090C}"/>
                </a:ext>
              </a:extLst>
            </p:cNvPr>
            <p:cNvSpPr/>
            <p:nvPr/>
          </p:nvSpPr>
          <p:spPr>
            <a:xfrm>
              <a:off x="7978157" y="6182845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0" name="Oval 278">
              <a:extLst>
                <a:ext uri="{FF2B5EF4-FFF2-40B4-BE49-F238E27FC236}">
                  <a16:creationId xmlns:a16="http://schemas.microsoft.com/office/drawing/2014/main" id="{CB5DC722-5FF6-46AF-83EC-274D716EE942}"/>
                </a:ext>
              </a:extLst>
            </p:cNvPr>
            <p:cNvSpPr/>
            <p:nvPr/>
          </p:nvSpPr>
          <p:spPr>
            <a:xfrm>
              <a:off x="7987988" y="5887035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1" name="Oval 279">
              <a:extLst>
                <a:ext uri="{FF2B5EF4-FFF2-40B4-BE49-F238E27FC236}">
                  <a16:creationId xmlns:a16="http://schemas.microsoft.com/office/drawing/2014/main" id="{AED5E1FF-769D-45DD-9759-D40714C037C8}"/>
                </a:ext>
              </a:extLst>
            </p:cNvPr>
            <p:cNvSpPr/>
            <p:nvPr/>
          </p:nvSpPr>
          <p:spPr>
            <a:xfrm>
              <a:off x="8219606" y="6194183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2" name="Oval 280">
              <a:extLst>
                <a:ext uri="{FF2B5EF4-FFF2-40B4-BE49-F238E27FC236}">
                  <a16:creationId xmlns:a16="http://schemas.microsoft.com/office/drawing/2014/main" id="{6826A085-55AA-43E3-9B12-D222815C53D8}"/>
                </a:ext>
              </a:extLst>
            </p:cNvPr>
            <p:cNvSpPr/>
            <p:nvPr/>
          </p:nvSpPr>
          <p:spPr>
            <a:xfrm>
              <a:off x="8468987" y="5973072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3" name="Oval 281">
              <a:extLst>
                <a:ext uri="{FF2B5EF4-FFF2-40B4-BE49-F238E27FC236}">
                  <a16:creationId xmlns:a16="http://schemas.microsoft.com/office/drawing/2014/main" id="{B957972C-0611-499D-B7BB-A9736EE9F52A}"/>
                </a:ext>
              </a:extLst>
            </p:cNvPr>
            <p:cNvSpPr/>
            <p:nvPr/>
          </p:nvSpPr>
          <p:spPr>
            <a:xfrm>
              <a:off x="8373391" y="5537007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4" name="Oval 282">
              <a:extLst>
                <a:ext uri="{FF2B5EF4-FFF2-40B4-BE49-F238E27FC236}">
                  <a16:creationId xmlns:a16="http://schemas.microsoft.com/office/drawing/2014/main" id="{C74F7721-2CA9-4891-9FE6-9BAED5030DEC}"/>
                </a:ext>
              </a:extLst>
            </p:cNvPr>
            <p:cNvSpPr/>
            <p:nvPr/>
          </p:nvSpPr>
          <p:spPr>
            <a:xfrm>
              <a:off x="7747488" y="5776253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5" name="Oval 283">
              <a:extLst>
                <a:ext uri="{FF2B5EF4-FFF2-40B4-BE49-F238E27FC236}">
                  <a16:creationId xmlns:a16="http://schemas.microsoft.com/office/drawing/2014/main" id="{C4A4F592-92FF-4E98-B7B5-33F72D95B5AC}"/>
                </a:ext>
              </a:extLst>
            </p:cNvPr>
            <p:cNvSpPr/>
            <p:nvPr/>
          </p:nvSpPr>
          <p:spPr>
            <a:xfrm>
              <a:off x="8093416" y="5567578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6" name="Oval 284">
              <a:extLst>
                <a:ext uri="{FF2B5EF4-FFF2-40B4-BE49-F238E27FC236}">
                  <a16:creationId xmlns:a16="http://schemas.microsoft.com/office/drawing/2014/main" id="{8930A672-DE32-4B11-9060-F951CE830C37}"/>
                </a:ext>
              </a:extLst>
            </p:cNvPr>
            <p:cNvSpPr/>
            <p:nvPr/>
          </p:nvSpPr>
          <p:spPr>
            <a:xfrm>
              <a:off x="8277794" y="5778858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17" name="Left Arrow 285">
            <a:extLst>
              <a:ext uri="{FF2B5EF4-FFF2-40B4-BE49-F238E27FC236}">
                <a16:creationId xmlns:a16="http://schemas.microsoft.com/office/drawing/2014/main" id="{A8C82A95-918C-4A7A-BDB6-C6229EDD2197}"/>
              </a:ext>
            </a:extLst>
          </p:cNvPr>
          <p:cNvSpPr/>
          <p:nvPr/>
        </p:nvSpPr>
        <p:spPr>
          <a:xfrm>
            <a:off x="6997688" y="5822613"/>
            <a:ext cx="457200" cy="30772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8" name="Right Arrow 286">
            <a:extLst>
              <a:ext uri="{FF2B5EF4-FFF2-40B4-BE49-F238E27FC236}">
                <a16:creationId xmlns:a16="http://schemas.microsoft.com/office/drawing/2014/main" id="{03BDF025-F1FF-4E66-AE38-712CC8AC3DC6}"/>
              </a:ext>
            </a:extLst>
          </p:cNvPr>
          <p:cNvSpPr/>
          <p:nvPr/>
        </p:nvSpPr>
        <p:spPr>
          <a:xfrm>
            <a:off x="10082346" y="5845239"/>
            <a:ext cx="341402" cy="2624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9" name="CasellaDiTesto 118">
            <a:extLst>
              <a:ext uri="{FF2B5EF4-FFF2-40B4-BE49-F238E27FC236}">
                <a16:creationId xmlns:a16="http://schemas.microsoft.com/office/drawing/2014/main" id="{4AFB06FB-5086-4108-9D87-1D87F7CC92BB}"/>
              </a:ext>
            </a:extLst>
          </p:cNvPr>
          <p:cNvSpPr txBox="1"/>
          <p:nvPr/>
        </p:nvSpPr>
        <p:spPr>
          <a:xfrm>
            <a:off x="4267293" y="227562"/>
            <a:ext cx="2756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Coulomb repulsion barrier (electrical repulsion)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3056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3" grpId="0"/>
      <p:bldP spid="75" grpId="0"/>
      <p:bldP spid="76" grpId="0" animBg="1"/>
      <p:bldP spid="77" grpId="0" animBg="1"/>
      <p:bldP spid="78" grpId="0"/>
      <p:bldP spid="79" grpId="0"/>
      <p:bldP spid="80" grpId="0" animBg="1"/>
      <p:bldP spid="81" grpId="0" animBg="1"/>
      <p:bldP spid="84" grpId="0" animBg="1"/>
      <p:bldP spid="89" grpId="0" animBg="1"/>
      <p:bldP spid="90" grpId="0" animBg="1"/>
      <p:bldP spid="91" grpId="0" animBg="1"/>
      <p:bldP spid="91" grpId="1" animBg="1"/>
      <p:bldP spid="117" grpId="0" animBg="1"/>
      <p:bldP spid="118" grpId="0" animBg="1"/>
      <p:bldP spid="1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2">
            <a:extLst>
              <a:ext uri="{FF2B5EF4-FFF2-40B4-BE49-F238E27FC236}">
                <a16:creationId xmlns:a16="http://schemas.microsoft.com/office/drawing/2014/main" id="{F3528E0C-0047-4BA3-BEE3-F7FD42973BB3}"/>
              </a:ext>
            </a:extLst>
          </p:cNvPr>
          <p:cNvGrpSpPr/>
          <p:nvPr/>
        </p:nvGrpSpPr>
        <p:grpSpPr>
          <a:xfrm>
            <a:off x="2215810" y="5010698"/>
            <a:ext cx="1713092" cy="1596290"/>
            <a:chOff x="515388" y="4763193"/>
            <a:chExt cx="2111433" cy="1967471"/>
          </a:xfrm>
        </p:grpSpPr>
        <p:sp>
          <p:nvSpPr>
            <p:cNvPr id="4" name="Oval 93">
              <a:extLst>
                <a:ext uri="{FF2B5EF4-FFF2-40B4-BE49-F238E27FC236}">
                  <a16:creationId xmlns:a16="http://schemas.microsoft.com/office/drawing/2014/main" id="{BB650963-3E8A-4736-8991-1B0453506A60}"/>
                </a:ext>
              </a:extLst>
            </p:cNvPr>
            <p:cNvSpPr/>
            <p:nvPr/>
          </p:nvSpPr>
          <p:spPr>
            <a:xfrm>
              <a:off x="515388" y="4763193"/>
              <a:ext cx="2111433" cy="196747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Oval 101">
              <a:extLst>
                <a:ext uri="{FF2B5EF4-FFF2-40B4-BE49-F238E27FC236}">
                  <a16:creationId xmlns:a16="http://schemas.microsoft.com/office/drawing/2014/main" id="{D6EF142E-3C51-4B99-A7C0-5CE27A709577}"/>
                </a:ext>
              </a:extLst>
            </p:cNvPr>
            <p:cNvSpPr/>
            <p:nvPr/>
          </p:nvSpPr>
          <p:spPr>
            <a:xfrm>
              <a:off x="1188719" y="4870015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Oval 110">
              <a:extLst>
                <a:ext uri="{FF2B5EF4-FFF2-40B4-BE49-F238E27FC236}">
                  <a16:creationId xmlns:a16="http://schemas.microsoft.com/office/drawing/2014/main" id="{EC43142F-6008-462F-8372-57726395B464}"/>
                </a:ext>
              </a:extLst>
            </p:cNvPr>
            <p:cNvSpPr/>
            <p:nvPr/>
          </p:nvSpPr>
          <p:spPr>
            <a:xfrm>
              <a:off x="2122515" y="5873153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Oval 111">
              <a:extLst>
                <a:ext uri="{FF2B5EF4-FFF2-40B4-BE49-F238E27FC236}">
                  <a16:creationId xmlns:a16="http://schemas.microsoft.com/office/drawing/2014/main" id="{98119D59-5784-42B7-9AEA-4DE604227738}"/>
                </a:ext>
              </a:extLst>
            </p:cNvPr>
            <p:cNvSpPr/>
            <p:nvPr/>
          </p:nvSpPr>
          <p:spPr>
            <a:xfrm>
              <a:off x="1040476" y="5531159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Oval 112">
              <a:extLst>
                <a:ext uri="{FF2B5EF4-FFF2-40B4-BE49-F238E27FC236}">
                  <a16:creationId xmlns:a16="http://schemas.microsoft.com/office/drawing/2014/main" id="{75CF10CA-5BBE-4C5F-BB83-3BBFF62371E2}"/>
                </a:ext>
              </a:extLst>
            </p:cNvPr>
            <p:cNvSpPr/>
            <p:nvPr/>
          </p:nvSpPr>
          <p:spPr>
            <a:xfrm>
              <a:off x="1379912" y="5289402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Oval 113">
              <a:extLst>
                <a:ext uri="{FF2B5EF4-FFF2-40B4-BE49-F238E27FC236}">
                  <a16:creationId xmlns:a16="http://schemas.microsoft.com/office/drawing/2014/main" id="{C82FC3A7-774B-4D55-92BC-40580BB97651}"/>
                </a:ext>
              </a:extLst>
            </p:cNvPr>
            <p:cNvSpPr/>
            <p:nvPr/>
          </p:nvSpPr>
          <p:spPr>
            <a:xfrm>
              <a:off x="2122515" y="5614280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Oval 114">
              <a:extLst>
                <a:ext uri="{FF2B5EF4-FFF2-40B4-BE49-F238E27FC236}">
                  <a16:creationId xmlns:a16="http://schemas.microsoft.com/office/drawing/2014/main" id="{9D4F8F1C-9895-4388-9FF4-3FD9E89DF162}"/>
                </a:ext>
              </a:extLst>
            </p:cNvPr>
            <p:cNvSpPr/>
            <p:nvPr/>
          </p:nvSpPr>
          <p:spPr>
            <a:xfrm>
              <a:off x="781395" y="5876135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 115">
              <a:extLst>
                <a:ext uri="{FF2B5EF4-FFF2-40B4-BE49-F238E27FC236}">
                  <a16:creationId xmlns:a16="http://schemas.microsoft.com/office/drawing/2014/main" id="{5ACAB9F0-5420-4DF3-9B03-C7C8617B4720}"/>
                </a:ext>
              </a:extLst>
            </p:cNvPr>
            <p:cNvSpPr/>
            <p:nvPr/>
          </p:nvSpPr>
          <p:spPr>
            <a:xfrm>
              <a:off x="1656976" y="6013980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Oval 117">
              <a:extLst>
                <a:ext uri="{FF2B5EF4-FFF2-40B4-BE49-F238E27FC236}">
                  <a16:creationId xmlns:a16="http://schemas.microsoft.com/office/drawing/2014/main" id="{1F75A245-85C5-4799-A1A8-3E73EE6E5A18}"/>
                </a:ext>
              </a:extLst>
            </p:cNvPr>
            <p:cNvSpPr/>
            <p:nvPr/>
          </p:nvSpPr>
          <p:spPr>
            <a:xfrm>
              <a:off x="1756756" y="5617196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Oval 118">
              <a:extLst>
                <a:ext uri="{FF2B5EF4-FFF2-40B4-BE49-F238E27FC236}">
                  <a16:creationId xmlns:a16="http://schemas.microsoft.com/office/drawing/2014/main" id="{F3EA80A8-62E6-4FAE-B40A-D6349482C4A9}"/>
                </a:ext>
              </a:extLst>
            </p:cNvPr>
            <p:cNvSpPr/>
            <p:nvPr/>
          </p:nvSpPr>
          <p:spPr>
            <a:xfrm>
              <a:off x="1640339" y="4920110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Oval 119">
              <a:extLst>
                <a:ext uri="{FF2B5EF4-FFF2-40B4-BE49-F238E27FC236}">
                  <a16:creationId xmlns:a16="http://schemas.microsoft.com/office/drawing/2014/main" id="{0E246F5C-C7A5-49D4-9543-EC0E69214044}"/>
                </a:ext>
              </a:extLst>
            </p:cNvPr>
            <p:cNvSpPr/>
            <p:nvPr/>
          </p:nvSpPr>
          <p:spPr>
            <a:xfrm>
              <a:off x="2195932" y="5325555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Oval 120">
              <a:extLst>
                <a:ext uri="{FF2B5EF4-FFF2-40B4-BE49-F238E27FC236}">
                  <a16:creationId xmlns:a16="http://schemas.microsoft.com/office/drawing/2014/main" id="{075AE952-16F1-4A12-A6B8-B9E2909F6DAD}"/>
                </a:ext>
              </a:extLst>
            </p:cNvPr>
            <p:cNvSpPr/>
            <p:nvPr/>
          </p:nvSpPr>
          <p:spPr>
            <a:xfrm>
              <a:off x="1765043" y="5297297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Oval 121">
              <a:extLst>
                <a:ext uri="{FF2B5EF4-FFF2-40B4-BE49-F238E27FC236}">
                  <a16:creationId xmlns:a16="http://schemas.microsoft.com/office/drawing/2014/main" id="{B58EAA8A-98DB-466F-A648-9BEA931E946B}"/>
                </a:ext>
              </a:extLst>
            </p:cNvPr>
            <p:cNvSpPr/>
            <p:nvPr/>
          </p:nvSpPr>
          <p:spPr>
            <a:xfrm>
              <a:off x="1260762" y="5821965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Oval 122">
              <a:extLst>
                <a:ext uri="{FF2B5EF4-FFF2-40B4-BE49-F238E27FC236}">
                  <a16:creationId xmlns:a16="http://schemas.microsoft.com/office/drawing/2014/main" id="{1432A65F-99C9-4E20-A6FD-8CEDD503FACA}"/>
                </a:ext>
              </a:extLst>
            </p:cNvPr>
            <p:cNvSpPr/>
            <p:nvPr/>
          </p:nvSpPr>
          <p:spPr>
            <a:xfrm>
              <a:off x="944879" y="6174838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Oval 124">
              <a:extLst>
                <a:ext uri="{FF2B5EF4-FFF2-40B4-BE49-F238E27FC236}">
                  <a16:creationId xmlns:a16="http://schemas.microsoft.com/office/drawing/2014/main" id="{98DC4C04-B2D1-4775-A858-7C804F1FE957}"/>
                </a:ext>
              </a:extLst>
            </p:cNvPr>
            <p:cNvSpPr/>
            <p:nvPr/>
          </p:nvSpPr>
          <p:spPr>
            <a:xfrm>
              <a:off x="1379912" y="6354529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Oval 125">
              <a:extLst>
                <a:ext uri="{FF2B5EF4-FFF2-40B4-BE49-F238E27FC236}">
                  <a16:creationId xmlns:a16="http://schemas.microsoft.com/office/drawing/2014/main" id="{08E404C7-0071-4C4D-8ECA-96AA4CD033FD}"/>
                </a:ext>
              </a:extLst>
            </p:cNvPr>
            <p:cNvSpPr/>
            <p:nvPr/>
          </p:nvSpPr>
          <p:spPr>
            <a:xfrm>
              <a:off x="613747" y="5614280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Oval 126">
              <a:extLst>
                <a:ext uri="{FF2B5EF4-FFF2-40B4-BE49-F238E27FC236}">
                  <a16:creationId xmlns:a16="http://schemas.microsoft.com/office/drawing/2014/main" id="{6708F806-1803-40B4-93F3-04777C3CDF43}"/>
                </a:ext>
              </a:extLst>
            </p:cNvPr>
            <p:cNvSpPr/>
            <p:nvPr/>
          </p:nvSpPr>
          <p:spPr>
            <a:xfrm>
              <a:off x="723185" y="5289402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Oval 127">
              <a:extLst>
                <a:ext uri="{FF2B5EF4-FFF2-40B4-BE49-F238E27FC236}">
                  <a16:creationId xmlns:a16="http://schemas.microsoft.com/office/drawing/2014/main" id="{6B4F9E26-970F-455A-8649-463041B88F05}"/>
                </a:ext>
              </a:extLst>
            </p:cNvPr>
            <p:cNvSpPr/>
            <p:nvPr/>
          </p:nvSpPr>
          <p:spPr>
            <a:xfrm>
              <a:off x="2037983" y="5087971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Oval 128">
              <a:extLst>
                <a:ext uri="{FF2B5EF4-FFF2-40B4-BE49-F238E27FC236}">
                  <a16:creationId xmlns:a16="http://schemas.microsoft.com/office/drawing/2014/main" id="{9239423E-62D2-49F1-AE06-A09F6C2F934C}"/>
                </a:ext>
              </a:extLst>
            </p:cNvPr>
            <p:cNvSpPr/>
            <p:nvPr/>
          </p:nvSpPr>
          <p:spPr>
            <a:xfrm>
              <a:off x="2001954" y="6174838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Oval 129">
              <a:extLst>
                <a:ext uri="{FF2B5EF4-FFF2-40B4-BE49-F238E27FC236}">
                  <a16:creationId xmlns:a16="http://schemas.microsoft.com/office/drawing/2014/main" id="{099F59A2-CCEA-43E5-B41E-96969D89A813}"/>
                </a:ext>
              </a:extLst>
            </p:cNvPr>
            <p:cNvSpPr/>
            <p:nvPr/>
          </p:nvSpPr>
          <p:spPr>
            <a:xfrm>
              <a:off x="1735935" y="6375631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Oval 130">
              <a:extLst>
                <a:ext uri="{FF2B5EF4-FFF2-40B4-BE49-F238E27FC236}">
                  <a16:creationId xmlns:a16="http://schemas.microsoft.com/office/drawing/2014/main" id="{5A7668DC-F785-48C5-B60E-225430AFA9AE}"/>
                </a:ext>
              </a:extLst>
            </p:cNvPr>
            <p:cNvSpPr/>
            <p:nvPr/>
          </p:nvSpPr>
          <p:spPr>
            <a:xfrm>
              <a:off x="1050135" y="5147407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5" name="Group 131">
            <a:extLst>
              <a:ext uri="{FF2B5EF4-FFF2-40B4-BE49-F238E27FC236}">
                <a16:creationId xmlns:a16="http://schemas.microsoft.com/office/drawing/2014/main" id="{8A8AA065-47ED-459E-A04B-93D81F4E9069}"/>
              </a:ext>
            </a:extLst>
          </p:cNvPr>
          <p:cNvGrpSpPr/>
          <p:nvPr/>
        </p:nvGrpSpPr>
        <p:grpSpPr>
          <a:xfrm>
            <a:off x="4701149" y="5138011"/>
            <a:ext cx="2181189" cy="1176381"/>
            <a:chOff x="2973156" y="5009607"/>
            <a:chExt cx="2806114" cy="1513422"/>
          </a:xfrm>
        </p:grpSpPr>
        <p:sp>
          <p:nvSpPr>
            <p:cNvPr id="26" name="Freeform 133">
              <a:extLst>
                <a:ext uri="{FF2B5EF4-FFF2-40B4-BE49-F238E27FC236}">
                  <a16:creationId xmlns:a16="http://schemas.microsoft.com/office/drawing/2014/main" id="{5AFF1C9D-3002-4593-8EA2-C1EE786B65D0}"/>
                </a:ext>
              </a:extLst>
            </p:cNvPr>
            <p:cNvSpPr/>
            <p:nvPr/>
          </p:nvSpPr>
          <p:spPr>
            <a:xfrm>
              <a:off x="2973156" y="5009607"/>
              <a:ext cx="2806114" cy="1513422"/>
            </a:xfrm>
            <a:custGeom>
              <a:avLst/>
              <a:gdLst>
                <a:gd name="connsiteX0" fmla="*/ 708649 w 2806114"/>
                <a:gd name="connsiteY0" fmla="*/ 1498702 h 1513422"/>
                <a:gd name="connsiteX1" fmla="*/ 209885 w 2806114"/>
                <a:gd name="connsiteY1" fmla="*/ 1241008 h 1513422"/>
                <a:gd name="connsiteX2" fmla="*/ 2067 w 2806114"/>
                <a:gd name="connsiteY2" fmla="*/ 908499 h 1513422"/>
                <a:gd name="connsiteX3" fmla="*/ 118445 w 2806114"/>
                <a:gd name="connsiteY3" fmla="*/ 451299 h 1513422"/>
                <a:gd name="connsiteX4" fmla="*/ 359514 w 2806114"/>
                <a:gd name="connsiteY4" fmla="*/ 110477 h 1513422"/>
                <a:gd name="connsiteX5" fmla="*/ 825027 w 2806114"/>
                <a:gd name="connsiteY5" fmla="*/ 2412 h 1513422"/>
                <a:gd name="connsiteX6" fmla="*/ 1232351 w 2806114"/>
                <a:gd name="connsiteY6" fmla="*/ 193604 h 1513422"/>
                <a:gd name="connsiteX7" fmla="*/ 1465107 w 2806114"/>
                <a:gd name="connsiteY7" fmla="*/ 559364 h 1513422"/>
                <a:gd name="connsiteX8" fmla="*/ 1880743 w 2806114"/>
                <a:gd name="connsiteY8" fmla="*/ 667430 h 1513422"/>
                <a:gd name="connsiteX9" fmla="*/ 2146751 w 2806114"/>
                <a:gd name="connsiteY9" fmla="*/ 434673 h 1513422"/>
                <a:gd name="connsiteX10" fmla="*/ 2579013 w 2806114"/>
                <a:gd name="connsiteY10" fmla="*/ 467924 h 1513422"/>
                <a:gd name="connsiteX11" fmla="*/ 2778518 w 2806114"/>
                <a:gd name="connsiteY11" fmla="*/ 808746 h 1513422"/>
                <a:gd name="connsiteX12" fmla="*/ 2778518 w 2806114"/>
                <a:gd name="connsiteY12" fmla="*/ 1099692 h 1513422"/>
                <a:gd name="connsiteX13" fmla="*/ 2537449 w 2806114"/>
                <a:gd name="connsiteY13" fmla="*/ 1374012 h 1513422"/>
                <a:gd name="connsiteX14" fmla="*/ 2046998 w 2806114"/>
                <a:gd name="connsiteY14" fmla="*/ 1407262 h 1513422"/>
                <a:gd name="connsiteX15" fmla="*/ 1872431 w 2806114"/>
                <a:gd name="connsiteY15" fmla="*/ 1132942 h 1513422"/>
                <a:gd name="connsiteX16" fmla="*/ 1581485 w 2806114"/>
                <a:gd name="connsiteY16" fmla="*/ 1016564 h 1513422"/>
                <a:gd name="connsiteX17" fmla="*/ 1257289 w 2806114"/>
                <a:gd name="connsiteY17" fmla="*/ 1174506 h 1513422"/>
                <a:gd name="connsiteX18" fmla="*/ 982969 w 2806114"/>
                <a:gd name="connsiteY18" fmla="*/ 1448826 h 1513422"/>
                <a:gd name="connsiteX19" fmla="*/ 708649 w 2806114"/>
                <a:gd name="connsiteY19" fmla="*/ 1498702 h 1513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806114" h="1513422">
                  <a:moveTo>
                    <a:pt x="708649" y="1498702"/>
                  </a:moveTo>
                  <a:cubicBezTo>
                    <a:pt x="579802" y="1464066"/>
                    <a:pt x="327649" y="1339375"/>
                    <a:pt x="209885" y="1241008"/>
                  </a:cubicBezTo>
                  <a:cubicBezTo>
                    <a:pt x="92121" y="1142641"/>
                    <a:pt x="17307" y="1040117"/>
                    <a:pt x="2067" y="908499"/>
                  </a:cubicBezTo>
                  <a:cubicBezTo>
                    <a:pt x="-13173" y="776881"/>
                    <a:pt x="58871" y="584303"/>
                    <a:pt x="118445" y="451299"/>
                  </a:cubicBezTo>
                  <a:cubicBezTo>
                    <a:pt x="178019" y="318295"/>
                    <a:pt x="241750" y="185291"/>
                    <a:pt x="359514" y="110477"/>
                  </a:cubicBezTo>
                  <a:cubicBezTo>
                    <a:pt x="477278" y="35663"/>
                    <a:pt x="679554" y="-11443"/>
                    <a:pt x="825027" y="2412"/>
                  </a:cubicBezTo>
                  <a:cubicBezTo>
                    <a:pt x="970500" y="16266"/>
                    <a:pt x="1125671" y="100779"/>
                    <a:pt x="1232351" y="193604"/>
                  </a:cubicBezTo>
                  <a:cubicBezTo>
                    <a:pt x="1339031" y="286429"/>
                    <a:pt x="1357042" y="480393"/>
                    <a:pt x="1465107" y="559364"/>
                  </a:cubicBezTo>
                  <a:cubicBezTo>
                    <a:pt x="1573172" y="638335"/>
                    <a:pt x="1767136" y="688212"/>
                    <a:pt x="1880743" y="667430"/>
                  </a:cubicBezTo>
                  <a:cubicBezTo>
                    <a:pt x="1994350" y="646648"/>
                    <a:pt x="2030373" y="467924"/>
                    <a:pt x="2146751" y="434673"/>
                  </a:cubicBezTo>
                  <a:cubicBezTo>
                    <a:pt x="2263129" y="401422"/>
                    <a:pt x="2473719" y="405578"/>
                    <a:pt x="2579013" y="467924"/>
                  </a:cubicBezTo>
                  <a:cubicBezTo>
                    <a:pt x="2684308" y="530269"/>
                    <a:pt x="2745267" y="703451"/>
                    <a:pt x="2778518" y="808746"/>
                  </a:cubicBezTo>
                  <a:cubicBezTo>
                    <a:pt x="2811769" y="914041"/>
                    <a:pt x="2818696" y="1005481"/>
                    <a:pt x="2778518" y="1099692"/>
                  </a:cubicBezTo>
                  <a:cubicBezTo>
                    <a:pt x="2738340" y="1193903"/>
                    <a:pt x="2659369" y="1322750"/>
                    <a:pt x="2537449" y="1374012"/>
                  </a:cubicBezTo>
                  <a:cubicBezTo>
                    <a:pt x="2415529" y="1425274"/>
                    <a:pt x="2157834" y="1447440"/>
                    <a:pt x="2046998" y="1407262"/>
                  </a:cubicBezTo>
                  <a:cubicBezTo>
                    <a:pt x="1936162" y="1367084"/>
                    <a:pt x="1950016" y="1198058"/>
                    <a:pt x="1872431" y="1132942"/>
                  </a:cubicBezTo>
                  <a:cubicBezTo>
                    <a:pt x="1794846" y="1067826"/>
                    <a:pt x="1684009" y="1009637"/>
                    <a:pt x="1581485" y="1016564"/>
                  </a:cubicBezTo>
                  <a:cubicBezTo>
                    <a:pt x="1478961" y="1023491"/>
                    <a:pt x="1357042" y="1102462"/>
                    <a:pt x="1257289" y="1174506"/>
                  </a:cubicBezTo>
                  <a:cubicBezTo>
                    <a:pt x="1157536" y="1246550"/>
                    <a:pt x="1078565" y="1394793"/>
                    <a:pt x="982969" y="1448826"/>
                  </a:cubicBezTo>
                  <a:cubicBezTo>
                    <a:pt x="887373" y="1502859"/>
                    <a:pt x="837496" y="1533338"/>
                    <a:pt x="708649" y="1498702"/>
                  </a:cubicBezTo>
                  <a:close/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7" name="Oval 135">
              <a:extLst>
                <a:ext uri="{FF2B5EF4-FFF2-40B4-BE49-F238E27FC236}">
                  <a16:creationId xmlns:a16="http://schemas.microsoft.com/office/drawing/2014/main" id="{BA4A53F0-E51C-48DA-BCEE-71701F5FB129}"/>
                </a:ext>
              </a:extLst>
            </p:cNvPr>
            <p:cNvSpPr/>
            <p:nvPr/>
          </p:nvSpPr>
          <p:spPr>
            <a:xfrm>
              <a:off x="3675507" y="5111369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Oval 138">
              <a:extLst>
                <a:ext uri="{FF2B5EF4-FFF2-40B4-BE49-F238E27FC236}">
                  <a16:creationId xmlns:a16="http://schemas.microsoft.com/office/drawing/2014/main" id="{D0DF8245-FD26-462B-AFB8-DE8104C932AA}"/>
                </a:ext>
              </a:extLst>
            </p:cNvPr>
            <p:cNvSpPr/>
            <p:nvPr/>
          </p:nvSpPr>
          <p:spPr>
            <a:xfrm>
              <a:off x="3527264" y="5772513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Oval 140">
              <a:extLst>
                <a:ext uri="{FF2B5EF4-FFF2-40B4-BE49-F238E27FC236}">
                  <a16:creationId xmlns:a16="http://schemas.microsoft.com/office/drawing/2014/main" id="{4FF48CD1-C9B1-4FBD-8BE2-625ADB76F6A3}"/>
                </a:ext>
              </a:extLst>
            </p:cNvPr>
            <p:cNvSpPr/>
            <p:nvPr/>
          </p:nvSpPr>
          <p:spPr>
            <a:xfrm>
              <a:off x="3866700" y="5530756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Oval 142">
              <a:extLst>
                <a:ext uri="{FF2B5EF4-FFF2-40B4-BE49-F238E27FC236}">
                  <a16:creationId xmlns:a16="http://schemas.microsoft.com/office/drawing/2014/main" id="{7B093D0D-1683-44A1-A62B-48910D195D2E}"/>
                </a:ext>
              </a:extLst>
            </p:cNvPr>
            <p:cNvSpPr/>
            <p:nvPr/>
          </p:nvSpPr>
          <p:spPr>
            <a:xfrm>
              <a:off x="3268183" y="6117489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1" name="Oval 143">
              <a:extLst>
                <a:ext uri="{FF2B5EF4-FFF2-40B4-BE49-F238E27FC236}">
                  <a16:creationId xmlns:a16="http://schemas.microsoft.com/office/drawing/2014/main" id="{BA036FA9-E8F6-4DD2-A4A9-88B2BF105B77}"/>
                </a:ext>
              </a:extLst>
            </p:cNvPr>
            <p:cNvSpPr/>
            <p:nvPr/>
          </p:nvSpPr>
          <p:spPr>
            <a:xfrm>
              <a:off x="3747550" y="6063319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2" name="Oval 144">
              <a:extLst>
                <a:ext uri="{FF2B5EF4-FFF2-40B4-BE49-F238E27FC236}">
                  <a16:creationId xmlns:a16="http://schemas.microsoft.com/office/drawing/2014/main" id="{DC2AA341-393A-4302-BB69-E269D27D6CA4}"/>
                </a:ext>
              </a:extLst>
            </p:cNvPr>
            <p:cNvSpPr/>
            <p:nvPr/>
          </p:nvSpPr>
          <p:spPr>
            <a:xfrm>
              <a:off x="3546669" y="6233487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3" name="Oval 145">
              <a:extLst>
                <a:ext uri="{FF2B5EF4-FFF2-40B4-BE49-F238E27FC236}">
                  <a16:creationId xmlns:a16="http://schemas.microsoft.com/office/drawing/2014/main" id="{ACAB30ED-29F1-4E1F-AA41-F31F3474851E}"/>
                </a:ext>
              </a:extLst>
            </p:cNvPr>
            <p:cNvSpPr/>
            <p:nvPr/>
          </p:nvSpPr>
          <p:spPr>
            <a:xfrm>
              <a:off x="4048864" y="5797037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4" name="Oval 146">
              <a:extLst>
                <a:ext uri="{FF2B5EF4-FFF2-40B4-BE49-F238E27FC236}">
                  <a16:creationId xmlns:a16="http://schemas.microsoft.com/office/drawing/2014/main" id="{3D8ECB3B-2C00-4AA5-9F0B-B8871F5FD68F}"/>
                </a:ext>
              </a:extLst>
            </p:cNvPr>
            <p:cNvSpPr/>
            <p:nvPr/>
          </p:nvSpPr>
          <p:spPr>
            <a:xfrm>
              <a:off x="3100535" y="5855634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Oval 147">
              <a:extLst>
                <a:ext uri="{FF2B5EF4-FFF2-40B4-BE49-F238E27FC236}">
                  <a16:creationId xmlns:a16="http://schemas.microsoft.com/office/drawing/2014/main" id="{AB40925B-E95C-4C4E-A1D9-7CDB95B1EFEF}"/>
                </a:ext>
              </a:extLst>
            </p:cNvPr>
            <p:cNvSpPr/>
            <p:nvPr/>
          </p:nvSpPr>
          <p:spPr>
            <a:xfrm>
              <a:off x="3209973" y="5530756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6" name="Oval 148">
              <a:extLst>
                <a:ext uri="{FF2B5EF4-FFF2-40B4-BE49-F238E27FC236}">
                  <a16:creationId xmlns:a16="http://schemas.microsoft.com/office/drawing/2014/main" id="{C6CF4832-BFDB-49B8-BD26-D5CA54DA1009}"/>
                </a:ext>
              </a:extLst>
            </p:cNvPr>
            <p:cNvSpPr/>
            <p:nvPr/>
          </p:nvSpPr>
          <p:spPr>
            <a:xfrm>
              <a:off x="3536923" y="5388761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7" name="Oval 149">
              <a:extLst>
                <a:ext uri="{FF2B5EF4-FFF2-40B4-BE49-F238E27FC236}">
                  <a16:creationId xmlns:a16="http://schemas.microsoft.com/office/drawing/2014/main" id="{6BB777BE-E045-404E-9B1B-FED832FFB732}"/>
                </a:ext>
              </a:extLst>
            </p:cNvPr>
            <p:cNvSpPr/>
            <p:nvPr/>
          </p:nvSpPr>
          <p:spPr>
            <a:xfrm>
              <a:off x="4980848" y="6168298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Oval 150">
              <a:extLst>
                <a:ext uri="{FF2B5EF4-FFF2-40B4-BE49-F238E27FC236}">
                  <a16:creationId xmlns:a16="http://schemas.microsoft.com/office/drawing/2014/main" id="{140034F8-3B17-4084-84E8-36F4A017BC37}"/>
                </a:ext>
              </a:extLst>
            </p:cNvPr>
            <p:cNvSpPr/>
            <p:nvPr/>
          </p:nvSpPr>
          <p:spPr>
            <a:xfrm>
              <a:off x="4990679" y="5872488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Oval 151">
              <a:extLst>
                <a:ext uri="{FF2B5EF4-FFF2-40B4-BE49-F238E27FC236}">
                  <a16:creationId xmlns:a16="http://schemas.microsoft.com/office/drawing/2014/main" id="{6D1AF777-1AF9-4DD3-8471-C95256763A77}"/>
                </a:ext>
              </a:extLst>
            </p:cNvPr>
            <p:cNvSpPr/>
            <p:nvPr/>
          </p:nvSpPr>
          <p:spPr>
            <a:xfrm>
              <a:off x="5222297" y="6179636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0" name="Oval 152">
              <a:extLst>
                <a:ext uri="{FF2B5EF4-FFF2-40B4-BE49-F238E27FC236}">
                  <a16:creationId xmlns:a16="http://schemas.microsoft.com/office/drawing/2014/main" id="{44B941E2-A693-40B1-AB6D-AF2ABB451671}"/>
                </a:ext>
              </a:extLst>
            </p:cNvPr>
            <p:cNvSpPr/>
            <p:nvPr/>
          </p:nvSpPr>
          <p:spPr>
            <a:xfrm>
              <a:off x="5471678" y="5958525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1" name="Oval 153">
              <a:extLst>
                <a:ext uri="{FF2B5EF4-FFF2-40B4-BE49-F238E27FC236}">
                  <a16:creationId xmlns:a16="http://schemas.microsoft.com/office/drawing/2014/main" id="{2B26DF60-AD75-4DEE-AAD7-FB0D5CD42478}"/>
                </a:ext>
              </a:extLst>
            </p:cNvPr>
            <p:cNvSpPr/>
            <p:nvPr/>
          </p:nvSpPr>
          <p:spPr>
            <a:xfrm>
              <a:off x="4001441" y="5264475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2" name="Oval 154">
              <a:extLst>
                <a:ext uri="{FF2B5EF4-FFF2-40B4-BE49-F238E27FC236}">
                  <a16:creationId xmlns:a16="http://schemas.microsoft.com/office/drawing/2014/main" id="{2F7815A4-4A4E-4743-8A68-F2E9603262B8}"/>
                </a:ext>
              </a:extLst>
            </p:cNvPr>
            <p:cNvSpPr/>
            <p:nvPr/>
          </p:nvSpPr>
          <p:spPr>
            <a:xfrm>
              <a:off x="5376082" y="5522460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3" name="Oval 155">
              <a:extLst>
                <a:ext uri="{FF2B5EF4-FFF2-40B4-BE49-F238E27FC236}">
                  <a16:creationId xmlns:a16="http://schemas.microsoft.com/office/drawing/2014/main" id="{6F3199E8-636D-4A93-A3B7-98638E0C6C60}"/>
                </a:ext>
              </a:extLst>
            </p:cNvPr>
            <p:cNvSpPr/>
            <p:nvPr/>
          </p:nvSpPr>
          <p:spPr>
            <a:xfrm>
              <a:off x="4750179" y="5761706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4" name="Oval 156">
              <a:extLst>
                <a:ext uri="{FF2B5EF4-FFF2-40B4-BE49-F238E27FC236}">
                  <a16:creationId xmlns:a16="http://schemas.microsoft.com/office/drawing/2014/main" id="{879D3CED-C054-42B7-ABCC-21FC5D21C22C}"/>
                </a:ext>
              </a:extLst>
            </p:cNvPr>
            <p:cNvSpPr/>
            <p:nvPr/>
          </p:nvSpPr>
          <p:spPr>
            <a:xfrm>
              <a:off x="5096107" y="5553031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5" name="Oval 157">
              <a:extLst>
                <a:ext uri="{FF2B5EF4-FFF2-40B4-BE49-F238E27FC236}">
                  <a16:creationId xmlns:a16="http://schemas.microsoft.com/office/drawing/2014/main" id="{9CAE1B0D-BFF1-457B-9829-EAB4D583839E}"/>
                </a:ext>
              </a:extLst>
            </p:cNvPr>
            <p:cNvSpPr/>
            <p:nvPr/>
          </p:nvSpPr>
          <p:spPr>
            <a:xfrm>
              <a:off x="5280485" y="5764311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6" name="Oval 158">
              <a:extLst>
                <a:ext uri="{FF2B5EF4-FFF2-40B4-BE49-F238E27FC236}">
                  <a16:creationId xmlns:a16="http://schemas.microsoft.com/office/drawing/2014/main" id="{6280D07C-6FB8-4FFF-B378-B2870390C3DC}"/>
                </a:ext>
              </a:extLst>
            </p:cNvPr>
            <p:cNvSpPr/>
            <p:nvPr/>
          </p:nvSpPr>
          <p:spPr>
            <a:xfrm>
              <a:off x="3356197" y="5194761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47" name="Straight Arrow Connector 183">
            <a:extLst>
              <a:ext uri="{FF2B5EF4-FFF2-40B4-BE49-F238E27FC236}">
                <a16:creationId xmlns:a16="http://schemas.microsoft.com/office/drawing/2014/main" id="{217826B2-0C6B-4786-9FA6-81487FD6B93E}"/>
              </a:ext>
            </a:extLst>
          </p:cNvPr>
          <p:cNvCxnSpPr/>
          <p:nvPr/>
        </p:nvCxnSpPr>
        <p:spPr>
          <a:xfrm flipV="1">
            <a:off x="2232436" y="735118"/>
            <a:ext cx="0" cy="340821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185">
            <a:extLst>
              <a:ext uri="{FF2B5EF4-FFF2-40B4-BE49-F238E27FC236}">
                <a16:creationId xmlns:a16="http://schemas.microsoft.com/office/drawing/2014/main" id="{3CC3CD86-9BEA-4CE1-B29F-9A302D8F3284}"/>
              </a:ext>
            </a:extLst>
          </p:cNvPr>
          <p:cNvSpPr txBox="1"/>
          <p:nvPr/>
        </p:nvSpPr>
        <p:spPr>
          <a:xfrm>
            <a:off x="9396478" y="4141992"/>
            <a:ext cx="966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distance</a:t>
            </a:r>
            <a:endParaRPr lang="it-IT" dirty="0"/>
          </a:p>
        </p:txBody>
      </p:sp>
      <p:sp>
        <p:nvSpPr>
          <p:cNvPr id="49" name="TextBox 186">
            <a:extLst>
              <a:ext uri="{FF2B5EF4-FFF2-40B4-BE49-F238E27FC236}">
                <a16:creationId xmlns:a16="http://schemas.microsoft.com/office/drawing/2014/main" id="{0885E652-F9CD-4688-873B-11E3C5D74594}"/>
              </a:ext>
            </a:extLst>
          </p:cNvPr>
          <p:cNvSpPr txBox="1"/>
          <p:nvPr/>
        </p:nvSpPr>
        <p:spPr>
          <a:xfrm>
            <a:off x="1791861" y="345339"/>
            <a:ext cx="1719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Potential</a:t>
            </a:r>
            <a:r>
              <a:rPr lang="it-IT" dirty="0"/>
              <a:t> energy</a:t>
            </a:r>
          </a:p>
        </p:txBody>
      </p:sp>
      <p:cxnSp>
        <p:nvCxnSpPr>
          <p:cNvPr id="50" name="Straight Arrow Connector 188">
            <a:extLst>
              <a:ext uri="{FF2B5EF4-FFF2-40B4-BE49-F238E27FC236}">
                <a16:creationId xmlns:a16="http://schemas.microsoft.com/office/drawing/2014/main" id="{FE170119-5603-43FA-83DE-8DE58DB6287E}"/>
              </a:ext>
            </a:extLst>
          </p:cNvPr>
          <p:cNvCxnSpPr/>
          <p:nvPr/>
        </p:nvCxnSpPr>
        <p:spPr>
          <a:xfrm flipV="1">
            <a:off x="9957188" y="687064"/>
            <a:ext cx="0" cy="340821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189">
            <a:extLst>
              <a:ext uri="{FF2B5EF4-FFF2-40B4-BE49-F238E27FC236}">
                <a16:creationId xmlns:a16="http://schemas.microsoft.com/office/drawing/2014/main" id="{A435CA02-E6E7-4DF7-8639-B83014DB3C85}"/>
              </a:ext>
            </a:extLst>
          </p:cNvPr>
          <p:cNvSpPr txBox="1"/>
          <p:nvPr/>
        </p:nvSpPr>
        <p:spPr>
          <a:xfrm>
            <a:off x="8917907" y="298129"/>
            <a:ext cx="1517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Kinetic</a:t>
            </a:r>
            <a:r>
              <a:rPr lang="it-IT" dirty="0"/>
              <a:t> energy</a:t>
            </a:r>
          </a:p>
        </p:txBody>
      </p:sp>
      <p:sp>
        <p:nvSpPr>
          <p:cNvPr id="52" name="Freeform 31">
            <a:extLst>
              <a:ext uri="{FF2B5EF4-FFF2-40B4-BE49-F238E27FC236}">
                <a16:creationId xmlns:a16="http://schemas.microsoft.com/office/drawing/2014/main" id="{BBF29627-102C-4A59-B1E0-C4590F5976FC}"/>
              </a:ext>
            </a:extLst>
          </p:cNvPr>
          <p:cNvSpPr/>
          <p:nvPr/>
        </p:nvSpPr>
        <p:spPr>
          <a:xfrm>
            <a:off x="2257528" y="337155"/>
            <a:ext cx="7676944" cy="3678304"/>
          </a:xfrm>
          <a:custGeom>
            <a:avLst/>
            <a:gdLst>
              <a:gd name="connsiteX0" fmla="*/ 0 w 7676944"/>
              <a:gd name="connsiteY0" fmla="*/ 2404551 h 3678304"/>
              <a:gd name="connsiteX1" fmla="*/ 914400 w 7676944"/>
              <a:gd name="connsiteY1" fmla="*/ 2336818 h 3678304"/>
              <a:gd name="connsiteX2" fmla="*/ 1430866 w 7676944"/>
              <a:gd name="connsiteY2" fmla="*/ 2099751 h 3678304"/>
              <a:gd name="connsiteX3" fmla="*/ 2099733 w 7676944"/>
              <a:gd name="connsiteY3" fmla="*/ 1549418 h 3678304"/>
              <a:gd name="connsiteX4" fmla="*/ 2506133 w 7676944"/>
              <a:gd name="connsiteY4" fmla="*/ 956751 h 3678304"/>
              <a:gd name="connsiteX5" fmla="*/ 2971800 w 7676944"/>
              <a:gd name="connsiteY5" fmla="*/ 237084 h 3678304"/>
              <a:gd name="connsiteX6" fmla="*/ 3479800 w 7676944"/>
              <a:gd name="connsiteY6" fmla="*/ 18 h 3678304"/>
              <a:gd name="connsiteX7" fmla="*/ 4013200 w 7676944"/>
              <a:gd name="connsiteY7" fmla="*/ 245551 h 3678304"/>
              <a:gd name="connsiteX8" fmla="*/ 4461933 w 7676944"/>
              <a:gd name="connsiteY8" fmla="*/ 736618 h 3678304"/>
              <a:gd name="connsiteX9" fmla="*/ 4885266 w 7676944"/>
              <a:gd name="connsiteY9" fmla="*/ 1659484 h 3678304"/>
              <a:gd name="connsiteX10" fmla="*/ 5249333 w 7676944"/>
              <a:gd name="connsiteY10" fmla="*/ 2463818 h 3678304"/>
              <a:gd name="connsiteX11" fmla="*/ 5808133 w 7676944"/>
              <a:gd name="connsiteY11" fmla="*/ 3208884 h 3678304"/>
              <a:gd name="connsiteX12" fmla="*/ 6824133 w 7676944"/>
              <a:gd name="connsiteY12" fmla="*/ 3539084 h 3678304"/>
              <a:gd name="connsiteX13" fmla="*/ 7552266 w 7676944"/>
              <a:gd name="connsiteY13" fmla="*/ 3666084 h 3678304"/>
              <a:gd name="connsiteX14" fmla="*/ 7670800 w 7676944"/>
              <a:gd name="connsiteY14" fmla="*/ 3666084 h 3678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676944" h="3678304">
                <a:moveTo>
                  <a:pt x="0" y="2404551"/>
                </a:moveTo>
                <a:cubicBezTo>
                  <a:pt x="337961" y="2396084"/>
                  <a:pt x="675922" y="2387618"/>
                  <a:pt x="914400" y="2336818"/>
                </a:cubicBezTo>
                <a:cubicBezTo>
                  <a:pt x="1152878" y="2286018"/>
                  <a:pt x="1233311" y="2230984"/>
                  <a:pt x="1430866" y="2099751"/>
                </a:cubicBezTo>
                <a:cubicBezTo>
                  <a:pt x="1628421" y="1968518"/>
                  <a:pt x="1920522" y="1739918"/>
                  <a:pt x="2099733" y="1549418"/>
                </a:cubicBezTo>
                <a:cubicBezTo>
                  <a:pt x="2278944" y="1358918"/>
                  <a:pt x="2360789" y="1175473"/>
                  <a:pt x="2506133" y="956751"/>
                </a:cubicBezTo>
                <a:cubicBezTo>
                  <a:pt x="2651477" y="738029"/>
                  <a:pt x="2809522" y="396539"/>
                  <a:pt x="2971800" y="237084"/>
                </a:cubicBezTo>
                <a:cubicBezTo>
                  <a:pt x="3134078" y="77629"/>
                  <a:pt x="3306233" y="-1393"/>
                  <a:pt x="3479800" y="18"/>
                </a:cubicBezTo>
                <a:cubicBezTo>
                  <a:pt x="3653367" y="1429"/>
                  <a:pt x="3849511" y="122784"/>
                  <a:pt x="4013200" y="245551"/>
                </a:cubicBezTo>
                <a:cubicBezTo>
                  <a:pt x="4176889" y="368318"/>
                  <a:pt x="4316589" y="500962"/>
                  <a:pt x="4461933" y="736618"/>
                </a:cubicBezTo>
                <a:cubicBezTo>
                  <a:pt x="4607277" y="972273"/>
                  <a:pt x="4754033" y="1371617"/>
                  <a:pt x="4885266" y="1659484"/>
                </a:cubicBezTo>
                <a:cubicBezTo>
                  <a:pt x="5016499" y="1947351"/>
                  <a:pt x="5095522" y="2205585"/>
                  <a:pt x="5249333" y="2463818"/>
                </a:cubicBezTo>
                <a:cubicBezTo>
                  <a:pt x="5403144" y="2722051"/>
                  <a:pt x="5545666" y="3029673"/>
                  <a:pt x="5808133" y="3208884"/>
                </a:cubicBezTo>
                <a:cubicBezTo>
                  <a:pt x="6070600" y="3388095"/>
                  <a:pt x="6533444" y="3462884"/>
                  <a:pt x="6824133" y="3539084"/>
                </a:cubicBezTo>
                <a:cubicBezTo>
                  <a:pt x="7114822" y="3615284"/>
                  <a:pt x="7411155" y="3644917"/>
                  <a:pt x="7552266" y="3666084"/>
                </a:cubicBezTo>
                <a:cubicBezTo>
                  <a:pt x="7693377" y="3687251"/>
                  <a:pt x="7682088" y="3676667"/>
                  <a:pt x="7670800" y="366608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53" name="Straight Arrow Connector 208">
            <a:extLst>
              <a:ext uri="{FF2B5EF4-FFF2-40B4-BE49-F238E27FC236}">
                <a16:creationId xmlns:a16="http://schemas.microsoft.com/office/drawing/2014/main" id="{5BF05B21-DEE3-4E57-BAFA-98AA4D1EC409}"/>
              </a:ext>
            </a:extLst>
          </p:cNvPr>
          <p:cNvCxnSpPr/>
          <p:nvPr/>
        </p:nvCxnSpPr>
        <p:spPr>
          <a:xfrm flipV="1">
            <a:off x="2215810" y="4095282"/>
            <a:ext cx="7738606" cy="4805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261">
            <a:extLst>
              <a:ext uri="{FF2B5EF4-FFF2-40B4-BE49-F238E27FC236}">
                <a16:creationId xmlns:a16="http://schemas.microsoft.com/office/drawing/2014/main" id="{CFAB8665-0223-4810-8DB5-4825A49DD4CA}"/>
              </a:ext>
            </a:extLst>
          </p:cNvPr>
          <p:cNvGrpSpPr/>
          <p:nvPr/>
        </p:nvGrpSpPr>
        <p:grpSpPr>
          <a:xfrm>
            <a:off x="7804688" y="5418923"/>
            <a:ext cx="1156543" cy="1077688"/>
            <a:chOff x="6010890" y="5143316"/>
            <a:chExt cx="1527019" cy="1422904"/>
          </a:xfrm>
        </p:grpSpPr>
        <p:sp>
          <p:nvSpPr>
            <p:cNvPr id="55" name="Oval 262">
              <a:extLst>
                <a:ext uri="{FF2B5EF4-FFF2-40B4-BE49-F238E27FC236}">
                  <a16:creationId xmlns:a16="http://schemas.microsoft.com/office/drawing/2014/main" id="{45FF4700-1ACA-4717-8B59-6BF327E9A9E1}"/>
                </a:ext>
              </a:extLst>
            </p:cNvPr>
            <p:cNvSpPr/>
            <p:nvPr/>
          </p:nvSpPr>
          <p:spPr>
            <a:xfrm>
              <a:off x="6010890" y="5143316"/>
              <a:ext cx="1527019" cy="142290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6" name="Oval 263">
              <a:extLst>
                <a:ext uri="{FF2B5EF4-FFF2-40B4-BE49-F238E27FC236}">
                  <a16:creationId xmlns:a16="http://schemas.microsoft.com/office/drawing/2014/main" id="{9F3F248B-48B3-412E-9531-69FB01070140}"/>
                </a:ext>
              </a:extLst>
            </p:cNvPr>
            <p:cNvSpPr/>
            <p:nvPr/>
          </p:nvSpPr>
          <p:spPr>
            <a:xfrm>
              <a:off x="6771420" y="5211260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7" name="Oval 264">
              <a:extLst>
                <a:ext uri="{FF2B5EF4-FFF2-40B4-BE49-F238E27FC236}">
                  <a16:creationId xmlns:a16="http://schemas.microsoft.com/office/drawing/2014/main" id="{EC6D2054-0DB6-4A4B-8270-E1A84A0EC080}"/>
                </a:ext>
              </a:extLst>
            </p:cNvPr>
            <p:cNvSpPr/>
            <p:nvPr/>
          </p:nvSpPr>
          <p:spPr>
            <a:xfrm>
              <a:off x="6623177" y="5872404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8" name="Oval 265">
              <a:extLst>
                <a:ext uri="{FF2B5EF4-FFF2-40B4-BE49-F238E27FC236}">
                  <a16:creationId xmlns:a16="http://schemas.microsoft.com/office/drawing/2014/main" id="{443B615F-6749-4A1E-BFA4-B95B02B1E01F}"/>
                </a:ext>
              </a:extLst>
            </p:cNvPr>
            <p:cNvSpPr/>
            <p:nvPr/>
          </p:nvSpPr>
          <p:spPr>
            <a:xfrm>
              <a:off x="6962613" y="5630647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9" name="Oval 266">
              <a:extLst>
                <a:ext uri="{FF2B5EF4-FFF2-40B4-BE49-F238E27FC236}">
                  <a16:creationId xmlns:a16="http://schemas.microsoft.com/office/drawing/2014/main" id="{E5DD3EB9-E113-416A-8DA4-3768142ABA92}"/>
                </a:ext>
              </a:extLst>
            </p:cNvPr>
            <p:cNvSpPr/>
            <p:nvPr/>
          </p:nvSpPr>
          <p:spPr>
            <a:xfrm>
              <a:off x="6364096" y="6217380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0" name="Oval 267">
              <a:extLst>
                <a:ext uri="{FF2B5EF4-FFF2-40B4-BE49-F238E27FC236}">
                  <a16:creationId xmlns:a16="http://schemas.microsoft.com/office/drawing/2014/main" id="{FA1A1CCB-C8B1-4A27-B697-9CAB20B6DFC1}"/>
                </a:ext>
              </a:extLst>
            </p:cNvPr>
            <p:cNvSpPr/>
            <p:nvPr/>
          </p:nvSpPr>
          <p:spPr>
            <a:xfrm>
              <a:off x="6843463" y="6163210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1" name="Oval 268">
              <a:extLst>
                <a:ext uri="{FF2B5EF4-FFF2-40B4-BE49-F238E27FC236}">
                  <a16:creationId xmlns:a16="http://schemas.microsoft.com/office/drawing/2014/main" id="{4E3C7382-705E-4064-864F-255031013F61}"/>
                </a:ext>
              </a:extLst>
            </p:cNvPr>
            <p:cNvSpPr/>
            <p:nvPr/>
          </p:nvSpPr>
          <p:spPr>
            <a:xfrm>
              <a:off x="6642582" y="6333378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2" name="Oval 269">
              <a:extLst>
                <a:ext uri="{FF2B5EF4-FFF2-40B4-BE49-F238E27FC236}">
                  <a16:creationId xmlns:a16="http://schemas.microsoft.com/office/drawing/2014/main" id="{F2997F89-1C53-402A-9F57-D8CE39CE6E0E}"/>
                </a:ext>
              </a:extLst>
            </p:cNvPr>
            <p:cNvSpPr/>
            <p:nvPr/>
          </p:nvSpPr>
          <p:spPr>
            <a:xfrm>
              <a:off x="7144777" y="5896928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3" name="Oval 270">
              <a:extLst>
                <a:ext uri="{FF2B5EF4-FFF2-40B4-BE49-F238E27FC236}">
                  <a16:creationId xmlns:a16="http://schemas.microsoft.com/office/drawing/2014/main" id="{FBED73E3-E896-4EB1-A5F0-F7101A5D7373}"/>
                </a:ext>
              </a:extLst>
            </p:cNvPr>
            <p:cNvSpPr/>
            <p:nvPr/>
          </p:nvSpPr>
          <p:spPr>
            <a:xfrm>
              <a:off x="6196448" y="5955525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4" name="Oval 271">
              <a:extLst>
                <a:ext uri="{FF2B5EF4-FFF2-40B4-BE49-F238E27FC236}">
                  <a16:creationId xmlns:a16="http://schemas.microsoft.com/office/drawing/2014/main" id="{CA670C78-061D-4726-ABA8-15C4C473A604}"/>
                </a:ext>
              </a:extLst>
            </p:cNvPr>
            <p:cNvSpPr/>
            <p:nvPr/>
          </p:nvSpPr>
          <p:spPr>
            <a:xfrm>
              <a:off x="6305886" y="5630647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5" name="Oval 272">
              <a:extLst>
                <a:ext uri="{FF2B5EF4-FFF2-40B4-BE49-F238E27FC236}">
                  <a16:creationId xmlns:a16="http://schemas.microsoft.com/office/drawing/2014/main" id="{2CF8F811-C0D6-46C9-82E5-41E2163338BD}"/>
                </a:ext>
              </a:extLst>
            </p:cNvPr>
            <p:cNvSpPr/>
            <p:nvPr/>
          </p:nvSpPr>
          <p:spPr>
            <a:xfrm>
              <a:off x="6632836" y="5488652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6" name="Oval 273">
              <a:extLst>
                <a:ext uri="{FF2B5EF4-FFF2-40B4-BE49-F238E27FC236}">
                  <a16:creationId xmlns:a16="http://schemas.microsoft.com/office/drawing/2014/main" id="{93DA7797-94AB-407C-BDCA-E9864B84D463}"/>
                </a:ext>
              </a:extLst>
            </p:cNvPr>
            <p:cNvSpPr/>
            <p:nvPr/>
          </p:nvSpPr>
          <p:spPr>
            <a:xfrm>
              <a:off x="7097354" y="5364366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7" name="Oval 274">
              <a:extLst>
                <a:ext uri="{FF2B5EF4-FFF2-40B4-BE49-F238E27FC236}">
                  <a16:creationId xmlns:a16="http://schemas.microsoft.com/office/drawing/2014/main" id="{9643AD69-3D79-481B-9EE4-6C4FAEA8A604}"/>
                </a:ext>
              </a:extLst>
            </p:cNvPr>
            <p:cNvSpPr/>
            <p:nvPr/>
          </p:nvSpPr>
          <p:spPr>
            <a:xfrm>
              <a:off x="6452110" y="5294652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68" name="Group 275">
            <a:extLst>
              <a:ext uri="{FF2B5EF4-FFF2-40B4-BE49-F238E27FC236}">
                <a16:creationId xmlns:a16="http://schemas.microsoft.com/office/drawing/2014/main" id="{D81D8646-8660-415E-AF42-3DA335CF34B1}"/>
              </a:ext>
            </a:extLst>
          </p:cNvPr>
          <p:cNvGrpSpPr/>
          <p:nvPr/>
        </p:nvGrpSpPr>
        <p:grpSpPr>
          <a:xfrm>
            <a:off x="9493190" y="5612558"/>
            <a:ext cx="769631" cy="717156"/>
            <a:chOff x="7689300" y="5443997"/>
            <a:chExt cx="1104352" cy="1029055"/>
          </a:xfrm>
        </p:grpSpPr>
        <p:sp>
          <p:nvSpPr>
            <p:cNvPr id="69" name="Oval 276">
              <a:extLst>
                <a:ext uri="{FF2B5EF4-FFF2-40B4-BE49-F238E27FC236}">
                  <a16:creationId xmlns:a16="http://schemas.microsoft.com/office/drawing/2014/main" id="{8C10607F-E8A0-468A-8F76-1AAAD039E282}"/>
                </a:ext>
              </a:extLst>
            </p:cNvPr>
            <p:cNvSpPr/>
            <p:nvPr/>
          </p:nvSpPr>
          <p:spPr>
            <a:xfrm>
              <a:off x="7689300" y="5443997"/>
              <a:ext cx="1104352" cy="102905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0" name="Oval 277">
              <a:extLst>
                <a:ext uri="{FF2B5EF4-FFF2-40B4-BE49-F238E27FC236}">
                  <a16:creationId xmlns:a16="http://schemas.microsoft.com/office/drawing/2014/main" id="{9BE76B72-6ACB-454A-9A1D-A260605E74D7}"/>
                </a:ext>
              </a:extLst>
            </p:cNvPr>
            <p:cNvSpPr/>
            <p:nvPr/>
          </p:nvSpPr>
          <p:spPr>
            <a:xfrm>
              <a:off x="7978157" y="6182845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1" name="Oval 278">
              <a:extLst>
                <a:ext uri="{FF2B5EF4-FFF2-40B4-BE49-F238E27FC236}">
                  <a16:creationId xmlns:a16="http://schemas.microsoft.com/office/drawing/2014/main" id="{59A05224-4588-4EF6-BDAD-19340A0DFEAD}"/>
                </a:ext>
              </a:extLst>
            </p:cNvPr>
            <p:cNvSpPr/>
            <p:nvPr/>
          </p:nvSpPr>
          <p:spPr>
            <a:xfrm>
              <a:off x="7987988" y="5887035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2" name="Oval 279">
              <a:extLst>
                <a:ext uri="{FF2B5EF4-FFF2-40B4-BE49-F238E27FC236}">
                  <a16:creationId xmlns:a16="http://schemas.microsoft.com/office/drawing/2014/main" id="{AC26CB29-2A83-42B2-8CFE-919B45DF903D}"/>
                </a:ext>
              </a:extLst>
            </p:cNvPr>
            <p:cNvSpPr/>
            <p:nvPr/>
          </p:nvSpPr>
          <p:spPr>
            <a:xfrm>
              <a:off x="8219606" y="6194183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3" name="Oval 280">
              <a:extLst>
                <a:ext uri="{FF2B5EF4-FFF2-40B4-BE49-F238E27FC236}">
                  <a16:creationId xmlns:a16="http://schemas.microsoft.com/office/drawing/2014/main" id="{D5BDAFE4-FCF3-4239-B980-DF67DC12ACCE}"/>
                </a:ext>
              </a:extLst>
            </p:cNvPr>
            <p:cNvSpPr/>
            <p:nvPr/>
          </p:nvSpPr>
          <p:spPr>
            <a:xfrm>
              <a:off x="8468987" y="5973072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4" name="Oval 281">
              <a:extLst>
                <a:ext uri="{FF2B5EF4-FFF2-40B4-BE49-F238E27FC236}">
                  <a16:creationId xmlns:a16="http://schemas.microsoft.com/office/drawing/2014/main" id="{C6B320C6-9DFA-4C80-BA3D-639790CC17BC}"/>
                </a:ext>
              </a:extLst>
            </p:cNvPr>
            <p:cNvSpPr/>
            <p:nvPr/>
          </p:nvSpPr>
          <p:spPr>
            <a:xfrm>
              <a:off x="8373391" y="5537007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5" name="Oval 282">
              <a:extLst>
                <a:ext uri="{FF2B5EF4-FFF2-40B4-BE49-F238E27FC236}">
                  <a16:creationId xmlns:a16="http://schemas.microsoft.com/office/drawing/2014/main" id="{55DD7060-8AAC-41F0-9409-80F95B5D5B2B}"/>
                </a:ext>
              </a:extLst>
            </p:cNvPr>
            <p:cNvSpPr/>
            <p:nvPr/>
          </p:nvSpPr>
          <p:spPr>
            <a:xfrm>
              <a:off x="7747488" y="5776253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6" name="Oval 283">
              <a:extLst>
                <a:ext uri="{FF2B5EF4-FFF2-40B4-BE49-F238E27FC236}">
                  <a16:creationId xmlns:a16="http://schemas.microsoft.com/office/drawing/2014/main" id="{1691A201-D3E1-4AA7-950F-171B124382F9}"/>
                </a:ext>
              </a:extLst>
            </p:cNvPr>
            <p:cNvSpPr/>
            <p:nvPr/>
          </p:nvSpPr>
          <p:spPr>
            <a:xfrm>
              <a:off x="8093416" y="5567578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7" name="Oval 284">
              <a:extLst>
                <a:ext uri="{FF2B5EF4-FFF2-40B4-BE49-F238E27FC236}">
                  <a16:creationId xmlns:a16="http://schemas.microsoft.com/office/drawing/2014/main" id="{4BA1B277-5A45-4D91-B3EB-E41C0C4B4FDB}"/>
                </a:ext>
              </a:extLst>
            </p:cNvPr>
            <p:cNvSpPr/>
            <p:nvPr/>
          </p:nvSpPr>
          <p:spPr>
            <a:xfrm>
              <a:off x="8277794" y="5778858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78" name="Left Arrow 285">
            <a:extLst>
              <a:ext uri="{FF2B5EF4-FFF2-40B4-BE49-F238E27FC236}">
                <a16:creationId xmlns:a16="http://schemas.microsoft.com/office/drawing/2014/main" id="{1D6B7ACD-1908-43D4-9D21-B92BCF64B7D4}"/>
              </a:ext>
            </a:extLst>
          </p:cNvPr>
          <p:cNvSpPr/>
          <p:nvPr/>
        </p:nvSpPr>
        <p:spPr>
          <a:xfrm>
            <a:off x="7280345" y="5776484"/>
            <a:ext cx="457200" cy="30772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9" name="Right Arrow 286">
            <a:extLst>
              <a:ext uri="{FF2B5EF4-FFF2-40B4-BE49-F238E27FC236}">
                <a16:creationId xmlns:a16="http://schemas.microsoft.com/office/drawing/2014/main" id="{AE867CF5-DB89-4FE4-9E43-E145C033821A}"/>
              </a:ext>
            </a:extLst>
          </p:cNvPr>
          <p:cNvSpPr/>
          <p:nvPr/>
        </p:nvSpPr>
        <p:spPr>
          <a:xfrm>
            <a:off x="10365003" y="5799110"/>
            <a:ext cx="341402" cy="2624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0" name="Up Arrow 1">
            <a:extLst>
              <a:ext uri="{FF2B5EF4-FFF2-40B4-BE49-F238E27FC236}">
                <a16:creationId xmlns:a16="http://schemas.microsoft.com/office/drawing/2014/main" id="{25755DED-CCDA-4091-A597-F0D4C414D3BD}"/>
              </a:ext>
            </a:extLst>
          </p:cNvPr>
          <p:cNvSpPr/>
          <p:nvPr/>
        </p:nvSpPr>
        <p:spPr>
          <a:xfrm>
            <a:off x="4211276" y="381937"/>
            <a:ext cx="473155" cy="192427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1" name="TextBox 3">
            <a:extLst>
              <a:ext uri="{FF2B5EF4-FFF2-40B4-BE49-F238E27FC236}">
                <a16:creationId xmlns:a16="http://schemas.microsoft.com/office/drawing/2014/main" id="{E4AB5998-107E-4A2B-BDB4-48C1964ED5BE}"/>
              </a:ext>
            </a:extLst>
          </p:cNvPr>
          <p:cNvSpPr txBox="1"/>
          <p:nvPr/>
        </p:nvSpPr>
        <p:spPr>
          <a:xfrm>
            <a:off x="2586755" y="988342"/>
            <a:ext cx="18952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 have to supply energy to overcome the barrier</a:t>
            </a:r>
            <a:endParaRPr lang="it-IT" dirty="0"/>
          </a:p>
        </p:txBody>
      </p:sp>
      <p:sp>
        <p:nvSpPr>
          <p:cNvPr id="82" name="Down Arrow 4">
            <a:extLst>
              <a:ext uri="{FF2B5EF4-FFF2-40B4-BE49-F238E27FC236}">
                <a16:creationId xmlns:a16="http://schemas.microsoft.com/office/drawing/2014/main" id="{7DA72BFE-D7A7-4C91-9709-E008A725BBBE}"/>
              </a:ext>
            </a:extLst>
          </p:cNvPr>
          <p:cNvSpPr/>
          <p:nvPr/>
        </p:nvSpPr>
        <p:spPr>
          <a:xfrm>
            <a:off x="8473962" y="353810"/>
            <a:ext cx="576015" cy="36701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3" name="TextBox 123">
            <a:extLst>
              <a:ext uri="{FF2B5EF4-FFF2-40B4-BE49-F238E27FC236}">
                <a16:creationId xmlns:a16="http://schemas.microsoft.com/office/drawing/2014/main" id="{07766F0D-E60D-45DC-B4A1-AFEC137C0833}"/>
              </a:ext>
            </a:extLst>
          </p:cNvPr>
          <p:cNvSpPr txBox="1"/>
          <p:nvPr/>
        </p:nvSpPr>
        <p:spPr>
          <a:xfrm>
            <a:off x="5033842" y="1311508"/>
            <a:ext cx="3593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If</a:t>
            </a:r>
            <a:r>
              <a:rPr lang="it-IT" dirty="0"/>
              <a:t> I can do </a:t>
            </a:r>
            <a:r>
              <a:rPr lang="it-IT" dirty="0" err="1"/>
              <a:t>that</a:t>
            </a:r>
            <a:r>
              <a:rPr lang="it-IT" dirty="0"/>
              <a:t>,</a:t>
            </a:r>
          </a:p>
          <a:p>
            <a:pPr algn="ctr"/>
            <a:r>
              <a:rPr lang="it-IT" b="1" dirty="0">
                <a:solidFill>
                  <a:srgbClr val="FF0000"/>
                </a:solidFill>
                <a:sym typeface="Wingdings" panose="05000000000000000000" pitchFamily="2" charset="2"/>
              </a:rPr>
              <a:t>I </a:t>
            </a:r>
            <a:r>
              <a:rPr lang="it-IT" b="1" dirty="0" err="1">
                <a:solidFill>
                  <a:srgbClr val="FF0000"/>
                </a:solidFill>
                <a:sym typeface="Wingdings" panose="05000000000000000000" pitchFamily="2" charset="2"/>
              </a:rPr>
              <a:t>will</a:t>
            </a:r>
            <a:r>
              <a:rPr lang="it-IT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it-IT" b="1" dirty="0" err="1">
                <a:solidFill>
                  <a:srgbClr val="FF0000"/>
                </a:solidFill>
                <a:sym typeface="Wingdings" panose="05000000000000000000" pitchFamily="2" charset="2"/>
              </a:rPr>
              <a:t>have</a:t>
            </a:r>
            <a:r>
              <a:rPr lang="it-IT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it-IT" b="1" dirty="0" err="1">
                <a:solidFill>
                  <a:srgbClr val="FF0000"/>
                </a:solidFill>
                <a:sym typeface="Wingdings" panose="05000000000000000000" pitchFamily="2" charset="2"/>
              </a:rPr>
              <a:t>produced</a:t>
            </a:r>
            <a:r>
              <a:rPr lang="it-IT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it-IT" b="1" dirty="0" err="1">
                <a:solidFill>
                  <a:srgbClr val="FF0000"/>
                </a:solidFill>
                <a:sym typeface="Wingdings" panose="05000000000000000000" pitchFamily="2" charset="2"/>
              </a:rPr>
              <a:t>nuclear</a:t>
            </a:r>
            <a:r>
              <a:rPr lang="it-IT" b="1" dirty="0">
                <a:solidFill>
                  <a:srgbClr val="FF0000"/>
                </a:solidFill>
                <a:sym typeface="Wingdings" panose="05000000000000000000" pitchFamily="2" charset="2"/>
              </a:rPr>
              <a:t> energy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84" name="TextBox 5">
            <a:extLst>
              <a:ext uri="{FF2B5EF4-FFF2-40B4-BE49-F238E27FC236}">
                <a16:creationId xmlns:a16="http://schemas.microsoft.com/office/drawing/2014/main" id="{8394B987-780A-4080-8D28-4BA8F0BE4993}"/>
              </a:ext>
            </a:extLst>
          </p:cNvPr>
          <p:cNvSpPr txBox="1"/>
          <p:nvPr/>
        </p:nvSpPr>
        <p:spPr>
          <a:xfrm>
            <a:off x="3128529" y="3486619"/>
            <a:ext cx="3617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process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called</a:t>
            </a:r>
            <a:r>
              <a:rPr lang="it-IT" dirty="0"/>
              <a:t> </a:t>
            </a:r>
            <a:r>
              <a:rPr lang="it-IT" b="1" dirty="0" err="1">
                <a:solidFill>
                  <a:srgbClr val="FF0000"/>
                </a:solidFill>
              </a:rPr>
              <a:t>Nuclear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Fission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31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1" grpId="0"/>
      <p:bldP spid="82" grpId="0" animBg="1"/>
      <p:bldP spid="83" grpId="0"/>
      <p:bldP spid="8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A00A89-D554-40EF-85A6-D2A11413A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7877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 special case, Uranium 235</a:t>
            </a:r>
            <a:endParaRPr lang="it-IT" dirty="0"/>
          </a:p>
        </p:txBody>
      </p:sp>
      <p:cxnSp>
        <p:nvCxnSpPr>
          <p:cNvPr id="3" name="Straight Arrow Connector 189">
            <a:extLst>
              <a:ext uri="{FF2B5EF4-FFF2-40B4-BE49-F238E27FC236}">
                <a16:creationId xmlns:a16="http://schemas.microsoft.com/office/drawing/2014/main" id="{06A812BA-CCC6-4A1E-89F6-24BF3873EEC2}"/>
              </a:ext>
            </a:extLst>
          </p:cNvPr>
          <p:cNvCxnSpPr/>
          <p:nvPr/>
        </p:nvCxnSpPr>
        <p:spPr>
          <a:xfrm flipV="1">
            <a:off x="2157034" y="734932"/>
            <a:ext cx="0" cy="340821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190">
            <a:extLst>
              <a:ext uri="{FF2B5EF4-FFF2-40B4-BE49-F238E27FC236}">
                <a16:creationId xmlns:a16="http://schemas.microsoft.com/office/drawing/2014/main" id="{B343D8A6-FAD8-4F56-9031-DEA92A4421FB}"/>
              </a:ext>
            </a:extLst>
          </p:cNvPr>
          <p:cNvCxnSpPr/>
          <p:nvPr/>
        </p:nvCxnSpPr>
        <p:spPr>
          <a:xfrm flipV="1">
            <a:off x="2140408" y="4095096"/>
            <a:ext cx="7738606" cy="4805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192">
            <a:extLst>
              <a:ext uri="{FF2B5EF4-FFF2-40B4-BE49-F238E27FC236}">
                <a16:creationId xmlns:a16="http://schemas.microsoft.com/office/drawing/2014/main" id="{C02CBBBE-089D-48BD-B5F8-003CADFCD5DA}"/>
              </a:ext>
            </a:extLst>
          </p:cNvPr>
          <p:cNvSpPr txBox="1"/>
          <p:nvPr/>
        </p:nvSpPr>
        <p:spPr>
          <a:xfrm>
            <a:off x="249550" y="773670"/>
            <a:ext cx="1719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Potential</a:t>
            </a:r>
            <a:r>
              <a:rPr lang="it-IT" dirty="0"/>
              <a:t> energy</a:t>
            </a:r>
          </a:p>
        </p:txBody>
      </p:sp>
      <p:cxnSp>
        <p:nvCxnSpPr>
          <p:cNvPr id="6" name="Straight Arrow Connector 194">
            <a:extLst>
              <a:ext uri="{FF2B5EF4-FFF2-40B4-BE49-F238E27FC236}">
                <a16:creationId xmlns:a16="http://schemas.microsoft.com/office/drawing/2014/main" id="{F8220D2D-8B52-4DEE-A6D0-F72AF9E806D6}"/>
              </a:ext>
            </a:extLst>
          </p:cNvPr>
          <p:cNvCxnSpPr/>
          <p:nvPr/>
        </p:nvCxnSpPr>
        <p:spPr>
          <a:xfrm flipV="1">
            <a:off x="9881786" y="909499"/>
            <a:ext cx="0" cy="318559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ight Arrow 204">
            <a:extLst>
              <a:ext uri="{FF2B5EF4-FFF2-40B4-BE49-F238E27FC236}">
                <a16:creationId xmlns:a16="http://schemas.microsoft.com/office/drawing/2014/main" id="{1EAA62B9-537C-48C3-B14E-CFB3F2C58E9A}"/>
              </a:ext>
            </a:extLst>
          </p:cNvPr>
          <p:cNvSpPr/>
          <p:nvPr/>
        </p:nvSpPr>
        <p:spPr>
          <a:xfrm rot="20382064">
            <a:off x="3143210" y="1278119"/>
            <a:ext cx="357456" cy="1753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ight Arrow 205">
            <a:extLst>
              <a:ext uri="{FF2B5EF4-FFF2-40B4-BE49-F238E27FC236}">
                <a16:creationId xmlns:a16="http://schemas.microsoft.com/office/drawing/2014/main" id="{BAC56659-8B89-41C0-BC34-75D4E8DC8C96}"/>
              </a:ext>
            </a:extLst>
          </p:cNvPr>
          <p:cNvSpPr/>
          <p:nvPr/>
        </p:nvSpPr>
        <p:spPr>
          <a:xfrm rot="2509837">
            <a:off x="9017896" y="3247245"/>
            <a:ext cx="357456" cy="1753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Picture 206">
            <a:extLst>
              <a:ext uri="{FF2B5EF4-FFF2-40B4-BE49-F238E27FC236}">
                <a16:creationId xmlns:a16="http://schemas.microsoft.com/office/drawing/2014/main" id="{3F4CB265-7FAF-462D-AC7E-8A6C6914A9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388" y="1141420"/>
            <a:ext cx="659811" cy="659811"/>
          </a:xfrm>
          <a:prstGeom prst="rect">
            <a:avLst/>
          </a:prstGeom>
        </p:spPr>
      </p:pic>
      <p:pic>
        <p:nvPicPr>
          <p:cNvPr id="10" name="Picture 208">
            <a:extLst>
              <a:ext uri="{FF2B5EF4-FFF2-40B4-BE49-F238E27FC236}">
                <a16:creationId xmlns:a16="http://schemas.microsoft.com/office/drawing/2014/main" id="{BCE9AEAD-5853-42F2-802C-AE3B346A2F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898" y="1383457"/>
            <a:ext cx="1159428" cy="772952"/>
          </a:xfrm>
          <a:prstGeom prst="rect">
            <a:avLst/>
          </a:prstGeom>
        </p:spPr>
      </p:pic>
      <p:pic>
        <p:nvPicPr>
          <p:cNvPr id="11" name="Picture 213">
            <a:extLst>
              <a:ext uri="{FF2B5EF4-FFF2-40B4-BE49-F238E27FC236}">
                <a16:creationId xmlns:a16="http://schemas.microsoft.com/office/drawing/2014/main" id="{B22588B2-8A99-4336-B66A-2E6C1E7C05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176" y="1836475"/>
            <a:ext cx="561244" cy="561244"/>
          </a:xfrm>
          <a:prstGeom prst="rect">
            <a:avLst/>
          </a:prstGeom>
        </p:spPr>
      </p:pic>
      <p:pic>
        <p:nvPicPr>
          <p:cNvPr id="12" name="Picture 214">
            <a:extLst>
              <a:ext uri="{FF2B5EF4-FFF2-40B4-BE49-F238E27FC236}">
                <a16:creationId xmlns:a16="http://schemas.microsoft.com/office/drawing/2014/main" id="{6FD09D64-CC91-42AB-A5B8-344C7C01B2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342" y="2502276"/>
            <a:ext cx="485468" cy="404901"/>
          </a:xfrm>
          <a:prstGeom prst="rect">
            <a:avLst/>
          </a:prstGeom>
        </p:spPr>
      </p:pic>
      <p:sp>
        <p:nvSpPr>
          <p:cNvPr id="13" name="Up Arrow 215">
            <a:extLst>
              <a:ext uri="{FF2B5EF4-FFF2-40B4-BE49-F238E27FC236}">
                <a16:creationId xmlns:a16="http://schemas.microsoft.com/office/drawing/2014/main" id="{3C834645-0593-4B94-BF6F-01B4F220966B}"/>
              </a:ext>
            </a:extLst>
          </p:cNvPr>
          <p:cNvSpPr/>
          <p:nvPr/>
        </p:nvSpPr>
        <p:spPr>
          <a:xfrm>
            <a:off x="5187037" y="909499"/>
            <a:ext cx="473155" cy="216298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TextBox 216">
            <a:extLst>
              <a:ext uri="{FF2B5EF4-FFF2-40B4-BE49-F238E27FC236}">
                <a16:creationId xmlns:a16="http://schemas.microsoft.com/office/drawing/2014/main" id="{811646C9-106A-4675-BAEF-DB112F5EB076}"/>
              </a:ext>
            </a:extLst>
          </p:cNvPr>
          <p:cNvSpPr txBox="1"/>
          <p:nvPr/>
        </p:nvSpPr>
        <p:spPr>
          <a:xfrm>
            <a:off x="2255741" y="1951177"/>
            <a:ext cx="2883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If a neutron approaches this nucleus and is sucked in, it releases enough energy to jump the barrier very easily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15" name="Picture 1">
            <a:extLst>
              <a:ext uri="{FF2B5EF4-FFF2-40B4-BE49-F238E27FC236}">
                <a16:creationId xmlns:a16="http://schemas.microsoft.com/office/drawing/2014/main" id="{A3F538FC-C96C-48DF-A234-7707D98E33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794" y="2178290"/>
            <a:ext cx="304798" cy="304798"/>
          </a:xfrm>
          <a:prstGeom prst="rect">
            <a:avLst/>
          </a:prstGeom>
        </p:spPr>
      </p:pic>
      <p:pic>
        <p:nvPicPr>
          <p:cNvPr id="16" name="Picture 221">
            <a:extLst>
              <a:ext uri="{FF2B5EF4-FFF2-40B4-BE49-F238E27FC236}">
                <a16:creationId xmlns:a16="http://schemas.microsoft.com/office/drawing/2014/main" id="{3D276A2F-8ACC-43E5-9D60-71281098E7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988" y="2611735"/>
            <a:ext cx="304798" cy="304798"/>
          </a:xfrm>
          <a:prstGeom prst="rect">
            <a:avLst/>
          </a:prstGeom>
        </p:spPr>
      </p:pic>
      <p:pic>
        <p:nvPicPr>
          <p:cNvPr id="17" name="Picture 222">
            <a:extLst>
              <a:ext uri="{FF2B5EF4-FFF2-40B4-BE49-F238E27FC236}">
                <a16:creationId xmlns:a16="http://schemas.microsoft.com/office/drawing/2014/main" id="{503BF1BE-55B4-4E58-95A0-8E65350DC7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595" y="2920088"/>
            <a:ext cx="304798" cy="304798"/>
          </a:xfrm>
          <a:prstGeom prst="rect">
            <a:avLst/>
          </a:prstGeom>
        </p:spPr>
      </p:pic>
      <p:sp>
        <p:nvSpPr>
          <p:cNvPr id="18" name="TextBox 2">
            <a:extLst>
              <a:ext uri="{FF2B5EF4-FFF2-40B4-BE49-F238E27FC236}">
                <a16:creationId xmlns:a16="http://schemas.microsoft.com/office/drawing/2014/main" id="{41FAD551-975D-46EE-B3E1-9C3A025A7A37}"/>
              </a:ext>
            </a:extLst>
          </p:cNvPr>
          <p:cNvSpPr txBox="1"/>
          <p:nvPr/>
        </p:nvSpPr>
        <p:spPr>
          <a:xfrm>
            <a:off x="2087980" y="3676458"/>
            <a:ext cx="6293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The nucleus splits but more neutrons are also emitted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9" name="Freeform 31">
            <a:extLst>
              <a:ext uri="{FF2B5EF4-FFF2-40B4-BE49-F238E27FC236}">
                <a16:creationId xmlns:a16="http://schemas.microsoft.com/office/drawing/2014/main" id="{7EFE4B1F-CCDD-4B99-878E-49F302941952}"/>
              </a:ext>
            </a:extLst>
          </p:cNvPr>
          <p:cNvSpPr/>
          <p:nvPr/>
        </p:nvSpPr>
        <p:spPr>
          <a:xfrm>
            <a:off x="2182126" y="702741"/>
            <a:ext cx="7696888" cy="3266531"/>
          </a:xfrm>
          <a:custGeom>
            <a:avLst/>
            <a:gdLst>
              <a:gd name="connsiteX0" fmla="*/ 0 w 7676944"/>
              <a:gd name="connsiteY0" fmla="*/ 2404551 h 3678304"/>
              <a:gd name="connsiteX1" fmla="*/ 914400 w 7676944"/>
              <a:gd name="connsiteY1" fmla="*/ 2336818 h 3678304"/>
              <a:gd name="connsiteX2" fmla="*/ 1430866 w 7676944"/>
              <a:gd name="connsiteY2" fmla="*/ 2099751 h 3678304"/>
              <a:gd name="connsiteX3" fmla="*/ 2099733 w 7676944"/>
              <a:gd name="connsiteY3" fmla="*/ 1549418 h 3678304"/>
              <a:gd name="connsiteX4" fmla="*/ 2506133 w 7676944"/>
              <a:gd name="connsiteY4" fmla="*/ 956751 h 3678304"/>
              <a:gd name="connsiteX5" fmla="*/ 2971800 w 7676944"/>
              <a:gd name="connsiteY5" fmla="*/ 237084 h 3678304"/>
              <a:gd name="connsiteX6" fmla="*/ 3479800 w 7676944"/>
              <a:gd name="connsiteY6" fmla="*/ 18 h 3678304"/>
              <a:gd name="connsiteX7" fmla="*/ 4013200 w 7676944"/>
              <a:gd name="connsiteY7" fmla="*/ 245551 h 3678304"/>
              <a:gd name="connsiteX8" fmla="*/ 4461933 w 7676944"/>
              <a:gd name="connsiteY8" fmla="*/ 736618 h 3678304"/>
              <a:gd name="connsiteX9" fmla="*/ 4885266 w 7676944"/>
              <a:gd name="connsiteY9" fmla="*/ 1659484 h 3678304"/>
              <a:gd name="connsiteX10" fmla="*/ 5249333 w 7676944"/>
              <a:gd name="connsiteY10" fmla="*/ 2463818 h 3678304"/>
              <a:gd name="connsiteX11" fmla="*/ 5808133 w 7676944"/>
              <a:gd name="connsiteY11" fmla="*/ 3208884 h 3678304"/>
              <a:gd name="connsiteX12" fmla="*/ 6824133 w 7676944"/>
              <a:gd name="connsiteY12" fmla="*/ 3539084 h 3678304"/>
              <a:gd name="connsiteX13" fmla="*/ 7552266 w 7676944"/>
              <a:gd name="connsiteY13" fmla="*/ 3666084 h 3678304"/>
              <a:gd name="connsiteX14" fmla="*/ 7670800 w 7676944"/>
              <a:gd name="connsiteY14" fmla="*/ 3666084 h 3678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676944" h="3678304">
                <a:moveTo>
                  <a:pt x="0" y="2404551"/>
                </a:moveTo>
                <a:cubicBezTo>
                  <a:pt x="337961" y="2396084"/>
                  <a:pt x="675922" y="2387618"/>
                  <a:pt x="914400" y="2336818"/>
                </a:cubicBezTo>
                <a:cubicBezTo>
                  <a:pt x="1152878" y="2286018"/>
                  <a:pt x="1233311" y="2230984"/>
                  <a:pt x="1430866" y="2099751"/>
                </a:cubicBezTo>
                <a:cubicBezTo>
                  <a:pt x="1628421" y="1968518"/>
                  <a:pt x="1920522" y="1739918"/>
                  <a:pt x="2099733" y="1549418"/>
                </a:cubicBezTo>
                <a:cubicBezTo>
                  <a:pt x="2278944" y="1358918"/>
                  <a:pt x="2360789" y="1175473"/>
                  <a:pt x="2506133" y="956751"/>
                </a:cubicBezTo>
                <a:cubicBezTo>
                  <a:pt x="2651477" y="738029"/>
                  <a:pt x="2809522" y="396539"/>
                  <a:pt x="2971800" y="237084"/>
                </a:cubicBezTo>
                <a:cubicBezTo>
                  <a:pt x="3134078" y="77629"/>
                  <a:pt x="3306233" y="-1393"/>
                  <a:pt x="3479800" y="18"/>
                </a:cubicBezTo>
                <a:cubicBezTo>
                  <a:pt x="3653367" y="1429"/>
                  <a:pt x="3849511" y="122784"/>
                  <a:pt x="4013200" y="245551"/>
                </a:cubicBezTo>
                <a:cubicBezTo>
                  <a:pt x="4176889" y="368318"/>
                  <a:pt x="4316589" y="500962"/>
                  <a:pt x="4461933" y="736618"/>
                </a:cubicBezTo>
                <a:cubicBezTo>
                  <a:pt x="4607277" y="972273"/>
                  <a:pt x="4754033" y="1371617"/>
                  <a:pt x="4885266" y="1659484"/>
                </a:cubicBezTo>
                <a:cubicBezTo>
                  <a:pt x="5016499" y="1947351"/>
                  <a:pt x="5095522" y="2205585"/>
                  <a:pt x="5249333" y="2463818"/>
                </a:cubicBezTo>
                <a:cubicBezTo>
                  <a:pt x="5403144" y="2722051"/>
                  <a:pt x="5545666" y="3029673"/>
                  <a:pt x="5808133" y="3208884"/>
                </a:cubicBezTo>
                <a:cubicBezTo>
                  <a:pt x="6070600" y="3388095"/>
                  <a:pt x="6533444" y="3462884"/>
                  <a:pt x="6824133" y="3539084"/>
                </a:cubicBezTo>
                <a:cubicBezTo>
                  <a:pt x="7114822" y="3615284"/>
                  <a:pt x="7411155" y="3644917"/>
                  <a:pt x="7552266" y="3666084"/>
                </a:cubicBezTo>
                <a:cubicBezTo>
                  <a:pt x="7693377" y="3687251"/>
                  <a:pt x="7682088" y="3676667"/>
                  <a:pt x="7670800" y="366608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0" name="Group 101">
            <a:extLst>
              <a:ext uri="{FF2B5EF4-FFF2-40B4-BE49-F238E27FC236}">
                <a16:creationId xmlns:a16="http://schemas.microsoft.com/office/drawing/2014/main" id="{E6E673EC-2120-451F-9452-FB750D54FB8B}"/>
              </a:ext>
            </a:extLst>
          </p:cNvPr>
          <p:cNvGrpSpPr/>
          <p:nvPr/>
        </p:nvGrpSpPr>
        <p:grpSpPr>
          <a:xfrm>
            <a:off x="2054386" y="5107880"/>
            <a:ext cx="1713092" cy="1596290"/>
            <a:chOff x="515388" y="4763193"/>
            <a:chExt cx="2111433" cy="1967471"/>
          </a:xfrm>
        </p:grpSpPr>
        <p:sp>
          <p:nvSpPr>
            <p:cNvPr id="21" name="Oval 114">
              <a:extLst>
                <a:ext uri="{FF2B5EF4-FFF2-40B4-BE49-F238E27FC236}">
                  <a16:creationId xmlns:a16="http://schemas.microsoft.com/office/drawing/2014/main" id="{C97EB62B-51CD-4430-9C7B-D2A7824AEBA1}"/>
                </a:ext>
              </a:extLst>
            </p:cNvPr>
            <p:cNvSpPr/>
            <p:nvPr/>
          </p:nvSpPr>
          <p:spPr>
            <a:xfrm>
              <a:off x="515388" y="4763193"/>
              <a:ext cx="2111433" cy="196747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Oval 115">
              <a:extLst>
                <a:ext uri="{FF2B5EF4-FFF2-40B4-BE49-F238E27FC236}">
                  <a16:creationId xmlns:a16="http://schemas.microsoft.com/office/drawing/2014/main" id="{4B1EA042-F847-4E52-824C-AF14B966BAD2}"/>
                </a:ext>
              </a:extLst>
            </p:cNvPr>
            <p:cNvSpPr/>
            <p:nvPr/>
          </p:nvSpPr>
          <p:spPr>
            <a:xfrm>
              <a:off x="1188719" y="4870015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Oval 124">
              <a:extLst>
                <a:ext uri="{FF2B5EF4-FFF2-40B4-BE49-F238E27FC236}">
                  <a16:creationId xmlns:a16="http://schemas.microsoft.com/office/drawing/2014/main" id="{74E194F1-0FDC-4941-8629-20EDD36679C1}"/>
                </a:ext>
              </a:extLst>
            </p:cNvPr>
            <p:cNvSpPr/>
            <p:nvPr/>
          </p:nvSpPr>
          <p:spPr>
            <a:xfrm>
              <a:off x="2122515" y="5873153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Oval 125">
              <a:extLst>
                <a:ext uri="{FF2B5EF4-FFF2-40B4-BE49-F238E27FC236}">
                  <a16:creationId xmlns:a16="http://schemas.microsoft.com/office/drawing/2014/main" id="{07F570A3-0BB5-4C00-A227-2ACF748E2F51}"/>
                </a:ext>
              </a:extLst>
            </p:cNvPr>
            <p:cNvSpPr/>
            <p:nvPr/>
          </p:nvSpPr>
          <p:spPr>
            <a:xfrm>
              <a:off x="1040476" y="5531159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Oval 126">
              <a:extLst>
                <a:ext uri="{FF2B5EF4-FFF2-40B4-BE49-F238E27FC236}">
                  <a16:creationId xmlns:a16="http://schemas.microsoft.com/office/drawing/2014/main" id="{B27D4069-A056-47E9-8047-22BB2111118C}"/>
                </a:ext>
              </a:extLst>
            </p:cNvPr>
            <p:cNvSpPr/>
            <p:nvPr/>
          </p:nvSpPr>
          <p:spPr>
            <a:xfrm>
              <a:off x="1379912" y="5289402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Oval 127">
              <a:extLst>
                <a:ext uri="{FF2B5EF4-FFF2-40B4-BE49-F238E27FC236}">
                  <a16:creationId xmlns:a16="http://schemas.microsoft.com/office/drawing/2014/main" id="{36A70E31-E04C-4426-9BD1-D51192BECEA9}"/>
                </a:ext>
              </a:extLst>
            </p:cNvPr>
            <p:cNvSpPr/>
            <p:nvPr/>
          </p:nvSpPr>
          <p:spPr>
            <a:xfrm>
              <a:off x="2122515" y="5614280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7" name="Oval 128">
              <a:extLst>
                <a:ext uri="{FF2B5EF4-FFF2-40B4-BE49-F238E27FC236}">
                  <a16:creationId xmlns:a16="http://schemas.microsoft.com/office/drawing/2014/main" id="{4010FBD7-50F4-4CC4-B68E-94A3611D9399}"/>
                </a:ext>
              </a:extLst>
            </p:cNvPr>
            <p:cNvSpPr/>
            <p:nvPr/>
          </p:nvSpPr>
          <p:spPr>
            <a:xfrm>
              <a:off x="781395" y="5876135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Oval 129">
              <a:extLst>
                <a:ext uri="{FF2B5EF4-FFF2-40B4-BE49-F238E27FC236}">
                  <a16:creationId xmlns:a16="http://schemas.microsoft.com/office/drawing/2014/main" id="{C244F0EF-5564-4FB5-9AE6-0AFD3AC144BB}"/>
                </a:ext>
              </a:extLst>
            </p:cNvPr>
            <p:cNvSpPr/>
            <p:nvPr/>
          </p:nvSpPr>
          <p:spPr>
            <a:xfrm>
              <a:off x="1656976" y="6013980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Oval 130">
              <a:extLst>
                <a:ext uri="{FF2B5EF4-FFF2-40B4-BE49-F238E27FC236}">
                  <a16:creationId xmlns:a16="http://schemas.microsoft.com/office/drawing/2014/main" id="{A7D4F68C-36E0-44AE-BCC8-30E6DEE2147E}"/>
                </a:ext>
              </a:extLst>
            </p:cNvPr>
            <p:cNvSpPr/>
            <p:nvPr/>
          </p:nvSpPr>
          <p:spPr>
            <a:xfrm>
              <a:off x="1756756" y="5617196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Oval 131">
              <a:extLst>
                <a:ext uri="{FF2B5EF4-FFF2-40B4-BE49-F238E27FC236}">
                  <a16:creationId xmlns:a16="http://schemas.microsoft.com/office/drawing/2014/main" id="{87CE6086-3F3B-42BF-BFB3-9D81D7C06FCA}"/>
                </a:ext>
              </a:extLst>
            </p:cNvPr>
            <p:cNvSpPr/>
            <p:nvPr/>
          </p:nvSpPr>
          <p:spPr>
            <a:xfrm>
              <a:off x="1640339" y="4920110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1" name="Oval 132">
              <a:extLst>
                <a:ext uri="{FF2B5EF4-FFF2-40B4-BE49-F238E27FC236}">
                  <a16:creationId xmlns:a16="http://schemas.microsoft.com/office/drawing/2014/main" id="{424E75C2-A3A4-419F-ABB8-659A217D7A14}"/>
                </a:ext>
              </a:extLst>
            </p:cNvPr>
            <p:cNvSpPr/>
            <p:nvPr/>
          </p:nvSpPr>
          <p:spPr>
            <a:xfrm>
              <a:off x="2195932" y="5325555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2" name="Oval 133">
              <a:extLst>
                <a:ext uri="{FF2B5EF4-FFF2-40B4-BE49-F238E27FC236}">
                  <a16:creationId xmlns:a16="http://schemas.microsoft.com/office/drawing/2014/main" id="{AFEDBC80-1904-404F-A4D7-01EDBCCE84EA}"/>
                </a:ext>
              </a:extLst>
            </p:cNvPr>
            <p:cNvSpPr/>
            <p:nvPr/>
          </p:nvSpPr>
          <p:spPr>
            <a:xfrm>
              <a:off x="1765043" y="5297297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3" name="Oval 134">
              <a:extLst>
                <a:ext uri="{FF2B5EF4-FFF2-40B4-BE49-F238E27FC236}">
                  <a16:creationId xmlns:a16="http://schemas.microsoft.com/office/drawing/2014/main" id="{C396E6AC-1CA9-41AC-BC72-515E9109F7D9}"/>
                </a:ext>
              </a:extLst>
            </p:cNvPr>
            <p:cNvSpPr/>
            <p:nvPr/>
          </p:nvSpPr>
          <p:spPr>
            <a:xfrm>
              <a:off x="1260762" y="5821965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4" name="Oval 135">
              <a:extLst>
                <a:ext uri="{FF2B5EF4-FFF2-40B4-BE49-F238E27FC236}">
                  <a16:creationId xmlns:a16="http://schemas.microsoft.com/office/drawing/2014/main" id="{C5412EA8-F8F7-407D-95A7-71EAA4C5BA4B}"/>
                </a:ext>
              </a:extLst>
            </p:cNvPr>
            <p:cNvSpPr/>
            <p:nvPr/>
          </p:nvSpPr>
          <p:spPr>
            <a:xfrm>
              <a:off x="944879" y="6174838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Oval 136">
              <a:extLst>
                <a:ext uri="{FF2B5EF4-FFF2-40B4-BE49-F238E27FC236}">
                  <a16:creationId xmlns:a16="http://schemas.microsoft.com/office/drawing/2014/main" id="{D1714BB9-AF98-4F74-9806-A84EC6D33EA1}"/>
                </a:ext>
              </a:extLst>
            </p:cNvPr>
            <p:cNvSpPr/>
            <p:nvPr/>
          </p:nvSpPr>
          <p:spPr>
            <a:xfrm>
              <a:off x="1379912" y="6354529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6" name="Oval 137">
              <a:extLst>
                <a:ext uri="{FF2B5EF4-FFF2-40B4-BE49-F238E27FC236}">
                  <a16:creationId xmlns:a16="http://schemas.microsoft.com/office/drawing/2014/main" id="{F9B94EF5-E00C-4BBB-8B96-75D4FFFD5D2D}"/>
                </a:ext>
              </a:extLst>
            </p:cNvPr>
            <p:cNvSpPr/>
            <p:nvPr/>
          </p:nvSpPr>
          <p:spPr>
            <a:xfrm>
              <a:off x="613747" y="5614280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7" name="Oval 138">
              <a:extLst>
                <a:ext uri="{FF2B5EF4-FFF2-40B4-BE49-F238E27FC236}">
                  <a16:creationId xmlns:a16="http://schemas.microsoft.com/office/drawing/2014/main" id="{E1907B04-6CF9-448C-8E09-05C1491DA475}"/>
                </a:ext>
              </a:extLst>
            </p:cNvPr>
            <p:cNvSpPr/>
            <p:nvPr/>
          </p:nvSpPr>
          <p:spPr>
            <a:xfrm>
              <a:off x="723185" y="5289402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Oval 139">
              <a:extLst>
                <a:ext uri="{FF2B5EF4-FFF2-40B4-BE49-F238E27FC236}">
                  <a16:creationId xmlns:a16="http://schemas.microsoft.com/office/drawing/2014/main" id="{5E019237-F648-46F8-AD65-8AD93CAC858B}"/>
                </a:ext>
              </a:extLst>
            </p:cNvPr>
            <p:cNvSpPr/>
            <p:nvPr/>
          </p:nvSpPr>
          <p:spPr>
            <a:xfrm>
              <a:off x="2037983" y="5087971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Oval 140">
              <a:extLst>
                <a:ext uri="{FF2B5EF4-FFF2-40B4-BE49-F238E27FC236}">
                  <a16:creationId xmlns:a16="http://schemas.microsoft.com/office/drawing/2014/main" id="{D17F14EF-B5C9-4508-9613-EE2A15E9A06B}"/>
                </a:ext>
              </a:extLst>
            </p:cNvPr>
            <p:cNvSpPr/>
            <p:nvPr/>
          </p:nvSpPr>
          <p:spPr>
            <a:xfrm>
              <a:off x="2001954" y="6174838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0" name="Oval 141">
              <a:extLst>
                <a:ext uri="{FF2B5EF4-FFF2-40B4-BE49-F238E27FC236}">
                  <a16:creationId xmlns:a16="http://schemas.microsoft.com/office/drawing/2014/main" id="{90A1D0EF-60DA-492B-B2B0-F9259E8EDD86}"/>
                </a:ext>
              </a:extLst>
            </p:cNvPr>
            <p:cNvSpPr/>
            <p:nvPr/>
          </p:nvSpPr>
          <p:spPr>
            <a:xfrm>
              <a:off x="1735935" y="6375631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1" name="Oval 142">
              <a:extLst>
                <a:ext uri="{FF2B5EF4-FFF2-40B4-BE49-F238E27FC236}">
                  <a16:creationId xmlns:a16="http://schemas.microsoft.com/office/drawing/2014/main" id="{C5DDD048-8304-4A79-88A0-5D47EAE2E8D1}"/>
                </a:ext>
              </a:extLst>
            </p:cNvPr>
            <p:cNvSpPr/>
            <p:nvPr/>
          </p:nvSpPr>
          <p:spPr>
            <a:xfrm>
              <a:off x="1050135" y="5147407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42" name="Group 143">
            <a:extLst>
              <a:ext uri="{FF2B5EF4-FFF2-40B4-BE49-F238E27FC236}">
                <a16:creationId xmlns:a16="http://schemas.microsoft.com/office/drawing/2014/main" id="{2452F347-D38B-4D08-A53F-3B4D2CCA080A}"/>
              </a:ext>
            </a:extLst>
          </p:cNvPr>
          <p:cNvGrpSpPr/>
          <p:nvPr/>
        </p:nvGrpSpPr>
        <p:grpSpPr>
          <a:xfrm>
            <a:off x="4539725" y="5235193"/>
            <a:ext cx="2181189" cy="1176381"/>
            <a:chOff x="2973156" y="5009607"/>
            <a:chExt cx="2806114" cy="1513422"/>
          </a:xfrm>
        </p:grpSpPr>
        <p:sp>
          <p:nvSpPr>
            <p:cNvPr id="43" name="Freeform 144">
              <a:extLst>
                <a:ext uri="{FF2B5EF4-FFF2-40B4-BE49-F238E27FC236}">
                  <a16:creationId xmlns:a16="http://schemas.microsoft.com/office/drawing/2014/main" id="{557FFE47-2E13-422F-8EA8-74C8B9BFBF0B}"/>
                </a:ext>
              </a:extLst>
            </p:cNvPr>
            <p:cNvSpPr/>
            <p:nvPr/>
          </p:nvSpPr>
          <p:spPr>
            <a:xfrm>
              <a:off x="2973156" y="5009607"/>
              <a:ext cx="2806114" cy="1513422"/>
            </a:xfrm>
            <a:custGeom>
              <a:avLst/>
              <a:gdLst>
                <a:gd name="connsiteX0" fmla="*/ 708649 w 2806114"/>
                <a:gd name="connsiteY0" fmla="*/ 1498702 h 1513422"/>
                <a:gd name="connsiteX1" fmla="*/ 209885 w 2806114"/>
                <a:gd name="connsiteY1" fmla="*/ 1241008 h 1513422"/>
                <a:gd name="connsiteX2" fmla="*/ 2067 w 2806114"/>
                <a:gd name="connsiteY2" fmla="*/ 908499 h 1513422"/>
                <a:gd name="connsiteX3" fmla="*/ 118445 w 2806114"/>
                <a:gd name="connsiteY3" fmla="*/ 451299 h 1513422"/>
                <a:gd name="connsiteX4" fmla="*/ 359514 w 2806114"/>
                <a:gd name="connsiteY4" fmla="*/ 110477 h 1513422"/>
                <a:gd name="connsiteX5" fmla="*/ 825027 w 2806114"/>
                <a:gd name="connsiteY5" fmla="*/ 2412 h 1513422"/>
                <a:gd name="connsiteX6" fmla="*/ 1232351 w 2806114"/>
                <a:gd name="connsiteY6" fmla="*/ 193604 h 1513422"/>
                <a:gd name="connsiteX7" fmla="*/ 1465107 w 2806114"/>
                <a:gd name="connsiteY7" fmla="*/ 559364 h 1513422"/>
                <a:gd name="connsiteX8" fmla="*/ 1880743 w 2806114"/>
                <a:gd name="connsiteY8" fmla="*/ 667430 h 1513422"/>
                <a:gd name="connsiteX9" fmla="*/ 2146751 w 2806114"/>
                <a:gd name="connsiteY9" fmla="*/ 434673 h 1513422"/>
                <a:gd name="connsiteX10" fmla="*/ 2579013 w 2806114"/>
                <a:gd name="connsiteY10" fmla="*/ 467924 h 1513422"/>
                <a:gd name="connsiteX11" fmla="*/ 2778518 w 2806114"/>
                <a:gd name="connsiteY11" fmla="*/ 808746 h 1513422"/>
                <a:gd name="connsiteX12" fmla="*/ 2778518 w 2806114"/>
                <a:gd name="connsiteY12" fmla="*/ 1099692 h 1513422"/>
                <a:gd name="connsiteX13" fmla="*/ 2537449 w 2806114"/>
                <a:gd name="connsiteY13" fmla="*/ 1374012 h 1513422"/>
                <a:gd name="connsiteX14" fmla="*/ 2046998 w 2806114"/>
                <a:gd name="connsiteY14" fmla="*/ 1407262 h 1513422"/>
                <a:gd name="connsiteX15" fmla="*/ 1872431 w 2806114"/>
                <a:gd name="connsiteY15" fmla="*/ 1132942 h 1513422"/>
                <a:gd name="connsiteX16" fmla="*/ 1581485 w 2806114"/>
                <a:gd name="connsiteY16" fmla="*/ 1016564 h 1513422"/>
                <a:gd name="connsiteX17" fmla="*/ 1257289 w 2806114"/>
                <a:gd name="connsiteY17" fmla="*/ 1174506 h 1513422"/>
                <a:gd name="connsiteX18" fmla="*/ 982969 w 2806114"/>
                <a:gd name="connsiteY18" fmla="*/ 1448826 h 1513422"/>
                <a:gd name="connsiteX19" fmla="*/ 708649 w 2806114"/>
                <a:gd name="connsiteY19" fmla="*/ 1498702 h 1513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806114" h="1513422">
                  <a:moveTo>
                    <a:pt x="708649" y="1498702"/>
                  </a:moveTo>
                  <a:cubicBezTo>
                    <a:pt x="579802" y="1464066"/>
                    <a:pt x="327649" y="1339375"/>
                    <a:pt x="209885" y="1241008"/>
                  </a:cubicBezTo>
                  <a:cubicBezTo>
                    <a:pt x="92121" y="1142641"/>
                    <a:pt x="17307" y="1040117"/>
                    <a:pt x="2067" y="908499"/>
                  </a:cubicBezTo>
                  <a:cubicBezTo>
                    <a:pt x="-13173" y="776881"/>
                    <a:pt x="58871" y="584303"/>
                    <a:pt x="118445" y="451299"/>
                  </a:cubicBezTo>
                  <a:cubicBezTo>
                    <a:pt x="178019" y="318295"/>
                    <a:pt x="241750" y="185291"/>
                    <a:pt x="359514" y="110477"/>
                  </a:cubicBezTo>
                  <a:cubicBezTo>
                    <a:pt x="477278" y="35663"/>
                    <a:pt x="679554" y="-11443"/>
                    <a:pt x="825027" y="2412"/>
                  </a:cubicBezTo>
                  <a:cubicBezTo>
                    <a:pt x="970500" y="16266"/>
                    <a:pt x="1125671" y="100779"/>
                    <a:pt x="1232351" y="193604"/>
                  </a:cubicBezTo>
                  <a:cubicBezTo>
                    <a:pt x="1339031" y="286429"/>
                    <a:pt x="1357042" y="480393"/>
                    <a:pt x="1465107" y="559364"/>
                  </a:cubicBezTo>
                  <a:cubicBezTo>
                    <a:pt x="1573172" y="638335"/>
                    <a:pt x="1767136" y="688212"/>
                    <a:pt x="1880743" y="667430"/>
                  </a:cubicBezTo>
                  <a:cubicBezTo>
                    <a:pt x="1994350" y="646648"/>
                    <a:pt x="2030373" y="467924"/>
                    <a:pt x="2146751" y="434673"/>
                  </a:cubicBezTo>
                  <a:cubicBezTo>
                    <a:pt x="2263129" y="401422"/>
                    <a:pt x="2473719" y="405578"/>
                    <a:pt x="2579013" y="467924"/>
                  </a:cubicBezTo>
                  <a:cubicBezTo>
                    <a:pt x="2684308" y="530269"/>
                    <a:pt x="2745267" y="703451"/>
                    <a:pt x="2778518" y="808746"/>
                  </a:cubicBezTo>
                  <a:cubicBezTo>
                    <a:pt x="2811769" y="914041"/>
                    <a:pt x="2818696" y="1005481"/>
                    <a:pt x="2778518" y="1099692"/>
                  </a:cubicBezTo>
                  <a:cubicBezTo>
                    <a:pt x="2738340" y="1193903"/>
                    <a:pt x="2659369" y="1322750"/>
                    <a:pt x="2537449" y="1374012"/>
                  </a:cubicBezTo>
                  <a:cubicBezTo>
                    <a:pt x="2415529" y="1425274"/>
                    <a:pt x="2157834" y="1447440"/>
                    <a:pt x="2046998" y="1407262"/>
                  </a:cubicBezTo>
                  <a:cubicBezTo>
                    <a:pt x="1936162" y="1367084"/>
                    <a:pt x="1950016" y="1198058"/>
                    <a:pt x="1872431" y="1132942"/>
                  </a:cubicBezTo>
                  <a:cubicBezTo>
                    <a:pt x="1794846" y="1067826"/>
                    <a:pt x="1684009" y="1009637"/>
                    <a:pt x="1581485" y="1016564"/>
                  </a:cubicBezTo>
                  <a:cubicBezTo>
                    <a:pt x="1478961" y="1023491"/>
                    <a:pt x="1357042" y="1102462"/>
                    <a:pt x="1257289" y="1174506"/>
                  </a:cubicBezTo>
                  <a:cubicBezTo>
                    <a:pt x="1157536" y="1246550"/>
                    <a:pt x="1078565" y="1394793"/>
                    <a:pt x="982969" y="1448826"/>
                  </a:cubicBezTo>
                  <a:cubicBezTo>
                    <a:pt x="887373" y="1502859"/>
                    <a:pt x="837496" y="1533338"/>
                    <a:pt x="708649" y="1498702"/>
                  </a:cubicBezTo>
                  <a:close/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4" name="Oval 145">
              <a:extLst>
                <a:ext uri="{FF2B5EF4-FFF2-40B4-BE49-F238E27FC236}">
                  <a16:creationId xmlns:a16="http://schemas.microsoft.com/office/drawing/2014/main" id="{BFF629F9-C37C-42D6-A262-9572F0D48848}"/>
                </a:ext>
              </a:extLst>
            </p:cNvPr>
            <p:cNvSpPr/>
            <p:nvPr/>
          </p:nvSpPr>
          <p:spPr>
            <a:xfrm>
              <a:off x="3675507" y="5111369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5" name="Oval 146">
              <a:extLst>
                <a:ext uri="{FF2B5EF4-FFF2-40B4-BE49-F238E27FC236}">
                  <a16:creationId xmlns:a16="http://schemas.microsoft.com/office/drawing/2014/main" id="{2A19F58D-658B-4437-8582-CC3625D15FE3}"/>
                </a:ext>
              </a:extLst>
            </p:cNvPr>
            <p:cNvSpPr/>
            <p:nvPr/>
          </p:nvSpPr>
          <p:spPr>
            <a:xfrm>
              <a:off x="3527264" y="5772513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6" name="Oval 147">
              <a:extLst>
                <a:ext uri="{FF2B5EF4-FFF2-40B4-BE49-F238E27FC236}">
                  <a16:creationId xmlns:a16="http://schemas.microsoft.com/office/drawing/2014/main" id="{E4FA9B66-D795-4236-A8C4-37E2700FAC4F}"/>
                </a:ext>
              </a:extLst>
            </p:cNvPr>
            <p:cNvSpPr/>
            <p:nvPr/>
          </p:nvSpPr>
          <p:spPr>
            <a:xfrm>
              <a:off x="3866700" y="5530756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7" name="Oval 148">
              <a:extLst>
                <a:ext uri="{FF2B5EF4-FFF2-40B4-BE49-F238E27FC236}">
                  <a16:creationId xmlns:a16="http://schemas.microsoft.com/office/drawing/2014/main" id="{62EA93B7-E1DF-4A29-B9B5-51730E4C1264}"/>
                </a:ext>
              </a:extLst>
            </p:cNvPr>
            <p:cNvSpPr/>
            <p:nvPr/>
          </p:nvSpPr>
          <p:spPr>
            <a:xfrm>
              <a:off x="3268183" y="6117489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8" name="Oval 149">
              <a:extLst>
                <a:ext uri="{FF2B5EF4-FFF2-40B4-BE49-F238E27FC236}">
                  <a16:creationId xmlns:a16="http://schemas.microsoft.com/office/drawing/2014/main" id="{EB669513-11E1-4B01-9196-3DEC963334F6}"/>
                </a:ext>
              </a:extLst>
            </p:cNvPr>
            <p:cNvSpPr/>
            <p:nvPr/>
          </p:nvSpPr>
          <p:spPr>
            <a:xfrm>
              <a:off x="3747550" y="6063319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9" name="Oval 150">
              <a:extLst>
                <a:ext uri="{FF2B5EF4-FFF2-40B4-BE49-F238E27FC236}">
                  <a16:creationId xmlns:a16="http://schemas.microsoft.com/office/drawing/2014/main" id="{25FA72F8-8211-4A77-93B9-87C3554A5065}"/>
                </a:ext>
              </a:extLst>
            </p:cNvPr>
            <p:cNvSpPr/>
            <p:nvPr/>
          </p:nvSpPr>
          <p:spPr>
            <a:xfrm>
              <a:off x="3546669" y="6233487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0" name="Oval 151">
              <a:extLst>
                <a:ext uri="{FF2B5EF4-FFF2-40B4-BE49-F238E27FC236}">
                  <a16:creationId xmlns:a16="http://schemas.microsoft.com/office/drawing/2014/main" id="{A8BBDA1F-B3BF-4880-9DBD-EBC1BF201740}"/>
                </a:ext>
              </a:extLst>
            </p:cNvPr>
            <p:cNvSpPr/>
            <p:nvPr/>
          </p:nvSpPr>
          <p:spPr>
            <a:xfrm>
              <a:off x="4048864" y="5797037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1" name="Oval 152">
              <a:extLst>
                <a:ext uri="{FF2B5EF4-FFF2-40B4-BE49-F238E27FC236}">
                  <a16:creationId xmlns:a16="http://schemas.microsoft.com/office/drawing/2014/main" id="{D5FA515A-3470-4A14-A6BB-E532CB2CC8A6}"/>
                </a:ext>
              </a:extLst>
            </p:cNvPr>
            <p:cNvSpPr/>
            <p:nvPr/>
          </p:nvSpPr>
          <p:spPr>
            <a:xfrm>
              <a:off x="3100535" y="5855634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2" name="Oval 153">
              <a:extLst>
                <a:ext uri="{FF2B5EF4-FFF2-40B4-BE49-F238E27FC236}">
                  <a16:creationId xmlns:a16="http://schemas.microsoft.com/office/drawing/2014/main" id="{BEAC11A5-DB09-4D4D-95A6-FB2DC8DBA7BC}"/>
                </a:ext>
              </a:extLst>
            </p:cNvPr>
            <p:cNvSpPr/>
            <p:nvPr/>
          </p:nvSpPr>
          <p:spPr>
            <a:xfrm>
              <a:off x="3209973" y="5530756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3" name="Oval 154">
              <a:extLst>
                <a:ext uri="{FF2B5EF4-FFF2-40B4-BE49-F238E27FC236}">
                  <a16:creationId xmlns:a16="http://schemas.microsoft.com/office/drawing/2014/main" id="{0DE8B16D-A6E3-4E43-8321-4F89BB41BEC8}"/>
                </a:ext>
              </a:extLst>
            </p:cNvPr>
            <p:cNvSpPr/>
            <p:nvPr/>
          </p:nvSpPr>
          <p:spPr>
            <a:xfrm>
              <a:off x="3536923" y="5388761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4" name="Oval 155">
              <a:extLst>
                <a:ext uri="{FF2B5EF4-FFF2-40B4-BE49-F238E27FC236}">
                  <a16:creationId xmlns:a16="http://schemas.microsoft.com/office/drawing/2014/main" id="{5FA45F2F-4E0C-4EAC-9E0D-0551E9A9951A}"/>
                </a:ext>
              </a:extLst>
            </p:cNvPr>
            <p:cNvSpPr/>
            <p:nvPr/>
          </p:nvSpPr>
          <p:spPr>
            <a:xfrm>
              <a:off x="4980848" y="6168298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5" name="Oval 156">
              <a:extLst>
                <a:ext uri="{FF2B5EF4-FFF2-40B4-BE49-F238E27FC236}">
                  <a16:creationId xmlns:a16="http://schemas.microsoft.com/office/drawing/2014/main" id="{9E0C03C6-F0B0-42FD-914C-2E99D4BC122D}"/>
                </a:ext>
              </a:extLst>
            </p:cNvPr>
            <p:cNvSpPr/>
            <p:nvPr/>
          </p:nvSpPr>
          <p:spPr>
            <a:xfrm>
              <a:off x="4990679" y="5872488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6" name="Oval 157">
              <a:extLst>
                <a:ext uri="{FF2B5EF4-FFF2-40B4-BE49-F238E27FC236}">
                  <a16:creationId xmlns:a16="http://schemas.microsoft.com/office/drawing/2014/main" id="{A0444E0B-18C8-4BEF-9B3C-B271EF8D7DF5}"/>
                </a:ext>
              </a:extLst>
            </p:cNvPr>
            <p:cNvSpPr/>
            <p:nvPr/>
          </p:nvSpPr>
          <p:spPr>
            <a:xfrm>
              <a:off x="5222297" y="6179636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7" name="Oval 158">
              <a:extLst>
                <a:ext uri="{FF2B5EF4-FFF2-40B4-BE49-F238E27FC236}">
                  <a16:creationId xmlns:a16="http://schemas.microsoft.com/office/drawing/2014/main" id="{7BD574C0-0A1F-4FFF-97F7-2FFE4D1967BF}"/>
                </a:ext>
              </a:extLst>
            </p:cNvPr>
            <p:cNvSpPr/>
            <p:nvPr/>
          </p:nvSpPr>
          <p:spPr>
            <a:xfrm>
              <a:off x="5471678" y="5958525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8" name="Oval 159">
              <a:extLst>
                <a:ext uri="{FF2B5EF4-FFF2-40B4-BE49-F238E27FC236}">
                  <a16:creationId xmlns:a16="http://schemas.microsoft.com/office/drawing/2014/main" id="{9C58B2EC-E150-4798-AF82-0CA75DE4FFAD}"/>
                </a:ext>
              </a:extLst>
            </p:cNvPr>
            <p:cNvSpPr/>
            <p:nvPr/>
          </p:nvSpPr>
          <p:spPr>
            <a:xfrm>
              <a:off x="4001441" y="5264475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9" name="Oval 160">
              <a:extLst>
                <a:ext uri="{FF2B5EF4-FFF2-40B4-BE49-F238E27FC236}">
                  <a16:creationId xmlns:a16="http://schemas.microsoft.com/office/drawing/2014/main" id="{FB7D017F-B9A4-4D00-A7EC-E763E0B5964A}"/>
                </a:ext>
              </a:extLst>
            </p:cNvPr>
            <p:cNvSpPr/>
            <p:nvPr/>
          </p:nvSpPr>
          <p:spPr>
            <a:xfrm>
              <a:off x="5376082" y="5522460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0" name="Oval 161">
              <a:extLst>
                <a:ext uri="{FF2B5EF4-FFF2-40B4-BE49-F238E27FC236}">
                  <a16:creationId xmlns:a16="http://schemas.microsoft.com/office/drawing/2014/main" id="{E6558495-085B-41C9-868B-D10FD3BCDBB6}"/>
                </a:ext>
              </a:extLst>
            </p:cNvPr>
            <p:cNvSpPr/>
            <p:nvPr/>
          </p:nvSpPr>
          <p:spPr>
            <a:xfrm>
              <a:off x="4750179" y="5761706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1" name="Oval 162">
              <a:extLst>
                <a:ext uri="{FF2B5EF4-FFF2-40B4-BE49-F238E27FC236}">
                  <a16:creationId xmlns:a16="http://schemas.microsoft.com/office/drawing/2014/main" id="{81DCB225-093F-4C06-9827-3DE5AD66C6E7}"/>
                </a:ext>
              </a:extLst>
            </p:cNvPr>
            <p:cNvSpPr/>
            <p:nvPr/>
          </p:nvSpPr>
          <p:spPr>
            <a:xfrm>
              <a:off x="5096107" y="5553031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2" name="Oval 163">
              <a:extLst>
                <a:ext uri="{FF2B5EF4-FFF2-40B4-BE49-F238E27FC236}">
                  <a16:creationId xmlns:a16="http://schemas.microsoft.com/office/drawing/2014/main" id="{CF3568A3-5373-463C-805D-3971B658A916}"/>
                </a:ext>
              </a:extLst>
            </p:cNvPr>
            <p:cNvSpPr/>
            <p:nvPr/>
          </p:nvSpPr>
          <p:spPr>
            <a:xfrm>
              <a:off x="5280485" y="5764311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3" name="Oval 164">
              <a:extLst>
                <a:ext uri="{FF2B5EF4-FFF2-40B4-BE49-F238E27FC236}">
                  <a16:creationId xmlns:a16="http://schemas.microsoft.com/office/drawing/2014/main" id="{12B5FA54-66D9-4CE7-AB97-F1BE1D5356D9}"/>
                </a:ext>
              </a:extLst>
            </p:cNvPr>
            <p:cNvSpPr/>
            <p:nvPr/>
          </p:nvSpPr>
          <p:spPr>
            <a:xfrm>
              <a:off x="3356197" y="5194761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64" name="Group 165">
            <a:extLst>
              <a:ext uri="{FF2B5EF4-FFF2-40B4-BE49-F238E27FC236}">
                <a16:creationId xmlns:a16="http://schemas.microsoft.com/office/drawing/2014/main" id="{66B5D633-5181-42DF-9136-2A73926E1632}"/>
              </a:ext>
            </a:extLst>
          </p:cNvPr>
          <p:cNvGrpSpPr/>
          <p:nvPr/>
        </p:nvGrpSpPr>
        <p:grpSpPr>
          <a:xfrm>
            <a:off x="7658638" y="5359774"/>
            <a:ext cx="1156543" cy="1077688"/>
            <a:chOff x="6010890" y="5143316"/>
            <a:chExt cx="1527019" cy="1422904"/>
          </a:xfrm>
        </p:grpSpPr>
        <p:sp>
          <p:nvSpPr>
            <p:cNvPr id="65" name="Oval 166">
              <a:extLst>
                <a:ext uri="{FF2B5EF4-FFF2-40B4-BE49-F238E27FC236}">
                  <a16:creationId xmlns:a16="http://schemas.microsoft.com/office/drawing/2014/main" id="{B39AE357-A639-4E5A-B80D-D3CFC30C49D7}"/>
                </a:ext>
              </a:extLst>
            </p:cNvPr>
            <p:cNvSpPr/>
            <p:nvPr/>
          </p:nvSpPr>
          <p:spPr>
            <a:xfrm>
              <a:off x="6010890" y="5143316"/>
              <a:ext cx="1527019" cy="142290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6" name="Oval 167">
              <a:extLst>
                <a:ext uri="{FF2B5EF4-FFF2-40B4-BE49-F238E27FC236}">
                  <a16:creationId xmlns:a16="http://schemas.microsoft.com/office/drawing/2014/main" id="{FC998FDE-4F9C-414E-AF52-1B151A51B17B}"/>
                </a:ext>
              </a:extLst>
            </p:cNvPr>
            <p:cNvSpPr/>
            <p:nvPr/>
          </p:nvSpPr>
          <p:spPr>
            <a:xfrm>
              <a:off x="6771420" y="5211260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7" name="Oval 168">
              <a:extLst>
                <a:ext uri="{FF2B5EF4-FFF2-40B4-BE49-F238E27FC236}">
                  <a16:creationId xmlns:a16="http://schemas.microsoft.com/office/drawing/2014/main" id="{F4FDE350-1477-4CB6-B5DF-3D2B2B3FD7B9}"/>
                </a:ext>
              </a:extLst>
            </p:cNvPr>
            <p:cNvSpPr/>
            <p:nvPr/>
          </p:nvSpPr>
          <p:spPr>
            <a:xfrm>
              <a:off x="6623177" y="5872404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8" name="Oval 169">
              <a:extLst>
                <a:ext uri="{FF2B5EF4-FFF2-40B4-BE49-F238E27FC236}">
                  <a16:creationId xmlns:a16="http://schemas.microsoft.com/office/drawing/2014/main" id="{D64B6EA6-0666-4EA3-8C97-40367BAEDCEF}"/>
                </a:ext>
              </a:extLst>
            </p:cNvPr>
            <p:cNvSpPr/>
            <p:nvPr/>
          </p:nvSpPr>
          <p:spPr>
            <a:xfrm>
              <a:off x="6962613" y="5630647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9" name="Oval 170">
              <a:extLst>
                <a:ext uri="{FF2B5EF4-FFF2-40B4-BE49-F238E27FC236}">
                  <a16:creationId xmlns:a16="http://schemas.microsoft.com/office/drawing/2014/main" id="{B9B5DF36-73FD-463F-80E3-650762B66958}"/>
                </a:ext>
              </a:extLst>
            </p:cNvPr>
            <p:cNvSpPr/>
            <p:nvPr/>
          </p:nvSpPr>
          <p:spPr>
            <a:xfrm>
              <a:off x="6364096" y="6217380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0" name="Oval 171">
              <a:extLst>
                <a:ext uri="{FF2B5EF4-FFF2-40B4-BE49-F238E27FC236}">
                  <a16:creationId xmlns:a16="http://schemas.microsoft.com/office/drawing/2014/main" id="{87A60129-FB28-4464-8E7D-8A79D123E2DB}"/>
                </a:ext>
              </a:extLst>
            </p:cNvPr>
            <p:cNvSpPr/>
            <p:nvPr/>
          </p:nvSpPr>
          <p:spPr>
            <a:xfrm>
              <a:off x="6843463" y="6163210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1" name="Oval 172">
              <a:extLst>
                <a:ext uri="{FF2B5EF4-FFF2-40B4-BE49-F238E27FC236}">
                  <a16:creationId xmlns:a16="http://schemas.microsoft.com/office/drawing/2014/main" id="{0D0AFF1B-E82F-4E6E-BCDA-2F6C52A2BF69}"/>
                </a:ext>
              </a:extLst>
            </p:cNvPr>
            <p:cNvSpPr/>
            <p:nvPr/>
          </p:nvSpPr>
          <p:spPr>
            <a:xfrm>
              <a:off x="6642582" y="6333378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2" name="Oval 173">
              <a:extLst>
                <a:ext uri="{FF2B5EF4-FFF2-40B4-BE49-F238E27FC236}">
                  <a16:creationId xmlns:a16="http://schemas.microsoft.com/office/drawing/2014/main" id="{3267E8BB-5847-45FD-B1D9-CAF14A98B1EA}"/>
                </a:ext>
              </a:extLst>
            </p:cNvPr>
            <p:cNvSpPr/>
            <p:nvPr/>
          </p:nvSpPr>
          <p:spPr>
            <a:xfrm>
              <a:off x="7144777" y="5896928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3" name="Oval 174">
              <a:extLst>
                <a:ext uri="{FF2B5EF4-FFF2-40B4-BE49-F238E27FC236}">
                  <a16:creationId xmlns:a16="http://schemas.microsoft.com/office/drawing/2014/main" id="{F0A95796-213A-41E0-A2B8-AAB2CFE796D3}"/>
                </a:ext>
              </a:extLst>
            </p:cNvPr>
            <p:cNvSpPr/>
            <p:nvPr/>
          </p:nvSpPr>
          <p:spPr>
            <a:xfrm>
              <a:off x="6196448" y="5955525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4" name="Oval 175">
              <a:extLst>
                <a:ext uri="{FF2B5EF4-FFF2-40B4-BE49-F238E27FC236}">
                  <a16:creationId xmlns:a16="http://schemas.microsoft.com/office/drawing/2014/main" id="{2A75E2F7-763E-4D8C-8A72-7F53CBD87FEB}"/>
                </a:ext>
              </a:extLst>
            </p:cNvPr>
            <p:cNvSpPr/>
            <p:nvPr/>
          </p:nvSpPr>
          <p:spPr>
            <a:xfrm>
              <a:off x="6305886" y="5630647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5" name="Oval 176">
              <a:extLst>
                <a:ext uri="{FF2B5EF4-FFF2-40B4-BE49-F238E27FC236}">
                  <a16:creationId xmlns:a16="http://schemas.microsoft.com/office/drawing/2014/main" id="{5E46294E-65B9-4E80-BD1E-0E41A53FC6DF}"/>
                </a:ext>
              </a:extLst>
            </p:cNvPr>
            <p:cNvSpPr/>
            <p:nvPr/>
          </p:nvSpPr>
          <p:spPr>
            <a:xfrm>
              <a:off x="6632836" y="5488652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6" name="Oval 177">
              <a:extLst>
                <a:ext uri="{FF2B5EF4-FFF2-40B4-BE49-F238E27FC236}">
                  <a16:creationId xmlns:a16="http://schemas.microsoft.com/office/drawing/2014/main" id="{63008B96-CF47-4DE2-BBAD-6DD8F7B0D0E8}"/>
                </a:ext>
              </a:extLst>
            </p:cNvPr>
            <p:cNvSpPr/>
            <p:nvPr/>
          </p:nvSpPr>
          <p:spPr>
            <a:xfrm>
              <a:off x="7097354" y="5364366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7" name="Oval 178">
              <a:extLst>
                <a:ext uri="{FF2B5EF4-FFF2-40B4-BE49-F238E27FC236}">
                  <a16:creationId xmlns:a16="http://schemas.microsoft.com/office/drawing/2014/main" id="{B92C3FB9-3015-46E2-9750-38C500DA3980}"/>
                </a:ext>
              </a:extLst>
            </p:cNvPr>
            <p:cNvSpPr/>
            <p:nvPr/>
          </p:nvSpPr>
          <p:spPr>
            <a:xfrm>
              <a:off x="6452110" y="5294652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78" name="Group 179">
            <a:extLst>
              <a:ext uri="{FF2B5EF4-FFF2-40B4-BE49-F238E27FC236}">
                <a16:creationId xmlns:a16="http://schemas.microsoft.com/office/drawing/2014/main" id="{DD60B62A-0FAA-4E64-BFFC-555498AE3359}"/>
              </a:ext>
            </a:extLst>
          </p:cNvPr>
          <p:cNvGrpSpPr/>
          <p:nvPr/>
        </p:nvGrpSpPr>
        <p:grpSpPr>
          <a:xfrm>
            <a:off x="9347140" y="5553409"/>
            <a:ext cx="769631" cy="717156"/>
            <a:chOff x="7689300" y="5443997"/>
            <a:chExt cx="1104352" cy="1029055"/>
          </a:xfrm>
        </p:grpSpPr>
        <p:sp>
          <p:nvSpPr>
            <p:cNvPr id="79" name="Oval 180">
              <a:extLst>
                <a:ext uri="{FF2B5EF4-FFF2-40B4-BE49-F238E27FC236}">
                  <a16:creationId xmlns:a16="http://schemas.microsoft.com/office/drawing/2014/main" id="{C5874342-81AE-438A-A0C5-2467D2A82A86}"/>
                </a:ext>
              </a:extLst>
            </p:cNvPr>
            <p:cNvSpPr/>
            <p:nvPr/>
          </p:nvSpPr>
          <p:spPr>
            <a:xfrm>
              <a:off x="7689300" y="5443997"/>
              <a:ext cx="1104352" cy="102905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0" name="Oval 181">
              <a:extLst>
                <a:ext uri="{FF2B5EF4-FFF2-40B4-BE49-F238E27FC236}">
                  <a16:creationId xmlns:a16="http://schemas.microsoft.com/office/drawing/2014/main" id="{D87D3921-146C-47AD-9CB5-7F8CB62025D8}"/>
                </a:ext>
              </a:extLst>
            </p:cNvPr>
            <p:cNvSpPr/>
            <p:nvPr/>
          </p:nvSpPr>
          <p:spPr>
            <a:xfrm>
              <a:off x="7978157" y="6182845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1" name="Oval 182">
              <a:extLst>
                <a:ext uri="{FF2B5EF4-FFF2-40B4-BE49-F238E27FC236}">
                  <a16:creationId xmlns:a16="http://schemas.microsoft.com/office/drawing/2014/main" id="{908C1A2D-3553-42F2-B52A-93EEA355BB5D}"/>
                </a:ext>
              </a:extLst>
            </p:cNvPr>
            <p:cNvSpPr/>
            <p:nvPr/>
          </p:nvSpPr>
          <p:spPr>
            <a:xfrm>
              <a:off x="7987988" y="5887035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2" name="Oval 183">
              <a:extLst>
                <a:ext uri="{FF2B5EF4-FFF2-40B4-BE49-F238E27FC236}">
                  <a16:creationId xmlns:a16="http://schemas.microsoft.com/office/drawing/2014/main" id="{E1E30BD4-E420-4FE9-9A7F-4E4CEF23902F}"/>
                </a:ext>
              </a:extLst>
            </p:cNvPr>
            <p:cNvSpPr/>
            <p:nvPr/>
          </p:nvSpPr>
          <p:spPr>
            <a:xfrm>
              <a:off x="8219606" y="6194183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3" name="Oval 184">
              <a:extLst>
                <a:ext uri="{FF2B5EF4-FFF2-40B4-BE49-F238E27FC236}">
                  <a16:creationId xmlns:a16="http://schemas.microsoft.com/office/drawing/2014/main" id="{A5814C89-8FE8-4449-B9CE-D4707D245646}"/>
                </a:ext>
              </a:extLst>
            </p:cNvPr>
            <p:cNvSpPr/>
            <p:nvPr/>
          </p:nvSpPr>
          <p:spPr>
            <a:xfrm>
              <a:off x="8468987" y="5973072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4" name="Oval 185">
              <a:extLst>
                <a:ext uri="{FF2B5EF4-FFF2-40B4-BE49-F238E27FC236}">
                  <a16:creationId xmlns:a16="http://schemas.microsoft.com/office/drawing/2014/main" id="{E7FEA4B9-DF5C-4BE9-81FC-BCB12EC0A60C}"/>
                </a:ext>
              </a:extLst>
            </p:cNvPr>
            <p:cNvSpPr/>
            <p:nvPr/>
          </p:nvSpPr>
          <p:spPr>
            <a:xfrm>
              <a:off x="8373391" y="5537007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5" name="Oval 186">
              <a:extLst>
                <a:ext uri="{FF2B5EF4-FFF2-40B4-BE49-F238E27FC236}">
                  <a16:creationId xmlns:a16="http://schemas.microsoft.com/office/drawing/2014/main" id="{32D670B9-87C8-4CCF-953E-D75D811890C4}"/>
                </a:ext>
              </a:extLst>
            </p:cNvPr>
            <p:cNvSpPr/>
            <p:nvPr/>
          </p:nvSpPr>
          <p:spPr>
            <a:xfrm>
              <a:off x="7747488" y="5776253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6" name="Oval 187">
              <a:extLst>
                <a:ext uri="{FF2B5EF4-FFF2-40B4-BE49-F238E27FC236}">
                  <a16:creationId xmlns:a16="http://schemas.microsoft.com/office/drawing/2014/main" id="{C732DE32-579A-4986-A2F5-DE92FB8D02C0}"/>
                </a:ext>
              </a:extLst>
            </p:cNvPr>
            <p:cNvSpPr/>
            <p:nvPr/>
          </p:nvSpPr>
          <p:spPr>
            <a:xfrm>
              <a:off x="8093416" y="5567578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7" name="Oval 188">
              <a:extLst>
                <a:ext uri="{FF2B5EF4-FFF2-40B4-BE49-F238E27FC236}">
                  <a16:creationId xmlns:a16="http://schemas.microsoft.com/office/drawing/2014/main" id="{649ACA0F-EA91-413D-92B0-8EAB59A5B03A}"/>
                </a:ext>
              </a:extLst>
            </p:cNvPr>
            <p:cNvSpPr/>
            <p:nvPr/>
          </p:nvSpPr>
          <p:spPr>
            <a:xfrm>
              <a:off x="8277794" y="5778858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88" name="TextBox 191">
            <a:extLst>
              <a:ext uri="{FF2B5EF4-FFF2-40B4-BE49-F238E27FC236}">
                <a16:creationId xmlns:a16="http://schemas.microsoft.com/office/drawing/2014/main" id="{3B1C72E9-4728-448E-AA4B-5431F0EBADC2}"/>
              </a:ext>
            </a:extLst>
          </p:cNvPr>
          <p:cNvSpPr txBox="1"/>
          <p:nvPr/>
        </p:nvSpPr>
        <p:spPr>
          <a:xfrm>
            <a:off x="9235054" y="4039662"/>
            <a:ext cx="966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distance</a:t>
            </a:r>
            <a:endParaRPr lang="it-IT" dirty="0"/>
          </a:p>
        </p:txBody>
      </p:sp>
      <p:sp>
        <p:nvSpPr>
          <p:cNvPr id="89" name="Oval 196">
            <a:extLst>
              <a:ext uri="{FF2B5EF4-FFF2-40B4-BE49-F238E27FC236}">
                <a16:creationId xmlns:a16="http://schemas.microsoft.com/office/drawing/2014/main" id="{08D3DD93-9AB7-4784-BE9A-10175A13CB06}"/>
              </a:ext>
            </a:extLst>
          </p:cNvPr>
          <p:cNvSpPr/>
          <p:nvPr/>
        </p:nvSpPr>
        <p:spPr>
          <a:xfrm>
            <a:off x="3864593" y="4222637"/>
            <a:ext cx="191193" cy="172074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0" name="Oval 197">
            <a:extLst>
              <a:ext uri="{FF2B5EF4-FFF2-40B4-BE49-F238E27FC236}">
                <a16:creationId xmlns:a16="http://schemas.microsoft.com/office/drawing/2014/main" id="{932CD7EE-921B-4C8A-87C6-E83C35E57730}"/>
              </a:ext>
            </a:extLst>
          </p:cNvPr>
          <p:cNvSpPr/>
          <p:nvPr/>
        </p:nvSpPr>
        <p:spPr>
          <a:xfrm>
            <a:off x="3864593" y="4563178"/>
            <a:ext cx="191193" cy="1720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1" name="TextBox 198">
            <a:extLst>
              <a:ext uri="{FF2B5EF4-FFF2-40B4-BE49-F238E27FC236}">
                <a16:creationId xmlns:a16="http://schemas.microsoft.com/office/drawing/2014/main" id="{F4D7771D-6FDE-4C6C-AB07-E6CBAC432545}"/>
              </a:ext>
            </a:extLst>
          </p:cNvPr>
          <p:cNvSpPr txBox="1"/>
          <p:nvPr/>
        </p:nvSpPr>
        <p:spPr>
          <a:xfrm>
            <a:off x="4115998" y="4117773"/>
            <a:ext cx="1199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92 </a:t>
            </a:r>
            <a:r>
              <a:rPr lang="it-IT" dirty="0" err="1"/>
              <a:t>protons</a:t>
            </a:r>
            <a:endParaRPr lang="it-IT" dirty="0"/>
          </a:p>
        </p:txBody>
      </p:sp>
      <p:sp>
        <p:nvSpPr>
          <p:cNvPr id="92" name="TextBox 199">
            <a:extLst>
              <a:ext uri="{FF2B5EF4-FFF2-40B4-BE49-F238E27FC236}">
                <a16:creationId xmlns:a16="http://schemas.microsoft.com/office/drawing/2014/main" id="{D9DCD73A-0B66-454B-BCD7-6758D21AD661}"/>
              </a:ext>
            </a:extLst>
          </p:cNvPr>
          <p:cNvSpPr txBox="1"/>
          <p:nvPr/>
        </p:nvSpPr>
        <p:spPr>
          <a:xfrm>
            <a:off x="4094553" y="4461071"/>
            <a:ext cx="143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143 </a:t>
            </a:r>
            <a:r>
              <a:rPr lang="it-IT" dirty="0" err="1"/>
              <a:t>neutrons</a:t>
            </a:r>
            <a:endParaRPr lang="it-IT" dirty="0"/>
          </a:p>
        </p:txBody>
      </p:sp>
      <p:sp>
        <p:nvSpPr>
          <p:cNvPr id="93" name="Left Arrow 200">
            <a:extLst>
              <a:ext uri="{FF2B5EF4-FFF2-40B4-BE49-F238E27FC236}">
                <a16:creationId xmlns:a16="http://schemas.microsoft.com/office/drawing/2014/main" id="{D8F0CC58-B8CC-4E2E-B47B-E07D7F1BEC74}"/>
              </a:ext>
            </a:extLst>
          </p:cNvPr>
          <p:cNvSpPr/>
          <p:nvPr/>
        </p:nvSpPr>
        <p:spPr>
          <a:xfrm>
            <a:off x="7134295" y="5717335"/>
            <a:ext cx="457200" cy="30772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4" name="Right Arrow 201">
            <a:extLst>
              <a:ext uri="{FF2B5EF4-FFF2-40B4-BE49-F238E27FC236}">
                <a16:creationId xmlns:a16="http://schemas.microsoft.com/office/drawing/2014/main" id="{FE82C565-B25C-4956-B87F-3458754257F6}"/>
              </a:ext>
            </a:extLst>
          </p:cNvPr>
          <p:cNvSpPr/>
          <p:nvPr/>
        </p:nvSpPr>
        <p:spPr>
          <a:xfrm>
            <a:off x="10218953" y="5739961"/>
            <a:ext cx="341402" cy="2624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5" name="Oval 202">
            <a:extLst>
              <a:ext uri="{FF2B5EF4-FFF2-40B4-BE49-F238E27FC236}">
                <a16:creationId xmlns:a16="http://schemas.microsoft.com/office/drawing/2014/main" id="{668AE9DF-0C86-4E49-9C7A-6DABB8A45B9E}"/>
              </a:ext>
            </a:extLst>
          </p:cNvPr>
          <p:cNvSpPr/>
          <p:nvPr/>
        </p:nvSpPr>
        <p:spPr>
          <a:xfrm>
            <a:off x="1827978" y="4739318"/>
            <a:ext cx="191193" cy="1720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6" name="Right Arrow 203">
            <a:extLst>
              <a:ext uri="{FF2B5EF4-FFF2-40B4-BE49-F238E27FC236}">
                <a16:creationId xmlns:a16="http://schemas.microsoft.com/office/drawing/2014/main" id="{C4139965-44D4-46C2-8AE7-1E614590C0DC}"/>
              </a:ext>
            </a:extLst>
          </p:cNvPr>
          <p:cNvSpPr/>
          <p:nvPr/>
        </p:nvSpPr>
        <p:spPr>
          <a:xfrm rot="2978099">
            <a:off x="1971656" y="4962925"/>
            <a:ext cx="341402" cy="2624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7" name="Oval 217">
            <a:extLst>
              <a:ext uri="{FF2B5EF4-FFF2-40B4-BE49-F238E27FC236}">
                <a16:creationId xmlns:a16="http://schemas.microsoft.com/office/drawing/2014/main" id="{0CEA0807-5BC4-415F-96BF-01C0F9820F57}"/>
              </a:ext>
            </a:extLst>
          </p:cNvPr>
          <p:cNvSpPr/>
          <p:nvPr/>
        </p:nvSpPr>
        <p:spPr>
          <a:xfrm>
            <a:off x="8427809" y="5093250"/>
            <a:ext cx="191193" cy="1720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Oval 223">
            <a:extLst>
              <a:ext uri="{FF2B5EF4-FFF2-40B4-BE49-F238E27FC236}">
                <a16:creationId xmlns:a16="http://schemas.microsoft.com/office/drawing/2014/main" id="{42E0F760-EBED-4D3D-AB0B-E2C8466B704E}"/>
              </a:ext>
            </a:extLst>
          </p:cNvPr>
          <p:cNvSpPr/>
          <p:nvPr/>
        </p:nvSpPr>
        <p:spPr>
          <a:xfrm>
            <a:off x="8954782" y="6253206"/>
            <a:ext cx="191193" cy="1720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9" name="Oval 224">
            <a:extLst>
              <a:ext uri="{FF2B5EF4-FFF2-40B4-BE49-F238E27FC236}">
                <a16:creationId xmlns:a16="http://schemas.microsoft.com/office/drawing/2014/main" id="{C98E0B34-F2E2-48AA-A51D-41015FB353C5}"/>
              </a:ext>
            </a:extLst>
          </p:cNvPr>
          <p:cNvSpPr/>
          <p:nvPr/>
        </p:nvSpPr>
        <p:spPr>
          <a:xfrm>
            <a:off x="9503966" y="5150607"/>
            <a:ext cx="191193" cy="1720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0" name="Right Arrow 225">
            <a:extLst>
              <a:ext uri="{FF2B5EF4-FFF2-40B4-BE49-F238E27FC236}">
                <a16:creationId xmlns:a16="http://schemas.microsoft.com/office/drawing/2014/main" id="{ECC3288E-A34C-48F1-B3F6-72136326C570}"/>
              </a:ext>
            </a:extLst>
          </p:cNvPr>
          <p:cNvSpPr/>
          <p:nvPr/>
        </p:nvSpPr>
        <p:spPr>
          <a:xfrm rot="13980226">
            <a:off x="8166528" y="4752268"/>
            <a:ext cx="341402" cy="2624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1" name="Right Arrow 226">
            <a:extLst>
              <a:ext uri="{FF2B5EF4-FFF2-40B4-BE49-F238E27FC236}">
                <a16:creationId xmlns:a16="http://schemas.microsoft.com/office/drawing/2014/main" id="{45262716-BA78-449C-97F2-90795A07E20E}"/>
              </a:ext>
            </a:extLst>
          </p:cNvPr>
          <p:cNvSpPr/>
          <p:nvPr/>
        </p:nvSpPr>
        <p:spPr>
          <a:xfrm rot="18504869">
            <a:off x="9640072" y="4780156"/>
            <a:ext cx="341402" cy="2624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2" name="Right Arrow 227">
            <a:extLst>
              <a:ext uri="{FF2B5EF4-FFF2-40B4-BE49-F238E27FC236}">
                <a16:creationId xmlns:a16="http://schemas.microsoft.com/office/drawing/2014/main" id="{ED2CA3C5-F738-4971-A3CF-AC9AC7A801DD}"/>
              </a:ext>
            </a:extLst>
          </p:cNvPr>
          <p:cNvSpPr/>
          <p:nvPr/>
        </p:nvSpPr>
        <p:spPr>
          <a:xfrm rot="3472755">
            <a:off x="9075857" y="6512412"/>
            <a:ext cx="341402" cy="2624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210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8" grpId="0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09AF8E-11AF-4AB2-BEF5-8EEB8A309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47199"/>
          </a:xfrm>
        </p:spPr>
        <p:txBody>
          <a:bodyPr/>
          <a:lstStyle/>
          <a:p>
            <a:pPr algn="ctr"/>
            <a:r>
              <a:rPr lang="it-IT" dirty="0" err="1"/>
              <a:t>Nuclear</a:t>
            </a:r>
            <a:r>
              <a:rPr lang="it-IT" dirty="0"/>
              <a:t> </a:t>
            </a:r>
            <a:r>
              <a:rPr lang="it-IT" dirty="0" err="1"/>
              <a:t>fission</a:t>
            </a:r>
            <a:endParaRPr lang="it-IT" dirty="0"/>
          </a:p>
        </p:txBody>
      </p:sp>
      <p:grpSp>
        <p:nvGrpSpPr>
          <p:cNvPr id="6" name="Group 40">
            <a:extLst>
              <a:ext uri="{FF2B5EF4-FFF2-40B4-BE49-F238E27FC236}">
                <a16:creationId xmlns:a16="http://schemas.microsoft.com/office/drawing/2014/main" id="{35F3D07C-4DB4-4108-9EAF-502BB44C4B19}"/>
              </a:ext>
            </a:extLst>
          </p:cNvPr>
          <p:cNvGrpSpPr/>
          <p:nvPr/>
        </p:nvGrpSpPr>
        <p:grpSpPr>
          <a:xfrm>
            <a:off x="2957415" y="1071182"/>
            <a:ext cx="1713092" cy="1596290"/>
            <a:chOff x="515388" y="4763193"/>
            <a:chExt cx="2111433" cy="1967471"/>
          </a:xfrm>
        </p:grpSpPr>
        <p:sp>
          <p:nvSpPr>
            <p:cNvPr id="7" name="Oval 41">
              <a:extLst>
                <a:ext uri="{FF2B5EF4-FFF2-40B4-BE49-F238E27FC236}">
                  <a16:creationId xmlns:a16="http://schemas.microsoft.com/office/drawing/2014/main" id="{C64FC9BB-52BE-4B72-AC93-DDFE032B03A8}"/>
                </a:ext>
              </a:extLst>
            </p:cNvPr>
            <p:cNvSpPr/>
            <p:nvPr/>
          </p:nvSpPr>
          <p:spPr>
            <a:xfrm>
              <a:off x="515388" y="4763193"/>
              <a:ext cx="2111433" cy="196747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Oval 42">
              <a:extLst>
                <a:ext uri="{FF2B5EF4-FFF2-40B4-BE49-F238E27FC236}">
                  <a16:creationId xmlns:a16="http://schemas.microsoft.com/office/drawing/2014/main" id="{3AF790C5-EFEB-4FA8-B1A2-8BB0C681C364}"/>
                </a:ext>
              </a:extLst>
            </p:cNvPr>
            <p:cNvSpPr/>
            <p:nvPr/>
          </p:nvSpPr>
          <p:spPr>
            <a:xfrm>
              <a:off x="1188719" y="4870015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Oval 43">
              <a:extLst>
                <a:ext uri="{FF2B5EF4-FFF2-40B4-BE49-F238E27FC236}">
                  <a16:creationId xmlns:a16="http://schemas.microsoft.com/office/drawing/2014/main" id="{497E83B4-FFCD-4630-A342-DB9CAFCCC885}"/>
                </a:ext>
              </a:extLst>
            </p:cNvPr>
            <p:cNvSpPr/>
            <p:nvPr/>
          </p:nvSpPr>
          <p:spPr>
            <a:xfrm>
              <a:off x="2122515" y="5873153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Oval 44">
              <a:extLst>
                <a:ext uri="{FF2B5EF4-FFF2-40B4-BE49-F238E27FC236}">
                  <a16:creationId xmlns:a16="http://schemas.microsoft.com/office/drawing/2014/main" id="{0070B4F6-34CF-4812-A232-150BE0CF8683}"/>
                </a:ext>
              </a:extLst>
            </p:cNvPr>
            <p:cNvSpPr/>
            <p:nvPr/>
          </p:nvSpPr>
          <p:spPr>
            <a:xfrm>
              <a:off x="1040476" y="5531159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 45">
              <a:extLst>
                <a:ext uri="{FF2B5EF4-FFF2-40B4-BE49-F238E27FC236}">
                  <a16:creationId xmlns:a16="http://schemas.microsoft.com/office/drawing/2014/main" id="{C49E20AC-21A3-411A-A515-72B8D3B755EF}"/>
                </a:ext>
              </a:extLst>
            </p:cNvPr>
            <p:cNvSpPr/>
            <p:nvPr/>
          </p:nvSpPr>
          <p:spPr>
            <a:xfrm>
              <a:off x="1379912" y="5289402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Oval 46">
              <a:extLst>
                <a:ext uri="{FF2B5EF4-FFF2-40B4-BE49-F238E27FC236}">
                  <a16:creationId xmlns:a16="http://schemas.microsoft.com/office/drawing/2014/main" id="{3C02FC49-D6EC-4DAE-A3CB-ECFD24B6B07D}"/>
                </a:ext>
              </a:extLst>
            </p:cNvPr>
            <p:cNvSpPr/>
            <p:nvPr/>
          </p:nvSpPr>
          <p:spPr>
            <a:xfrm>
              <a:off x="2122515" y="5614280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Oval 47">
              <a:extLst>
                <a:ext uri="{FF2B5EF4-FFF2-40B4-BE49-F238E27FC236}">
                  <a16:creationId xmlns:a16="http://schemas.microsoft.com/office/drawing/2014/main" id="{598806F6-112C-4096-B4EB-AE59CF0765C2}"/>
                </a:ext>
              </a:extLst>
            </p:cNvPr>
            <p:cNvSpPr/>
            <p:nvPr/>
          </p:nvSpPr>
          <p:spPr>
            <a:xfrm>
              <a:off x="781395" y="5876135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Oval 48">
              <a:extLst>
                <a:ext uri="{FF2B5EF4-FFF2-40B4-BE49-F238E27FC236}">
                  <a16:creationId xmlns:a16="http://schemas.microsoft.com/office/drawing/2014/main" id="{1502EC60-874A-4D3C-A480-0942E60D441A}"/>
                </a:ext>
              </a:extLst>
            </p:cNvPr>
            <p:cNvSpPr/>
            <p:nvPr/>
          </p:nvSpPr>
          <p:spPr>
            <a:xfrm>
              <a:off x="1656976" y="6013980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Oval 49">
              <a:extLst>
                <a:ext uri="{FF2B5EF4-FFF2-40B4-BE49-F238E27FC236}">
                  <a16:creationId xmlns:a16="http://schemas.microsoft.com/office/drawing/2014/main" id="{1A0B24A6-8372-435F-82DD-A54C0A939C6B}"/>
                </a:ext>
              </a:extLst>
            </p:cNvPr>
            <p:cNvSpPr/>
            <p:nvPr/>
          </p:nvSpPr>
          <p:spPr>
            <a:xfrm>
              <a:off x="1756756" y="5617196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Oval 50">
              <a:extLst>
                <a:ext uri="{FF2B5EF4-FFF2-40B4-BE49-F238E27FC236}">
                  <a16:creationId xmlns:a16="http://schemas.microsoft.com/office/drawing/2014/main" id="{F4E885A7-97A2-4A50-963C-AEF8C3C67FF4}"/>
                </a:ext>
              </a:extLst>
            </p:cNvPr>
            <p:cNvSpPr/>
            <p:nvPr/>
          </p:nvSpPr>
          <p:spPr>
            <a:xfrm>
              <a:off x="1640339" y="4920110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Oval 51">
              <a:extLst>
                <a:ext uri="{FF2B5EF4-FFF2-40B4-BE49-F238E27FC236}">
                  <a16:creationId xmlns:a16="http://schemas.microsoft.com/office/drawing/2014/main" id="{012CDDEE-3295-4FFD-9620-59D64B7D8ACC}"/>
                </a:ext>
              </a:extLst>
            </p:cNvPr>
            <p:cNvSpPr/>
            <p:nvPr/>
          </p:nvSpPr>
          <p:spPr>
            <a:xfrm>
              <a:off x="2195932" y="5325555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Oval 52">
              <a:extLst>
                <a:ext uri="{FF2B5EF4-FFF2-40B4-BE49-F238E27FC236}">
                  <a16:creationId xmlns:a16="http://schemas.microsoft.com/office/drawing/2014/main" id="{0B1C7C0C-BC31-4980-8264-E53836BF8E45}"/>
                </a:ext>
              </a:extLst>
            </p:cNvPr>
            <p:cNvSpPr/>
            <p:nvPr/>
          </p:nvSpPr>
          <p:spPr>
            <a:xfrm>
              <a:off x="1765043" y="5297297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Oval 53">
              <a:extLst>
                <a:ext uri="{FF2B5EF4-FFF2-40B4-BE49-F238E27FC236}">
                  <a16:creationId xmlns:a16="http://schemas.microsoft.com/office/drawing/2014/main" id="{513BC2AD-A2DB-4F15-BC52-B3D26A24D7D2}"/>
                </a:ext>
              </a:extLst>
            </p:cNvPr>
            <p:cNvSpPr/>
            <p:nvPr/>
          </p:nvSpPr>
          <p:spPr>
            <a:xfrm>
              <a:off x="1260762" y="5821965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Oval 54">
              <a:extLst>
                <a:ext uri="{FF2B5EF4-FFF2-40B4-BE49-F238E27FC236}">
                  <a16:creationId xmlns:a16="http://schemas.microsoft.com/office/drawing/2014/main" id="{1C51DF41-536F-4793-8FF4-7EE87E66A1C4}"/>
                </a:ext>
              </a:extLst>
            </p:cNvPr>
            <p:cNvSpPr/>
            <p:nvPr/>
          </p:nvSpPr>
          <p:spPr>
            <a:xfrm>
              <a:off x="944879" y="6174838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Oval 55">
              <a:extLst>
                <a:ext uri="{FF2B5EF4-FFF2-40B4-BE49-F238E27FC236}">
                  <a16:creationId xmlns:a16="http://schemas.microsoft.com/office/drawing/2014/main" id="{D81A2712-585A-4F1A-8C2A-75C8397F8F3D}"/>
                </a:ext>
              </a:extLst>
            </p:cNvPr>
            <p:cNvSpPr/>
            <p:nvPr/>
          </p:nvSpPr>
          <p:spPr>
            <a:xfrm>
              <a:off x="1379912" y="6354529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Oval 56">
              <a:extLst>
                <a:ext uri="{FF2B5EF4-FFF2-40B4-BE49-F238E27FC236}">
                  <a16:creationId xmlns:a16="http://schemas.microsoft.com/office/drawing/2014/main" id="{9803B54D-6BF0-44CC-88E5-A6FC8D91C56D}"/>
                </a:ext>
              </a:extLst>
            </p:cNvPr>
            <p:cNvSpPr/>
            <p:nvPr/>
          </p:nvSpPr>
          <p:spPr>
            <a:xfrm>
              <a:off x="613747" y="5614280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Oval 57">
              <a:extLst>
                <a:ext uri="{FF2B5EF4-FFF2-40B4-BE49-F238E27FC236}">
                  <a16:creationId xmlns:a16="http://schemas.microsoft.com/office/drawing/2014/main" id="{CB012DE7-A782-4CA6-90B4-79159FE33173}"/>
                </a:ext>
              </a:extLst>
            </p:cNvPr>
            <p:cNvSpPr/>
            <p:nvPr/>
          </p:nvSpPr>
          <p:spPr>
            <a:xfrm>
              <a:off x="723185" y="5289402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Oval 58">
              <a:extLst>
                <a:ext uri="{FF2B5EF4-FFF2-40B4-BE49-F238E27FC236}">
                  <a16:creationId xmlns:a16="http://schemas.microsoft.com/office/drawing/2014/main" id="{D9DFCEB8-5A85-49EB-9D8D-8D76D1FC6497}"/>
                </a:ext>
              </a:extLst>
            </p:cNvPr>
            <p:cNvSpPr/>
            <p:nvPr/>
          </p:nvSpPr>
          <p:spPr>
            <a:xfrm>
              <a:off x="2037983" y="5087971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Oval 59">
              <a:extLst>
                <a:ext uri="{FF2B5EF4-FFF2-40B4-BE49-F238E27FC236}">
                  <a16:creationId xmlns:a16="http://schemas.microsoft.com/office/drawing/2014/main" id="{AAC207C5-32B2-4B0F-8013-0FFC1228C865}"/>
                </a:ext>
              </a:extLst>
            </p:cNvPr>
            <p:cNvSpPr/>
            <p:nvPr/>
          </p:nvSpPr>
          <p:spPr>
            <a:xfrm>
              <a:off x="2001954" y="6174838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Oval 60">
              <a:extLst>
                <a:ext uri="{FF2B5EF4-FFF2-40B4-BE49-F238E27FC236}">
                  <a16:creationId xmlns:a16="http://schemas.microsoft.com/office/drawing/2014/main" id="{1E877183-4B48-42E4-A87C-FEBF3F459A80}"/>
                </a:ext>
              </a:extLst>
            </p:cNvPr>
            <p:cNvSpPr/>
            <p:nvPr/>
          </p:nvSpPr>
          <p:spPr>
            <a:xfrm>
              <a:off x="1735935" y="6375631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7" name="Oval 61">
              <a:extLst>
                <a:ext uri="{FF2B5EF4-FFF2-40B4-BE49-F238E27FC236}">
                  <a16:creationId xmlns:a16="http://schemas.microsoft.com/office/drawing/2014/main" id="{6DD9D6B7-A4FD-46B7-984F-C95F0721CF59}"/>
                </a:ext>
              </a:extLst>
            </p:cNvPr>
            <p:cNvSpPr/>
            <p:nvPr/>
          </p:nvSpPr>
          <p:spPr>
            <a:xfrm>
              <a:off x="1050135" y="5147407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8" name="Oval 62">
            <a:extLst>
              <a:ext uri="{FF2B5EF4-FFF2-40B4-BE49-F238E27FC236}">
                <a16:creationId xmlns:a16="http://schemas.microsoft.com/office/drawing/2014/main" id="{8F02A597-37A0-48A7-9A25-F7426B5BDBFC}"/>
              </a:ext>
            </a:extLst>
          </p:cNvPr>
          <p:cNvSpPr/>
          <p:nvPr/>
        </p:nvSpPr>
        <p:spPr>
          <a:xfrm>
            <a:off x="2731007" y="702620"/>
            <a:ext cx="191193" cy="1720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ight Arrow 63">
            <a:extLst>
              <a:ext uri="{FF2B5EF4-FFF2-40B4-BE49-F238E27FC236}">
                <a16:creationId xmlns:a16="http://schemas.microsoft.com/office/drawing/2014/main" id="{9D8D13FC-78EE-4689-A794-709F96DA9D4C}"/>
              </a:ext>
            </a:extLst>
          </p:cNvPr>
          <p:cNvSpPr/>
          <p:nvPr/>
        </p:nvSpPr>
        <p:spPr>
          <a:xfrm rot="2978099">
            <a:off x="2874685" y="926227"/>
            <a:ext cx="341402" cy="2624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0" name="Group 82">
            <a:extLst>
              <a:ext uri="{FF2B5EF4-FFF2-40B4-BE49-F238E27FC236}">
                <a16:creationId xmlns:a16="http://schemas.microsoft.com/office/drawing/2014/main" id="{C46467A2-4A54-409A-9A9D-2D97E16CB68F}"/>
              </a:ext>
            </a:extLst>
          </p:cNvPr>
          <p:cNvGrpSpPr/>
          <p:nvPr/>
        </p:nvGrpSpPr>
        <p:grpSpPr>
          <a:xfrm>
            <a:off x="4395341" y="3197915"/>
            <a:ext cx="1156543" cy="1077688"/>
            <a:chOff x="6010890" y="5143316"/>
            <a:chExt cx="1527019" cy="1422904"/>
          </a:xfrm>
        </p:grpSpPr>
        <p:sp>
          <p:nvSpPr>
            <p:cNvPr id="31" name="Oval 83">
              <a:extLst>
                <a:ext uri="{FF2B5EF4-FFF2-40B4-BE49-F238E27FC236}">
                  <a16:creationId xmlns:a16="http://schemas.microsoft.com/office/drawing/2014/main" id="{FD172FD3-2FDF-480A-9ECB-F9BD75F3BDA6}"/>
                </a:ext>
              </a:extLst>
            </p:cNvPr>
            <p:cNvSpPr/>
            <p:nvPr/>
          </p:nvSpPr>
          <p:spPr>
            <a:xfrm>
              <a:off x="6010890" y="5143316"/>
              <a:ext cx="1527019" cy="142290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2" name="Oval 84">
              <a:extLst>
                <a:ext uri="{FF2B5EF4-FFF2-40B4-BE49-F238E27FC236}">
                  <a16:creationId xmlns:a16="http://schemas.microsoft.com/office/drawing/2014/main" id="{BA17B649-43A7-43FD-B68F-3C1E673227C4}"/>
                </a:ext>
              </a:extLst>
            </p:cNvPr>
            <p:cNvSpPr/>
            <p:nvPr/>
          </p:nvSpPr>
          <p:spPr>
            <a:xfrm>
              <a:off x="6771420" y="5211260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3" name="Oval 85">
              <a:extLst>
                <a:ext uri="{FF2B5EF4-FFF2-40B4-BE49-F238E27FC236}">
                  <a16:creationId xmlns:a16="http://schemas.microsoft.com/office/drawing/2014/main" id="{B07BA736-821D-4A94-A251-20854B541508}"/>
                </a:ext>
              </a:extLst>
            </p:cNvPr>
            <p:cNvSpPr/>
            <p:nvPr/>
          </p:nvSpPr>
          <p:spPr>
            <a:xfrm>
              <a:off x="6623177" y="5872404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4" name="Oval 86">
              <a:extLst>
                <a:ext uri="{FF2B5EF4-FFF2-40B4-BE49-F238E27FC236}">
                  <a16:creationId xmlns:a16="http://schemas.microsoft.com/office/drawing/2014/main" id="{89941F35-BEA4-4056-A2CA-A9DF198B139E}"/>
                </a:ext>
              </a:extLst>
            </p:cNvPr>
            <p:cNvSpPr/>
            <p:nvPr/>
          </p:nvSpPr>
          <p:spPr>
            <a:xfrm>
              <a:off x="6962613" y="5630647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Oval 87">
              <a:extLst>
                <a:ext uri="{FF2B5EF4-FFF2-40B4-BE49-F238E27FC236}">
                  <a16:creationId xmlns:a16="http://schemas.microsoft.com/office/drawing/2014/main" id="{535F8E85-1D5A-41AD-B0FB-E4EEE037AAF6}"/>
                </a:ext>
              </a:extLst>
            </p:cNvPr>
            <p:cNvSpPr/>
            <p:nvPr/>
          </p:nvSpPr>
          <p:spPr>
            <a:xfrm>
              <a:off x="6364096" y="6217380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6" name="Oval 88">
              <a:extLst>
                <a:ext uri="{FF2B5EF4-FFF2-40B4-BE49-F238E27FC236}">
                  <a16:creationId xmlns:a16="http://schemas.microsoft.com/office/drawing/2014/main" id="{9D70EBBE-0627-459F-8903-B127ACA112E8}"/>
                </a:ext>
              </a:extLst>
            </p:cNvPr>
            <p:cNvSpPr/>
            <p:nvPr/>
          </p:nvSpPr>
          <p:spPr>
            <a:xfrm>
              <a:off x="6843463" y="6163210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7" name="Oval 89">
              <a:extLst>
                <a:ext uri="{FF2B5EF4-FFF2-40B4-BE49-F238E27FC236}">
                  <a16:creationId xmlns:a16="http://schemas.microsoft.com/office/drawing/2014/main" id="{B0C07C1E-4898-4DC3-B8A0-DDF46C141C02}"/>
                </a:ext>
              </a:extLst>
            </p:cNvPr>
            <p:cNvSpPr/>
            <p:nvPr/>
          </p:nvSpPr>
          <p:spPr>
            <a:xfrm>
              <a:off x="6642582" y="6333378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Oval 90">
              <a:extLst>
                <a:ext uri="{FF2B5EF4-FFF2-40B4-BE49-F238E27FC236}">
                  <a16:creationId xmlns:a16="http://schemas.microsoft.com/office/drawing/2014/main" id="{9A050131-7542-436C-AF14-E08917FA6C9D}"/>
                </a:ext>
              </a:extLst>
            </p:cNvPr>
            <p:cNvSpPr/>
            <p:nvPr/>
          </p:nvSpPr>
          <p:spPr>
            <a:xfrm>
              <a:off x="7144777" y="5896928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Oval 91">
              <a:extLst>
                <a:ext uri="{FF2B5EF4-FFF2-40B4-BE49-F238E27FC236}">
                  <a16:creationId xmlns:a16="http://schemas.microsoft.com/office/drawing/2014/main" id="{71C447E3-3225-4094-911D-620288654AA1}"/>
                </a:ext>
              </a:extLst>
            </p:cNvPr>
            <p:cNvSpPr/>
            <p:nvPr/>
          </p:nvSpPr>
          <p:spPr>
            <a:xfrm>
              <a:off x="6196448" y="5955525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0" name="Oval 92">
              <a:extLst>
                <a:ext uri="{FF2B5EF4-FFF2-40B4-BE49-F238E27FC236}">
                  <a16:creationId xmlns:a16="http://schemas.microsoft.com/office/drawing/2014/main" id="{23530856-301B-4502-B5A3-FD5FD230D039}"/>
                </a:ext>
              </a:extLst>
            </p:cNvPr>
            <p:cNvSpPr/>
            <p:nvPr/>
          </p:nvSpPr>
          <p:spPr>
            <a:xfrm>
              <a:off x="6305886" y="5630647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1" name="Oval 93">
              <a:extLst>
                <a:ext uri="{FF2B5EF4-FFF2-40B4-BE49-F238E27FC236}">
                  <a16:creationId xmlns:a16="http://schemas.microsoft.com/office/drawing/2014/main" id="{BED9AB8C-61A6-48E7-9B83-93E7E11357F4}"/>
                </a:ext>
              </a:extLst>
            </p:cNvPr>
            <p:cNvSpPr/>
            <p:nvPr/>
          </p:nvSpPr>
          <p:spPr>
            <a:xfrm>
              <a:off x="6632836" y="5488652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2" name="Oval 94">
              <a:extLst>
                <a:ext uri="{FF2B5EF4-FFF2-40B4-BE49-F238E27FC236}">
                  <a16:creationId xmlns:a16="http://schemas.microsoft.com/office/drawing/2014/main" id="{8F6F832C-2CAE-4697-A222-F56E1D172552}"/>
                </a:ext>
              </a:extLst>
            </p:cNvPr>
            <p:cNvSpPr/>
            <p:nvPr/>
          </p:nvSpPr>
          <p:spPr>
            <a:xfrm>
              <a:off x="7097354" y="5364366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3" name="Oval 95">
              <a:extLst>
                <a:ext uri="{FF2B5EF4-FFF2-40B4-BE49-F238E27FC236}">
                  <a16:creationId xmlns:a16="http://schemas.microsoft.com/office/drawing/2014/main" id="{72A3F2F9-FC15-47F9-893D-33090F334A1A}"/>
                </a:ext>
              </a:extLst>
            </p:cNvPr>
            <p:cNvSpPr/>
            <p:nvPr/>
          </p:nvSpPr>
          <p:spPr>
            <a:xfrm>
              <a:off x="6452110" y="5294652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44" name="Group 96">
            <a:extLst>
              <a:ext uri="{FF2B5EF4-FFF2-40B4-BE49-F238E27FC236}">
                <a16:creationId xmlns:a16="http://schemas.microsoft.com/office/drawing/2014/main" id="{C7AC0C18-93B2-415C-8E1B-F5522E35C9F8}"/>
              </a:ext>
            </a:extLst>
          </p:cNvPr>
          <p:cNvGrpSpPr/>
          <p:nvPr/>
        </p:nvGrpSpPr>
        <p:grpSpPr>
          <a:xfrm>
            <a:off x="6083843" y="3391550"/>
            <a:ext cx="769631" cy="717156"/>
            <a:chOff x="7689300" y="5443997"/>
            <a:chExt cx="1104352" cy="1029055"/>
          </a:xfrm>
        </p:grpSpPr>
        <p:sp>
          <p:nvSpPr>
            <p:cNvPr id="45" name="Oval 97">
              <a:extLst>
                <a:ext uri="{FF2B5EF4-FFF2-40B4-BE49-F238E27FC236}">
                  <a16:creationId xmlns:a16="http://schemas.microsoft.com/office/drawing/2014/main" id="{E85F1C0E-8A89-4A58-B27B-324913E3EAA1}"/>
                </a:ext>
              </a:extLst>
            </p:cNvPr>
            <p:cNvSpPr/>
            <p:nvPr/>
          </p:nvSpPr>
          <p:spPr>
            <a:xfrm>
              <a:off x="7689300" y="5443997"/>
              <a:ext cx="1104352" cy="102905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6" name="Oval 98">
              <a:extLst>
                <a:ext uri="{FF2B5EF4-FFF2-40B4-BE49-F238E27FC236}">
                  <a16:creationId xmlns:a16="http://schemas.microsoft.com/office/drawing/2014/main" id="{526AB860-2503-4D25-B418-A094C4713AC7}"/>
                </a:ext>
              </a:extLst>
            </p:cNvPr>
            <p:cNvSpPr/>
            <p:nvPr/>
          </p:nvSpPr>
          <p:spPr>
            <a:xfrm>
              <a:off x="7978157" y="6182845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7" name="Oval 99">
              <a:extLst>
                <a:ext uri="{FF2B5EF4-FFF2-40B4-BE49-F238E27FC236}">
                  <a16:creationId xmlns:a16="http://schemas.microsoft.com/office/drawing/2014/main" id="{5A2C4BA3-279A-4420-8817-77293317F074}"/>
                </a:ext>
              </a:extLst>
            </p:cNvPr>
            <p:cNvSpPr/>
            <p:nvPr/>
          </p:nvSpPr>
          <p:spPr>
            <a:xfrm>
              <a:off x="7987988" y="5887035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8" name="Oval 100">
              <a:extLst>
                <a:ext uri="{FF2B5EF4-FFF2-40B4-BE49-F238E27FC236}">
                  <a16:creationId xmlns:a16="http://schemas.microsoft.com/office/drawing/2014/main" id="{6AC3BE06-119C-47E1-909E-3C4C96B80943}"/>
                </a:ext>
              </a:extLst>
            </p:cNvPr>
            <p:cNvSpPr/>
            <p:nvPr/>
          </p:nvSpPr>
          <p:spPr>
            <a:xfrm>
              <a:off x="8219606" y="6194183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9" name="Oval 101">
              <a:extLst>
                <a:ext uri="{FF2B5EF4-FFF2-40B4-BE49-F238E27FC236}">
                  <a16:creationId xmlns:a16="http://schemas.microsoft.com/office/drawing/2014/main" id="{5AE7033F-DA6E-470D-AB2C-B7C3862C37EF}"/>
                </a:ext>
              </a:extLst>
            </p:cNvPr>
            <p:cNvSpPr/>
            <p:nvPr/>
          </p:nvSpPr>
          <p:spPr>
            <a:xfrm>
              <a:off x="8468987" y="5973072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0" name="Oval 102">
              <a:extLst>
                <a:ext uri="{FF2B5EF4-FFF2-40B4-BE49-F238E27FC236}">
                  <a16:creationId xmlns:a16="http://schemas.microsoft.com/office/drawing/2014/main" id="{35F34DDF-BF3D-4F1C-9F12-F87BC54BCF9E}"/>
                </a:ext>
              </a:extLst>
            </p:cNvPr>
            <p:cNvSpPr/>
            <p:nvPr/>
          </p:nvSpPr>
          <p:spPr>
            <a:xfrm>
              <a:off x="8373391" y="5537007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1" name="Oval 103">
              <a:extLst>
                <a:ext uri="{FF2B5EF4-FFF2-40B4-BE49-F238E27FC236}">
                  <a16:creationId xmlns:a16="http://schemas.microsoft.com/office/drawing/2014/main" id="{54C0B78D-26E1-4730-AA79-9D8B9E46C632}"/>
                </a:ext>
              </a:extLst>
            </p:cNvPr>
            <p:cNvSpPr/>
            <p:nvPr/>
          </p:nvSpPr>
          <p:spPr>
            <a:xfrm>
              <a:off x="7747488" y="5776253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2" name="Oval 104">
              <a:extLst>
                <a:ext uri="{FF2B5EF4-FFF2-40B4-BE49-F238E27FC236}">
                  <a16:creationId xmlns:a16="http://schemas.microsoft.com/office/drawing/2014/main" id="{13D0E272-AF03-407A-96B0-CC931C0F036E}"/>
                </a:ext>
              </a:extLst>
            </p:cNvPr>
            <p:cNvSpPr/>
            <p:nvPr/>
          </p:nvSpPr>
          <p:spPr>
            <a:xfrm>
              <a:off x="8093416" y="5567578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3" name="Oval 105">
              <a:extLst>
                <a:ext uri="{FF2B5EF4-FFF2-40B4-BE49-F238E27FC236}">
                  <a16:creationId xmlns:a16="http://schemas.microsoft.com/office/drawing/2014/main" id="{55E45536-04A6-449D-90AF-F46F30C2890B}"/>
                </a:ext>
              </a:extLst>
            </p:cNvPr>
            <p:cNvSpPr/>
            <p:nvPr/>
          </p:nvSpPr>
          <p:spPr>
            <a:xfrm>
              <a:off x="8277794" y="5778858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54" name="Left Arrow 106">
            <a:extLst>
              <a:ext uri="{FF2B5EF4-FFF2-40B4-BE49-F238E27FC236}">
                <a16:creationId xmlns:a16="http://schemas.microsoft.com/office/drawing/2014/main" id="{F277551E-A821-4914-95DD-92A3406D86DC}"/>
              </a:ext>
            </a:extLst>
          </p:cNvPr>
          <p:cNvSpPr/>
          <p:nvPr/>
        </p:nvSpPr>
        <p:spPr>
          <a:xfrm>
            <a:off x="3870998" y="3555476"/>
            <a:ext cx="457200" cy="30772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5" name="Right Arrow 107">
            <a:extLst>
              <a:ext uri="{FF2B5EF4-FFF2-40B4-BE49-F238E27FC236}">
                <a16:creationId xmlns:a16="http://schemas.microsoft.com/office/drawing/2014/main" id="{458C4245-9CFC-455A-9630-C22C826ED5B5}"/>
              </a:ext>
            </a:extLst>
          </p:cNvPr>
          <p:cNvSpPr/>
          <p:nvPr/>
        </p:nvSpPr>
        <p:spPr>
          <a:xfrm>
            <a:off x="6955656" y="3578102"/>
            <a:ext cx="341402" cy="2624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" name="Oval 108">
            <a:extLst>
              <a:ext uri="{FF2B5EF4-FFF2-40B4-BE49-F238E27FC236}">
                <a16:creationId xmlns:a16="http://schemas.microsoft.com/office/drawing/2014/main" id="{CCD97338-C02E-401D-8F70-67FCEFF78342}"/>
              </a:ext>
            </a:extLst>
          </p:cNvPr>
          <p:cNvSpPr/>
          <p:nvPr/>
        </p:nvSpPr>
        <p:spPr>
          <a:xfrm>
            <a:off x="5164512" y="2931391"/>
            <a:ext cx="191193" cy="1720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7" name="Oval 109">
            <a:extLst>
              <a:ext uri="{FF2B5EF4-FFF2-40B4-BE49-F238E27FC236}">
                <a16:creationId xmlns:a16="http://schemas.microsoft.com/office/drawing/2014/main" id="{75928164-3AB0-4B55-8A54-B4DD95CFC4EE}"/>
              </a:ext>
            </a:extLst>
          </p:cNvPr>
          <p:cNvSpPr/>
          <p:nvPr/>
        </p:nvSpPr>
        <p:spPr>
          <a:xfrm>
            <a:off x="5691485" y="4091347"/>
            <a:ext cx="191193" cy="1720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8" name="Oval 110">
            <a:extLst>
              <a:ext uri="{FF2B5EF4-FFF2-40B4-BE49-F238E27FC236}">
                <a16:creationId xmlns:a16="http://schemas.microsoft.com/office/drawing/2014/main" id="{32FE5762-DA9C-4953-851D-5D85FFC66D24}"/>
              </a:ext>
            </a:extLst>
          </p:cNvPr>
          <p:cNvSpPr/>
          <p:nvPr/>
        </p:nvSpPr>
        <p:spPr>
          <a:xfrm>
            <a:off x="6240669" y="2988748"/>
            <a:ext cx="191193" cy="1720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9" name="Right Arrow 111">
            <a:extLst>
              <a:ext uri="{FF2B5EF4-FFF2-40B4-BE49-F238E27FC236}">
                <a16:creationId xmlns:a16="http://schemas.microsoft.com/office/drawing/2014/main" id="{C7E807C6-BAC4-492F-BAFE-B52107ABC05E}"/>
              </a:ext>
            </a:extLst>
          </p:cNvPr>
          <p:cNvSpPr/>
          <p:nvPr/>
        </p:nvSpPr>
        <p:spPr>
          <a:xfrm rot="13980226">
            <a:off x="4903231" y="2590409"/>
            <a:ext cx="341402" cy="2624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0" name="Right Arrow 112">
            <a:extLst>
              <a:ext uri="{FF2B5EF4-FFF2-40B4-BE49-F238E27FC236}">
                <a16:creationId xmlns:a16="http://schemas.microsoft.com/office/drawing/2014/main" id="{FEBDA0B5-1549-457C-9E02-EF52F2C8E4E5}"/>
              </a:ext>
            </a:extLst>
          </p:cNvPr>
          <p:cNvSpPr/>
          <p:nvPr/>
        </p:nvSpPr>
        <p:spPr>
          <a:xfrm rot="18504869">
            <a:off x="6376775" y="2618297"/>
            <a:ext cx="341402" cy="2624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1" name="Right Arrow 113">
            <a:extLst>
              <a:ext uri="{FF2B5EF4-FFF2-40B4-BE49-F238E27FC236}">
                <a16:creationId xmlns:a16="http://schemas.microsoft.com/office/drawing/2014/main" id="{32484F11-033D-48B6-8838-F7EA57606B0A}"/>
              </a:ext>
            </a:extLst>
          </p:cNvPr>
          <p:cNvSpPr/>
          <p:nvPr/>
        </p:nvSpPr>
        <p:spPr>
          <a:xfrm rot="3472755">
            <a:off x="5812560" y="4350553"/>
            <a:ext cx="341402" cy="2624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2" name="Group 114">
            <a:extLst>
              <a:ext uri="{FF2B5EF4-FFF2-40B4-BE49-F238E27FC236}">
                <a16:creationId xmlns:a16="http://schemas.microsoft.com/office/drawing/2014/main" id="{316D243F-9239-45C9-9CC0-EC18395A224E}"/>
              </a:ext>
            </a:extLst>
          </p:cNvPr>
          <p:cNvGrpSpPr/>
          <p:nvPr/>
        </p:nvGrpSpPr>
        <p:grpSpPr>
          <a:xfrm>
            <a:off x="5508860" y="4794848"/>
            <a:ext cx="1713092" cy="1596290"/>
            <a:chOff x="515388" y="4763193"/>
            <a:chExt cx="2111433" cy="1967471"/>
          </a:xfrm>
        </p:grpSpPr>
        <p:sp>
          <p:nvSpPr>
            <p:cNvPr id="63" name="Oval 115">
              <a:extLst>
                <a:ext uri="{FF2B5EF4-FFF2-40B4-BE49-F238E27FC236}">
                  <a16:creationId xmlns:a16="http://schemas.microsoft.com/office/drawing/2014/main" id="{13AEAD81-88C6-494F-A278-96DB7C4E754A}"/>
                </a:ext>
              </a:extLst>
            </p:cNvPr>
            <p:cNvSpPr/>
            <p:nvPr/>
          </p:nvSpPr>
          <p:spPr>
            <a:xfrm>
              <a:off x="515388" y="4763193"/>
              <a:ext cx="2111433" cy="196747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4" name="Oval 116">
              <a:extLst>
                <a:ext uri="{FF2B5EF4-FFF2-40B4-BE49-F238E27FC236}">
                  <a16:creationId xmlns:a16="http://schemas.microsoft.com/office/drawing/2014/main" id="{84575A76-F60D-4FF1-BF99-BE2268C0739C}"/>
                </a:ext>
              </a:extLst>
            </p:cNvPr>
            <p:cNvSpPr/>
            <p:nvPr/>
          </p:nvSpPr>
          <p:spPr>
            <a:xfrm>
              <a:off x="1188719" y="4870015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5" name="Oval 117">
              <a:extLst>
                <a:ext uri="{FF2B5EF4-FFF2-40B4-BE49-F238E27FC236}">
                  <a16:creationId xmlns:a16="http://schemas.microsoft.com/office/drawing/2014/main" id="{1B50B6E0-FEF9-41D2-B86D-0CEDB7BE5065}"/>
                </a:ext>
              </a:extLst>
            </p:cNvPr>
            <p:cNvSpPr/>
            <p:nvPr/>
          </p:nvSpPr>
          <p:spPr>
            <a:xfrm>
              <a:off x="2122515" y="5873153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6" name="Oval 118">
              <a:extLst>
                <a:ext uri="{FF2B5EF4-FFF2-40B4-BE49-F238E27FC236}">
                  <a16:creationId xmlns:a16="http://schemas.microsoft.com/office/drawing/2014/main" id="{14086653-8D12-4EF5-89A5-A5C748EC6F7C}"/>
                </a:ext>
              </a:extLst>
            </p:cNvPr>
            <p:cNvSpPr/>
            <p:nvPr/>
          </p:nvSpPr>
          <p:spPr>
            <a:xfrm>
              <a:off x="1040476" y="5531159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7" name="Oval 119">
              <a:extLst>
                <a:ext uri="{FF2B5EF4-FFF2-40B4-BE49-F238E27FC236}">
                  <a16:creationId xmlns:a16="http://schemas.microsoft.com/office/drawing/2014/main" id="{87BC3367-40C1-4657-BDF3-1F3DA4F2BEDF}"/>
                </a:ext>
              </a:extLst>
            </p:cNvPr>
            <p:cNvSpPr/>
            <p:nvPr/>
          </p:nvSpPr>
          <p:spPr>
            <a:xfrm>
              <a:off x="1379912" y="5289402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8" name="Oval 120">
              <a:extLst>
                <a:ext uri="{FF2B5EF4-FFF2-40B4-BE49-F238E27FC236}">
                  <a16:creationId xmlns:a16="http://schemas.microsoft.com/office/drawing/2014/main" id="{AD42EA76-4641-4F48-A828-A96DB95DACDF}"/>
                </a:ext>
              </a:extLst>
            </p:cNvPr>
            <p:cNvSpPr/>
            <p:nvPr/>
          </p:nvSpPr>
          <p:spPr>
            <a:xfrm>
              <a:off x="2122515" y="5614280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9" name="Oval 121">
              <a:extLst>
                <a:ext uri="{FF2B5EF4-FFF2-40B4-BE49-F238E27FC236}">
                  <a16:creationId xmlns:a16="http://schemas.microsoft.com/office/drawing/2014/main" id="{928BEF2F-EA1F-4AFD-A31E-4DC011AEEE18}"/>
                </a:ext>
              </a:extLst>
            </p:cNvPr>
            <p:cNvSpPr/>
            <p:nvPr/>
          </p:nvSpPr>
          <p:spPr>
            <a:xfrm>
              <a:off x="781395" y="5876135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0" name="Oval 122">
              <a:extLst>
                <a:ext uri="{FF2B5EF4-FFF2-40B4-BE49-F238E27FC236}">
                  <a16:creationId xmlns:a16="http://schemas.microsoft.com/office/drawing/2014/main" id="{320F8DB5-498D-47D8-89CA-B43A9631FD98}"/>
                </a:ext>
              </a:extLst>
            </p:cNvPr>
            <p:cNvSpPr/>
            <p:nvPr/>
          </p:nvSpPr>
          <p:spPr>
            <a:xfrm>
              <a:off x="1656976" y="6013980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1" name="Oval 123">
              <a:extLst>
                <a:ext uri="{FF2B5EF4-FFF2-40B4-BE49-F238E27FC236}">
                  <a16:creationId xmlns:a16="http://schemas.microsoft.com/office/drawing/2014/main" id="{0AD93E78-024D-4347-AD54-144183D6DC59}"/>
                </a:ext>
              </a:extLst>
            </p:cNvPr>
            <p:cNvSpPr/>
            <p:nvPr/>
          </p:nvSpPr>
          <p:spPr>
            <a:xfrm>
              <a:off x="1756756" y="5617196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2" name="Oval 124">
              <a:extLst>
                <a:ext uri="{FF2B5EF4-FFF2-40B4-BE49-F238E27FC236}">
                  <a16:creationId xmlns:a16="http://schemas.microsoft.com/office/drawing/2014/main" id="{666E610B-2DD7-4CB0-AA84-89187CF9BD2E}"/>
                </a:ext>
              </a:extLst>
            </p:cNvPr>
            <p:cNvSpPr/>
            <p:nvPr/>
          </p:nvSpPr>
          <p:spPr>
            <a:xfrm>
              <a:off x="1640339" y="4920110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3" name="Oval 125">
              <a:extLst>
                <a:ext uri="{FF2B5EF4-FFF2-40B4-BE49-F238E27FC236}">
                  <a16:creationId xmlns:a16="http://schemas.microsoft.com/office/drawing/2014/main" id="{93C6208C-8D7A-4ABD-A545-C3BB63BEF899}"/>
                </a:ext>
              </a:extLst>
            </p:cNvPr>
            <p:cNvSpPr/>
            <p:nvPr/>
          </p:nvSpPr>
          <p:spPr>
            <a:xfrm>
              <a:off x="2195932" y="5325555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4" name="Oval 126">
              <a:extLst>
                <a:ext uri="{FF2B5EF4-FFF2-40B4-BE49-F238E27FC236}">
                  <a16:creationId xmlns:a16="http://schemas.microsoft.com/office/drawing/2014/main" id="{BC5BAACF-2A3D-4A22-B636-06E581F3AE9B}"/>
                </a:ext>
              </a:extLst>
            </p:cNvPr>
            <p:cNvSpPr/>
            <p:nvPr/>
          </p:nvSpPr>
          <p:spPr>
            <a:xfrm>
              <a:off x="1765043" y="5297297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5" name="Oval 127">
              <a:extLst>
                <a:ext uri="{FF2B5EF4-FFF2-40B4-BE49-F238E27FC236}">
                  <a16:creationId xmlns:a16="http://schemas.microsoft.com/office/drawing/2014/main" id="{CDA5127F-4D99-401A-BCA9-361C967A277D}"/>
                </a:ext>
              </a:extLst>
            </p:cNvPr>
            <p:cNvSpPr/>
            <p:nvPr/>
          </p:nvSpPr>
          <p:spPr>
            <a:xfrm>
              <a:off x="1260762" y="5821965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6" name="Oval 128">
              <a:extLst>
                <a:ext uri="{FF2B5EF4-FFF2-40B4-BE49-F238E27FC236}">
                  <a16:creationId xmlns:a16="http://schemas.microsoft.com/office/drawing/2014/main" id="{00E12FF6-295A-4F35-98DB-F3A26355E5FA}"/>
                </a:ext>
              </a:extLst>
            </p:cNvPr>
            <p:cNvSpPr/>
            <p:nvPr/>
          </p:nvSpPr>
          <p:spPr>
            <a:xfrm>
              <a:off x="944879" y="6174838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7" name="Oval 129">
              <a:extLst>
                <a:ext uri="{FF2B5EF4-FFF2-40B4-BE49-F238E27FC236}">
                  <a16:creationId xmlns:a16="http://schemas.microsoft.com/office/drawing/2014/main" id="{4BEC8445-FD8C-446D-9289-9E2DCCE0E1C3}"/>
                </a:ext>
              </a:extLst>
            </p:cNvPr>
            <p:cNvSpPr/>
            <p:nvPr/>
          </p:nvSpPr>
          <p:spPr>
            <a:xfrm>
              <a:off x="1379912" y="6354529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8" name="Oval 130">
              <a:extLst>
                <a:ext uri="{FF2B5EF4-FFF2-40B4-BE49-F238E27FC236}">
                  <a16:creationId xmlns:a16="http://schemas.microsoft.com/office/drawing/2014/main" id="{1DFA150F-1C3C-465B-91DC-36F6B5C6D000}"/>
                </a:ext>
              </a:extLst>
            </p:cNvPr>
            <p:cNvSpPr/>
            <p:nvPr/>
          </p:nvSpPr>
          <p:spPr>
            <a:xfrm>
              <a:off x="613747" y="5614280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9" name="Oval 131">
              <a:extLst>
                <a:ext uri="{FF2B5EF4-FFF2-40B4-BE49-F238E27FC236}">
                  <a16:creationId xmlns:a16="http://schemas.microsoft.com/office/drawing/2014/main" id="{2AE3E1CB-D735-4940-B2A7-E4E4D893C0B1}"/>
                </a:ext>
              </a:extLst>
            </p:cNvPr>
            <p:cNvSpPr/>
            <p:nvPr/>
          </p:nvSpPr>
          <p:spPr>
            <a:xfrm>
              <a:off x="723185" y="5289402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0" name="Oval 132">
              <a:extLst>
                <a:ext uri="{FF2B5EF4-FFF2-40B4-BE49-F238E27FC236}">
                  <a16:creationId xmlns:a16="http://schemas.microsoft.com/office/drawing/2014/main" id="{2EA33294-CB7D-4431-B07E-38550CABBF15}"/>
                </a:ext>
              </a:extLst>
            </p:cNvPr>
            <p:cNvSpPr/>
            <p:nvPr/>
          </p:nvSpPr>
          <p:spPr>
            <a:xfrm>
              <a:off x="2037983" y="5087971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1" name="Oval 133">
              <a:extLst>
                <a:ext uri="{FF2B5EF4-FFF2-40B4-BE49-F238E27FC236}">
                  <a16:creationId xmlns:a16="http://schemas.microsoft.com/office/drawing/2014/main" id="{7243136D-033F-4221-A3C0-BA60F2E14692}"/>
                </a:ext>
              </a:extLst>
            </p:cNvPr>
            <p:cNvSpPr/>
            <p:nvPr/>
          </p:nvSpPr>
          <p:spPr>
            <a:xfrm>
              <a:off x="2001954" y="6174838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2" name="Oval 134">
              <a:extLst>
                <a:ext uri="{FF2B5EF4-FFF2-40B4-BE49-F238E27FC236}">
                  <a16:creationId xmlns:a16="http://schemas.microsoft.com/office/drawing/2014/main" id="{BB3A2820-712A-48D3-B623-48034553FAB3}"/>
                </a:ext>
              </a:extLst>
            </p:cNvPr>
            <p:cNvSpPr/>
            <p:nvPr/>
          </p:nvSpPr>
          <p:spPr>
            <a:xfrm>
              <a:off x="1735935" y="6375631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3" name="Oval 135">
              <a:extLst>
                <a:ext uri="{FF2B5EF4-FFF2-40B4-BE49-F238E27FC236}">
                  <a16:creationId xmlns:a16="http://schemas.microsoft.com/office/drawing/2014/main" id="{555CAA0A-59F1-4612-BCB8-ABD7F4FE66C7}"/>
                </a:ext>
              </a:extLst>
            </p:cNvPr>
            <p:cNvSpPr/>
            <p:nvPr/>
          </p:nvSpPr>
          <p:spPr>
            <a:xfrm>
              <a:off x="1050135" y="5147407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84" name="Group 136">
            <a:extLst>
              <a:ext uri="{FF2B5EF4-FFF2-40B4-BE49-F238E27FC236}">
                <a16:creationId xmlns:a16="http://schemas.microsoft.com/office/drawing/2014/main" id="{3E35C687-D7B4-49E8-AE6D-960B99BEBAEC}"/>
              </a:ext>
            </a:extLst>
          </p:cNvPr>
          <p:cNvGrpSpPr/>
          <p:nvPr/>
        </p:nvGrpSpPr>
        <p:grpSpPr>
          <a:xfrm>
            <a:off x="5999729" y="945746"/>
            <a:ext cx="1713092" cy="1596290"/>
            <a:chOff x="515388" y="4763193"/>
            <a:chExt cx="2111433" cy="1967471"/>
          </a:xfrm>
        </p:grpSpPr>
        <p:sp>
          <p:nvSpPr>
            <p:cNvPr id="85" name="Oval 137">
              <a:extLst>
                <a:ext uri="{FF2B5EF4-FFF2-40B4-BE49-F238E27FC236}">
                  <a16:creationId xmlns:a16="http://schemas.microsoft.com/office/drawing/2014/main" id="{F4AC9CD2-EF10-4145-BBFE-31A2575358C9}"/>
                </a:ext>
              </a:extLst>
            </p:cNvPr>
            <p:cNvSpPr/>
            <p:nvPr/>
          </p:nvSpPr>
          <p:spPr>
            <a:xfrm>
              <a:off x="515388" y="4763193"/>
              <a:ext cx="2111433" cy="196747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6" name="Oval 138">
              <a:extLst>
                <a:ext uri="{FF2B5EF4-FFF2-40B4-BE49-F238E27FC236}">
                  <a16:creationId xmlns:a16="http://schemas.microsoft.com/office/drawing/2014/main" id="{73F5DAC1-9254-4935-8D6C-2980F5204A3C}"/>
                </a:ext>
              </a:extLst>
            </p:cNvPr>
            <p:cNvSpPr/>
            <p:nvPr/>
          </p:nvSpPr>
          <p:spPr>
            <a:xfrm>
              <a:off x="1188719" y="4870015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7" name="Oval 139">
              <a:extLst>
                <a:ext uri="{FF2B5EF4-FFF2-40B4-BE49-F238E27FC236}">
                  <a16:creationId xmlns:a16="http://schemas.microsoft.com/office/drawing/2014/main" id="{EA8631C8-7C1D-4190-ACF7-B872C0A7713C}"/>
                </a:ext>
              </a:extLst>
            </p:cNvPr>
            <p:cNvSpPr/>
            <p:nvPr/>
          </p:nvSpPr>
          <p:spPr>
            <a:xfrm>
              <a:off x="2122515" y="5873153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8" name="Oval 140">
              <a:extLst>
                <a:ext uri="{FF2B5EF4-FFF2-40B4-BE49-F238E27FC236}">
                  <a16:creationId xmlns:a16="http://schemas.microsoft.com/office/drawing/2014/main" id="{BC3579F8-686B-4FFB-8468-2D59B1754029}"/>
                </a:ext>
              </a:extLst>
            </p:cNvPr>
            <p:cNvSpPr/>
            <p:nvPr/>
          </p:nvSpPr>
          <p:spPr>
            <a:xfrm>
              <a:off x="1040476" y="5531159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9" name="Oval 141">
              <a:extLst>
                <a:ext uri="{FF2B5EF4-FFF2-40B4-BE49-F238E27FC236}">
                  <a16:creationId xmlns:a16="http://schemas.microsoft.com/office/drawing/2014/main" id="{1DFC298F-4A4B-4B24-90C9-F06E15230C01}"/>
                </a:ext>
              </a:extLst>
            </p:cNvPr>
            <p:cNvSpPr/>
            <p:nvPr/>
          </p:nvSpPr>
          <p:spPr>
            <a:xfrm>
              <a:off x="1379912" y="5289402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0" name="Oval 142">
              <a:extLst>
                <a:ext uri="{FF2B5EF4-FFF2-40B4-BE49-F238E27FC236}">
                  <a16:creationId xmlns:a16="http://schemas.microsoft.com/office/drawing/2014/main" id="{9901248A-72A6-4723-9073-89CD548DA6C7}"/>
                </a:ext>
              </a:extLst>
            </p:cNvPr>
            <p:cNvSpPr/>
            <p:nvPr/>
          </p:nvSpPr>
          <p:spPr>
            <a:xfrm>
              <a:off x="2122515" y="5614280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1" name="Oval 143">
              <a:extLst>
                <a:ext uri="{FF2B5EF4-FFF2-40B4-BE49-F238E27FC236}">
                  <a16:creationId xmlns:a16="http://schemas.microsoft.com/office/drawing/2014/main" id="{516A4F74-4187-4151-AA27-FC108D3225AE}"/>
                </a:ext>
              </a:extLst>
            </p:cNvPr>
            <p:cNvSpPr/>
            <p:nvPr/>
          </p:nvSpPr>
          <p:spPr>
            <a:xfrm>
              <a:off x="781395" y="5876135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2" name="Oval 144">
              <a:extLst>
                <a:ext uri="{FF2B5EF4-FFF2-40B4-BE49-F238E27FC236}">
                  <a16:creationId xmlns:a16="http://schemas.microsoft.com/office/drawing/2014/main" id="{0EAB33CD-F89C-4B91-929C-3A70F98D8E64}"/>
                </a:ext>
              </a:extLst>
            </p:cNvPr>
            <p:cNvSpPr/>
            <p:nvPr/>
          </p:nvSpPr>
          <p:spPr>
            <a:xfrm>
              <a:off x="1656976" y="6013980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3" name="Oval 145">
              <a:extLst>
                <a:ext uri="{FF2B5EF4-FFF2-40B4-BE49-F238E27FC236}">
                  <a16:creationId xmlns:a16="http://schemas.microsoft.com/office/drawing/2014/main" id="{031174F0-B539-4C2E-AD1B-56D499F7ABA0}"/>
                </a:ext>
              </a:extLst>
            </p:cNvPr>
            <p:cNvSpPr/>
            <p:nvPr/>
          </p:nvSpPr>
          <p:spPr>
            <a:xfrm>
              <a:off x="1756756" y="5617196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4" name="Oval 146">
              <a:extLst>
                <a:ext uri="{FF2B5EF4-FFF2-40B4-BE49-F238E27FC236}">
                  <a16:creationId xmlns:a16="http://schemas.microsoft.com/office/drawing/2014/main" id="{ACDB10EC-23E9-469F-8A11-6EB04B205B43}"/>
                </a:ext>
              </a:extLst>
            </p:cNvPr>
            <p:cNvSpPr/>
            <p:nvPr/>
          </p:nvSpPr>
          <p:spPr>
            <a:xfrm>
              <a:off x="1640339" y="4920110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5" name="Oval 147">
              <a:extLst>
                <a:ext uri="{FF2B5EF4-FFF2-40B4-BE49-F238E27FC236}">
                  <a16:creationId xmlns:a16="http://schemas.microsoft.com/office/drawing/2014/main" id="{89EEFC5C-EBDA-484C-813D-3BA81BF327C5}"/>
                </a:ext>
              </a:extLst>
            </p:cNvPr>
            <p:cNvSpPr/>
            <p:nvPr/>
          </p:nvSpPr>
          <p:spPr>
            <a:xfrm>
              <a:off x="2195932" y="5325555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6" name="Oval 148">
              <a:extLst>
                <a:ext uri="{FF2B5EF4-FFF2-40B4-BE49-F238E27FC236}">
                  <a16:creationId xmlns:a16="http://schemas.microsoft.com/office/drawing/2014/main" id="{74574325-3D75-4A81-9848-E08BD0465A9C}"/>
                </a:ext>
              </a:extLst>
            </p:cNvPr>
            <p:cNvSpPr/>
            <p:nvPr/>
          </p:nvSpPr>
          <p:spPr>
            <a:xfrm>
              <a:off x="1765043" y="5297297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7" name="Oval 149">
              <a:extLst>
                <a:ext uri="{FF2B5EF4-FFF2-40B4-BE49-F238E27FC236}">
                  <a16:creationId xmlns:a16="http://schemas.microsoft.com/office/drawing/2014/main" id="{7F6A5AE4-874C-445A-898E-DF22A484A558}"/>
                </a:ext>
              </a:extLst>
            </p:cNvPr>
            <p:cNvSpPr/>
            <p:nvPr/>
          </p:nvSpPr>
          <p:spPr>
            <a:xfrm>
              <a:off x="1260762" y="5821965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8" name="Oval 150">
              <a:extLst>
                <a:ext uri="{FF2B5EF4-FFF2-40B4-BE49-F238E27FC236}">
                  <a16:creationId xmlns:a16="http://schemas.microsoft.com/office/drawing/2014/main" id="{75EDFBBC-880B-47BB-B958-1F7863B1EB7F}"/>
                </a:ext>
              </a:extLst>
            </p:cNvPr>
            <p:cNvSpPr/>
            <p:nvPr/>
          </p:nvSpPr>
          <p:spPr>
            <a:xfrm>
              <a:off x="944879" y="6174838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9" name="Oval 151">
              <a:extLst>
                <a:ext uri="{FF2B5EF4-FFF2-40B4-BE49-F238E27FC236}">
                  <a16:creationId xmlns:a16="http://schemas.microsoft.com/office/drawing/2014/main" id="{0D079267-0A1C-414D-A07F-5D042635BF2F}"/>
                </a:ext>
              </a:extLst>
            </p:cNvPr>
            <p:cNvSpPr/>
            <p:nvPr/>
          </p:nvSpPr>
          <p:spPr>
            <a:xfrm>
              <a:off x="1379912" y="6354529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0" name="Oval 152">
              <a:extLst>
                <a:ext uri="{FF2B5EF4-FFF2-40B4-BE49-F238E27FC236}">
                  <a16:creationId xmlns:a16="http://schemas.microsoft.com/office/drawing/2014/main" id="{F68A7E18-9146-46F0-8C4C-9873876EDDA1}"/>
                </a:ext>
              </a:extLst>
            </p:cNvPr>
            <p:cNvSpPr/>
            <p:nvPr/>
          </p:nvSpPr>
          <p:spPr>
            <a:xfrm>
              <a:off x="613747" y="5614280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1" name="Oval 153">
              <a:extLst>
                <a:ext uri="{FF2B5EF4-FFF2-40B4-BE49-F238E27FC236}">
                  <a16:creationId xmlns:a16="http://schemas.microsoft.com/office/drawing/2014/main" id="{034D6AD9-3928-4F89-8DA0-A25E8C48AE2D}"/>
                </a:ext>
              </a:extLst>
            </p:cNvPr>
            <p:cNvSpPr/>
            <p:nvPr/>
          </p:nvSpPr>
          <p:spPr>
            <a:xfrm>
              <a:off x="723185" y="5289402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2" name="Oval 154">
              <a:extLst>
                <a:ext uri="{FF2B5EF4-FFF2-40B4-BE49-F238E27FC236}">
                  <a16:creationId xmlns:a16="http://schemas.microsoft.com/office/drawing/2014/main" id="{9D6A6D34-A445-40BB-9355-0CE579AD1722}"/>
                </a:ext>
              </a:extLst>
            </p:cNvPr>
            <p:cNvSpPr/>
            <p:nvPr/>
          </p:nvSpPr>
          <p:spPr>
            <a:xfrm>
              <a:off x="2037983" y="5087971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3" name="Oval 155">
              <a:extLst>
                <a:ext uri="{FF2B5EF4-FFF2-40B4-BE49-F238E27FC236}">
                  <a16:creationId xmlns:a16="http://schemas.microsoft.com/office/drawing/2014/main" id="{41961013-AF3E-4739-B7F7-1480A6CFACB9}"/>
                </a:ext>
              </a:extLst>
            </p:cNvPr>
            <p:cNvSpPr/>
            <p:nvPr/>
          </p:nvSpPr>
          <p:spPr>
            <a:xfrm>
              <a:off x="2001954" y="6174838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4" name="Oval 156">
              <a:extLst>
                <a:ext uri="{FF2B5EF4-FFF2-40B4-BE49-F238E27FC236}">
                  <a16:creationId xmlns:a16="http://schemas.microsoft.com/office/drawing/2014/main" id="{23311D9D-9F12-440E-A06E-A0CCD8D19109}"/>
                </a:ext>
              </a:extLst>
            </p:cNvPr>
            <p:cNvSpPr/>
            <p:nvPr/>
          </p:nvSpPr>
          <p:spPr>
            <a:xfrm>
              <a:off x="1735935" y="6375631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5" name="Oval 157">
              <a:extLst>
                <a:ext uri="{FF2B5EF4-FFF2-40B4-BE49-F238E27FC236}">
                  <a16:creationId xmlns:a16="http://schemas.microsoft.com/office/drawing/2014/main" id="{3785BDF2-8A53-494A-A206-74C4A3B66B88}"/>
                </a:ext>
              </a:extLst>
            </p:cNvPr>
            <p:cNvSpPr/>
            <p:nvPr/>
          </p:nvSpPr>
          <p:spPr>
            <a:xfrm>
              <a:off x="1050135" y="5147407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06" name="Group 158">
            <a:extLst>
              <a:ext uri="{FF2B5EF4-FFF2-40B4-BE49-F238E27FC236}">
                <a16:creationId xmlns:a16="http://schemas.microsoft.com/office/drawing/2014/main" id="{065F2D50-491A-4005-95EF-5825E8BC13BB}"/>
              </a:ext>
            </a:extLst>
          </p:cNvPr>
          <p:cNvGrpSpPr/>
          <p:nvPr/>
        </p:nvGrpSpPr>
        <p:grpSpPr>
          <a:xfrm>
            <a:off x="8256874" y="1903356"/>
            <a:ext cx="1156543" cy="1077688"/>
            <a:chOff x="6010890" y="5143316"/>
            <a:chExt cx="1527019" cy="1422904"/>
          </a:xfrm>
        </p:grpSpPr>
        <p:sp>
          <p:nvSpPr>
            <p:cNvPr id="107" name="Oval 159">
              <a:extLst>
                <a:ext uri="{FF2B5EF4-FFF2-40B4-BE49-F238E27FC236}">
                  <a16:creationId xmlns:a16="http://schemas.microsoft.com/office/drawing/2014/main" id="{2D57A1C0-5FAC-4BA6-9A40-9084A319CA28}"/>
                </a:ext>
              </a:extLst>
            </p:cNvPr>
            <p:cNvSpPr/>
            <p:nvPr/>
          </p:nvSpPr>
          <p:spPr>
            <a:xfrm>
              <a:off x="6010890" y="5143316"/>
              <a:ext cx="1527019" cy="142290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8" name="Oval 160">
              <a:extLst>
                <a:ext uri="{FF2B5EF4-FFF2-40B4-BE49-F238E27FC236}">
                  <a16:creationId xmlns:a16="http://schemas.microsoft.com/office/drawing/2014/main" id="{7FBC652A-2E81-40AD-8063-DB4709F96F8C}"/>
                </a:ext>
              </a:extLst>
            </p:cNvPr>
            <p:cNvSpPr/>
            <p:nvPr/>
          </p:nvSpPr>
          <p:spPr>
            <a:xfrm>
              <a:off x="6771420" y="5211260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9" name="Oval 161">
              <a:extLst>
                <a:ext uri="{FF2B5EF4-FFF2-40B4-BE49-F238E27FC236}">
                  <a16:creationId xmlns:a16="http://schemas.microsoft.com/office/drawing/2014/main" id="{0617BB7E-6B7B-428B-8CA8-DC41649E3CA9}"/>
                </a:ext>
              </a:extLst>
            </p:cNvPr>
            <p:cNvSpPr/>
            <p:nvPr/>
          </p:nvSpPr>
          <p:spPr>
            <a:xfrm>
              <a:off x="6623177" y="5872404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0" name="Oval 162">
              <a:extLst>
                <a:ext uri="{FF2B5EF4-FFF2-40B4-BE49-F238E27FC236}">
                  <a16:creationId xmlns:a16="http://schemas.microsoft.com/office/drawing/2014/main" id="{677BB74B-136D-4A0E-B3DB-37B15164F61D}"/>
                </a:ext>
              </a:extLst>
            </p:cNvPr>
            <p:cNvSpPr/>
            <p:nvPr/>
          </p:nvSpPr>
          <p:spPr>
            <a:xfrm>
              <a:off x="6962613" y="5630647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1" name="Oval 163">
              <a:extLst>
                <a:ext uri="{FF2B5EF4-FFF2-40B4-BE49-F238E27FC236}">
                  <a16:creationId xmlns:a16="http://schemas.microsoft.com/office/drawing/2014/main" id="{C34504B5-76D6-4FC1-A481-B13224387F7F}"/>
                </a:ext>
              </a:extLst>
            </p:cNvPr>
            <p:cNvSpPr/>
            <p:nvPr/>
          </p:nvSpPr>
          <p:spPr>
            <a:xfrm>
              <a:off x="6364096" y="6217380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2" name="Oval 164">
              <a:extLst>
                <a:ext uri="{FF2B5EF4-FFF2-40B4-BE49-F238E27FC236}">
                  <a16:creationId xmlns:a16="http://schemas.microsoft.com/office/drawing/2014/main" id="{3AD8E8FF-B0F0-4CFF-B9C5-9879FF9B6CCE}"/>
                </a:ext>
              </a:extLst>
            </p:cNvPr>
            <p:cNvSpPr/>
            <p:nvPr/>
          </p:nvSpPr>
          <p:spPr>
            <a:xfrm>
              <a:off x="6843463" y="6163210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3" name="Oval 165">
              <a:extLst>
                <a:ext uri="{FF2B5EF4-FFF2-40B4-BE49-F238E27FC236}">
                  <a16:creationId xmlns:a16="http://schemas.microsoft.com/office/drawing/2014/main" id="{F5DF8210-47CE-4548-846F-EFDFCEA9DB6F}"/>
                </a:ext>
              </a:extLst>
            </p:cNvPr>
            <p:cNvSpPr/>
            <p:nvPr/>
          </p:nvSpPr>
          <p:spPr>
            <a:xfrm>
              <a:off x="6642582" y="6333378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4" name="Oval 166">
              <a:extLst>
                <a:ext uri="{FF2B5EF4-FFF2-40B4-BE49-F238E27FC236}">
                  <a16:creationId xmlns:a16="http://schemas.microsoft.com/office/drawing/2014/main" id="{3A3217A1-F8BC-40FB-A78A-F118606F07E9}"/>
                </a:ext>
              </a:extLst>
            </p:cNvPr>
            <p:cNvSpPr/>
            <p:nvPr/>
          </p:nvSpPr>
          <p:spPr>
            <a:xfrm>
              <a:off x="7144777" y="5896928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5" name="Oval 167">
              <a:extLst>
                <a:ext uri="{FF2B5EF4-FFF2-40B4-BE49-F238E27FC236}">
                  <a16:creationId xmlns:a16="http://schemas.microsoft.com/office/drawing/2014/main" id="{F43FDD2A-FCB0-41F6-8231-F1201863A4F3}"/>
                </a:ext>
              </a:extLst>
            </p:cNvPr>
            <p:cNvSpPr/>
            <p:nvPr/>
          </p:nvSpPr>
          <p:spPr>
            <a:xfrm>
              <a:off x="6196448" y="5955525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6" name="Oval 168">
              <a:extLst>
                <a:ext uri="{FF2B5EF4-FFF2-40B4-BE49-F238E27FC236}">
                  <a16:creationId xmlns:a16="http://schemas.microsoft.com/office/drawing/2014/main" id="{A96680BB-2EC3-4A52-8EEF-28FD61693020}"/>
                </a:ext>
              </a:extLst>
            </p:cNvPr>
            <p:cNvSpPr/>
            <p:nvPr/>
          </p:nvSpPr>
          <p:spPr>
            <a:xfrm>
              <a:off x="6305886" y="5630647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7" name="Oval 169">
              <a:extLst>
                <a:ext uri="{FF2B5EF4-FFF2-40B4-BE49-F238E27FC236}">
                  <a16:creationId xmlns:a16="http://schemas.microsoft.com/office/drawing/2014/main" id="{42C4EADB-F000-4A1A-B5AF-EC257C48EA2A}"/>
                </a:ext>
              </a:extLst>
            </p:cNvPr>
            <p:cNvSpPr/>
            <p:nvPr/>
          </p:nvSpPr>
          <p:spPr>
            <a:xfrm>
              <a:off x="6632836" y="5488652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8" name="Oval 170">
              <a:extLst>
                <a:ext uri="{FF2B5EF4-FFF2-40B4-BE49-F238E27FC236}">
                  <a16:creationId xmlns:a16="http://schemas.microsoft.com/office/drawing/2014/main" id="{2D8C648A-89BC-432C-BE66-4BEA43407096}"/>
                </a:ext>
              </a:extLst>
            </p:cNvPr>
            <p:cNvSpPr/>
            <p:nvPr/>
          </p:nvSpPr>
          <p:spPr>
            <a:xfrm>
              <a:off x="7097354" y="5364366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9" name="Oval 171">
              <a:extLst>
                <a:ext uri="{FF2B5EF4-FFF2-40B4-BE49-F238E27FC236}">
                  <a16:creationId xmlns:a16="http://schemas.microsoft.com/office/drawing/2014/main" id="{436F56DB-A0C9-489F-94B8-321E999F2B35}"/>
                </a:ext>
              </a:extLst>
            </p:cNvPr>
            <p:cNvSpPr/>
            <p:nvPr/>
          </p:nvSpPr>
          <p:spPr>
            <a:xfrm>
              <a:off x="6452110" y="5294652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20" name="Group 172">
            <a:extLst>
              <a:ext uri="{FF2B5EF4-FFF2-40B4-BE49-F238E27FC236}">
                <a16:creationId xmlns:a16="http://schemas.microsoft.com/office/drawing/2014/main" id="{DD3F97D3-4F71-4F22-A154-9937883F7BC4}"/>
              </a:ext>
            </a:extLst>
          </p:cNvPr>
          <p:cNvGrpSpPr/>
          <p:nvPr/>
        </p:nvGrpSpPr>
        <p:grpSpPr>
          <a:xfrm>
            <a:off x="9945376" y="2096991"/>
            <a:ext cx="769631" cy="717156"/>
            <a:chOff x="7689300" y="5443997"/>
            <a:chExt cx="1104352" cy="1029055"/>
          </a:xfrm>
        </p:grpSpPr>
        <p:sp>
          <p:nvSpPr>
            <p:cNvPr id="121" name="Oval 173">
              <a:extLst>
                <a:ext uri="{FF2B5EF4-FFF2-40B4-BE49-F238E27FC236}">
                  <a16:creationId xmlns:a16="http://schemas.microsoft.com/office/drawing/2014/main" id="{5A7D430C-615D-4C0E-9781-3525A7E55533}"/>
                </a:ext>
              </a:extLst>
            </p:cNvPr>
            <p:cNvSpPr/>
            <p:nvPr/>
          </p:nvSpPr>
          <p:spPr>
            <a:xfrm>
              <a:off x="7689300" y="5443997"/>
              <a:ext cx="1104352" cy="102905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2" name="Oval 174">
              <a:extLst>
                <a:ext uri="{FF2B5EF4-FFF2-40B4-BE49-F238E27FC236}">
                  <a16:creationId xmlns:a16="http://schemas.microsoft.com/office/drawing/2014/main" id="{0C435215-67A5-4C63-8292-DDB87EDEEF3A}"/>
                </a:ext>
              </a:extLst>
            </p:cNvPr>
            <p:cNvSpPr/>
            <p:nvPr/>
          </p:nvSpPr>
          <p:spPr>
            <a:xfrm>
              <a:off x="7978157" y="6182845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3" name="Oval 175">
              <a:extLst>
                <a:ext uri="{FF2B5EF4-FFF2-40B4-BE49-F238E27FC236}">
                  <a16:creationId xmlns:a16="http://schemas.microsoft.com/office/drawing/2014/main" id="{A5930CBC-2F68-4B1F-847D-8DE9953BCE90}"/>
                </a:ext>
              </a:extLst>
            </p:cNvPr>
            <p:cNvSpPr/>
            <p:nvPr/>
          </p:nvSpPr>
          <p:spPr>
            <a:xfrm>
              <a:off x="7987988" y="5887035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4" name="Oval 176">
              <a:extLst>
                <a:ext uri="{FF2B5EF4-FFF2-40B4-BE49-F238E27FC236}">
                  <a16:creationId xmlns:a16="http://schemas.microsoft.com/office/drawing/2014/main" id="{90FD34F8-49A1-49A6-B38B-4F8C1096555A}"/>
                </a:ext>
              </a:extLst>
            </p:cNvPr>
            <p:cNvSpPr/>
            <p:nvPr/>
          </p:nvSpPr>
          <p:spPr>
            <a:xfrm>
              <a:off x="8219606" y="6194183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5" name="Oval 177">
              <a:extLst>
                <a:ext uri="{FF2B5EF4-FFF2-40B4-BE49-F238E27FC236}">
                  <a16:creationId xmlns:a16="http://schemas.microsoft.com/office/drawing/2014/main" id="{D13320C0-B93A-484D-822D-D21A2612FE46}"/>
                </a:ext>
              </a:extLst>
            </p:cNvPr>
            <p:cNvSpPr/>
            <p:nvPr/>
          </p:nvSpPr>
          <p:spPr>
            <a:xfrm>
              <a:off x="8468987" y="5973072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6" name="Oval 178">
              <a:extLst>
                <a:ext uri="{FF2B5EF4-FFF2-40B4-BE49-F238E27FC236}">
                  <a16:creationId xmlns:a16="http://schemas.microsoft.com/office/drawing/2014/main" id="{D86B040C-77F8-443F-9E74-FDE364A50363}"/>
                </a:ext>
              </a:extLst>
            </p:cNvPr>
            <p:cNvSpPr/>
            <p:nvPr/>
          </p:nvSpPr>
          <p:spPr>
            <a:xfrm>
              <a:off x="8373391" y="5537007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7" name="Oval 179">
              <a:extLst>
                <a:ext uri="{FF2B5EF4-FFF2-40B4-BE49-F238E27FC236}">
                  <a16:creationId xmlns:a16="http://schemas.microsoft.com/office/drawing/2014/main" id="{663F8CA8-6DA2-4967-A3A6-A7A560633626}"/>
                </a:ext>
              </a:extLst>
            </p:cNvPr>
            <p:cNvSpPr/>
            <p:nvPr/>
          </p:nvSpPr>
          <p:spPr>
            <a:xfrm>
              <a:off x="7747488" y="5776253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8" name="Oval 180">
              <a:extLst>
                <a:ext uri="{FF2B5EF4-FFF2-40B4-BE49-F238E27FC236}">
                  <a16:creationId xmlns:a16="http://schemas.microsoft.com/office/drawing/2014/main" id="{FB210D06-A6CF-463A-96D9-D82835D5EA41}"/>
                </a:ext>
              </a:extLst>
            </p:cNvPr>
            <p:cNvSpPr/>
            <p:nvPr/>
          </p:nvSpPr>
          <p:spPr>
            <a:xfrm>
              <a:off x="8093416" y="5567578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9" name="Oval 181">
              <a:extLst>
                <a:ext uri="{FF2B5EF4-FFF2-40B4-BE49-F238E27FC236}">
                  <a16:creationId xmlns:a16="http://schemas.microsoft.com/office/drawing/2014/main" id="{0195D233-E72B-4C70-BD19-F97BE4041853}"/>
                </a:ext>
              </a:extLst>
            </p:cNvPr>
            <p:cNvSpPr/>
            <p:nvPr/>
          </p:nvSpPr>
          <p:spPr>
            <a:xfrm>
              <a:off x="8277794" y="5778858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30" name="Left Arrow 182">
            <a:extLst>
              <a:ext uri="{FF2B5EF4-FFF2-40B4-BE49-F238E27FC236}">
                <a16:creationId xmlns:a16="http://schemas.microsoft.com/office/drawing/2014/main" id="{99E653E7-26C7-4703-BD7B-7D85BEFC76BA}"/>
              </a:ext>
            </a:extLst>
          </p:cNvPr>
          <p:cNvSpPr/>
          <p:nvPr/>
        </p:nvSpPr>
        <p:spPr>
          <a:xfrm>
            <a:off x="7732531" y="2260917"/>
            <a:ext cx="457200" cy="30772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1" name="Right Arrow 183">
            <a:extLst>
              <a:ext uri="{FF2B5EF4-FFF2-40B4-BE49-F238E27FC236}">
                <a16:creationId xmlns:a16="http://schemas.microsoft.com/office/drawing/2014/main" id="{238D65CE-621D-4AAD-A2FE-B1D127A4538D}"/>
              </a:ext>
            </a:extLst>
          </p:cNvPr>
          <p:cNvSpPr/>
          <p:nvPr/>
        </p:nvSpPr>
        <p:spPr>
          <a:xfrm>
            <a:off x="10817189" y="2283543"/>
            <a:ext cx="341402" cy="2624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2" name="Oval 184">
            <a:extLst>
              <a:ext uri="{FF2B5EF4-FFF2-40B4-BE49-F238E27FC236}">
                <a16:creationId xmlns:a16="http://schemas.microsoft.com/office/drawing/2014/main" id="{6947F3D6-0572-4CFD-9113-4B875D9B32DE}"/>
              </a:ext>
            </a:extLst>
          </p:cNvPr>
          <p:cNvSpPr/>
          <p:nvPr/>
        </p:nvSpPr>
        <p:spPr>
          <a:xfrm>
            <a:off x="9026045" y="1636832"/>
            <a:ext cx="191193" cy="1720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3" name="Oval 185">
            <a:extLst>
              <a:ext uri="{FF2B5EF4-FFF2-40B4-BE49-F238E27FC236}">
                <a16:creationId xmlns:a16="http://schemas.microsoft.com/office/drawing/2014/main" id="{8C665AC0-1A0C-4A69-B588-090D9AAC389A}"/>
              </a:ext>
            </a:extLst>
          </p:cNvPr>
          <p:cNvSpPr/>
          <p:nvPr/>
        </p:nvSpPr>
        <p:spPr>
          <a:xfrm>
            <a:off x="9553018" y="2796788"/>
            <a:ext cx="191193" cy="1720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4" name="Oval 186">
            <a:extLst>
              <a:ext uri="{FF2B5EF4-FFF2-40B4-BE49-F238E27FC236}">
                <a16:creationId xmlns:a16="http://schemas.microsoft.com/office/drawing/2014/main" id="{7E003593-01DF-4AF7-B0A4-7B9401DAAEDB}"/>
              </a:ext>
            </a:extLst>
          </p:cNvPr>
          <p:cNvSpPr/>
          <p:nvPr/>
        </p:nvSpPr>
        <p:spPr>
          <a:xfrm>
            <a:off x="10102202" y="1694189"/>
            <a:ext cx="191193" cy="1720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5" name="Right Arrow 187">
            <a:extLst>
              <a:ext uri="{FF2B5EF4-FFF2-40B4-BE49-F238E27FC236}">
                <a16:creationId xmlns:a16="http://schemas.microsoft.com/office/drawing/2014/main" id="{73E3E261-033D-47B6-972A-E50ECA6470B6}"/>
              </a:ext>
            </a:extLst>
          </p:cNvPr>
          <p:cNvSpPr/>
          <p:nvPr/>
        </p:nvSpPr>
        <p:spPr>
          <a:xfrm rot="13980226">
            <a:off x="8764764" y="1295850"/>
            <a:ext cx="341402" cy="2624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6" name="Right Arrow 188">
            <a:extLst>
              <a:ext uri="{FF2B5EF4-FFF2-40B4-BE49-F238E27FC236}">
                <a16:creationId xmlns:a16="http://schemas.microsoft.com/office/drawing/2014/main" id="{AA405643-EBAE-4DB2-A2AD-F9008D2DC2A9}"/>
              </a:ext>
            </a:extLst>
          </p:cNvPr>
          <p:cNvSpPr/>
          <p:nvPr/>
        </p:nvSpPr>
        <p:spPr>
          <a:xfrm rot="18504869">
            <a:off x="10238308" y="1323738"/>
            <a:ext cx="341402" cy="2624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37" name="Group 189">
            <a:extLst>
              <a:ext uri="{FF2B5EF4-FFF2-40B4-BE49-F238E27FC236}">
                <a16:creationId xmlns:a16="http://schemas.microsoft.com/office/drawing/2014/main" id="{B4A6E335-F0A4-4C02-9956-2A52F07F26F8}"/>
              </a:ext>
            </a:extLst>
          </p:cNvPr>
          <p:cNvGrpSpPr/>
          <p:nvPr/>
        </p:nvGrpSpPr>
        <p:grpSpPr>
          <a:xfrm>
            <a:off x="8035332" y="5271710"/>
            <a:ext cx="1156543" cy="1077688"/>
            <a:chOff x="6010890" y="5143316"/>
            <a:chExt cx="1527019" cy="1422904"/>
          </a:xfrm>
        </p:grpSpPr>
        <p:sp>
          <p:nvSpPr>
            <p:cNvPr id="138" name="Oval 190">
              <a:extLst>
                <a:ext uri="{FF2B5EF4-FFF2-40B4-BE49-F238E27FC236}">
                  <a16:creationId xmlns:a16="http://schemas.microsoft.com/office/drawing/2014/main" id="{50F737F1-A315-4D8A-BD1C-ADDA0D167B31}"/>
                </a:ext>
              </a:extLst>
            </p:cNvPr>
            <p:cNvSpPr/>
            <p:nvPr/>
          </p:nvSpPr>
          <p:spPr>
            <a:xfrm>
              <a:off x="6010890" y="5143316"/>
              <a:ext cx="1527019" cy="142290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9" name="Oval 191">
              <a:extLst>
                <a:ext uri="{FF2B5EF4-FFF2-40B4-BE49-F238E27FC236}">
                  <a16:creationId xmlns:a16="http://schemas.microsoft.com/office/drawing/2014/main" id="{310FC8E5-7419-4504-B0F1-A85FE36AA905}"/>
                </a:ext>
              </a:extLst>
            </p:cNvPr>
            <p:cNvSpPr/>
            <p:nvPr/>
          </p:nvSpPr>
          <p:spPr>
            <a:xfrm>
              <a:off x="6771420" y="5211260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0" name="Oval 192">
              <a:extLst>
                <a:ext uri="{FF2B5EF4-FFF2-40B4-BE49-F238E27FC236}">
                  <a16:creationId xmlns:a16="http://schemas.microsoft.com/office/drawing/2014/main" id="{FAD0C776-986D-4999-8D26-FFFD414ACE41}"/>
                </a:ext>
              </a:extLst>
            </p:cNvPr>
            <p:cNvSpPr/>
            <p:nvPr/>
          </p:nvSpPr>
          <p:spPr>
            <a:xfrm>
              <a:off x="6623177" y="5872404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1" name="Oval 193">
              <a:extLst>
                <a:ext uri="{FF2B5EF4-FFF2-40B4-BE49-F238E27FC236}">
                  <a16:creationId xmlns:a16="http://schemas.microsoft.com/office/drawing/2014/main" id="{70B7A62C-0250-4AC7-9B62-122066D1F328}"/>
                </a:ext>
              </a:extLst>
            </p:cNvPr>
            <p:cNvSpPr/>
            <p:nvPr/>
          </p:nvSpPr>
          <p:spPr>
            <a:xfrm>
              <a:off x="6962613" y="5630647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2" name="Oval 194">
              <a:extLst>
                <a:ext uri="{FF2B5EF4-FFF2-40B4-BE49-F238E27FC236}">
                  <a16:creationId xmlns:a16="http://schemas.microsoft.com/office/drawing/2014/main" id="{F0FE2006-8CB5-4471-A84B-7EA3C31525D6}"/>
                </a:ext>
              </a:extLst>
            </p:cNvPr>
            <p:cNvSpPr/>
            <p:nvPr/>
          </p:nvSpPr>
          <p:spPr>
            <a:xfrm>
              <a:off x="6364096" y="6217380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3" name="Oval 195">
              <a:extLst>
                <a:ext uri="{FF2B5EF4-FFF2-40B4-BE49-F238E27FC236}">
                  <a16:creationId xmlns:a16="http://schemas.microsoft.com/office/drawing/2014/main" id="{25DD54FF-3F5D-4E43-9C01-8B366BC23BF1}"/>
                </a:ext>
              </a:extLst>
            </p:cNvPr>
            <p:cNvSpPr/>
            <p:nvPr/>
          </p:nvSpPr>
          <p:spPr>
            <a:xfrm>
              <a:off x="6843463" y="6163210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4" name="Oval 196">
              <a:extLst>
                <a:ext uri="{FF2B5EF4-FFF2-40B4-BE49-F238E27FC236}">
                  <a16:creationId xmlns:a16="http://schemas.microsoft.com/office/drawing/2014/main" id="{33B4B5C4-60E5-4A90-9B28-BEC6EE3F43EA}"/>
                </a:ext>
              </a:extLst>
            </p:cNvPr>
            <p:cNvSpPr/>
            <p:nvPr/>
          </p:nvSpPr>
          <p:spPr>
            <a:xfrm>
              <a:off x="6642582" y="6333378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5" name="Oval 197">
              <a:extLst>
                <a:ext uri="{FF2B5EF4-FFF2-40B4-BE49-F238E27FC236}">
                  <a16:creationId xmlns:a16="http://schemas.microsoft.com/office/drawing/2014/main" id="{4578EA68-77D3-4A14-9EED-776835533237}"/>
                </a:ext>
              </a:extLst>
            </p:cNvPr>
            <p:cNvSpPr/>
            <p:nvPr/>
          </p:nvSpPr>
          <p:spPr>
            <a:xfrm>
              <a:off x="7144777" y="5896928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6" name="Oval 198">
              <a:extLst>
                <a:ext uri="{FF2B5EF4-FFF2-40B4-BE49-F238E27FC236}">
                  <a16:creationId xmlns:a16="http://schemas.microsoft.com/office/drawing/2014/main" id="{870AB0C9-EAC4-4782-B59E-F74649E65591}"/>
                </a:ext>
              </a:extLst>
            </p:cNvPr>
            <p:cNvSpPr/>
            <p:nvPr/>
          </p:nvSpPr>
          <p:spPr>
            <a:xfrm>
              <a:off x="6196448" y="5955525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7" name="Oval 199">
              <a:extLst>
                <a:ext uri="{FF2B5EF4-FFF2-40B4-BE49-F238E27FC236}">
                  <a16:creationId xmlns:a16="http://schemas.microsoft.com/office/drawing/2014/main" id="{95088C9A-B217-468E-81EE-25D57AFBDDCB}"/>
                </a:ext>
              </a:extLst>
            </p:cNvPr>
            <p:cNvSpPr/>
            <p:nvPr/>
          </p:nvSpPr>
          <p:spPr>
            <a:xfrm>
              <a:off x="6305886" y="5630647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8" name="Oval 200">
              <a:extLst>
                <a:ext uri="{FF2B5EF4-FFF2-40B4-BE49-F238E27FC236}">
                  <a16:creationId xmlns:a16="http://schemas.microsoft.com/office/drawing/2014/main" id="{38625ECD-A6A2-4C05-88E8-93A6FD7D38DC}"/>
                </a:ext>
              </a:extLst>
            </p:cNvPr>
            <p:cNvSpPr/>
            <p:nvPr/>
          </p:nvSpPr>
          <p:spPr>
            <a:xfrm>
              <a:off x="6632836" y="5488652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9" name="Oval 201">
              <a:extLst>
                <a:ext uri="{FF2B5EF4-FFF2-40B4-BE49-F238E27FC236}">
                  <a16:creationId xmlns:a16="http://schemas.microsoft.com/office/drawing/2014/main" id="{39A41948-2A1B-4F63-80C9-9167E198C600}"/>
                </a:ext>
              </a:extLst>
            </p:cNvPr>
            <p:cNvSpPr/>
            <p:nvPr/>
          </p:nvSpPr>
          <p:spPr>
            <a:xfrm>
              <a:off x="7097354" y="5364366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0" name="Oval 202">
              <a:extLst>
                <a:ext uri="{FF2B5EF4-FFF2-40B4-BE49-F238E27FC236}">
                  <a16:creationId xmlns:a16="http://schemas.microsoft.com/office/drawing/2014/main" id="{5D7FD79F-DE1E-435F-8A94-B0DB1B080CEA}"/>
                </a:ext>
              </a:extLst>
            </p:cNvPr>
            <p:cNvSpPr/>
            <p:nvPr/>
          </p:nvSpPr>
          <p:spPr>
            <a:xfrm>
              <a:off x="6452110" y="5294652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51" name="Group 203">
            <a:extLst>
              <a:ext uri="{FF2B5EF4-FFF2-40B4-BE49-F238E27FC236}">
                <a16:creationId xmlns:a16="http://schemas.microsoft.com/office/drawing/2014/main" id="{843FB42F-993B-4EDF-A5E7-5932EBC9BAAC}"/>
              </a:ext>
            </a:extLst>
          </p:cNvPr>
          <p:cNvGrpSpPr/>
          <p:nvPr/>
        </p:nvGrpSpPr>
        <p:grpSpPr>
          <a:xfrm>
            <a:off x="9723834" y="5465345"/>
            <a:ext cx="769631" cy="717156"/>
            <a:chOff x="7689300" y="5443997"/>
            <a:chExt cx="1104352" cy="1029055"/>
          </a:xfrm>
        </p:grpSpPr>
        <p:sp>
          <p:nvSpPr>
            <p:cNvPr id="152" name="Oval 204">
              <a:extLst>
                <a:ext uri="{FF2B5EF4-FFF2-40B4-BE49-F238E27FC236}">
                  <a16:creationId xmlns:a16="http://schemas.microsoft.com/office/drawing/2014/main" id="{9931D7A8-7BFC-4EFB-AED1-03E116EC01B4}"/>
                </a:ext>
              </a:extLst>
            </p:cNvPr>
            <p:cNvSpPr/>
            <p:nvPr/>
          </p:nvSpPr>
          <p:spPr>
            <a:xfrm>
              <a:off x="7689300" y="5443997"/>
              <a:ext cx="1104352" cy="102905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3" name="Oval 205">
              <a:extLst>
                <a:ext uri="{FF2B5EF4-FFF2-40B4-BE49-F238E27FC236}">
                  <a16:creationId xmlns:a16="http://schemas.microsoft.com/office/drawing/2014/main" id="{586715C5-98FE-4F4F-BBB0-9741A5DC70FF}"/>
                </a:ext>
              </a:extLst>
            </p:cNvPr>
            <p:cNvSpPr/>
            <p:nvPr/>
          </p:nvSpPr>
          <p:spPr>
            <a:xfrm>
              <a:off x="7978157" y="6182845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4" name="Oval 206">
              <a:extLst>
                <a:ext uri="{FF2B5EF4-FFF2-40B4-BE49-F238E27FC236}">
                  <a16:creationId xmlns:a16="http://schemas.microsoft.com/office/drawing/2014/main" id="{9CDCF4DB-6F00-4819-BC75-6EB03142F84E}"/>
                </a:ext>
              </a:extLst>
            </p:cNvPr>
            <p:cNvSpPr/>
            <p:nvPr/>
          </p:nvSpPr>
          <p:spPr>
            <a:xfrm>
              <a:off x="7987988" y="5887035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5" name="Oval 207">
              <a:extLst>
                <a:ext uri="{FF2B5EF4-FFF2-40B4-BE49-F238E27FC236}">
                  <a16:creationId xmlns:a16="http://schemas.microsoft.com/office/drawing/2014/main" id="{E516875A-B606-4B33-BB13-A735D78ECFA1}"/>
                </a:ext>
              </a:extLst>
            </p:cNvPr>
            <p:cNvSpPr/>
            <p:nvPr/>
          </p:nvSpPr>
          <p:spPr>
            <a:xfrm>
              <a:off x="8219606" y="6194183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6" name="Oval 208">
              <a:extLst>
                <a:ext uri="{FF2B5EF4-FFF2-40B4-BE49-F238E27FC236}">
                  <a16:creationId xmlns:a16="http://schemas.microsoft.com/office/drawing/2014/main" id="{74B32358-44A4-4F42-94E1-6EE55F1D974C}"/>
                </a:ext>
              </a:extLst>
            </p:cNvPr>
            <p:cNvSpPr/>
            <p:nvPr/>
          </p:nvSpPr>
          <p:spPr>
            <a:xfrm>
              <a:off x="8468987" y="5973072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7" name="Oval 209">
              <a:extLst>
                <a:ext uri="{FF2B5EF4-FFF2-40B4-BE49-F238E27FC236}">
                  <a16:creationId xmlns:a16="http://schemas.microsoft.com/office/drawing/2014/main" id="{A078B12C-2810-4D49-AE10-90BBE95147B7}"/>
                </a:ext>
              </a:extLst>
            </p:cNvPr>
            <p:cNvSpPr/>
            <p:nvPr/>
          </p:nvSpPr>
          <p:spPr>
            <a:xfrm>
              <a:off x="8373391" y="5537007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8" name="Oval 210">
              <a:extLst>
                <a:ext uri="{FF2B5EF4-FFF2-40B4-BE49-F238E27FC236}">
                  <a16:creationId xmlns:a16="http://schemas.microsoft.com/office/drawing/2014/main" id="{646F63D9-5CD9-4173-907E-428E72E5D564}"/>
                </a:ext>
              </a:extLst>
            </p:cNvPr>
            <p:cNvSpPr/>
            <p:nvPr/>
          </p:nvSpPr>
          <p:spPr>
            <a:xfrm>
              <a:off x="7747488" y="5776253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9" name="Oval 211">
              <a:extLst>
                <a:ext uri="{FF2B5EF4-FFF2-40B4-BE49-F238E27FC236}">
                  <a16:creationId xmlns:a16="http://schemas.microsoft.com/office/drawing/2014/main" id="{7A47A64C-5C6C-4181-A0F4-754B6BEFD24A}"/>
                </a:ext>
              </a:extLst>
            </p:cNvPr>
            <p:cNvSpPr/>
            <p:nvPr/>
          </p:nvSpPr>
          <p:spPr>
            <a:xfrm>
              <a:off x="8093416" y="5567578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0" name="Oval 212">
              <a:extLst>
                <a:ext uri="{FF2B5EF4-FFF2-40B4-BE49-F238E27FC236}">
                  <a16:creationId xmlns:a16="http://schemas.microsoft.com/office/drawing/2014/main" id="{877F33D0-A50B-47CB-BE32-7D6E1106206E}"/>
                </a:ext>
              </a:extLst>
            </p:cNvPr>
            <p:cNvSpPr/>
            <p:nvPr/>
          </p:nvSpPr>
          <p:spPr>
            <a:xfrm>
              <a:off x="8277794" y="5778858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61" name="Left Arrow 213">
            <a:extLst>
              <a:ext uri="{FF2B5EF4-FFF2-40B4-BE49-F238E27FC236}">
                <a16:creationId xmlns:a16="http://schemas.microsoft.com/office/drawing/2014/main" id="{DAB05E13-9398-4592-8CF0-4A2B638B4EC2}"/>
              </a:ext>
            </a:extLst>
          </p:cNvPr>
          <p:cNvSpPr/>
          <p:nvPr/>
        </p:nvSpPr>
        <p:spPr>
          <a:xfrm>
            <a:off x="7510989" y="5629271"/>
            <a:ext cx="457200" cy="30772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2" name="Right Arrow 214">
            <a:extLst>
              <a:ext uri="{FF2B5EF4-FFF2-40B4-BE49-F238E27FC236}">
                <a16:creationId xmlns:a16="http://schemas.microsoft.com/office/drawing/2014/main" id="{2AE9F3D4-36CF-499E-AF33-5D55AF48C35F}"/>
              </a:ext>
            </a:extLst>
          </p:cNvPr>
          <p:cNvSpPr/>
          <p:nvPr/>
        </p:nvSpPr>
        <p:spPr>
          <a:xfrm>
            <a:off x="10595647" y="5651897"/>
            <a:ext cx="341402" cy="2624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3" name="Oval 215">
            <a:extLst>
              <a:ext uri="{FF2B5EF4-FFF2-40B4-BE49-F238E27FC236}">
                <a16:creationId xmlns:a16="http://schemas.microsoft.com/office/drawing/2014/main" id="{5C4561F4-F05F-464C-9C47-2D761338BD86}"/>
              </a:ext>
            </a:extLst>
          </p:cNvPr>
          <p:cNvSpPr/>
          <p:nvPr/>
        </p:nvSpPr>
        <p:spPr>
          <a:xfrm>
            <a:off x="8804503" y="5005186"/>
            <a:ext cx="191193" cy="1720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4" name="Oval 216">
            <a:extLst>
              <a:ext uri="{FF2B5EF4-FFF2-40B4-BE49-F238E27FC236}">
                <a16:creationId xmlns:a16="http://schemas.microsoft.com/office/drawing/2014/main" id="{ABDDBE93-C2AE-4E3D-89F6-D1202D087BCE}"/>
              </a:ext>
            </a:extLst>
          </p:cNvPr>
          <p:cNvSpPr/>
          <p:nvPr/>
        </p:nvSpPr>
        <p:spPr>
          <a:xfrm>
            <a:off x="9331476" y="6165142"/>
            <a:ext cx="191193" cy="1720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5" name="Oval 217">
            <a:extLst>
              <a:ext uri="{FF2B5EF4-FFF2-40B4-BE49-F238E27FC236}">
                <a16:creationId xmlns:a16="http://schemas.microsoft.com/office/drawing/2014/main" id="{995625DF-B893-4C4D-96B0-F2CAE7A1D538}"/>
              </a:ext>
            </a:extLst>
          </p:cNvPr>
          <p:cNvSpPr/>
          <p:nvPr/>
        </p:nvSpPr>
        <p:spPr>
          <a:xfrm>
            <a:off x="9880660" y="5062543"/>
            <a:ext cx="191193" cy="1720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6" name="Right Arrow 218">
            <a:extLst>
              <a:ext uri="{FF2B5EF4-FFF2-40B4-BE49-F238E27FC236}">
                <a16:creationId xmlns:a16="http://schemas.microsoft.com/office/drawing/2014/main" id="{3E95D850-6072-4923-A63A-644A7B058BF9}"/>
              </a:ext>
            </a:extLst>
          </p:cNvPr>
          <p:cNvSpPr/>
          <p:nvPr/>
        </p:nvSpPr>
        <p:spPr>
          <a:xfrm rot="13980226">
            <a:off x="8543222" y="4664204"/>
            <a:ext cx="341402" cy="2624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7" name="Right Arrow 219">
            <a:extLst>
              <a:ext uri="{FF2B5EF4-FFF2-40B4-BE49-F238E27FC236}">
                <a16:creationId xmlns:a16="http://schemas.microsoft.com/office/drawing/2014/main" id="{76A051CD-96C6-47A0-91E4-208FE8584529}"/>
              </a:ext>
            </a:extLst>
          </p:cNvPr>
          <p:cNvSpPr/>
          <p:nvPr/>
        </p:nvSpPr>
        <p:spPr>
          <a:xfrm rot="18504869">
            <a:off x="10016766" y="4692092"/>
            <a:ext cx="341402" cy="2624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8" name="Right Arrow 220">
            <a:extLst>
              <a:ext uri="{FF2B5EF4-FFF2-40B4-BE49-F238E27FC236}">
                <a16:creationId xmlns:a16="http://schemas.microsoft.com/office/drawing/2014/main" id="{9FD5A652-F3C7-4435-BD51-B8645BDAFFE9}"/>
              </a:ext>
            </a:extLst>
          </p:cNvPr>
          <p:cNvSpPr/>
          <p:nvPr/>
        </p:nvSpPr>
        <p:spPr>
          <a:xfrm rot="3385435">
            <a:off x="9692181" y="3064607"/>
            <a:ext cx="341402" cy="2624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9" name="Right Arrow 221">
            <a:extLst>
              <a:ext uri="{FF2B5EF4-FFF2-40B4-BE49-F238E27FC236}">
                <a16:creationId xmlns:a16="http://schemas.microsoft.com/office/drawing/2014/main" id="{810AF6B5-9CCC-483C-A7D4-65E0023ED149}"/>
              </a:ext>
            </a:extLst>
          </p:cNvPr>
          <p:cNvSpPr/>
          <p:nvPr/>
        </p:nvSpPr>
        <p:spPr>
          <a:xfrm rot="3299375">
            <a:off x="9504535" y="6463504"/>
            <a:ext cx="341402" cy="2624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0" name="TextBox 10">
            <a:extLst>
              <a:ext uri="{FF2B5EF4-FFF2-40B4-BE49-F238E27FC236}">
                <a16:creationId xmlns:a16="http://schemas.microsoft.com/office/drawing/2014/main" id="{33DD4786-9F00-4403-80B2-22B6AAE71E03}"/>
              </a:ext>
            </a:extLst>
          </p:cNvPr>
          <p:cNvSpPr txBox="1"/>
          <p:nvPr/>
        </p:nvSpPr>
        <p:spPr>
          <a:xfrm>
            <a:off x="7908766" y="3524631"/>
            <a:ext cx="2804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I created a fission chain reaction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71" name="CasellaDiTesto 3">
            <a:extLst>
              <a:ext uri="{FF2B5EF4-FFF2-40B4-BE49-F238E27FC236}">
                <a16:creationId xmlns:a16="http://schemas.microsoft.com/office/drawing/2014/main" id="{336F9928-2334-4AD8-B3B2-FDD52E8D9D18}"/>
              </a:ext>
            </a:extLst>
          </p:cNvPr>
          <p:cNvSpPr txBox="1"/>
          <p:nvPr/>
        </p:nvSpPr>
        <p:spPr>
          <a:xfrm>
            <a:off x="23987" y="4219910"/>
            <a:ext cx="45947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Natural uranium, as found in mines</a:t>
            </a:r>
          </a:p>
          <a:p>
            <a:r>
              <a:rPr lang="it-IT" b="1" dirty="0">
                <a:solidFill>
                  <a:srgbClr val="FF0000"/>
                </a:solidFill>
                <a:sym typeface="Wingdings" pitchFamily="2" charset="2"/>
              </a:rPr>
              <a:t> 0.7 % </a:t>
            </a:r>
            <a:r>
              <a:rPr lang="it-IT" b="1" dirty="0">
                <a:solidFill>
                  <a:srgbClr val="FF0000"/>
                </a:solidFill>
              </a:rPr>
              <a:t>U 235 + 99.3 % U 238</a:t>
            </a:r>
          </a:p>
          <a:p>
            <a:endParaRPr lang="it-IT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235 U splits even when it absorbs an almost a very slow neutron, while 238 U needs a very fast neutron, so the reaction is more difficult 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r>
              <a:rPr lang="en-US" b="1" dirty="0">
                <a:solidFill>
                  <a:srgbClr val="FF0000"/>
                </a:solidFill>
              </a:rPr>
              <a:t> 235 is «fissile», 238 is not</a:t>
            </a:r>
          </a:p>
        </p:txBody>
      </p:sp>
      <p:sp>
        <p:nvSpPr>
          <p:cNvPr id="172" name="TextBox 223">
            <a:extLst>
              <a:ext uri="{FF2B5EF4-FFF2-40B4-BE49-F238E27FC236}">
                <a16:creationId xmlns:a16="http://schemas.microsoft.com/office/drawing/2014/main" id="{4F9B73F6-3551-4A03-8A10-B99B80DB4D03}"/>
              </a:ext>
            </a:extLst>
          </p:cNvPr>
          <p:cNvSpPr txBox="1"/>
          <p:nvPr/>
        </p:nvSpPr>
        <p:spPr>
          <a:xfrm>
            <a:off x="98507" y="6465130"/>
            <a:ext cx="7939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The two fragments possess a lot of kinetic energy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 transferred to atoms  heat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73" name="CasellaDiTesto 172">
            <a:extLst>
              <a:ext uri="{FF2B5EF4-FFF2-40B4-BE49-F238E27FC236}">
                <a16:creationId xmlns:a16="http://schemas.microsoft.com/office/drawing/2014/main" id="{458B8506-244A-49F3-B81D-759A0FA6D5A5}"/>
              </a:ext>
            </a:extLst>
          </p:cNvPr>
          <p:cNvSpPr txBox="1"/>
          <p:nvPr/>
        </p:nvSpPr>
        <p:spPr>
          <a:xfrm>
            <a:off x="1681510" y="584317"/>
            <a:ext cx="940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neutron</a:t>
            </a:r>
            <a:endParaRPr lang="it-IT" dirty="0"/>
          </a:p>
        </p:txBody>
      </p:sp>
      <p:sp>
        <p:nvSpPr>
          <p:cNvPr id="174" name="CasellaDiTesto 173">
            <a:extLst>
              <a:ext uri="{FF2B5EF4-FFF2-40B4-BE49-F238E27FC236}">
                <a16:creationId xmlns:a16="http://schemas.microsoft.com/office/drawing/2014/main" id="{E56854BF-CCCC-4A18-A351-BBF7D21EB188}"/>
              </a:ext>
            </a:extLst>
          </p:cNvPr>
          <p:cNvSpPr txBox="1"/>
          <p:nvPr/>
        </p:nvSpPr>
        <p:spPr>
          <a:xfrm>
            <a:off x="288284" y="1548828"/>
            <a:ext cx="2701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/>
              <a:t>Uranium-235</a:t>
            </a:r>
          </a:p>
          <a:p>
            <a:pPr algn="r"/>
            <a:r>
              <a:rPr lang="it-IT" dirty="0"/>
              <a:t>(92 </a:t>
            </a:r>
            <a:r>
              <a:rPr lang="it-IT" dirty="0" err="1"/>
              <a:t>protons</a:t>
            </a:r>
            <a:r>
              <a:rPr lang="it-IT" dirty="0"/>
              <a:t>, 143 </a:t>
            </a:r>
            <a:r>
              <a:rPr lang="it-IT" dirty="0" err="1"/>
              <a:t>neutrons</a:t>
            </a:r>
            <a:r>
              <a:rPr lang="it-IT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2305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 tmFilter="0, 0; .2, .5; .8, .5; 1, 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250" autoRev="1" fill="hold"/>
                                        <p:tgtEl>
                                          <p:spTgt spid="1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/>
      <p:bldP spid="171" grpId="0"/>
      <p:bldP spid="172" grpId="0"/>
      <p:bldP spid="172" grpId="1"/>
      <p:bldP spid="173" grpId="0"/>
      <p:bldP spid="173" grpId="1"/>
      <p:bldP spid="17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A4C8EA-8A8D-4BA1-BC71-9CD1AA4EF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dirty="0"/>
              <a:t>How much energy is produced ? </a:t>
            </a:r>
            <a:br>
              <a:rPr lang="en-US" sz="4000" dirty="0"/>
            </a:br>
            <a:r>
              <a:rPr lang="en-US" sz="4000" dirty="0"/>
              <a:t>And what are the reaction products ?</a:t>
            </a:r>
            <a:endParaRPr lang="it-IT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B63C0799-C51A-436B-9609-2E5B4275CA5A}"/>
              </a:ext>
            </a:extLst>
          </p:cNvPr>
          <p:cNvSpPr/>
          <p:nvPr/>
        </p:nvSpPr>
        <p:spPr>
          <a:xfrm>
            <a:off x="1632641" y="1342177"/>
            <a:ext cx="91440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mass of the two fragments plus the mass of the neutrons makes a little less than the mass of the initial uranium nucleus </a:t>
            </a:r>
            <a:r>
              <a:rPr lang="en-US" dirty="0">
                <a:sym typeface="Wingdings" panose="05000000000000000000" pitchFamily="2" charset="2"/>
              </a:rPr>
              <a:t> </a:t>
            </a:r>
            <a:r>
              <a:rPr lang="en-US" dirty="0"/>
              <a:t>about a thousandth of the mass of the nucleus has been transformed into energy, according to Einstein's famous relationship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E = m c</a:t>
            </a:r>
            <a:r>
              <a:rPr lang="en-US" sz="2800" b="1" baseline="30000" dirty="0">
                <a:solidFill>
                  <a:srgbClr val="FF0000"/>
                </a:solidFill>
              </a:rPr>
              <a:t>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2C5DDFF8-C3AB-4D87-9652-0B3DE9A1A059}"/>
              </a:ext>
            </a:extLst>
          </p:cNvPr>
          <p:cNvSpPr/>
          <p:nvPr/>
        </p:nvSpPr>
        <p:spPr>
          <a:xfrm>
            <a:off x="2177124" y="5074459"/>
            <a:ext cx="80550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Fission provides 20 to 50 million times more energy than a chemical reaction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E682DF1-2354-4E46-8CE6-8512AD1FC8AE}"/>
              </a:ext>
            </a:extLst>
          </p:cNvPr>
          <p:cNvSpPr txBox="1"/>
          <p:nvPr/>
        </p:nvSpPr>
        <p:spPr>
          <a:xfrm>
            <a:off x="2443032" y="4257782"/>
            <a:ext cx="8013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The biggest part of the energy </a:t>
            </a:r>
            <a:r>
              <a:rPr lang="en-US" dirty="0"/>
              <a:t>released by the fission process </a:t>
            </a:r>
            <a:r>
              <a:rPr lang="en-US" b="1" dirty="0"/>
              <a:t>is converted into heat</a:t>
            </a:r>
            <a:endParaRPr lang="it-IT" b="1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1C9ADFF-D627-432B-9927-4E3228529DEB}"/>
              </a:ext>
            </a:extLst>
          </p:cNvPr>
          <p:cNvSpPr/>
          <p:nvPr/>
        </p:nvSpPr>
        <p:spPr>
          <a:xfrm>
            <a:off x="1632641" y="2665616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This energy is shared among</a:t>
            </a:r>
          </a:p>
          <a:p>
            <a:pPr marL="180975" indent="-180975">
              <a:buFontTx/>
              <a:buChar char="-"/>
            </a:pPr>
            <a:r>
              <a:rPr lang="en-US" b="1" dirty="0"/>
              <a:t>Kinetic energy of the two fragments</a:t>
            </a:r>
            <a:endParaRPr lang="en-US" dirty="0"/>
          </a:p>
          <a:p>
            <a:pPr marL="180975" indent="-180975">
              <a:buFontTx/>
              <a:buChar char="-"/>
            </a:pPr>
            <a:r>
              <a:rPr lang="en-US" b="1" dirty="0"/>
              <a:t>Kinetic energy of the 2-3 emitted neutrons </a:t>
            </a:r>
            <a:endParaRPr lang="en-US" dirty="0"/>
          </a:p>
          <a:p>
            <a:pPr marL="180975" indent="-180975">
              <a:buFontTx/>
              <a:buChar char="-"/>
            </a:pPr>
            <a:r>
              <a:rPr lang="en-US" b="1" dirty="0"/>
              <a:t>Gamma rays (electromagnetic energy)</a:t>
            </a:r>
          </a:p>
          <a:p>
            <a:pPr marL="180975" indent="-180975">
              <a:buFontTx/>
              <a:buChar char="-"/>
            </a:pPr>
            <a:r>
              <a:rPr lang="en-US" b="1" dirty="0"/>
              <a:t>antineutrinos </a:t>
            </a:r>
            <a:r>
              <a:rPr lang="en-US" sz="1400" dirty="0"/>
              <a:t>(practically massless particles that pass through matter as if it were transparent)</a:t>
            </a:r>
            <a:endParaRPr lang="it-IT" sz="1400" dirty="0"/>
          </a:p>
        </p:txBody>
      </p:sp>
      <p:sp>
        <p:nvSpPr>
          <p:cNvPr id="7" name="Rettangolo 3">
            <a:extLst>
              <a:ext uri="{FF2B5EF4-FFF2-40B4-BE49-F238E27FC236}">
                <a16:creationId xmlns:a16="http://schemas.microsoft.com/office/drawing/2014/main" id="{D3E853F1-B1F3-4F56-A38F-A9CB7AA561F9}"/>
              </a:ext>
            </a:extLst>
          </p:cNvPr>
          <p:cNvSpPr/>
          <p:nvPr/>
        </p:nvSpPr>
        <p:spPr>
          <a:xfrm>
            <a:off x="2060745" y="5706470"/>
            <a:ext cx="80550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With 1 gram of U-235, about 7,000 washing machines run for an hour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8" name="Rettangolo 3">
            <a:extLst>
              <a:ext uri="{FF2B5EF4-FFF2-40B4-BE49-F238E27FC236}">
                <a16:creationId xmlns:a16="http://schemas.microsoft.com/office/drawing/2014/main" id="{2248B576-6D35-42F8-972F-C3C4F2BB7C7F}"/>
              </a:ext>
            </a:extLst>
          </p:cNvPr>
          <p:cNvSpPr/>
          <p:nvPr/>
        </p:nvSpPr>
        <p:spPr>
          <a:xfrm>
            <a:off x="2002555" y="6338481"/>
            <a:ext cx="80550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The same job would require almost 3 tons of coal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A55D4D1F-ACB7-4C6D-B689-31492461D6C2}"/>
              </a:ext>
            </a:extLst>
          </p:cNvPr>
          <p:cNvSpPr/>
          <p:nvPr/>
        </p:nvSpPr>
        <p:spPr>
          <a:xfrm>
            <a:off x="1632641" y="2985529"/>
            <a:ext cx="4281055" cy="8811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513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9DABAB-E1B5-4355-A120-1C14564FD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</a:t>
            </a:r>
            <a:r>
              <a:rPr lang="it-IT" dirty="0" err="1"/>
              <a:t>eutron</a:t>
            </a:r>
            <a:r>
              <a:rPr lang="it-IT" dirty="0"/>
              <a:t> radiative </a:t>
            </a:r>
            <a:r>
              <a:rPr lang="it-IT" dirty="0" err="1"/>
              <a:t>capture</a:t>
            </a:r>
            <a:endParaRPr lang="it-IT" dirty="0"/>
          </a:p>
        </p:txBody>
      </p:sp>
      <p:grpSp>
        <p:nvGrpSpPr>
          <p:cNvPr id="3" name="Group 40">
            <a:extLst>
              <a:ext uri="{FF2B5EF4-FFF2-40B4-BE49-F238E27FC236}">
                <a16:creationId xmlns:a16="http://schemas.microsoft.com/office/drawing/2014/main" id="{6A939D9D-3736-4AB7-92A9-38ADAB2A0F24}"/>
              </a:ext>
            </a:extLst>
          </p:cNvPr>
          <p:cNvGrpSpPr/>
          <p:nvPr/>
        </p:nvGrpSpPr>
        <p:grpSpPr>
          <a:xfrm>
            <a:off x="2632477" y="1287381"/>
            <a:ext cx="1713092" cy="1596290"/>
            <a:chOff x="515388" y="4763193"/>
            <a:chExt cx="2111433" cy="1967471"/>
          </a:xfrm>
        </p:grpSpPr>
        <p:sp>
          <p:nvSpPr>
            <p:cNvPr id="4" name="Oval 41">
              <a:extLst>
                <a:ext uri="{FF2B5EF4-FFF2-40B4-BE49-F238E27FC236}">
                  <a16:creationId xmlns:a16="http://schemas.microsoft.com/office/drawing/2014/main" id="{243B91BC-2203-4EB9-94D9-987BEAFB281E}"/>
                </a:ext>
              </a:extLst>
            </p:cNvPr>
            <p:cNvSpPr/>
            <p:nvPr/>
          </p:nvSpPr>
          <p:spPr>
            <a:xfrm>
              <a:off x="515388" y="4763193"/>
              <a:ext cx="2111433" cy="196747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Oval 42">
              <a:extLst>
                <a:ext uri="{FF2B5EF4-FFF2-40B4-BE49-F238E27FC236}">
                  <a16:creationId xmlns:a16="http://schemas.microsoft.com/office/drawing/2014/main" id="{F9E9F558-5EAA-41E2-8450-C1219F2E0EEF}"/>
                </a:ext>
              </a:extLst>
            </p:cNvPr>
            <p:cNvSpPr/>
            <p:nvPr/>
          </p:nvSpPr>
          <p:spPr>
            <a:xfrm>
              <a:off x="1188719" y="4870015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Oval 43">
              <a:extLst>
                <a:ext uri="{FF2B5EF4-FFF2-40B4-BE49-F238E27FC236}">
                  <a16:creationId xmlns:a16="http://schemas.microsoft.com/office/drawing/2014/main" id="{3A9F8A9B-22B4-4ADC-A8CF-BD9A64C00B69}"/>
                </a:ext>
              </a:extLst>
            </p:cNvPr>
            <p:cNvSpPr/>
            <p:nvPr/>
          </p:nvSpPr>
          <p:spPr>
            <a:xfrm>
              <a:off x="2122515" y="5873153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Oval 44">
              <a:extLst>
                <a:ext uri="{FF2B5EF4-FFF2-40B4-BE49-F238E27FC236}">
                  <a16:creationId xmlns:a16="http://schemas.microsoft.com/office/drawing/2014/main" id="{5877A57C-6D8C-450F-A41B-9827A4956B8E}"/>
                </a:ext>
              </a:extLst>
            </p:cNvPr>
            <p:cNvSpPr/>
            <p:nvPr/>
          </p:nvSpPr>
          <p:spPr>
            <a:xfrm>
              <a:off x="1040476" y="5531159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Oval 45">
              <a:extLst>
                <a:ext uri="{FF2B5EF4-FFF2-40B4-BE49-F238E27FC236}">
                  <a16:creationId xmlns:a16="http://schemas.microsoft.com/office/drawing/2014/main" id="{EA3E58FF-65DB-4C06-B14D-81C057CCF108}"/>
                </a:ext>
              </a:extLst>
            </p:cNvPr>
            <p:cNvSpPr/>
            <p:nvPr/>
          </p:nvSpPr>
          <p:spPr>
            <a:xfrm>
              <a:off x="1379912" y="5289402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Oval 46">
              <a:extLst>
                <a:ext uri="{FF2B5EF4-FFF2-40B4-BE49-F238E27FC236}">
                  <a16:creationId xmlns:a16="http://schemas.microsoft.com/office/drawing/2014/main" id="{87ACE05E-0A36-40FA-8A1D-955612115B9F}"/>
                </a:ext>
              </a:extLst>
            </p:cNvPr>
            <p:cNvSpPr/>
            <p:nvPr/>
          </p:nvSpPr>
          <p:spPr>
            <a:xfrm>
              <a:off x="2122515" y="5614280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Oval 47">
              <a:extLst>
                <a:ext uri="{FF2B5EF4-FFF2-40B4-BE49-F238E27FC236}">
                  <a16:creationId xmlns:a16="http://schemas.microsoft.com/office/drawing/2014/main" id="{5F3F8936-FA7B-4873-884A-B57D8669B377}"/>
                </a:ext>
              </a:extLst>
            </p:cNvPr>
            <p:cNvSpPr/>
            <p:nvPr/>
          </p:nvSpPr>
          <p:spPr>
            <a:xfrm>
              <a:off x="781395" y="5876135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 48">
              <a:extLst>
                <a:ext uri="{FF2B5EF4-FFF2-40B4-BE49-F238E27FC236}">
                  <a16:creationId xmlns:a16="http://schemas.microsoft.com/office/drawing/2014/main" id="{211E362E-171C-49A2-A004-0E3CAAF1BB27}"/>
                </a:ext>
              </a:extLst>
            </p:cNvPr>
            <p:cNvSpPr/>
            <p:nvPr/>
          </p:nvSpPr>
          <p:spPr>
            <a:xfrm>
              <a:off x="1656976" y="6013980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Oval 49">
              <a:extLst>
                <a:ext uri="{FF2B5EF4-FFF2-40B4-BE49-F238E27FC236}">
                  <a16:creationId xmlns:a16="http://schemas.microsoft.com/office/drawing/2014/main" id="{2298BF06-E7D8-4302-823B-02A434B6FAA7}"/>
                </a:ext>
              </a:extLst>
            </p:cNvPr>
            <p:cNvSpPr/>
            <p:nvPr/>
          </p:nvSpPr>
          <p:spPr>
            <a:xfrm>
              <a:off x="1756756" y="5617196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Oval 50">
              <a:extLst>
                <a:ext uri="{FF2B5EF4-FFF2-40B4-BE49-F238E27FC236}">
                  <a16:creationId xmlns:a16="http://schemas.microsoft.com/office/drawing/2014/main" id="{1FC4F85E-CA8A-45DD-9AD5-0BD195F29989}"/>
                </a:ext>
              </a:extLst>
            </p:cNvPr>
            <p:cNvSpPr/>
            <p:nvPr/>
          </p:nvSpPr>
          <p:spPr>
            <a:xfrm>
              <a:off x="1640339" y="4920110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Oval 51">
              <a:extLst>
                <a:ext uri="{FF2B5EF4-FFF2-40B4-BE49-F238E27FC236}">
                  <a16:creationId xmlns:a16="http://schemas.microsoft.com/office/drawing/2014/main" id="{CEA5DBBA-6094-471A-83C5-71E974223195}"/>
                </a:ext>
              </a:extLst>
            </p:cNvPr>
            <p:cNvSpPr/>
            <p:nvPr/>
          </p:nvSpPr>
          <p:spPr>
            <a:xfrm>
              <a:off x="2195932" y="5325555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Oval 52">
              <a:extLst>
                <a:ext uri="{FF2B5EF4-FFF2-40B4-BE49-F238E27FC236}">
                  <a16:creationId xmlns:a16="http://schemas.microsoft.com/office/drawing/2014/main" id="{9C244122-20CA-449A-95F8-18960CA03CC4}"/>
                </a:ext>
              </a:extLst>
            </p:cNvPr>
            <p:cNvSpPr/>
            <p:nvPr/>
          </p:nvSpPr>
          <p:spPr>
            <a:xfrm>
              <a:off x="1765043" y="5297297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Oval 53">
              <a:extLst>
                <a:ext uri="{FF2B5EF4-FFF2-40B4-BE49-F238E27FC236}">
                  <a16:creationId xmlns:a16="http://schemas.microsoft.com/office/drawing/2014/main" id="{59E1A4B9-F67A-48E1-AE34-CB13745D3E87}"/>
                </a:ext>
              </a:extLst>
            </p:cNvPr>
            <p:cNvSpPr/>
            <p:nvPr/>
          </p:nvSpPr>
          <p:spPr>
            <a:xfrm>
              <a:off x="1260762" y="5821965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Oval 54">
              <a:extLst>
                <a:ext uri="{FF2B5EF4-FFF2-40B4-BE49-F238E27FC236}">
                  <a16:creationId xmlns:a16="http://schemas.microsoft.com/office/drawing/2014/main" id="{F76E0C63-10C7-4481-B8D9-06D38E3E4EAF}"/>
                </a:ext>
              </a:extLst>
            </p:cNvPr>
            <p:cNvSpPr/>
            <p:nvPr/>
          </p:nvSpPr>
          <p:spPr>
            <a:xfrm>
              <a:off x="944879" y="6174838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Oval 55">
              <a:extLst>
                <a:ext uri="{FF2B5EF4-FFF2-40B4-BE49-F238E27FC236}">
                  <a16:creationId xmlns:a16="http://schemas.microsoft.com/office/drawing/2014/main" id="{D804E802-CCF8-40C2-9E09-B4D9F2F4422F}"/>
                </a:ext>
              </a:extLst>
            </p:cNvPr>
            <p:cNvSpPr/>
            <p:nvPr/>
          </p:nvSpPr>
          <p:spPr>
            <a:xfrm>
              <a:off x="1379912" y="6354529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Oval 56">
              <a:extLst>
                <a:ext uri="{FF2B5EF4-FFF2-40B4-BE49-F238E27FC236}">
                  <a16:creationId xmlns:a16="http://schemas.microsoft.com/office/drawing/2014/main" id="{02152B99-FA39-4286-9B42-3AD0E5FEA0CB}"/>
                </a:ext>
              </a:extLst>
            </p:cNvPr>
            <p:cNvSpPr/>
            <p:nvPr/>
          </p:nvSpPr>
          <p:spPr>
            <a:xfrm>
              <a:off x="613747" y="5614280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Oval 57">
              <a:extLst>
                <a:ext uri="{FF2B5EF4-FFF2-40B4-BE49-F238E27FC236}">
                  <a16:creationId xmlns:a16="http://schemas.microsoft.com/office/drawing/2014/main" id="{7632936E-E8E0-4B4D-9D58-8D1F58237ADA}"/>
                </a:ext>
              </a:extLst>
            </p:cNvPr>
            <p:cNvSpPr/>
            <p:nvPr/>
          </p:nvSpPr>
          <p:spPr>
            <a:xfrm>
              <a:off x="723185" y="5289402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Oval 58">
              <a:extLst>
                <a:ext uri="{FF2B5EF4-FFF2-40B4-BE49-F238E27FC236}">
                  <a16:creationId xmlns:a16="http://schemas.microsoft.com/office/drawing/2014/main" id="{B2C478A3-972D-4563-A557-9A60BA5140F8}"/>
                </a:ext>
              </a:extLst>
            </p:cNvPr>
            <p:cNvSpPr/>
            <p:nvPr/>
          </p:nvSpPr>
          <p:spPr>
            <a:xfrm>
              <a:off x="2037983" y="5087971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Oval 59">
              <a:extLst>
                <a:ext uri="{FF2B5EF4-FFF2-40B4-BE49-F238E27FC236}">
                  <a16:creationId xmlns:a16="http://schemas.microsoft.com/office/drawing/2014/main" id="{3B54F1B1-B3BB-49B6-A6A0-89067CFE4ECB}"/>
                </a:ext>
              </a:extLst>
            </p:cNvPr>
            <p:cNvSpPr/>
            <p:nvPr/>
          </p:nvSpPr>
          <p:spPr>
            <a:xfrm>
              <a:off x="2001954" y="6174838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Oval 60">
              <a:extLst>
                <a:ext uri="{FF2B5EF4-FFF2-40B4-BE49-F238E27FC236}">
                  <a16:creationId xmlns:a16="http://schemas.microsoft.com/office/drawing/2014/main" id="{D4DFCAE5-5BE3-4E0A-A69C-A4C0CD5FFF73}"/>
                </a:ext>
              </a:extLst>
            </p:cNvPr>
            <p:cNvSpPr/>
            <p:nvPr/>
          </p:nvSpPr>
          <p:spPr>
            <a:xfrm>
              <a:off x="1735935" y="6375631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Oval 61">
              <a:extLst>
                <a:ext uri="{FF2B5EF4-FFF2-40B4-BE49-F238E27FC236}">
                  <a16:creationId xmlns:a16="http://schemas.microsoft.com/office/drawing/2014/main" id="{57320B1F-1E39-4526-8D88-50F43A833E3C}"/>
                </a:ext>
              </a:extLst>
            </p:cNvPr>
            <p:cNvSpPr/>
            <p:nvPr/>
          </p:nvSpPr>
          <p:spPr>
            <a:xfrm>
              <a:off x="1050135" y="5147407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5" name="Oval 62">
            <a:extLst>
              <a:ext uri="{FF2B5EF4-FFF2-40B4-BE49-F238E27FC236}">
                <a16:creationId xmlns:a16="http://schemas.microsoft.com/office/drawing/2014/main" id="{7E96D5BB-E283-4B15-9A59-7A93823B1F3E}"/>
              </a:ext>
            </a:extLst>
          </p:cNvPr>
          <p:cNvSpPr/>
          <p:nvPr/>
        </p:nvSpPr>
        <p:spPr>
          <a:xfrm>
            <a:off x="2406069" y="918819"/>
            <a:ext cx="191193" cy="1720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ight Arrow 63">
            <a:extLst>
              <a:ext uri="{FF2B5EF4-FFF2-40B4-BE49-F238E27FC236}">
                <a16:creationId xmlns:a16="http://schemas.microsoft.com/office/drawing/2014/main" id="{544C0BEC-A90B-4DCB-851C-BFF0E3E39520}"/>
              </a:ext>
            </a:extLst>
          </p:cNvPr>
          <p:cNvSpPr/>
          <p:nvPr/>
        </p:nvSpPr>
        <p:spPr>
          <a:xfrm rot="2978099">
            <a:off x="2549747" y="1142426"/>
            <a:ext cx="341402" cy="2624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95911949-1F87-457C-B348-950D3638EE4E}"/>
              </a:ext>
            </a:extLst>
          </p:cNvPr>
          <p:cNvGrpSpPr/>
          <p:nvPr/>
        </p:nvGrpSpPr>
        <p:grpSpPr>
          <a:xfrm>
            <a:off x="7809092" y="1955467"/>
            <a:ext cx="1604963" cy="255588"/>
            <a:chOff x="6030235" y="1921265"/>
            <a:chExt cx="1604963" cy="255588"/>
          </a:xfrm>
        </p:grpSpPr>
        <p:sp>
          <p:nvSpPr>
            <p:cNvPr id="28" name="Freeform 49">
              <a:extLst>
                <a:ext uri="{FF2B5EF4-FFF2-40B4-BE49-F238E27FC236}">
                  <a16:creationId xmlns:a16="http://schemas.microsoft.com/office/drawing/2014/main" id="{72DF3F38-90B5-42D0-ABD4-A733D61300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3460" y="2043503"/>
              <a:ext cx="207963" cy="122237"/>
            </a:xfrm>
            <a:custGeom>
              <a:avLst/>
              <a:gdLst>
                <a:gd name="T0" fmla="*/ 0 w 131"/>
                <a:gd name="T1" fmla="*/ 0 h 77"/>
                <a:gd name="T2" fmla="*/ 0 w 131"/>
                <a:gd name="T3" fmla="*/ 35 h 77"/>
                <a:gd name="T4" fmla="*/ 21 w 131"/>
                <a:gd name="T5" fmla="*/ 63 h 77"/>
                <a:gd name="T6" fmla="*/ 42 w 131"/>
                <a:gd name="T7" fmla="*/ 77 h 77"/>
                <a:gd name="T8" fmla="*/ 69 w 131"/>
                <a:gd name="T9" fmla="*/ 77 h 77"/>
                <a:gd name="T10" fmla="*/ 104 w 131"/>
                <a:gd name="T11" fmla="*/ 70 h 77"/>
                <a:gd name="T12" fmla="*/ 117 w 131"/>
                <a:gd name="T13" fmla="*/ 42 h 77"/>
                <a:gd name="T14" fmla="*/ 124 w 131"/>
                <a:gd name="T15" fmla="*/ 0 h 77"/>
                <a:gd name="T16" fmla="*/ 131 w 131"/>
                <a:gd name="T1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" h="77">
                  <a:moveTo>
                    <a:pt x="0" y="0"/>
                  </a:moveTo>
                  <a:lnTo>
                    <a:pt x="0" y="35"/>
                  </a:lnTo>
                  <a:lnTo>
                    <a:pt x="21" y="63"/>
                  </a:lnTo>
                  <a:lnTo>
                    <a:pt x="42" y="77"/>
                  </a:lnTo>
                  <a:lnTo>
                    <a:pt x="69" y="77"/>
                  </a:lnTo>
                  <a:lnTo>
                    <a:pt x="104" y="70"/>
                  </a:lnTo>
                  <a:lnTo>
                    <a:pt x="117" y="42"/>
                  </a:lnTo>
                  <a:lnTo>
                    <a:pt x="124" y="0"/>
                  </a:lnTo>
                  <a:lnTo>
                    <a:pt x="131" y="0"/>
                  </a:lnTo>
                </a:path>
              </a:pathLst>
            </a:custGeom>
            <a:noFill/>
            <a:ln w="28575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9" name="Freeform 50">
              <a:extLst>
                <a:ext uri="{FF2B5EF4-FFF2-40B4-BE49-F238E27FC236}">
                  <a16:creationId xmlns:a16="http://schemas.microsoft.com/office/drawing/2014/main" id="{FE0F2006-0319-445A-9A4E-16EEE03E42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0310" y="1943490"/>
              <a:ext cx="207963" cy="133350"/>
            </a:xfrm>
            <a:custGeom>
              <a:avLst/>
              <a:gdLst>
                <a:gd name="T0" fmla="*/ 131 w 131"/>
                <a:gd name="T1" fmla="*/ 84 h 84"/>
                <a:gd name="T2" fmla="*/ 124 w 131"/>
                <a:gd name="T3" fmla="*/ 42 h 84"/>
                <a:gd name="T4" fmla="*/ 103 w 131"/>
                <a:gd name="T5" fmla="*/ 14 h 84"/>
                <a:gd name="T6" fmla="*/ 76 w 131"/>
                <a:gd name="T7" fmla="*/ 0 h 84"/>
                <a:gd name="T8" fmla="*/ 48 w 131"/>
                <a:gd name="T9" fmla="*/ 0 h 84"/>
                <a:gd name="T10" fmla="*/ 21 w 131"/>
                <a:gd name="T11" fmla="*/ 7 h 84"/>
                <a:gd name="T12" fmla="*/ 7 w 131"/>
                <a:gd name="T13" fmla="*/ 35 h 84"/>
                <a:gd name="T14" fmla="*/ 0 w 131"/>
                <a:gd name="T15" fmla="*/ 77 h 84"/>
                <a:gd name="T16" fmla="*/ 0 w 131"/>
                <a:gd name="T17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" h="84">
                  <a:moveTo>
                    <a:pt x="131" y="84"/>
                  </a:moveTo>
                  <a:lnTo>
                    <a:pt x="124" y="42"/>
                  </a:lnTo>
                  <a:lnTo>
                    <a:pt x="103" y="14"/>
                  </a:lnTo>
                  <a:lnTo>
                    <a:pt x="76" y="0"/>
                  </a:lnTo>
                  <a:lnTo>
                    <a:pt x="48" y="0"/>
                  </a:lnTo>
                  <a:lnTo>
                    <a:pt x="21" y="7"/>
                  </a:lnTo>
                  <a:lnTo>
                    <a:pt x="7" y="35"/>
                  </a:lnTo>
                  <a:lnTo>
                    <a:pt x="0" y="77"/>
                  </a:lnTo>
                  <a:lnTo>
                    <a:pt x="0" y="84"/>
                  </a:lnTo>
                </a:path>
              </a:pathLst>
            </a:custGeom>
            <a:noFill/>
            <a:ln w="28575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0" name="Freeform 51">
              <a:extLst>
                <a:ext uri="{FF2B5EF4-FFF2-40B4-BE49-F238E27FC236}">
                  <a16:creationId xmlns:a16="http://schemas.microsoft.com/office/drawing/2014/main" id="{3A9676DB-7B26-41E9-A164-6926FC863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0235" y="2021278"/>
              <a:ext cx="207963" cy="122237"/>
            </a:xfrm>
            <a:custGeom>
              <a:avLst/>
              <a:gdLst>
                <a:gd name="T0" fmla="*/ 0 w 131"/>
                <a:gd name="T1" fmla="*/ 0 h 77"/>
                <a:gd name="T2" fmla="*/ 0 w 131"/>
                <a:gd name="T3" fmla="*/ 35 h 77"/>
                <a:gd name="T4" fmla="*/ 21 w 131"/>
                <a:gd name="T5" fmla="*/ 63 h 77"/>
                <a:gd name="T6" fmla="*/ 41 w 131"/>
                <a:gd name="T7" fmla="*/ 77 h 77"/>
                <a:gd name="T8" fmla="*/ 76 w 131"/>
                <a:gd name="T9" fmla="*/ 77 h 77"/>
                <a:gd name="T10" fmla="*/ 103 w 131"/>
                <a:gd name="T11" fmla="*/ 70 h 77"/>
                <a:gd name="T12" fmla="*/ 117 w 131"/>
                <a:gd name="T13" fmla="*/ 42 h 77"/>
                <a:gd name="T14" fmla="*/ 124 w 131"/>
                <a:gd name="T15" fmla="*/ 0 h 77"/>
                <a:gd name="T16" fmla="*/ 131 w 131"/>
                <a:gd name="T1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" h="77">
                  <a:moveTo>
                    <a:pt x="0" y="0"/>
                  </a:moveTo>
                  <a:lnTo>
                    <a:pt x="0" y="35"/>
                  </a:lnTo>
                  <a:lnTo>
                    <a:pt x="21" y="63"/>
                  </a:lnTo>
                  <a:lnTo>
                    <a:pt x="41" y="77"/>
                  </a:lnTo>
                  <a:lnTo>
                    <a:pt x="76" y="77"/>
                  </a:lnTo>
                  <a:lnTo>
                    <a:pt x="103" y="70"/>
                  </a:lnTo>
                  <a:lnTo>
                    <a:pt x="117" y="42"/>
                  </a:lnTo>
                  <a:lnTo>
                    <a:pt x="124" y="0"/>
                  </a:lnTo>
                  <a:lnTo>
                    <a:pt x="131" y="0"/>
                  </a:lnTo>
                </a:path>
              </a:pathLst>
            </a:custGeom>
            <a:noFill/>
            <a:ln w="28575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1" name="Freeform 52">
              <a:extLst>
                <a:ext uri="{FF2B5EF4-FFF2-40B4-BE49-F238E27FC236}">
                  <a16:creationId xmlns:a16="http://schemas.microsoft.com/office/drawing/2014/main" id="{3BB80D56-5A1E-4029-A73C-B9BA0C7BEF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7085" y="1921265"/>
              <a:ext cx="206375" cy="122237"/>
            </a:xfrm>
            <a:custGeom>
              <a:avLst/>
              <a:gdLst>
                <a:gd name="T0" fmla="*/ 130 w 130"/>
                <a:gd name="T1" fmla="*/ 77 h 77"/>
                <a:gd name="T2" fmla="*/ 124 w 130"/>
                <a:gd name="T3" fmla="*/ 42 h 77"/>
                <a:gd name="T4" fmla="*/ 103 w 130"/>
                <a:gd name="T5" fmla="*/ 14 h 77"/>
                <a:gd name="T6" fmla="*/ 82 w 130"/>
                <a:gd name="T7" fmla="*/ 0 h 77"/>
                <a:gd name="T8" fmla="*/ 48 w 130"/>
                <a:gd name="T9" fmla="*/ 0 h 77"/>
                <a:gd name="T10" fmla="*/ 20 w 130"/>
                <a:gd name="T11" fmla="*/ 7 h 77"/>
                <a:gd name="T12" fmla="*/ 7 w 130"/>
                <a:gd name="T13" fmla="*/ 35 h 77"/>
                <a:gd name="T14" fmla="*/ 0 w 130"/>
                <a:gd name="T15" fmla="*/ 70 h 77"/>
                <a:gd name="T16" fmla="*/ 0 w 130"/>
                <a:gd name="T17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77">
                  <a:moveTo>
                    <a:pt x="130" y="77"/>
                  </a:moveTo>
                  <a:lnTo>
                    <a:pt x="124" y="42"/>
                  </a:lnTo>
                  <a:lnTo>
                    <a:pt x="103" y="14"/>
                  </a:lnTo>
                  <a:lnTo>
                    <a:pt x="82" y="0"/>
                  </a:lnTo>
                  <a:lnTo>
                    <a:pt x="48" y="0"/>
                  </a:lnTo>
                  <a:lnTo>
                    <a:pt x="20" y="7"/>
                  </a:lnTo>
                  <a:lnTo>
                    <a:pt x="7" y="35"/>
                  </a:lnTo>
                  <a:lnTo>
                    <a:pt x="0" y="70"/>
                  </a:lnTo>
                  <a:lnTo>
                    <a:pt x="0" y="77"/>
                  </a:lnTo>
                </a:path>
              </a:pathLst>
            </a:custGeom>
            <a:noFill/>
            <a:ln w="28575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2" name="Freeform 53">
              <a:extLst>
                <a:ext uri="{FF2B5EF4-FFF2-40B4-BE49-F238E27FC236}">
                  <a16:creationId xmlns:a16="http://schemas.microsoft.com/office/drawing/2014/main" id="{F561C01D-4EC4-4668-B4E0-32092DC792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1498" y="2065728"/>
              <a:ext cx="196850" cy="111125"/>
            </a:xfrm>
            <a:custGeom>
              <a:avLst/>
              <a:gdLst>
                <a:gd name="T0" fmla="*/ 0 w 124"/>
                <a:gd name="T1" fmla="*/ 0 h 70"/>
                <a:gd name="T2" fmla="*/ 0 w 124"/>
                <a:gd name="T3" fmla="*/ 28 h 70"/>
                <a:gd name="T4" fmla="*/ 21 w 124"/>
                <a:gd name="T5" fmla="*/ 56 h 70"/>
                <a:gd name="T6" fmla="*/ 41 w 124"/>
                <a:gd name="T7" fmla="*/ 70 h 70"/>
                <a:gd name="T8" fmla="*/ 69 w 124"/>
                <a:gd name="T9" fmla="*/ 70 h 70"/>
                <a:gd name="T10" fmla="*/ 96 w 124"/>
                <a:gd name="T11" fmla="*/ 63 h 70"/>
                <a:gd name="T12" fmla="*/ 110 w 124"/>
                <a:gd name="T13" fmla="*/ 35 h 70"/>
                <a:gd name="T14" fmla="*/ 117 w 124"/>
                <a:gd name="T15" fmla="*/ 0 h 70"/>
                <a:gd name="T16" fmla="*/ 124 w 124"/>
                <a:gd name="T1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4" h="70">
                  <a:moveTo>
                    <a:pt x="0" y="0"/>
                  </a:moveTo>
                  <a:lnTo>
                    <a:pt x="0" y="28"/>
                  </a:lnTo>
                  <a:lnTo>
                    <a:pt x="21" y="56"/>
                  </a:lnTo>
                  <a:lnTo>
                    <a:pt x="41" y="70"/>
                  </a:lnTo>
                  <a:lnTo>
                    <a:pt x="69" y="70"/>
                  </a:lnTo>
                  <a:lnTo>
                    <a:pt x="96" y="63"/>
                  </a:lnTo>
                  <a:lnTo>
                    <a:pt x="110" y="35"/>
                  </a:lnTo>
                  <a:lnTo>
                    <a:pt x="117" y="0"/>
                  </a:lnTo>
                  <a:lnTo>
                    <a:pt x="124" y="0"/>
                  </a:lnTo>
                </a:path>
              </a:pathLst>
            </a:custGeom>
            <a:noFill/>
            <a:ln w="28575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3" name="Freeform 54">
              <a:extLst>
                <a:ext uri="{FF2B5EF4-FFF2-40B4-BE49-F238E27FC236}">
                  <a16:creationId xmlns:a16="http://schemas.microsoft.com/office/drawing/2014/main" id="{C1005958-B8A9-4B60-AE98-219EDB11A5F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7235" y="1943490"/>
              <a:ext cx="207963" cy="133350"/>
            </a:xfrm>
            <a:custGeom>
              <a:avLst/>
              <a:gdLst>
                <a:gd name="T0" fmla="*/ 131 w 131"/>
                <a:gd name="T1" fmla="*/ 84 h 84"/>
                <a:gd name="T2" fmla="*/ 124 w 131"/>
                <a:gd name="T3" fmla="*/ 42 h 84"/>
                <a:gd name="T4" fmla="*/ 103 w 131"/>
                <a:gd name="T5" fmla="*/ 14 h 84"/>
                <a:gd name="T6" fmla="*/ 82 w 131"/>
                <a:gd name="T7" fmla="*/ 0 h 84"/>
                <a:gd name="T8" fmla="*/ 55 w 131"/>
                <a:gd name="T9" fmla="*/ 0 h 84"/>
                <a:gd name="T10" fmla="*/ 27 w 131"/>
                <a:gd name="T11" fmla="*/ 7 h 84"/>
                <a:gd name="T12" fmla="*/ 7 w 131"/>
                <a:gd name="T13" fmla="*/ 35 h 84"/>
                <a:gd name="T14" fmla="*/ 0 w 131"/>
                <a:gd name="T15" fmla="*/ 77 h 84"/>
                <a:gd name="T16" fmla="*/ 0 w 131"/>
                <a:gd name="T17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" h="84">
                  <a:moveTo>
                    <a:pt x="131" y="84"/>
                  </a:moveTo>
                  <a:lnTo>
                    <a:pt x="124" y="42"/>
                  </a:lnTo>
                  <a:lnTo>
                    <a:pt x="103" y="14"/>
                  </a:lnTo>
                  <a:lnTo>
                    <a:pt x="82" y="0"/>
                  </a:lnTo>
                  <a:lnTo>
                    <a:pt x="55" y="0"/>
                  </a:lnTo>
                  <a:lnTo>
                    <a:pt x="27" y="7"/>
                  </a:lnTo>
                  <a:lnTo>
                    <a:pt x="7" y="35"/>
                  </a:lnTo>
                  <a:lnTo>
                    <a:pt x="0" y="77"/>
                  </a:lnTo>
                  <a:lnTo>
                    <a:pt x="0" y="84"/>
                  </a:lnTo>
                </a:path>
              </a:pathLst>
            </a:custGeom>
            <a:noFill/>
            <a:ln w="28575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4" name="Freeform 55">
              <a:extLst>
                <a:ext uri="{FF2B5EF4-FFF2-40B4-BE49-F238E27FC236}">
                  <a16:creationId xmlns:a16="http://schemas.microsoft.com/office/drawing/2014/main" id="{D98C1C41-8B11-447F-8FB8-88B0BE6FC4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8273" y="2043503"/>
              <a:ext cx="206375" cy="122237"/>
            </a:xfrm>
            <a:custGeom>
              <a:avLst/>
              <a:gdLst>
                <a:gd name="T0" fmla="*/ 0 w 130"/>
                <a:gd name="T1" fmla="*/ 0 h 77"/>
                <a:gd name="T2" fmla="*/ 0 w 130"/>
                <a:gd name="T3" fmla="*/ 35 h 77"/>
                <a:gd name="T4" fmla="*/ 20 w 130"/>
                <a:gd name="T5" fmla="*/ 63 h 77"/>
                <a:gd name="T6" fmla="*/ 41 w 130"/>
                <a:gd name="T7" fmla="*/ 77 h 77"/>
                <a:gd name="T8" fmla="*/ 69 w 130"/>
                <a:gd name="T9" fmla="*/ 77 h 77"/>
                <a:gd name="T10" fmla="*/ 103 w 130"/>
                <a:gd name="T11" fmla="*/ 70 h 77"/>
                <a:gd name="T12" fmla="*/ 117 w 130"/>
                <a:gd name="T13" fmla="*/ 42 h 77"/>
                <a:gd name="T14" fmla="*/ 124 w 130"/>
                <a:gd name="T15" fmla="*/ 0 h 77"/>
                <a:gd name="T16" fmla="*/ 130 w 130"/>
                <a:gd name="T1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77">
                  <a:moveTo>
                    <a:pt x="0" y="0"/>
                  </a:moveTo>
                  <a:lnTo>
                    <a:pt x="0" y="35"/>
                  </a:lnTo>
                  <a:lnTo>
                    <a:pt x="20" y="63"/>
                  </a:lnTo>
                  <a:lnTo>
                    <a:pt x="41" y="77"/>
                  </a:lnTo>
                  <a:lnTo>
                    <a:pt x="69" y="77"/>
                  </a:lnTo>
                  <a:lnTo>
                    <a:pt x="103" y="70"/>
                  </a:lnTo>
                  <a:lnTo>
                    <a:pt x="117" y="42"/>
                  </a:lnTo>
                  <a:lnTo>
                    <a:pt x="124" y="0"/>
                  </a:lnTo>
                  <a:lnTo>
                    <a:pt x="130" y="0"/>
                  </a:lnTo>
                </a:path>
              </a:pathLst>
            </a:custGeom>
            <a:noFill/>
            <a:ln w="28575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5" name="Freeform 56">
              <a:extLst>
                <a:ext uri="{FF2B5EF4-FFF2-40B4-BE49-F238E27FC236}">
                  <a16:creationId xmlns:a16="http://schemas.microsoft.com/office/drawing/2014/main" id="{48D6A41B-4FEB-432B-9981-993E0C093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5123" y="1943490"/>
              <a:ext cx="206375" cy="133350"/>
            </a:xfrm>
            <a:custGeom>
              <a:avLst/>
              <a:gdLst>
                <a:gd name="T0" fmla="*/ 130 w 130"/>
                <a:gd name="T1" fmla="*/ 84 h 84"/>
                <a:gd name="T2" fmla="*/ 123 w 130"/>
                <a:gd name="T3" fmla="*/ 42 h 84"/>
                <a:gd name="T4" fmla="*/ 96 w 130"/>
                <a:gd name="T5" fmla="*/ 14 h 84"/>
                <a:gd name="T6" fmla="*/ 75 w 130"/>
                <a:gd name="T7" fmla="*/ 0 h 84"/>
                <a:gd name="T8" fmla="*/ 48 w 130"/>
                <a:gd name="T9" fmla="*/ 0 h 84"/>
                <a:gd name="T10" fmla="*/ 20 w 130"/>
                <a:gd name="T11" fmla="*/ 7 h 84"/>
                <a:gd name="T12" fmla="*/ 6 w 130"/>
                <a:gd name="T13" fmla="*/ 35 h 84"/>
                <a:gd name="T14" fmla="*/ 0 w 130"/>
                <a:gd name="T15" fmla="*/ 77 h 84"/>
                <a:gd name="T16" fmla="*/ 0 w 130"/>
                <a:gd name="T17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84">
                  <a:moveTo>
                    <a:pt x="130" y="84"/>
                  </a:moveTo>
                  <a:lnTo>
                    <a:pt x="123" y="42"/>
                  </a:lnTo>
                  <a:lnTo>
                    <a:pt x="96" y="14"/>
                  </a:lnTo>
                  <a:lnTo>
                    <a:pt x="75" y="0"/>
                  </a:lnTo>
                  <a:lnTo>
                    <a:pt x="48" y="0"/>
                  </a:lnTo>
                  <a:lnTo>
                    <a:pt x="20" y="7"/>
                  </a:lnTo>
                  <a:lnTo>
                    <a:pt x="6" y="35"/>
                  </a:lnTo>
                  <a:lnTo>
                    <a:pt x="0" y="77"/>
                  </a:lnTo>
                  <a:lnTo>
                    <a:pt x="0" y="84"/>
                  </a:lnTo>
                </a:path>
              </a:pathLst>
            </a:custGeom>
            <a:noFill/>
            <a:ln w="28575">
              <a:solidFill>
                <a:schemeClr val="accent2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grpSp>
        <p:nvGrpSpPr>
          <p:cNvPr id="36" name="Group 40">
            <a:extLst>
              <a:ext uri="{FF2B5EF4-FFF2-40B4-BE49-F238E27FC236}">
                <a16:creationId xmlns:a16="http://schemas.microsoft.com/office/drawing/2014/main" id="{5CE3ACDA-B9A7-46FC-AE00-A455019CC0C9}"/>
              </a:ext>
            </a:extLst>
          </p:cNvPr>
          <p:cNvGrpSpPr/>
          <p:nvPr/>
        </p:nvGrpSpPr>
        <p:grpSpPr>
          <a:xfrm>
            <a:off x="6096000" y="1285116"/>
            <a:ext cx="1713092" cy="1596290"/>
            <a:chOff x="515388" y="4763193"/>
            <a:chExt cx="2111433" cy="1967471"/>
          </a:xfrm>
        </p:grpSpPr>
        <p:sp>
          <p:nvSpPr>
            <p:cNvPr id="37" name="Oval 41">
              <a:extLst>
                <a:ext uri="{FF2B5EF4-FFF2-40B4-BE49-F238E27FC236}">
                  <a16:creationId xmlns:a16="http://schemas.microsoft.com/office/drawing/2014/main" id="{97AA455B-CE46-4BB9-8533-38C3516923CA}"/>
                </a:ext>
              </a:extLst>
            </p:cNvPr>
            <p:cNvSpPr/>
            <p:nvPr/>
          </p:nvSpPr>
          <p:spPr>
            <a:xfrm>
              <a:off x="515388" y="4763193"/>
              <a:ext cx="2111433" cy="196747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Oval 42">
              <a:extLst>
                <a:ext uri="{FF2B5EF4-FFF2-40B4-BE49-F238E27FC236}">
                  <a16:creationId xmlns:a16="http://schemas.microsoft.com/office/drawing/2014/main" id="{03D313F4-7CA2-4591-9726-0ABF640F4794}"/>
                </a:ext>
              </a:extLst>
            </p:cNvPr>
            <p:cNvSpPr/>
            <p:nvPr/>
          </p:nvSpPr>
          <p:spPr>
            <a:xfrm>
              <a:off x="1188719" y="4870015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Oval 43">
              <a:extLst>
                <a:ext uri="{FF2B5EF4-FFF2-40B4-BE49-F238E27FC236}">
                  <a16:creationId xmlns:a16="http://schemas.microsoft.com/office/drawing/2014/main" id="{E9107947-0160-4AD4-8128-D3BF652BE3CB}"/>
                </a:ext>
              </a:extLst>
            </p:cNvPr>
            <p:cNvSpPr/>
            <p:nvPr/>
          </p:nvSpPr>
          <p:spPr>
            <a:xfrm>
              <a:off x="2122515" y="5873153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0" name="Oval 44">
              <a:extLst>
                <a:ext uri="{FF2B5EF4-FFF2-40B4-BE49-F238E27FC236}">
                  <a16:creationId xmlns:a16="http://schemas.microsoft.com/office/drawing/2014/main" id="{61B57381-72A4-4423-B262-CF73FC30C6EF}"/>
                </a:ext>
              </a:extLst>
            </p:cNvPr>
            <p:cNvSpPr/>
            <p:nvPr/>
          </p:nvSpPr>
          <p:spPr>
            <a:xfrm>
              <a:off x="1040476" y="5531159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1" name="Oval 45">
              <a:extLst>
                <a:ext uri="{FF2B5EF4-FFF2-40B4-BE49-F238E27FC236}">
                  <a16:creationId xmlns:a16="http://schemas.microsoft.com/office/drawing/2014/main" id="{EFABCF0C-1AB8-41CB-8FC9-F9124ED080DE}"/>
                </a:ext>
              </a:extLst>
            </p:cNvPr>
            <p:cNvSpPr/>
            <p:nvPr/>
          </p:nvSpPr>
          <p:spPr>
            <a:xfrm>
              <a:off x="1379912" y="5289402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2" name="Oval 46">
              <a:extLst>
                <a:ext uri="{FF2B5EF4-FFF2-40B4-BE49-F238E27FC236}">
                  <a16:creationId xmlns:a16="http://schemas.microsoft.com/office/drawing/2014/main" id="{9865B160-5D39-4E37-8440-416F8B4C590F}"/>
                </a:ext>
              </a:extLst>
            </p:cNvPr>
            <p:cNvSpPr/>
            <p:nvPr/>
          </p:nvSpPr>
          <p:spPr>
            <a:xfrm>
              <a:off x="2122515" y="5614280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3" name="Oval 47">
              <a:extLst>
                <a:ext uri="{FF2B5EF4-FFF2-40B4-BE49-F238E27FC236}">
                  <a16:creationId xmlns:a16="http://schemas.microsoft.com/office/drawing/2014/main" id="{408C2FA5-120F-4997-8651-A67BDDE6E606}"/>
                </a:ext>
              </a:extLst>
            </p:cNvPr>
            <p:cNvSpPr/>
            <p:nvPr/>
          </p:nvSpPr>
          <p:spPr>
            <a:xfrm>
              <a:off x="781395" y="5876135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4" name="Oval 48">
              <a:extLst>
                <a:ext uri="{FF2B5EF4-FFF2-40B4-BE49-F238E27FC236}">
                  <a16:creationId xmlns:a16="http://schemas.microsoft.com/office/drawing/2014/main" id="{573A2E42-F36C-4C02-9FD0-EC002A2985BB}"/>
                </a:ext>
              </a:extLst>
            </p:cNvPr>
            <p:cNvSpPr/>
            <p:nvPr/>
          </p:nvSpPr>
          <p:spPr>
            <a:xfrm>
              <a:off x="1656976" y="6013980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5" name="Oval 49">
              <a:extLst>
                <a:ext uri="{FF2B5EF4-FFF2-40B4-BE49-F238E27FC236}">
                  <a16:creationId xmlns:a16="http://schemas.microsoft.com/office/drawing/2014/main" id="{C5907FAA-BAD1-41E8-993C-B10F2B1C18E1}"/>
                </a:ext>
              </a:extLst>
            </p:cNvPr>
            <p:cNvSpPr/>
            <p:nvPr/>
          </p:nvSpPr>
          <p:spPr>
            <a:xfrm>
              <a:off x="1756756" y="5617196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6" name="Oval 50">
              <a:extLst>
                <a:ext uri="{FF2B5EF4-FFF2-40B4-BE49-F238E27FC236}">
                  <a16:creationId xmlns:a16="http://schemas.microsoft.com/office/drawing/2014/main" id="{56F38328-A69B-4D8E-94E5-09BB19394479}"/>
                </a:ext>
              </a:extLst>
            </p:cNvPr>
            <p:cNvSpPr/>
            <p:nvPr/>
          </p:nvSpPr>
          <p:spPr>
            <a:xfrm>
              <a:off x="1640339" y="4920110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7" name="Oval 51">
              <a:extLst>
                <a:ext uri="{FF2B5EF4-FFF2-40B4-BE49-F238E27FC236}">
                  <a16:creationId xmlns:a16="http://schemas.microsoft.com/office/drawing/2014/main" id="{CCF83444-B097-4CD4-A6A1-8DFE853ACD6F}"/>
                </a:ext>
              </a:extLst>
            </p:cNvPr>
            <p:cNvSpPr/>
            <p:nvPr/>
          </p:nvSpPr>
          <p:spPr>
            <a:xfrm>
              <a:off x="2195932" y="5325555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8" name="Oval 52">
              <a:extLst>
                <a:ext uri="{FF2B5EF4-FFF2-40B4-BE49-F238E27FC236}">
                  <a16:creationId xmlns:a16="http://schemas.microsoft.com/office/drawing/2014/main" id="{9FE5E59F-B34B-45F4-B7D9-FAE4E0500B6E}"/>
                </a:ext>
              </a:extLst>
            </p:cNvPr>
            <p:cNvSpPr/>
            <p:nvPr/>
          </p:nvSpPr>
          <p:spPr>
            <a:xfrm>
              <a:off x="1765043" y="5297297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9" name="Oval 53">
              <a:extLst>
                <a:ext uri="{FF2B5EF4-FFF2-40B4-BE49-F238E27FC236}">
                  <a16:creationId xmlns:a16="http://schemas.microsoft.com/office/drawing/2014/main" id="{A2E6B12A-8CCD-4733-BCBB-F44E7D087A22}"/>
                </a:ext>
              </a:extLst>
            </p:cNvPr>
            <p:cNvSpPr/>
            <p:nvPr/>
          </p:nvSpPr>
          <p:spPr>
            <a:xfrm>
              <a:off x="1260762" y="5821965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0" name="Oval 54">
              <a:extLst>
                <a:ext uri="{FF2B5EF4-FFF2-40B4-BE49-F238E27FC236}">
                  <a16:creationId xmlns:a16="http://schemas.microsoft.com/office/drawing/2014/main" id="{34AB29B7-41C4-4EC7-B49E-CBCB693032B2}"/>
                </a:ext>
              </a:extLst>
            </p:cNvPr>
            <p:cNvSpPr/>
            <p:nvPr/>
          </p:nvSpPr>
          <p:spPr>
            <a:xfrm>
              <a:off x="944879" y="6174838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1" name="Oval 55">
              <a:extLst>
                <a:ext uri="{FF2B5EF4-FFF2-40B4-BE49-F238E27FC236}">
                  <a16:creationId xmlns:a16="http://schemas.microsoft.com/office/drawing/2014/main" id="{1090B4DA-9E1C-4EFD-B3EF-2668A95F5BDB}"/>
                </a:ext>
              </a:extLst>
            </p:cNvPr>
            <p:cNvSpPr/>
            <p:nvPr/>
          </p:nvSpPr>
          <p:spPr>
            <a:xfrm>
              <a:off x="1379912" y="6354529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2" name="Oval 56">
              <a:extLst>
                <a:ext uri="{FF2B5EF4-FFF2-40B4-BE49-F238E27FC236}">
                  <a16:creationId xmlns:a16="http://schemas.microsoft.com/office/drawing/2014/main" id="{A1CB49E8-CEEE-47DD-861E-7145B831704A}"/>
                </a:ext>
              </a:extLst>
            </p:cNvPr>
            <p:cNvSpPr/>
            <p:nvPr/>
          </p:nvSpPr>
          <p:spPr>
            <a:xfrm>
              <a:off x="613747" y="5614280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3" name="Oval 57">
              <a:extLst>
                <a:ext uri="{FF2B5EF4-FFF2-40B4-BE49-F238E27FC236}">
                  <a16:creationId xmlns:a16="http://schemas.microsoft.com/office/drawing/2014/main" id="{81B852B2-F8E7-4E4E-A6B7-881328C2716E}"/>
                </a:ext>
              </a:extLst>
            </p:cNvPr>
            <p:cNvSpPr/>
            <p:nvPr/>
          </p:nvSpPr>
          <p:spPr>
            <a:xfrm>
              <a:off x="723185" y="5289402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4" name="Oval 58">
              <a:extLst>
                <a:ext uri="{FF2B5EF4-FFF2-40B4-BE49-F238E27FC236}">
                  <a16:creationId xmlns:a16="http://schemas.microsoft.com/office/drawing/2014/main" id="{7597CD26-0B73-41D2-937C-EDF3903A57BD}"/>
                </a:ext>
              </a:extLst>
            </p:cNvPr>
            <p:cNvSpPr/>
            <p:nvPr/>
          </p:nvSpPr>
          <p:spPr>
            <a:xfrm>
              <a:off x="2037983" y="5087971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5" name="Oval 59">
              <a:extLst>
                <a:ext uri="{FF2B5EF4-FFF2-40B4-BE49-F238E27FC236}">
                  <a16:creationId xmlns:a16="http://schemas.microsoft.com/office/drawing/2014/main" id="{97677FF4-C3D4-41BB-BAD8-C5803073FA39}"/>
                </a:ext>
              </a:extLst>
            </p:cNvPr>
            <p:cNvSpPr/>
            <p:nvPr/>
          </p:nvSpPr>
          <p:spPr>
            <a:xfrm>
              <a:off x="2001954" y="6174838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6" name="Oval 60">
              <a:extLst>
                <a:ext uri="{FF2B5EF4-FFF2-40B4-BE49-F238E27FC236}">
                  <a16:creationId xmlns:a16="http://schemas.microsoft.com/office/drawing/2014/main" id="{CBDEC1C3-8768-4136-8D47-DD40BD298BC2}"/>
                </a:ext>
              </a:extLst>
            </p:cNvPr>
            <p:cNvSpPr/>
            <p:nvPr/>
          </p:nvSpPr>
          <p:spPr>
            <a:xfrm>
              <a:off x="1735935" y="6375631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7" name="Oval 61">
              <a:extLst>
                <a:ext uri="{FF2B5EF4-FFF2-40B4-BE49-F238E27FC236}">
                  <a16:creationId xmlns:a16="http://schemas.microsoft.com/office/drawing/2014/main" id="{50C82AEA-6514-4CDB-99EA-4E7955E3E547}"/>
                </a:ext>
              </a:extLst>
            </p:cNvPr>
            <p:cNvSpPr/>
            <p:nvPr/>
          </p:nvSpPr>
          <p:spPr>
            <a:xfrm>
              <a:off x="1050135" y="5147407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CFC18889-FE43-44AB-AF4B-EA08D79CE87D}"/>
              </a:ext>
            </a:extLst>
          </p:cNvPr>
          <p:cNvSpPr txBox="1"/>
          <p:nvPr/>
        </p:nvSpPr>
        <p:spPr>
          <a:xfrm>
            <a:off x="6313949" y="3059025"/>
            <a:ext cx="1174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ym typeface="Symbol" panose="05050102010706020507" pitchFamily="18" charset="2"/>
              </a:rPr>
              <a:t> </a:t>
            </a:r>
            <a:r>
              <a:rPr lang="it-IT" dirty="0" err="1">
                <a:sym typeface="Symbol" panose="05050102010706020507" pitchFamily="18" charset="2"/>
              </a:rPr>
              <a:t>radiation</a:t>
            </a:r>
            <a:endParaRPr lang="it-IT" dirty="0"/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53253DF8-CDD4-4832-B168-780D62AFAB41}"/>
              </a:ext>
            </a:extLst>
          </p:cNvPr>
          <p:cNvSpPr txBox="1"/>
          <p:nvPr/>
        </p:nvSpPr>
        <p:spPr>
          <a:xfrm>
            <a:off x="3253850" y="5936640"/>
            <a:ext cx="1206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ym typeface="Symbol" panose="05050102010706020507" pitchFamily="18" charset="2"/>
              </a:rPr>
              <a:t> </a:t>
            </a:r>
            <a:r>
              <a:rPr lang="it-IT" dirty="0" err="1">
                <a:sym typeface="Symbol" panose="05050102010706020507" pitchFamily="18" charset="2"/>
              </a:rPr>
              <a:t>radiation</a:t>
            </a:r>
            <a:endParaRPr lang="it-IT" dirty="0"/>
          </a:p>
        </p:txBody>
      </p:sp>
      <p:grpSp>
        <p:nvGrpSpPr>
          <p:cNvPr id="60" name="Group 40">
            <a:extLst>
              <a:ext uri="{FF2B5EF4-FFF2-40B4-BE49-F238E27FC236}">
                <a16:creationId xmlns:a16="http://schemas.microsoft.com/office/drawing/2014/main" id="{A47DE3C2-D8E3-4057-BC36-958AC9DA8C5B}"/>
              </a:ext>
            </a:extLst>
          </p:cNvPr>
          <p:cNvGrpSpPr/>
          <p:nvPr/>
        </p:nvGrpSpPr>
        <p:grpSpPr>
          <a:xfrm>
            <a:off x="3003422" y="4028997"/>
            <a:ext cx="1713092" cy="1596290"/>
            <a:chOff x="515388" y="4763193"/>
            <a:chExt cx="2111433" cy="1967471"/>
          </a:xfrm>
        </p:grpSpPr>
        <p:sp>
          <p:nvSpPr>
            <p:cNvPr id="61" name="Oval 41">
              <a:extLst>
                <a:ext uri="{FF2B5EF4-FFF2-40B4-BE49-F238E27FC236}">
                  <a16:creationId xmlns:a16="http://schemas.microsoft.com/office/drawing/2014/main" id="{221D9F0C-1870-4AFC-A3A7-3962587682F4}"/>
                </a:ext>
              </a:extLst>
            </p:cNvPr>
            <p:cNvSpPr/>
            <p:nvPr/>
          </p:nvSpPr>
          <p:spPr>
            <a:xfrm>
              <a:off x="515388" y="4763193"/>
              <a:ext cx="2111433" cy="196747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2" name="Oval 42">
              <a:extLst>
                <a:ext uri="{FF2B5EF4-FFF2-40B4-BE49-F238E27FC236}">
                  <a16:creationId xmlns:a16="http://schemas.microsoft.com/office/drawing/2014/main" id="{B5D54588-44E2-419D-B920-C87E04AFF394}"/>
                </a:ext>
              </a:extLst>
            </p:cNvPr>
            <p:cNvSpPr/>
            <p:nvPr/>
          </p:nvSpPr>
          <p:spPr>
            <a:xfrm>
              <a:off x="1188719" y="4870015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3" name="Oval 43">
              <a:extLst>
                <a:ext uri="{FF2B5EF4-FFF2-40B4-BE49-F238E27FC236}">
                  <a16:creationId xmlns:a16="http://schemas.microsoft.com/office/drawing/2014/main" id="{6C198F81-F5D9-40DF-A104-A54171005B22}"/>
                </a:ext>
              </a:extLst>
            </p:cNvPr>
            <p:cNvSpPr/>
            <p:nvPr/>
          </p:nvSpPr>
          <p:spPr>
            <a:xfrm>
              <a:off x="2122515" y="5873153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4" name="Oval 44">
              <a:extLst>
                <a:ext uri="{FF2B5EF4-FFF2-40B4-BE49-F238E27FC236}">
                  <a16:creationId xmlns:a16="http://schemas.microsoft.com/office/drawing/2014/main" id="{43112543-AB4D-4559-BC6F-991A5C1512E9}"/>
                </a:ext>
              </a:extLst>
            </p:cNvPr>
            <p:cNvSpPr/>
            <p:nvPr/>
          </p:nvSpPr>
          <p:spPr>
            <a:xfrm>
              <a:off x="1040476" y="5531159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5" name="Oval 45">
              <a:extLst>
                <a:ext uri="{FF2B5EF4-FFF2-40B4-BE49-F238E27FC236}">
                  <a16:creationId xmlns:a16="http://schemas.microsoft.com/office/drawing/2014/main" id="{5F06A779-710B-4322-A7EF-2AB34B246908}"/>
                </a:ext>
              </a:extLst>
            </p:cNvPr>
            <p:cNvSpPr/>
            <p:nvPr/>
          </p:nvSpPr>
          <p:spPr>
            <a:xfrm>
              <a:off x="1379912" y="5289402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6" name="Oval 46">
              <a:extLst>
                <a:ext uri="{FF2B5EF4-FFF2-40B4-BE49-F238E27FC236}">
                  <a16:creationId xmlns:a16="http://schemas.microsoft.com/office/drawing/2014/main" id="{35D5E6DC-C017-46DB-A9FF-2F6588EFE724}"/>
                </a:ext>
              </a:extLst>
            </p:cNvPr>
            <p:cNvSpPr/>
            <p:nvPr/>
          </p:nvSpPr>
          <p:spPr>
            <a:xfrm>
              <a:off x="2122515" y="5614280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7" name="Oval 47">
              <a:extLst>
                <a:ext uri="{FF2B5EF4-FFF2-40B4-BE49-F238E27FC236}">
                  <a16:creationId xmlns:a16="http://schemas.microsoft.com/office/drawing/2014/main" id="{846340DD-FD99-436E-A548-FC6FEB48B2D0}"/>
                </a:ext>
              </a:extLst>
            </p:cNvPr>
            <p:cNvSpPr/>
            <p:nvPr/>
          </p:nvSpPr>
          <p:spPr>
            <a:xfrm>
              <a:off x="781395" y="5876135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8" name="Oval 48">
              <a:extLst>
                <a:ext uri="{FF2B5EF4-FFF2-40B4-BE49-F238E27FC236}">
                  <a16:creationId xmlns:a16="http://schemas.microsoft.com/office/drawing/2014/main" id="{6D00ED2A-22E2-4587-9AAF-0E4BBE98A5D7}"/>
                </a:ext>
              </a:extLst>
            </p:cNvPr>
            <p:cNvSpPr/>
            <p:nvPr/>
          </p:nvSpPr>
          <p:spPr>
            <a:xfrm>
              <a:off x="1656976" y="6013980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9" name="Oval 49">
              <a:extLst>
                <a:ext uri="{FF2B5EF4-FFF2-40B4-BE49-F238E27FC236}">
                  <a16:creationId xmlns:a16="http://schemas.microsoft.com/office/drawing/2014/main" id="{07FD3BCE-0BB6-41B7-9C06-287BBDF4E7C7}"/>
                </a:ext>
              </a:extLst>
            </p:cNvPr>
            <p:cNvSpPr/>
            <p:nvPr/>
          </p:nvSpPr>
          <p:spPr>
            <a:xfrm>
              <a:off x="1756756" y="5617196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0" name="Oval 50">
              <a:extLst>
                <a:ext uri="{FF2B5EF4-FFF2-40B4-BE49-F238E27FC236}">
                  <a16:creationId xmlns:a16="http://schemas.microsoft.com/office/drawing/2014/main" id="{ECAB439E-6689-4992-825C-FC6CBD262DD6}"/>
                </a:ext>
              </a:extLst>
            </p:cNvPr>
            <p:cNvSpPr/>
            <p:nvPr/>
          </p:nvSpPr>
          <p:spPr>
            <a:xfrm>
              <a:off x="1640339" y="4920110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1" name="Oval 51">
              <a:extLst>
                <a:ext uri="{FF2B5EF4-FFF2-40B4-BE49-F238E27FC236}">
                  <a16:creationId xmlns:a16="http://schemas.microsoft.com/office/drawing/2014/main" id="{96A76EF7-CD2C-4C6C-8084-F96F1E8B5BB0}"/>
                </a:ext>
              </a:extLst>
            </p:cNvPr>
            <p:cNvSpPr/>
            <p:nvPr/>
          </p:nvSpPr>
          <p:spPr>
            <a:xfrm>
              <a:off x="2195932" y="5325555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2" name="Oval 52">
              <a:extLst>
                <a:ext uri="{FF2B5EF4-FFF2-40B4-BE49-F238E27FC236}">
                  <a16:creationId xmlns:a16="http://schemas.microsoft.com/office/drawing/2014/main" id="{74E45B16-7756-45AF-BFE1-A413B30317B0}"/>
                </a:ext>
              </a:extLst>
            </p:cNvPr>
            <p:cNvSpPr/>
            <p:nvPr/>
          </p:nvSpPr>
          <p:spPr>
            <a:xfrm>
              <a:off x="1765043" y="5297297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3" name="Oval 53">
              <a:extLst>
                <a:ext uri="{FF2B5EF4-FFF2-40B4-BE49-F238E27FC236}">
                  <a16:creationId xmlns:a16="http://schemas.microsoft.com/office/drawing/2014/main" id="{2A75687C-0051-45FB-99CF-D3B01145D7DB}"/>
                </a:ext>
              </a:extLst>
            </p:cNvPr>
            <p:cNvSpPr/>
            <p:nvPr/>
          </p:nvSpPr>
          <p:spPr>
            <a:xfrm>
              <a:off x="1260762" y="5821965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4" name="Oval 54">
              <a:extLst>
                <a:ext uri="{FF2B5EF4-FFF2-40B4-BE49-F238E27FC236}">
                  <a16:creationId xmlns:a16="http://schemas.microsoft.com/office/drawing/2014/main" id="{EB74D070-4E0B-4896-BC3A-DBCDB00043A3}"/>
                </a:ext>
              </a:extLst>
            </p:cNvPr>
            <p:cNvSpPr/>
            <p:nvPr/>
          </p:nvSpPr>
          <p:spPr>
            <a:xfrm>
              <a:off x="944879" y="6174838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5" name="Oval 55">
              <a:extLst>
                <a:ext uri="{FF2B5EF4-FFF2-40B4-BE49-F238E27FC236}">
                  <a16:creationId xmlns:a16="http://schemas.microsoft.com/office/drawing/2014/main" id="{AFEFF4A8-BE24-4C7C-9795-5D20E1ECF1C1}"/>
                </a:ext>
              </a:extLst>
            </p:cNvPr>
            <p:cNvSpPr/>
            <p:nvPr/>
          </p:nvSpPr>
          <p:spPr>
            <a:xfrm>
              <a:off x="1379912" y="6354529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6" name="Oval 56">
              <a:extLst>
                <a:ext uri="{FF2B5EF4-FFF2-40B4-BE49-F238E27FC236}">
                  <a16:creationId xmlns:a16="http://schemas.microsoft.com/office/drawing/2014/main" id="{F90F11CA-DDCF-47A5-9179-A059D2ABE372}"/>
                </a:ext>
              </a:extLst>
            </p:cNvPr>
            <p:cNvSpPr/>
            <p:nvPr/>
          </p:nvSpPr>
          <p:spPr>
            <a:xfrm>
              <a:off x="613747" y="5614280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7" name="Oval 57">
              <a:extLst>
                <a:ext uri="{FF2B5EF4-FFF2-40B4-BE49-F238E27FC236}">
                  <a16:creationId xmlns:a16="http://schemas.microsoft.com/office/drawing/2014/main" id="{113F39DA-853C-4B9E-818D-A1E816532426}"/>
                </a:ext>
              </a:extLst>
            </p:cNvPr>
            <p:cNvSpPr/>
            <p:nvPr/>
          </p:nvSpPr>
          <p:spPr>
            <a:xfrm>
              <a:off x="723185" y="5289402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8" name="Oval 58">
              <a:extLst>
                <a:ext uri="{FF2B5EF4-FFF2-40B4-BE49-F238E27FC236}">
                  <a16:creationId xmlns:a16="http://schemas.microsoft.com/office/drawing/2014/main" id="{EC76F83D-CE6D-4778-967C-D3915BC4B68D}"/>
                </a:ext>
              </a:extLst>
            </p:cNvPr>
            <p:cNvSpPr/>
            <p:nvPr/>
          </p:nvSpPr>
          <p:spPr>
            <a:xfrm>
              <a:off x="2037983" y="5087971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9" name="Oval 59">
              <a:extLst>
                <a:ext uri="{FF2B5EF4-FFF2-40B4-BE49-F238E27FC236}">
                  <a16:creationId xmlns:a16="http://schemas.microsoft.com/office/drawing/2014/main" id="{15143651-2392-426D-A40A-93800BA7F147}"/>
                </a:ext>
              </a:extLst>
            </p:cNvPr>
            <p:cNvSpPr/>
            <p:nvPr/>
          </p:nvSpPr>
          <p:spPr>
            <a:xfrm>
              <a:off x="2001954" y="6174838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0" name="Oval 60">
              <a:extLst>
                <a:ext uri="{FF2B5EF4-FFF2-40B4-BE49-F238E27FC236}">
                  <a16:creationId xmlns:a16="http://schemas.microsoft.com/office/drawing/2014/main" id="{CBA15CB7-8E7A-4F32-B88F-DF45DE8C0E92}"/>
                </a:ext>
              </a:extLst>
            </p:cNvPr>
            <p:cNvSpPr/>
            <p:nvPr/>
          </p:nvSpPr>
          <p:spPr>
            <a:xfrm>
              <a:off x="1735935" y="6375631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1" name="Oval 61">
              <a:extLst>
                <a:ext uri="{FF2B5EF4-FFF2-40B4-BE49-F238E27FC236}">
                  <a16:creationId xmlns:a16="http://schemas.microsoft.com/office/drawing/2014/main" id="{4952701B-E452-4720-AD65-AC01ADF923D7}"/>
                </a:ext>
              </a:extLst>
            </p:cNvPr>
            <p:cNvSpPr/>
            <p:nvPr/>
          </p:nvSpPr>
          <p:spPr>
            <a:xfrm>
              <a:off x="1050135" y="5147407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82" name="Oval 62">
            <a:extLst>
              <a:ext uri="{FF2B5EF4-FFF2-40B4-BE49-F238E27FC236}">
                <a16:creationId xmlns:a16="http://schemas.microsoft.com/office/drawing/2014/main" id="{205F8FCB-F817-48C5-8F5E-A8BE43C02436}"/>
              </a:ext>
            </a:extLst>
          </p:cNvPr>
          <p:cNvSpPr/>
          <p:nvPr/>
        </p:nvSpPr>
        <p:spPr>
          <a:xfrm>
            <a:off x="2830263" y="3834505"/>
            <a:ext cx="191193" cy="17207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3" name="CasellaDiTesto 82">
            <a:extLst>
              <a:ext uri="{FF2B5EF4-FFF2-40B4-BE49-F238E27FC236}">
                <a16:creationId xmlns:a16="http://schemas.microsoft.com/office/drawing/2014/main" id="{031D51DB-F3A6-4BB6-8C23-F2FB47A47C37}"/>
              </a:ext>
            </a:extLst>
          </p:cNvPr>
          <p:cNvSpPr txBox="1"/>
          <p:nvPr/>
        </p:nvSpPr>
        <p:spPr>
          <a:xfrm>
            <a:off x="2305884" y="3316090"/>
            <a:ext cx="963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ym typeface="Symbol" panose="05050102010706020507" pitchFamily="18" charset="2"/>
              </a:rPr>
              <a:t>electron</a:t>
            </a:r>
            <a:endParaRPr lang="it-IT" dirty="0"/>
          </a:p>
        </p:txBody>
      </p:sp>
      <p:sp>
        <p:nvSpPr>
          <p:cNvPr id="84" name="Oval 62">
            <a:extLst>
              <a:ext uri="{FF2B5EF4-FFF2-40B4-BE49-F238E27FC236}">
                <a16:creationId xmlns:a16="http://schemas.microsoft.com/office/drawing/2014/main" id="{2BA8772D-091D-4495-A3B6-7B97AF6BD55F}"/>
              </a:ext>
            </a:extLst>
          </p:cNvPr>
          <p:cNvSpPr/>
          <p:nvPr/>
        </p:nvSpPr>
        <p:spPr>
          <a:xfrm>
            <a:off x="5336456" y="4718350"/>
            <a:ext cx="191193" cy="17207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5" name="CasellaDiTesto 84">
            <a:extLst>
              <a:ext uri="{FF2B5EF4-FFF2-40B4-BE49-F238E27FC236}">
                <a16:creationId xmlns:a16="http://schemas.microsoft.com/office/drawing/2014/main" id="{FF4A659D-460F-4798-BF6A-EB4A1A4F03DE}"/>
              </a:ext>
            </a:extLst>
          </p:cNvPr>
          <p:cNvSpPr txBox="1"/>
          <p:nvPr/>
        </p:nvSpPr>
        <p:spPr>
          <a:xfrm>
            <a:off x="4812077" y="4199935"/>
            <a:ext cx="1357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ym typeface="Symbol" panose="05050102010706020507" pitchFamily="18" charset="2"/>
              </a:rPr>
              <a:t>antineutrino</a:t>
            </a:r>
            <a:endParaRPr lang="it-IT" dirty="0"/>
          </a:p>
        </p:txBody>
      </p:sp>
      <p:grpSp>
        <p:nvGrpSpPr>
          <p:cNvPr id="86" name="Group 40">
            <a:extLst>
              <a:ext uri="{FF2B5EF4-FFF2-40B4-BE49-F238E27FC236}">
                <a16:creationId xmlns:a16="http://schemas.microsoft.com/office/drawing/2014/main" id="{DC25B3C1-2DB5-42B8-B73B-7D582D63ED4C}"/>
              </a:ext>
            </a:extLst>
          </p:cNvPr>
          <p:cNvGrpSpPr/>
          <p:nvPr/>
        </p:nvGrpSpPr>
        <p:grpSpPr>
          <a:xfrm>
            <a:off x="7173763" y="4089877"/>
            <a:ext cx="1713092" cy="1596290"/>
            <a:chOff x="515388" y="4763193"/>
            <a:chExt cx="2111433" cy="1967471"/>
          </a:xfrm>
        </p:grpSpPr>
        <p:sp>
          <p:nvSpPr>
            <p:cNvPr id="87" name="Oval 41">
              <a:extLst>
                <a:ext uri="{FF2B5EF4-FFF2-40B4-BE49-F238E27FC236}">
                  <a16:creationId xmlns:a16="http://schemas.microsoft.com/office/drawing/2014/main" id="{CA4B5245-EF78-4631-B9CD-1AE2A629AB87}"/>
                </a:ext>
              </a:extLst>
            </p:cNvPr>
            <p:cNvSpPr/>
            <p:nvPr/>
          </p:nvSpPr>
          <p:spPr>
            <a:xfrm>
              <a:off x="515388" y="4763193"/>
              <a:ext cx="2111433" cy="196747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8" name="Oval 42">
              <a:extLst>
                <a:ext uri="{FF2B5EF4-FFF2-40B4-BE49-F238E27FC236}">
                  <a16:creationId xmlns:a16="http://schemas.microsoft.com/office/drawing/2014/main" id="{EC142BC8-880B-4BB0-B9F9-BFD005DAA994}"/>
                </a:ext>
              </a:extLst>
            </p:cNvPr>
            <p:cNvSpPr/>
            <p:nvPr/>
          </p:nvSpPr>
          <p:spPr>
            <a:xfrm>
              <a:off x="1188719" y="4870015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9" name="Oval 43">
              <a:extLst>
                <a:ext uri="{FF2B5EF4-FFF2-40B4-BE49-F238E27FC236}">
                  <a16:creationId xmlns:a16="http://schemas.microsoft.com/office/drawing/2014/main" id="{729C2B30-6C8A-428A-93DB-6928DB0AEF17}"/>
                </a:ext>
              </a:extLst>
            </p:cNvPr>
            <p:cNvSpPr/>
            <p:nvPr/>
          </p:nvSpPr>
          <p:spPr>
            <a:xfrm>
              <a:off x="2122515" y="5873153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0" name="Oval 44">
              <a:extLst>
                <a:ext uri="{FF2B5EF4-FFF2-40B4-BE49-F238E27FC236}">
                  <a16:creationId xmlns:a16="http://schemas.microsoft.com/office/drawing/2014/main" id="{5E8F5853-02A8-40D6-BFEE-28BC8F9F0602}"/>
                </a:ext>
              </a:extLst>
            </p:cNvPr>
            <p:cNvSpPr/>
            <p:nvPr/>
          </p:nvSpPr>
          <p:spPr>
            <a:xfrm>
              <a:off x="1040476" y="5531159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1" name="Oval 45">
              <a:extLst>
                <a:ext uri="{FF2B5EF4-FFF2-40B4-BE49-F238E27FC236}">
                  <a16:creationId xmlns:a16="http://schemas.microsoft.com/office/drawing/2014/main" id="{A391AE5F-9580-423C-828D-D6DD7783C029}"/>
                </a:ext>
              </a:extLst>
            </p:cNvPr>
            <p:cNvSpPr/>
            <p:nvPr/>
          </p:nvSpPr>
          <p:spPr>
            <a:xfrm>
              <a:off x="1379912" y="5289402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2" name="Oval 46">
              <a:extLst>
                <a:ext uri="{FF2B5EF4-FFF2-40B4-BE49-F238E27FC236}">
                  <a16:creationId xmlns:a16="http://schemas.microsoft.com/office/drawing/2014/main" id="{20F19A99-7D9F-4001-9A66-D4DCA73617C7}"/>
                </a:ext>
              </a:extLst>
            </p:cNvPr>
            <p:cNvSpPr/>
            <p:nvPr/>
          </p:nvSpPr>
          <p:spPr>
            <a:xfrm>
              <a:off x="2122515" y="5614280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3" name="Oval 47">
              <a:extLst>
                <a:ext uri="{FF2B5EF4-FFF2-40B4-BE49-F238E27FC236}">
                  <a16:creationId xmlns:a16="http://schemas.microsoft.com/office/drawing/2014/main" id="{29021128-37A4-4011-8356-67C4937CA2AA}"/>
                </a:ext>
              </a:extLst>
            </p:cNvPr>
            <p:cNvSpPr/>
            <p:nvPr/>
          </p:nvSpPr>
          <p:spPr>
            <a:xfrm>
              <a:off x="781395" y="5876135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4" name="Oval 48">
              <a:extLst>
                <a:ext uri="{FF2B5EF4-FFF2-40B4-BE49-F238E27FC236}">
                  <a16:creationId xmlns:a16="http://schemas.microsoft.com/office/drawing/2014/main" id="{27F3A125-BA0F-4D4D-99E4-5D3498C0F384}"/>
                </a:ext>
              </a:extLst>
            </p:cNvPr>
            <p:cNvSpPr/>
            <p:nvPr/>
          </p:nvSpPr>
          <p:spPr>
            <a:xfrm>
              <a:off x="1656976" y="6013980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5" name="Oval 49">
              <a:extLst>
                <a:ext uri="{FF2B5EF4-FFF2-40B4-BE49-F238E27FC236}">
                  <a16:creationId xmlns:a16="http://schemas.microsoft.com/office/drawing/2014/main" id="{C95E1E47-04AA-4DCD-A57F-4EC8BB826999}"/>
                </a:ext>
              </a:extLst>
            </p:cNvPr>
            <p:cNvSpPr/>
            <p:nvPr/>
          </p:nvSpPr>
          <p:spPr>
            <a:xfrm>
              <a:off x="1756756" y="5617196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6" name="Oval 50">
              <a:extLst>
                <a:ext uri="{FF2B5EF4-FFF2-40B4-BE49-F238E27FC236}">
                  <a16:creationId xmlns:a16="http://schemas.microsoft.com/office/drawing/2014/main" id="{9AE5554F-237A-46EC-991D-CE229E3A6F4A}"/>
                </a:ext>
              </a:extLst>
            </p:cNvPr>
            <p:cNvSpPr/>
            <p:nvPr/>
          </p:nvSpPr>
          <p:spPr>
            <a:xfrm>
              <a:off x="1640339" y="4920110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7" name="Oval 51">
              <a:extLst>
                <a:ext uri="{FF2B5EF4-FFF2-40B4-BE49-F238E27FC236}">
                  <a16:creationId xmlns:a16="http://schemas.microsoft.com/office/drawing/2014/main" id="{4D2F1F6C-1DE3-4440-8F85-6E917913D3DB}"/>
                </a:ext>
              </a:extLst>
            </p:cNvPr>
            <p:cNvSpPr/>
            <p:nvPr/>
          </p:nvSpPr>
          <p:spPr>
            <a:xfrm>
              <a:off x="2195932" y="5325555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8" name="Oval 52">
              <a:extLst>
                <a:ext uri="{FF2B5EF4-FFF2-40B4-BE49-F238E27FC236}">
                  <a16:creationId xmlns:a16="http://schemas.microsoft.com/office/drawing/2014/main" id="{88555D30-430E-417D-90A0-84ED3886AD2B}"/>
                </a:ext>
              </a:extLst>
            </p:cNvPr>
            <p:cNvSpPr/>
            <p:nvPr/>
          </p:nvSpPr>
          <p:spPr>
            <a:xfrm>
              <a:off x="1765043" y="5297297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9" name="Oval 53">
              <a:extLst>
                <a:ext uri="{FF2B5EF4-FFF2-40B4-BE49-F238E27FC236}">
                  <a16:creationId xmlns:a16="http://schemas.microsoft.com/office/drawing/2014/main" id="{D1043931-22BE-4DC3-AEE2-AF5927A2927D}"/>
                </a:ext>
              </a:extLst>
            </p:cNvPr>
            <p:cNvSpPr/>
            <p:nvPr/>
          </p:nvSpPr>
          <p:spPr>
            <a:xfrm>
              <a:off x="1260762" y="5821965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0" name="Oval 54">
              <a:extLst>
                <a:ext uri="{FF2B5EF4-FFF2-40B4-BE49-F238E27FC236}">
                  <a16:creationId xmlns:a16="http://schemas.microsoft.com/office/drawing/2014/main" id="{DD7D0653-F97B-4852-A7E8-BE5D1290EA30}"/>
                </a:ext>
              </a:extLst>
            </p:cNvPr>
            <p:cNvSpPr/>
            <p:nvPr/>
          </p:nvSpPr>
          <p:spPr>
            <a:xfrm>
              <a:off x="944879" y="6174838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1" name="Oval 55">
              <a:extLst>
                <a:ext uri="{FF2B5EF4-FFF2-40B4-BE49-F238E27FC236}">
                  <a16:creationId xmlns:a16="http://schemas.microsoft.com/office/drawing/2014/main" id="{37AB7378-F66B-4F63-95EB-9CD2AAF19E81}"/>
                </a:ext>
              </a:extLst>
            </p:cNvPr>
            <p:cNvSpPr/>
            <p:nvPr/>
          </p:nvSpPr>
          <p:spPr>
            <a:xfrm>
              <a:off x="1379912" y="6354529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2" name="Oval 56">
              <a:extLst>
                <a:ext uri="{FF2B5EF4-FFF2-40B4-BE49-F238E27FC236}">
                  <a16:creationId xmlns:a16="http://schemas.microsoft.com/office/drawing/2014/main" id="{DC9916CD-A38B-4B10-AD57-2B7C719D48FE}"/>
                </a:ext>
              </a:extLst>
            </p:cNvPr>
            <p:cNvSpPr/>
            <p:nvPr/>
          </p:nvSpPr>
          <p:spPr>
            <a:xfrm>
              <a:off x="613747" y="5614280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3" name="Oval 57">
              <a:extLst>
                <a:ext uri="{FF2B5EF4-FFF2-40B4-BE49-F238E27FC236}">
                  <a16:creationId xmlns:a16="http://schemas.microsoft.com/office/drawing/2014/main" id="{05EFCACE-2493-420F-A17C-CDAF011A0B14}"/>
                </a:ext>
              </a:extLst>
            </p:cNvPr>
            <p:cNvSpPr/>
            <p:nvPr/>
          </p:nvSpPr>
          <p:spPr>
            <a:xfrm>
              <a:off x="723185" y="5289402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4" name="Oval 58">
              <a:extLst>
                <a:ext uri="{FF2B5EF4-FFF2-40B4-BE49-F238E27FC236}">
                  <a16:creationId xmlns:a16="http://schemas.microsoft.com/office/drawing/2014/main" id="{8BE81BF2-1B9A-4364-A62A-9754EE5A26DF}"/>
                </a:ext>
              </a:extLst>
            </p:cNvPr>
            <p:cNvSpPr/>
            <p:nvPr/>
          </p:nvSpPr>
          <p:spPr>
            <a:xfrm>
              <a:off x="2037983" y="5087971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5" name="Oval 59">
              <a:extLst>
                <a:ext uri="{FF2B5EF4-FFF2-40B4-BE49-F238E27FC236}">
                  <a16:creationId xmlns:a16="http://schemas.microsoft.com/office/drawing/2014/main" id="{1EBB90FD-C675-4183-A9B0-BD13ADF513EA}"/>
                </a:ext>
              </a:extLst>
            </p:cNvPr>
            <p:cNvSpPr/>
            <p:nvPr/>
          </p:nvSpPr>
          <p:spPr>
            <a:xfrm>
              <a:off x="2001954" y="6174838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6" name="Oval 60">
              <a:extLst>
                <a:ext uri="{FF2B5EF4-FFF2-40B4-BE49-F238E27FC236}">
                  <a16:creationId xmlns:a16="http://schemas.microsoft.com/office/drawing/2014/main" id="{53AA1534-46EB-4C42-ABA9-DAEEE134D9A5}"/>
                </a:ext>
              </a:extLst>
            </p:cNvPr>
            <p:cNvSpPr/>
            <p:nvPr/>
          </p:nvSpPr>
          <p:spPr>
            <a:xfrm>
              <a:off x="1735935" y="6375631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7" name="Oval 61">
              <a:extLst>
                <a:ext uri="{FF2B5EF4-FFF2-40B4-BE49-F238E27FC236}">
                  <a16:creationId xmlns:a16="http://schemas.microsoft.com/office/drawing/2014/main" id="{66B91B5D-79A9-4E50-B968-89FE77641FEE}"/>
                </a:ext>
              </a:extLst>
            </p:cNvPr>
            <p:cNvSpPr/>
            <p:nvPr/>
          </p:nvSpPr>
          <p:spPr>
            <a:xfrm>
              <a:off x="1050135" y="5147407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08" name="CasellaDiTesto 107">
            <a:extLst>
              <a:ext uri="{FF2B5EF4-FFF2-40B4-BE49-F238E27FC236}">
                <a16:creationId xmlns:a16="http://schemas.microsoft.com/office/drawing/2014/main" id="{EB96CA9C-75E6-45D2-8110-6B2388E50F5A}"/>
              </a:ext>
            </a:extLst>
          </p:cNvPr>
          <p:cNvSpPr txBox="1"/>
          <p:nvPr/>
        </p:nvSpPr>
        <p:spPr>
          <a:xfrm>
            <a:off x="7377374" y="5927465"/>
            <a:ext cx="1226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ym typeface="Symbol" panose="05050102010706020507" pitchFamily="18" charset="2"/>
              </a:rPr>
              <a:t> </a:t>
            </a:r>
            <a:r>
              <a:rPr lang="it-IT" dirty="0" err="1">
                <a:sym typeface="Symbol" panose="05050102010706020507" pitchFamily="18" charset="2"/>
              </a:rPr>
              <a:t>radiation</a:t>
            </a:r>
            <a:endParaRPr lang="it-IT" dirty="0"/>
          </a:p>
        </p:txBody>
      </p:sp>
      <p:grpSp>
        <p:nvGrpSpPr>
          <p:cNvPr id="109" name="Group 49">
            <a:extLst>
              <a:ext uri="{FF2B5EF4-FFF2-40B4-BE49-F238E27FC236}">
                <a16:creationId xmlns:a16="http://schemas.microsoft.com/office/drawing/2014/main" id="{BB2A37BA-D765-48EA-91DE-793C89A8FFBC}"/>
              </a:ext>
            </a:extLst>
          </p:cNvPr>
          <p:cNvGrpSpPr/>
          <p:nvPr/>
        </p:nvGrpSpPr>
        <p:grpSpPr>
          <a:xfrm>
            <a:off x="8870685" y="3799656"/>
            <a:ext cx="769631" cy="717156"/>
            <a:chOff x="7024389" y="5192489"/>
            <a:chExt cx="769631" cy="717156"/>
          </a:xfrm>
        </p:grpSpPr>
        <p:sp>
          <p:nvSpPr>
            <p:cNvPr id="110" name="Oval 50">
              <a:extLst>
                <a:ext uri="{FF2B5EF4-FFF2-40B4-BE49-F238E27FC236}">
                  <a16:creationId xmlns:a16="http://schemas.microsoft.com/office/drawing/2014/main" id="{425C4353-97D6-4504-A37F-3F5920B30379}"/>
                </a:ext>
              </a:extLst>
            </p:cNvPr>
            <p:cNvSpPr/>
            <p:nvPr/>
          </p:nvSpPr>
          <p:spPr>
            <a:xfrm>
              <a:off x="7024389" y="5192489"/>
              <a:ext cx="769631" cy="71715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1" name="Oval 51">
              <a:extLst>
                <a:ext uri="{FF2B5EF4-FFF2-40B4-BE49-F238E27FC236}">
                  <a16:creationId xmlns:a16="http://schemas.microsoft.com/office/drawing/2014/main" id="{4A959F9C-25FB-4B9C-A60E-A6288673D186}"/>
                </a:ext>
              </a:extLst>
            </p:cNvPr>
            <p:cNvSpPr/>
            <p:nvPr/>
          </p:nvSpPr>
          <p:spPr>
            <a:xfrm>
              <a:off x="7220184" y="5665329"/>
              <a:ext cx="133244" cy="1199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2" name="Oval 52">
              <a:extLst>
                <a:ext uri="{FF2B5EF4-FFF2-40B4-BE49-F238E27FC236}">
                  <a16:creationId xmlns:a16="http://schemas.microsoft.com/office/drawing/2014/main" id="{CA9C85CE-814C-4EA5-A3DB-AEC27B4ACE43}"/>
                </a:ext>
              </a:extLst>
            </p:cNvPr>
            <p:cNvSpPr/>
            <p:nvPr/>
          </p:nvSpPr>
          <p:spPr>
            <a:xfrm>
              <a:off x="7501137" y="5550123"/>
              <a:ext cx="133244" cy="11992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3" name="Oval 53">
              <a:extLst>
                <a:ext uri="{FF2B5EF4-FFF2-40B4-BE49-F238E27FC236}">
                  <a16:creationId xmlns:a16="http://schemas.microsoft.com/office/drawing/2014/main" id="{F977EA2B-46BD-40F8-80B0-39A3AA971F85}"/>
                </a:ext>
              </a:extLst>
            </p:cNvPr>
            <p:cNvSpPr/>
            <p:nvPr/>
          </p:nvSpPr>
          <p:spPr>
            <a:xfrm>
              <a:off x="7434515" y="5310521"/>
              <a:ext cx="133244" cy="1199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4" name="Oval 54">
              <a:extLst>
                <a:ext uri="{FF2B5EF4-FFF2-40B4-BE49-F238E27FC236}">
                  <a16:creationId xmlns:a16="http://schemas.microsoft.com/office/drawing/2014/main" id="{3BCB323E-D5FC-4EE8-8A87-756B33EBC594}"/>
                </a:ext>
              </a:extLst>
            </p:cNvPr>
            <p:cNvSpPr/>
            <p:nvPr/>
          </p:nvSpPr>
          <p:spPr>
            <a:xfrm>
              <a:off x="7166750" y="5417697"/>
              <a:ext cx="133244" cy="11992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15" name="Freccia a destra 114">
            <a:extLst>
              <a:ext uri="{FF2B5EF4-FFF2-40B4-BE49-F238E27FC236}">
                <a16:creationId xmlns:a16="http://schemas.microsoft.com/office/drawing/2014/main" id="{66F44328-53DD-400B-96E2-E971DA77AB3B}"/>
              </a:ext>
            </a:extLst>
          </p:cNvPr>
          <p:cNvSpPr/>
          <p:nvPr/>
        </p:nvSpPr>
        <p:spPr>
          <a:xfrm>
            <a:off x="4812077" y="1858068"/>
            <a:ext cx="867993" cy="581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6" name="Freccia a destra 115">
            <a:extLst>
              <a:ext uri="{FF2B5EF4-FFF2-40B4-BE49-F238E27FC236}">
                <a16:creationId xmlns:a16="http://schemas.microsoft.com/office/drawing/2014/main" id="{342FB957-92C8-4E59-9C60-1ECF647CCB42}"/>
              </a:ext>
            </a:extLst>
          </p:cNvPr>
          <p:cNvSpPr/>
          <p:nvPr/>
        </p:nvSpPr>
        <p:spPr>
          <a:xfrm rot="8043962">
            <a:off x="4902460" y="3112903"/>
            <a:ext cx="867993" cy="581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7" name="Freccia a destra 116">
            <a:extLst>
              <a:ext uri="{FF2B5EF4-FFF2-40B4-BE49-F238E27FC236}">
                <a16:creationId xmlns:a16="http://schemas.microsoft.com/office/drawing/2014/main" id="{74C34E5C-B9D6-477C-A7E5-E28DC81B8A66}"/>
              </a:ext>
            </a:extLst>
          </p:cNvPr>
          <p:cNvSpPr/>
          <p:nvPr/>
        </p:nvSpPr>
        <p:spPr>
          <a:xfrm>
            <a:off x="6090402" y="4586617"/>
            <a:ext cx="867993" cy="581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8" name="Oval 62">
            <a:extLst>
              <a:ext uri="{FF2B5EF4-FFF2-40B4-BE49-F238E27FC236}">
                <a16:creationId xmlns:a16="http://schemas.microsoft.com/office/drawing/2014/main" id="{8B9E9222-6119-4D81-8470-BC90EB11C840}"/>
              </a:ext>
            </a:extLst>
          </p:cNvPr>
          <p:cNvSpPr/>
          <p:nvPr/>
        </p:nvSpPr>
        <p:spPr>
          <a:xfrm>
            <a:off x="2648133" y="4131153"/>
            <a:ext cx="191193" cy="17207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9" name="Oval 62">
            <a:extLst>
              <a:ext uri="{FF2B5EF4-FFF2-40B4-BE49-F238E27FC236}">
                <a16:creationId xmlns:a16="http://schemas.microsoft.com/office/drawing/2014/main" id="{5E823CB2-8949-4CD3-BA85-D04B08823C7C}"/>
              </a:ext>
            </a:extLst>
          </p:cNvPr>
          <p:cNvSpPr/>
          <p:nvPr/>
        </p:nvSpPr>
        <p:spPr>
          <a:xfrm>
            <a:off x="5154326" y="5014998"/>
            <a:ext cx="191193" cy="17207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20" name="Group 40">
            <a:extLst>
              <a:ext uri="{FF2B5EF4-FFF2-40B4-BE49-F238E27FC236}">
                <a16:creationId xmlns:a16="http://schemas.microsoft.com/office/drawing/2014/main" id="{C096851F-3100-41E1-A981-7F9670440CC2}"/>
              </a:ext>
            </a:extLst>
          </p:cNvPr>
          <p:cNvGrpSpPr/>
          <p:nvPr/>
        </p:nvGrpSpPr>
        <p:grpSpPr>
          <a:xfrm>
            <a:off x="7326163" y="4242277"/>
            <a:ext cx="1713092" cy="1596290"/>
            <a:chOff x="515388" y="4763193"/>
            <a:chExt cx="2111433" cy="1967471"/>
          </a:xfrm>
        </p:grpSpPr>
        <p:sp>
          <p:nvSpPr>
            <p:cNvPr id="121" name="Oval 41">
              <a:extLst>
                <a:ext uri="{FF2B5EF4-FFF2-40B4-BE49-F238E27FC236}">
                  <a16:creationId xmlns:a16="http://schemas.microsoft.com/office/drawing/2014/main" id="{CFEDCB4D-16B5-4574-B523-3E7C97AF9E0B}"/>
                </a:ext>
              </a:extLst>
            </p:cNvPr>
            <p:cNvSpPr/>
            <p:nvPr/>
          </p:nvSpPr>
          <p:spPr>
            <a:xfrm>
              <a:off x="515388" y="4763193"/>
              <a:ext cx="2111433" cy="196747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2" name="Oval 42">
              <a:extLst>
                <a:ext uri="{FF2B5EF4-FFF2-40B4-BE49-F238E27FC236}">
                  <a16:creationId xmlns:a16="http://schemas.microsoft.com/office/drawing/2014/main" id="{6C1FB549-A06C-4407-B87D-F72936A6EA62}"/>
                </a:ext>
              </a:extLst>
            </p:cNvPr>
            <p:cNvSpPr/>
            <p:nvPr/>
          </p:nvSpPr>
          <p:spPr>
            <a:xfrm>
              <a:off x="1188719" y="4870015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3" name="Oval 43">
              <a:extLst>
                <a:ext uri="{FF2B5EF4-FFF2-40B4-BE49-F238E27FC236}">
                  <a16:creationId xmlns:a16="http://schemas.microsoft.com/office/drawing/2014/main" id="{DEB5F71F-9F43-4C43-A862-0FAB84240754}"/>
                </a:ext>
              </a:extLst>
            </p:cNvPr>
            <p:cNvSpPr/>
            <p:nvPr/>
          </p:nvSpPr>
          <p:spPr>
            <a:xfrm>
              <a:off x="2122515" y="5873153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4" name="Oval 44">
              <a:extLst>
                <a:ext uri="{FF2B5EF4-FFF2-40B4-BE49-F238E27FC236}">
                  <a16:creationId xmlns:a16="http://schemas.microsoft.com/office/drawing/2014/main" id="{543930A0-50C2-4E18-A408-A83DD56225AE}"/>
                </a:ext>
              </a:extLst>
            </p:cNvPr>
            <p:cNvSpPr/>
            <p:nvPr/>
          </p:nvSpPr>
          <p:spPr>
            <a:xfrm>
              <a:off x="1040476" y="5531159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5" name="Oval 45">
              <a:extLst>
                <a:ext uri="{FF2B5EF4-FFF2-40B4-BE49-F238E27FC236}">
                  <a16:creationId xmlns:a16="http://schemas.microsoft.com/office/drawing/2014/main" id="{363E5F52-B141-4F7C-97AC-BE5C9689F3B2}"/>
                </a:ext>
              </a:extLst>
            </p:cNvPr>
            <p:cNvSpPr/>
            <p:nvPr/>
          </p:nvSpPr>
          <p:spPr>
            <a:xfrm>
              <a:off x="1379912" y="5289402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6" name="Oval 46">
              <a:extLst>
                <a:ext uri="{FF2B5EF4-FFF2-40B4-BE49-F238E27FC236}">
                  <a16:creationId xmlns:a16="http://schemas.microsoft.com/office/drawing/2014/main" id="{94938438-A7A6-4FB7-A620-1C1BF827843A}"/>
                </a:ext>
              </a:extLst>
            </p:cNvPr>
            <p:cNvSpPr/>
            <p:nvPr/>
          </p:nvSpPr>
          <p:spPr>
            <a:xfrm>
              <a:off x="2122515" y="5614280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7" name="Oval 47">
              <a:extLst>
                <a:ext uri="{FF2B5EF4-FFF2-40B4-BE49-F238E27FC236}">
                  <a16:creationId xmlns:a16="http://schemas.microsoft.com/office/drawing/2014/main" id="{217CB690-8AAB-4367-8C90-E73955331A46}"/>
                </a:ext>
              </a:extLst>
            </p:cNvPr>
            <p:cNvSpPr/>
            <p:nvPr/>
          </p:nvSpPr>
          <p:spPr>
            <a:xfrm>
              <a:off x="781395" y="5876135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8" name="Oval 48">
              <a:extLst>
                <a:ext uri="{FF2B5EF4-FFF2-40B4-BE49-F238E27FC236}">
                  <a16:creationId xmlns:a16="http://schemas.microsoft.com/office/drawing/2014/main" id="{D97671C3-675A-43F5-8315-4B79ACEBF1C7}"/>
                </a:ext>
              </a:extLst>
            </p:cNvPr>
            <p:cNvSpPr/>
            <p:nvPr/>
          </p:nvSpPr>
          <p:spPr>
            <a:xfrm>
              <a:off x="1656976" y="6013980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9" name="Oval 49">
              <a:extLst>
                <a:ext uri="{FF2B5EF4-FFF2-40B4-BE49-F238E27FC236}">
                  <a16:creationId xmlns:a16="http://schemas.microsoft.com/office/drawing/2014/main" id="{89E79A84-FD1B-4211-A4AE-91DAE54FF916}"/>
                </a:ext>
              </a:extLst>
            </p:cNvPr>
            <p:cNvSpPr/>
            <p:nvPr/>
          </p:nvSpPr>
          <p:spPr>
            <a:xfrm>
              <a:off x="1756756" y="5617196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0" name="Oval 50">
              <a:extLst>
                <a:ext uri="{FF2B5EF4-FFF2-40B4-BE49-F238E27FC236}">
                  <a16:creationId xmlns:a16="http://schemas.microsoft.com/office/drawing/2014/main" id="{944501A5-410D-4EAA-A659-715A9C64BC04}"/>
                </a:ext>
              </a:extLst>
            </p:cNvPr>
            <p:cNvSpPr/>
            <p:nvPr/>
          </p:nvSpPr>
          <p:spPr>
            <a:xfrm>
              <a:off x="1640339" y="4920110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1" name="Oval 51">
              <a:extLst>
                <a:ext uri="{FF2B5EF4-FFF2-40B4-BE49-F238E27FC236}">
                  <a16:creationId xmlns:a16="http://schemas.microsoft.com/office/drawing/2014/main" id="{27D9D71E-0F98-48D6-9275-77F41264D43F}"/>
                </a:ext>
              </a:extLst>
            </p:cNvPr>
            <p:cNvSpPr/>
            <p:nvPr/>
          </p:nvSpPr>
          <p:spPr>
            <a:xfrm>
              <a:off x="2195932" y="5325555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2" name="Oval 52">
              <a:extLst>
                <a:ext uri="{FF2B5EF4-FFF2-40B4-BE49-F238E27FC236}">
                  <a16:creationId xmlns:a16="http://schemas.microsoft.com/office/drawing/2014/main" id="{A4252F00-9D46-4D3B-86A4-1720A4FEA558}"/>
                </a:ext>
              </a:extLst>
            </p:cNvPr>
            <p:cNvSpPr/>
            <p:nvPr/>
          </p:nvSpPr>
          <p:spPr>
            <a:xfrm>
              <a:off x="1765043" y="5297297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3" name="Oval 53">
              <a:extLst>
                <a:ext uri="{FF2B5EF4-FFF2-40B4-BE49-F238E27FC236}">
                  <a16:creationId xmlns:a16="http://schemas.microsoft.com/office/drawing/2014/main" id="{CA8CA44A-CDA9-45E3-9A0F-BE1CE2E1822D}"/>
                </a:ext>
              </a:extLst>
            </p:cNvPr>
            <p:cNvSpPr/>
            <p:nvPr/>
          </p:nvSpPr>
          <p:spPr>
            <a:xfrm>
              <a:off x="1260762" y="5821965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4" name="Oval 54">
              <a:extLst>
                <a:ext uri="{FF2B5EF4-FFF2-40B4-BE49-F238E27FC236}">
                  <a16:creationId xmlns:a16="http://schemas.microsoft.com/office/drawing/2014/main" id="{002A6CB6-A4EA-41ED-8F5A-AF2C1C618A5D}"/>
                </a:ext>
              </a:extLst>
            </p:cNvPr>
            <p:cNvSpPr/>
            <p:nvPr/>
          </p:nvSpPr>
          <p:spPr>
            <a:xfrm>
              <a:off x="944879" y="6174838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5" name="Oval 55">
              <a:extLst>
                <a:ext uri="{FF2B5EF4-FFF2-40B4-BE49-F238E27FC236}">
                  <a16:creationId xmlns:a16="http://schemas.microsoft.com/office/drawing/2014/main" id="{8B0B8BCD-8775-4A53-98EE-6858D75E088A}"/>
                </a:ext>
              </a:extLst>
            </p:cNvPr>
            <p:cNvSpPr/>
            <p:nvPr/>
          </p:nvSpPr>
          <p:spPr>
            <a:xfrm>
              <a:off x="1379912" y="6354529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6" name="Oval 56">
              <a:extLst>
                <a:ext uri="{FF2B5EF4-FFF2-40B4-BE49-F238E27FC236}">
                  <a16:creationId xmlns:a16="http://schemas.microsoft.com/office/drawing/2014/main" id="{81A0FEB1-E47E-42A8-8E21-B372D09EDF5F}"/>
                </a:ext>
              </a:extLst>
            </p:cNvPr>
            <p:cNvSpPr/>
            <p:nvPr/>
          </p:nvSpPr>
          <p:spPr>
            <a:xfrm>
              <a:off x="613747" y="5614280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7" name="Oval 57">
              <a:extLst>
                <a:ext uri="{FF2B5EF4-FFF2-40B4-BE49-F238E27FC236}">
                  <a16:creationId xmlns:a16="http://schemas.microsoft.com/office/drawing/2014/main" id="{BC2FF021-0E27-4FC6-ADCB-9CB9172866D5}"/>
                </a:ext>
              </a:extLst>
            </p:cNvPr>
            <p:cNvSpPr/>
            <p:nvPr/>
          </p:nvSpPr>
          <p:spPr>
            <a:xfrm>
              <a:off x="723185" y="5289402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8" name="Oval 58">
              <a:extLst>
                <a:ext uri="{FF2B5EF4-FFF2-40B4-BE49-F238E27FC236}">
                  <a16:creationId xmlns:a16="http://schemas.microsoft.com/office/drawing/2014/main" id="{AD156AC7-5A16-40E0-B83E-9D219D2667B0}"/>
                </a:ext>
              </a:extLst>
            </p:cNvPr>
            <p:cNvSpPr/>
            <p:nvPr/>
          </p:nvSpPr>
          <p:spPr>
            <a:xfrm>
              <a:off x="2037983" y="5087971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9" name="Oval 59">
              <a:extLst>
                <a:ext uri="{FF2B5EF4-FFF2-40B4-BE49-F238E27FC236}">
                  <a16:creationId xmlns:a16="http://schemas.microsoft.com/office/drawing/2014/main" id="{9D968361-0BD3-4AC2-9068-9EDC4256D733}"/>
                </a:ext>
              </a:extLst>
            </p:cNvPr>
            <p:cNvSpPr/>
            <p:nvPr/>
          </p:nvSpPr>
          <p:spPr>
            <a:xfrm>
              <a:off x="2001954" y="6174838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0" name="Oval 60">
              <a:extLst>
                <a:ext uri="{FF2B5EF4-FFF2-40B4-BE49-F238E27FC236}">
                  <a16:creationId xmlns:a16="http://schemas.microsoft.com/office/drawing/2014/main" id="{41B188F7-7848-46F1-A0D4-B934FA7FBF1C}"/>
                </a:ext>
              </a:extLst>
            </p:cNvPr>
            <p:cNvSpPr/>
            <p:nvPr/>
          </p:nvSpPr>
          <p:spPr>
            <a:xfrm>
              <a:off x="1735935" y="6375631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1" name="Oval 61">
              <a:extLst>
                <a:ext uri="{FF2B5EF4-FFF2-40B4-BE49-F238E27FC236}">
                  <a16:creationId xmlns:a16="http://schemas.microsoft.com/office/drawing/2014/main" id="{C99DD62E-32A8-49EB-95F9-B81D624BE654}"/>
                </a:ext>
              </a:extLst>
            </p:cNvPr>
            <p:cNvSpPr/>
            <p:nvPr/>
          </p:nvSpPr>
          <p:spPr>
            <a:xfrm>
              <a:off x="1050135" y="5147407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42" name="Group 49">
            <a:extLst>
              <a:ext uri="{FF2B5EF4-FFF2-40B4-BE49-F238E27FC236}">
                <a16:creationId xmlns:a16="http://schemas.microsoft.com/office/drawing/2014/main" id="{272DC664-B6F8-4884-A76A-C6C56176940F}"/>
              </a:ext>
            </a:extLst>
          </p:cNvPr>
          <p:cNvGrpSpPr/>
          <p:nvPr/>
        </p:nvGrpSpPr>
        <p:grpSpPr>
          <a:xfrm>
            <a:off x="9023085" y="3952056"/>
            <a:ext cx="769631" cy="717156"/>
            <a:chOff x="7024389" y="5192489"/>
            <a:chExt cx="769631" cy="717156"/>
          </a:xfrm>
        </p:grpSpPr>
        <p:sp>
          <p:nvSpPr>
            <p:cNvPr id="143" name="Oval 50">
              <a:extLst>
                <a:ext uri="{FF2B5EF4-FFF2-40B4-BE49-F238E27FC236}">
                  <a16:creationId xmlns:a16="http://schemas.microsoft.com/office/drawing/2014/main" id="{F6348404-75EE-4E70-8269-38465D645CB1}"/>
                </a:ext>
              </a:extLst>
            </p:cNvPr>
            <p:cNvSpPr/>
            <p:nvPr/>
          </p:nvSpPr>
          <p:spPr>
            <a:xfrm>
              <a:off x="7024389" y="5192489"/>
              <a:ext cx="769631" cy="71715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4" name="Oval 51">
              <a:extLst>
                <a:ext uri="{FF2B5EF4-FFF2-40B4-BE49-F238E27FC236}">
                  <a16:creationId xmlns:a16="http://schemas.microsoft.com/office/drawing/2014/main" id="{93E7C3EE-3235-4C12-AFB4-2569EE91BFE3}"/>
                </a:ext>
              </a:extLst>
            </p:cNvPr>
            <p:cNvSpPr/>
            <p:nvPr/>
          </p:nvSpPr>
          <p:spPr>
            <a:xfrm>
              <a:off x="7220184" y="5665329"/>
              <a:ext cx="133244" cy="1199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5" name="Oval 52">
              <a:extLst>
                <a:ext uri="{FF2B5EF4-FFF2-40B4-BE49-F238E27FC236}">
                  <a16:creationId xmlns:a16="http://schemas.microsoft.com/office/drawing/2014/main" id="{7D8C427E-D6F2-4088-9447-E363FCF329BE}"/>
                </a:ext>
              </a:extLst>
            </p:cNvPr>
            <p:cNvSpPr/>
            <p:nvPr/>
          </p:nvSpPr>
          <p:spPr>
            <a:xfrm>
              <a:off x="7501137" y="5550123"/>
              <a:ext cx="133244" cy="11992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6" name="Oval 53">
              <a:extLst>
                <a:ext uri="{FF2B5EF4-FFF2-40B4-BE49-F238E27FC236}">
                  <a16:creationId xmlns:a16="http://schemas.microsoft.com/office/drawing/2014/main" id="{25EA2B3F-3CD7-455E-B773-C68743EA1AC9}"/>
                </a:ext>
              </a:extLst>
            </p:cNvPr>
            <p:cNvSpPr/>
            <p:nvPr/>
          </p:nvSpPr>
          <p:spPr>
            <a:xfrm>
              <a:off x="7434515" y="5310521"/>
              <a:ext cx="133244" cy="1199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7" name="Oval 54">
              <a:extLst>
                <a:ext uri="{FF2B5EF4-FFF2-40B4-BE49-F238E27FC236}">
                  <a16:creationId xmlns:a16="http://schemas.microsoft.com/office/drawing/2014/main" id="{54DBFFEB-00B8-4207-86D9-E8045392E5B0}"/>
                </a:ext>
              </a:extLst>
            </p:cNvPr>
            <p:cNvSpPr/>
            <p:nvPr/>
          </p:nvSpPr>
          <p:spPr>
            <a:xfrm>
              <a:off x="7166750" y="5417697"/>
              <a:ext cx="133244" cy="11992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48" name="Group 40">
            <a:extLst>
              <a:ext uri="{FF2B5EF4-FFF2-40B4-BE49-F238E27FC236}">
                <a16:creationId xmlns:a16="http://schemas.microsoft.com/office/drawing/2014/main" id="{52E1F707-CB7C-41FB-A939-C06D0A163065}"/>
              </a:ext>
            </a:extLst>
          </p:cNvPr>
          <p:cNvGrpSpPr/>
          <p:nvPr/>
        </p:nvGrpSpPr>
        <p:grpSpPr>
          <a:xfrm>
            <a:off x="3155822" y="4181397"/>
            <a:ext cx="1713092" cy="1596290"/>
            <a:chOff x="515388" y="4763193"/>
            <a:chExt cx="2111433" cy="1967471"/>
          </a:xfrm>
        </p:grpSpPr>
        <p:sp>
          <p:nvSpPr>
            <p:cNvPr id="149" name="Oval 41">
              <a:extLst>
                <a:ext uri="{FF2B5EF4-FFF2-40B4-BE49-F238E27FC236}">
                  <a16:creationId xmlns:a16="http://schemas.microsoft.com/office/drawing/2014/main" id="{F10DE7C1-5454-4423-85B5-BDA28C6B1D12}"/>
                </a:ext>
              </a:extLst>
            </p:cNvPr>
            <p:cNvSpPr/>
            <p:nvPr/>
          </p:nvSpPr>
          <p:spPr>
            <a:xfrm>
              <a:off x="515388" y="4763193"/>
              <a:ext cx="2111433" cy="196747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0" name="Oval 42">
              <a:extLst>
                <a:ext uri="{FF2B5EF4-FFF2-40B4-BE49-F238E27FC236}">
                  <a16:creationId xmlns:a16="http://schemas.microsoft.com/office/drawing/2014/main" id="{E5B3E3B8-5D65-411B-99A7-A0F121607BF6}"/>
                </a:ext>
              </a:extLst>
            </p:cNvPr>
            <p:cNvSpPr/>
            <p:nvPr/>
          </p:nvSpPr>
          <p:spPr>
            <a:xfrm>
              <a:off x="1188719" y="4870015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1" name="Oval 43">
              <a:extLst>
                <a:ext uri="{FF2B5EF4-FFF2-40B4-BE49-F238E27FC236}">
                  <a16:creationId xmlns:a16="http://schemas.microsoft.com/office/drawing/2014/main" id="{28AF6157-74B2-4572-B799-F969C1948A34}"/>
                </a:ext>
              </a:extLst>
            </p:cNvPr>
            <p:cNvSpPr/>
            <p:nvPr/>
          </p:nvSpPr>
          <p:spPr>
            <a:xfrm>
              <a:off x="2122515" y="5873153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2" name="Oval 44">
              <a:extLst>
                <a:ext uri="{FF2B5EF4-FFF2-40B4-BE49-F238E27FC236}">
                  <a16:creationId xmlns:a16="http://schemas.microsoft.com/office/drawing/2014/main" id="{039473B7-D473-4227-B139-430AA90B9EB2}"/>
                </a:ext>
              </a:extLst>
            </p:cNvPr>
            <p:cNvSpPr/>
            <p:nvPr/>
          </p:nvSpPr>
          <p:spPr>
            <a:xfrm>
              <a:off x="1040476" y="5531159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3" name="Oval 45">
              <a:extLst>
                <a:ext uri="{FF2B5EF4-FFF2-40B4-BE49-F238E27FC236}">
                  <a16:creationId xmlns:a16="http://schemas.microsoft.com/office/drawing/2014/main" id="{A1178BE2-46A3-4300-8B9B-6380329708A4}"/>
                </a:ext>
              </a:extLst>
            </p:cNvPr>
            <p:cNvSpPr/>
            <p:nvPr/>
          </p:nvSpPr>
          <p:spPr>
            <a:xfrm>
              <a:off x="1379912" y="5289402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4" name="Oval 46">
              <a:extLst>
                <a:ext uri="{FF2B5EF4-FFF2-40B4-BE49-F238E27FC236}">
                  <a16:creationId xmlns:a16="http://schemas.microsoft.com/office/drawing/2014/main" id="{338B6A15-6F92-4A7A-A350-164EE8094B9D}"/>
                </a:ext>
              </a:extLst>
            </p:cNvPr>
            <p:cNvSpPr/>
            <p:nvPr/>
          </p:nvSpPr>
          <p:spPr>
            <a:xfrm>
              <a:off x="2122515" y="5614280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5" name="Oval 47">
              <a:extLst>
                <a:ext uri="{FF2B5EF4-FFF2-40B4-BE49-F238E27FC236}">
                  <a16:creationId xmlns:a16="http://schemas.microsoft.com/office/drawing/2014/main" id="{E9427652-63F2-439D-A8A1-B4B728A79206}"/>
                </a:ext>
              </a:extLst>
            </p:cNvPr>
            <p:cNvSpPr/>
            <p:nvPr/>
          </p:nvSpPr>
          <p:spPr>
            <a:xfrm>
              <a:off x="781395" y="5876135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6" name="Oval 48">
              <a:extLst>
                <a:ext uri="{FF2B5EF4-FFF2-40B4-BE49-F238E27FC236}">
                  <a16:creationId xmlns:a16="http://schemas.microsoft.com/office/drawing/2014/main" id="{7A5A397F-3511-49E2-AE9A-CC23054AE738}"/>
                </a:ext>
              </a:extLst>
            </p:cNvPr>
            <p:cNvSpPr/>
            <p:nvPr/>
          </p:nvSpPr>
          <p:spPr>
            <a:xfrm>
              <a:off x="1656976" y="6013980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7" name="Oval 49">
              <a:extLst>
                <a:ext uri="{FF2B5EF4-FFF2-40B4-BE49-F238E27FC236}">
                  <a16:creationId xmlns:a16="http://schemas.microsoft.com/office/drawing/2014/main" id="{51668D3F-C3DA-4C33-908E-01A3F0BDBC6B}"/>
                </a:ext>
              </a:extLst>
            </p:cNvPr>
            <p:cNvSpPr/>
            <p:nvPr/>
          </p:nvSpPr>
          <p:spPr>
            <a:xfrm>
              <a:off x="1756756" y="5617196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8" name="Oval 50">
              <a:extLst>
                <a:ext uri="{FF2B5EF4-FFF2-40B4-BE49-F238E27FC236}">
                  <a16:creationId xmlns:a16="http://schemas.microsoft.com/office/drawing/2014/main" id="{A973443C-7F7F-4ABC-911C-A6E0E8F70626}"/>
                </a:ext>
              </a:extLst>
            </p:cNvPr>
            <p:cNvSpPr/>
            <p:nvPr/>
          </p:nvSpPr>
          <p:spPr>
            <a:xfrm>
              <a:off x="1640339" y="4920110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9" name="Oval 51">
              <a:extLst>
                <a:ext uri="{FF2B5EF4-FFF2-40B4-BE49-F238E27FC236}">
                  <a16:creationId xmlns:a16="http://schemas.microsoft.com/office/drawing/2014/main" id="{C196B7AF-C1EE-400A-9097-1CDFE876A1E7}"/>
                </a:ext>
              </a:extLst>
            </p:cNvPr>
            <p:cNvSpPr/>
            <p:nvPr/>
          </p:nvSpPr>
          <p:spPr>
            <a:xfrm>
              <a:off x="2195932" y="5325555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0" name="Oval 52">
              <a:extLst>
                <a:ext uri="{FF2B5EF4-FFF2-40B4-BE49-F238E27FC236}">
                  <a16:creationId xmlns:a16="http://schemas.microsoft.com/office/drawing/2014/main" id="{AEEAD5F7-848E-4711-BB42-F5773CC941DC}"/>
                </a:ext>
              </a:extLst>
            </p:cNvPr>
            <p:cNvSpPr/>
            <p:nvPr/>
          </p:nvSpPr>
          <p:spPr>
            <a:xfrm>
              <a:off x="1765043" y="5297297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1" name="Oval 53">
              <a:extLst>
                <a:ext uri="{FF2B5EF4-FFF2-40B4-BE49-F238E27FC236}">
                  <a16:creationId xmlns:a16="http://schemas.microsoft.com/office/drawing/2014/main" id="{F349CD0C-E4E7-4447-819F-726583718EA4}"/>
                </a:ext>
              </a:extLst>
            </p:cNvPr>
            <p:cNvSpPr/>
            <p:nvPr/>
          </p:nvSpPr>
          <p:spPr>
            <a:xfrm>
              <a:off x="1260762" y="5821965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2" name="Oval 54">
              <a:extLst>
                <a:ext uri="{FF2B5EF4-FFF2-40B4-BE49-F238E27FC236}">
                  <a16:creationId xmlns:a16="http://schemas.microsoft.com/office/drawing/2014/main" id="{FFAE5686-36B7-4B5E-9BB4-BA1404938CDE}"/>
                </a:ext>
              </a:extLst>
            </p:cNvPr>
            <p:cNvSpPr/>
            <p:nvPr/>
          </p:nvSpPr>
          <p:spPr>
            <a:xfrm>
              <a:off x="944879" y="6174838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3" name="Oval 55">
              <a:extLst>
                <a:ext uri="{FF2B5EF4-FFF2-40B4-BE49-F238E27FC236}">
                  <a16:creationId xmlns:a16="http://schemas.microsoft.com/office/drawing/2014/main" id="{4FFF6644-350E-4D18-82FC-A52EFFFBBE02}"/>
                </a:ext>
              </a:extLst>
            </p:cNvPr>
            <p:cNvSpPr/>
            <p:nvPr/>
          </p:nvSpPr>
          <p:spPr>
            <a:xfrm>
              <a:off x="1379912" y="6354529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4" name="Oval 56">
              <a:extLst>
                <a:ext uri="{FF2B5EF4-FFF2-40B4-BE49-F238E27FC236}">
                  <a16:creationId xmlns:a16="http://schemas.microsoft.com/office/drawing/2014/main" id="{5E6CC898-6A80-4AF1-933D-477B93823082}"/>
                </a:ext>
              </a:extLst>
            </p:cNvPr>
            <p:cNvSpPr/>
            <p:nvPr/>
          </p:nvSpPr>
          <p:spPr>
            <a:xfrm>
              <a:off x="613747" y="5614280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5" name="Oval 57">
              <a:extLst>
                <a:ext uri="{FF2B5EF4-FFF2-40B4-BE49-F238E27FC236}">
                  <a16:creationId xmlns:a16="http://schemas.microsoft.com/office/drawing/2014/main" id="{28A3FAEC-96C8-4C75-8F0E-18DE80A6E853}"/>
                </a:ext>
              </a:extLst>
            </p:cNvPr>
            <p:cNvSpPr/>
            <p:nvPr/>
          </p:nvSpPr>
          <p:spPr>
            <a:xfrm>
              <a:off x="723185" y="5289402"/>
              <a:ext cx="191193" cy="17207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6" name="Oval 58">
              <a:extLst>
                <a:ext uri="{FF2B5EF4-FFF2-40B4-BE49-F238E27FC236}">
                  <a16:creationId xmlns:a16="http://schemas.microsoft.com/office/drawing/2014/main" id="{2BEFDEDB-7C2F-48EE-A805-26AF1171BB77}"/>
                </a:ext>
              </a:extLst>
            </p:cNvPr>
            <p:cNvSpPr/>
            <p:nvPr/>
          </p:nvSpPr>
          <p:spPr>
            <a:xfrm>
              <a:off x="2037983" y="5087971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7" name="Oval 59">
              <a:extLst>
                <a:ext uri="{FF2B5EF4-FFF2-40B4-BE49-F238E27FC236}">
                  <a16:creationId xmlns:a16="http://schemas.microsoft.com/office/drawing/2014/main" id="{B61E73C0-E955-40B2-8488-58ACFD8DAB99}"/>
                </a:ext>
              </a:extLst>
            </p:cNvPr>
            <p:cNvSpPr/>
            <p:nvPr/>
          </p:nvSpPr>
          <p:spPr>
            <a:xfrm>
              <a:off x="2001954" y="6174838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8" name="Oval 60">
              <a:extLst>
                <a:ext uri="{FF2B5EF4-FFF2-40B4-BE49-F238E27FC236}">
                  <a16:creationId xmlns:a16="http://schemas.microsoft.com/office/drawing/2014/main" id="{D5C223DF-064F-4A80-B588-631646E06E15}"/>
                </a:ext>
              </a:extLst>
            </p:cNvPr>
            <p:cNvSpPr/>
            <p:nvPr/>
          </p:nvSpPr>
          <p:spPr>
            <a:xfrm>
              <a:off x="1735935" y="6375631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9" name="Oval 61">
              <a:extLst>
                <a:ext uri="{FF2B5EF4-FFF2-40B4-BE49-F238E27FC236}">
                  <a16:creationId xmlns:a16="http://schemas.microsoft.com/office/drawing/2014/main" id="{9FB7E63F-A490-4075-A34E-B0C58DE37659}"/>
                </a:ext>
              </a:extLst>
            </p:cNvPr>
            <p:cNvSpPr/>
            <p:nvPr/>
          </p:nvSpPr>
          <p:spPr>
            <a:xfrm>
              <a:off x="1050135" y="5147407"/>
              <a:ext cx="191193" cy="172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98992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9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3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50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500"/>
                            </p:stCondLst>
                            <p:childTnLst>
                              <p:par>
                                <p:cTn id="1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500"/>
                            </p:stCondLst>
                            <p:childTnLst>
                              <p:par>
                                <p:cTn id="12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 animBg="1"/>
      <p:bldP spid="26" grpId="1" animBg="1"/>
      <p:bldP spid="58" grpId="0"/>
      <p:bldP spid="58" grpId="1"/>
      <p:bldP spid="59" grpId="0"/>
      <p:bldP spid="59" grpId="1"/>
      <p:bldP spid="82" grpId="0" animBg="1"/>
      <p:bldP spid="82" grpId="1" animBg="1"/>
      <p:bldP spid="83" grpId="0"/>
      <p:bldP spid="83" grpId="1"/>
      <p:bldP spid="84" grpId="0" animBg="1"/>
      <p:bldP spid="84" grpId="1" animBg="1"/>
      <p:bldP spid="85" grpId="0"/>
      <p:bldP spid="85" grpId="1"/>
      <p:bldP spid="108" grpId="0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2FC6C57-9A5E-41B9-9E10-732D1BF12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Nuclear energy and radioactive products</a:t>
            </a:r>
            <a:endParaRPr lang="it-IT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63200C-7B4F-4057-A2CA-17909C037D4C}"/>
              </a:ext>
            </a:extLst>
          </p:cNvPr>
          <p:cNvSpPr/>
          <p:nvPr/>
        </p:nvSpPr>
        <p:spPr>
          <a:xfrm>
            <a:off x="63374" y="850367"/>
            <a:ext cx="112904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The two nuclei resulting from fission are called </a:t>
            </a:r>
            <a:r>
              <a:rPr lang="it-IT" b="1" dirty="0">
                <a:solidFill>
                  <a:srgbClr val="FF0000"/>
                </a:solidFill>
                <a:cs typeface="Times New Roman" pitchFamily="18" charset="0"/>
              </a:rPr>
              <a:t>«</a:t>
            </a:r>
            <a:r>
              <a:rPr lang="it-IT" b="1" dirty="0" err="1">
                <a:solidFill>
                  <a:srgbClr val="FF0000"/>
                </a:solidFill>
                <a:cs typeface="Times New Roman" pitchFamily="18" charset="0"/>
              </a:rPr>
              <a:t>fragments</a:t>
            </a:r>
            <a:r>
              <a:rPr lang="it-IT" b="1" dirty="0">
                <a:solidFill>
                  <a:srgbClr val="FF0000"/>
                </a:solidFill>
                <a:cs typeface="Times New Roman" pitchFamily="18" charset="0"/>
              </a:rPr>
              <a:t> or </a:t>
            </a:r>
            <a:r>
              <a:rPr lang="it-IT" b="1" dirty="0" err="1">
                <a:solidFill>
                  <a:srgbClr val="FF0000"/>
                </a:solidFill>
                <a:cs typeface="Times New Roman" pitchFamily="18" charset="0"/>
              </a:rPr>
              <a:t>fission</a:t>
            </a:r>
            <a:r>
              <a:rPr lang="it-IT" b="1" dirty="0">
                <a:solidFill>
                  <a:srgbClr val="FF0000"/>
                </a:solidFill>
                <a:cs typeface="Times New Roman" pitchFamily="18" charset="0"/>
              </a:rPr>
              <a:t> products» </a:t>
            </a:r>
            <a:r>
              <a:rPr lang="it-IT" dirty="0"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it-IT" dirty="0" err="1">
                <a:cs typeface="Times New Roman" pitchFamily="18" charset="0"/>
                <a:sym typeface="Wingdings" panose="05000000000000000000" pitchFamily="2" charset="2"/>
              </a:rPr>
              <a:t>most</a:t>
            </a:r>
            <a:r>
              <a:rPr lang="it-IT" dirty="0">
                <a:cs typeface="Times New Roman" pitchFamily="18" charset="0"/>
                <a:sym typeface="Wingdings" panose="05000000000000000000" pitchFamily="2" charset="2"/>
              </a:rPr>
              <a:t> of </a:t>
            </a:r>
            <a:r>
              <a:rPr lang="it-IT" dirty="0" err="1">
                <a:cs typeface="Times New Roman" pitchFamily="18" charset="0"/>
                <a:sym typeface="Wingdings" panose="05000000000000000000" pitchFamily="2" charset="2"/>
              </a:rPr>
              <a:t>them</a:t>
            </a:r>
            <a:r>
              <a:rPr lang="it-IT" dirty="0">
                <a:cs typeface="Times New Roman" pitchFamily="18" charset="0"/>
                <a:sym typeface="Wingdings" panose="05000000000000000000" pitchFamily="2" charset="2"/>
              </a:rPr>
              <a:t> are </a:t>
            </a:r>
            <a:r>
              <a:rPr lang="it-IT" b="1" dirty="0" err="1">
                <a:solidFill>
                  <a:srgbClr val="FF0000"/>
                </a:solidFill>
                <a:cs typeface="Times New Roman" pitchFamily="18" charset="0"/>
              </a:rPr>
              <a:t>radioactive</a:t>
            </a:r>
            <a:endParaRPr lang="it-IT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65F933-F261-4762-BA04-8D6046375B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931" y="3049043"/>
            <a:ext cx="6452870" cy="3808956"/>
          </a:xfrm>
          <a:prstGeom prst="rect">
            <a:avLst/>
          </a:prstGeom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CBFAE2E1-A348-4980-863C-D3BF9E2F9B6E}"/>
              </a:ext>
            </a:extLst>
          </p:cNvPr>
          <p:cNvSpPr/>
          <p:nvPr/>
        </p:nvSpPr>
        <p:spPr>
          <a:xfrm>
            <a:off x="63374" y="1338924"/>
            <a:ext cx="119234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Furthermore, we have seen that it is Uranium 235 that produces fission. </a:t>
            </a:r>
            <a:r>
              <a:rPr lang="it-IT" b="1" dirty="0" err="1">
                <a:solidFill>
                  <a:srgbClr val="FF0000"/>
                </a:solidFill>
                <a:cs typeface="Times New Roman" pitchFamily="18" charset="0"/>
              </a:rPr>
              <a:t>Uranium</a:t>
            </a:r>
            <a:r>
              <a:rPr lang="it-IT" b="1" dirty="0">
                <a:solidFill>
                  <a:srgbClr val="FF0000"/>
                </a:solidFill>
                <a:cs typeface="Times New Roman" pitchFamily="18" charset="0"/>
              </a:rPr>
              <a:t> 238 </a:t>
            </a:r>
            <a:r>
              <a:rPr lang="en-US" dirty="0"/>
              <a:t>instead, with high probability absorbs the neutron, giving rise to a </a:t>
            </a: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transformation chain that produces heavier elements, including Plutonium </a:t>
            </a:r>
            <a:r>
              <a:rPr lang="it-IT" dirty="0">
                <a:cs typeface="Times New Roman" pitchFamily="18" charset="0"/>
              </a:rPr>
              <a:t>(</a:t>
            </a:r>
            <a:r>
              <a:rPr lang="it-IT" dirty="0" err="1">
                <a:cs typeface="Times New Roman" pitchFamily="18" charset="0"/>
              </a:rPr>
              <a:t>that</a:t>
            </a:r>
            <a:r>
              <a:rPr lang="it-IT" dirty="0">
                <a:cs typeface="Times New Roman" pitchFamily="18" charset="0"/>
              </a:rPr>
              <a:t> </a:t>
            </a:r>
            <a:r>
              <a:rPr lang="it-IT" dirty="0" err="1">
                <a:cs typeface="Times New Roman" pitchFamily="18" charset="0"/>
              </a:rPr>
              <a:t>doesn’t</a:t>
            </a:r>
            <a:r>
              <a:rPr lang="it-IT" dirty="0">
                <a:cs typeface="Times New Roman" pitchFamily="18" charset="0"/>
              </a:rPr>
              <a:t> </a:t>
            </a:r>
            <a:r>
              <a:rPr lang="it-IT" dirty="0" err="1">
                <a:cs typeface="Times New Roman" pitchFamily="18" charset="0"/>
              </a:rPr>
              <a:t>exist</a:t>
            </a:r>
            <a:r>
              <a:rPr lang="it-IT" dirty="0">
                <a:cs typeface="Times New Roman" pitchFamily="18" charset="0"/>
              </a:rPr>
              <a:t> in Nature)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518BEDE-F58B-4065-9642-0429E066A1D3}"/>
              </a:ext>
            </a:extLst>
          </p:cNvPr>
          <p:cNvSpPr/>
          <p:nvPr/>
        </p:nvSpPr>
        <p:spPr>
          <a:xfrm>
            <a:off x="63373" y="2196813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However, plutonium can also give rise to fission, so it can be used as fuel</a:t>
            </a:r>
            <a:endParaRPr lang="it-IT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F3CB345C-E0FF-408F-A54E-FCF695880E5E}"/>
              </a:ext>
            </a:extLst>
          </p:cNvPr>
          <p:cNvSpPr/>
          <p:nvPr/>
        </p:nvSpPr>
        <p:spPr>
          <a:xfrm>
            <a:off x="63373" y="2594901"/>
            <a:ext cx="115703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Other materials of the plant, subjected to the intense flux of neutrons, can also become radioactive </a:t>
            </a:r>
            <a:r>
              <a:rPr lang="en-US" b="1" i="1" dirty="0">
                <a:solidFill>
                  <a:srgbClr val="FF0000"/>
                </a:solidFill>
                <a:cs typeface="Times New Roman" pitchFamily="18" charset="0"/>
              </a:rPr>
              <a:t>(activation)</a:t>
            </a:r>
            <a:endParaRPr lang="it-IT" b="1" i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C1B874E-810F-7B7F-3494-126116ABFC0B}"/>
              </a:ext>
            </a:extLst>
          </p:cNvPr>
          <p:cNvSpPr/>
          <p:nvPr/>
        </p:nvSpPr>
        <p:spPr>
          <a:xfrm>
            <a:off x="0" y="3573879"/>
            <a:ext cx="479394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1400" kern="0" dirty="0">
                <a:solidFill>
                  <a:srgbClr val="2F4D8F"/>
                </a:solidFill>
              </a:rPr>
              <a:t>Example: Plutonium production from Uranium</a:t>
            </a:r>
          </a:p>
          <a:p>
            <a:pPr defTabSz="914400">
              <a:defRPr/>
            </a:pPr>
            <a:endParaRPr lang="en-US" sz="1400" kern="0" dirty="0">
              <a:solidFill>
                <a:srgbClr val="2F4D8F"/>
              </a:solidFill>
            </a:endParaRPr>
          </a:p>
          <a:p>
            <a:pPr defTabSz="914400">
              <a:defRPr/>
            </a:pPr>
            <a:r>
              <a:rPr lang="en-US" sz="1400" kern="0" dirty="0">
                <a:solidFill>
                  <a:srgbClr val="2F4D8F"/>
                </a:solidFill>
              </a:rPr>
              <a:t>n+</a:t>
            </a:r>
            <a:r>
              <a:rPr lang="en-US" sz="1400" kern="0" baseline="30000" dirty="0">
                <a:solidFill>
                  <a:srgbClr val="2F4D8F"/>
                </a:solidFill>
              </a:rPr>
              <a:t> 238</a:t>
            </a:r>
            <a:r>
              <a:rPr lang="en-US" sz="1400" kern="0" dirty="0">
                <a:solidFill>
                  <a:srgbClr val="2F4D8F"/>
                </a:solidFill>
              </a:rPr>
              <a:t>U </a:t>
            </a:r>
            <a:r>
              <a:rPr lang="en-US" sz="1400" kern="0" dirty="0">
                <a:solidFill>
                  <a:srgbClr val="2F4D8F"/>
                </a:solidFill>
                <a:sym typeface="Wingdings" pitchFamily="2" charset="2"/>
              </a:rPr>
              <a:t> </a:t>
            </a:r>
            <a:r>
              <a:rPr lang="en-US" sz="1400" kern="0" baseline="30000" dirty="0">
                <a:solidFill>
                  <a:srgbClr val="2F4D8F"/>
                </a:solidFill>
              </a:rPr>
              <a:t>239</a:t>
            </a:r>
            <a:r>
              <a:rPr lang="en-US" sz="1400" kern="0" dirty="0">
                <a:solidFill>
                  <a:srgbClr val="2F4D8F"/>
                </a:solidFill>
              </a:rPr>
              <a:t>U + </a:t>
            </a:r>
            <a:r>
              <a:rPr lang="en-US" sz="1400" kern="0" dirty="0">
                <a:solidFill>
                  <a:srgbClr val="2F4D8F"/>
                </a:solidFill>
                <a:latin typeface="Symbol" pitchFamily="18" charset="2"/>
              </a:rPr>
              <a:t>g </a:t>
            </a:r>
            <a:r>
              <a:rPr lang="en-US" sz="1400" kern="0" dirty="0">
                <a:solidFill>
                  <a:srgbClr val="2F4D8F"/>
                </a:solidFill>
                <a:sym typeface="Wingdings" pitchFamily="2" charset="2"/>
              </a:rPr>
              <a:t> </a:t>
            </a:r>
            <a:r>
              <a:rPr lang="en-US" sz="1400" kern="0" baseline="30000" dirty="0">
                <a:solidFill>
                  <a:srgbClr val="2F4D8F"/>
                </a:solidFill>
              </a:rPr>
              <a:t>239</a:t>
            </a:r>
            <a:r>
              <a:rPr lang="en-US" sz="1400" kern="0" dirty="0">
                <a:solidFill>
                  <a:srgbClr val="2F4D8F"/>
                </a:solidFill>
              </a:rPr>
              <a:t>Np + </a:t>
            </a:r>
            <a:r>
              <a:rPr lang="en-US" sz="1400" kern="0" dirty="0">
                <a:solidFill>
                  <a:srgbClr val="2F4D8F"/>
                </a:solidFill>
                <a:latin typeface="Symbol" pitchFamily="18" charset="2"/>
              </a:rPr>
              <a:t>b + </a:t>
            </a:r>
            <a:r>
              <a:rPr lang="en-US" sz="1400" kern="0" dirty="0">
                <a:solidFill>
                  <a:srgbClr val="2F4D8F"/>
                </a:solidFill>
              </a:rPr>
              <a:t>anti-</a:t>
            </a:r>
            <a:r>
              <a:rPr lang="en-US" sz="1400" kern="0" dirty="0">
                <a:solidFill>
                  <a:srgbClr val="2F4D8F"/>
                </a:solidFill>
                <a:latin typeface="Symbol" pitchFamily="18" charset="2"/>
              </a:rPr>
              <a:t>n</a:t>
            </a:r>
            <a:r>
              <a:rPr lang="en-US" sz="1400" kern="0" dirty="0">
                <a:solidFill>
                  <a:srgbClr val="2F4D8F"/>
                </a:solidFill>
              </a:rPr>
              <a:t> </a:t>
            </a:r>
            <a:r>
              <a:rPr lang="en-US" sz="1400" kern="0" dirty="0">
                <a:solidFill>
                  <a:srgbClr val="2F4D8F"/>
                </a:solidFill>
                <a:sym typeface="Wingdings" pitchFamily="2" charset="2"/>
              </a:rPr>
              <a:t> </a:t>
            </a:r>
            <a:r>
              <a:rPr lang="en-US" sz="1400" b="1" kern="0" baseline="30000" dirty="0">
                <a:solidFill>
                  <a:srgbClr val="FF0000"/>
                </a:solidFill>
              </a:rPr>
              <a:t>239</a:t>
            </a:r>
            <a:r>
              <a:rPr lang="en-US" sz="1400" b="1" kern="0" dirty="0">
                <a:solidFill>
                  <a:srgbClr val="FF0000"/>
                </a:solidFill>
              </a:rPr>
              <a:t>Pu</a:t>
            </a:r>
            <a:r>
              <a:rPr lang="en-US" sz="1400" kern="0" dirty="0">
                <a:solidFill>
                  <a:srgbClr val="2F4D8F"/>
                </a:solidFill>
              </a:rPr>
              <a:t> + </a:t>
            </a:r>
            <a:r>
              <a:rPr lang="en-US" sz="1400" kern="0" dirty="0">
                <a:solidFill>
                  <a:srgbClr val="2F4D8F"/>
                </a:solidFill>
                <a:latin typeface="Symbol" pitchFamily="18" charset="2"/>
              </a:rPr>
              <a:t>b + </a:t>
            </a:r>
            <a:r>
              <a:rPr lang="en-US" sz="1400" kern="0" dirty="0">
                <a:solidFill>
                  <a:srgbClr val="2F4D8F"/>
                </a:solidFill>
              </a:rPr>
              <a:t>anti-</a:t>
            </a:r>
            <a:r>
              <a:rPr lang="en-US" sz="1400" kern="0" dirty="0">
                <a:solidFill>
                  <a:srgbClr val="2F4D8F"/>
                </a:solidFill>
                <a:latin typeface="Symbol" pitchFamily="18" charset="2"/>
              </a:rPr>
              <a:t>n</a:t>
            </a:r>
          </a:p>
          <a:p>
            <a:pPr defTabSz="914400">
              <a:defRPr/>
            </a:pPr>
            <a:endParaRPr lang="en-US" sz="1400" kern="0" dirty="0">
              <a:solidFill>
                <a:srgbClr val="2F4D8F"/>
              </a:solidFill>
              <a:latin typeface="Symbol" pitchFamily="18" charset="2"/>
            </a:endParaRPr>
          </a:p>
          <a:p>
            <a:pPr>
              <a:defRPr/>
            </a:pPr>
            <a:r>
              <a:rPr lang="en-US" sz="1400" kern="0" dirty="0">
                <a:solidFill>
                  <a:srgbClr val="2F4D8F"/>
                </a:solidFill>
              </a:rPr>
              <a:t>Other elements (</a:t>
            </a:r>
            <a:r>
              <a:rPr lang="en-US" sz="1400" i="1" u="sng" kern="0" dirty="0" err="1">
                <a:solidFill>
                  <a:srgbClr val="2F4D8F"/>
                </a:solidFill>
              </a:rPr>
              <a:t>Transuranics</a:t>
            </a:r>
            <a:r>
              <a:rPr lang="en-US" sz="1400" i="1" u="sng" kern="0" dirty="0">
                <a:solidFill>
                  <a:srgbClr val="2F4D8F"/>
                </a:solidFill>
              </a:rPr>
              <a:t>: elements heavier than Uranium) </a:t>
            </a:r>
            <a:r>
              <a:rPr lang="en-US" sz="1400" kern="0" dirty="0">
                <a:solidFill>
                  <a:srgbClr val="2F4D8F"/>
                </a:solidFill>
              </a:rPr>
              <a:t>not existing in Nature are formed beyond Plutonium: the so-called </a:t>
            </a:r>
            <a:r>
              <a:rPr lang="en-US" sz="1400" i="1" u="sng" kern="0" dirty="0">
                <a:solidFill>
                  <a:srgbClr val="2F4D8F"/>
                </a:solidFill>
              </a:rPr>
              <a:t>Minor Actinides </a:t>
            </a:r>
            <a:r>
              <a:rPr lang="en-US" sz="1400" kern="0" dirty="0">
                <a:solidFill>
                  <a:srgbClr val="2F4D8F"/>
                </a:solidFill>
              </a:rPr>
              <a:t>(Americium, Curium, etc.), typically with very long lives </a:t>
            </a:r>
            <a:r>
              <a:rPr lang="en-US" sz="1400" kern="0" dirty="0">
                <a:solidFill>
                  <a:srgbClr val="2F4D8F"/>
                </a:solidFill>
                <a:sym typeface="Wingdings" panose="05000000000000000000" pitchFamily="2" charset="2"/>
              </a:rPr>
              <a:t> they make handling and disposing of spent fuel more challenging</a:t>
            </a:r>
            <a:endParaRPr lang="en-US" sz="1400" kern="0" dirty="0">
              <a:solidFill>
                <a:srgbClr val="2F4D8F"/>
              </a:solidFill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C57FE8C1-9B85-465D-4715-C7FC2E14BAD1}"/>
              </a:ext>
            </a:extLst>
          </p:cNvPr>
          <p:cNvSpPr/>
          <p:nvPr/>
        </p:nvSpPr>
        <p:spPr>
          <a:xfrm>
            <a:off x="63373" y="5638301"/>
            <a:ext cx="363599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kern="0" dirty="0">
                <a:solidFill>
                  <a:srgbClr val="2F4D8F"/>
                </a:solidFill>
              </a:rPr>
              <a:t>Example: </a:t>
            </a:r>
            <a:r>
              <a:rPr lang="en-US" sz="1400" kern="0" baseline="30000" dirty="0">
                <a:solidFill>
                  <a:srgbClr val="2F4D8F"/>
                </a:solidFill>
              </a:rPr>
              <a:t>60</a:t>
            </a:r>
            <a:r>
              <a:rPr lang="en-US" sz="1400" kern="0" dirty="0">
                <a:solidFill>
                  <a:srgbClr val="2F4D8F"/>
                </a:solidFill>
              </a:rPr>
              <a:t>Co production in steel</a:t>
            </a:r>
          </a:p>
          <a:p>
            <a:pPr defTabSz="914400">
              <a:defRPr/>
            </a:pPr>
            <a:endParaRPr lang="en-US" sz="1400" kern="0" dirty="0">
              <a:solidFill>
                <a:srgbClr val="2F4D8F"/>
              </a:solidFill>
            </a:endParaRPr>
          </a:p>
          <a:p>
            <a:pPr defTabSz="914400">
              <a:defRPr/>
            </a:pPr>
            <a:r>
              <a:rPr lang="en-US" sz="1400" kern="0" dirty="0">
                <a:solidFill>
                  <a:srgbClr val="2F4D8F"/>
                </a:solidFill>
              </a:rPr>
              <a:t>n +</a:t>
            </a:r>
            <a:r>
              <a:rPr lang="en-US" sz="1400" kern="0" baseline="30000" dirty="0">
                <a:solidFill>
                  <a:srgbClr val="2F4D8F"/>
                </a:solidFill>
              </a:rPr>
              <a:t> 59</a:t>
            </a:r>
            <a:r>
              <a:rPr lang="en-US" sz="1400" kern="0" dirty="0">
                <a:solidFill>
                  <a:srgbClr val="2F4D8F"/>
                </a:solidFill>
              </a:rPr>
              <a:t>Co </a:t>
            </a:r>
            <a:r>
              <a:rPr lang="en-US" sz="1400" kern="0" dirty="0">
                <a:solidFill>
                  <a:srgbClr val="2F4D8F"/>
                </a:solidFill>
                <a:sym typeface="Wingdings" pitchFamily="2" charset="2"/>
              </a:rPr>
              <a:t> </a:t>
            </a:r>
            <a:r>
              <a:rPr lang="en-US" sz="1400" b="1" kern="0" baseline="30000" dirty="0">
                <a:solidFill>
                  <a:srgbClr val="FF0000"/>
                </a:solidFill>
                <a:sym typeface="Wingdings" pitchFamily="2" charset="2"/>
              </a:rPr>
              <a:t>60</a:t>
            </a:r>
            <a:r>
              <a:rPr lang="en-US" sz="1400" b="1" kern="0" dirty="0">
                <a:solidFill>
                  <a:srgbClr val="FF0000"/>
                </a:solidFill>
                <a:sym typeface="Wingdings" pitchFamily="2" charset="2"/>
              </a:rPr>
              <a:t>Co</a:t>
            </a:r>
            <a:r>
              <a:rPr lang="en-US" sz="1400" kern="0" dirty="0">
                <a:solidFill>
                  <a:srgbClr val="2F4D8F"/>
                </a:solidFill>
              </a:rPr>
              <a:t> + </a:t>
            </a:r>
            <a:r>
              <a:rPr lang="en-US" sz="1400" kern="0" dirty="0">
                <a:solidFill>
                  <a:srgbClr val="2F4D8F"/>
                </a:solidFill>
                <a:latin typeface="Symbol" pitchFamily="18" charset="2"/>
              </a:rPr>
              <a:t>g </a:t>
            </a:r>
            <a:r>
              <a:rPr lang="en-US" sz="1400" kern="0" dirty="0">
                <a:solidFill>
                  <a:srgbClr val="2F4D8F"/>
                </a:solidFill>
                <a:sym typeface="Wingdings" pitchFamily="2" charset="2"/>
              </a:rPr>
              <a:t> </a:t>
            </a:r>
            <a:r>
              <a:rPr lang="en-US" sz="1400" kern="0" baseline="30000" dirty="0">
                <a:solidFill>
                  <a:srgbClr val="2F4D8F"/>
                </a:solidFill>
              </a:rPr>
              <a:t>60</a:t>
            </a:r>
            <a:r>
              <a:rPr lang="en-US" sz="1400" kern="0" dirty="0">
                <a:solidFill>
                  <a:srgbClr val="2F4D8F"/>
                </a:solidFill>
              </a:rPr>
              <a:t>Ni + </a:t>
            </a:r>
            <a:r>
              <a:rPr lang="en-US" sz="1400" kern="0" dirty="0">
                <a:solidFill>
                  <a:srgbClr val="2F4D8F"/>
                </a:solidFill>
                <a:latin typeface="Symbol" pitchFamily="18" charset="2"/>
              </a:rPr>
              <a:t>b + </a:t>
            </a:r>
            <a:r>
              <a:rPr lang="en-US" sz="1400" kern="0" dirty="0">
                <a:solidFill>
                  <a:srgbClr val="2F4D8F"/>
                </a:solidFill>
              </a:rPr>
              <a:t>anti-</a:t>
            </a:r>
            <a:r>
              <a:rPr lang="en-US" sz="1400" kern="0" dirty="0">
                <a:solidFill>
                  <a:srgbClr val="2F4D8F"/>
                </a:solidFill>
                <a:latin typeface="Symbol" pitchFamily="18" charset="2"/>
              </a:rPr>
              <a:t>n</a:t>
            </a:r>
            <a:endParaRPr lang="en-US" sz="1400" kern="0" dirty="0">
              <a:solidFill>
                <a:srgbClr val="2F4D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58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AEF2180-E6FC-41BD-8793-4ED8A7A13A80}"/>
              </a:ext>
            </a:extLst>
          </p:cNvPr>
          <p:cNvSpPr txBox="1"/>
          <p:nvPr/>
        </p:nvSpPr>
        <p:spPr>
          <a:xfrm>
            <a:off x="2088592" y="1191463"/>
            <a:ext cx="3192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…or others in which energy is stored in some form</a:t>
            </a:r>
            <a:endParaRPr lang="it-IT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7877DCA1-D8FC-4623-802A-CD8538309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334" y="2442689"/>
            <a:ext cx="4355869" cy="3077671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D2FCB52E-067F-4135-BDF8-AE7CD3A5DC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905" y="1089733"/>
            <a:ext cx="4583055" cy="2577968"/>
          </a:xfrm>
          <a:prstGeom prst="rect">
            <a:avLst/>
          </a:prstGeom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D55C611C-885A-49F2-9FDA-9FD904EBE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203" y="4219363"/>
            <a:ext cx="4654761" cy="258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01F789-B995-43B6-B4F9-41844BAB2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80051"/>
          </a:xfrm>
        </p:spPr>
        <p:txBody>
          <a:bodyPr/>
          <a:lstStyle/>
          <a:p>
            <a:pPr algn="ctr"/>
            <a:r>
              <a:rPr lang="en-US" sz="4000" dirty="0">
                <a:solidFill>
                  <a:prstClr val="black"/>
                </a:solidFill>
                <a:ea typeface="+mj-ea"/>
                <a:cs typeface="+mj-cs"/>
              </a:rPr>
              <a:t>How it is built in practice</a:t>
            </a:r>
            <a:endParaRPr lang="it-IT" dirty="0"/>
          </a:p>
        </p:txBody>
      </p:sp>
      <p:pic>
        <p:nvPicPr>
          <p:cNvPr id="36" name="Picture 3">
            <a:extLst>
              <a:ext uri="{FF2B5EF4-FFF2-40B4-BE49-F238E27FC236}">
                <a16:creationId xmlns:a16="http://schemas.microsoft.com/office/drawing/2014/main" id="{80FC9E8F-AD90-DB29-02B4-C307D175C9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347" y="840925"/>
            <a:ext cx="6708450" cy="5865312"/>
          </a:xfrm>
          <a:prstGeom prst="rect">
            <a:avLst/>
          </a:prstGeom>
        </p:spPr>
      </p:pic>
      <p:cxnSp>
        <p:nvCxnSpPr>
          <p:cNvPr id="65" name="Straight Arrow Connector 8">
            <a:extLst>
              <a:ext uri="{FF2B5EF4-FFF2-40B4-BE49-F238E27FC236}">
                <a16:creationId xmlns:a16="http://schemas.microsoft.com/office/drawing/2014/main" id="{7A58D217-C156-3F2D-4196-4B86F379033C}"/>
              </a:ext>
            </a:extLst>
          </p:cNvPr>
          <p:cNvCxnSpPr/>
          <p:nvPr/>
        </p:nvCxnSpPr>
        <p:spPr>
          <a:xfrm flipH="1" flipV="1">
            <a:off x="6673692" y="4275192"/>
            <a:ext cx="1" cy="58659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9">
            <a:extLst>
              <a:ext uri="{FF2B5EF4-FFF2-40B4-BE49-F238E27FC236}">
                <a16:creationId xmlns:a16="http://schemas.microsoft.com/office/drawing/2014/main" id="{3A6A8BF5-335E-5766-8198-40905DF203C4}"/>
              </a:ext>
            </a:extLst>
          </p:cNvPr>
          <p:cNvCxnSpPr/>
          <p:nvPr/>
        </p:nvCxnSpPr>
        <p:spPr>
          <a:xfrm flipH="1">
            <a:off x="4646485" y="4861788"/>
            <a:ext cx="2027208" cy="61634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10">
            <a:extLst>
              <a:ext uri="{FF2B5EF4-FFF2-40B4-BE49-F238E27FC236}">
                <a16:creationId xmlns:a16="http://schemas.microsoft.com/office/drawing/2014/main" id="{1B8235BF-388A-740D-9281-427CF73E6231}"/>
              </a:ext>
            </a:extLst>
          </p:cNvPr>
          <p:cNvCxnSpPr/>
          <p:nvPr/>
        </p:nvCxnSpPr>
        <p:spPr>
          <a:xfrm>
            <a:off x="6673693" y="4861791"/>
            <a:ext cx="388188" cy="1521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18">
            <a:extLst>
              <a:ext uri="{FF2B5EF4-FFF2-40B4-BE49-F238E27FC236}">
                <a16:creationId xmlns:a16="http://schemas.microsoft.com/office/drawing/2014/main" id="{05796B0B-C069-5706-A56A-60F97A2A8720}"/>
              </a:ext>
            </a:extLst>
          </p:cNvPr>
          <p:cNvCxnSpPr/>
          <p:nvPr/>
        </p:nvCxnSpPr>
        <p:spPr>
          <a:xfrm flipH="1" flipV="1">
            <a:off x="6406272" y="3801858"/>
            <a:ext cx="267422" cy="47333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19">
            <a:extLst>
              <a:ext uri="{FF2B5EF4-FFF2-40B4-BE49-F238E27FC236}">
                <a16:creationId xmlns:a16="http://schemas.microsoft.com/office/drawing/2014/main" id="{B2145E93-2115-CF74-F420-2BBE131EBAE3}"/>
              </a:ext>
            </a:extLst>
          </p:cNvPr>
          <p:cNvCxnSpPr/>
          <p:nvPr/>
        </p:nvCxnSpPr>
        <p:spPr>
          <a:xfrm flipH="1">
            <a:off x="6061216" y="4275191"/>
            <a:ext cx="612479" cy="3259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20">
            <a:extLst>
              <a:ext uri="{FF2B5EF4-FFF2-40B4-BE49-F238E27FC236}">
                <a16:creationId xmlns:a16="http://schemas.microsoft.com/office/drawing/2014/main" id="{EE32C1D3-9445-0A65-1D50-4856B41E7EA1}"/>
              </a:ext>
            </a:extLst>
          </p:cNvPr>
          <p:cNvCxnSpPr/>
          <p:nvPr/>
        </p:nvCxnSpPr>
        <p:spPr>
          <a:xfrm flipV="1">
            <a:off x="6673693" y="4026507"/>
            <a:ext cx="1035169" cy="24868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27">
            <a:extLst>
              <a:ext uri="{FF2B5EF4-FFF2-40B4-BE49-F238E27FC236}">
                <a16:creationId xmlns:a16="http://schemas.microsoft.com/office/drawing/2014/main" id="{E49D6818-EB1C-4691-8C8F-DFBB5F0C1BEE}"/>
              </a:ext>
            </a:extLst>
          </p:cNvPr>
          <p:cNvCxnSpPr/>
          <p:nvPr/>
        </p:nvCxnSpPr>
        <p:spPr>
          <a:xfrm flipH="1" flipV="1">
            <a:off x="7363806" y="3585323"/>
            <a:ext cx="310552" cy="44118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32">
            <a:extLst>
              <a:ext uri="{FF2B5EF4-FFF2-40B4-BE49-F238E27FC236}">
                <a16:creationId xmlns:a16="http://schemas.microsoft.com/office/drawing/2014/main" id="{7436B505-C02A-27CA-E4F1-F2884E597D09}"/>
              </a:ext>
            </a:extLst>
          </p:cNvPr>
          <p:cNvSpPr txBox="1"/>
          <p:nvPr/>
        </p:nvSpPr>
        <p:spPr>
          <a:xfrm>
            <a:off x="6135875" y="4967231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Fission 1</a:t>
            </a:r>
          </a:p>
        </p:txBody>
      </p:sp>
      <p:sp>
        <p:nvSpPr>
          <p:cNvPr id="73" name="TextBox 33">
            <a:extLst>
              <a:ext uri="{FF2B5EF4-FFF2-40B4-BE49-F238E27FC236}">
                <a16:creationId xmlns:a16="http://schemas.microsoft.com/office/drawing/2014/main" id="{7AE3CE9D-924E-6B59-9246-66E571920833}"/>
              </a:ext>
            </a:extLst>
          </p:cNvPr>
          <p:cNvSpPr txBox="1"/>
          <p:nvPr/>
        </p:nvSpPr>
        <p:spPr>
          <a:xfrm>
            <a:off x="5684320" y="4307790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Fission 2</a:t>
            </a:r>
          </a:p>
        </p:txBody>
      </p:sp>
      <p:sp>
        <p:nvSpPr>
          <p:cNvPr id="74" name="TextBox 35">
            <a:extLst>
              <a:ext uri="{FF2B5EF4-FFF2-40B4-BE49-F238E27FC236}">
                <a16:creationId xmlns:a16="http://schemas.microsoft.com/office/drawing/2014/main" id="{ACF1FB9C-46FB-158A-B455-B917DAB45DE4}"/>
              </a:ext>
            </a:extLst>
          </p:cNvPr>
          <p:cNvSpPr txBox="1"/>
          <p:nvPr/>
        </p:nvSpPr>
        <p:spPr>
          <a:xfrm>
            <a:off x="8578789" y="4954516"/>
            <a:ext cx="18765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Absorption in other plant materials</a:t>
            </a:r>
          </a:p>
        </p:txBody>
      </p:sp>
      <p:cxnSp>
        <p:nvCxnSpPr>
          <p:cNvPr id="75" name="Straight Arrow Connector 36">
            <a:extLst>
              <a:ext uri="{FF2B5EF4-FFF2-40B4-BE49-F238E27FC236}">
                <a16:creationId xmlns:a16="http://schemas.microsoft.com/office/drawing/2014/main" id="{8F538E9C-0C16-1409-E403-2178C6D872A7}"/>
              </a:ext>
            </a:extLst>
          </p:cNvPr>
          <p:cNvCxnSpPr/>
          <p:nvPr/>
        </p:nvCxnSpPr>
        <p:spPr>
          <a:xfrm flipH="1" flipV="1">
            <a:off x="6410587" y="3199793"/>
            <a:ext cx="2" cy="58659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37">
            <a:extLst>
              <a:ext uri="{FF2B5EF4-FFF2-40B4-BE49-F238E27FC236}">
                <a16:creationId xmlns:a16="http://schemas.microsoft.com/office/drawing/2014/main" id="{293ACD07-E334-F10D-FC85-5B0D4146E690}"/>
              </a:ext>
            </a:extLst>
          </p:cNvPr>
          <p:cNvCxnSpPr/>
          <p:nvPr/>
        </p:nvCxnSpPr>
        <p:spPr>
          <a:xfrm flipH="1" flipV="1">
            <a:off x="5857779" y="3635573"/>
            <a:ext cx="552810" cy="1508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38">
            <a:extLst>
              <a:ext uri="{FF2B5EF4-FFF2-40B4-BE49-F238E27FC236}">
                <a16:creationId xmlns:a16="http://schemas.microsoft.com/office/drawing/2014/main" id="{7F8A4BD4-0F43-76C6-B9FB-90593C05E3B0}"/>
              </a:ext>
            </a:extLst>
          </p:cNvPr>
          <p:cNvCxnSpPr/>
          <p:nvPr/>
        </p:nvCxnSpPr>
        <p:spPr>
          <a:xfrm>
            <a:off x="6410588" y="3786390"/>
            <a:ext cx="513270" cy="9346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52">
            <a:extLst>
              <a:ext uri="{FF2B5EF4-FFF2-40B4-BE49-F238E27FC236}">
                <a16:creationId xmlns:a16="http://schemas.microsoft.com/office/drawing/2014/main" id="{77A3399F-7F3B-EA50-9F19-2C17C546BD78}"/>
              </a:ext>
            </a:extLst>
          </p:cNvPr>
          <p:cNvSpPr txBox="1"/>
          <p:nvPr/>
        </p:nvSpPr>
        <p:spPr>
          <a:xfrm>
            <a:off x="6362346" y="3391058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Fission 3</a:t>
            </a:r>
          </a:p>
        </p:txBody>
      </p:sp>
      <p:sp>
        <p:nvSpPr>
          <p:cNvPr id="79" name="TextBox 53">
            <a:extLst>
              <a:ext uri="{FF2B5EF4-FFF2-40B4-BE49-F238E27FC236}">
                <a16:creationId xmlns:a16="http://schemas.microsoft.com/office/drawing/2014/main" id="{D8B7A59F-6B56-09D4-3A66-CF532AC3A7E7}"/>
              </a:ext>
            </a:extLst>
          </p:cNvPr>
          <p:cNvSpPr txBox="1"/>
          <p:nvPr/>
        </p:nvSpPr>
        <p:spPr>
          <a:xfrm>
            <a:off x="1577082" y="3022095"/>
            <a:ext cx="1217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Absorbing element</a:t>
            </a:r>
          </a:p>
        </p:txBody>
      </p:sp>
      <p:sp>
        <p:nvSpPr>
          <p:cNvPr id="80" name="Right Arrow 54">
            <a:extLst>
              <a:ext uri="{FF2B5EF4-FFF2-40B4-BE49-F238E27FC236}">
                <a16:creationId xmlns:a16="http://schemas.microsoft.com/office/drawing/2014/main" id="{CBBA5F66-DC7A-5BDD-0EEA-E2BF5FEDE087}"/>
              </a:ext>
            </a:extLst>
          </p:cNvPr>
          <p:cNvSpPr/>
          <p:nvPr/>
        </p:nvSpPr>
        <p:spPr>
          <a:xfrm rot="811919">
            <a:off x="2798950" y="3709248"/>
            <a:ext cx="3159890" cy="410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56">
            <a:extLst>
              <a:ext uri="{FF2B5EF4-FFF2-40B4-BE49-F238E27FC236}">
                <a16:creationId xmlns:a16="http://schemas.microsoft.com/office/drawing/2014/main" id="{BDAF9CAC-637B-A489-47D2-60916507F19C}"/>
              </a:ext>
            </a:extLst>
          </p:cNvPr>
          <p:cNvSpPr txBox="1"/>
          <p:nvPr/>
        </p:nvSpPr>
        <p:spPr>
          <a:xfrm>
            <a:off x="8849970" y="3299861"/>
            <a:ext cx="16365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Neutron bounced back </a:t>
            </a:r>
            <a:r>
              <a:rPr lang="en-US" dirty="0" err="1"/>
              <a:t>by"reflective</a:t>
            </a:r>
            <a:r>
              <a:rPr lang="en-US" dirty="0"/>
              <a:t>" material</a:t>
            </a:r>
            <a:endParaRPr lang="it-IT" dirty="0"/>
          </a:p>
        </p:txBody>
      </p:sp>
      <p:sp>
        <p:nvSpPr>
          <p:cNvPr id="82" name="Right Arrow 57">
            <a:extLst>
              <a:ext uri="{FF2B5EF4-FFF2-40B4-BE49-F238E27FC236}">
                <a16:creationId xmlns:a16="http://schemas.microsoft.com/office/drawing/2014/main" id="{23C07839-97BE-E241-FD4A-F2F211FF3672}"/>
              </a:ext>
            </a:extLst>
          </p:cNvPr>
          <p:cNvSpPr/>
          <p:nvPr/>
        </p:nvSpPr>
        <p:spPr>
          <a:xfrm rot="10493771">
            <a:off x="7751312" y="3852760"/>
            <a:ext cx="1054784" cy="2886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ight Arrow 62">
            <a:extLst>
              <a:ext uri="{FF2B5EF4-FFF2-40B4-BE49-F238E27FC236}">
                <a16:creationId xmlns:a16="http://schemas.microsoft.com/office/drawing/2014/main" id="{C91B9C80-243F-6E58-8584-09EB6D395B8A}"/>
              </a:ext>
            </a:extLst>
          </p:cNvPr>
          <p:cNvSpPr/>
          <p:nvPr/>
        </p:nvSpPr>
        <p:spPr>
          <a:xfrm rot="11395837">
            <a:off x="7097468" y="4938674"/>
            <a:ext cx="1527742" cy="410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4" name="Straight Arrow Connector 74">
            <a:extLst>
              <a:ext uri="{FF2B5EF4-FFF2-40B4-BE49-F238E27FC236}">
                <a16:creationId xmlns:a16="http://schemas.microsoft.com/office/drawing/2014/main" id="{3A2990E5-A3FB-E960-7442-392319FB2B27}"/>
              </a:ext>
            </a:extLst>
          </p:cNvPr>
          <p:cNvCxnSpPr/>
          <p:nvPr/>
        </p:nvCxnSpPr>
        <p:spPr>
          <a:xfrm>
            <a:off x="2282847" y="6198883"/>
            <a:ext cx="874211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76">
            <a:extLst>
              <a:ext uri="{FF2B5EF4-FFF2-40B4-BE49-F238E27FC236}">
                <a16:creationId xmlns:a16="http://schemas.microsoft.com/office/drawing/2014/main" id="{FE6BE7F0-1023-6FDC-955A-B3363666D0A1}"/>
              </a:ext>
            </a:extLst>
          </p:cNvPr>
          <p:cNvSpPr txBox="1"/>
          <p:nvPr/>
        </p:nvSpPr>
        <p:spPr>
          <a:xfrm>
            <a:off x="1851526" y="6336905"/>
            <a:ext cx="2126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Neutron from fission</a:t>
            </a:r>
          </a:p>
        </p:txBody>
      </p:sp>
      <p:sp>
        <p:nvSpPr>
          <p:cNvPr id="86" name="Oval 77">
            <a:extLst>
              <a:ext uri="{FF2B5EF4-FFF2-40B4-BE49-F238E27FC236}">
                <a16:creationId xmlns:a16="http://schemas.microsoft.com/office/drawing/2014/main" id="{15E9E208-D892-E113-AEE9-357023F6A46E}"/>
              </a:ext>
            </a:extLst>
          </p:cNvPr>
          <p:cNvSpPr/>
          <p:nvPr/>
        </p:nvSpPr>
        <p:spPr>
          <a:xfrm>
            <a:off x="6363146" y="3706843"/>
            <a:ext cx="103517" cy="11214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7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78">
            <a:extLst>
              <a:ext uri="{FF2B5EF4-FFF2-40B4-BE49-F238E27FC236}">
                <a16:creationId xmlns:a16="http://schemas.microsoft.com/office/drawing/2014/main" id="{A156BD28-6F64-9EF4-2753-3EC2EA7946AB}"/>
              </a:ext>
            </a:extLst>
          </p:cNvPr>
          <p:cNvSpPr/>
          <p:nvPr/>
        </p:nvSpPr>
        <p:spPr>
          <a:xfrm>
            <a:off x="6600369" y="4229950"/>
            <a:ext cx="103517" cy="11214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7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79">
            <a:extLst>
              <a:ext uri="{FF2B5EF4-FFF2-40B4-BE49-F238E27FC236}">
                <a16:creationId xmlns:a16="http://schemas.microsoft.com/office/drawing/2014/main" id="{62E9DADE-A5B6-7338-B7F8-F41746F6CAA4}"/>
              </a:ext>
            </a:extLst>
          </p:cNvPr>
          <p:cNvSpPr/>
          <p:nvPr/>
        </p:nvSpPr>
        <p:spPr>
          <a:xfrm>
            <a:off x="6621933" y="4787056"/>
            <a:ext cx="103517" cy="11214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7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3">
            <a:extLst>
              <a:ext uri="{FF2B5EF4-FFF2-40B4-BE49-F238E27FC236}">
                <a16:creationId xmlns:a16="http://schemas.microsoft.com/office/drawing/2014/main" id="{893CE693-8CCB-AAA8-C700-181A428FE141}"/>
              </a:ext>
            </a:extLst>
          </p:cNvPr>
          <p:cNvSpPr txBox="1"/>
          <p:nvPr/>
        </p:nvSpPr>
        <p:spPr>
          <a:xfrm>
            <a:off x="4111649" y="4985293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Loss</a:t>
            </a:r>
          </a:p>
        </p:txBody>
      </p:sp>
      <p:sp>
        <p:nvSpPr>
          <p:cNvPr id="90" name="Right Arrow 87">
            <a:extLst>
              <a:ext uri="{FF2B5EF4-FFF2-40B4-BE49-F238E27FC236}">
                <a16:creationId xmlns:a16="http://schemas.microsoft.com/office/drawing/2014/main" id="{B1150BAB-728A-C041-8F69-464A786CD17C}"/>
              </a:ext>
            </a:extLst>
          </p:cNvPr>
          <p:cNvSpPr/>
          <p:nvPr/>
        </p:nvSpPr>
        <p:spPr>
          <a:xfrm rot="12551095">
            <a:off x="7042056" y="5603432"/>
            <a:ext cx="1527742" cy="410800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88">
            <a:extLst>
              <a:ext uri="{FF2B5EF4-FFF2-40B4-BE49-F238E27FC236}">
                <a16:creationId xmlns:a16="http://schemas.microsoft.com/office/drawing/2014/main" id="{B023D865-B0C9-A5C2-C2C5-5922026A5E4E}"/>
              </a:ext>
            </a:extLst>
          </p:cNvPr>
          <p:cNvSpPr txBox="1"/>
          <p:nvPr/>
        </p:nvSpPr>
        <p:spPr>
          <a:xfrm>
            <a:off x="8419082" y="6022346"/>
            <a:ext cx="2067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chemeClr val="accent3">
                    <a:lumMod val="75000"/>
                  </a:schemeClr>
                </a:solidFill>
              </a:rPr>
              <a:t>Reactor</a:t>
            </a:r>
            <a:r>
              <a:rPr lang="it-IT" b="1" dirty="0">
                <a:solidFill>
                  <a:schemeClr val="accent3">
                    <a:lumMod val="75000"/>
                  </a:schemeClr>
                </a:solidFill>
              </a:rPr>
              <a:t> «core»</a:t>
            </a:r>
          </a:p>
        </p:txBody>
      </p:sp>
      <p:sp>
        <p:nvSpPr>
          <p:cNvPr id="92" name="Right Arrow 39">
            <a:extLst>
              <a:ext uri="{FF2B5EF4-FFF2-40B4-BE49-F238E27FC236}">
                <a16:creationId xmlns:a16="http://schemas.microsoft.com/office/drawing/2014/main" id="{464EA899-8C53-6A0E-40AE-91A160B07882}"/>
              </a:ext>
            </a:extLst>
          </p:cNvPr>
          <p:cNvSpPr/>
          <p:nvPr/>
        </p:nvSpPr>
        <p:spPr>
          <a:xfrm rot="10493771">
            <a:off x="6630786" y="2580947"/>
            <a:ext cx="2010997" cy="2886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41">
            <a:extLst>
              <a:ext uri="{FF2B5EF4-FFF2-40B4-BE49-F238E27FC236}">
                <a16:creationId xmlns:a16="http://schemas.microsoft.com/office/drawing/2014/main" id="{D81A4E79-4854-F5DC-5C66-EA67FE96A7E4}"/>
              </a:ext>
            </a:extLst>
          </p:cNvPr>
          <p:cNvSpPr txBox="1"/>
          <p:nvPr/>
        </p:nvSpPr>
        <p:spPr>
          <a:xfrm>
            <a:off x="8572985" y="2403796"/>
            <a:ext cx="1636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Fuel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0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3" grpId="0"/>
      <p:bldP spid="74" grpId="0"/>
      <p:bldP spid="78" grpId="0"/>
      <p:bldP spid="79" grpId="0"/>
      <p:bldP spid="80" grpId="0" animBg="1"/>
      <p:bldP spid="81" grpId="0"/>
      <p:bldP spid="82" grpId="0" animBg="1"/>
      <p:bldP spid="83" grpId="0" animBg="1"/>
      <p:bldP spid="85" grpId="0"/>
      <p:bldP spid="86" grpId="0" animBg="1"/>
      <p:bldP spid="87" grpId="0" animBg="1"/>
      <p:bldP spid="88" grpId="0" animBg="1"/>
      <p:bldP spid="89" grpId="0"/>
      <p:bldP spid="90" grpId="0" animBg="1"/>
      <p:bldP spid="91" grpId="0"/>
      <p:bldP spid="92" grpId="0" animBg="1"/>
      <p:bldP spid="9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ga.com/websites/ga/images/products/triga/h-banner.jpg">
            <a:extLst>
              <a:ext uri="{FF2B5EF4-FFF2-40B4-BE49-F238E27FC236}">
                <a16:creationId xmlns:a16="http://schemas.microsoft.com/office/drawing/2014/main" id="{A9F4FD68-C86C-459B-B58F-ACF7551FB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5661" y="1207530"/>
            <a:ext cx="10406239" cy="42718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4749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2260A1-1C95-4975-87C8-FB2DE7200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The“thermal</a:t>
            </a:r>
            <a:r>
              <a:rPr lang="en-US" dirty="0"/>
              <a:t>” reactor</a:t>
            </a:r>
            <a:endParaRPr lang="it-IT" dirty="0"/>
          </a:p>
        </p:txBody>
      </p:sp>
      <p:sp>
        <p:nvSpPr>
          <p:cNvPr id="3" name="Rectangle 31">
            <a:extLst>
              <a:ext uri="{FF2B5EF4-FFF2-40B4-BE49-F238E27FC236}">
                <a16:creationId xmlns:a16="http://schemas.microsoft.com/office/drawing/2014/main" id="{F9BCF7DA-E71F-48DF-99D5-6B213CE297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2" y="1978353"/>
            <a:ext cx="9144000" cy="48641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68B43834-7413-4508-9923-C3A90A2322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14" y="6442114"/>
            <a:ext cx="2355197" cy="369332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</a:rPr>
              <a:t>Coolant (usually water)</a:t>
            </a:r>
            <a:endParaRPr lang="it-IT" i="1" dirty="0">
              <a:solidFill>
                <a:srgbClr val="000000"/>
              </a:solidFill>
            </a:endParaRP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853B0A18-486C-42A2-B683-D8CC72B788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9992" y="2457778"/>
            <a:ext cx="1250950" cy="3903662"/>
          </a:xfrm>
          <a:prstGeom prst="rect">
            <a:avLst/>
          </a:prstGeom>
          <a:solidFill>
            <a:srgbClr val="34864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D7B4DC7F-0C94-4338-B5DC-DD4C1ABAF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0090" y="2029153"/>
            <a:ext cx="13720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348646"/>
                </a:solidFill>
              </a:rPr>
              <a:t>Uranium rod</a:t>
            </a:r>
            <a:endParaRPr lang="it-IT" dirty="0">
              <a:solidFill>
                <a:srgbClr val="348646"/>
              </a:solidFill>
            </a:endParaRPr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F5E24228-B5A2-4530-8CCB-902032B9D2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3680" y="1078240"/>
            <a:ext cx="977900" cy="34290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15">
            <a:extLst>
              <a:ext uri="{FF2B5EF4-FFF2-40B4-BE49-F238E27FC236}">
                <a16:creationId xmlns:a16="http://schemas.microsoft.com/office/drawing/2014/main" id="{3E5A7DF4-29C3-45D1-96B4-03F11F9F21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6505" y="2460953"/>
            <a:ext cx="1250950" cy="3906837"/>
          </a:xfrm>
          <a:prstGeom prst="rect">
            <a:avLst/>
          </a:prstGeom>
          <a:solidFill>
            <a:srgbClr val="34864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Oval 16">
            <a:extLst>
              <a:ext uri="{FF2B5EF4-FFF2-40B4-BE49-F238E27FC236}">
                <a16:creationId xmlns:a16="http://schemas.microsoft.com/office/drawing/2014/main" id="{3E3A7241-8450-4B27-A718-34880B7D1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1430" y="3861128"/>
            <a:ext cx="498475" cy="4889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6699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</a:rPr>
              <a:t>235</a:t>
            </a:r>
            <a:endParaRPr lang="it-IT" sz="1400" b="1">
              <a:solidFill>
                <a:srgbClr val="000000"/>
              </a:solidFill>
            </a:endParaRPr>
          </a:p>
        </p:txBody>
      </p:sp>
      <p:sp>
        <p:nvSpPr>
          <p:cNvPr id="10" name="Oval 23">
            <a:extLst>
              <a:ext uri="{FF2B5EF4-FFF2-40B4-BE49-F238E27FC236}">
                <a16:creationId xmlns:a16="http://schemas.microsoft.com/office/drawing/2014/main" id="{F5659875-1285-4DDC-B7AC-1D896AA90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6592" y="4108778"/>
            <a:ext cx="320675" cy="31908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1" name="Line 28">
            <a:extLst>
              <a:ext uri="{FF2B5EF4-FFF2-40B4-BE49-F238E27FC236}">
                <a16:creationId xmlns:a16="http://schemas.microsoft.com/office/drawing/2014/main" id="{E3B271BA-2B2B-431D-B57C-286BA596084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79630" y="3537278"/>
            <a:ext cx="3175" cy="2095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2" name="Text Box 29">
            <a:extLst>
              <a:ext uri="{FF2B5EF4-FFF2-40B4-BE49-F238E27FC236}">
                <a16:creationId xmlns:a16="http://schemas.microsoft.com/office/drawing/2014/main" id="{D778863E-9823-4E6B-A9F1-5479988DA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1925" y="1094245"/>
            <a:ext cx="285649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dirty="0"/>
              <a:t>Control rod (</a:t>
            </a:r>
            <a:r>
              <a:rPr lang="it-IT" dirty="0" err="1"/>
              <a:t>neutron</a:t>
            </a:r>
            <a:r>
              <a:rPr lang="it-IT" dirty="0"/>
              <a:t> </a:t>
            </a:r>
            <a:r>
              <a:rPr lang="it-IT" dirty="0" err="1"/>
              <a:t>absorbing</a:t>
            </a:r>
            <a:r>
              <a:rPr lang="it-IT" dirty="0"/>
              <a:t> </a:t>
            </a:r>
            <a:r>
              <a:rPr lang="it-IT" dirty="0" err="1"/>
              <a:t>material</a:t>
            </a:r>
            <a:r>
              <a:rPr lang="it-IT" dirty="0"/>
              <a:t>)</a:t>
            </a:r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13" name="Oval 35">
            <a:extLst>
              <a:ext uri="{FF2B5EF4-FFF2-40B4-BE49-F238E27FC236}">
                <a16:creationId xmlns:a16="http://schemas.microsoft.com/office/drawing/2014/main" id="{AE769AA0-5D8D-4D42-B1EA-DABC4B977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8805" y="5602615"/>
            <a:ext cx="498475" cy="4889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4" name="Oval 36">
            <a:extLst>
              <a:ext uri="{FF2B5EF4-FFF2-40B4-BE49-F238E27FC236}">
                <a16:creationId xmlns:a16="http://schemas.microsoft.com/office/drawing/2014/main" id="{94A68C5D-99CE-4EBE-9861-55947EC6A5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2755" y="3340428"/>
            <a:ext cx="254000" cy="24923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5" name="Oval 37">
            <a:extLst>
              <a:ext uri="{FF2B5EF4-FFF2-40B4-BE49-F238E27FC236}">
                <a16:creationId xmlns:a16="http://schemas.microsoft.com/office/drawing/2014/main" id="{37596046-2E54-4D6A-91B2-D1ED493886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7530" y="3754765"/>
            <a:ext cx="254000" cy="2492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6" name="Oval 38">
            <a:extLst>
              <a:ext uri="{FF2B5EF4-FFF2-40B4-BE49-F238E27FC236}">
                <a16:creationId xmlns:a16="http://schemas.microsoft.com/office/drawing/2014/main" id="{3863CC24-2A52-4FF6-B361-EB7103A491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0155" y="5418465"/>
            <a:ext cx="254000" cy="2492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7" name="Oval 39">
            <a:extLst>
              <a:ext uri="{FF2B5EF4-FFF2-40B4-BE49-F238E27FC236}">
                <a16:creationId xmlns:a16="http://schemas.microsoft.com/office/drawing/2014/main" id="{845A3590-4168-4E87-8EF7-5CAD83492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0542" y="2364115"/>
            <a:ext cx="254000" cy="2492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8" name="Oval 40">
            <a:extLst>
              <a:ext uri="{FF2B5EF4-FFF2-40B4-BE49-F238E27FC236}">
                <a16:creationId xmlns:a16="http://schemas.microsoft.com/office/drawing/2014/main" id="{783D3877-AC7E-4713-8871-D88BECE27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7005" y="5358140"/>
            <a:ext cx="254000" cy="2492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9" name="Oval 41">
            <a:extLst>
              <a:ext uri="{FF2B5EF4-FFF2-40B4-BE49-F238E27FC236}">
                <a16:creationId xmlns:a16="http://schemas.microsoft.com/office/drawing/2014/main" id="{A143EAF1-62C0-41FE-8A06-0BA92FDE8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6605" y="3907165"/>
            <a:ext cx="254000" cy="2492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20" name="Oval 42">
            <a:extLst>
              <a:ext uri="{FF2B5EF4-FFF2-40B4-BE49-F238E27FC236}">
                <a16:creationId xmlns:a16="http://schemas.microsoft.com/office/drawing/2014/main" id="{918BC07A-47C5-4B9C-848E-0CD22BB74C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0042" y="4973965"/>
            <a:ext cx="254000" cy="2492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21" name="Oval 43">
            <a:extLst>
              <a:ext uri="{FF2B5EF4-FFF2-40B4-BE49-F238E27FC236}">
                <a16:creationId xmlns:a16="http://schemas.microsoft.com/office/drawing/2014/main" id="{9898AC35-490B-42A1-9D1E-7555D70537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9642" y="2662565"/>
            <a:ext cx="254000" cy="2492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22" name="Oval 44">
            <a:extLst>
              <a:ext uri="{FF2B5EF4-FFF2-40B4-BE49-F238E27FC236}">
                <a16:creationId xmlns:a16="http://schemas.microsoft.com/office/drawing/2014/main" id="{CB8ADB55-247B-4BC4-8817-0625A2002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092" y="5248603"/>
            <a:ext cx="254000" cy="24923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23" name="Oval 45">
            <a:extLst>
              <a:ext uri="{FF2B5EF4-FFF2-40B4-BE49-F238E27FC236}">
                <a16:creationId xmlns:a16="http://schemas.microsoft.com/office/drawing/2014/main" id="{7BB98FB4-AEFC-44AB-B852-EB886133A1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492" y="4083378"/>
            <a:ext cx="254000" cy="24923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24" name="Oval 46">
            <a:extLst>
              <a:ext uri="{FF2B5EF4-FFF2-40B4-BE49-F238E27FC236}">
                <a16:creationId xmlns:a16="http://schemas.microsoft.com/office/drawing/2014/main" id="{760BD5D4-20E3-472B-8CC4-6286F66920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142" y="2454603"/>
            <a:ext cx="254000" cy="24923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25" name="Oval 47">
            <a:extLst>
              <a:ext uri="{FF2B5EF4-FFF2-40B4-BE49-F238E27FC236}">
                <a16:creationId xmlns:a16="http://schemas.microsoft.com/office/drawing/2014/main" id="{F764D9E4-CEA4-4D87-B7DC-C3774F307D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2655" y="4662815"/>
            <a:ext cx="254000" cy="2492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26" name="Oval 48">
            <a:extLst>
              <a:ext uri="{FF2B5EF4-FFF2-40B4-BE49-F238E27FC236}">
                <a16:creationId xmlns:a16="http://schemas.microsoft.com/office/drawing/2014/main" id="{E48BAF0C-7F3F-442E-95FA-1B1082EE7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6392" y="5743903"/>
            <a:ext cx="254000" cy="24923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27" name="Oval 49">
            <a:extLst>
              <a:ext uri="{FF2B5EF4-FFF2-40B4-BE49-F238E27FC236}">
                <a16:creationId xmlns:a16="http://schemas.microsoft.com/office/drawing/2014/main" id="{C9FBD153-D1E1-4CEA-8CDD-A180975F2E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8305" y="1249690"/>
            <a:ext cx="331787" cy="3254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5F5F5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28" name="Oval 57">
            <a:extLst>
              <a:ext uri="{FF2B5EF4-FFF2-40B4-BE49-F238E27FC236}">
                <a16:creationId xmlns:a16="http://schemas.microsoft.com/office/drawing/2014/main" id="{A00DFDCA-5EA2-4D0A-A30F-BF18D5714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4505" y="2081540"/>
            <a:ext cx="331787" cy="3254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5F5F5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29" name="Oval 58">
            <a:extLst>
              <a:ext uri="{FF2B5EF4-FFF2-40B4-BE49-F238E27FC236}">
                <a16:creationId xmlns:a16="http://schemas.microsoft.com/office/drawing/2014/main" id="{75DA49F3-4856-4AD1-98AB-2A9FEAEE9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0" y="3022928"/>
            <a:ext cx="331787" cy="32543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5F5F5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0" name="Oval 59">
            <a:extLst>
              <a:ext uri="{FF2B5EF4-FFF2-40B4-BE49-F238E27FC236}">
                <a16:creationId xmlns:a16="http://schemas.microsoft.com/office/drawing/2014/main" id="{7A4C1C4E-7614-43FA-B9AF-D617AF5B09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3230" y="3861128"/>
            <a:ext cx="331787" cy="32543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5F5F5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1" name="Text Box 67">
            <a:extLst>
              <a:ext uri="{FF2B5EF4-FFF2-40B4-BE49-F238E27FC236}">
                <a16:creationId xmlns:a16="http://schemas.microsoft.com/office/drawing/2014/main" id="{9C4ECA1C-5F12-4F1D-A3CA-50F3F8C1C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5155" y="5674053"/>
            <a:ext cx="479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</a:rPr>
              <a:t>238</a:t>
            </a:r>
            <a:endParaRPr lang="it-IT" sz="1400" b="1">
              <a:solidFill>
                <a:srgbClr val="000000"/>
              </a:solidFill>
            </a:endParaRPr>
          </a:p>
        </p:txBody>
      </p:sp>
      <p:sp>
        <p:nvSpPr>
          <p:cNvPr id="32" name="Line 68">
            <a:extLst>
              <a:ext uri="{FF2B5EF4-FFF2-40B4-BE49-F238E27FC236}">
                <a16:creationId xmlns:a16="http://schemas.microsoft.com/office/drawing/2014/main" id="{16A61E4F-4B64-4C36-BA25-1AB29D5FE35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81217" y="4483428"/>
            <a:ext cx="4763" cy="2270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3" name="Oval 70">
            <a:extLst>
              <a:ext uri="{FF2B5EF4-FFF2-40B4-BE49-F238E27FC236}">
                <a16:creationId xmlns:a16="http://schemas.microsoft.com/office/drawing/2014/main" id="{9BDC2491-A277-4695-A4C5-E7C0698EDA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9767" y="3784928"/>
            <a:ext cx="320675" cy="31908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4" name="Line 72">
            <a:extLst>
              <a:ext uri="{FF2B5EF4-FFF2-40B4-BE49-F238E27FC236}">
                <a16:creationId xmlns:a16="http://schemas.microsoft.com/office/drawing/2014/main" id="{7BACB1F6-F8C1-4414-9795-B75E7BF9BAF2}"/>
              </a:ext>
            </a:extLst>
          </p:cNvPr>
          <p:cNvSpPr>
            <a:spLocks noChangeShapeType="1"/>
          </p:cNvSpPr>
          <p:nvPr/>
        </p:nvSpPr>
        <p:spPr bwMode="auto">
          <a:xfrm>
            <a:off x="222242" y="3613478"/>
            <a:ext cx="574675" cy="4714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5" name="Line 74">
            <a:extLst>
              <a:ext uri="{FF2B5EF4-FFF2-40B4-BE49-F238E27FC236}">
                <a16:creationId xmlns:a16="http://schemas.microsoft.com/office/drawing/2014/main" id="{0D76A693-4F31-4079-89F8-FFDD73ABA0D1}"/>
              </a:ext>
            </a:extLst>
          </p:cNvPr>
          <p:cNvSpPr>
            <a:spLocks noChangeShapeType="1"/>
          </p:cNvSpPr>
          <p:nvPr/>
        </p:nvSpPr>
        <p:spPr bwMode="auto">
          <a:xfrm>
            <a:off x="831842" y="4115128"/>
            <a:ext cx="5175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6" name="Oval 75">
            <a:extLst>
              <a:ext uri="{FF2B5EF4-FFF2-40B4-BE49-F238E27FC236}">
                <a16:creationId xmlns:a16="http://schemas.microsoft.com/office/drawing/2014/main" id="{9D3B83DF-5A86-4E4C-99AF-4ED9C17E0E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0330" y="5126365"/>
            <a:ext cx="498475" cy="4889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7" name="Text Box 76">
            <a:extLst>
              <a:ext uri="{FF2B5EF4-FFF2-40B4-BE49-F238E27FC236}">
                <a16:creationId xmlns:a16="http://schemas.microsoft.com/office/drawing/2014/main" id="{4C696EA1-CAB8-4E9F-A202-D000C97C2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6680" y="5197803"/>
            <a:ext cx="479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</a:rPr>
              <a:t>238</a:t>
            </a:r>
            <a:endParaRPr lang="it-IT" sz="1400" b="1">
              <a:solidFill>
                <a:srgbClr val="000000"/>
              </a:solidFill>
            </a:endParaRPr>
          </a:p>
        </p:txBody>
      </p:sp>
      <p:sp>
        <p:nvSpPr>
          <p:cNvPr id="38" name="Oval 77">
            <a:extLst>
              <a:ext uri="{FF2B5EF4-FFF2-40B4-BE49-F238E27FC236}">
                <a16:creationId xmlns:a16="http://schemas.microsoft.com/office/drawing/2014/main" id="{70591590-EECC-4BB2-A3B1-2183E1D402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4767" y="5762953"/>
            <a:ext cx="498475" cy="4889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9" name="Text Box 78">
            <a:extLst>
              <a:ext uri="{FF2B5EF4-FFF2-40B4-BE49-F238E27FC236}">
                <a16:creationId xmlns:a16="http://schemas.microsoft.com/office/drawing/2014/main" id="{143B73D9-4678-489D-83C8-6246B3A96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117" y="5834390"/>
            <a:ext cx="479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</a:rPr>
              <a:t>238</a:t>
            </a:r>
            <a:endParaRPr lang="it-IT" sz="1400" b="1">
              <a:solidFill>
                <a:srgbClr val="000000"/>
              </a:solidFill>
            </a:endParaRPr>
          </a:p>
        </p:txBody>
      </p:sp>
      <p:sp>
        <p:nvSpPr>
          <p:cNvPr id="40" name="Line 79">
            <a:extLst>
              <a:ext uri="{FF2B5EF4-FFF2-40B4-BE49-F238E27FC236}">
                <a16:creationId xmlns:a16="http://schemas.microsoft.com/office/drawing/2014/main" id="{9BE7FCF8-476E-4F8D-9D70-D64C8204FD0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87605" y="3616653"/>
            <a:ext cx="677862" cy="1317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1" name="Line 80">
            <a:extLst>
              <a:ext uri="{FF2B5EF4-FFF2-40B4-BE49-F238E27FC236}">
                <a16:creationId xmlns:a16="http://schemas.microsoft.com/office/drawing/2014/main" id="{5BE5052D-589D-4969-8A4C-D8BD53358B7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90905" y="3284865"/>
            <a:ext cx="1081087" cy="5937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2" name="Line 81">
            <a:extLst>
              <a:ext uri="{FF2B5EF4-FFF2-40B4-BE49-F238E27FC236}">
                <a16:creationId xmlns:a16="http://schemas.microsoft.com/office/drawing/2014/main" id="{AE4330E0-0556-4C88-BA7F-ADDD46F7CE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192455" y="3643640"/>
            <a:ext cx="249237" cy="2492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3" name="Line 83">
            <a:extLst>
              <a:ext uri="{FF2B5EF4-FFF2-40B4-BE49-F238E27FC236}">
                <a16:creationId xmlns:a16="http://schemas.microsoft.com/office/drawing/2014/main" id="{FB4EEC48-B966-474F-BC12-EEB8F29C5DFA}"/>
              </a:ext>
            </a:extLst>
          </p:cNvPr>
          <p:cNvSpPr>
            <a:spLocks noChangeShapeType="1"/>
          </p:cNvSpPr>
          <p:nvPr/>
        </p:nvSpPr>
        <p:spPr bwMode="auto">
          <a:xfrm>
            <a:off x="2471730" y="4383415"/>
            <a:ext cx="588962" cy="5492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4" name="Line 84">
            <a:extLst>
              <a:ext uri="{FF2B5EF4-FFF2-40B4-BE49-F238E27FC236}">
                <a16:creationId xmlns:a16="http://schemas.microsoft.com/office/drawing/2014/main" id="{4DE23B92-9B5C-47D7-8F13-EB9A45D57BDD}"/>
              </a:ext>
            </a:extLst>
          </p:cNvPr>
          <p:cNvSpPr>
            <a:spLocks noChangeShapeType="1"/>
          </p:cNvSpPr>
          <p:nvPr/>
        </p:nvSpPr>
        <p:spPr bwMode="auto">
          <a:xfrm>
            <a:off x="3097205" y="4926340"/>
            <a:ext cx="920750" cy="5953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5" name="Line 87">
            <a:extLst>
              <a:ext uri="{FF2B5EF4-FFF2-40B4-BE49-F238E27FC236}">
                <a16:creationId xmlns:a16="http://schemas.microsoft.com/office/drawing/2014/main" id="{751CF913-3497-4E7E-8DD3-89D3B5B0E89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00442" y="5561340"/>
            <a:ext cx="450850" cy="7048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6" name="Oval 88">
            <a:extLst>
              <a:ext uri="{FF2B5EF4-FFF2-40B4-BE49-F238E27FC236}">
                <a16:creationId xmlns:a16="http://schemas.microsoft.com/office/drawing/2014/main" id="{F09F9BD5-F83E-4643-8272-C06357884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9142" y="6256665"/>
            <a:ext cx="254000" cy="2492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7" name="Line 89">
            <a:extLst>
              <a:ext uri="{FF2B5EF4-FFF2-40B4-BE49-F238E27FC236}">
                <a16:creationId xmlns:a16="http://schemas.microsoft.com/office/drawing/2014/main" id="{DD36F0FD-BECA-4A30-B41B-6751DE72EEF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14730" y="5513715"/>
            <a:ext cx="3005137" cy="7905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8" name="Oval 90">
            <a:extLst>
              <a:ext uri="{FF2B5EF4-FFF2-40B4-BE49-F238E27FC236}">
                <a16:creationId xmlns:a16="http://schemas.microsoft.com/office/drawing/2014/main" id="{9A68E4CA-5D13-4CCC-8158-141EABB6A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0505" y="5243840"/>
            <a:ext cx="498475" cy="4889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9" name="Text Box 91">
            <a:extLst>
              <a:ext uri="{FF2B5EF4-FFF2-40B4-BE49-F238E27FC236}">
                <a16:creationId xmlns:a16="http://schemas.microsoft.com/office/drawing/2014/main" id="{AF66D5A9-D3CE-43AB-BC71-48C371291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6855" y="5315278"/>
            <a:ext cx="479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</a:rPr>
              <a:t>238</a:t>
            </a:r>
            <a:endParaRPr lang="it-IT" sz="1400" b="1">
              <a:solidFill>
                <a:srgbClr val="000000"/>
              </a:solidFill>
            </a:endParaRPr>
          </a:p>
        </p:txBody>
      </p:sp>
      <p:sp>
        <p:nvSpPr>
          <p:cNvPr id="50" name="Text Box 93">
            <a:extLst>
              <a:ext uri="{FF2B5EF4-FFF2-40B4-BE49-F238E27FC236}">
                <a16:creationId xmlns:a16="http://schemas.microsoft.com/office/drawing/2014/main" id="{2D6E4376-4BC4-4274-BF42-1E67E7CB33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8663" y="5742315"/>
            <a:ext cx="113659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FFFF"/>
                </a:solidFill>
              </a:rPr>
              <a:t>Absorption</a:t>
            </a:r>
            <a:endParaRPr lang="it-IT" sz="1600" b="1" dirty="0">
              <a:solidFill>
                <a:srgbClr val="FFFFFF"/>
              </a:solidFill>
            </a:endParaRPr>
          </a:p>
        </p:txBody>
      </p:sp>
      <p:sp>
        <p:nvSpPr>
          <p:cNvPr id="51" name="Line 94">
            <a:extLst>
              <a:ext uri="{FF2B5EF4-FFF2-40B4-BE49-F238E27FC236}">
                <a16:creationId xmlns:a16="http://schemas.microsoft.com/office/drawing/2014/main" id="{B7DB7D72-961B-4A91-990A-B0F6252D781E}"/>
              </a:ext>
            </a:extLst>
          </p:cNvPr>
          <p:cNvSpPr>
            <a:spLocks noChangeShapeType="1"/>
          </p:cNvSpPr>
          <p:nvPr/>
        </p:nvSpPr>
        <p:spPr bwMode="auto">
          <a:xfrm>
            <a:off x="1857367" y="4094490"/>
            <a:ext cx="16351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2" name="Oval 95">
            <a:extLst>
              <a:ext uri="{FF2B5EF4-FFF2-40B4-BE49-F238E27FC236}">
                <a16:creationId xmlns:a16="http://schemas.microsoft.com/office/drawing/2014/main" id="{3230AE2F-BBCF-467E-838A-342502520C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2555" y="2891165"/>
            <a:ext cx="498475" cy="4889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3" name="Text Box 96">
            <a:extLst>
              <a:ext uri="{FF2B5EF4-FFF2-40B4-BE49-F238E27FC236}">
                <a16:creationId xmlns:a16="http://schemas.microsoft.com/office/drawing/2014/main" id="{6D2C3A2B-7B81-41D7-BEE7-4F4102FDE4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8905" y="2962603"/>
            <a:ext cx="479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</a:rPr>
              <a:t>238</a:t>
            </a:r>
            <a:endParaRPr lang="it-IT" sz="1400" b="1">
              <a:solidFill>
                <a:srgbClr val="000000"/>
              </a:solidFill>
            </a:endParaRPr>
          </a:p>
        </p:txBody>
      </p:sp>
      <p:sp>
        <p:nvSpPr>
          <p:cNvPr id="54" name="Oval 97">
            <a:extLst>
              <a:ext uri="{FF2B5EF4-FFF2-40B4-BE49-F238E27FC236}">
                <a16:creationId xmlns:a16="http://schemas.microsoft.com/office/drawing/2014/main" id="{CAF29650-2D69-47F7-B7C7-EA0CCD0EF7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9892" y="4592965"/>
            <a:ext cx="254000" cy="2492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5" name="Oval 98">
            <a:extLst>
              <a:ext uri="{FF2B5EF4-FFF2-40B4-BE49-F238E27FC236}">
                <a16:creationId xmlns:a16="http://schemas.microsoft.com/office/drawing/2014/main" id="{6C7894BB-2435-4C8C-9DAC-F1777595F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7580" y="4654878"/>
            <a:ext cx="254000" cy="24923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6" name="Line 99">
            <a:extLst>
              <a:ext uri="{FF2B5EF4-FFF2-40B4-BE49-F238E27FC236}">
                <a16:creationId xmlns:a16="http://schemas.microsoft.com/office/drawing/2014/main" id="{F100EAA8-763E-411F-A44C-8C01997B5512}"/>
              </a:ext>
            </a:extLst>
          </p:cNvPr>
          <p:cNvSpPr>
            <a:spLocks noChangeShapeType="1"/>
          </p:cNvSpPr>
          <p:nvPr/>
        </p:nvSpPr>
        <p:spPr bwMode="auto">
          <a:xfrm>
            <a:off x="2487605" y="4019878"/>
            <a:ext cx="1189037" cy="6159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7" name="Line 100">
            <a:extLst>
              <a:ext uri="{FF2B5EF4-FFF2-40B4-BE49-F238E27FC236}">
                <a16:creationId xmlns:a16="http://schemas.microsoft.com/office/drawing/2014/main" id="{2EABCA28-2E87-4850-98C9-23CA9F7B7123}"/>
              </a:ext>
            </a:extLst>
          </p:cNvPr>
          <p:cNvSpPr>
            <a:spLocks noChangeShapeType="1"/>
          </p:cNvSpPr>
          <p:nvPr/>
        </p:nvSpPr>
        <p:spPr bwMode="auto">
          <a:xfrm>
            <a:off x="3697280" y="4626303"/>
            <a:ext cx="1814512" cy="904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8" name="Line 101">
            <a:extLst>
              <a:ext uri="{FF2B5EF4-FFF2-40B4-BE49-F238E27FC236}">
                <a16:creationId xmlns:a16="http://schemas.microsoft.com/office/drawing/2014/main" id="{130E8D68-65CC-4461-A165-14909DB0672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49855" y="4750128"/>
            <a:ext cx="290512" cy="625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9" name="Line 102">
            <a:extLst>
              <a:ext uri="{FF2B5EF4-FFF2-40B4-BE49-F238E27FC236}">
                <a16:creationId xmlns:a16="http://schemas.microsoft.com/office/drawing/2014/main" id="{D158D5EF-003C-4A66-ABC6-EBB7E1C408A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33992" y="4081790"/>
            <a:ext cx="1119188" cy="13160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0" name="Oval 104">
            <a:extLst>
              <a:ext uri="{FF2B5EF4-FFF2-40B4-BE49-F238E27FC236}">
                <a16:creationId xmlns:a16="http://schemas.microsoft.com/office/drawing/2014/main" id="{F76D85EA-F99A-427B-A0A7-6E7447ABA3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1755" y="3708728"/>
            <a:ext cx="498475" cy="4889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6699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</a:rPr>
              <a:t>235</a:t>
            </a:r>
            <a:endParaRPr lang="it-IT" sz="1400" b="1">
              <a:solidFill>
                <a:srgbClr val="000000"/>
              </a:solidFill>
            </a:endParaRPr>
          </a:p>
        </p:txBody>
      </p:sp>
      <p:sp>
        <p:nvSpPr>
          <p:cNvPr id="61" name="Oval 105">
            <a:extLst>
              <a:ext uri="{FF2B5EF4-FFF2-40B4-BE49-F238E27FC236}">
                <a16:creationId xmlns:a16="http://schemas.microsoft.com/office/drawing/2014/main" id="{94C624A1-F637-4E5C-85CE-48785F6D6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492" y="3442028"/>
            <a:ext cx="320675" cy="31908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2" name="Oval 106">
            <a:extLst>
              <a:ext uri="{FF2B5EF4-FFF2-40B4-BE49-F238E27FC236}">
                <a16:creationId xmlns:a16="http://schemas.microsoft.com/office/drawing/2014/main" id="{A33DC370-6815-4ACB-841E-87BE5FC16D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9255" y="3227715"/>
            <a:ext cx="320675" cy="31908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3" name="Line 107">
            <a:extLst>
              <a:ext uri="{FF2B5EF4-FFF2-40B4-BE49-F238E27FC236}">
                <a16:creationId xmlns:a16="http://schemas.microsoft.com/office/drawing/2014/main" id="{9979B9BF-1C86-4551-9BDD-2E0CA5C80B3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65930" y="3554740"/>
            <a:ext cx="142875" cy="1666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4" name="Line 110">
            <a:extLst>
              <a:ext uri="{FF2B5EF4-FFF2-40B4-BE49-F238E27FC236}">
                <a16:creationId xmlns:a16="http://schemas.microsoft.com/office/drawing/2014/main" id="{47AE1A73-97B0-4668-A07E-FB811630D89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89780" y="2691140"/>
            <a:ext cx="1436687" cy="3698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5" name="Line 111">
            <a:extLst>
              <a:ext uri="{FF2B5EF4-FFF2-40B4-BE49-F238E27FC236}">
                <a16:creationId xmlns:a16="http://schemas.microsoft.com/office/drawing/2014/main" id="{99315013-D64C-4A41-A830-5A9D6D5F5FA2}"/>
              </a:ext>
            </a:extLst>
          </p:cNvPr>
          <p:cNvSpPr>
            <a:spLocks noChangeShapeType="1"/>
          </p:cNvSpPr>
          <p:nvPr/>
        </p:nvSpPr>
        <p:spPr bwMode="auto">
          <a:xfrm>
            <a:off x="7480292" y="3395990"/>
            <a:ext cx="1079500" cy="12906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6" name="Line 113">
            <a:extLst>
              <a:ext uri="{FF2B5EF4-FFF2-40B4-BE49-F238E27FC236}">
                <a16:creationId xmlns:a16="http://schemas.microsoft.com/office/drawing/2014/main" id="{F8B53891-B089-40DD-87F8-CB5179C28D0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56580" y="4689803"/>
            <a:ext cx="312737" cy="10207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7" name="Text Box 114">
            <a:extLst>
              <a:ext uri="{FF2B5EF4-FFF2-40B4-BE49-F238E27FC236}">
                <a16:creationId xmlns:a16="http://schemas.microsoft.com/office/drawing/2014/main" id="{E7A65669-ABC2-4551-B8B9-4CD071C203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8980" y="1377460"/>
            <a:ext cx="13959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</a:rPr>
              <a:t>Lost neutron</a:t>
            </a:r>
            <a:endParaRPr lang="it-IT" b="1" dirty="0">
              <a:solidFill>
                <a:srgbClr val="000000"/>
              </a:solidFill>
            </a:endParaRPr>
          </a:p>
        </p:txBody>
      </p:sp>
      <p:sp>
        <p:nvSpPr>
          <p:cNvPr id="68" name="Line 115">
            <a:extLst>
              <a:ext uri="{FF2B5EF4-FFF2-40B4-BE49-F238E27FC236}">
                <a16:creationId xmlns:a16="http://schemas.microsoft.com/office/drawing/2014/main" id="{04D4776D-85AB-4055-9ECA-8E5798E7910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686792" y="1452890"/>
            <a:ext cx="204788" cy="11652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9" name="Line 116">
            <a:extLst>
              <a:ext uri="{FF2B5EF4-FFF2-40B4-BE49-F238E27FC236}">
                <a16:creationId xmlns:a16="http://schemas.microsoft.com/office/drawing/2014/main" id="{DEC64553-8CF0-48B7-A559-150AA8509CB3}"/>
              </a:ext>
            </a:extLst>
          </p:cNvPr>
          <p:cNvSpPr>
            <a:spLocks noChangeShapeType="1"/>
          </p:cNvSpPr>
          <p:nvPr/>
        </p:nvSpPr>
        <p:spPr bwMode="auto">
          <a:xfrm>
            <a:off x="8294680" y="5726440"/>
            <a:ext cx="754062" cy="2143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0" name="Oval 117">
            <a:extLst>
              <a:ext uri="{FF2B5EF4-FFF2-40B4-BE49-F238E27FC236}">
                <a16:creationId xmlns:a16="http://schemas.microsoft.com/office/drawing/2014/main" id="{FCED69B5-9544-4F6E-A0A3-8EAFC9C70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7305" y="2526040"/>
            <a:ext cx="498475" cy="4889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6699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</a:rPr>
              <a:t>235</a:t>
            </a:r>
            <a:endParaRPr lang="it-IT" sz="1400" b="1">
              <a:solidFill>
                <a:srgbClr val="000000"/>
              </a:solidFill>
            </a:endParaRPr>
          </a:p>
        </p:txBody>
      </p:sp>
      <p:sp>
        <p:nvSpPr>
          <p:cNvPr id="71" name="Oval 118">
            <a:extLst>
              <a:ext uri="{FF2B5EF4-FFF2-40B4-BE49-F238E27FC236}">
                <a16:creationId xmlns:a16="http://schemas.microsoft.com/office/drawing/2014/main" id="{D3309CC4-B007-4324-B844-364F48025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3730" y="4665990"/>
            <a:ext cx="498475" cy="4889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2" name="Text Box 119">
            <a:extLst>
              <a:ext uri="{FF2B5EF4-FFF2-40B4-BE49-F238E27FC236}">
                <a16:creationId xmlns:a16="http://schemas.microsoft.com/office/drawing/2014/main" id="{5DF30A4D-B022-48F9-BA7A-1B5922D03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0080" y="4737428"/>
            <a:ext cx="479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</a:rPr>
              <a:t>238</a:t>
            </a:r>
            <a:endParaRPr lang="it-IT" sz="1400" b="1">
              <a:solidFill>
                <a:srgbClr val="000000"/>
              </a:solidFill>
            </a:endParaRPr>
          </a:p>
        </p:txBody>
      </p:sp>
      <p:sp>
        <p:nvSpPr>
          <p:cNvPr id="73" name="Text Box 120">
            <a:extLst>
              <a:ext uri="{FF2B5EF4-FFF2-40B4-BE49-F238E27FC236}">
                <a16:creationId xmlns:a16="http://schemas.microsoft.com/office/drawing/2014/main" id="{EEEC64E0-40BB-406A-9962-BF88CE09C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5606" y="4435349"/>
            <a:ext cx="9476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FFFFFF"/>
                </a:solidFill>
              </a:rPr>
              <a:t>Fissione</a:t>
            </a:r>
            <a:endParaRPr lang="it-IT" b="1" dirty="0">
              <a:solidFill>
                <a:srgbClr val="FFFFFF"/>
              </a:solidFill>
            </a:endParaRPr>
          </a:p>
        </p:txBody>
      </p:sp>
      <p:sp>
        <p:nvSpPr>
          <p:cNvPr id="74" name="Text Box 121">
            <a:extLst>
              <a:ext uri="{FF2B5EF4-FFF2-40B4-BE49-F238E27FC236}">
                <a16:creationId xmlns:a16="http://schemas.microsoft.com/office/drawing/2014/main" id="{DBF3E781-3FA1-43D5-9143-AAE808476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6517" y="4180215"/>
            <a:ext cx="8322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Fission</a:t>
            </a:r>
            <a:endParaRPr lang="it-IT" b="1" dirty="0">
              <a:solidFill>
                <a:srgbClr val="FFFFFF"/>
              </a:solidFill>
            </a:endParaRPr>
          </a:p>
        </p:txBody>
      </p:sp>
      <p:sp>
        <p:nvSpPr>
          <p:cNvPr id="75" name="Text Box 122">
            <a:extLst>
              <a:ext uri="{FF2B5EF4-FFF2-40B4-BE49-F238E27FC236}">
                <a16:creationId xmlns:a16="http://schemas.microsoft.com/office/drawing/2014/main" id="{4A297962-7E52-4560-9F2B-6679F9BF0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0068" y="2674492"/>
            <a:ext cx="89986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FFFFFF"/>
                </a:solidFill>
              </a:rPr>
              <a:t>Absorption</a:t>
            </a:r>
            <a:endParaRPr lang="it-IT" sz="1200" b="1" dirty="0">
              <a:solidFill>
                <a:srgbClr val="FFFFFF"/>
              </a:solidFill>
            </a:endParaRPr>
          </a:p>
        </p:txBody>
      </p:sp>
      <p:sp>
        <p:nvSpPr>
          <p:cNvPr id="76" name="Text Box 123">
            <a:extLst>
              <a:ext uri="{FF2B5EF4-FFF2-40B4-BE49-F238E27FC236}">
                <a16:creationId xmlns:a16="http://schemas.microsoft.com/office/drawing/2014/main" id="{6703C259-5E71-4C3F-A066-3C82FB056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0045" y="6273224"/>
            <a:ext cx="382259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</a:rPr>
              <a:t>Neutrons hit water molecules and slow down </a:t>
            </a:r>
            <a:r>
              <a:rPr lang="en-US" sz="1600" b="1" dirty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it-IT" sz="1600" b="1" dirty="0" err="1">
                <a:solidFill>
                  <a:srgbClr val="000000"/>
                </a:solidFill>
                <a:sym typeface="Wingdings" panose="05000000000000000000" pitchFamily="2" charset="2"/>
              </a:rPr>
              <a:t>fission</a:t>
            </a:r>
            <a:r>
              <a:rPr lang="it-IT" sz="1600" b="1" dirty="0">
                <a:solidFill>
                  <a:srgbClr val="000000"/>
                </a:solidFill>
                <a:sym typeface="Wingdings" panose="05000000000000000000" pitchFamily="2" charset="2"/>
              </a:rPr>
              <a:t> more </a:t>
            </a:r>
            <a:r>
              <a:rPr lang="it-IT" sz="1600" b="1" dirty="0" err="1">
                <a:solidFill>
                  <a:srgbClr val="000000"/>
                </a:solidFill>
                <a:sym typeface="Wingdings" panose="05000000000000000000" pitchFamily="2" charset="2"/>
              </a:rPr>
              <a:t>probable</a:t>
            </a:r>
            <a:endParaRPr lang="it-IT" sz="1600" b="1" dirty="0">
              <a:solidFill>
                <a:srgbClr val="000000"/>
              </a:solidFill>
            </a:endParaRPr>
          </a:p>
        </p:txBody>
      </p:sp>
      <p:sp>
        <p:nvSpPr>
          <p:cNvPr id="77" name="Text Box 124">
            <a:extLst>
              <a:ext uri="{FF2B5EF4-FFF2-40B4-BE49-F238E27FC236}">
                <a16:creationId xmlns:a16="http://schemas.microsoft.com/office/drawing/2014/main" id="{941AAD2E-CCD1-4383-8949-0F88EF229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1837" y="2025978"/>
            <a:ext cx="13720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348646"/>
                </a:solidFill>
              </a:rPr>
              <a:t>Uranium rod</a:t>
            </a:r>
            <a:endParaRPr lang="it-IT" dirty="0">
              <a:solidFill>
                <a:srgbClr val="348646"/>
              </a:solidFill>
            </a:endParaRPr>
          </a:p>
        </p:txBody>
      </p:sp>
      <p:sp>
        <p:nvSpPr>
          <p:cNvPr id="78" name="Oval 36">
            <a:extLst>
              <a:ext uri="{FF2B5EF4-FFF2-40B4-BE49-F238E27FC236}">
                <a16:creationId xmlns:a16="http://schemas.microsoft.com/office/drawing/2014/main" id="{3A689963-DF36-49D6-A7CD-4DB8088032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6148" y="3634115"/>
            <a:ext cx="254000" cy="24923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9" name="Oval 36">
            <a:extLst>
              <a:ext uri="{FF2B5EF4-FFF2-40B4-BE49-F238E27FC236}">
                <a16:creationId xmlns:a16="http://schemas.microsoft.com/office/drawing/2014/main" id="{F82CF334-B2EF-4154-89B3-043A9ACECB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784" y="3903485"/>
            <a:ext cx="254000" cy="24923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0" name="Oval 36">
            <a:extLst>
              <a:ext uri="{FF2B5EF4-FFF2-40B4-BE49-F238E27FC236}">
                <a16:creationId xmlns:a16="http://schemas.microsoft.com/office/drawing/2014/main" id="{8DCB7342-8741-41FE-BFA0-D9E20AA38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4561" y="4189076"/>
            <a:ext cx="254000" cy="24923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1" name="Oval 37">
            <a:extLst>
              <a:ext uri="{FF2B5EF4-FFF2-40B4-BE49-F238E27FC236}">
                <a16:creationId xmlns:a16="http://schemas.microsoft.com/office/drawing/2014/main" id="{BF04E4BF-C756-487F-A695-C87ABE1719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3596" y="3158936"/>
            <a:ext cx="254000" cy="2492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2" name="Oval 37">
            <a:extLst>
              <a:ext uri="{FF2B5EF4-FFF2-40B4-BE49-F238E27FC236}">
                <a16:creationId xmlns:a16="http://schemas.microsoft.com/office/drawing/2014/main" id="{A85CAAA0-362C-4C69-B49A-3E46040E6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5100" y="2928709"/>
            <a:ext cx="254000" cy="2492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3" name="Text Box 114">
            <a:extLst>
              <a:ext uri="{FF2B5EF4-FFF2-40B4-BE49-F238E27FC236}">
                <a16:creationId xmlns:a16="http://schemas.microsoft.com/office/drawing/2014/main" id="{30C3A309-196C-45A6-99DA-F9773FCE08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53596"/>
            <a:ext cx="11554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</a:rPr>
              <a:t>Neutron</a:t>
            </a:r>
            <a:endParaRPr lang="it-IT" b="1" dirty="0">
              <a:solidFill>
                <a:srgbClr val="000000"/>
              </a:solidFill>
            </a:endParaRPr>
          </a:p>
        </p:txBody>
      </p:sp>
      <p:sp>
        <p:nvSpPr>
          <p:cNvPr id="84" name="TextBox 223">
            <a:extLst>
              <a:ext uri="{FF2B5EF4-FFF2-40B4-BE49-F238E27FC236}">
                <a16:creationId xmlns:a16="http://schemas.microsoft.com/office/drawing/2014/main" id="{C792AE42-541B-CA09-EB95-EB02ECB89243}"/>
              </a:ext>
            </a:extLst>
          </p:cNvPr>
          <p:cNvSpPr txBox="1"/>
          <p:nvPr/>
        </p:nvSpPr>
        <p:spPr>
          <a:xfrm>
            <a:off x="9240298" y="2964883"/>
            <a:ext cx="2842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In the thermal reactor, neutrons are slowed down to have maximum burn-up of fissile Uranium 235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64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25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/>
      <p:bldP spid="38" grpId="0" animBg="1"/>
      <p:bldP spid="39" grpId="0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/>
      <p:bldP spid="50" grpId="0"/>
      <p:bldP spid="51" grpId="0" animBg="1"/>
      <p:bldP spid="52" grpId="0" animBg="1"/>
      <p:bldP spid="53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/>
      <p:bldP spid="68" grpId="0" animBg="1"/>
      <p:bldP spid="69" grpId="0" animBg="1"/>
      <p:bldP spid="70" grpId="0" animBg="1"/>
      <p:bldP spid="71" grpId="0" animBg="1"/>
      <p:bldP spid="72" grpId="0"/>
      <p:bldP spid="73" grpId="0"/>
      <p:bldP spid="74" grpId="0"/>
      <p:bldP spid="75" grpId="0"/>
      <p:bldP spid="76" grpId="0"/>
      <p:bldP spid="77" grpId="0"/>
      <p:bldP spid="78" grpId="0" animBg="1"/>
      <p:bldP spid="79" grpId="0" animBg="1"/>
      <p:bldP spid="80" grpId="0" animBg="1"/>
      <p:bldP spid="81" grpId="0" animBg="1"/>
      <p:bldP spid="82" grpId="0" animBg="1"/>
      <p:bldP spid="83" grpId="0"/>
      <p:bldP spid="84" grpId="0"/>
      <p:bldP spid="84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2121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The fast reactor</a:t>
            </a:r>
            <a:endParaRPr lang="it-IT" dirty="0"/>
          </a:p>
        </p:txBody>
      </p:sp>
      <p:sp>
        <p:nvSpPr>
          <p:cNvPr id="4" name="Rectangle 31"/>
          <p:cNvSpPr>
            <a:spLocks noChangeArrowheads="1"/>
          </p:cNvSpPr>
          <p:nvPr/>
        </p:nvSpPr>
        <p:spPr bwMode="auto">
          <a:xfrm>
            <a:off x="0" y="1993900"/>
            <a:ext cx="9144000" cy="48641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9050" y="6459537"/>
            <a:ext cx="2962478" cy="369332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</a:rPr>
              <a:t>Coolant: e.g. liquid metal, gas</a:t>
            </a:r>
            <a:endParaRPr lang="it-IT" i="1" dirty="0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263650" y="2473325"/>
            <a:ext cx="1250950" cy="3903662"/>
          </a:xfrm>
          <a:prstGeom prst="rect">
            <a:avLst/>
          </a:prstGeom>
          <a:solidFill>
            <a:srgbClr val="34864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432968" y="2044700"/>
            <a:ext cx="9535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348646"/>
                </a:solidFill>
              </a:rPr>
              <a:t>Fuel rod</a:t>
            </a:r>
            <a:endParaRPr lang="it-IT" dirty="0">
              <a:solidFill>
                <a:srgbClr val="348646"/>
              </a:solidFill>
            </a:endParaRPr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4097338" y="1093787"/>
            <a:ext cx="977900" cy="34290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6380163" y="2476501"/>
            <a:ext cx="1250950" cy="3906837"/>
          </a:xfrm>
          <a:prstGeom prst="rect">
            <a:avLst/>
          </a:prstGeom>
          <a:solidFill>
            <a:srgbClr val="34864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10" name="Oval 16"/>
          <p:cNvSpPr>
            <a:spLocks noChangeArrowheads="1"/>
          </p:cNvSpPr>
          <p:nvPr/>
        </p:nvSpPr>
        <p:spPr bwMode="auto">
          <a:xfrm>
            <a:off x="1335089" y="3876675"/>
            <a:ext cx="498475" cy="4889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6699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</a:rPr>
              <a:t>235</a:t>
            </a:r>
            <a:endParaRPr lang="it-IT" sz="1400" b="1">
              <a:solidFill>
                <a:srgbClr val="000000"/>
              </a:solidFill>
            </a:endParaRPr>
          </a:p>
        </p:txBody>
      </p:sp>
      <p:sp>
        <p:nvSpPr>
          <p:cNvPr id="11" name="Oval 23"/>
          <p:cNvSpPr>
            <a:spLocks noChangeArrowheads="1"/>
          </p:cNvSpPr>
          <p:nvPr/>
        </p:nvSpPr>
        <p:spPr bwMode="auto">
          <a:xfrm>
            <a:off x="2000251" y="4124326"/>
            <a:ext cx="320675" cy="31908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2" name="Oval 24"/>
          <p:cNvSpPr>
            <a:spLocks noChangeArrowheads="1"/>
          </p:cNvSpPr>
          <p:nvPr/>
        </p:nvSpPr>
        <p:spPr bwMode="auto">
          <a:xfrm>
            <a:off x="2330451" y="3705226"/>
            <a:ext cx="136525" cy="13493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3" name="Oval 26"/>
          <p:cNvSpPr>
            <a:spLocks noChangeArrowheads="1"/>
          </p:cNvSpPr>
          <p:nvPr/>
        </p:nvSpPr>
        <p:spPr bwMode="auto">
          <a:xfrm>
            <a:off x="2336801" y="3943351"/>
            <a:ext cx="136525" cy="13493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4" name="Line 28"/>
          <p:cNvSpPr>
            <a:spLocks noChangeShapeType="1"/>
          </p:cNvSpPr>
          <p:nvPr/>
        </p:nvSpPr>
        <p:spPr bwMode="auto">
          <a:xfrm flipV="1">
            <a:off x="2173289" y="3552825"/>
            <a:ext cx="3175" cy="2095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6" name="Oval 35"/>
          <p:cNvSpPr>
            <a:spLocks noChangeArrowheads="1"/>
          </p:cNvSpPr>
          <p:nvPr/>
        </p:nvSpPr>
        <p:spPr bwMode="auto">
          <a:xfrm>
            <a:off x="1922464" y="5618162"/>
            <a:ext cx="498475" cy="4889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7" name="Oval 36"/>
          <p:cNvSpPr>
            <a:spLocks noChangeArrowheads="1"/>
          </p:cNvSpPr>
          <p:nvPr/>
        </p:nvSpPr>
        <p:spPr bwMode="auto">
          <a:xfrm>
            <a:off x="3046413" y="3355976"/>
            <a:ext cx="254000" cy="24923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8" name="Oval 37"/>
          <p:cNvSpPr>
            <a:spLocks noChangeArrowheads="1"/>
          </p:cNvSpPr>
          <p:nvPr/>
        </p:nvSpPr>
        <p:spPr bwMode="auto">
          <a:xfrm>
            <a:off x="5691188" y="3770312"/>
            <a:ext cx="254000" cy="2492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9" name="Oval 38"/>
          <p:cNvSpPr>
            <a:spLocks noChangeArrowheads="1"/>
          </p:cNvSpPr>
          <p:nvPr/>
        </p:nvSpPr>
        <p:spPr bwMode="auto">
          <a:xfrm>
            <a:off x="5103813" y="5434012"/>
            <a:ext cx="254000" cy="2492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20" name="Oval 39"/>
          <p:cNvSpPr>
            <a:spLocks noChangeArrowheads="1"/>
          </p:cNvSpPr>
          <p:nvPr/>
        </p:nvSpPr>
        <p:spPr bwMode="auto">
          <a:xfrm>
            <a:off x="5664200" y="2379662"/>
            <a:ext cx="254000" cy="2492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21" name="Oval 40"/>
          <p:cNvSpPr>
            <a:spLocks noChangeArrowheads="1"/>
          </p:cNvSpPr>
          <p:nvPr/>
        </p:nvSpPr>
        <p:spPr bwMode="auto">
          <a:xfrm>
            <a:off x="4030663" y="5373687"/>
            <a:ext cx="254000" cy="2492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22" name="Oval 41"/>
          <p:cNvSpPr>
            <a:spLocks noChangeArrowheads="1"/>
          </p:cNvSpPr>
          <p:nvPr/>
        </p:nvSpPr>
        <p:spPr bwMode="auto">
          <a:xfrm>
            <a:off x="3370263" y="3922712"/>
            <a:ext cx="254000" cy="2492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23" name="Oval 42"/>
          <p:cNvSpPr>
            <a:spLocks noChangeArrowheads="1"/>
          </p:cNvSpPr>
          <p:nvPr/>
        </p:nvSpPr>
        <p:spPr bwMode="auto">
          <a:xfrm>
            <a:off x="2933700" y="4989512"/>
            <a:ext cx="254000" cy="2492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24" name="Oval 43"/>
          <p:cNvSpPr>
            <a:spLocks noChangeArrowheads="1"/>
          </p:cNvSpPr>
          <p:nvPr/>
        </p:nvSpPr>
        <p:spPr bwMode="auto">
          <a:xfrm>
            <a:off x="8623300" y="2678112"/>
            <a:ext cx="254000" cy="2492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25" name="Oval 44"/>
          <p:cNvSpPr>
            <a:spLocks noChangeArrowheads="1"/>
          </p:cNvSpPr>
          <p:nvPr/>
        </p:nvSpPr>
        <p:spPr bwMode="auto">
          <a:xfrm>
            <a:off x="539750" y="5264151"/>
            <a:ext cx="254000" cy="24923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26" name="Oval 45"/>
          <p:cNvSpPr>
            <a:spLocks noChangeArrowheads="1"/>
          </p:cNvSpPr>
          <p:nvPr/>
        </p:nvSpPr>
        <p:spPr bwMode="auto">
          <a:xfrm>
            <a:off x="565150" y="4098926"/>
            <a:ext cx="254000" cy="24923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27" name="Oval 46"/>
          <p:cNvSpPr>
            <a:spLocks noChangeArrowheads="1"/>
          </p:cNvSpPr>
          <p:nvPr/>
        </p:nvSpPr>
        <p:spPr bwMode="auto">
          <a:xfrm>
            <a:off x="304800" y="2470151"/>
            <a:ext cx="254000" cy="24923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28" name="Oval 47"/>
          <p:cNvSpPr>
            <a:spLocks noChangeArrowheads="1"/>
          </p:cNvSpPr>
          <p:nvPr/>
        </p:nvSpPr>
        <p:spPr bwMode="auto">
          <a:xfrm>
            <a:off x="8596313" y="4678362"/>
            <a:ext cx="254000" cy="2492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29" name="Oval 48"/>
          <p:cNvSpPr>
            <a:spLocks noChangeArrowheads="1"/>
          </p:cNvSpPr>
          <p:nvPr/>
        </p:nvSpPr>
        <p:spPr bwMode="auto">
          <a:xfrm>
            <a:off x="8020050" y="5759451"/>
            <a:ext cx="254000" cy="24923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0" name="Oval 49"/>
          <p:cNvSpPr>
            <a:spLocks noChangeArrowheads="1"/>
          </p:cNvSpPr>
          <p:nvPr/>
        </p:nvSpPr>
        <p:spPr bwMode="auto">
          <a:xfrm>
            <a:off x="4271964" y="1265237"/>
            <a:ext cx="331787" cy="3254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5F5F5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1" name="Oval 57"/>
          <p:cNvSpPr>
            <a:spLocks noChangeArrowheads="1"/>
          </p:cNvSpPr>
          <p:nvPr/>
        </p:nvSpPr>
        <p:spPr bwMode="auto">
          <a:xfrm>
            <a:off x="4348164" y="2097087"/>
            <a:ext cx="331787" cy="3254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5F5F5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2" name="Oval 58"/>
          <p:cNvSpPr>
            <a:spLocks noChangeArrowheads="1"/>
          </p:cNvSpPr>
          <p:nvPr/>
        </p:nvSpPr>
        <p:spPr bwMode="auto">
          <a:xfrm>
            <a:off x="4624389" y="3038476"/>
            <a:ext cx="331787" cy="32543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5F5F5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3" name="Oval 59"/>
          <p:cNvSpPr>
            <a:spLocks noChangeArrowheads="1"/>
          </p:cNvSpPr>
          <p:nvPr/>
        </p:nvSpPr>
        <p:spPr bwMode="auto">
          <a:xfrm>
            <a:off x="4306889" y="3876676"/>
            <a:ext cx="331787" cy="32543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5F5F5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4" name="Text Box 67"/>
          <p:cNvSpPr txBox="1">
            <a:spLocks noChangeArrowheads="1"/>
          </p:cNvSpPr>
          <p:nvPr/>
        </p:nvSpPr>
        <p:spPr bwMode="auto">
          <a:xfrm>
            <a:off x="1928813" y="5689601"/>
            <a:ext cx="4587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</a:rPr>
              <a:t>238</a:t>
            </a:r>
            <a:endParaRPr lang="it-IT" sz="1400" b="1">
              <a:solidFill>
                <a:srgbClr val="000000"/>
              </a:solidFill>
            </a:endParaRPr>
          </a:p>
        </p:txBody>
      </p:sp>
      <p:sp>
        <p:nvSpPr>
          <p:cNvPr id="35" name="Line 68"/>
          <p:cNvSpPr>
            <a:spLocks noChangeShapeType="1"/>
          </p:cNvSpPr>
          <p:nvPr/>
        </p:nvSpPr>
        <p:spPr bwMode="auto">
          <a:xfrm flipH="1">
            <a:off x="2174876" y="4498975"/>
            <a:ext cx="4763" cy="2270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6" name="Oval 70"/>
          <p:cNvSpPr>
            <a:spLocks noChangeArrowheads="1"/>
          </p:cNvSpPr>
          <p:nvPr/>
        </p:nvSpPr>
        <p:spPr bwMode="auto">
          <a:xfrm>
            <a:off x="2003426" y="3800476"/>
            <a:ext cx="320675" cy="31908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7" name="Line 72"/>
          <p:cNvSpPr>
            <a:spLocks noChangeShapeType="1"/>
          </p:cNvSpPr>
          <p:nvPr/>
        </p:nvSpPr>
        <p:spPr bwMode="auto">
          <a:xfrm>
            <a:off x="215901" y="3629026"/>
            <a:ext cx="574675" cy="4714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8" name="Line 74"/>
          <p:cNvSpPr>
            <a:spLocks noChangeShapeType="1"/>
          </p:cNvSpPr>
          <p:nvPr/>
        </p:nvSpPr>
        <p:spPr bwMode="auto">
          <a:xfrm>
            <a:off x="825501" y="4130675"/>
            <a:ext cx="5175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9" name="Oval 75"/>
          <p:cNvSpPr>
            <a:spLocks noChangeArrowheads="1"/>
          </p:cNvSpPr>
          <p:nvPr/>
        </p:nvSpPr>
        <p:spPr bwMode="auto">
          <a:xfrm>
            <a:off x="1423989" y="5141912"/>
            <a:ext cx="498475" cy="4889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0" name="Text Box 76"/>
          <p:cNvSpPr txBox="1">
            <a:spLocks noChangeArrowheads="1"/>
          </p:cNvSpPr>
          <p:nvPr/>
        </p:nvSpPr>
        <p:spPr bwMode="auto">
          <a:xfrm>
            <a:off x="1430338" y="5213351"/>
            <a:ext cx="4587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</a:rPr>
              <a:t>238</a:t>
            </a:r>
            <a:endParaRPr lang="it-IT" sz="1400" b="1">
              <a:solidFill>
                <a:srgbClr val="000000"/>
              </a:solidFill>
            </a:endParaRPr>
          </a:p>
        </p:txBody>
      </p:sp>
      <p:sp>
        <p:nvSpPr>
          <p:cNvPr id="41" name="Oval 77"/>
          <p:cNvSpPr>
            <a:spLocks noChangeArrowheads="1"/>
          </p:cNvSpPr>
          <p:nvPr/>
        </p:nvSpPr>
        <p:spPr bwMode="auto">
          <a:xfrm>
            <a:off x="1368426" y="5778500"/>
            <a:ext cx="498475" cy="4889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2" name="Text Box 78"/>
          <p:cNvSpPr txBox="1">
            <a:spLocks noChangeArrowheads="1"/>
          </p:cNvSpPr>
          <p:nvPr/>
        </p:nvSpPr>
        <p:spPr bwMode="auto">
          <a:xfrm>
            <a:off x="1374775" y="5849938"/>
            <a:ext cx="4587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</a:rPr>
              <a:t>238</a:t>
            </a:r>
            <a:endParaRPr lang="it-IT" sz="1400" b="1">
              <a:solidFill>
                <a:srgbClr val="000000"/>
              </a:solidFill>
            </a:endParaRPr>
          </a:p>
        </p:txBody>
      </p:sp>
      <p:sp>
        <p:nvSpPr>
          <p:cNvPr id="43" name="Line 79"/>
          <p:cNvSpPr>
            <a:spLocks noChangeShapeType="1"/>
          </p:cNvSpPr>
          <p:nvPr/>
        </p:nvSpPr>
        <p:spPr bwMode="auto">
          <a:xfrm flipV="1">
            <a:off x="2481263" y="3632200"/>
            <a:ext cx="677862" cy="1317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4" name="Line 80"/>
          <p:cNvSpPr>
            <a:spLocks noChangeShapeType="1"/>
          </p:cNvSpPr>
          <p:nvPr/>
        </p:nvSpPr>
        <p:spPr bwMode="auto">
          <a:xfrm flipV="1">
            <a:off x="3484564" y="3300413"/>
            <a:ext cx="1081087" cy="5937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5" name="Line 81"/>
          <p:cNvSpPr>
            <a:spLocks noChangeShapeType="1"/>
          </p:cNvSpPr>
          <p:nvPr/>
        </p:nvSpPr>
        <p:spPr bwMode="auto">
          <a:xfrm>
            <a:off x="3186114" y="3659187"/>
            <a:ext cx="249237" cy="2492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6" name="Oval 82"/>
          <p:cNvSpPr>
            <a:spLocks noChangeArrowheads="1"/>
          </p:cNvSpPr>
          <p:nvPr/>
        </p:nvSpPr>
        <p:spPr bwMode="auto">
          <a:xfrm>
            <a:off x="2343151" y="4248151"/>
            <a:ext cx="136525" cy="13493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7" name="Line 83"/>
          <p:cNvSpPr>
            <a:spLocks noChangeShapeType="1"/>
          </p:cNvSpPr>
          <p:nvPr/>
        </p:nvSpPr>
        <p:spPr bwMode="auto">
          <a:xfrm>
            <a:off x="2465388" y="4398963"/>
            <a:ext cx="588962" cy="5492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8" name="Line 84"/>
          <p:cNvSpPr>
            <a:spLocks noChangeShapeType="1"/>
          </p:cNvSpPr>
          <p:nvPr/>
        </p:nvSpPr>
        <p:spPr bwMode="auto">
          <a:xfrm>
            <a:off x="3090863" y="4941888"/>
            <a:ext cx="920750" cy="5953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9" name="Line 87"/>
          <p:cNvSpPr>
            <a:spLocks noChangeShapeType="1"/>
          </p:cNvSpPr>
          <p:nvPr/>
        </p:nvSpPr>
        <p:spPr bwMode="auto">
          <a:xfrm flipH="1">
            <a:off x="3594100" y="5576887"/>
            <a:ext cx="450850" cy="7048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0" name="Oval 88"/>
          <p:cNvSpPr>
            <a:spLocks noChangeArrowheads="1"/>
          </p:cNvSpPr>
          <p:nvPr/>
        </p:nvSpPr>
        <p:spPr bwMode="auto">
          <a:xfrm>
            <a:off x="3352800" y="6272212"/>
            <a:ext cx="254000" cy="2492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1" name="Line 89"/>
          <p:cNvSpPr>
            <a:spLocks noChangeShapeType="1"/>
          </p:cNvSpPr>
          <p:nvPr/>
        </p:nvSpPr>
        <p:spPr bwMode="auto">
          <a:xfrm flipV="1">
            <a:off x="3608389" y="5529263"/>
            <a:ext cx="3005137" cy="7905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2" name="Oval 90"/>
          <p:cNvSpPr>
            <a:spLocks noChangeArrowheads="1"/>
          </p:cNvSpPr>
          <p:nvPr/>
        </p:nvSpPr>
        <p:spPr bwMode="auto">
          <a:xfrm>
            <a:off x="6634164" y="5259387"/>
            <a:ext cx="498475" cy="4889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3" name="Text Box 91"/>
          <p:cNvSpPr txBox="1">
            <a:spLocks noChangeArrowheads="1"/>
          </p:cNvSpPr>
          <p:nvPr/>
        </p:nvSpPr>
        <p:spPr bwMode="auto">
          <a:xfrm>
            <a:off x="6640513" y="5330826"/>
            <a:ext cx="4587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</a:rPr>
              <a:t>238</a:t>
            </a:r>
            <a:endParaRPr lang="it-IT" sz="1400" b="1" dirty="0">
              <a:solidFill>
                <a:srgbClr val="000000"/>
              </a:solidFill>
            </a:endParaRPr>
          </a:p>
        </p:txBody>
      </p:sp>
      <p:sp>
        <p:nvSpPr>
          <p:cNvPr id="54" name="Text Box 93"/>
          <p:cNvSpPr txBox="1">
            <a:spLocks noChangeArrowheads="1"/>
          </p:cNvSpPr>
          <p:nvPr/>
        </p:nvSpPr>
        <p:spPr bwMode="auto">
          <a:xfrm>
            <a:off x="6427789" y="5740400"/>
            <a:ext cx="9410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Capture</a:t>
            </a:r>
          </a:p>
        </p:txBody>
      </p:sp>
      <p:sp>
        <p:nvSpPr>
          <p:cNvPr id="55" name="Line 94"/>
          <p:cNvSpPr>
            <a:spLocks noChangeShapeType="1"/>
          </p:cNvSpPr>
          <p:nvPr/>
        </p:nvSpPr>
        <p:spPr bwMode="auto">
          <a:xfrm>
            <a:off x="1851026" y="4110037"/>
            <a:ext cx="16351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6" name="Oval 95"/>
          <p:cNvSpPr>
            <a:spLocks noChangeArrowheads="1"/>
          </p:cNvSpPr>
          <p:nvPr/>
        </p:nvSpPr>
        <p:spPr bwMode="auto">
          <a:xfrm>
            <a:off x="1446214" y="2906712"/>
            <a:ext cx="498475" cy="4889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7" name="Text Box 96"/>
          <p:cNvSpPr txBox="1">
            <a:spLocks noChangeArrowheads="1"/>
          </p:cNvSpPr>
          <p:nvPr/>
        </p:nvSpPr>
        <p:spPr bwMode="auto">
          <a:xfrm>
            <a:off x="1452563" y="2978151"/>
            <a:ext cx="4587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</a:rPr>
              <a:t>238</a:t>
            </a:r>
            <a:endParaRPr lang="it-IT" sz="1400" b="1">
              <a:solidFill>
                <a:srgbClr val="000000"/>
              </a:solidFill>
            </a:endParaRPr>
          </a:p>
        </p:txBody>
      </p:sp>
      <p:sp>
        <p:nvSpPr>
          <p:cNvPr id="58" name="Oval 97"/>
          <p:cNvSpPr>
            <a:spLocks noChangeArrowheads="1"/>
          </p:cNvSpPr>
          <p:nvPr/>
        </p:nvSpPr>
        <p:spPr bwMode="auto">
          <a:xfrm>
            <a:off x="5543550" y="4608512"/>
            <a:ext cx="254000" cy="2492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9" name="Oval 98"/>
          <p:cNvSpPr>
            <a:spLocks noChangeArrowheads="1"/>
          </p:cNvSpPr>
          <p:nvPr/>
        </p:nvSpPr>
        <p:spPr bwMode="auto">
          <a:xfrm>
            <a:off x="3551238" y="4670426"/>
            <a:ext cx="254000" cy="24923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0" name="Line 99"/>
          <p:cNvSpPr>
            <a:spLocks noChangeShapeType="1"/>
          </p:cNvSpPr>
          <p:nvPr/>
        </p:nvSpPr>
        <p:spPr bwMode="auto">
          <a:xfrm>
            <a:off x="2481264" y="4035425"/>
            <a:ext cx="1189037" cy="6159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1" name="Line 100"/>
          <p:cNvSpPr>
            <a:spLocks noChangeShapeType="1"/>
          </p:cNvSpPr>
          <p:nvPr/>
        </p:nvSpPr>
        <p:spPr bwMode="auto">
          <a:xfrm>
            <a:off x="3690938" y="4641851"/>
            <a:ext cx="1814512" cy="904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2" name="Line 101"/>
          <p:cNvSpPr>
            <a:spLocks noChangeShapeType="1"/>
          </p:cNvSpPr>
          <p:nvPr/>
        </p:nvSpPr>
        <p:spPr bwMode="auto">
          <a:xfrm flipH="1">
            <a:off x="5243513" y="4765676"/>
            <a:ext cx="290512" cy="625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3" name="Line 102"/>
          <p:cNvSpPr>
            <a:spLocks noChangeShapeType="1"/>
          </p:cNvSpPr>
          <p:nvPr/>
        </p:nvSpPr>
        <p:spPr bwMode="auto">
          <a:xfrm flipV="1">
            <a:off x="5327650" y="4097337"/>
            <a:ext cx="1119188" cy="13160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5" name="Oval 105"/>
          <p:cNvSpPr>
            <a:spLocks noChangeArrowheads="1"/>
          </p:cNvSpPr>
          <p:nvPr/>
        </p:nvSpPr>
        <p:spPr bwMode="auto">
          <a:xfrm>
            <a:off x="7042151" y="3457576"/>
            <a:ext cx="320675" cy="31908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6" name="Oval 106"/>
          <p:cNvSpPr>
            <a:spLocks noChangeArrowheads="1"/>
          </p:cNvSpPr>
          <p:nvPr/>
        </p:nvSpPr>
        <p:spPr bwMode="auto">
          <a:xfrm>
            <a:off x="6792914" y="3243262"/>
            <a:ext cx="320675" cy="31908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7" name="Line 107"/>
          <p:cNvSpPr>
            <a:spLocks noChangeShapeType="1"/>
          </p:cNvSpPr>
          <p:nvPr/>
        </p:nvSpPr>
        <p:spPr bwMode="auto">
          <a:xfrm flipV="1">
            <a:off x="6859589" y="3570287"/>
            <a:ext cx="142875" cy="1666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8" name="Oval 108"/>
          <p:cNvSpPr>
            <a:spLocks noChangeArrowheads="1"/>
          </p:cNvSpPr>
          <p:nvPr/>
        </p:nvSpPr>
        <p:spPr bwMode="auto">
          <a:xfrm>
            <a:off x="7040564" y="3054351"/>
            <a:ext cx="136525" cy="13493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9" name="Oval 109"/>
          <p:cNvSpPr>
            <a:spLocks noChangeArrowheads="1"/>
          </p:cNvSpPr>
          <p:nvPr/>
        </p:nvSpPr>
        <p:spPr bwMode="auto">
          <a:xfrm>
            <a:off x="7331076" y="3278187"/>
            <a:ext cx="136525" cy="1349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0" name="Line 110"/>
          <p:cNvSpPr>
            <a:spLocks noChangeShapeType="1"/>
          </p:cNvSpPr>
          <p:nvPr/>
        </p:nvSpPr>
        <p:spPr bwMode="auto">
          <a:xfrm flipV="1">
            <a:off x="7183439" y="2706687"/>
            <a:ext cx="1436687" cy="3698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1" name="Line 111"/>
          <p:cNvSpPr>
            <a:spLocks noChangeShapeType="1"/>
          </p:cNvSpPr>
          <p:nvPr/>
        </p:nvSpPr>
        <p:spPr bwMode="auto">
          <a:xfrm>
            <a:off x="7473950" y="3411537"/>
            <a:ext cx="1079500" cy="12906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2" name="Line 113"/>
          <p:cNvSpPr>
            <a:spLocks noChangeShapeType="1"/>
          </p:cNvSpPr>
          <p:nvPr/>
        </p:nvSpPr>
        <p:spPr bwMode="auto">
          <a:xfrm flipH="1">
            <a:off x="8250239" y="4705350"/>
            <a:ext cx="312737" cy="10207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3" name="Text Box 114"/>
          <p:cNvSpPr txBox="1">
            <a:spLocks noChangeArrowheads="1"/>
          </p:cNvSpPr>
          <p:nvPr/>
        </p:nvSpPr>
        <p:spPr bwMode="auto">
          <a:xfrm>
            <a:off x="8005763" y="1384300"/>
            <a:ext cx="8357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</a:rPr>
              <a:t>Escape</a:t>
            </a:r>
            <a:endParaRPr lang="it-IT" b="1" dirty="0">
              <a:solidFill>
                <a:srgbClr val="000000"/>
              </a:solidFill>
            </a:endParaRPr>
          </a:p>
        </p:txBody>
      </p:sp>
      <p:sp>
        <p:nvSpPr>
          <p:cNvPr id="74" name="Line 115"/>
          <p:cNvSpPr>
            <a:spLocks noChangeShapeType="1"/>
          </p:cNvSpPr>
          <p:nvPr/>
        </p:nvSpPr>
        <p:spPr bwMode="auto">
          <a:xfrm flipV="1">
            <a:off x="8680450" y="1468438"/>
            <a:ext cx="204788" cy="11652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5" name="Line 116"/>
          <p:cNvSpPr>
            <a:spLocks noChangeShapeType="1"/>
          </p:cNvSpPr>
          <p:nvPr/>
        </p:nvSpPr>
        <p:spPr bwMode="auto">
          <a:xfrm>
            <a:off x="8288338" y="5741988"/>
            <a:ext cx="754062" cy="2143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6" name="Oval 117"/>
          <p:cNvSpPr>
            <a:spLocks noChangeArrowheads="1"/>
          </p:cNvSpPr>
          <p:nvPr/>
        </p:nvSpPr>
        <p:spPr bwMode="auto">
          <a:xfrm>
            <a:off x="6430964" y="2541587"/>
            <a:ext cx="498475" cy="4889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6699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</a:rPr>
              <a:t>235</a:t>
            </a:r>
            <a:endParaRPr lang="it-IT" sz="1400" b="1">
              <a:solidFill>
                <a:srgbClr val="000000"/>
              </a:solidFill>
            </a:endParaRPr>
          </a:p>
        </p:txBody>
      </p:sp>
      <p:sp>
        <p:nvSpPr>
          <p:cNvPr id="77" name="Oval 118"/>
          <p:cNvSpPr>
            <a:spLocks noChangeArrowheads="1"/>
          </p:cNvSpPr>
          <p:nvPr/>
        </p:nvSpPr>
        <p:spPr bwMode="auto">
          <a:xfrm>
            <a:off x="7037389" y="4681537"/>
            <a:ext cx="498475" cy="488950"/>
          </a:xfrm>
          <a:prstGeom prst="ellipse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78" name="Text Box 119"/>
          <p:cNvSpPr txBox="1">
            <a:spLocks noChangeArrowheads="1"/>
          </p:cNvSpPr>
          <p:nvPr/>
        </p:nvSpPr>
        <p:spPr bwMode="auto">
          <a:xfrm>
            <a:off x="6985582" y="4763824"/>
            <a:ext cx="6511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</a:rPr>
              <a:t>Pu239</a:t>
            </a:r>
            <a:endParaRPr lang="it-IT" sz="1400" b="1" dirty="0">
              <a:solidFill>
                <a:srgbClr val="000000"/>
              </a:solidFill>
            </a:endParaRPr>
          </a:p>
        </p:txBody>
      </p:sp>
      <p:sp>
        <p:nvSpPr>
          <p:cNvPr id="79" name="Text Box 120"/>
          <p:cNvSpPr txBox="1">
            <a:spLocks noChangeArrowheads="1"/>
          </p:cNvSpPr>
          <p:nvPr/>
        </p:nvSpPr>
        <p:spPr bwMode="auto">
          <a:xfrm>
            <a:off x="1333501" y="4627562"/>
            <a:ext cx="8322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Fission</a:t>
            </a:r>
            <a:endParaRPr lang="it-IT" b="1" dirty="0">
              <a:solidFill>
                <a:srgbClr val="FFFFFF"/>
              </a:solidFill>
            </a:endParaRPr>
          </a:p>
        </p:txBody>
      </p:sp>
      <p:sp>
        <p:nvSpPr>
          <p:cNvPr id="80" name="Text Box 121"/>
          <p:cNvSpPr txBox="1">
            <a:spLocks noChangeArrowheads="1"/>
          </p:cNvSpPr>
          <p:nvPr/>
        </p:nvSpPr>
        <p:spPr bwMode="auto">
          <a:xfrm>
            <a:off x="6480176" y="4195762"/>
            <a:ext cx="8322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Fission</a:t>
            </a:r>
            <a:endParaRPr lang="it-IT" b="1" dirty="0">
              <a:solidFill>
                <a:srgbClr val="FFFFFF"/>
              </a:solidFill>
            </a:endParaRPr>
          </a:p>
        </p:txBody>
      </p:sp>
      <p:sp>
        <p:nvSpPr>
          <p:cNvPr id="81" name="Text Box 122"/>
          <p:cNvSpPr txBox="1">
            <a:spLocks noChangeArrowheads="1"/>
          </p:cNvSpPr>
          <p:nvPr/>
        </p:nvSpPr>
        <p:spPr bwMode="auto">
          <a:xfrm>
            <a:off x="4105276" y="2671762"/>
            <a:ext cx="9410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Capture</a:t>
            </a:r>
            <a:endParaRPr lang="it-IT" b="1" dirty="0">
              <a:solidFill>
                <a:srgbClr val="FFFFFF"/>
              </a:solidFill>
            </a:endParaRPr>
          </a:p>
        </p:txBody>
      </p:sp>
      <p:sp>
        <p:nvSpPr>
          <p:cNvPr id="82" name="Text Box 123"/>
          <p:cNvSpPr txBox="1">
            <a:spLocks noChangeArrowheads="1"/>
          </p:cNvSpPr>
          <p:nvPr/>
        </p:nvSpPr>
        <p:spPr bwMode="auto">
          <a:xfrm>
            <a:off x="3725864" y="6272212"/>
            <a:ext cx="11406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</a:rPr>
              <a:t>Scattering</a:t>
            </a:r>
            <a:endParaRPr lang="it-IT" b="1" dirty="0">
              <a:solidFill>
                <a:srgbClr val="000000"/>
              </a:solidFill>
            </a:endParaRPr>
          </a:p>
        </p:txBody>
      </p:sp>
      <p:sp>
        <p:nvSpPr>
          <p:cNvPr id="83" name="Text Box 124"/>
          <p:cNvSpPr txBox="1">
            <a:spLocks noChangeArrowheads="1"/>
          </p:cNvSpPr>
          <p:nvPr/>
        </p:nvSpPr>
        <p:spPr bwMode="auto">
          <a:xfrm>
            <a:off x="6544718" y="2041525"/>
            <a:ext cx="9535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348646"/>
                </a:solidFill>
              </a:rPr>
              <a:t>Fuel rod</a:t>
            </a:r>
            <a:endParaRPr lang="it-IT" dirty="0">
              <a:solidFill>
                <a:srgbClr val="348646"/>
              </a:solidFill>
            </a:endParaRPr>
          </a:p>
        </p:txBody>
      </p:sp>
      <p:sp>
        <p:nvSpPr>
          <p:cNvPr id="86" name="Text Box 29"/>
          <p:cNvSpPr txBox="1">
            <a:spLocks noChangeArrowheads="1"/>
          </p:cNvSpPr>
          <p:nvPr/>
        </p:nvSpPr>
        <p:spPr bwMode="auto">
          <a:xfrm>
            <a:off x="3389206" y="722312"/>
            <a:ext cx="24068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Control rod (e.g. Boron)</a:t>
            </a:r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87" name="Oval 90"/>
          <p:cNvSpPr>
            <a:spLocks noChangeArrowheads="1"/>
          </p:cNvSpPr>
          <p:nvPr/>
        </p:nvSpPr>
        <p:spPr bwMode="auto">
          <a:xfrm>
            <a:off x="6413076" y="3698898"/>
            <a:ext cx="498475" cy="4889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8" name="Text Box 91"/>
          <p:cNvSpPr txBox="1">
            <a:spLocks noChangeArrowheads="1"/>
          </p:cNvSpPr>
          <p:nvPr/>
        </p:nvSpPr>
        <p:spPr bwMode="auto">
          <a:xfrm>
            <a:off x="6419425" y="3808973"/>
            <a:ext cx="4587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</a:rPr>
              <a:t>238</a:t>
            </a:r>
            <a:endParaRPr lang="it-IT" sz="1400" b="1" dirty="0">
              <a:solidFill>
                <a:srgbClr val="000000"/>
              </a:solidFill>
            </a:endParaRPr>
          </a:p>
        </p:txBody>
      </p:sp>
      <p:sp>
        <p:nvSpPr>
          <p:cNvPr id="89" name="Ovale 88"/>
          <p:cNvSpPr/>
          <p:nvPr/>
        </p:nvSpPr>
        <p:spPr>
          <a:xfrm>
            <a:off x="6014435" y="3309871"/>
            <a:ext cx="1171977" cy="11590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Line 107">
            <a:extLst>
              <a:ext uri="{FF2B5EF4-FFF2-40B4-BE49-F238E27FC236}">
                <a16:creationId xmlns:a16="http://schemas.microsoft.com/office/drawing/2014/main" id="{BBF7F078-B462-B047-A768-D378F18C059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29451" y="5120720"/>
            <a:ext cx="142875" cy="1666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5" name="Oval 38">
            <a:extLst>
              <a:ext uri="{FF2B5EF4-FFF2-40B4-BE49-F238E27FC236}">
                <a16:creationId xmlns:a16="http://schemas.microsoft.com/office/drawing/2014/main" id="{5F017A6D-7000-6B75-1BF9-0682D2696B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9713" y="6315822"/>
            <a:ext cx="254000" cy="2492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99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4" name="Line 102">
            <a:extLst>
              <a:ext uri="{FF2B5EF4-FFF2-40B4-BE49-F238E27FC236}">
                <a16:creationId xmlns:a16="http://schemas.microsoft.com/office/drawing/2014/main" id="{10F7F19C-42EC-84E3-952B-0433CD55FCA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383169" y="5166752"/>
            <a:ext cx="511376" cy="113093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4" name="Text Box 120">
            <a:extLst>
              <a:ext uri="{FF2B5EF4-FFF2-40B4-BE49-F238E27FC236}">
                <a16:creationId xmlns:a16="http://schemas.microsoft.com/office/drawing/2014/main" id="{7D58D258-A75B-FF17-9FDE-CDE8234C5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5486" y="4702175"/>
            <a:ext cx="8322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Fission</a:t>
            </a:r>
            <a:endParaRPr lang="it-IT" b="1" dirty="0">
              <a:solidFill>
                <a:srgbClr val="FFFFFF"/>
              </a:solidFill>
            </a:endParaRPr>
          </a:p>
        </p:txBody>
      </p:sp>
      <p:sp>
        <p:nvSpPr>
          <p:cNvPr id="85" name="Ovale 84">
            <a:extLst>
              <a:ext uri="{FF2B5EF4-FFF2-40B4-BE49-F238E27FC236}">
                <a16:creationId xmlns:a16="http://schemas.microsoft.com/office/drawing/2014/main" id="{3A0FC35B-F20D-C18D-7AFD-4BD568D0E333}"/>
              </a:ext>
            </a:extLst>
          </p:cNvPr>
          <p:cNvSpPr/>
          <p:nvPr/>
        </p:nvSpPr>
        <p:spPr>
          <a:xfrm>
            <a:off x="6883399" y="4241710"/>
            <a:ext cx="1168601" cy="11590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0" name="TextBox 223">
            <a:extLst>
              <a:ext uri="{FF2B5EF4-FFF2-40B4-BE49-F238E27FC236}">
                <a16:creationId xmlns:a16="http://schemas.microsoft.com/office/drawing/2014/main" id="{8D0B1197-379D-65B9-7CEB-5F14D92A37D5}"/>
              </a:ext>
            </a:extLst>
          </p:cNvPr>
          <p:cNvSpPr txBox="1"/>
          <p:nvPr/>
        </p:nvSpPr>
        <p:spPr>
          <a:xfrm>
            <a:off x="9240298" y="2964883"/>
            <a:ext cx="28422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In the fast reactor, neutrons are not slowed down 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 possibility to produce and burn more Plutonium and also to burn other radioactive nuclei beyond Plutonium formed by neutron capture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81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0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E2D29F-4112-465D-9B42-1ECC1CAB1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dirty="0" err="1"/>
              <a:t>Radioactive</a:t>
            </a:r>
            <a:r>
              <a:rPr lang="it-IT" dirty="0"/>
              <a:t> </a:t>
            </a:r>
            <a:r>
              <a:rPr lang="it-IT" dirty="0" err="1"/>
              <a:t>waste</a:t>
            </a:r>
            <a:r>
              <a:rPr lang="it-IT" dirty="0"/>
              <a:t> production (from </a:t>
            </a:r>
            <a:r>
              <a:rPr lang="it-IT" dirty="0" err="1"/>
              <a:t>fission</a:t>
            </a:r>
            <a:r>
              <a:rPr lang="it-IT" dirty="0"/>
              <a:t>)</a:t>
            </a:r>
          </a:p>
        </p:txBody>
      </p:sp>
      <p:sp>
        <p:nvSpPr>
          <p:cNvPr id="3" name="Rectangle 185">
            <a:extLst>
              <a:ext uri="{FF2B5EF4-FFF2-40B4-BE49-F238E27FC236}">
                <a16:creationId xmlns:a16="http://schemas.microsoft.com/office/drawing/2014/main" id="{68DD2F70-1C71-417F-8CDE-2BD8939793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7726" y="1086417"/>
            <a:ext cx="1037140" cy="817245"/>
          </a:xfrm>
          <a:prstGeom prst="roundRect">
            <a:avLst/>
          </a:prstGeom>
          <a:solidFill>
            <a:srgbClr val="F3DE80"/>
          </a:solidFill>
          <a:ln w="28575">
            <a:noFill/>
            <a:round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n-US" sz="1400" b="1" i="1" dirty="0">
                <a:solidFill>
                  <a:srgbClr val="135CAE"/>
                </a:solidFill>
                <a:latin typeface="Arial" charset="0"/>
              </a:rPr>
              <a:t>Nuclear power plants</a:t>
            </a:r>
            <a:endParaRPr lang="it-IT" sz="1400" b="1" i="1" dirty="0">
              <a:solidFill>
                <a:srgbClr val="135CAE"/>
              </a:solidFill>
              <a:latin typeface="Arial" charset="0"/>
            </a:endParaRPr>
          </a:p>
        </p:txBody>
      </p:sp>
      <p:pic>
        <p:nvPicPr>
          <p:cNvPr id="4" name="Picture 8" descr="Bellefonte_Nuclear_Power_Plant_LR.jpg">
            <a:extLst>
              <a:ext uri="{FF2B5EF4-FFF2-40B4-BE49-F238E27FC236}">
                <a16:creationId xmlns:a16="http://schemas.microsoft.com/office/drawing/2014/main" id="{79440DB6-3AED-4900-8658-5FE8C9399C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85" y="1212995"/>
            <a:ext cx="2028119" cy="1346671"/>
          </a:xfrm>
          <a:prstGeom prst="rect">
            <a:avLst/>
          </a:prstGeom>
        </p:spPr>
      </p:pic>
      <p:grpSp>
        <p:nvGrpSpPr>
          <p:cNvPr id="17" name="Group 1">
            <a:extLst>
              <a:ext uri="{FF2B5EF4-FFF2-40B4-BE49-F238E27FC236}">
                <a16:creationId xmlns:a16="http://schemas.microsoft.com/office/drawing/2014/main" id="{97B3D363-68B7-40A3-99BD-EA38EF2E7A4E}"/>
              </a:ext>
            </a:extLst>
          </p:cNvPr>
          <p:cNvGrpSpPr/>
          <p:nvPr/>
        </p:nvGrpSpPr>
        <p:grpSpPr>
          <a:xfrm>
            <a:off x="1308977" y="2086904"/>
            <a:ext cx="3814507" cy="4773923"/>
            <a:chOff x="459926" y="1827664"/>
            <a:chExt cx="3251219" cy="4068958"/>
          </a:xfrm>
        </p:grpSpPr>
        <p:pic>
          <p:nvPicPr>
            <p:cNvPr id="18" name="Picture 12" descr="rad-waste.jpg">
              <a:extLst>
                <a:ext uri="{FF2B5EF4-FFF2-40B4-BE49-F238E27FC236}">
                  <a16:creationId xmlns:a16="http://schemas.microsoft.com/office/drawing/2014/main" id="{DB64175E-E214-4EF4-99DF-2E76EFB34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1397" y="2595382"/>
              <a:ext cx="1534426" cy="946230"/>
            </a:xfrm>
            <a:prstGeom prst="rect">
              <a:avLst/>
            </a:prstGeom>
          </p:spPr>
        </p:pic>
        <p:pic>
          <p:nvPicPr>
            <p:cNvPr id="19" name="Picture 13" descr="radwaste_storage.jpg">
              <a:extLst>
                <a:ext uri="{FF2B5EF4-FFF2-40B4-BE49-F238E27FC236}">
                  <a16:creationId xmlns:a16="http://schemas.microsoft.com/office/drawing/2014/main" id="{C2B05E26-BE71-41B0-A014-305EDE100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926" y="4488932"/>
              <a:ext cx="1871054" cy="1407690"/>
            </a:xfrm>
            <a:prstGeom prst="rect">
              <a:avLst/>
            </a:prstGeom>
          </p:spPr>
        </p:pic>
        <p:sp>
          <p:nvSpPr>
            <p:cNvPr id="20" name="AutoShape 101">
              <a:extLst>
                <a:ext uri="{FF2B5EF4-FFF2-40B4-BE49-F238E27FC236}">
                  <a16:creationId xmlns:a16="http://schemas.microsoft.com/office/drawing/2014/main" id="{5912482A-073A-401C-A5BF-DD4F4B40303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7774861" flipH="1">
              <a:off x="2827550" y="2321613"/>
              <a:ext cx="749712" cy="505924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ffectLst/>
            <a:scene3d>
              <a:camera prst="legacyObliqueTopRight">
                <a:rot lat="16499998" lon="20699999" rev="0"/>
              </a:camera>
              <a:lightRig rig="legacyFlat3" dir="b"/>
            </a:scene3d>
            <a:sp3d extrusionH="23800" prstMaterial="legacyMatte">
              <a:bevelT w="13500" h="13500" prst="angle"/>
              <a:bevelB w="13500" h="13500" prst="angle"/>
              <a:extrusionClr>
                <a:srgbClr val="00FF00"/>
              </a:extrusionClr>
            </a:sp3d>
            <a:extLst>
              <a:ext uri="{91240B29-F687-4f45-9708-019B960494DF}">
                <a14:hiddenLine xmlns="" xmlns:a14="http://schemas.microsoft.com/office/drawing/2010/main" w="381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1" name="AutoShape 101">
              <a:extLst>
                <a:ext uri="{FF2B5EF4-FFF2-40B4-BE49-F238E27FC236}">
                  <a16:creationId xmlns:a16="http://schemas.microsoft.com/office/drawing/2014/main" id="{58E3F99D-EA53-43A4-ACEE-1EB3117BED5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5870675" flipH="1">
              <a:off x="1166958" y="3704197"/>
              <a:ext cx="1241757" cy="505924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ffectLst/>
            <a:scene3d>
              <a:camera prst="legacyObliqueTopRight">
                <a:rot lat="16499998" lon="20699999" rev="0"/>
              </a:camera>
              <a:lightRig rig="legacyFlat3" dir="b"/>
            </a:scene3d>
            <a:sp3d extrusionH="23800" prstMaterial="legacyMatte">
              <a:bevelT w="13500" h="13500" prst="angle"/>
              <a:bevelB w="13500" h="13500" prst="angle"/>
              <a:extrusionClr>
                <a:srgbClr val="00FF00"/>
              </a:extrusionClr>
            </a:sp3d>
            <a:extLst>
              <a:ext uri="{91240B29-F687-4f45-9708-019B960494DF}">
                <a14:hiddenLine xmlns="" xmlns:a14="http://schemas.microsoft.com/office/drawing/2010/main" w="381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2" name="Rectangle 185">
              <a:extLst>
                <a:ext uri="{FF2B5EF4-FFF2-40B4-BE49-F238E27FC236}">
                  <a16:creationId xmlns:a16="http://schemas.microsoft.com/office/drawing/2014/main" id="{3F89672C-DB1D-4B17-94E9-992ED4B6F0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3177" y="4960391"/>
              <a:ext cx="1407968" cy="493399"/>
            </a:xfrm>
            <a:prstGeom prst="roundRect">
              <a:avLst/>
            </a:prstGeom>
            <a:solidFill>
              <a:srgbClr val="CCFFCC"/>
            </a:solidFill>
            <a:ln w="28575">
              <a:noFill/>
              <a:round/>
              <a:headEnd/>
              <a:tailEnd/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i="1" dirty="0">
                  <a:solidFill>
                    <a:srgbClr val="135CAE"/>
                  </a:solidFill>
                  <a:latin typeface="Arial" charset="0"/>
                </a:rPr>
                <a:t>Surface repository</a:t>
              </a:r>
              <a:endParaRPr lang="it-IT" sz="1400" b="1" i="1" dirty="0">
                <a:solidFill>
                  <a:srgbClr val="135CAE"/>
                </a:solidFill>
                <a:latin typeface="Arial" charset="0"/>
              </a:endParaRPr>
            </a:p>
          </p:txBody>
        </p:sp>
        <p:sp>
          <p:nvSpPr>
            <p:cNvPr id="23" name="Rectangle 185">
              <a:extLst>
                <a:ext uri="{FF2B5EF4-FFF2-40B4-BE49-F238E27FC236}">
                  <a16:creationId xmlns:a16="http://schemas.microsoft.com/office/drawing/2014/main" id="{D9A04FB9-9C05-4B6D-A62E-F9D8269178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2200" y="3482244"/>
              <a:ext cx="1274510" cy="493399"/>
            </a:xfrm>
            <a:prstGeom prst="roundRect">
              <a:avLst/>
            </a:prstGeom>
            <a:solidFill>
              <a:srgbClr val="CCFFCC"/>
            </a:solidFill>
            <a:ln w="28575">
              <a:noFill/>
              <a:round/>
              <a:headEnd/>
              <a:tailEnd/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i="1" dirty="0">
                  <a:solidFill>
                    <a:srgbClr val="135CAE"/>
                  </a:solidFill>
                  <a:latin typeface="Arial" charset="0"/>
                </a:rPr>
                <a:t>Radioactive waste drums</a:t>
              </a:r>
            </a:p>
          </p:txBody>
        </p:sp>
        <p:sp>
          <p:nvSpPr>
            <p:cNvPr id="24" name="AutoShape 12">
              <a:extLst>
                <a:ext uri="{FF2B5EF4-FFF2-40B4-BE49-F238E27FC236}">
                  <a16:creationId xmlns:a16="http://schemas.microsoft.com/office/drawing/2014/main" id="{1D6A2547-DD85-4BB3-9B09-FE262DBA80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6999" y="1827664"/>
              <a:ext cx="1984914" cy="290235"/>
            </a:xfrm>
            <a:prstGeom prst="roundRect">
              <a:avLst>
                <a:gd name="adj" fmla="val 16667"/>
              </a:avLst>
            </a:prstGeom>
            <a:solidFill>
              <a:srgbClr val="CCFFCC"/>
            </a:solidFill>
            <a:ln w="28575">
              <a:noFill/>
              <a:round/>
              <a:headEnd/>
              <a:tailEnd/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it-IT" sz="1400" b="1" i="1" dirty="0" err="1">
                  <a:solidFill>
                    <a:srgbClr val="135CAE"/>
                  </a:solidFill>
                  <a:latin typeface="Arial" charset="0"/>
                </a:rPr>
                <a:t>Activated</a:t>
              </a:r>
              <a:r>
                <a:rPr lang="it-IT" sz="1400" b="1" i="1" dirty="0">
                  <a:solidFill>
                    <a:srgbClr val="135CAE"/>
                  </a:solidFill>
                  <a:latin typeface="Arial" charset="0"/>
                </a:rPr>
                <a:t> </a:t>
              </a:r>
              <a:r>
                <a:rPr lang="it-IT" sz="1400" b="1" i="1" dirty="0" err="1">
                  <a:solidFill>
                    <a:srgbClr val="135CAE"/>
                  </a:solidFill>
                  <a:latin typeface="Arial" charset="0"/>
                </a:rPr>
                <a:t>materials</a:t>
              </a:r>
              <a:endParaRPr lang="it-IT" sz="1400" b="1" i="1" dirty="0">
                <a:solidFill>
                  <a:srgbClr val="135CAE"/>
                </a:solidFill>
                <a:latin typeface="Arial" charset="0"/>
              </a:endParaRPr>
            </a:p>
          </p:txBody>
        </p:sp>
      </p:grp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FA60B99A-4C50-435C-8A77-78D339DBAC01}"/>
              </a:ext>
            </a:extLst>
          </p:cNvPr>
          <p:cNvGrpSpPr/>
          <p:nvPr/>
        </p:nvGrpSpPr>
        <p:grpSpPr>
          <a:xfrm>
            <a:off x="5655884" y="2088041"/>
            <a:ext cx="5153950" cy="4763029"/>
            <a:chOff x="5185107" y="2088041"/>
            <a:chExt cx="4662050" cy="4308439"/>
          </a:xfrm>
        </p:grpSpPr>
        <p:pic>
          <p:nvPicPr>
            <p:cNvPr id="8" name="Picture 14" descr="storage_pool.jpg">
              <a:extLst>
                <a:ext uri="{FF2B5EF4-FFF2-40B4-BE49-F238E27FC236}">
                  <a16:creationId xmlns:a16="http://schemas.microsoft.com/office/drawing/2014/main" id="{B761DEE9-FCF9-4E34-9969-901B67E92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1564" y="3037124"/>
              <a:ext cx="1814880" cy="1358135"/>
            </a:xfrm>
            <a:prstGeom prst="rect">
              <a:avLst/>
            </a:prstGeom>
          </p:spPr>
        </p:pic>
        <p:pic>
          <p:nvPicPr>
            <p:cNvPr id="9" name="Picture 15" descr="geological_repository.jpg">
              <a:extLst>
                <a:ext uri="{FF2B5EF4-FFF2-40B4-BE49-F238E27FC236}">
                  <a16:creationId xmlns:a16="http://schemas.microsoft.com/office/drawing/2014/main" id="{8233376C-0418-4CCE-BF83-4AC534DB7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0540" y="5087951"/>
              <a:ext cx="1849584" cy="1040391"/>
            </a:xfrm>
            <a:prstGeom prst="rect">
              <a:avLst/>
            </a:prstGeom>
          </p:spPr>
        </p:pic>
        <p:sp>
          <p:nvSpPr>
            <p:cNvPr id="10" name="AutoShape 101">
              <a:extLst>
                <a:ext uri="{FF2B5EF4-FFF2-40B4-BE49-F238E27FC236}">
                  <a16:creationId xmlns:a16="http://schemas.microsoft.com/office/drawing/2014/main" id="{FF0456C3-461F-4CA0-A2C7-B4D5F907F23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98087">
              <a:off x="6211861" y="2593085"/>
              <a:ext cx="749712" cy="505924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ffectLst/>
            <a:scene3d>
              <a:camera prst="legacyObliqueTopRight">
                <a:rot lat="16499998" lon="20699999" rev="0"/>
              </a:camera>
              <a:lightRig rig="legacyFlat3" dir="b"/>
            </a:scene3d>
            <a:sp3d extrusionH="23800" prstMaterial="legacyMatte">
              <a:bevelT w="13500" h="13500" prst="angle"/>
              <a:bevelB w="13500" h="13500" prst="angle"/>
              <a:extrusionClr>
                <a:srgbClr val="00FF00"/>
              </a:extrusionClr>
            </a:sp3d>
            <a:extLst>
              <a:ext uri="{91240B29-F687-4f45-9708-019B960494DF}">
                <a14:hiddenLine xmlns="" xmlns:a14="http://schemas.microsoft.com/office/drawing/2010/main" w="381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1" name="AutoShape 101">
              <a:extLst>
                <a:ext uri="{FF2B5EF4-FFF2-40B4-BE49-F238E27FC236}">
                  <a16:creationId xmlns:a16="http://schemas.microsoft.com/office/drawing/2014/main" id="{686DF12E-35DD-4085-B273-974BFC03DF1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 flipH="1">
              <a:off x="6399263" y="4495211"/>
              <a:ext cx="968221" cy="505924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ffectLst/>
            <a:scene3d>
              <a:camera prst="legacyObliqueTopRight">
                <a:rot lat="16499998" lon="20699999" rev="0"/>
              </a:camera>
              <a:lightRig rig="legacyFlat3" dir="b"/>
            </a:scene3d>
            <a:sp3d extrusionH="23800" prstMaterial="legacyMatte">
              <a:bevelT w="13500" h="13500" prst="angle"/>
              <a:bevelB w="13500" h="13500" prst="angle"/>
              <a:extrusionClr>
                <a:srgbClr val="00FF00"/>
              </a:extrusionClr>
            </a:sp3d>
            <a:extLst>
              <a:ext uri="{91240B29-F687-4f45-9708-019B960494DF}">
                <a14:hiddenLine xmlns="" xmlns:a14="http://schemas.microsoft.com/office/drawing/2010/main" w="381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2" name="AutoShape 101">
              <a:extLst>
                <a:ext uri="{FF2B5EF4-FFF2-40B4-BE49-F238E27FC236}">
                  <a16:creationId xmlns:a16="http://schemas.microsoft.com/office/drawing/2014/main" id="{5960A90F-DA1B-4F65-9AF6-81C1E019E31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98087">
              <a:off x="7200981" y="5253453"/>
              <a:ext cx="749712" cy="505924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ffectLst/>
            <a:scene3d>
              <a:camera prst="legacyObliqueTopRight">
                <a:rot lat="16499998" lon="20699999" rev="0"/>
              </a:camera>
              <a:lightRig rig="legacyFlat3" dir="b"/>
            </a:scene3d>
            <a:sp3d extrusionH="23800" prstMaterial="legacyMatte">
              <a:bevelT w="13500" h="13500" prst="angle"/>
              <a:bevelB w="13500" h="13500" prst="angle"/>
              <a:extrusionClr>
                <a:srgbClr val="00FF00"/>
              </a:extrusionClr>
            </a:sp3d>
            <a:extLst>
              <a:ext uri="{91240B29-F687-4f45-9708-019B960494DF}">
                <a14:hiddenLine xmlns="" xmlns:a14="http://schemas.microsoft.com/office/drawing/2010/main" w="381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3" name="Rectangle 185">
              <a:extLst>
                <a:ext uri="{FF2B5EF4-FFF2-40B4-BE49-F238E27FC236}">
                  <a16:creationId xmlns:a16="http://schemas.microsoft.com/office/drawing/2014/main" id="{F080EE23-D441-4AA9-B583-7261F26594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5148" y="2088041"/>
              <a:ext cx="1440613" cy="308019"/>
            </a:xfrm>
            <a:prstGeom prst="roundRect">
              <a:avLst/>
            </a:prstGeom>
            <a:solidFill>
              <a:srgbClr val="CCFFCC"/>
            </a:solidFill>
            <a:ln w="28575">
              <a:noFill/>
              <a:round/>
              <a:headEnd/>
              <a:tailEnd/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i="1" dirty="0">
                  <a:solidFill>
                    <a:srgbClr val="135CAE"/>
                  </a:solidFill>
                  <a:latin typeface="Arial" charset="0"/>
                </a:rPr>
                <a:t>Spent fuel</a:t>
              </a:r>
              <a:endParaRPr lang="it-IT" sz="1400" b="1" i="1" dirty="0">
                <a:solidFill>
                  <a:srgbClr val="135CAE"/>
                </a:solidFill>
                <a:latin typeface="Arial" charset="0"/>
              </a:endParaRPr>
            </a:p>
          </p:txBody>
        </p:sp>
        <p:sp>
          <p:nvSpPr>
            <p:cNvPr id="14" name="Rectangle 185">
              <a:extLst>
                <a:ext uri="{FF2B5EF4-FFF2-40B4-BE49-F238E27FC236}">
                  <a16:creationId xmlns:a16="http://schemas.microsoft.com/office/drawing/2014/main" id="{FFE4D66D-01D1-48FC-AB1F-708FCED54B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1276" y="3545243"/>
              <a:ext cx="1125959" cy="523633"/>
            </a:xfrm>
            <a:prstGeom prst="roundRect">
              <a:avLst/>
            </a:prstGeom>
            <a:solidFill>
              <a:srgbClr val="CCFFCC"/>
            </a:solidFill>
            <a:ln w="28575">
              <a:noFill/>
              <a:round/>
              <a:headEnd/>
              <a:tailEnd/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i="1" dirty="0">
                  <a:solidFill>
                    <a:srgbClr val="135CAE"/>
                  </a:solidFill>
                  <a:latin typeface="Arial" charset="0"/>
                </a:rPr>
                <a:t>Cooling pools</a:t>
              </a:r>
              <a:endParaRPr lang="it-IT" sz="1400" b="1" i="1" dirty="0">
                <a:solidFill>
                  <a:srgbClr val="135CAE"/>
                </a:solidFill>
                <a:latin typeface="Arial" charset="0"/>
              </a:endParaRPr>
            </a:p>
          </p:txBody>
        </p:sp>
        <p:sp>
          <p:nvSpPr>
            <p:cNvPr id="16" name="Rectangle 185">
              <a:extLst>
                <a:ext uri="{FF2B5EF4-FFF2-40B4-BE49-F238E27FC236}">
                  <a16:creationId xmlns:a16="http://schemas.microsoft.com/office/drawing/2014/main" id="{C53CC41D-7489-43E5-83FF-BE7BB8EEA0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3266" y="6070137"/>
              <a:ext cx="2043891" cy="308019"/>
            </a:xfrm>
            <a:prstGeom prst="roundRect">
              <a:avLst/>
            </a:prstGeom>
            <a:solidFill>
              <a:srgbClr val="CCFFCC"/>
            </a:solidFill>
            <a:ln w="28575">
              <a:noFill/>
              <a:round/>
              <a:headEnd/>
              <a:tailEnd/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i="1" dirty="0">
                  <a:solidFill>
                    <a:srgbClr val="135CAE"/>
                  </a:solidFill>
                  <a:latin typeface="Arial" charset="0"/>
                </a:rPr>
                <a:t>Geological repository</a:t>
              </a:r>
            </a:p>
          </p:txBody>
        </p:sp>
        <p:pic>
          <p:nvPicPr>
            <p:cNvPr id="25" name="Immagine 24">
              <a:extLst>
                <a:ext uri="{FF2B5EF4-FFF2-40B4-BE49-F238E27FC236}">
                  <a16:creationId xmlns:a16="http://schemas.microsoft.com/office/drawing/2014/main" id="{21AF45BC-C892-4EA4-BC43-A95444D54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5107" y="5087830"/>
              <a:ext cx="1964895" cy="1308650"/>
            </a:xfrm>
            <a:prstGeom prst="rect">
              <a:avLst/>
            </a:prstGeom>
          </p:spPr>
        </p:pic>
        <p:sp>
          <p:nvSpPr>
            <p:cNvPr id="15" name="Rectangle 185">
              <a:extLst>
                <a:ext uri="{FF2B5EF4-FFF2-40B4-BE49-F238E27FC236}">
                  <a16:creationId xmlns:a16="http://schemas.microsoft.com/office/drawing/2014/main" id="{68A6AB7C-D467-421B-BDB8-7B79E21A63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7350" y="5180756"/>
              <a:ext cx="727437" cy="340519"/>
            </a:xfrm>
            <a:prstGeom prst="roundRect">
              <a:avLst/>
            </a:prstGeom>
            <a:solidFill>
              <a:srgbClr val="CCFFCC"/>
            </a:solidFill>
            <a:ln w="28575">
              <a:noFill/>
              <a:round/>
              <a:headEnd/>
              <a:tailEnd/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i="1" dirty="0">
                  <a:solidFill>
                    <a:srgbClr val="135CAE"/>
                  </a:solidFill>
                  <a:latin typeface="Arial" charset="0"/>
                </a:rPr>
                <a:t>casks</a:t>
              </a:r>
              <a:endParaRPr lang="it-IT" sz="1400" b="1" i="1" dirty="0">
                <a:solidFill>
                  <a:srgbClr val="135CAE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450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5F8D24-8448-4E73-8E4B-220BA4A13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12192000" cy="76049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How much nuclear waste is there? And what to do with it?</a:t>
            </a:r>
            <a:endParaRPr lang="it-IT" dirty="0"/>
          </a:p>
        </p:txBody>
      </p:sp>
      <p:sp>
        <p:nvSpPr>
          <p:cNvPr id="298" name="Rectangle 6">
            <a:extLst>
              <a:ext uri="{FF2B5EF4-FFF2-40B4-BE49-F238E27FC236}">
                <a16:creationId xmlns:a16="http://schemas.microsoft.com/office/drawing/2014/main" id="{B0077FE6-8B96-40F1-863F-356BBCC69ED8}"/>
              </a:ext>
            </a:extLst>
          </p:cNvPr>
          <p:cNvSpPr/>
          <p:nvPr/>
        </p:nvSpPr>
        <p:spPr>
          <a:xfrm>
            <a:off x="1403288" y="1701726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Therefore, the </a:t>
            </a:r>
            <a:r>
              <a:rPr lang="en-US" b="1" dirty="0"/>
              <a:t>used fuel rods must be stored in safety for very long periods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/>
              <a:t>when the plant is dismantled, </a:t>
            </a:r>
            <a:r>
              <a:rPr lang="en-US" dirty="0"/>
              <a:t>the other activated materials must also be kept in isolation</a:t>
            </a:r>
            <a:endParaRPr lang="it-IT" dirty="0">
              <a:cs typeface="Times New Roman" pitchFamily="18" charset="0"/>
            </a:endParaRPr>
          </a:p>
        </p:txBody>
      </p:sp>
      <p:sp>
        <p:nvSpPr>
          <p:cNvPr id="299" name="Rectangle 7">
            <a:extLst>
              <a:ext uri="{FF2B5EF4-FFF2-40B4-BE49-F238E27FC236}">
                <a16:creationId xmlns:a16="http://schemas.microsoft.com/office/drawing/2014/main" id="{331264AD-0BAD-4275-8286-D5CF77B239CC}"/>
              </a:ext>
            </a:extLst>
          </p:cNvPr>
          <p:cNvSpPr/>
          <p:nvPr/>
        </p:nvSpPr>
        <p:spPr>
          <a:xfrm>
            <a:off x="558995" y="4705974"/>
            <a:ext cx="677874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Some countries are already using or are planning to use </a:t>
            </a:r>
            <a:r>
              <a:rPr lang="en-US" b="1" dirty="0"/>
              <a:t>underground repositories</a:t>
            </a:r>
            <a:r>
              <a:rPr lang="en-US" dirty="0"/>
              <a:t>, to store the spent fuel and other highly activated components, and then close the access to the repository, letting the radioactivity run out on its own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after about 200,000 years the material is no longer dangerous</a:t>
            </a:r>
            <a:endParaRPr lang="it-IT" dirty="0">
              <a:cs typeface="Times New Roman" pitchFamily="18" charset="0"/>
            </a:endParaRPr>
          </a:p>
        </p:txBody>
      </p:sp>
      <p:sp>
        <p:nvSpPr>
          <p:cNvPr id="300" name="Rectangle 8">
            <a:extLst>
              <a:ext uri="{FF2B5EF4-FFF2-40B4-BE49-F238E27FC236}">
                <a16:creationId xmlns:a16="http://schemas.microsoft.com/office/drawing/2014/main" id="{6F67C358-1059-4369-AF55-4AA7A95D9193}"/>
              </a:ext>
            </a:extLst>
          </p:cNvPr>
          <p:cNvSpPr/>
          <p:nvPr/>
        </p:nvSpPr>
        <p:spPr>
          <a:xfrm>
            <a:off x="1387028" y="62116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However, </a:t>
            </a:r>
            <a:r>
              <a:rPr lang="en-US" b="1" dirty="0"/>
              <a:t>it is also possible to partially recycle the spent fuel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it </a:t>
            </a:r>
            <a:r>
              <a:rPr lang="en-US" dirty="0"/>
              <a:t>can be treated to extract Uranium and Plutonium to be used a second time</a:t>
            </a:r>
            <a:endParaRPr lang="it-IT" dirty="0">
              <a:cs typeface="Times New Roman" pitchFamily="18" charset="0"/>
            </a:endParaRPr>
          </a:p>
        </p:txBody>
      </p:sp>
      <p:pic>
        <p:nvPicPr>
          <p:cNvPr id="301" name="Picture 9" descr="dry_storage_on_ground.jpg">
            <a:extLst>
              <a:ext uri="{FF2B5EF4-FFF2-40B4-BE49-F238E27FC236}">
                <a16:creationId xmlns:a16="http://schemas.microsoft.com/office/drawing/2014/main" id="{57C6D842-2072-4697-B7A0-0F2092D861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8366" y="2331267"/>
            <a:ext cx="4053841" cy="2080612"/>
          </a:xfrm>
          <a:prstGeom prst="rect">
            <a:avLst/>
          </a:prstGeom>
        </p:spPr>
      </p:pic>
      <p:sp>
        <p:nvSpPr>
          <p:cNvPr id="302" name="TextBox 2">
            <a:extLst>
              <a:ext uri="{FF2B5EF4-FFF2-40B4-BE49-F238E27FC236}">
                <a16:creationId xmlns:a16="http://schemas.microsoft.com/office/drawing/2014/main" id="{96CAA55B-4112-4B07-8411-0535FCBFCCAD}"/>
              </a:ext>
            </a:extLst>
          </p:cNvPr>
          <p:cNvSpPr txBox="1"/>
          <p:nvPr/>
        </p:nvSpPr>
        <p:spPr>
          <a:xfrm>
            <a:off x="4439288" y="4053818"/>
            <a:ext cx="1678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</a:rPr>
              <a:t>Spent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fuel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casks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303" name="Picture 21" descr="geological_repository.jpg">
            <a:extLst>
              <a:ext uri="{FF2B5EF4-FFF2-40B4-BE49-F238E27FC236}">
                <a16:creationId xmlns:a16="http://schemas.microsoft.com/office/drawing/2014/main" id="{CA27B95B-420D-48F3-820A-CC9D34DA5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803" y="4521126"/>
            <a:ext cx="2627223" cy="1477813"/>
          </a:xfrm>
          <a:prstGeom prst="rect">
            <a:avLst/>
          </a:prstGeom>
        </p:spPr>
      </p:pic>
      <p:sp>
        <p:nvSpPr>
          <p:cNvPr id="304" name="Rectangle 22">
            <a:extLst>
              <a:ext uri="{FF2B5EF4-FFF2-40B4-BE49-F238E27FC236}">
                <a16:creationId xmlns:a16="http://schemas.microsoft.com/office/drawing/2014/main" id="{84307E00-4B29-4AEA-9A97-C097D7A76FE3}"/>
              </a:ext>
            </a:extLst>
          </p:cNvPr>
          <p:cNvSpPr/>
          <p:nvPr/>
        </p:nvSpPr>
        <p:spPr>
          <a:xfrm>
            <a:off x="1403288" y="689693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In </a:t>
            </a:r>
            <a:r>
              <a:rPr lang="en-US" b="1" dirty="0"/>
              <a:t>one year</a:t>
            </a:r>
            <a:r>
              <a:rPr lang="en-US" dirty="0"/>
              <a:t>, a </a:t>
            </a:r>
            <a:r>
              <a:rPr lang="en-US" b="1" dirty="0"/>
              <a:t>typical high power reactor </a:t>
            </a:r>
            <a:r>
              <a:rPr lang="en-US" dirty="0"/>
              <a:t>produces </a:t>
            </a:r>
            <a:r>
              <a:rPr lang="en-US" b="1" dirty="0"/>
              <a:t>about 1200 kg of radioactive substances </a:t>
            </a:r>
            <a:r>
              <a:rPr lang="en-US" dirty="0"/>
              <a:t>in the fuel, of which 400 kg are radioactive for long periods, from a few hundred to a few hundred thousand years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they must be kept isolated</a:t>
            </a:r>
            <a:endParaRPr lang="it-IT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27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8" grpId="0"/>
      <p:bldP spid="299" grpId="0"/>
      <p:bldP spid="300" grpId="0"/>
      <p:bldP spid="302" grpId="0"/>
      <p:bldP spid="30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C189AF-939B-7011-218C-4337ED448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INFN </a:t>
            </a:r>
            <a:r>
              <a:rPr lang="it-IT" dirty="0" err="1"/>
              <a:t>contributions</a:t>
            </a:r>
            <a:r>
              <a:rPr lang="it-IT" dirty="0"/>
              <a:t> to monitoring </a:t>
            </a:r>
            <a:r>
              <a:rPr lang="it-IT" dirty="0" err="1"/>
              <a:t>radwaste</a:t>
            </a:r>
            <a:endParaRPr lang="it-IT" dirty="0"/>
          </a:p>
        </p:txBody>
      </p:sp>
      <p:pic>
        <p:nvPicPr>
          <p:cNvPr id="3" name="Picture 48" descr="Description: A drum set in a room&#10;&#10;Description automatically generated with low confidence">
            <a:extLst>
              <a:ext uri="{FF2B5EF4-FFF2-40B4-BE49-F238E27FC236}">
                <a16:creationId xmlns:a16="http://schemas.microsoft.com/office/drawing/2014/main" id="{864EABBB-1F08-256D-7585-583F60C0558F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3858" y="1018221"/>
            <a:ext cx="2786351" cy="2073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273012DB-FEC4-4703-7EBB-A6F44F581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136" y="1022909"/>
            <a:ext cx="3789843" cy="2067833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F350F481-C5B8-40B4-807F-C119DD034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5319" y="4445754"/>
            <a:ext cx="2518639" cy="2295160"/>
          </a:xfrm>
          <a:prstGeom prst="rect">
            <a:avLst/>
          </a:prstGeom>
        </p:spPr>
      </p:pic>
      <p:grpSp>
        <p:nvGrpSpPr>
          <p:cNvPr id="6" name="Group 22">
            <a:extLst>
              <a:ext uri="{FF2B5EF4-FFF2-40B4-BE49-F238E27FC236}">
                <a16:creationId xmlns:a16="http://schemas.microsoft.com/office/drawing/2014/main" id="{43236483-75C9-FAD7-C10A-9C8DD97B572A}"/>
              </a:ext>
            </a:extLst>
          </p:cNvPr>
          <p:cNvGrpSpPr/>
          <p:nvPr/>
        </p:nvGrpSpPr>
        <p:grpSpPr>
          <a:xfrm>
            <a:off x="714996" y="3228463"/>
            <a:ext cx="2899363" cy="2656059"/>
            <a:chOff x="993405" y="2862727"/>
            <a:chExt cx="2899363" cy="2656059"/>
          </a:xfrm>
        </p:grpSpPr>
        <p:pic>
          <p:nvPicPr>
            <p:cNvPr id="7" name="Picture 14">
              <a:extLst>
                <a:ext uri="{FF2B5EF4-FFF2-40B4-BE49-F238E27FC236}">
                  <a16:creationId xmlns:a16="http://schemas.microsoft.com/office/drawing/2014/main" id="{50D8CB4C-A48F-37A5-4083-35DDAE8B3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3405" y="2862727"/>
              <a:ext cx="2899363" cy="2656059"/>
            </a:xfrm>
            <a:prstGeom prst="rect">
              <a:avLst/>
            </a:prstGeom>
          </p:spPr>
        </p:pic>
        <p:pic>
          <p:nvPicPr>
            <p:cNvPr id="8" name="Picture 15">
              <a:extLst>
                <a:ext uri="{FF2B5EF4-FFF2-40B4-BE49-F238E27FC236}">
                  <a16:creationId xmlns:a16="http://schemas.microsoft.com/office/drawing/2014/main" id="{F12E9CF7-EAD2-B5D6-9E89-6206AD612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3405" y="2862727"/>
              <a:ext cx="2899363" cy="2656059"/>
            </a:xfrm>
            <a:prstGeom prst="rect">
              <a:avLst/>
            </a:prstGeom>
          </p:spPr>
        </p:pic>
        <p:pic>
          <p:nvPicPr>
            <p:cNvPr id="9" name="Immagine 50">
              <a:extLst>
                <a:ext uri="{FF2B5EF4-FFF2-40B4-BE49-F238E27FC236}">
                  <a16:creationId xmlns:a16="http://schemas.microsoft.com/office/drawing/2014/main" id="{10D4FB81-4925-5D29-69B9-0365BA851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2120" r="12120"/>
            <a:stretch/>
          </p:blipFill>
          <p:spPr>
            <a:xfrm flipH="1">
              <a:off x="3061169" y="3653266"/>
              <a:ext cx="335542" cy="594424"/>
            </a:xfrm>
            <a:prstGeom prst="rect">
              <a:avLst/>
            </a:prstGeom>
          </p:spPr>
        </p:pic>
        <p:pic>
          <p:nvPicPr>
            <p:cNvPr id="10" name="Immagine 50">
              <a:extLst>
                <a:ext uri="{FF2B5EF4-FFF2-40B4-BE49-F238E27FC236}">
                  <a16:creationId xmlns:a16="http://schemas.microsoft.com/office/drawing/2014/main" id="{BB60D523-00A7-CCBD-355A-F5CF0DE176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2120" r="12120"/>
            <a:stretch/>
          </p:blipFill>
          <p:spPr>
            <a:xfrm flipH="1">
              <a:off x="3000209" y="3211306"/>
              <a:ext cx="335542" cy="594424"/>
            </a:xfrm>
            <a:prstGeom prst="rect">
              <a:avLst/>
            </a:prstGeom>
          </p:spPr>
        </p:pic>
        <p:pic>
          <p:nvPicPr>
            <p:cNvPr id="11" name="Immagine 50">
              <a:extLst>
                <a:ext uri="{FF2B5EF4-FFF2-40B4-BE49-F238E27FC236}">
                  <a16:creationId xmlns:a16="http://schemas.microsoft.com/office/drawing/2014/main" id="{B76EFDAA-86AD-0EBF-4C52-0C717D2F14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2120" r="12120"/>
            <a:stretch/>
          </p:blipFill>
          <p:spPr>
            <a:xfrm flipH="1">
              <a:off x="1979129" y="2997946"/>
              <a:ext cx="335542" cy="594424"/>
            </a:xfrm>
            <a:prstGeom prst="rect">
              <a:avLst/>
            </a:prstGeom>
          </p:spPr>
        </p:pic>
        <p:pic>
          <p:nvPicPr>
            <p:cNvPr id="12" name="Immagine 50">
              <a:extLst>
                <a:ext uri="{FF2B5EF4-FFF2-40B4-BE49-F238E27FC236}">
                  <a16:creationId xmlns:a16="http://schemas.microsoft.com/office/drawing/2014/main" id="{06777DE0-439B-F404-DDC7-5ECCE5FF42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2120" r="12120"/>
            <a:stretch/>
          </p:blipFill>
          <p:spPr>
            <a:xfrm flipH="1">
              <a:off x="2093429" y="3782806"/>
              <a:ext cx="335542" cy="594424"/>
            </a:xfrm>
            <a:prstGeom prst="rect">
              <a:avLst/>
            </a:prstGeom>
          </p:spPr>
        </p:pic>
      </p:grpSp>
      <p:pic>
        <p:nvPicPr>
          <p:cNvPr id="13" name="Picture 23">
            <a:extLst>
              <a:ext uri="{FF2B5EF4-FFF2-40B4-BE49-F238E27FC236}">
                <a16:creationId xmlns:a16="http://schemas.microsoft.com/office/drawing/2014/main" id="{481E2E08-7F85-AA98-8F97-5070B876A41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989523" y="4761946"/>
            <a:ext cx="2656060" cy="677295"/>
          </a:xfrm>
          <a:prstGeom prst="rect">
            <a:avLst/>
          </a:prstGeom>
        </p:spPr>
      </p:pic>
      <p:pic>
        <p:nvPicPr>
          <p:cNvPr id="14" name="Picture 3" descr="A machine with a plastic container on top of it&#10;&#10;Description automatically generated">
            <a:extLst>
              <a:ext uri="{FF2B5EF4-FFF2-40B4-BE49-F238E27FC236}">
                <a16:creationId xmlns:a16="http://schemas.microsoft.com/office/drawing/2014/main" id="{A2271952-7472-E186-32AF-50E17EE122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499" y="3159935"/>
            <a:ext cx="2448985" cy="2295160"/>
          </a:xfrm>
          <a:prstGeom prst="rect">
            <a:avLst/>
          </a:prstGeom>
        </p:spPr>
      </p:pic>
      <p:pic>
        <p:nvPicPr>
          <p:cNvPr id="15" name="Picture 12" descr="A robot in a room&#10;&#10;Description automatically generated">
            <a:extLst>
              <a:ext uri="{FF2B5EF4-FFF2-40B4-BE49-F238E27FC236}">
                <a16:creationId xmlns:a16="http://schemas.microsoft.com/office/drawing/2014/main" id="{8AAE6F9D-31A9-2B40-1E23-53B629AD93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65435" y="1018221"/>
            <a:ext cx="3577413" cy="295668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028E8A5-E623-66B3-CEED-9FBD72B8B4D4}"/>
              </a:ext>
            </a:extLst>
          </p:cNvPr>
          <p:cNvGrpSpPr/>
          <p:nvPr/>
        </p:nvGrpSpPr>
        <p:grpSpPr>
          <a:xfrm>
            <a:off x="8452100" y="4178154"/>
            <a:ext cx="3778201" cy="2679845"/>
            <a:chOff x="6860761" y="3484346"/>
            <a:chExt cx="3778201" cy="2679845"/>
          </a:xfrm>
        </p:grpSpPr>
        <p:pic>
          <p:nvPicPr>
            <p:cNvPr id="17" name="Picture 4" descr="A close-up of a screen&#10;&#10;Description automatically generated">
              <a:extLst>
                <a:ext uri="{FF2B5EF4-FFF2-40B4-BE49-F238E27FC236}">
                  <a16:creationId xmlns:a16="http://schemas.microsoft.com/office/drawing/2014/main" id="{7379A974-B8C1-083E-E363-E4FCB5EDDF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744"/>
            <a:stretch/>
          </p:blipFill>
          <p:spPr>
            <a:xfrm>
              <a:off x="8959017" y="3484346"/>
              <a:ext cx="1679945" cy="2679845"/>
            </a:xfrm>
            <a:prstGeom prst="rect">
              <a:avLst/>
            </a:prstGeom>
          </p:spPr>
        </p:pic>
        <p:pic>
          <p:nvPicPr>
            <p:cNvPr id="18" name="Picture 14" descr="A close-up of a screen&#10;&#10;Description automatically generated">
              <a:extLst>
                <a:ext uri="{FF2B5EF4-FFF2-40B4-BE49-F238E27FC236}">
                  <a16:creationId xmlns:a16="http://schemas.microsoft.com/office/drawing/2014/main" id="{A8B7162B-9DA6-9AB2-E528-176518DE17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723"/>
            <a:stretch/>
          </p:blipFill>
          <p:spPr>
            <a:xfrm>
              <a:off x="6860761" y="3484346"/>
              <a:ext cx="2098256" cy="2679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780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8BE5C0-1FD3-4504-A475-66FBE8B88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33257"/>
          </a:xfrm>
        </p:spPr>
        <p:txBody>
          <a:bodyPr/>
          <a:lstStyle/>
          <a:p>
            <a:pPr algn="ctr"/>
            <a:r>
              <a:rPr lang="it-IT" dirty="0" err="1"/>
              <a:t>Nuclear</a:t>
            </a:r>
            <a:r>
              <a:rPr lang="it-IT" dirty="0"/>
              <a:t> Fusion</a:t>
            </a:r>
          </a:p>
        </p:txBody>
      </p:sp>
      <p:pic>
        <p:nvPicPr>
          <p:cNvPr id="25" name="Picture 1033" descr="smily_question.jpg                                             000D938DMacintosh HD                   C5534E62:">
            <a:extLst>
              <a:ext uri="{FF2B5EF4-FFF2-40B4-BE49-F238E27FC236}">
                <a16:creationId xmlns:a16="http://schemas.microsoft.com/office/drawing/2014/main" id="{B23F1C09-53AD-4156-B451-A1A8B01E0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73580" y="5411311"/>
            <a:ext cx="825500" cy="7524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1035">
            <a:extLst>
              <a:ext uri="{FF2B5EF4-FFF2-40B4-BE49-F238E27FC236}">
                <a16:creationId xmlns:a16="http://schemas.microsoft.com/office/drawing/2014/main" id="{8C45CE63-BCC6-4A1A-9896-5488792C04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53" y="5665027"/>
            <a:ext cx="1060820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646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Currently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do not know </a:t>
            </a:r>
            <a:r>
              <a:rPr lang="en-US" dirty="0">
                <a:solidFill>
                  <a:srgbClr val="1646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build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reactors capable of maintaining a stable regime for long enough</a:t>
            </a:r>
            <a:endParaRPr lang="it-IT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1036">
            <a:extLst>
              <a:ext uri="{FF2B5EF4-FFF2-40B4-BE49-F238E27FC236}">
                <a16:creationId xmlns:a16="http://schemas.microsoft.com/office/drawing/2014/main" id="{31859F84-0B04-4290-9A09-C7ECE31636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8859" y="6225930"/>
            <a:ext cx="53528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Ongoing research (JET, ITER, DEMO) is long term</a:t>
            </a:r>
          </a:p>
        </p:txBody>
      </p:sp>
      <p:sp>
        <p:nvSpPr>
          <p:cNvPr id="30" name="Rectangle 1027">
            <a:extLst>
              <a:ext uri="{FF2B5EF4-FFF2-40B4-BE49-F238E27FC236}">
                <a16:creationId xmlns:a16="http://schemas.microsoft.com/office/drawing/2014/main" id="{516C57CD-DC22-4B0A-AD44-C6C4193E6E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7470" y="894813"/>
            <a:ext cx="8537960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16469E"/>
                </a:solidFill>
                <a:latin typeface="Arial" charset="0"/>
              </a:rPr>
              <a:t>This is called </a:t>
            </a:r>
            <a:r>
              <a:rPr lang="en-US" sz="2000" dirty="0">
                <a:solidFill>
                  <a:srgbClr val="FF0000"/>
                </a:solidFill>
                <a:latin typeface="Arial" charset="0"/>
              </a:rPr>
              <a:t>Nuclear Fusion: </a:t>
            </a:r>
            <a:r>
              <a:rPr lang="en-US" sz="2000" dirty="0">
                <a:solidFill>
                  <a:srgbClr val="16469E"/>
                </a:solidFill>
                <a:latin typeface="Arial" charset="0"/>
              </a:rPr>
              <a:t>it is the </a:t>
            </a:r>
            <a:r>
              <a:rPr lang="en-US" sz="2000" dirty="0">
                <a:solidFill>
                  <a:srgbClr val="FF0000"/>
                </a:solidFill>
                <a:latin typeface="Arial" charset="0"/>
              </a:rPr>
              <a:t>mechanism at work in stars</a:t>
            </a:r>
          </a:p>
          <a:p>
            <a:pPr algn="just"/>
            <a:r>
              <a:rPr lang="en-US" dirty="0">
                <a:solidFill>
                  <a:srgbClr val="FF0000"/>
                </a:solidFill>
                <a:latin typeface="Arial" charset="0"/>
              </a:rPr>
              <a:t>(actually, not with D-T, the Sun works mainly with </a:t>
            </a:r>
            <a:r>
              <a:rPr lang="en-US" dirty="0" err="1">
                <a:solidFill>
                  <a:srgbClr val="FF0000"/>
                </a:solidFill>
                <a:latin typeface="Arial" charset="0"/>
              </a:rPr>
              <a:t>p+p</a:t>
            </a:r>
            <a:r>
              <a:rPr lang="en-US" dirty="0" err="1">
                <a:solidFill>
                  <a:srgbClr val="FF0000"/>
                </a:solidFill>
                <a:latin typeface="Arial" charset="0"/>
                <a:sym typeface="Wingdings" panose="05000000000000000000" pitchFamily="2" charset="2"/>
              </a:rPr>
              <a:t>D+e</a:t>
            </a:r>
            <a:r>
              <a:rPr lang="en-US" baseline="30000" dirty="0">
                <a:solidFill>
                  <a:srgbClr val="FF0000"/>
                </a:solidFill>
                <a:latin typeface="Arial" charset="0"/>
                <a:sym typeface="Wingdings" panose="05000000000000000000" pitchFamily="2" charset="2"/>
              </a:rPr>
              <a:t>+</a:t>
            </a:r>
            <a:r>
              <a:rPr lang="en-US" dirty="0">
                <a:solidFill>
                  <a:srgbClr val="FF0000"/>
                </a:solidFill>
                <a:latin typeface="Arial" charset="0"/>
                <a:sym typeface="Wingdings" panose="05000000000000000000" pitchFamily="2" charset="2"/>
              </a:rPr>
              <a:t>+</a:t>
            </a:r>
            <a:r>
              <a:rPr lang="en-US" dirty="0">
                <a:solidFill>
                  <a:srgbClr val="FF0000"/>
                </a:solidFill>
                <a:latin typeface="Arial" charset="0"/>
                <a:sym typeface="Symbol" panose="05050102010706020507" pitchFamily="18" charset="2"/>
              </a:rPr>
              <a:t>)</a:t>
            </a:r>
            <a:endParaRPr lang="en-US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32" name="Picture 2" descr="Image: NASA">
            <a:extLst>
              <a:ext uri="{FF2B5EF4-FFF2-40B4-BE49-F238E27FC236}">
                <a16:creationId xmlns:a16="http://schemas.microsoft.com/office/drawing/2014/main" id="{E08C1AEC-7985-4635-B2AC-0F073546D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576" y="1837571"/>
            <a:ext cx="5949319" cy="214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871FA582-B7B0-4D5A-9071-CFCD7FD3C146}"/>
              </a:ext>
            </a:extLst>
          </p:cNvPr>
          <p:cNvGrpSpPr/>
          <p:nvPr/>
        </p:nvGrpSpPr>
        <p:grpSpPr>
          <a:xfrm>
            <a:off x="574829" y="1247663"/>
            <a:ext cx="769631" cy="717156"/>
            <a:chOff x="5154038" y="1609794"/>
            <a:chExt cx="769631" cy="717156"/>
          </a:xfrm>
        </p:grpSpPr>
        <p:sp>
          <p:nvSpPr>
            <p:cNvPr id="17" name="Oval 173">
              <a:extLst>
                <a:ext uri="{FF2B5EF4-FFF2-40B4-BE49-F238E27FC236}">
                  <a16:creationId xmlns:a16="http://schemas.microsoft.com/office/drawing/2014/main" id="{5AE4F07B-BCF2-4526-8314-E4B2219A5D13}"/>
                </a:ext>
              </a:extLst>
            </p:cNvPr>
            <p:cNvSpPr/>
            <p:nvPr/>
          </p:nvSpPr>
          <p:spPr>
            <a:xfrm>
              <a:off x="5154038" y="1609794"/>
              <a:ext cx="769631" cy="71715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Oval 174">
              <a:extLst>
                <a:ext uri="{FF2B5EF4-FFF2-40B4-BE49-F238E27FC236}">
                  <a16:creationId xmlns:a16="http://schemas.microsoft.com/office/drawing/2014/main" id="{01437986-8350-42C1-A0D8-E12A991FACAA}"/>
                </a:ext>
              </a:extLst>
            </p:cNvPr>
            <p:cNvSpPr/>
            <p:nvPr/>
          </p:nvSpPr>
          <p:spPr>
            <a:xfrm>
              <a:off x="5359423" y="1826331"/>
              <a:ext cx="133244" cy="1199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Oval 176">
              <a:extLst>
                <a:ext uri="{FF2B5EF4-FFF2-40B4-BE49-F238E27FC236}">
                  <a16:creationId xmlns:a16="http://schemas.microsoft.com/office/drawing/2014/main" id="{C1B9881C-906C-44FD-970F-6B200FCF8137}"/>
                </a:ext>
              </a:extLst>
            </p:cNvPr>
            <p:cNvSpPr/>
            <p:nvPr/>
          </p:nvSpPr>
          <p:spPr>
            <a:xfrm>
              <a:off x="5620922" y="2031364"/>
              <a:ext cx="133244" cy="11992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6" name="Right Arrow 183">
            <a:extLst>
              <a:ext uri="{FF2B5EF4-FFF2-40B4-BE49-F238E27FC236}">
                <a16:creationId xmlns:a16="http://schemas.microsoft.com/office/drawing/2014/main" id="{852A22D0-802B-440F-AA37-25BF6661B633}"/>
              </a:ext>
            </a:extLst>
          </p:cNvPr>
          <p:cNvSpPr/>
          <p:nvPr/>
        </p:nvSpPr>
        <p:spPr>
          <a:xfrm>
            <a:off x="1446642" y="1434215"/>
            <a:ext cx="341402" cy="2624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61469D3F-B3B6-4F44-9F1A-704E19ED6CD4}"/>
              </a:ext>
            </a:extLst>
          </p:cNvPr>
          <p:cNvGrpSpPr/>
          <p:nvPr/>
        </p:nvGrpSpPr>
        <p:grpSpPr>
          <a:xfrm>
            <a:off x="2410829" y="1240557"/>
            <a:ext cx="769631" cy="717156"/>
            <a:chOff x="6990038" y="1602688"/>
            <a:chExt cx="769631" cy="717156"/>
          </a:xfrm>
        </p:grpSpPr>
        <p:sp>
          <p:nvSpPr>
            <p:cNvPr id="38" name="Oval 173">
              <a:extLst>
                <a:ext uri="{FF2B5EF4-FFF2-40B4-BE49-F238E27FC236}">
                  <a16:creationId xmlns:a16="http://schemas.microsoft.com/office/drawing/2014/main" id="{4BAD18B1-A5E4-4510-9090-20C6D8E8DD2F}"/>
                </a:ext>
              </a:extLst>
            </p:cNvPr>
            <p:cNvSpPr/>
            <p:nvPr/>
          </p:nvSpPr>
          <p:spPr>
            <a:xfrm>
              <a:off x="6990038" y="1602688"/>
              <a:ext cx="769631" cy="71715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3" name="Oval 176">
              <a:extLst>
                <a:ext uri="{FF2B5EF4-FFF2-40B4-BE49-F238E27FC236}">
                  <a16:creationId xmlns:a16="http://schemas.microsoft.com/office/drawing/2014/main" id="{B68CE3C9-3F22-4DDE-82AE-A562B9DF3002}"/>
                </a:ext>
              </a:extLst>
            </p:cNvPr>
            <p:cNvSpPr/>
            <p:nvPr/>
          </p:nvSpPr>
          <p:spPr>
            <a:xfrm>
              <a:off x="7359612" y="2125498"/>
              <a:ext cx="133244" cy="11992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5" name="Oval 178">
              <a:extLst>
                <a:ext uri="{FF2B5EF4-FFF2-40B4-BE49-F238E27FC236}">
                  <a16:creationId xmlns:a16="http://schemas.microsoft.com/office/drawing/2014/main" id="{BAB85741-45D9-4E9A-85F6-38FE8051E5F2}"/>
                </a:ext>
              </a:extLst>
            </p:cNvPr>
            <p:cNvSpPr/>
            <p:nvPr/>
          </p:nvSpPr>
          <p:spPr>
            <a:xfrm>
              <a:off x="7466786" y="1667507"/>
              <a:ext cx="133244" cy="1199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6" name="Oval 179">
              <a:extLst>
                <a:ext uri="{FF2B5EF4-FFF2-40B4-BE49-F238E27FC236}">
                  <a16:creationId xmlns:a16="http://schemas.microsoft.com/office/drawing/2014/main" id="{24ACF6D8-F839-48DB-96A1-A582A5D42E41}"/>
                </a:ext>
              </a:extLst>
            </p:cNvPr>
            <p:cNvSpPr/>
            <p:nvPr/>
          </p:nvSpPr>
          <p:spPr>
            <a:xfrm>
              <a:off x="7030590" y="1834240"/>
              <a:ext cx="133244" cy="11992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49" name="Left Arrow 182">
            <a:extLst>
              <a:ext uri="{FF2B5EF4-FFF2-40B4-BE49-F238E27FC236}">
                <a16:creationId xmlns:a16="http://schemas.microsoft.com/office/drawing/2014/main" id="{DCCD401B-CF69-444F-863D-9D5EFAD98783}"/>
              </a:ext>
            </a:extLst>
          </p:cNvPr>
          <p:cNvSpPr/>
          <p:nvPr/>
        </p:nvSpPr>
        <p:spPr>
          <a:xfrm>
            <a:off x="1918886" y="1428496"/>
            <a:ext cx="341402" cy="2656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D0424A5-29C6-43C3-875B-88DBAA1E2063}"/>
              </a:ext>
            </a:extLst>
          </p:cNvPr>
          <p:cNvSpPr txBox="1"/>
          <p:nvPr/>
        </p:nvSpPr>
        <p:spPr>
          <a:xfrm>
            <a:off x="216164" y="832851"/>
            <a:ext cx="1610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Deuterium</a:t>
            </a:r>
            <a:r>
              <a:rPr lang="it-IT" dirty="0"/>
              <a:t> (</a:t>
            </a:r>
            <a:r>
              <a:rPr lang="it-IT" baseline="30000" dirty="0"/>
              <a:t>2</a:t>
            </a:r>
            <a:r>
              <a:rPr lang="it-IT" dirty="0"/>
              <a:t>H)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F736DA2-A2B4-4EED-B9BE-D50632D4C9DD}"/>
              </a:ext>
            </a:extLst>
          </p:cNvPr>
          <p:cNvSpPr txBox="1"/>
          <p:nvPr/>
        </p:nvSpPr>
        <p:spPr>
          <a:xfrm>
            <a:off x="2478540" y="836181"/>
            <a:ext cx="1268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Tritium (</a:t>
            </a:r>
            <a:r>
              <a:rPr lang="it-IT" baseline="30000" dirty="0"/>
              <a:t>3</a:t>
            </a:r>
            <a:r>
              <a:rPr lang="it-IT" dirty="0"/>
              <a:t>H)</a:t>
            </a:r>
          </a:p>
        </p:txBody>
      </p:sp>
      <p:grpSp>
        <p:nvGrpSpPr>
          <p:cNvPr id="61" name="Group 49">
            <a:extLst>
              <a:ext uri="{FF2B5EF4-FFF2-40B4-BE49-F238E27FC236}">
                <a16:creationId xmlns:a16="http://schemas.microsoft.com/office/drawing/2014/main" id="{17CCDF28-0631-43DC-B5AD-D6BD092C5E8B}"/>
              </a:ext>
            </a:extLst>
          </p:cNvPr>
          <p:cNvGrpSpPr/>
          <p:nvPr/>
        </p:nvGrpSpPr>
        <p:grpSpPr>
          <a:xfrm>
            <a:off x="1541531" y="1066718"/>
            <a:ext cx="769631" cy="717156"/>
            <a:chOff x="7024389" y="5192489"/>
            <a:chExt cx="769631" cy="717156"/>
          </a:xfrm>
        </p:grpSpPr>
        <p:sp>
          <p:nvSpPr>
            <p:cNvPr id="62" name="Oval 50">
              <a:extLst>
                <a:ext uri="{FF2B5EF4-FFF2-40B4-BE49-F238E27FC236}">
                  <a16:creationId xmlns:a16="http://schemas.microsoft.com/office/drawing/2014/main" id="{438913DB-57E5-4B49-85AB-8869A099FFE5}"/>
                </a:ext>
              </a:extLst>
            </p:cNvPr>
            <p:cNvSpPr/>
            <p:nvPr/>
          </p:nvSpPr>
          <p:spPr>
            <a:xfrm>
              <a:off x="7024389" y="5192489"/>
              <a:ext cx="769631" cy="71715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3" name="Oval 51">
              <a:extLst>
                <a:ext uri="{FF2B5EF4-FFF2-40B4-BE49-F238E27FC236}">
                  <a16:creationId xmlns:a16="http://schemas.microsoft.com/office/drawing/2014/main" id="{52A86A93-75C0-49F5-A780-9A2DCE10CBF8}"/>
                </a:ext>
              </a:extLst>
            </p:cNvPr>
            <p:cNvSpPr/>
            <p:nvPr/>
          </p:nvSpPr>
          <p:spPr>
            <a:xfrm>
              <a:off x="7220184" y="5665329"/>
              <a:ext cx="133244" cy="1199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4" name="Oval 52">
              <a:extLst>
                <a:ext uri="{FF2B5EF4-FFF2-40B4-BE49-F238E27FC236}">
                  <a16:creationId xmlns:a16="http://schemas.microsoft.com/office/drawing/2014/main" id="{AD68C8B0-D4E9-41B3-9DA3-413412ED70CD}"/>
                </a:ext>
              </a:extLst>
            </p:cNvPr>
            <p:cNvSpPr/>
            <p:nvPr/>
          </p:nvSpPr>
          <p:spPr>
            <a:xfrm>
              <a:off x="7501137" y="5550123"/>
              <a:ext cx="133244" cy="11992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5" name="Oval 53">
              <a:extLst>
                <a:ext uri="{FF2B5EF4-FFF2-40B4-BE49-F238E27FC236}">
                  <a16:creationId xmlns:a16="http://schemas.microsoft.com/office/drawing/2014/main" id="{5D459236-DD01-448A-AB97-5E87CD054346}"/>
                </a:ext>
              </a:extLst>
            </p:cNvPr>
            <p:cNvSpPr/>
            <p:nvPr/>
          </p:nvSpPr>
          <p:spPr>
            <a:xfrm>
              <a:off x="7434515" y="5310521"/>
              <a:ext cx="133244" cy="1199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6" name="Oval 54">
              <a:extLst>
                <a:ext uri="{FF2B5EF4-FFF2-40B4-BE49-F238E27FC236}">
                  <a16:creationId xmlns:a16="http://schemas.microsoft.com/office/drawing/2014/main" id="{4A0EB1D2-2E6D-444E-AA10-AF51F61B84F0}"/>
                </a:ext>
              </a:extLst>
            </p:cNvPr>
            <p:cNvSpPr/>
            <p:nvPr/>
          </p:nvSpPr>
          <p:spPr>
            <a:xfrm>
              <a:off x="7166750" y="5417697"/>
              <a:ext cx="133244" cy="11992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67" name="Left Arrow 63">
            <a:extLst>
              <a:ext uri="{FF2B5EF4-FFF2-40B4-BE49-F238E27FC236}">
                <a16:creationId xmlns:a16="http://schemas.microsoft.com/office/drawing/2014/main" id="{5E8808C4-EDE9-4C3D-A284-EE03C24E4C68}"/>
              </a:ext>
            </a:extLst>
          </p:cNvPr>
          <p:cNvSpPr/>
          <p:nvPr/>
        </p:nvSpPr>
        <p:spPr>
          <a:xfrm rot="10008422">
            <a:off x="2392304" y="1109685"/>
            <a:ext cx="474100" cy="30772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8" name="Oval 52">
            <a:extLst>
              <a:ext uri="{FF2B5EF4-FFF2-40B4-BE49-F238E27FC236}">
                <a16:creationId xmlns:a16="http://schemas.microsoft.com/office/drawing/2014/main" id="{00B301A0-7A36-4CF4-B54B-5D78558B690D}"/>
              </a:ext>
            </a:extLst>
          </p:cNvPr>
          <p:cNvSpPr/>
          <p:nvPr/>
        </p:nvSpPr>
        <p:spPr>
          <a:xfrm>
            <a:off x="1230112" y="1549568"/>
            <a:ext cx="133244" cy="1199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9" name="Left Arrow 63">
            <a:extLst>
              <a:ext uri="{FF2B5EF4-FFF2-40B4-BE49-F238E27FC236}">
                <a16:creationId xmlns:a16="http://schemas.microsoft.com/office/drawing/2014/main" id="{B7EDFAF6-1006-479A-8D34-F545E05004D4}"/>
              </a:ext>
            </a:extLst>
          </p:cNvPr>
          <p:cNvSpPr/>
          <p:nvPr/>
        </p:nvSpPr>
        <p:spPr>
          <a:xfrm rot="20717670">
            <a:off x="663473" y="1550495"/>
            <a:ext cx="474100" cy="30772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0" name="CasellaDiTesto 69">
            <a:extLst>
              <a:ext uri="{FF2B5EF4-FFF2-40B4-BE49-F238E27FC236}">
                <a16:creationId xmlns:a16="http://schemas.microsoft.com/office/drawing/2014/main" id="{A688100C-BF1D-41D4-9806-508F0ACB5502}"/>
              </a:ext>
            </a:extLst>
          </p:cNvPr>
          <p:cNvSpPr txBox="1"/>
          <p:nvPr/>
        </p:nvSpPr>
        <p:spPr>
          <a:xfrm>
            <a:off x="435313" y="1953512"/>
            <a:ext cx="968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Neutron</a:t>
            </a:r>
            <a:endParaRPr lang="it-IT" dirty="0"/>
          </a:p>
        </p:txBody>
      </p:sp>
      <p:sp>
        <p:nvSpPr>
          <p:cNvPr id="71" name="CasellaDiTesto 70">
            <a:extLst>
              <a:ext uri="{FF2B5EF4-FFF2-40B4-BE49-F238E27FC236}">
                <a16:creationId xmlns:a16="http://schemas.microsoft.com/office/drawing/2014/main" id="{9B2148D1-4BDD-4410-A6CC-82EFE8BFA2E5}"/>
              </a:ext>
            </a:extLst>
          </p:cNvPr>
          <p:cNvSpPr txBox="1"/>
          <p:nvPr/>
        </p:nvSpPr>
        <p:spPr>
          <a:xfrm>
            <a:off x="2094005" y="1956842"/>
            <a:ext cx="1388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Helium</a:t>
            </a:r>
            <a:r>
              <a:rPr lang="it-IT" dirty="0"/>
              <a:t> (</a:t>
            </a:r>
            <a:r>
              <a:rPr lang="it-IT" baseline="30000" dirty="0"/>
              <a:t>4</a:t>
            </a:r>
            <a:r>
              <a:rPr lang="it-IT" dirty="0"/>
              <a:t>He)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84789AB-44A6-4059-80CC-B79AA56C75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046" y="1650239"/>
            <a:ext cx="3260785" cy="2976113"/>
          </a:xfrm>
          <a:prstGeom prst="rect">
            <a:avLst/>
          </a:prstGeom>
        </p:spPr>
      </p:pic>
      <p:sp>
        <p:nvSpPr>
          <p:cNvPr id="72" name="CasellaDiTesto 71">
            <a:extLst>
              <a:ext uri="{FF2B5EF4-FFF2-40B4-BE49-F238E27FC236}">
                <a16:creationId xmlns:a16="http://schemas.microsoft.com/office/drawing/2014/main" id="{ED67B934-5532-4028-BA38-2CE841D8E9F8}"/>
              </a:ext>
            </a:extLst>
          </p:cNvPr>
          <p:cNvSpPr txBox="1"/>
          <p:nvPr/>
        </p:nvSpPr>
        <p:spPr>
          <a:xfrm>
            <a:off x="1418420" y="4690645"/>
            <a:ext cx="90111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1646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Fusion does not produce </a:t>
            </a:r>
            <a:r>
              <a:rPr lang="en-US" sz="1800" i="1" dirty="0">
                <a:solidFill>
                  <a:srgbClr val="1646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directly</a:t>
            </a:r>
            <a:r>
              <a:rPr lang="en-US" sz="1800" dirty="0">
                <a:solidFill>
                  <a:srgbClr val="1646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radioactive fragments </a:t>
            </a:r>
          </a:p>
          <a:p>
            <a:pPr algn="ctr"/>
            <a:r>
              <a:rPr lang="en-US" sz="1800" dirty="0">
                <a:solidFill>
                  <a:srgbClr val="1646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dirty="0">
                <a:solidFill>
                  <a:srgbClr val="1646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</a:t>
            </a:r>
            <a:r>
              <a:rPr lang="en-US" sz="1800" dirty="0">
                <a:solidFill>
                  <a:srgbClr val="1646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Tritium is radioactive</a:t>
            </a:r>
            <a:r>
              <a:rPr lang="en-US" dirty="0">
                <a:solidFill>
                  <a:srgbClr val="1646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</a:t>
            </a:r>
            <a:r>
              <a:rPr lang="en-US" sz="1800" dirty="0">
                <a:solidFill>
                  <a:srgbClr val="1646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neutrons activate structural materials) </a:t>
            </a:r>
          </a:p>
          <a:p>
            <a:pPr algn="ctr"/>
            <a:r>
              <a:rPr lang="en-US" sz="1800" dirty="0">
                <a:solidFill>
                  <a:srgbClr val="16469E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800" dirty="0">
                <a:solidFill>
                  <a:srgbClr val="1646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provides cleaner energy with respect to Fission</a:t>
            </a:r>
          </a:p>
        </p:txBody>
      </p:sp>
      <p:sp>
        <p:nvSpPr>
          <p:cNvPr id="74" name="TextBox 223">
            <a:extLst>
              <a:ext uri="{FF2B5EF4-FFF2-40B4-BE49-F238E27FC236}">
                <a16:creationId xmlns:a16="http://schemas.microsoft.com/office/drawing/2014/main" id="{6A150AE1-F114-49FA-8F4A-C00AEACE433A}"/>
              </a:ext>
            </a:extLst>
          </p:cNvPr>
          <p:cNvSpPr txBox="1"/>
          <p:nvPr/>
        </p:nvSpPr>
        <p:spPr>
          <a:xfrm>
            <a:off x="144855" y="2410389"/>
            <a:ext cx="341261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The </a:t>
            </a:r>
            <a:r>
              <a:rPr lang="it-IT" b="1" dirty="0" err="1">
                <a:solidFill>
                  <a:srgbClr val="FF0000"/>
                </a:solidFill>
              </a:rPr>
              <a:t>neutrons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have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about</a:t>
            </a:r>
            <a:r>
              <a:rPr lang="it-IT" b="1" dirty="0">
                <a:solidFill>
                  <a:srgbClr val="FF0000"/>
                </a:solidFill>
              </a:rPr>
              <a:t> 14 MeV </a:t>
            </a:r>
            <a:r>
              <a:rPr lang="it-IT" b="1" dirty="0" err="1">
                <a:solidFill>
                  <a:srgbClr val="FF0000"/>
                </a:solidFill>
              </a:rPr>
              <a:t>kinetic</a:t>
            </a:r>
            <a:r>
              <a:rPr lang="it-IT" b="1" dirty="0">
                <a:solidFill>
                  <a:srgbClr val="FF0000"/>
                </a:solidFill>
              </a:rPr>
              <a:t> energy</a:t>
            </a:r>
            <a:r>
              <a:rPr lang="it-IT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 transferred to water around the apparatus  Heat</a:t>
            </a:r>
          </a:p>
          <a:p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Helium nuclei have about 3 MeV  they give some contribution to heating the plasma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19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3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0" grpId="0"/>
      <p:bldP spid="36" grpId="0" animBg="1"/>
      <p:bldP spid="36" grpId="1" animBg="1"/>
      <p:bldP spid="49" grpId="0" animBg="1"/>
      <p:bldP spid="49" grpId="1" animBg="1"/>
      <p:bldP spid="5" grpId="0"/>
      <p:bldP spid="5" grpId="1"/>
      <p:bldP spid="6" grpId="0"/>
      <p:bldP spid="6" grpId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/>
      <p:bldP spid="70" grpId="1"/>
      <p:bldP spid="71" grpId="0"/>
      <p:bldP spid="71" grpId="1"/>
      <p:bldP spid="72" grpId="0"/>
      <p:bldP spid="74" grpId="0"/>
      <p:bldP spid="74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8F68D8-183D-D0CF-9841-55A5EC54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54275"/>
          </a:xfrm>
        </p:spPr>
        <p:txBody>
          <a:bodyPr/>
          <a:lstStyle/>
          <a:p>
            <a:pPr algn="ctr"/>
            <a:r>
              <a:rPr lang="it-IT" dirty="0"/>
              <a:t>Fusion reaction </a:t>
            </a:r>
            <a:r>
              <a:rPr lang="it-IT" dirty="0" err="1"/>
              <a:t>candidates</a:t>
            </a:r>
            <a:endParaRPr lang="it-IT" dirty="0"/>
          </a:p>
        </p:txBody>
      </p:sp>
      <p:sp>
        <p:nvSpPr>
          <p:cNvPr id="3" name="AutoShape 6">
            <a:extLst>
              <a:ext uri="{FF2B5EF4-FFF2-40B4-BE49-F238E27FC236}">
                <a16:creationId xmlns:a16="http://schemas.microsoft.com/office/drawing/2014/main" id="{BC3F39A7-501A-F0C7-D7C1-909D1935746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027560" y="3293805"/>
            <a:ext cx="2495552" cy="3581401"/>
          </a:xfrm>
          <a:prstGeom prst="roundRect">
            <a:avLst>
              <a:gd name="adj" fmla="val 4880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7A6AF301-E429-D368-C520-566984839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7487" y="5756434"/>
            <a:ext cx="697926" cy="44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5FFB2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algn="ctr"/>
            <a:r>
              <a:rPr lang="it-IT" sz="2300" b="1" baseline="30000" dirty="0">
                <a:solidFill>
                  <a:srgbClr val="FFFF66"/>
                </a:solidFill>
                <a:latin typeface="Arial Rounded MT Bold" charset="0"/>
              </a:rPr>
              <a:t>3</a:t>
            </a:r>
            <a:r>
              <a:rPr lang="it-IT" sz="2300" b="1" dirty="0">
                <a:solidFill>
                  <a:srgbClr val="FFFF66"/>
                </a:solidFill>
                <a:latin typeface="Arial Rounded MT Bold" charset="0"/>
              </a:rPr>
              <a:t>He</a:t>
            </a: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9060A036-9642-B7A7-6FFC-6D18FA11BC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6716" y="5617815"/>
            <a:ext cx="1919321" cy="44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5FFB2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pPr algn="ctr"/>
            <a:r>
              <a:rPr lang="it-IT" sz="2300" b="1" dirty="0">
                <a:solidFill>
                  <a:srgbClr val="FFFF66"/>
                </a:solidFill>
                <a:latin typeface="Arial Rounded MT Bold" charset="0"/>
              </a:rPr>
              <a:t>p+14.7 </a:t>
            </a:r>
            <a:r>
              <a:rPr lang="it-IT" sz="2300" b="1" dirty="0" err="1">
                <a:solidFill>
                  <a:srgbClr val="FFFF66"/>
                </a:solidFill>
                <a:latin typeface="Arial Rounded MT Bold" charset="0"/>
              </a:rPr>
              <a:t>MeV</a:t>
            </a:r>
            <a:endParaRPr lang="it-IT" sz="2300" b="1" dirty="0">
              <a:solidFill>
                <a:srgbClr val="FFFF66"/>
              </a:solidFill>
              <a:latin typeface="Arial Rounded MT Bold" charset="0"/>
            </a:endParaRP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D7E721AA-9355-BC7E-0448-564F28FD4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47519" y="4011758"/>
            <a:ext cx="2118518" cy="44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5FFB2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pPr algn="ctr"/>
            <a:r>
              <a:rPr lang="it-IT" sz="2300" b="1" baseline="30000" dirty="0">
                <a:solidFill>
                  <a:srgbClr val="FFFF66"/>
                </a:solidFill>
                <a:latin typeface="Arial Rounded MT Bold" charset="0"/>
              </a:rPr>
              <a:t>4</a:t>
            </a:r>
            <a:r>
              <a:rPr lang="it-IT" sz="2300" b="1" dirty="0">
                <a:solidFill>
                  <a:srgbClr val="FFFF66"/>
                </a:solidFill>
                <a:latin typeface="Arial Rounded MT Bold" charset="0"/>
              </a:rPr>
              <a:t>He+3.6 </a:t>
            </a:r>
            <a:r>
              <a:rPr lang="it-IT" sz="2300" b="1" dirty="0" err="1">
                <a:solidFill>
                  <a:srgbClr val="FFFF66"/>
                </a:solidFill>
                <a:latin typeface="Arial Rounded MT Bold" charset="0"/>
              </a:rPr>
              <a:t>MeV</a:t>
            </a:r>
            <a:endParaRPr lang="it-IT" sz="2300" b="1" dirty="0">
              <a:solidFill>
                <a:srgbClr val="FFFF66"/>
              </a:solidFill>
              <a:latin typeface="Arial Rounded MT Bold" charset="0"/>
            </a:endParaRPr>
          </a:p>
        </p:txBody>
      </p:sp>
      <p:grpSp>
        <p:nvGrpSpPr>
          <p:cNvPr id="7" name="Group 12">
            <a:extLst>
              <a:ext uri="{FF2B5EF4-FFF2-40B4-BE49-F238E27FC236}">
                <a16:creationId xmlns:a16="http://schemas.microsoft.com/office/drawing/2014/main" id="{3AC5CC52-060C-C001-1FF6-4547549CC5B5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11372298" y="4405055"/>
            <a:ext cx="412750" cy="390525"/>
            <a:chOff x="2544" y="2703"/>
            <a:chExt cx="260" cy="232"/>
          </a:xfrm>
        </p:grpSpPr>
        <p:sp>
          <p:nvSpPr>
            <p:cNvPr id="8" name="Oval 13">
              <a:extLst>
                <a:ext uri="{FF2B5EF4-FFF2-40B4-BE49-F238E27FC236}">
                  <a16:creationId xmlns:a16="http://schemas.microsoft.com/office/drawing/2014/main" id="{E3CC94BC-3C5B-5454-5FCE-B133583FEA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" y="2726"/>
              <a:ext cx="149" cy="137"/>
            </a:xfrm>
            <a:prstGeom prst="ellipse">
              <a:avLst/>
            </a:prstGeom>
            <a:gradFill rotWithShape="0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Oval 14">
              <a:extLst>
                <a:ext uri="{FF2B5EF4-FFF2-40B4-BE49-F238E27FC236}">
                  <a16:creationId xmlns:a16="http://schemas.microsoft.com/office/drawing/2014/main" id="{B6F51423-6B37-4EA5-FD70-03061977E8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703"/>
              <a:ext cx="149" cy="137"/>
            </a:xfrm>
            <a:prstGeom prst="ellipse">
              <a:avLst/>
            </a:prstGeom>
            <a:gradFill rotWithShape="0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Oval 15">
              <a:extLst>
                <a:ext uri="{FF2B5EF4-FFF2-40B4-BE49-F238E27FC236}">
                  <a16:creationId xmlns:a16="http://schemas.microsoft.com/office/drawing/2014/main" id="{3200EAE6-8480-07C3-B9BB-B5D635B14E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8" y="2798"/>
              <a:ext cx="149" cy="137"/>
            </a:xfrm>
            <a:prstGeom prst="ellipse">
              <a:avLst/>
            </a:prstGeom>
            <a:gradFill rotWithShape="0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" name="Line 16">
            <a:extLst>
              <a:ext uri="{FF2B5EF4-FFF2-40B4-BE49-F238E27FC236}">
                <a16:creationId xmlns:a16="http://schemas.microsoft.com/office/drawing/2014/main" id="{24E90913-0159-9590-7B33-A5BB4D0A02FC}"/>
              </a:ext>
            </a:extLst>
          </p:cNvPr>
          <p:cNvSpPr>
            <a:spLocks noChangeShapeType="1"/>
          </p:cNvSpPr>
          <p:nvPr/>
        </p:nvSpPr>
        <p:spPr bwMode="auto">
          <a:xfrm rot="16200000" flipH="1">
            <a:off x="10899223" y="5046404"/>
            <a:ext cx="285750" cy="5715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2" name="Oval 19">
            <a:extLst>
              <a:ext uri="{FF2B5EF4-FFF2-40B4-BE49-F238E27FC236}">
                <a16:creationId xmlns:a16="http://schemas.microsoft.com/office/drawing/2014/main" id="{F46AE1B7-158A-03BF-8166-2CA377B5C3EB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740280" y="5523070"/>
            <a:ext cx="236538" cy="230188"/>
          </a:xfrm>
          <a:prstGeom prst="ellipse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Oval 20">
            <a:extLst>
              <a:ext uri="{FF2B5EF4-FFF2-40B4-BE49-F238E27FC236}">
                <a16:creationId xmlns:a16="http://schemas.microsoft.com/office/drawing/2014/main" id="{AD1E6683-DD5D-D0C2-C373-4A0E8663C84E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665667" y="5691345"/>
            <a:ext cx="236538" cy="230188"/>
          </a:xfrm>
          <a:prstGeom prst="ellipse">
            <a:avLst/>
          </a:prstGeom>
          <a:gradFill rotWithShape="0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22">
            <a:extLst>
              <a:ext uri="{FF2B5EF4-FFF2-40B4-BE49-F238E27FC236}">
                <a16:creationId xmlns:a16="http://schemas.microsoft.com/office/drawing/2014/main" id="{E3231227-51E0-B442-964E-A82F83C8CB2A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10886523" y="4519354"/>
            <a:ext cx="304800" cy="5730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5" name="Oval 23">
            <a:extLst>
              <a:ext uri="{FF2B5EF4-FFF2-40B4-BE49-F238E27FC236}">
                <a16:creationId xmlns:a16="http://schemas.microsoft.com/office/drawing/2014/main" id="{76CC201A-3D46-C32F-8AE5-118F560F53C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1534469" y="4682117"/>
            <a:ext cx="236538" cy="230188"/>
          </a:xfrm>
          <a:prstGeom prst="ellipse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Oval 20">
            <a:extLst>
              <a:ext uri="{FF2B5EF4-FFF2-40B4-BE49-F238E27FC236}">
                <a16:creationId xmlns:a16="http://schemas.microsoft.com/office/drawing/2014/main" id="{E03D5D16-467B-360E-EC92-592E8CEC8DD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755916" y="4101443"/>
            <a:ext cx="236538" cy="230188"/>
          </a:xfrm>
          <a:prstGeom prst="ellipse">
            <a:avLst/>
          </a:prstGeom>
          <a:gradFill rotWithShape="0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21">
            <a:extLst>
              <a:ext uri="{FF2B5EF4-FFF2-40B4-BE49-F238E27FC236}">
                <a16:creationId xmlns:a16="http://schemas.microsoft.com/office/drawing/2014/main" id="{934A816F-C00A-434A-795C-DC8E42F4014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955941" y="4063343"/>
            <a:ext cx="236538" cy="230188"/>
          </a:xfrm>
          <a:prstGeom prst="ellipse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Line 8">
            <a:extLst>
              <a:ext uri="{FF2B5EF4-FFF2-40B4-BE49-F238E27FC236}">
                <a16:creationId xmlns:a16="http://schemas.microsoft.com/office/drawing/2014/main" id="{43D02399-C385-BB55-B760-72FC21731945}"/>
              </a:ext>
            </a:extLst>
          </p:cNvPr>
          <p:cNvSpPr>
            <a:spLocks noChangeShapeType="1"/>
          </p:cNvSpPr>
          <p:nvPr/>
        </p:nvSpPr>
        <p:spPr bwMode="auto">
          <a:xfrm rot="16200000" flipH="1">
            <a:off x="9217769" y="4276969"/>
            <a:ext cx="412754" cy="64669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9" name="Rectangle 7">
            <a:extLst>
              <a:ext uri="{FF2B5EF4-FFF2-40B4-BE49-F238E27FC236}">
                <a16:creationId xmlns:a16="http://schemas.microsoft.com/office/drawing/2014/main" id="{283009EB-9EE4-DDA3-3DD3-D8E6C38B6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9303" y="3994717"/>
            <a:ext cx="523198" cy="44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5FFB2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algn="ctr"/>
            <a:r>
              <a:rPr lang="it-IT" sz="2300" b="1" baseline="30000" dirty="0">
                <a:solidFill>
                  <a:srgbClr val="FFFF66"/>
                </a:solidFill>
                <a:latin typeface="Arial Rounded MT Bold" charset="0"/>
              </a:rPr>
              <a:t>2</a:t>
            </a:r>
            <a:r>
              <a:rPr lang="it-IT" sz="2300" b="1" dirty="0">
                <a:solidFill>
                  <a:srgbClr val="FFFF66"/>
                </a:solidFill>
                <a:latin typeface="Arial Rounded MT Bold" charset="0"/>
              </a:rPr>
              <a:t>H</a:t>
            </a:r>
          </a:p>
        </p:txBody>
      </p:sp>
      <p:sp>
        <p:nvSpPr>
          <p:cNvPr id="20" name="Line 8">
            <a:extLst>
              <a:ext uri="{FF2B5EF4-FFF2-40B4-BE49-F238E27FC236}">
                <a16:creationId xmlns:a16="http://schemas.microsoft.com/office/drawing/2014/main" id="{8C5FFB74-0FCA-297A-E413-7B2F7A6AF490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9135604" y="5027669"/>
            <a:ext cx="479188" cy="695984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21" name="Explosion 1 19">
            <a:extLst>
              <a:ext uri="{FF2B5EF4-FFF2-40B4-BE49-F238E27FC236}">
                <a16:creationId xmlns:a16="http://schemas.microsoft.com/office/drawing/2014/main" id="{9D222B0D-07E5-912A-8125-C55DA93AA4EE}"/>
              </a:ext>
            </a:extLst>
          </p:cNvPr>
          <p:cNvSpPr/>
          <p:nvPr/>
        </p:nvSpPr>
        <p:spPr>
          <a:xfrm>
            <a:off x="9850582" y="4650228"/>
            <a:ext cx="788577" cy="907174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3">
            <a:extLst>
              <a:ext uri="{FF2B5EF4-FFF2-40B4-BE49-F238E27FC236}">
                <a16:creationId xmlns:a16="http://schemas.microsoft.com/office/drawing/2014/main" id="{A318F89A-049C-AB3C-CD6C-CF3C0F6B82DA}"/>
              </a:ext>
            </a:extLst>
          </p:cNvPr>
          <p:cNvGrpSpPr/>
          <p:nvPr/>
        </p:nvGrpSpPr>
        <p:grpSpPr>
          <a:xfrm>
            <a:off x="287784" y="829712"/>
            <a:ext cx="3581402" cy="2495552"/>
            <a:chOff x="4568423" y="890719"/>
            <a:chExt cx="3581402" cy="2495552"/>
          </a:xfrm>
        </p:grpSpPr>
        <p:sp>
          <p:nvSpPr>
            <p:cNvPr id="23" name="AutoShape 6">
              <a:extLst>
                <a:ext uri="{FF2B5EF4-FFF2-40B4-BE49-F238E27FC236}">
                  <a16:creationId xmlns:a16="http://schemas.microsoft.com/office/drawing/2014/main" id="{AF81642B-0960-1BF6-B3E2-DFFE8CE7C0E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111348" y="347794"/>
              <a:ext cx="2495552" cy="3581401"/>
            </a:xfrm>
            <a:prstGeom prst="roundRect">
              <a:avLst>
                <a:gd name="adj" fmla="val 488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Rectangle 7">
              <a:extLst>
                <a:ext uri="{FF2B5EF4-FFF2-40B4-BE49-F238E27FC236}">
                  <a16:creationId xmlns:a16="http://schemas.microsoft.com/office/drawing/2014/main" id="{FADB2572-CCE5-B121-C3D2-A19D54CEB8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2147" y="2774388"/>
              <a:ext cx="523198" cy="4484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5FFB2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pPr algn="ctr"/>
              <a:r>
                <a:rPr lang="it-IT" sz="2300" b="1" baseline="30000" dirty="0">
                  <a:solidFill>
                    <a:srgbClr val="FFFF66"/>
                  </a:solidFill>
                  <a:latin typeface="Arial Rounded MT Bold" charset="0"/>
                </a:rPr>
                <a:t>2</a:t>
              </a:r>
              <a:r>
                <a:rPr lang="it-IT" sz="2300" b="1" dirty="0">
                  <a:solidFill>
                    <a:srgbClr val="FFFF66"/>
                  </a:solidFill>
                  <a:latin typeface="Arial Rounded MT Bold" charset="0"/>
                </a:rPr>
                <a:t>H</a:t>
              </a:r>
            </a:p>
          </p:txBody>
        </p:sp>
        <p:sp>
          <p:nvSpPr>
            <p:cNvPr id="25" name="Rectangle 10">
              <a:extLst>
                <a:ext uri="{FF2B5EF4-FFF2-40B4-BE49-F238E27FC236}">
                  <a16:creationId xmlns:a16="http://schemas.microsoft.com/office/drawing/2014/main" id="{CB4D6B7A-3EE4-2F16-26CF-639E905FFB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0503" y="2671804"/>
              <a:ext cx="1919321" cy="4484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5FFB2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 anchor="ctr">
              <a:spAutoFit/>
            </a:bodyPr>
            <a:lstStyle/>
            <a:p>
              <a:pPr algn="ctr"/>
              <a:r>
                <a:rPr lang="it-IT" sz="2300" b="1" dirty="0">
                  <a:solidFill>
                    <a:srgbClr val="FFFF66"/>
                  </a:solidFill>
                  <a:latin typeface="Arial Rounded MT Bold" charset="0"/>
                </a:rPr>
                <a:t>n+2.45 </a:t>
              </a:r>
              <a:r>
                <a:rPr lang="it-IT" sz="2300" b="1" dirty="0" err="1">
                  <a:solidFill>
                    <a:srgbClr val="FFFF66"/>
                  </a:solidFill>
                  <a:latin typeface="Arial Rounded MT Bold" charset="0"/>
                </a:rPr>
                <a:t>MeV</a:t>
              </a:r>
              <a:endParaRPr lang="it-IT" sz="2300" b="1" dirty="0">
                <a:solidFill>
                  <a:srgbClr val="FFFF66"/>
                </a:solidFill>
                <a:latin typeface="Arial Rounded MT Bold" charset="0"/>
              </a:endParaRPr>
            </a:p>
          </p:txBody>
        </p:sp>
        <p:sp>
          <p:nvSpPr>
            <p:cNvPr id="26" name="Rectangle 11">
              <a:extLst>
                <a:ext uri="{FF2B5EF4-FFF2-40B4-BE49-F238E27FC236}">
                  <a16:creationId xmlns:a16="http://schemas.microsoft.com/office/drawing/2014/main" id="{7CE6E07A-5668-26B7-A40F-F1D9C62A79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4794" y="1065747"/>
              <a:ext cx="2265031" cy="4484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5FFB2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 anchor="ctr">
              <a:spAutoFit/>
            </a:bodyPr>
            <a:lstStyle/>
            <a:p>
              <a:pPr algn="ctr"/>
              <a:r>
                <a:rPr lang="it-IT" sz="2300" b="1" baseline="30000" dirty="0">
                  <a:solidFill>
                    <a:srgbClr val="FFFF66"/>
                  </a:solidFill>
                  <a:latin typeface="Arial Rounded MT Bold" charset="0"/>
                </a:rPr>
                <a:t>3</a:t>
              </a:r>
              <a:r>
                <a:rPr lang="it-IT" sz="2300" b="1" dirty="0">
                  <a:solidFill>
                    <a:srgbClr val="FFFF66"/>
                  </a:solidFill>
                  <a:latin typeface="Arial Rounded MT Bold" charset="0"/>
                </a:rPr>
                <a:t>He+0.82 </a:t>
              </a:r>
              <a:r>
                <a:rPr lang="it-IT" sz="2300" b="1" dirty="0" err="1">
                  <a:solidFill>
                    <a:srgbClr val="FFFF66"/>
                  </a:solidFill>
                  <a:latin typeface="Arial Rounded MT Bold" charset="0"/>
                </a:rPr>
                <a:t>MeV</a:t>
              </a:r>
              <a:endParaRPr lang="it-IT" sz="2300" b="1" dirty="0">
                <a:solidFill>
                  <a:srgbClr val="FFFF66"/>
                </a:solidFill>
                <a:latin typeface="Arial Rounded MT Bold" charset="0"/>
              </a:endParaRPr>
            </a:p>
          </p:txBody>
        </p:sp>
        <p:sp>
          <p:nvSpPr>
            <p:cNvPr id="27" name="Oval 13">
              <a:extLst>
                <a:ext uri="{FF2B5EF4-FFF2-40B4-BE49-F238E27FC236}">
                  <a16:creationId xmlns:a16="http://schemas.microsoft.com/office/drawing/2014/main" id="{0A06ADC7-D960-5B55-7D8C-EA5AF09F0B7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7502951" y="1450894"/>
              <a:ext cx="236538" cy="230612"/>
            </a:xfrm>
            <a:prstGeom prst="ellipse">
              <a:avLst/>
            </a:prstGeom>
            <a:gradFill rotWithShape="0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Oval 14">
              <a:extLst>
                <a:ext uri="{FF2B5EF4-FFF2-40B4-BE49-F238E27FC236}">
                  <a16:creationId xmlns:a16="http://schemas.microsoft.com/office/drawing/2014/main" id="{BFFE623E-ABF5-0F53-4E70-0ACDF25808A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7464236" y="1627107"/>
              <a:ext cx="236538" cy="230612"/>
            </a:xfrm>
            <a:prstGeom prst="ellipse">
              <a:avLst/>
            </a:prstGeom>
            <a:gradFill rotWithShape="0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Line 16">
              <a:extLst>
                <a:ext uri="{FF2B5EF4-FFF2-40B4-BE49-F238E27FC236}">
                  <a16:creationId xmlns:a16="http://schemas.microsoft.com/office/drawing/2014/main" id="{A70C0CCB-1BB4-A697-FADC-B1AADB01E97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6983011" y="2100394"/>
              <a:ext cx="285750" cy="5715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30" name="Oval 19">
              <a:extLst>
                <a:ext uri="{FF2B5EF4-FFF2-40B4-BE49-F238E27FC236}">
                  <a16:creationId xmlns:a16="http://schemas.microsoft.com/office/drawing/2014/main" id="{2F673826-1253-FA90-1BE1-8ACAFCC84F8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824068" y="2577060"/>
              <a:ext cx="236538" cy="230188"/>
            </a:xfrm>
            <a:prstGeom prst="ellipse">
              <a:avLst/>
            </a:prstGeom>
            <a:gradFill rotWithShape="0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Oval 20">
              <a:extLst>
                <a:ext uri="{FF2B5EF4-FFF2-40B4-BE49-F238E27FC236}">
                  <a16:creationId xmlns:a16="http://schemas.microsoft.com/office/drawing/2014/main" id="{FC5B7669-8C9E-5F31-42DA-CDF31D02A5E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749455" y="2745335"/>
              <a:ext cx="236538" cy="230188"/>
            </a:xfrm>
            <a:prstGeom prst="ellipse">
              <a:avLst/>
            </a:prstGeom>
            <a:gradFill rotWithShape="0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22">
              <a:extLst>
                <a:ext uri="{FF2B5EF4-FFF2-40B4-BE49-F238E27FC236}">
                  <a16:creationId xmlns:a16="http://schemas.microsoft.com/office/drawing/2014/main" id="{EBC88F86-701E-4705-4797-3DD6C250E87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6970311" y="1573344"/>
              <a:ext cx="304800" cy="57308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33" name="Oval 23">
              <a:extLst>
                <a:ext uri="{FF2B5EF4-FFF2-40B4-BE49-F238E27FC236}">
                  <a16:creationId xmlns:a16="http://schemas.microsoft.com/office/drawing/2014/main" id="{E9DBBA18-6423-197B-90E7-8333014D2C0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7669908" y="1589124"/>
              <a:ext cx="236538" cy="230188"/>
            </a:xfrm>
            <a:prstGeom prst="ellipse">
              <a:avLst/>
            </a:prstGeom>
            <a:gradFill rotWithShape="0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Oval 17">
              <a:extLst>
                <a:ext uri="{FF2B5EF4-FFF2-40B4-BE49-F238E27FC236}">
                  <a16:creationId xmlns:a16="http://schemas.microsoft.com/office/drawing/2014/main" id="{9490A1C4-93CA-9B6C-ED77-CAC129E4DC1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7439720" y="2478450"/>
              <a:ext cx="236538" cy="230188"/>
            </a:xfrm>
            <a:prstGeom prst="ellipse">
              <a:avLst/>
            </a:prstGeom>
            <a:gradFill rotWithShape="0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Oval 20">
              <a:extLst>
                <a:ext uri="{FF2B5EF4-FFF2-40B4-BE49-F238E27FC236}">
                  <a16:creationId xmlns:a16="http://schemas.microsoft.com/office/drawing/2014/main" id="{24CBEA72-7B05-1527-93C6-9BEAF63B351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839704" y="1155433"/>
              <a:ext cx="236538" cy="230188"/>
            </a:xfrm>
            <a:prstGeom prst="ellipse">
              <a:avLst/>
            </a:prstGeom>
            <a:gradFill rotWithShape="0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Oval 21">
              <a:extLst>
                <a:ext uri="{FF2B5EF4-FFF2-40B4-BE49-F238E27FC236}">
                  <a16:creationId xmlns:a16="http://schemas.microsoft.com/office/drawing/2014/main" id="{F6EA290C-8F44-A342-8DFF-6D002311E37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5039729" y="1117333"/>
              <a:ext cx="236538" cy="230188"/>
            </a:xfrm>
            <a:prstGeom prst="ellipse">
              <a:avLst/>
            </a:prstGeom>
            <a:gradFill rotWithShape="0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Line 8">
              <a:extLst>
                <a:ext uri="{FF2B5EF4-FFF2-40B4-BE49-F238E27FC236}">
                  <a16:creationId xmlns:a16="http://schemas.microsoft.com/office/drawing/2014/main" id="{37AB341A-5CB6-4073-E064-603CFF250F1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5301557" y="1330959"/>
              <a:ext cx="412754" cy="6466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38" name="Rectangle 7">
              <a:extLst>
                <a:ext uri="{FF2B5EF4-FFF2-40B4-BE49-F238E27FC236}">
                  <a16:creationId xmlns:a16="http://schemas.microsoft.com/office/drawing/2014/main" id="{00C0DA06-967E-A565-E4DA-058B82A462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73091" y="1048706"/>
              <a:ext cx="523198" cy="4484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5FFB2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pPr algn="ctr"/>
              <a:r>
                <a:rPr lang="it-IT" sz="2300" b="1" baseline="30000" dirty="0">
                  <a:solidFill>
                    <a:srgbClr val="FFFF66"/>
                  </a:solidFill>
                  <a:latin typeface="Arial Rounded MT Bold" charset="0"/>
                </a:rPr>
                <a:t>2</a:t>
              </a:r>
              <a:r>
                <a:rPr lang="it-IT" sz="2300" b="1" dirty="0">
                  <a:solidFill>
                    <a:srgbClr val="FFFF66"/>
                  </a:solidFill>
                  <a:latin typeface="Arial Rounded MT Bold" charset="0"/>
                </a:rPr>
                <a:t>H</a:t>
              </a:r>
            </a:p>
          </p:txBody>
        </p:sp>
        <p:sp>
          <p:nvSpPr>
            <p:cNvPr id="39" name="Line 8">
              <a:extLst>
                <a:ext uri="{FF2B5EF4-FFF2-40B4-BE49-F238E27FC236}">
                  <a16:creationId xmlns:a16="http://schemas.microsoft.com/office/drawing/2014/main" id="{7162A724-79B0-49D6-9B63-4760975A66D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5219392" y="2081659"/>
              <a:ext cx="479188" cy="69598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40" name="Explosion 1 41">
              <a:extLst>
                <a:ext uri="{FF2B5EF4-FFF2-40B4-BE49-F238E27FC236}">
                  <a16:creationId xmlns:a16="http://schemas.microsoft.com/office/drawing/2014/main" id="{CE75F3A9-0E4E-59B4-32E1-7D9FE2519B20}"/>
                </a:ext>
              </a:extLst>
            </p:cNvPr>
            <p:cNvSpPr/>
            <p:nvPr/>
          </p:nvSpPr>
          <p:spPr>
            <a:xfrm>
              <a:off x="5934369" y="1704218"/>
              <a:ext cx="788577" cy="907174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84">
            <a:extLst>
              <a:ext uri="{FF2B5EF4-FFF2-40B4-BE49-F238E27FC236}">
                <a16:creationId xmlns:a16="http://schemas.microsoft.com/office/drawing/2014/main" id="{2123E154-DFA3-56DE-6C44-AE47ADC405F1}"/>
              </a:ext>
            </a:extLst>
          </p:cNvPr>
          <p:cNvGrpSpPr/>
          <p:nvPr/>
        </p:nvGrpSpPr>
        <p:grpSpPr>
          <a:xfrm>
            <a:off x="5689204" y="825610"/>
            <a:ext cx="3581402" cy="2495552"/>
            <a:chOff x="937029" y="3568652"/>
            <a:chExt cx="3581402" cy="2495552"/>
          </a:xfrm>
        </p:grpSpPr>
        <p:sp>
          <p:nvSpPr>
            <p:cNvPr id="42" name="AutoShape 6">
              <a:extLst>
                <a:ext uri="{FF2B5EF4-FFF2-40B4-BE49-F238E27FC236}">
                  <a16:creationId xmlns:a16="http://schemas.microsoft.com/office/drawing/2014/main" id="{7D900F24-E154-377A-A69D-F44F0D75CA2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479954" y="3025727"/>
              <a:ext cx="2495552" cy="3581401"/>
            </a:xfrm>
            <a:prstGeom prst="roundRect">
              <a:avLst>
                <a:gd name="adj" fmla="val 488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Rectangle 7">
              <a:extLst>
                <a:ext uri="{FF2B5EF4-FFF2-40B4-BE49-F238E27FC236}">
                  <a16:creationId xmlns:a16="http://schemas.microsoft.com/office/drawing/2014/main" id="{903A91D0-B288-23D3-C92F-8EA9A04883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0753" y="5452321"/>
              <a:ext cx="523198" cy="4484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5FFB2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pPr algn="ctr"/>
              <a:r>
                <a:rPr lang="it-IT" sz="2300" b="1" baseline="30000" dirty="0">
                  <a:solidFill>
                    <a:srgbClr val="FFFF66"/>
                  </a:solidFill>
                  <a:latin typeface="Arial Rounded MT Bold" charset="0"/>
                </a:rPr>
                <a:t>2</a:t>
              </a:r>
              <a:r>
                <a:rPr lang="it-IT" sz="2300" b="1" dirty="0">
                  <a:solidFill>
                    <a:srgbClr val="FFFF66"/>
                  </a:solidFill>
                  <a:latin typeface="Arial Rounded MT Bold" charset="0"/>
                </a:rPr>
                <a:t>H</a:t>
              </a:r>
            </a:p>
          </p:txBody>
        </p:sp>
        <p:sp>
          <p:nvSpPr>
            <p:cNvPr id="44" name="Rectangle 10">
              <a:extLst>
                <a:ext uri="{FF2B5EF4-FFF2-40B4-BE49-F238E27FC236}">
                  <a16:creationId xmlns:a16="http://schemas.microsoft.com/office/drawing/2014/main" id="{55A51F9E-5219-4982-3AB8-9921F77F4F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9109" y="5349737"/>
              <a:ext cx="1919321" cy="4484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5FFB2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 anchor="ctr">
              <a:spAutoFit/>
            </a:bodyPr>
            <a:lstStyle/>
            <a:p>
              <a:pPr algn="ctr"/>
              <a:r>
                <a:rPr lang="it-IT" sz="2300" b="1" dirty="0">
                  <a:solidFill>
                    <a:srgbClr val="FFFF66"/>
                  </a:solidFill>
                  <a:latin typeface="Arial Rounded MT Bold" charset="0"/>
                </a:rPr>
                <a:t>p+3.02 </a:t>
              </a:r>
              <a:r>
                <a:rPr lang="it-IT" sz="2300" b="1" dirty="0" err="1">
                  <a:solidFill>
                    <a:srgbClr val="FFFF66"/>
                  </a:solidFill>
                  <a:latin typeface="Arial Rounded MT Bold" charset="0"/>
                </a:rPr>
                <a:t>MeV</a:t>
              </a:r>
              <a:endParaRPr lang="it-IT" sz="2300" b="1" dirty="0">
                <a:solidFill>
                  <a:srgbClr val="FFFF66"/>
                </a:solidFill>
                <a:latin typeface="Arial Rounded MT Bold" charset="0"/>
              </a:endParaRPr>
            </a:p>
          </p:txBody>
        </p:sp>
        <p:sp>
          <p:nvSpPr>
            <p:cNvPr id="45" name="Rectangle 11">
              <a:extLst>
                <a:ext uri="{FF2B5EF4-FFF2-40B4-BE49-F238E27FC236}">
                  <a16:creationId xmlns:a16="http://schemas.microsoft.com/office/drawing/2014/main" id="{7DD0C4C6-98DA-350D-DB23-6073C3113C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3400" y="3743680"/>
              <a:ext cx="2265031" cy="4484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5FFB2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 anchor="ctr">
              <a:spAutoFit/>
            </a:bodyPr>
            <a:lstStyle/>
            <a:p>
              <a:pPr algn="ctr"/>
              <a:r>
                <a:rPr lang="it-IT" sz="2300" b="1" baseline="30000" dirty="0">
                  <a:solidFill>
                    <a:srgbClr val="FFFF66"/>
                  </a:solidFill>
                  <a:latin typeface="Arial Rounded MT Bold" charset="0"/>
                </a:rPr>
                <a:t>3</a:t>
              </a:r>
              <a:r>
                <a:rPr lang="it-IT" sz="2300" b="1" dirty="0">
                  <a:solidFill>
                    <a:srgbClr val="FFFF66"/>
                  </a:solidFill>
                  <a:latin typeface="Arial Rounded MT Bold" charset="0"/>
                </a:rPr>
                <a:t>H+1.01 </a:t>
              </a:r>
              <a:r>
                <a:rPr lang="it-IT" sz="2300" b="1" dirty="0" err="1">
                  <a:solidFill>
                    <a:srgbClr val="FFFF66"/>
                  </a:solidFill>
                  <a:latin typeface="Arial Rounded MT Bold" charset="0"/>
                </a:rPr>
                <a:t>MeV</a:t>
              </a:r>
              <a:endParaRPr lang="it-IT" sz="2300" b="1" dirty="0">
                <a:solidFill>
                  <a:srgbClr val="FFFF66"/>
                </a:solidFill>
                <a:latin typeface="Arial Rounded MT Bold" charset="0"/>
              </a:endParaRPr>
            </a:p>
          </p:txBody>
        </p:sp>
        <p:sp>
          <p:nvSpPr>
            <p:cNvPr id="46" name="Oval 13">
              <a:extLst>
                <a:ext uri="{FF2B5EF4-FFF2-40B4-BE49-F238E27FC236}">
                  <a16:creationId xmlns:a16="http://schemas.microsoft.com/office/drawing/2014/main" id="{00EA63D3-8B8B-FEA7-1F5D-5EEFE429851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871557" y="4128827"/>
              <a:ext cx="236538" cy="230612"/>
            </a:xfrm>
            <a:prstGeom prst="ellipse">
              <a:avLst/>
            </a:prstGeom>
            <a:gradFill rotWithShape="0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Oval 14">
              <a:extLst>
                <a:ext uri="{FF2B5EF4-FFF2-40B4-BE49-F238E27FC236}">
                  <a16:creationId xmlns:a16="http://schemas.microsoft.com/office/drawing/2014/main" id="{9FA28DE1-B4A4-80A5-F44F-6EA1D64A5B7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832842" y="4305040"/>
              <a:ext cx="236538" cy="230612"/>
            </a:xfrm>
            <a:prstGeom prst="ellipse">
              <a:avLst/>
            </a:prstGeom>
            <a:gradFill rotWithShape="0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Line 16">
              <a:extLst>
                <a:ext uri="{FF2B5EF4-FFF2-40B4-BE49-F238E27FC236}">
                  <a16:creationId xmlns:a16="http://schemas.microsoft.com/office/drawing/2014/main" id="{87A1B17C-F264-ED21-0797-3D7135D6A76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3351617" y="4778327"/>
              <a:ext cx="285750" cy="5715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49" name="Oval 19">
              <a:extLst>
                <a:ext uri="{FF2B5EF4-FFF2-40B4-BE49-F238E27FC236}">
                  <a16:creationId xmlns:a16="http://schemas.microsoft.com/office/drawing/2014/main" id="{7F0E2CED-A3CB-FA89-B408-276180C6C9F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2674" y="5254993"/>
              <a:ext cx="236538" cy="230188"/>
            </a:xfrm>
            <a:prstGeom prst="ellipse">
              <a:avLst/>
            </a:prstGeom>
            <a:gradFill rotWithShape="0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Oval 20">
              <a:extLst>
                <a:ext uri="{FF2B5EF4-FFF2-40B4-BE49-F238E27FC236}">
                  <a16:creationId xmlns:a16="http://schemas.microsoft.com/office/drawing/2014/main" id="{431933AB-9C74-ED36-E890-08C709A97F5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18061" y="5423268"/>
              <a:ext cx="236538" cy="230188"/>
            </a:xfrm>
            <a:prstGeom prst="ellipse">
              <a:avLst/>
            </a:prstGeom>
            <a:gradFill rotWithShape="0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Line 22">
              <a:extLst>
                <a:ext uri="{FF2B5EF4-FFF2-40B4-BE49-F238E27FC236}">
                  <a16:creationId xmlns:a16="http://schemas.microsoft.com/office/drawing/2014/main" id="{A527BB41-4524-A029-5DC3-7C26FA54840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3338917" y="4251277"/>
              <a:ext cx="304800" cy="57308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52" name="Oval 23">
              <a:extLst>
                <a:ext uri="{FF2B5EF4-FFF2-40B4-BE49-F238E27FC236}">
                  <a16:creationId xmlns:a16="http://schemas.microsoft.com/office/drawing/2014/main" id="{5FD920CA-929C-28A0-A08D-AA41A5E2486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832842" y="5176699"/>
              <a:ext cx="236538" cy="230188"/>
            </a:xfrm>
            <a:prstGeom prst="ellipse">
              <a:avLst/>
            </a:prstGeom>
            <a:gradFill rotWithShape="0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Oval 17">
              <a:extLst>
                <a:ext uri="{FF2B5EF4-FFF2-40B4-BE49-F238E27FC236}">
                  <a16:creationId xmlns:a16="http://schemas.microsoft.com/office/drawing/2014/main" id="{03784A83-9139-CE91-04E5-82593A504C6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029877" y="4270327"/>
              <a:ext cx="236538" cy="230188"/>
            </a:xfrm>
            <a:prstGeom prst="ellipse">
              <a:avLst/>
            </a:prstGeom>
            <a:gradFill rotWithShape="0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Oval 20">
              <a:extLst>
                <a:ext uri="{FF2B5EF4-FFF2-40B4-BE49-F238E27FC236}">
                  <a16:creationId xmlns:a16="http://schemas.microsoft.com/office/drawing/2014/main" id="{154DA9F2-C8E8-8C0A-C607-F12356182AE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208310" y="3833366"/>
              <a:ext cx="236538" cy="230188"/>
            </a:xfrm>
            <a:prstGeom prst="ellipse">
              <a:avLst/>
            </a:prstGeom>
            <a:gradFill rotWithShape="0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Oval 21">
              <a:extLst>
                <a:ext uri="{FF2B5EF4-FFF2-40B4-BE49-F238E27FC236}">
                  <a16:creationId xmlns:a16="http://schemas.microsoft.com/office/drawing/2014/main" id="{6756E5D4-70D6-5B7C-3A7F-3B5FCDD5D43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408335" y="3795266"/>
              <a:ext cx="236538" cy="230188"/>
            </a:xfrm>
            <a:prstGeom prst="ellipse">
              <a:avLst/>
            </a:prstGeom>
            <a:gradFill rotWithShape="0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Line 8">
              <a:extLst>
                <a:ext uri="{FF2B5EF4-FFF2-40B4-BE49-F238E27FC236}">
                  <a16:creationId xmlns:a16="http://schemas.microsoft.com/office/drawing/2014/main" id="{83CEA556-4B7E-E43D-CFF7-34D4E4DE397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1670163" y="4008892"/>
              <a:ext cx="412754" cy="6466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57" name="Rectangle 7">
              <a:extLst>
                <a:ext uri="{FF2B5EF4-FFF2-40B4-BE49-F238E27FC236}">
                  <a16:creationId xmlns:a16="http://schemas.microsoft.com/office/drawing/2014/main" id="{5012B09D-4CAE-435E-B775-AE78C2AC84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1697" y="3726639"/>
              <a:ext cx="523198" cy="4484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5FFB2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pPr algn="ctr"/>
              <a:r>
                <a:rPr lang="it-IT" sz="2300" b="1" baseline="30000" dirty="0">
                  <a:solidFill>
                    <a:srgbClr val="FFFF66"/>
                  </a:solidFill>
                  <a:latin typeface="Arial Rounded MT Bold" charset="0"/>
                </a:rPr>
                <a:t>2</a:t>
              </a:r>
              <a:r>
                <a:rPr lang="it-IT" sz="2300" b="1" dirty="0">
                  <a:solidFill>
                    <a:srgbClr val="FFFF66"/>
                  </a:solidFill>
                  <a:latin typeface="Arial Rounded MT Bold" charset="0"/>
                </a:rPr>
                <a:t>H</a:t>
              </a:r>
            </a:p>
          </p:txBody>
        </p:sp>
        <p:sp>
          <p:nvSpPr>
            <p:cNvPr id="58" name="Line 8">
              <a:extLst>
                <a:ext uri="{FF2B5EF4-FFF2-40B4-BE49-F238E27FC236}">
                  <a16:creationId xmlns:a16="http://schemas.microsoft.com/office/drawing/2014/main" id="{BB9DD671-E237-546F-C6A8-DCD8C772EDC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1587998" y="4759592"/>
              <a:ext cx="479188" cy="69598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59" name="Explosion 1 83">
              <a:extLst>
                <a:ext uri="{FF2B5EF4-FFF2-40B4-BE49-F238E27FC236}">
                  <a16:creationId xmlns:a16="http://schemas.microsoft.com/office/drawing/2014/main" id="{53C1FD53-85E8-8881-0079-7F9C348704A4}"/>
                </a:ext>
              </a:extLst>
            </p:cNvPr>
            <p:cNvSpPr/>
            <p:nvPr/>
          </p:nvSpPr>
          <p:spPr>
            <a:xfrm>
              <a:off x="2302975" y="4382151"/>
              <a:ext cx="788577" cy="907174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Rectangle 86">
            <a:extLst>
              <a:ext uri="{FF2B5EF4-FFF2-40B4-BE49-F238E27FC236}">
                <a16:creationId xmlns:a16="http://schemas.microsoft.com/office/drawing/2014/main" id="{96882A02-7F74-E11A-7C4F-430F43D86640}"/>
              </a:ext>
            </a:extLst>
          </p:cNvPr>
          <p:cNvSpPr/>
          <p:nvPr/>
        </p:nvSpPr>
        <p:spPr>
          <a:xfrm>
            <a:off x="5002303" y="4783518"/>
            <a:ext cx="1968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Deuterium-Tritium</a:t>
            </a:r>
            <a:endParaRPr lang="en-US" dirty="0"/>
          </a:p>
        </p:txBody>
      </p:sp>
      <p:sp>
        <p:nvSpPr>
          <p:cNvPr id="61" name="Right Arrow 87">
            <a:extLst>
              <a:ext uri="{FF2B5EF4-FFF2-40B4-BE49-F238E27FC236}">
                <a16:creationId xmlns:a16="http://schemas.microsoft.com/office/drawing/2014/main" id="{B112B193-5587-5C3A-7064-17E7904B2401}"/>
              </a:ext>
            </a:extLst>
          </p:cNvPr>
          <p:cNvSpPr/>
          <p:nvPr/>
        </p:nvSpPr>
        <p:spPr>
          <a:xfrm>
            <a:off x="4232091" y="5256932"/>
            <a:ext cx="584019" cy="5395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88">
            <a:extLst>
              <a:ext uri="{FF2B5EF4-FFF2-40B4-BE49-F238E27FC236}">
                <a16:creationId xmlns:a16="http://schemas.microsoft.com/office/drawing/2014/main" id="{89D49B68-A6C3-958E-CE38-A7480D618BE2}"/>
              </a:ext>
            </a:extLst>
          </p:cNvPr>
          <p:cNvSpPr/>
          <p:nvPr/>
        </p:nvSpPr>
        <p:spPr>
          <a:xfrm>
            <a:off x="4899678" y="5193238"/>
            <a:ext cx="352111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has maximum probability to occur at the conditions that we can be able to reach in our fusion plants and provides a significant amount of energy</a:t>
            </a:r>
            <a:endParaRPr lang="en-US" b="1" baseline="30000" dirty="0">
              <a:solidFill>
                <a:srgbClr val="FF0000"/>
              </a:solidFill>
            </a:endParaRPr>
          </a:p>
        </p:txBody>
      </p:sp>
      <p:grpSp>
        <p:nvGrpSpPr>
          <p:cNvPr id="63" name="Group 65">
            <a:extLst>
              <a:ext uri="{FF2B5EF4-FFF2-40B4-BE49-F238E27FC236}">
                <a16:creationId xmlns:a16="http://schemas.microsoft.com/office/drawing/2014/main" id="{B0811D99-C00A-FDE6-F475-6FA6963CBDEC}"/>
              </a:ext>
            </a:extLst>
          </p:cNvPr>
          <p:cNvGrpSpPr/>
          <p:nvPr/>
        </p:nvGrpSpPr>
        <p:grpSpPr>
          <a:xfrm>
            <a:off x="407836" y="4031281"/>
            <a:ext cx="3581402" cy="2495552"/>
            <a:chOff x="4808704" y="735443"/>
            <a:chExt cx="3581402" cy="2495552"/>
          </a:xfrm>
        </p:grpSpPr>
        <p:sp>
          <p:nvSpPr>
            <p:cNvPr id="64" name="AutoShape 6">
              <a:extLst>
                <a:ext uri="{FF2B5EF4-FFF2-40B4-BE49-F238E27FC236}">
                  <a16:creationId xmlns:a16="http://schemas.microsoft.com/office/drawing/2014/main" id="{7F368BBC-8C83-9B1C-F8AA-95BC6BD3B15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351629" y="192518"/>
              <a:ext cx="2495552" cy="3581401"/>
            </a:xfrm>
            <a:prstGeom prst="roundRect">
              <a:avLst>
                <a:gd name="adj" fmla="val 488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Rectangle 7">
              <a:extLst>
                <a:ext uri="{FF2B5EF4-FFF2-40B4-BE49-F238E27FC236}">
                  <a16:creationId xmlns:a16="http://schemas.microsoft.com/office/drawing/2014/main" id="{FCC10A8F-0BAF-2D5A-3D6B-284E1F75E6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8920" y="2655147"/>
              <a:ext cx="523197" cy="4484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5FFB2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pPr algn="ctr"/>
              <a:r>
                <a:rPr lang="it-IT" sz="2300" b="1" baseline="30000" dirty="0">
                  <a:solidFill>
                    <a:srgbClr val="FFFF66"/>
                  </a:solidFill>
                  <a:latin typeface="Arial Rounded MT Bold" charset="0"/>
                </a:rPr>
                <a:t>3</a:t>
              </a:r>
              <a:r>
                <a:rPr lang="it-IT" sz="2300" b="1" dirty="0">
                  <a:solidFill>
                    <a:srgbClr val="FFFF66"/>
                  </a:solidFill>
                  <a:latin typeface="Arial Rounded MT Bold" charset="0"/>
                </a:rPr>
                <a:t>H</a:t>
              </a:r>
            </a:p>
          </p:txBody>
        </p:sp>
        <p:sp>
          <p:nvSpPr>
            <p:cNvPr id="66" name="Rectangle 10">
              <a:extLst>
                <a:ext uri="{FF2B5EF4-FFF2-40B4-BE49-F238E27FC236}">
                  <a16:creationId xmlns:a16="http://schemas.microsoft.com/office/drawing/2014/main" id="{EFE07144-44E2-5954-2492-EFA89614A4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0784" y="2516528"/>
              <a:ext cx="1919321" cy="4484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5FFB2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 anchor="ctr">
              <a:spAutoFit/>
            </a:bodyPr>
            <a:lstStyle/>
            <a:p>
              <a:pPr algn="ctr"/>
              <a:r>
                <a:rPr lang="it-IT" sz="2300" b="1" dirty="0">
                  <a:solidFill>
                    <a:srgbClr val="FFFF66"/>
                  </a:solidFill>
                  <a:latin typeface="Arial Rounded MT Bold" charset="0"/>
                </a:rPr>
                <a:t>n+14.1 </a:t>
              </a:r>
              <a:r>
                <a:rPr lang="it-IT" sz="2300" b="1" dirty="0" err="1">
                  <a:solidFill>
                    <a:srgbClr val="FFFF66"/>
                  </a:solidFill>
                  <a:latin typeface="Arial Rounded MT Bold" charset="0"/>
                </a:rPr>
                <a:t>MeV</a:t>
              </a:r>
              <a:endParaRPr lang="it-IT" sz="2300" b="1" dirty="0">
                <a:solidFill>
                  <a:srgbClr val="FFFF66"/>
                </a:solidFill>
                <a:latin typeface="Arial Rounded MT Bold" charset="0"/>
              </a:endParaRPr>
            </a:p>
          </p:txBody>
        </p:sp>
        <p:sp>
          <p:nvSpPr>
            <p:cNvPr id="67" name="Rectangle 11">
              <a:extLst>
                <a:ext uri="{FF2B5EF4-FFF2-40B4-BE49-F238E27FC236}">
                  <a16:creationId xmlns:a16="http://schemas.microsoft.com/office/drawing/2014/main" id="{A4B0A68A-2267-B66E-2E37-45E563A450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1588" y="910471"/>
              <a:ext cx="2118518" cy="4484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5FFB2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 anchor="ctr">
              <a:spAutoFit/>
            </a:bodyPr>
            <a:lstStyle/>
            <a:p>
              <a:pPr algn="ctr"/>
              <a:r>
                <a:rPr lang="it-IT" sz="2300" b="1" baseline="30000" dirty="0">
                  <a:solidFill>
                    <a:srgbClr val="FFFF66"/>
                  </a:solidFill>
                  <a:latin typeface="Arial Rounded MT Bold" charset="0"/>
                </a:rPr>
                <a:t>4</a:t>
              </a:r>
              <a:r>
                <a:rPr lang="it-IT" sz="2300" b="1" dirty="0">
                  <a:solidFill>
                    <a:srgbClr val="FFFF66"/>
                  </a:solidFill>
                  <a:latin typeface="Arial Rounded MT Bold" charset="0"/>
                </a:rPr>
                <a:t>He+3.5 </a:t>
              </a:r>
              <a:r>
                <a:rPr lang="it-IT" sz="2300" b="1" dirty="0" err="1">
                  <a:solidFill>
                    <a:srgbClr val="FFFF66"/>
                  </a:solidFill>
                  <a:latin typeface="Arial Rounded MT Bold" charset="0"/>
                </a:rPr>
                <a:t>MeV</a:t>
              </a:r>
              <a:endParaRPr lang="it-IT" sz="2300" b="1" dirty="0">
                <a:solidFill>
                  <a:srgbClr val="FFFF66"/>
                </a:solidFill>
                <a:latin typeface="Arial Rounded MT Bold" charset="0"/>
              </a:endParaRPr>
            </a:p>
          </p:txBody>
        </p:sp>
        <p:grpSp>
          <p:nvGrpSpPr>
            <p:cNvPr id="68" name="Group 12">
              <a:extLst>
                <a:ext uri="{FF2B5EF4-FFF2-40B4-BE49-F238E27FC236}">
                  <a16:creationId xmlns:a16="http://schemas.microsoft.com/office/drawing/2014/main" id="{E4362E1E-087C-EFC5-0AF2-CBCD47E01B1F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696367" y="1303768"/>
              <a:ext cx="412750" cy="390525"/>
              <a:chOff x="2544" y="2703"/>
              <a:chExt cx="260" cy="232"/>
            </a:xfrm>
          </p:grpSpPr>
          <p:sp>
            <p:nvSpPr>
              <p:cNvPr id="82" name="Oval 13">
                <a:extLst>
                  <a:ext uri="{FF2B5EF4-FFF2-40B4-BE49-F238E27FC236}">
                    <a16:creationId xmlns:a16="http://schemas.microsoft.com/office/drawing/2014/main" id="{6FDE6F28-E4C6-6555-23BB-7A8D113A5B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55" y="2726"/>
                <a:ext cx="149" cy="137"/>
              </a:xfrm>
              <a:prstGeom prst="ellipse">
                <a:avLst/>
              </a:prstGeom>
              <a:gradFill rotWithShape="0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" name="Oval 14">
                <a:extLst>
                  <a:ext uri="{FF2B5EF4-FFF2-40B4-BE49-F238E27FC236}">
                    <a16:creationId xmlns:a16="http://schemas.microsoft.com/office/drawing/2014/main" id="{3BF5714D-07F7-6B10-2127-25C914DA08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2703"/>
                <a:ext cx="149" cy="137"/>
              </a:xfrm>
              <a:prstGeom prst="ellipse">
                <a:avLst/>
              </a:prstGeom>
              <a:gradFill rotWithShape="0"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" name="Oval 15">
                <a:extLst>
                  <a:ext uri="{FF2B5EF4-FFF2-40B4-BE49-F238E27FC236}">
                    <a16:creationId xmlns:a16="http://schemas.microsoft.com/office/drawing/2014/main" id="{4F04A6CE-C34F-80FC-E238-248319F3C9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8" y="2798"/>
                <a:ext cx="149" cy="137"/>
              </a:xfrm>
              <a:prstGeom prst="ellipse">
                <a:avLst/>
              </a:prstGeom>
              <a:gradFill rotWithShape="0"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9" name="Line 16">
              <a:extLst>
                <a:ext uri="{FF2B5EF4-FFF2-40B4-BE49-F238E27FC236}">
                  <a16:creationId xmlns:a16="http://schemas.microsoft.com/office/drawing/2014/main" id="{FD739E52-4F1F-5EC6-B7CA-ADC67FCAB5F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7223292" y="1945118"/>
              <a:ext cx="285750" cy="5715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0" name="Oval 17">
              <a:extLst>
                <a:ext uri="{FF2B5EF4-FFF2-40B4-BE49-F238E27FC236}">
                  <a16:creationId xmlns:a16="http://schemas.microsoft.com/office/drawing/2014/main" id="{32F4CCB8-0FA5-DF7E-E35E-EA0EEA06B96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5184204" y="2600512"/>
              <a:ext cx="236538" cy="230188"/>
            </a:xfrm>
            <a:prstGeom prst="ellipse">
              <a:avLst/>
            </a:prstGeom>
            <a:gradFill rotWithShape="0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" name="Oval 19">
              <a:extLst>
                <a:ext uri="{FF2B5EF4-FFF2-40B4-BE49-F238E27FC236}">
                  <a16:creationId xmlns:a16="http://schemas.microsoft.com/office/drawing/2014/main" id="{AF02FC5C-91EB-F7F3-4C7A-505795A04D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5064349" y="2421784"/>
              <a:ext cx="236538" cy="230188"/>
            </a:xfrm>
            <a:prstGeom prst="ellipse">
              <a:avLst/>
            </a:prstGeom>
            <a:gradFill rotWithShape="0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" name="Oval 20">
              <a:extLst>
                <a:ext uri="{FF2B5EF4-FFF2-40B4-BE49-F238E27FC236}">
                  <a16:creationId xmlns:a16="http://schemas.microsoft.com/office/drawing/2014/main" id="{543DA51E-FD10-99CC-C8A7-9AB7652CD1E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989736" y="2590059"/>
              <a:ext cx="236538" cy="230188"/>
            </a:xfrm>
            <a:prstGeom prst="ellipse">
              <a:avLst/>
            </a:prstGeom>
            <a:gradFill rotWithShape="0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" name="Line 22">
              <a:extLst>
                <a:ext uri="{FF2B5EF4-FFF2-40B4-BE49-F238E27FC236}">
                  <a16:creationId xmlns:a16="http://schemas.microsoft.com/office/drawing/2014/main" id="{21CFC4E2-0968-DB0E-6CAE-6DECD59EA4E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7210592" y="1418068"/>
              <a:ext cx="304800" cy="57308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4" name="Oval 23">
              <a:extLst>
                <a:ext uri="{FF2B5EF4-FFF2-40B4-BE49-F238E27FC236}">
                  <a16:creationId xmlns:a16="http://schemas.microsoft.com/office/drawing/2014/main" id="{7327A016-C504-8065-7916-94088069255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7858538" y="1580831"/>
              <a:ext cx="236538" cy="230188"/>
            </a:xfrm>
            <a:prstGeom prst="ellipse">
              <a:avLst/>
            </a:prstGeom>
            <a:gradFill rotWithShape="0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" name="Oval 17">
              <a:extLst>
                <a:ext uri="{FF2B5EF4-FFF2-40B4-BE49-F238E27FC236}">
                  <a16:creationId xmlns:a16="http://schemas.microsoft.com/office/drawing/2014/main" id="{E22187C5-1809-698E-3CE8-83CE636B3BD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7680001" y="2323174"/>
              <a:ext cx="236538" cy="230188"/>
            </a:xfrm>
            <a:prstGeom prst="ellipse">
              <a:avLst/>
            </a:prstGeom>
            <a:gradFill rotWithShape="0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" name="Oval 20">
              <a:extLst>
                <a:ext uri="{FF2B5EF4-FFF2-40B4-BE49-F238E27FC236}">
                  <a16:creationId xmlns:a16="http://schemas.microsoft.com/office/drawing/2014/main" id="{D133A439-76D8-8047-E967-B3E3111B12F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5079985" y="1000157"/>
              <a:ext cx="236538" cy="230188"/>
            </a:xfrm>
            <a:prstGeom prst="ellipse">
              <a:avLst/>
            </a:prstGeom>
            <a:gradFill rotWithShape="0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" name="Oval 21">
              <a:extLst>
                <a:ext uri="{FF2B5EF4-FFF2-40B4-BE49-F238E27FC236}">
                  <a16:creationId xmlns:a16="http://schemas.microsoft.com/office/drawing/2014/main" id="{7DE78067-64A5-A709-0E32-FB689163161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5280010" y="962057"/>
              <a:ext cx="236538" cy="230188"/>
            </a:xfrm>
            <a:prstGeom prst="ellipse">
              <a:avLst/>
            </a:prstGeom>
            <a:gradFill rotWithShape="0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" name="Line 8">
              <a:extLst>
                <a:ext uri="{FF2B5EF4-FFF2-40B4-BE49-F238E27FC236}">
                  <a16:creationId xmlns:a16="http://schemas.microsoft.com/office/drawing/2014/main" id="{6D4B8437-8123-BBDC-4F40-BC68A77BE4E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5541838" y="1175683"/>
              <a:ext cx="412754" cy="6466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9" name="Rectangle 7">
              <a:extLst>
                <a:ext uri="{FF2B5EF4-FFF2-40B4-BE49-F238E27FC236}">
                  <a16:creationId xmlns:a16="http://schemas.microsoft.com/office/drawing/2014/main" id="{ED4C35FC-0F9E-6F0A-FEF0-8B3E628A81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3372" y="893430"/>
              <a:ext cx="523198" cy="4484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5FFB2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pPr algn="ctr"/>
              <a:r>
                <a:rPr lang="it-IT" sz="2300" b="1" baseline="30000" dirty="0">
                  <a:solidFill>
                    <a:srgbClr val="FFFF66"/>
                  </a:solidFill>
                  <a:latin typeface="Arial Rounded MT Bold" charset="0"/>
                </a:rPr>
                <a:t>2</a:t>
              </a:r>
              <a:r>
                <a:rPr lang="it-IT" sz="2300" b="1" dirty="0">
                  <a:solidFill>
                    <a:srgbClr val="FFFF66"/>
                  </a:solidFill>
                  <a:latin typeface="Arial Rounded MT Bold" charset="0"/>
                </a:rPr>
                <a:t>H</a:t>
              </a:r>
            </a:p>
          </p:txBody>
        </p:sp>
        <p:sp>
          <p:nvSpPr>
            <p:cNvPr id="80" name="Line 8">
              <a:extLst>
                <a:ext uri="{FF2B5EF4-FFF2-40B4-BE49-F238E27FC236}">
                  <a16:creationId xmlns:a16="http://schemas.microsoft.com/office/drawing/2014/main" id="{20FD5360-41FE-20C3-E210-0BC1C0A0092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5459673" y="1926383"/>
              <a:ext cx="479188" cy="69598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81" name="Explosion 1 105">
              <a:extLst>
                <a:ext uri="{FF2B5EF4-FFF2-40B4-BE49-F238E27FC236}">
                  <a16:creationId xmlns:a16="http://schemas.microsoft.com/office/drawing/2014/main" id="{B0BFA83C-B26E-77C2-24D0-7FF55A484321}"/>
                </a:ext>
              </a:extLst>
            </p:cNvPr>
            <p:cNvSpPr/>
            <p:nvPr/>
          </p:nvSpPr>
          <p:spPr>
            <a:xfrm>
              <a:off x="6174650" y="1548942"/>
              <a:ext cx="788577" cy="907174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5" name="Oval 21">
            <a:extLst>
              <a:ext uri="{FF2B5EF4-FFF2-40B4-BE49-F238E27FC236}">
                <a16:creationId xmlns:a16="http://schemas.microsoft.com/office/drawing/2014/main" id="{FC62E2E8-B7D2-A15D-6A08-55D5A6620843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857738" y="5668436"/>
            <a:ext cx="236538" cy="230188"/>
          </a:xfrm>
          <a:prstGeom prst="ellipse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" name="Oval 23">
            <a:extLst>
              <a:ext uri="{FF2B5EF4-FFF2-40B4-BE49-F238E27FC236}">
                <a16:creationId xmlns:a16="http://schemas.microsoft.com/office/drawing/2014/main" id="{FF171903-9F3E-340A-E028-3C8C17784079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1339760" y="5404800"/>
            <a:ext cx="236538" cy="230188"/>
          </a:xfrm>
          <a:prstGeom prst="ellipse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" name="TextBox 1">
            <a:extLst>
              <a:ext uri="{FF2B5EF4-FFF2-40B4-BE49-F238E27FC236}">
                <a16:creationId xmlns:a16="http://schemas.microsoft.com/office/drawing/2014/main" id="{F9B53DCD-9E0D-9E02-4C69-6560809CE3A3}"/>
              </a:ext>
            </a:extLst>
          </p:cNvPr>
          <p:cNvSpPr txBox="1"/>
          <p:nvPr/>
        </p:nvSpPr>
        <p:spPr>
          <a:xfrm>
            <a:off x="4149151" y="3367703"/>
            <a:ext cx="3490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Q-value </a:t>
            </a:r>
            <a:r>
              <a:rPr lang="en-US" dirty="0"/>
              <a:t>is sum of energy acquired by final nuclei </a:t>
            </a:r>
            <a:r>
              <a:rPr lang="en-US" dirty="0">
                <a:sym typeface="Wingdings" panose="05000000000000000000" pitchFamily="2" charset="2"/>
              </a:rPr>
              <a:t> energy released in exoergic reactions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97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 animBg="1"/>
      <p:bldP spid="6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62F10B-AEF2-4C47-8648-65BB1F8CF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51437"/>
          </a:xfrm>
        </p:spPr>
        <p:txBody>
          <a:bodyPr/>
          <a:lstStyle/>
          <a:p>
            <a:pPr algn="ctr"/>
            <a:r>
              <a:rPr lang="en-US" dirty="0"/>
              <a:t>Conditions for Fusion</a:t>
            </a:r>
            <a:endParaRPr lang="it-IT" dirty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B224DE08-6223-4934-B7AF-808EC9886BFB}"/>
              </a:ext>
            </a:extLst>
          </p:cNvPr>
          <p:cNvSpPr/>
          <p:nvPr/>
        </p:nvSpPr>
        <p:spPr>
          <a:xfrm>
            <a:off x="78288" y="1750207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it-IT" dirty="0">
                <a:cs typeface="Times New Roman" pitchFamily="18" charset="0"/>
              </a:rPr>
              <a:t>At </a:t>
            </a:r>
            <a:r>
              <a:rPr lang="it-IT" dirty="0" err="1">
                <a:cs typeface="Times New Roman" pitchFamily="18" charset="0"/>
              </a:rPr>
              <a:t>such</a:t>
            </a:r>
            <a:r>
              <a:rPr lang="it-IT" dirty="0">
                <a:cs typeface="Times New Roman" pitchFamily="18" charset="0"/>
              </a:rPr>
              <a:t> high </a:t>
            </a:r>
            <a:r>
              <a:rPr lang="it-IT" dirty="0" err="1">
                <a:cs typeface="Times New Roman" pitchFamily="18" charset="0"/>
              </a:rPr>
              <a:t>temperatures</a:t>
            </a:r>
            <a:r>
              <a:rPr lang="it-IT" dirty="0">
                <a:cs typeface="Times New Roman" pitchFamily="18" charset="0"/>
              </a:rPr>
              <a:t>, a </a:t>
            </a:r>
            <a:r>
              <a:rPr lang="it-IT" b="1" dirty="0">
                <a:solidFill>
                  <a:srgbClr val="FF0000"/>
                </a:solidFill>
                <a:cs typeface="Times New Roman" pitchFamily="18" charset="0"/>
              </a:rPr>
              <a:t>plasma</a:t>
            </a:r>
            <a:r>
              <a:rPr lang="it-IT" dirty="0">
                <a:cs typeface="Times New Roman" pitchFamily="18" charset="0"/>
              </a:rPr>
              <a:t> </a:t>
            </a:r>
            <a:r>
              <a:rPr lang="it-IT" dirty="0" err="1">
                <a:cs typeface="Times New Roman" pitchFamily="18" charset="0"/>
              </a:rPr>
              <a:t>is</a:t>
            </a:r>
            <a:r>
              <a:rPr lang="it-IT" dirty="0">
                <a:cs typeface="Times New Roman" pitchFamily="18" charset="0"/>
              </a:rPr>
              <a:t> </a:t>
            </a:r>
            <a:r>
              <a:rPr lang="it-IT" dirty="0" err="1">
                <a:cs typeface="Times New Roman" pitchFamily="18" charset="0"/>
              </a:rPr>
              <a:t>created</a:t>
            </a:r>
            <a:r>
              <a:rPr lang="it-IT" dirty="0">
                <a:cs typeface="Times New Roman" pitchFamily="18" charset="0"/>
              </a:rPr>
              <a:t> </a:t>
            </a:r>
            <a:r>
              <a:rPr lang="it-IT" dirty="0"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it-IT" b="1" dirty="0">
                <a:solidFill>
                  <a:srgbClr val="FF0000"/>
                </a:solidFill>
                <a:sym typeface="Wingdings" panose="05000000000000000000" pitchFamily="2" charset="2"/>
              </a:rPr>
              <a:t>a gas of </a:t>
            </a:r>
            <a:r>
              <a:rPr lang="it-IT" b="1" dirty="0" err="1">
                <a:solidFill>
                  <a:srgbClr val="FF0000"/>
                </a:solidFill>
                <a:sym typeface="Wingdings" panose="05000000000000000000" pitchFamily="2" charset="2"/>
              </a:rPr>
              <a:t>electrons</a:t>
            </a:r>
            <a:r>
              <a:rPr lang="it-IT" b="1" dirty="0">
                <a:solidFill>
                  <a:srgbClr val="FF0000"/>
                </a:solidFill>
                <a:sym typeface="Wingdings" panose="05000000000000000000" pitchFamily="2" charset="2"/>
              </a:rPr>
              <a:t> and nuclei (</a:t>
            </a:r>
            <a:r>
              <a:rPr lang="it-IT" b="1" dirty="0" err="1">
                <a:solidFill>
                  <a:srgbClr val="FF0000"/>
                </a:solidFill>
                <a:sym typeface="Wingdings" panose="05000000000000000000" pitchFamily="2" charset="2"/>
              </a:rPr>
              <a:t>ions</a:t>
            </a:r>
            <a:r>
              <a:rPr lang="it-IT" b="1" dirty="0">
                <a:solidFill>
                  <a:srgbClr val="FF0000"/>
                </a:solidFill>
                <a:sym typeface="Wingdings" panose="05000000000000000000" pitchFamily="2" charset="2"/>
              </a:rPr>
              <a:t>) </a:t>
            </a:r>
            <a:r>
              <a:rPr lang="it-IT" b="1" dirty="0" err="1">
                <a:solidFill>
                  <a:srgbClr val="FF0000"/>
                </a:solidFill>
              </a:rPr>
              <a:t>moving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independently</a:t>
            </a:r>
            <a:endParaRPr lang="it-IT" dirty="0"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E6A8B5-4CAE-4AD8-A3C1-095E433EBB6E}"/>
              </a:ext>
            </a:extLst>
          </p:cNvPr>
          <p:cNvSpPr/>
          <p:nvPr/>
        </p:nvSpPr>
        <p:spPr>
          <a:xfrm>
            <a:off x="434392" y="1019738"/>
            <a:ext cx="114797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dirty="0">
                <a:cs typeface="Times New Roman" pitchFamily="18" charset="0"/>
              </a:rPr>
              <a:t>To make fusion </a:t>
            </a:r>
            <a:r>
              <a:rPr lang="it-IT" dirty="0" err="1">
                <a:cs typeface="Times New Roman" pitchFamily="18" charset="0"/>
              </a:rPr>
              <a:t>happen</a:t>
            </a:r>
            <a:r>
              <a:rPr lang="it-IT" dirty="0">
                <a:cs typeface="Times New Roman" pitchFamily="18" charset="0"/>
              </a:rPr>
              <a:t>,</a:t>
            </a:r>
            <a:r>
              <a:rPr lang="it-IT" b="1" dirty="0">
                <a:solidFill>
                  <a:srgbClr val="FF0000"/>
                </a:solidFill>
                <a:cs typeface="Times New Roman" pitchFamily="18" charset="0"/>
              </a:rPr>
              <a:t> Coulomb </a:t>
            </a:r>
            <a:r>
              <a:rPr lang="it-IT" b="1" dirty="0" err="1">
                <a:solidFill>
                  <a:srgbClr val="FF0000"/>
                </a:solidFill>
                <a:cs typeface="Times New Roman" pitchFamily="18" charset="0"/>
              </a:rPr>
              <a:t>repulsion</a:t>
            </a:r>
            <a:r>
              <a:rPr lang="it-IT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cs typeface="Times New Roman" pitchFamily="18" charset="0"/>
              </a:rPr>
              <a:t>between</a:t>
            </a:r>
            <a:r>
              <a:rPr lang="it-IT" b="1" dirty="0">
                <a:solidFill>
                  <a:srgbClr val="FF0000"/>
                </a:solidFill>
                <a:cs typeface="Times New Roman" pitchFamily="18" charset="0"/>
              </a:rPr>
              <a:t> (positive) nuclei </a:t>
            </a:r>
            <a:r>
              <a:rPr lang="it-IT" b="1" dirty="0" err="1">
                <a:solidFill>
                  <a:srgbClr val="FF0000"/>
                </a:solidFill>
                <a:cs typeface="Times New Roman" pitchFamily="18" charset="0"/>
              </a:rPr>
              <a:t>has</a:t>
            </a:r>
            <a:r>
              <a:rPr lang="it-IT" b="1" dirty="0">
                <a:solidFill>
                  <a:srgbClr val="FF0000"/>
                </a:solidFill>
                <a:cs typeface="Times New Roman" pitchFamily="18" charset="0"/>
              </a:rPr>
              <a:t> to be </a:t>
            </a:r>
            <a:r>
              <a:rPr lang="it-IT" b="1" dirty="0" err="1">
                <a:solidFill>
                  <a:srgbClr val="FF0000"/>
                </a:solidFill>
                <a:cs typeface="Times New Roman" pitchFamily="18" charset="0"/>
              </a:rPr>
              <a:t>overcome</a:t>
            </a:r>
            <a:r>
              <a:rPr lang="it-IT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it-IT" b="1" dirty="0">
                <a:solidFill>
                  <a:srgbClr val="FF0000"/>
                </a:solidFill>
                <a:cs typeface="Times New Roman" pitchFamily="18" charset="0"/>
                <a:sym typeface="Wingdings" panose="05000000000000000000" pitchFamily="2" charset="2"/>
              </a:rPr>
              <a:t></a:t>
            </a:r>
            <a:r>
              <a:rPr lang="it-IT" dirty="0">
                <a:cs typeface="Times New Roman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cs typeface="Times New Roman" pitchFamily="18" charset="0"/>
              </a:rPr>
              <a:t>necessary</a:t>
            </a:r>
            <a:r>
              <a:rPr lang="it-IT" b="1" dirty="0">
                <a:solidFill>
                  <a:srgbClr val="FF0000"/>
                </a:solidFill>
                <a:cs typeface="Times New Roman" pitchFamily="18" charset="0"/>
              </a:rPr>
              <a:t> to </a:t>
            </a:r>
            <a:r>
              <a:rPr lang="it-IT" b="1" dirty="0" err="1">
                <a:solidFill>
                  <a:srgbClr val="FF0000"/>
                </a:solidFill>
                <a:cs typeface="Times New Roman" pitchFamily="18" charset="0"/>
              </a:rPr>
              <a:t>reach</a:t>
            </a:r>
            <a:r>
              <a:rPr lang="it-IT" b="1" dirty="0">
                <a:solidFill>
                  <a:srgbClr val="FF0000"/>
                </a:solidFill>
                <a:cs typeface="Times New Roman" pitchFamily="18" charset="0"/>
              </a:rPr>
              <a:t> VERY high </a:t>
            </a:r>
            <a:r>
              <a:rPr lang="it-IT" b="1" dirty="0" err="1">
                <a:solidFill>
                  <a:srgbClr val="FF0000"/>
                </a:solidFill>
                <a:cs typeface="Times New Roman" pitchFamily="18" charset="0"/>
              </a:rPr>
              <a:t>temperatures</a:t>
            </a:r>
            <a:r>
              <a:rPr lang="it-IT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it-IT" dirty="0"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it-IT" dirty="0" err="1"/>
              <a:t>Deuterium</a:t>
            </a:r>
            <a:r>
              <a:rPr lang="it-IT" dirty="0"/>
              <a:t>-Tritium gas </a:t>
            </a:r>
            <a:r>
              <a:rPr lang="it-IT" dirty="0" err="1"/>
              <a:t>mixture</a:t>
            </a:r>
            <a:r>
              <a:rPr lang="it-IT" dirty="0"/>
              <a:t> must be </a:t>
            </a:r>
            <a:r>
              <a:rPr lang="it-IT" dirty="0" err="1"/>
              <a:t>heated</a:t>
            </a:r>
            <a:r>
              <a:rPr lang="it-IT" dirty="0"/>
              <a:t> to </a:t>
            </a:r>
            <a:r>
              <a:rPr lang="it-IT" dirty="0" err="1"/>
              <a:t>several</a:t>
            </a:r>
            <a:r>
              <a:rPr lang="it-IT" dirty="0"/>
              <a:t> </a:t>
            </a:r>
            <a:r>
              <a:rPr lang="it-IT" dirty="0" err="1"/>
              <a:t>million</a:t>
            </a:r>
            <a:r>
              <a:rPr lang="it-IT" dirty="0"/>
              <a:t> degrees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3A18B86B-5DDD-4521-9646-FEEF59236547}"/>
              </a:ext>
            </a:extLst>
          </p:cNvPr>
          <p:cNvSpPr/>
          <p:nvPr/>
        </p:nvSpPr>
        <p:spPr>
          <a:xfrm>
            <a:off x="665255" y="2241923"/>
            <a:ext cx="1101806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>
                <a:solidFill>
                  <a:srgbClr val="FF0000"/>
                </a:solidFill>
                <a:cs typeface="Times New Roman" pitchFamily="18" charset="0"/>
              </a:rPr>
              <a:t>The plasma </a:t>
            </a:r>
            <a:r>
              <a:rPr lang="it-IT" b="1" dirty="0" err="1">
                <a:solidFill>
                  <a:srgbClr val="FF0000"/>
                </a:solidFill>
                <a:cs typeface="Times New Roman" pitchFamily="18" charset="0"/>
              </a:rPr>
              <a:t>is</a:t>
            </a:r>
            <a:r>
              <a:rPr lang="it-IT" b="1" dirty="0">
                <a:solidFill>
                  <a:srgbClr val="FF0000"/>
                </a:solidFill>
                <a:cs typeface="Times New Roman" pitchFamily="18" charset="0"/>
              </a:rPr>
              <a:t> so hot </a:t>
            </a:r>
            <a:r>
              <a:rPr lang="it-IT" b="1" dirty="0" err="1">
                <a:solidFill>
                  <a:srgbClr val="FF0000"/>
                </a:solidFill>
                <a:cs typeface="Times New Roman" pitchFamily="18" charset="0"/>
              </a:rPr>
              <a:t>that</a:t>
            </a:r>
            <a:r>
              <a:rPr lang="it-IT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cs typeface="Times New Roman" pitchFamily="18" charset="0"/>
              </a:rPr>
              <a:t>it</a:t>
            </a:r>
            <a:r>
              <a:rPr lang="it-IT" b="1" dirty="0">
                <a:solidFill>
                  <a:srgbClr val="FF0000"/>
                </a:solidFill>
                <a:cs typeface="Times New Roman" pitchFamily="18" charset="0"/>
              </a:rPr>
              <a:t> must be </a:t>
            </a:r>
            <a:r>
              <a:rPr lang="it-IT" b="1" dirty="0" err="1">
                <a:solidFill>
                  <a:srgbClr val="FF0000"/>
                </a:solidFill>
                <a:cs typeface="Times New Roman" pitchFamily="18" charset="0"/>
              </a:rPr>
              <a:t>trapped</a:t>
            </a:r>
            <a:r>
              <a:rPr lang="it-IT" b="1" dirty="0">
                <a:solidFill>
                  <a:srgbClr val="FF0000"/>
                </a:solidFill>
                <a:cs typeface="Times New Roman" pitchFamily="18" charset="0"/>
              </a:rPr>
              <a:t> (</a:t>
            </a:r>
            <a:r>
              <a:rPr lang="it-IT" b="1" dirty="0" err="1">
                <a:solidFill>
                  <a:srgbClr val="FF0000"/>
                </a:solidFill>
                <a:cs typeface="Times New Roman" pitchFamily="18" charset="0"/>
              </a:rPr>
              <a:t>confined</a:t>
            </a:r>
            <a:r>
              <a:rPr lang="it-IT" b="1" dirty="0">
                <a:solidFill>
                  <a:srgbClr val="FF0000"/>
                </a:solidFill>
                <a:cs typeface="Times New Roman" pitchFamily="18" charset="0"/>
              </a:rPr>
              <a:t>) </a:t>
            </a:r>
            <a:r>
              <a:rPr lang="it-IT" b="1" dirty="0" err="1">
                <a:solidFill>
                  <a:srgbClr val="FF0000"/>
                </a:solidFill>
                <a:cs typeface="Times New Roman" pitchFamily="18" charset="0"/>
              </a:rPr>
              <a:t>such</a:t>
            </a:r>
            <a:r>
              <a:rPr lang="it-IT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cs typeface="Times New Roman" pitchFamily="18" charset="0"/>
              </a:rPr>
              <a:t>as</a:t>
            </a:r>
            <a:r>
              <a:rPr lang="it-IT" b="1" dirty="0">
                <a:solidFill>
                  <a:srgbClr val="FF0000"/>
                </a:solidFill>
                <a:cs typeface="Times New Roman" pitchFamily="18" charset="0"/>
              </a:rPr>
              <a:t> to </a:t>
            </a:r>
            <a:r>
              <a:rPr lang="it-IT" b="1" dirty="0" err="1">
                <a:solidFill>
                  <a:srgbClr val="FF0000"/>
                </a:solidFill>
                <a:cs typeface="Times New Roman" pitchFamily="18" charset="0"/>
              </a:rPr>
              <a:t>avoid</a:t>
            </a:r>
            <a:r>
              <a:rPr lang="it-IT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cs typeface="Times New Roman" pitchFamily="18" charset="0"/>
              </a:rPr>
              <a:t>touching</a:t>
            </a:r>
            <a:r>
              <a:rPr lang="it-IT" b="1" dirty="0">
                <a:solidFill>
                  <a:srgbClr val="FF0000"/>
                </a:solidFill>
                <a:cs typeface="Times New Roman" pitchFamily="18" charset="0"/>
              </a:rPr>
              <a:t> the </a:t>
            </a:r>
            <a:r>
              <a:rPr lang="it-IT" b="1" dirty="0" err="1">
                <a:solidFill>
                  <a:srgbClr val="FF0000"/>
                </a:solidFill>
                <a:cs typeface="Times New Roman" pitchFamily="18" charset="0"/>
              </a:rPr>
              <a:t>reactor</a:t>
            </a:r>
            <a:r>
              <a:rPr lang="it-IT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cs typeface="Times New Roman" pitchFamily="18" charset="0"/>
              </a:rPr>
              <a:t>walls</a:t>
            </a:r>
            <a:r>
              <a:rPr lang="it-IT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it-IT" dirty="0"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it-IT" dirty="0" err="1">
                <a:sym typeface="Wingdings" panose="05000000000000000000" pitchFamily="2" charset="2"/>
              </a:rPr>
              <a:t>Confinement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is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achieved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through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magnetic</a:t>
            </a:r>
            <a:r>
              <a:rPr lang="it-IT" dirty="0">
                <a:sym typeface="Wingdings" panose="05000000000000000000" pitchFamily="2" charset="2"/>
              </a:rPr>
              <a:t> fields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dirty="0">
              <a:sym typeface="Wingdings" panose="05000000000000000000" pitchFamily="2" charset="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dirty="0">
              <a:sym typeface="Wingdings" panose="05000000000000000000" pitchFamily="2" charset="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dirty="0">
              <a:sym typeface="Wingdings" panose="05000000000000000000" pitchFamily="2" charset="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dirty="0">
              <a:sym typeface="Wingdings" panose="05000000000000000000" pitchFamily="2" charset="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dirty="0">
              <a:sym typeface="Wingdings" panose="05000000000000000000" pitchFamily="2" charset="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dirty="0">
              <a:sym typeface="Wingdings" panose="05000000000000000000" pitchFamily="2" charset="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dirty="0">
              <a:sym typeface="Wingdings" panose="05000000000000000000" pitchFamily="2" charset="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dirty="0">
              <a:sym typeface="Wingdings" panose="05000000000000000000" pitchFamily="2" charset="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dirty="0">
              <a:sym typeface="Wingdings" panose="05000000000000000000" pitchFamily="2" charset="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dirty="0">
              <a:sym typeface="Wingdings" panose="05000000000000000000" pitchFamily="2" charset="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dirty="0">
              <a:sym typeface="Wingdings" panose="05000000000000000000" pitchFamily="2" charset="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dirty="0">
              <a:sym typeface="Wingdings" panose="05000000000000000000" pitchFamily="2" charset="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dirty="0">
                <a:sym typeface="Wingdings" panose="05000000000000000000" pitchFamily="2" charset="2"/>
              </a:rPr>
              <a:t>or the </a:t>
            </a:r>
            <a:r>
              <a:rPr lang="it-IT" dirty="0" err="1">
                <a:sym typeface="Wingdings" panose="05000000000000000000" pitchFamily="2" charset="2"/>
              </a:rPr>
              <a:t>mixture</a:t>
            </a:r>
            <a:r>
              <a:rPr lang="it-IT" dirty="0">
                <a:sym typeface="Wingdings" panose="05000000000000000000" pitchFamily="2" charset="2"/>
              </a:rPr>
              <a:t> can be </a:t>
            </a:r>
            <a:r>
              <a:rPr lang="it-IT" dirty="0" err="1">
                <a:sym typeface="Wingdings" panose="05000000000000000000" pitchFamily="2" charset="2"/>
              </a:rPr>
              <a:t>compressed</a:t>
            </a:r>
            <a:r>
              <a:rPr lang="it-IT" dirty="0">
                <a:sym typeface="Wingdings" panose="05000000000000000000" pitchFamily="2" charset="2"/>
              </a:rPr>
              <a:t> by </a:t>
            </a:r>
            <a:r>
              <a:rPr lang="it-IT" dirty="0" err="1">
                <a:sym typeface="Wingdings" panose="05000000000000000000" pitchFamily="2" charset="2"/>
              </a:rPr>
              <a:t>using</a:t>
            </a:r>
            <a:r>
              <a:rPr lang="it-IT" dirty="0">
                <a:sym typeface="Wingdings" panose="05000000000000000000" pitchFamily="2" charset="2"/>
              </a:rPr>
              <a:t> high power </a:t>
            </a:r>
            <a:r>
              <a:rPr lang="it-IT" dirty="0" err="1">
                <a:sym typeface="Wingdings" panose="05000000000000000000" pitchFamily="2" charset="2"/>
              </a:rPr>
              <a:t>lasers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/>
              <a:t>(«</a:t>
            </a:r>
            <a:r>
              <a:rPr lang="it-IT" dirty="0" err="1"/>
              <a:t>inertial</a:t>
            </a:r>
            <a:r>
              <a:rPr lang="it-IT" dirty="0"/>
              <a:t>» fusion)</a:t>
            </a:r>
          </a:p>
        </p:txBody>
      </p:sp>
      <p:grpSp>
        <p:nvGrpSpPr>
          <p:cNvPr id="6" name="Group 15">
            <a:extLst>
              <a:ext uri="{FF2B5EF4-FFF2-40B4-BE49-F238E27FC236}">
                <a16:creationId xmlns:a16="http://schemas.microsoft.com/office/drawing/2014/main" id="{0BE3EFA3-E605-7D78-7659-015CC3DA5057}"/>
              </a:ext>
            </a:extLst>
          </p:cNvPr>
          <p:cNvGrpSpPr/>
          <p:nvPr/>
        </p:nvGrpSpPr>
        <p:grpSpPr>
          <a:xfrm>
            <a:off x="4161307" y="2923849"/>
            <a:ext cx="4025961" cy="3019471"/>
            <a:chOff x="5237018" y="3914690"/>
            <a:chExt cx="3906982" cy="2930237"/>
          </a:xfrm>
        </p:grpSpPr>
        <p:pic>
          <p:nvPicPr>
            <p:cNvPr id="9" name="Picture 4" descr="File:POVRay bugman123.com solenoid magnetic field 640x480b.jpg">
              <a:extLst>
                <a:ext uri="{FF2B5EF4-FFF2-40B4-BE49-F238E27FC236}">
                  <a16:creationId xmlns:a16="http://schemas.microsoft.com/office/drawing/2014/main" id="{73F382C5-689B-5D2D-7A7D-AEAB646AF6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7018" y="3914690"/>
              <a:ext cx="3906982" cy="29302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https://upload.wikimedia.org/wikipedia/commons/4/4d/Helix2.png">
              <a:extLst>
                <a:ext uri="{FF2B5EF4-FFF2-40B4-BE49-F238E27FC236}">
                  <a16:creationId xmlns:a16="http://schemas.microsoft.com/office/drawing/2014/main" id="{5B604DC5-FD77-2A32-44FF-8531BF1F67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027271" y="5498307"/>
              <a:ext cx="173642" cy="367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https://upload.wikimedia.org/wikipedia/commons/4/4d/Helix2.png">
              <a:extLst>
                <a:ext uri="{FF2B5EF4-FFF2-40B4-BE49-F238E27FC236}">
                  <a16:creationId xmlns:a16="http://schemas.microsoft.com/office/drawing/2014/main" id="{6533C0C1-1757-5226-FAF4-4A1A706583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919744" y="5020992"/>
              <a:ext cx="173642" cy="367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https://upload.wikimedia.org/wikipedia/commons/4/4d/Helix2.png">
              <a:extLst>
                <a:ext uri="{FF2B5EF4-FFF2-40B4-BE49-F238E27FC236}">
                  <a16:creationId xmlns:a16="http://schemas.microsoft.com/office/drawing/2014/main" id="{2C261E4C-6B5A-4B11-E1A2-E3025101CC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001536" y="5387974"/>
              <a:ext cx="173642" cy="367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https://upload.wikimedia.org/wikipedia/commons/4/4d/Helix2.png">
              <a:extLst>
                <a:ext uri="{FF2B5EF4-FFF2-40B4-BE49-F238E27FC236}">
                  <a16:creationId xmlns:a16="http://schemas.microsoft.com/office/drawing/2014/main" id="{DE77B9E6-699F-8AA8-D3A9-F9FDB5115C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716320" y="4847349"/>
              <a:ext cx="173642" cy="367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https://upload.wikimedia.org/wikipedia/commons/4/4d/Helix2.png">
              <a:extLst>
                <a:ext uri="{FF2B5EF4-FFF2-40B4-BE49-F238E27FC236}">
                  <a16:creationId xmlns:a16="http://schemas.microsoft.com/office/drawing/2014/main" id="{53F3C151-A566-9378-FE98-EBFE09C723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26257" y="5421388"/>
              <a:ext cx="173642" cy="367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https://upload.wikimedia.org/wikipedia/commons/4/4d/Helix2.png">
              <a:extLst>
                <a:ext uri="{FF2B5EF4-FFF2-40B4-BE49-F238E27FC236}">
                  <a16:creationId xmlns:a16="http://schemas.microsoft.com/office/drawing/2014/main" id="{B28D8515-69E7-7635-D268-2141CAD40D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791856" y="5214332"/>
              <a:ext cx="173642" cy="367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https://upload.wikimedia.org/wikipedia/commons/4/4d/Helix2.png">
              <a:extLst>
                <a:ext uri="{FF2B5EF4-FFF2-40B4-BE49-F238E27FC236}">
                  <a16:creationId xmlns:a16="http://schemas.microsoft.com/office/drawing/2014/main" id="{FED85070-871C-DBCA-5512-B5A9D94A8F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841482" y="5710755"/>
              <a:ext cx="173642" cy="367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8226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19B7C8-25AF-4658-B83F-944FCD038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8728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The forms of energy</a:t>
            </a:r>
            <a:endParaRPr lang="it-IT" dirty="0"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B87AA339-4B35-4B1C-A60D-51461C1E04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455" y="1823858"/>
            <a:ext cx="1767840" cy="1099376"/>
          </a:xfrm>
          <a:prstGeom prst="rect">
            <a:avLst/>
          </a:prstGeom>
        </p:spPr>
      </p:pic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C01623DD-C925-476C-B4D0-A743CAE84C8E}"/>
              </a:ext>
            </a:extLst>
          </p:cNvPr>
          <p:cNvSpPr/>
          <p:nvPr/>
        </p:nvSpPr>
        <p:spPr>
          <a:xfrm>
            <a:off x="2430425" y="3382144"/>
            <a:ext cx="1953492" cy="10640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chemeClr val="bg1"/>
                </a:solidFill>
              </a:rPr>
              <a:t>Electromagnetic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646A9395-00BC-415A-A072-3A47874CD499}"/>
              </a:ext>
            </a:extLst>
          </p:cNvPr>
          <p:cNvSpPr/>
          <p:nvPr/>
        </p:nvSpPr>
        <p:spPr>
          <a:xfrm>
            <a:off x="838200" y="600345"/>
            <a:ext cx="2610534" cy="10640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chemeClr val="bg1"/>
                </a:solidFill>
              </a:rPr>
              <a:t>Mechanical</a:t>
            </a:r>
            <a:r>
              <a:rPr lang="it-IT" dirty="0" err="1">
                <a:solidFill>
                  <a:schemeClr val="bg1"/>
                </a:solidFill>
                <a:sym typeface="Wingdings" panose="05000000000000000000" pitchFamily="2" charset="2"/>
              </a:rPr>
              <a:t>Kinetic</a:t>
            </a:r>
            <a:r>
              <a:rPr lang="it-IT" baseline="30000" dirty="0">
                <a:solidFill>
                  <a:schemeClr val="bg1"/>
                </a:solidFill>
              </a:rPr>
              <a:t>(*)</a:t>
            </a:r>
          </a:p>
        </p:txBody>
      </p:sp>
      <p:pic>
        <p:nvPicPr>
          <p:cNvPr id="6" name="Picture 2" descr="http://www.ideegreen.it/wp-content/uploads/2015/01/biciclette-in-bamb%C3%B9.jpg">
            <a:extLst>
              <a:ext uri="{FF2B5EF4-FFF2-40B4-BE49-F238E27FC236}">
                <a16:creationId xmlns:a16="http://schemas.microsoft.com/office/drawing/2014/main" id="{7ED536BC-9D96-4F24-BFE9-363B96596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734" y="814807"/>
            <a:ext cx="1563662" cy="100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17">
            <a:extLst>
              <a:ext uri="{FF2B5EF4-FFF2-40B4-BE49-F238E27FC236}">
                <a16:creationId xmlns:a16="http://schemas.microsoft.com/office/drawing/2014/main" id="{2A962DCF-DF67-4AF4-AA03-E69A98477063}"/>
              </a:ext>
            </a:extLst>
          </p:cNvPr>
          <p:cNvSpPr/>
          <p:nvPr/>
        </p:nvSpPr>
        <p:spPr>
          <a:xfrm>
            <a:off x="7114113" y="814807"/>
            <a:ext cx="2604328" cy="10640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chemeClr val="bg1"/>
                </a:solidFill>
              </a:rPr>
              <a:t>Mechanical</a:t>
            </a:r>
            <a:r>
              <a:rPr lang="it-IT" dirty="0" err="1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r>
              <a:rPr lang="it-IT" dirty="0" err="1">
                <a:solidFill>
                  <a:schemeClr val="bg1"/>
                </a:solidFill>
              </a:rPr>
              <a:t>Potential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8" name="Picture 20">
            <a:extLst>
              <a:ext uri="{FF2B5EF4-FFF2-40B4-BE49-F238E27FC236}">
                <a16:creationId xmlns:a16="http://schemas.microsoft.com/office/drawing/2014/main" id="{0D7C100A-9100-40C8-9C2E-D933416DB0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295" y="1825220"/>
            <a:ext cx="1896987" cy="1264658"/>
          </a:xfrm>
          <a:prstGeom prst="rect">
            <a:avLst/>
          </a:prstGeom>
        </p:spPr>
      </p:pic>
      <p:pic>
        <p:nvPicPr>
          <p:cNvPr id="9" name="Picture 21">
            <a:extLst>
              <a:ext uri="{FF2B5EF4-FFF2-40B4-BE49-F238E27FC236}">
                <a16:creationId xmlns:a16="http://schemas.microsoft.com/office/drawing/2014/main" id="{E140CA7B-2265-43EA-ADE5-CAF55C4F0E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395" y="2239780"/>
            <a:ext cx="1770251" cy="1250784"/>
          </a:xfrm>
          <a:prstGeom prst="rect">
            <a:avLst/>
          </a:prstGeom>
        </p:spPr>
      </p:pic>
      <p:pic>
        <p:nvPicPr>
          <p:cNvPr id="10" name="Picture 24">
            <a:extLst>
              <a:ext uri="{FF2B5EF4-FFF2-40B4-BE49-F238E27FC236}">
                <a16:creationId xmlns:a16="http://schemas.microsoft.com/office/drawing/2014/main" id="{20B16428-D813-4B3D-ACEA-03750BE6B3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763" y="1894591"/>
            <a:ext cx="2315264" cy="1737992"/>
          </a:xfrm>
          <a:prstGeom prst="rect">
            <a:avLst/>
          </a:prstGeom>
        </p:spPr>
      </p:pic>
      <p:pic>
        <p:nvPicPr>
          <p:cNvPr id="11" name="Picture 25">
            <a:extLst>
              <a:ext uri="{FF2B5EF4-FFF2-40B4-BE49-F238E27FC236}">
                <a16:creationId xmlns:a16="http://schemas.microsoft.com/office/drawing/2014/main" id="{90EB1CD5-5714-47AB-8475-34DA9E971D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646" y="4144855"/>
            <a:ext cx="2037670" cy="1146189"/>
          </a:xfrm>
          <a:prstGeom prst="rect">
            <a:avLst/>
          </a:prstGeom>
        </p:spPr>
      </p:pic>
      <p:pic>
        <p:nvPicPr>
          <p:cNvPr id="12" name="Picture 28">
            <a:extLst>
              <a:ext uri="{FF2B5EF4-FFF2-40B4-BE49-F238E27FC236}">
                <a16:creationId xmlns:a16="http://schemas.microsoft.com/office/drawing/2014/main" id="{8190A98F-7DA1-4A43-9084-3FD2EFAA17B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136" y="5298982"/>
            <a:ext cx="2287891" cy="1309818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E3836F1F-0F79-4A8D-B6E2-CE2D1FEB66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22" y="4464910"/>
            <a:ext cx="1945524" cy="972762"/>
          </a:xfrm>
          <a:prstGeom prst="rect">
            <a:avLst/>
          </a:prstGeom>
        </p:spPr>
      </p:pic>
      <p:pic>
        <p:nvPicPr>
          <p:cNvPr id="14" name="Picture 29">
            <a:extLst>
              <a:ext uri="{FF2B5EF4-FFF2-40B4-BE49-F238E27FC236}">
                <a16:creationId xmlns:a16="http://schemas.microsoft.com/office/drawing/2014/main" id="{E813B4E6-486F-4873-B72A-B7F3F3C612A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55" y="5435800"/>
            <a:ext cx="2531034" cy="1422200"/>
          </a:xfrm>
          <a:prstGeom prst="rect">
            <a:avLst/>
          </a:prstGeom>
        </p:spPr>
      </p:pic>
      <p:pic>
        <p:nvPicPr>
          <p:cNvPr id="15" name="Picture 30">
            <a:extLst>
              <a:ext uri="{FF2B5EF4-FFF2-40B4-BE49-F238E27FC236}">
                <a16:creationId xmlns:a16="http://schemas.microsoft.com/office/drawing/2014/main" id="{B46050A4-F7AA-48FE-86B5-4151C42A10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946" y="4454605"/>
            <a:ext cx="2551401" cy="1366822"/>
          </a:xfrm>
          <a:prstGeom prst="rect">
            <a:avLst/>
          </a:prstGeom>
        </p:spPr>
      </p:pic>
      <p:sp>
        <p:nvSpPr>
          <p:cNvPr id="16" name="Rounded Rectangle 31">
            <a:extLst>
              <a:ext uri="{FF2B5EF4-FFF2-40B4-BE49-F238E27FC236}">
                <a16:creationId xmlns:a16="http://schemas.microsoft.com/office/drawing/2014/main" id="{C831DA00-F737-4674-B89B-D1CF686CF36C}"/>
              </a:ext>
            </a:extLst>
          </p:cNvPr>
          <p:cNvSpPr/>
          <p:nvPr/>
        </p:nvSpPr>
        <p:spPr>
          <a:xfrm>
            <a:off x="6538676" y="4234261"/>
            <a:ext cx="1409086" cy="8326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Chemical</a:t>
            </a:r>
          </a:p>
          <a:p>
            <a:pPr algn="ctr"/>
            <a:r>
              <a:rPr lang="it-IT" dirty="0">
                <a:solidFill>
                  <a:schemeClr val="bg1"/>
                </a:solidFill>
              </a:rPr>
              <a:t>(</a:t>
            </a:r>
            <a:r>
              <a:rPr lang="it-IT" dirty="0" err="1">
                <a:solidFill>
                  <a:schemeClr val="bg1"/>
                </a:solidFill>
              </a:rPr>
              <a:t>Potential</a:t>
            </a:r>
            <a:r>
              <a:rPr lang="it-IT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7" name="Rounded Rectangle 32">
            <a:extLst>
              <a:ext uri="{FF2B5EF4-FFF2-40B4-BE49-F238E27FC236}">
                <a16:creationId xmlns:a16="http://schemas.microsoft.com/office/drawing/2014/main" id="{EF23BB6F-9CD3-44E0-B357-851AF6D071A3}"/>
              </a:ext>
            </a:extLst>
          </p:cNvPr>
          <p:cNvSpPr/>
          <p:nvPr/>
        </p:nvSpPr>
        <p:spPr>
          <a:xfrm>
            <a:off x="6232963" y="5529276"/>
            <a:ext cx="1444733" cy="8326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chemeClr val="bg1"/>
                </a:solidFill>
              </a:rPr>
              <a:t>Nuclear</a:t>
            </a:r>
            <a:endParaRPr lang="it-IT" dirty="0">
              <a:solidFill>
                <a:schemeClr val="bg1"/>
              </a:solidFill>
            </a:endParaRPr>
          </a:p>
          <a:p>
            <a:pPr algn="ctr"/>
            <a:r>
              <a:rPr lang="it-IT" dirty="0">
                <a:solidFill>
                  <a:schemeClr val="bg1"/>
                </a:solidFill>
              </a:rPr>
              <a:t>(</a:t>
            </a:r>
            <a:r>
              <a:rPr lang="it-IT" dirty="0" err="1">
                <a:solidFill>
                  <a:schemeClr val="bg1"/>
                </a:solidFill>
              </a:rPr>
              <a:t>Potential</a:t>
            </a:r>
            <a:r>
              <a:rPr lang="it-IT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8" name="TextBox 33">
            <a:extLst>
              <a:ext uri="{FF2B5EF4-FFF2-40B4-BE49-F238E27FC236}">
                <a16:creationId xmlns:a16="http://schemas.microsoft.com/office/drawing/2014/main" id="{C3B6AC60-9B68-4942-A622-09C5AC8BB18E}"/>
              </a:ext>
            </a:extLst>
          </p:cNvPr>
          <p:cNvSpPr txBox="1"/>
          <p:nvPr/>
        </p:nvSpPr>
        <p:spPr>
          <a:xfrm>
            <a:off x="4280374" y="1823858"/>
            <a:ext cx="17636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</a:rPr>
              <a:t>Heat</a:t>
            </a:r>
            <a:r>
              <a:rPr lang="it-IT" dirty="0">
                <a:solidFill>
                  <a:schemeClr val="bg1"/>
                </a:solidFill>
              </a:rPr>
              <a:t>, </a:t>
            </a:r>
            <a:r>
              <a:rPr lang="it-IT" dirty="0" err="1">
                <a:solidFill>
                  <a:schemeClr val="bg1"/>
                </a:solidFill>
              </a:rPr>
              <a:t>too</a:t>
            </a:r>
            <a:r>
              <a:rPr lang="it-IT" dirty="0">
                <a:solidFill>
                  <a:schemeClr val="bg1"/>
                </a:solidFill>
              </a:rPr>
              <a:t>…</a:t>
            </a:r>
          </a:p>
          <a:p>
            <a:endParaRPr lang="it-IT" dirty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(</a:t>
            </a:r>
            <a:r>
              <a:rPr lang="it-IT" dirty="0" err="1">
                <a:solidFill>
                  <a:schemeClr val="bg1"/>
                </a:solidFill>
              </a:rPr>
              <a:t>thermal</a:t>
            </a:r>
            <a:r>
              <a:rPr lang="it-IT" dirty="0">
                <a:solidFill>
                  <a:schemeClr val="bg1"/>
                </a:solidFill>
              </a:rPr>
              <a:t> energy)</a:t>
            </a:r>
          </a:p>
        </p:txBody>
      </p:sp>
      <p:sp>
        <p:nvSpPr>
          <p:cNvPr id="19" name="TextBox 34">
            <a:extLst>
              <a:ext uri="{FF2B5EF4-FFF2-40B4-BE49-F238E27FC236}">
                <a16:creationId xmlns:a16="http://schemas.microsoft.com/office/drawing/2014/main" id="{E7F70C7F-2DFB-460C-94F8-4DF751126007}"/>
              </a:ext>
            </a:extLst>
          </p:cNvPr>
          <p:cNvSpPr txBox="1"/>
          <p:nvPr/>
        </p:nvSpPr>
        <p:spPr>
          <a:xfrm>
            <a:off x="3590682" y="6454911"/>
            <a:ext cx="2878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(*) </a:t>
            </a:r>
            <a:r>
              <a:rPr lang="it-IT" sz="1400" dirty="0" err="1"/>
              <a:t>kinetic</a:t>
            </a:r>
            <a:r>
              <a:rPr lang="it-IT" sz="1400" dirty="0"/>
              <a:t> energy </a:t>
            </a:r>
            <a:r>
              <a:rPr lang="en-US" sz="1400" dirty="0"/>
              <a:t>=</a:t>
            </a:r>
            <a:r>
              <a:rPr lang="it-IT" sz="1400" dirty="0"/>
              <a:t> energy of </a:t>
            </a:r>
            <a:r>
              <a:rPr lang="it-IT" sz="1400" dirty="0" err="1"/>
              <a:t>motion</a:t>
            </a:r>
            <a:endParaRPr lang="it-IT" sz="1400" dirty="0"/>
          </a:p>
        </p:txBody>
      </p:sp>
      <p:pic>
        <p:nvPicPr>
          <p:cNvPr id="20" name="Picture 35">
            <a:extLst>
              <a:ext uri="{FF2B5EF4-FFF2-40B4-BE49-F238E27FC236}">
                <a16:creationId xmlns:a16="http://schemas.microsoft.com/office/drawing/2014/main" id="{A70C6280-8B3E-4361-9142-9823D57E9B6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79" y="1683112"/>
            <a:ext cx="1762125" cy="99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18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16" grpId="0" animBg="1"/>
      <p:bldP spid="17" grpId="0" animBg="1"/>
      <p:bldP spid="18" grpId="0"/>
      <p:bldP spid="1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>
            <a:extLst>
              <a:ext uri="{FF2B5EF4-FFF2-40B4-BE49-F238E27FC236}">
                <a16:creationId xmlns:a16="http://schemas.microsoft.com/office/drawing/2014/main" id="{6CCA7719-1154-4454-A93A-F02F9EC0C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3338" y="751439"/>
            <a:ext cx="5218969" cy="364897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8A17E62-1E9E-48B4-B188-FC9DDB67F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03357"/>
          </a:xfrm>
        </p:spPr>
        <p:txBody>
          <a:bodyPr/>
          <a:lstStyle/>
          <a:p>
            <a:pPr algn="ctr"/>
            <a:r>
              <a:rPr lang="it-IT" dirty="0"/>
              <a:t>The (</a:t>
            </a:r>
            <a:r>
              <a:rPr lang="it-IT" dirty="0" err="1"/>
              <a:t>magnetic</a:t>
            </a:r>
            <a:r>
              <a:rPr lang="it-IT" dirty="0"/>
              <a:t>) fusion </a:t>
            </a:r>
            <a:r>
              <a:rPr lang="it-IT" dirty="0" err="1"/>
              <a:t>reactor</a:t>
            </a:r>
            <a:endParaRPr lang="it-IT" dirty="0"/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C60F204C-3A18-447C-93CF-F101E388A3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53" y="1427845"/>
            <a:ext cx="3832514" cy="2272546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D7FBE03F-4F74-4C08-85FA-ECAE0F1A6085}"/>
              </a:ext>
            </a:extLst>
          </p:cNvPr>
          <p:cNvSpPr txBox="1"/>
          <p:nvPr/>
        </p:nvSpPr>
        <p:spPr>
          <a:xfrm>
            <a:off x="115720" y="1075206"/>
            <a:ext cx="5447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Using a </a:t>
            </a:r>
            <a:r>
              <a:rPr lang="it-IT" dirty="0" err="1"/>
              <a:t>doughnut-shaped</a:t>
            </a:r>
            <a:r>
              <a:rPr lang="it-IT" dirty="0"/>
              <a:t> device works </a:t>
            </a:r>
            <a:r>
              <a:rPr lang="it-IT" dirty="0" err="1"/>
              <a:t>better</a:t>
            </a:r>
            <a:r>
              <a:rPr lang="it-IT" dirty="0"/>
              <a:t> </a:t>
            </a:r>
            <a:r>
              <a:rPr lang="it-IT" i="1" dirty="0"/>
              <a:t>(tokamak)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1C9B8266-D54C-47AE-8D8B-2D1D0482FE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967" y="3700391"/>
            <a:ext cx="5999455" cy="3157608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23B3FCF6-9824-4C31-9DDB-2D743127252E}"/>
              </a:ext>
            </a:extLst>
          </p:cNvPr>
          <p:cNvSpPr txBox="1"/>
          <p:nvPr/>
        </p:nvSpPr>
        <p:spPr>
          <a:xfrm>
            <a:off x="3369199" y="5791302"/>
            <a:ext cx="2382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And </a:t>
            </a:r>
            <a:r>
              <a:rPr lang="it-IT" dirty="0" err="1"/>
              <a:t>here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 </a:t>
            </a:r>
            <a:r>
              <a:rPr lang="it-IT" dirty="0" err="1"/>
              <a:t>real</a:t>
            </a:r>
            <a:r>
              <a:rPr lang="it-IT" dirty="0"/>
              <a:t> one…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BC51BCA9-1159-E02A-9C20-865DDDF2799C}"/>
              </a:ext>
            </a:extLst>
          </p:cNvPr>
          <p:cNvSpPr txBox="1"/>
          <p:nvPr/>
        </p:nvSpPr>
        <p:spPr>
          <a:xfrm>
            <a:off x="-1" y="3651019"/>
            <a:ext cx="536985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TOKAMAK</a:t>
            </a:r>
          </a:p>
          <a:p>
            <a:pPr algn="ctr"/>
            <a:r>
              <a:rPr lang="az-Cyrl-AZ" sz="1200" b="1" dirty="0"/>
              <a:t>токамак</a:t>
            </a:r>
            <a:r>
              <a:rPr lang="az-Cyrl-AZ" sz="1200" dirty="0"/>
              <a:t>, </a:t>
            </a:r>
            <a:r>
              <a:rPr lang="en-US" sz="1200" dirty="0"/>
              <a:t>an acronym of either:</a:t>
            </a:r>
          </a:p>
          <a:p>
            <a:pPr algn="ctr"/>
            <a:r>
              <a:rPr lang="en-US" sz="1200" dirty="0"/>
              <a:t>"</a:t>
            </a:r>
            <a:r>
              <a:rPr lang="az-Cyrl-AZ" sz="1200" b="1" dirty="0"/>
              <a:t>то</a:t>
            </a:r>
            <a:r>
              <a:rPr lang="az-Cyrl-AZ" sz="1200" dirty="0"/>
              <a:t>роидальная </a:t>
            </a:r>
            <a:r>
              <a:rPr lang="az-Cyrl-AZ" sz="1200" b="1" dirty="0"/>
              <a:t>ка</a:t>
            </a:r>
            <a:r>
              <a:rPr lang="az-Cyrl-AZ" sz="1200" dirty="0"/>
              <a:t>мера с </a:t>
            </a:r>
            <a:r>
              <a:rPr lang="az-Cyrl-AZ" sz="1200" b="1" dirty="0"/>
              <a:t>ма</a:t>
            </a:r>
            <a:r>
              <a:rPr lang="az-Cyrl-AZ" sz="1200" dirty="0"/>
              <a:t>гнитными </a:t>
            </a:r>
            <a:r>
              <a:rPr lang="az-Cyrl-AZ" sz="1200" b="1" dirty="0"/>
              <a:t>к</a:t>
            </a:r>
            <a:r>
              <a:rPr lang="az-Cyrl-AZ" sz="1200" dirty="0"/>
              <a:t>атушками" </a:t>
            </a:r>
            <a:endParaRPr lang="en-US" sz="1200" dirty="0"/>
          </a:p>
          <a:p>
            <a:pPr algn="ctr"/>
            <a:r>
              <a:rPr lang="az-Cyrl-AZ" sz="1200" dirty="0"/>
              <a:t>(</a:t>
            </a:r>
            <a:r>
              <a:rPr lang="en-US" sz="1200" b="1" i="1" dirty="0" err="1"/>
              <a:t>to</a:t>
            </a:r>
            <a:r>
              <a:rPr lang="en-US" sz="1200" i="1" dirty="0" err="1"/>
              <a:t>roidal'naya</a:t>
            </a:r>
            <a:r>
              <a:rPr lang="en-US" sz="1200" i="1" dirty="0"/>
              <a:t> </a:t>
            </a:r>
            <a:r>
              <a:rPr lang="en-US" sz="1200" b="1" i="1" dirty="0" err="1"/>
              <a:t>ka</a:t>
            </a:r>
            <a:r>
              <a:rPr lang="en-US" sz="1200" i="1" dirty="0" err="1"/>
              <a:t>mera</a:t>
            </a:r>
            <a:r>
              <a:rPr lang="en-US" sz="1200" i="1" dirty="0"/>
              <a:t> s </a:t>
            </a:r>
            <a:r>
              <a:rPr lang="en-US" sz="1200" b="1" i="1" dirty="0" err="1"/>
              <a:t>ma</a:t>
            </a:r>
            <a:r>
              <a:rPr lang="en-US" sz="1200" i="1" dirty="0" err="1"/>
              <a:t>gnitnymi</a:t>
            </a:r>
            <a:r>
              <a:rPr lang="en-US" sz="1200" i="1" dirty="0"/>
              <a:t> </a:t>
            </a:r>
            <a:r>
              <a:rPr lang="en-US" sz="1200" b="1" i="1" dirty="0" err="1"/>
              <a:t>k</a:t>
            </a:r>
            <a:r>
              <a:rPr lang="en-US" sz="1200" i="1" dirty="0" err="1"/>
              <a:t>atushkami</a:t>
            </a:r>
            <a:r>
              <a:rPr lang="en-US" sz="1200" dirty="0"/>
              <a:t>)</a:t>
            </a:r>
          </a:p>
          <a:p>
            <a:pPr algn="ctr"/>
            <a:r>
              <a:rPr lang="en-US" sz="1200" dirty="0"/>
              <a:t>toroidal chamber with magnetic coils </a:t>
            </a:r>
          </a:p>
          <a:p>
            <a:pPr algn="ctr"/>
            <a:r>
              <a:rPr lang="en-US" sz="1200" dirty="0"/>
              <a:t>or</a:t>
            </a:r>
          </a:p>
          <a:p>
            <a:pPr algn="ctr"/>
            <a:r>
              <a:rPr lang="en-US" sz="1200" dirty="0"/>
              <a:t>"</a:t>
            </a:r>
            <a:r>
              <a:rPr lang="az-Cyrl-AZ" sz="1200" b="1" dirty="0"/>
              <a:t>то</a:t>
            </a:r>
            <a:r>
              <a:rPr lang="az-Cyrl-AZ" sz="1200" dirty="0"/>
              <a:t>роидальная </a:t>
            </a:r>
            <a:r>
              <a:rPr lang="az-Cyrl-AZ" sz="1200" b="1" dirty="0"/>
              <a:t>кам</a:t>
            </a:r>
            <a:r>
              <a:rPr lang="az-Cyrl-AZ" sz="1200" dirty="0"/>
              <a:t>ера с </a:t>
            </a:r>
            <a:r>
              <a:rPr lang="az-Cyrl-AZ" sz="1200" b="1" dirty="0"/>
              <a:t>ак</a:t>
            </a:r>
            <a:r>
              <a:rPr lang="az-Cyrl-AZ" sz="1200" dirty="0"/>
              <a:t>сиальным магнитным полем" </a:t>
            </a:r>
            <a:endParaRPr lang="en-US" sz="1200" dirty="0"/>
          </a:p>
          <a:p>
            <a:pPr algn="ctr"/>
            <a:r>
              <a:rPr lang="az-Cyrl-AZ" sz="1200" dirty="0"/>
              <a:t>(</a:t>
            </a:r>
            <a:r>
              <a:rPr lang="en-US" sz="1200" b="1" i="1" dirty="0" err="1"/>
              <a:t>to</a:t>
            </a:r>
            <a:r>
              <a:rPr lang="en-US" sz="1200" i="1" dirty="0" err="1"/>
              <a:t>roidal'naya</a:t>
            </a:r>
            <a:r>
              <a:rPr lang="en-US" sz="1200" i="1" dirty="0"/>
              <a:t> </a:t>
            </a:r>
            <a:r>
              <a:rPr lang="en-US" sz="1200" b="1" i="1" dirty="0" err="1"/>
              <a:t>kam</a:t>
            </a:r>
            <a:r>
              <a:rPr lang="en-US" sz="1200" i="1" dirty="0" err="1"/>
              <a:t>era</a:t>
            </a:r>
            <a:r>
              <a:rPr lang="en-US" sz="1200" i="1" dirty="0"/>
              <a:t> s </a:t>
            </a:r>
            <a:r>
              <a:rPr lang="en-US" sz="1200" b="1" i="1" dirty="0" err="1"/>
              <a:t>ak</a:t>
            </a:r>
            <a:r>
              <a:rPr lang="en-US" sz="1200" i="1" dirty="0" err="1"/>
              <a:t>sial'nym</a:t>
            </a:r>
            <a:r>
              <a:rPr lang="en-US" sz="1200" i="1" dirty="0"/>
              <a:t> </a:t>
            </a:r>
            <a:r>
              <a:rPr lang="en-US" sz="1200" i="1" dirty="0" err="1"/>
              <a:t>magnitnym</a:t>
            </a:r>
            <a:r>
              <a:rPr lang="en-US" sz="1200" i="1" dirty="0"/>
              <a:t> </a:t>
            </a:r>
            <a:r>
              <a:rPr lang="en-US" sz="1200" i="1" dirty="0" err="1"/>
              <a:t>polem</a:t>
            </a:r>
            <a:r>
              <a:rPr lang="en-US" sz="1200" dirty="0"/>
              <a:t>)</a:t>
            </a:r>
          </a:p>
          <a:p>
            <a:pPr algn="ctr"/>
            <a:r>
              <a:rPr lang="en-US" sz="1200" dirty="0"/>
              <a:t>toroidal chamber with axial magnetic field</a:t>
            </a:r>
          </a:p>
        </p:txBody>
      </p:sp>
    </p:spTree>
    <p:extLst>
      <p:ext uri="{BB962C8B-B14F-4D97-AF65-F5344CB8AC3E}">
        <p14:creationId xmlns:p14="http://schemas.microsoft.com/office/powerpoint/2010/main" val="398660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et.mp4">
            <a:hlinkClick r:id="" action="ppaction://media"/>
            <a:extLst>
              <a:ext uri="{FF2B5EF4-FFF2-40B4-BE49-F238E27FC236}">
                <a16:creationId xmlns:a16="http://schemas.microsoft.com/office/drawing/2014/main" id="{3B220D87-10BB-3865-89C4-219D3D6430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8296" y="416460"/>
            <a:ext cx="10518354" cy="592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85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97EC96-6FD9-4BBD-B55D-4F5391186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103"/>
            <a:ext cx="12192000" cy="932470"/>
          </a:xfrm>
        </p:spPr>
        <p:txBody>
          <a:bodyPr/>
          <a:lstStyle/>
          <a:p>
            <a:pPr algn="ctr"/>
            <a:r>
              <a:rPr lang="en-US" dirty="0"/>
              <a:t>Heating the plasma</a:t>
            </a:r>
            <a:endParaRPr lang="it-IT" dirty="0"/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A76808A1-A21D-40E8-88FE-C6DE7E9FF5F5}"/>
              </a:ext>
            </a:extLst>
          </p:cNvPr>
          <p:cNvSpPr txBox="1"/>
          <p:nvPr/>
        </p:nvSpPr>
        <p:spPr>
          <a:xfrm>
            <a:off x="633743" y="941572"/>
            <a:ext cx="10855105" cy="14466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marR="5080" indent="-285750">
              <a:lnSpc>
                <a:spcPct val="111800"/>
              </a:lnSpc>
              <a:buFontTx/>
              <a:buChar char="-"/>
            </a:pPr>
            <a:r>
              <a:rPr sz="1700" i="1" spc="25" dirty="0" err="1">
                <a:solidFill>
                  <a:srgbClr val="1B1B1B"/>
                </a:solidFill>
                <a:latin typeface="Comic Sans MS" panose="030F0702030302020204" pitchFamily="66" charset="0"/>
                <a:cs typeface="Century Gothic"/>
              </a:rPr>
              <a:t>T</a:t>
            </a:r>
            <a:r>
              <a:rPr sz="1500" i="1" spc="30" baseline="-19444" dirty="0" err="1">
                <a:solidFill>
                  <a:srgbClr val="1B1B1B"/>
                </a:solidFill>
                <a:latin typeface="Comic Sans MS" panose="030F0702030302020204" pitchFamily="66" charset="0"/>
                <a:cs typeface="Century Gothic"/>
              </a:rPr>
              <a:t>p</a:t>
            </a:r>
            <a:r>
              <a:rPr sz="1500" i="1" spc="7" baseline="-19444" dirty="0" err="1">
                <a:solidFill>
                  <a:srgbClr val="1B1B1B"/>
                </a:solidFill>
                <a:latin typeface="Comic Sans MS" panose="030F0702030302020204" pitchFamily="66" charset="0"/>
                <a:cs typeface="Century Gothic"/>
              </a:rPr>
              <a:t>l</a:t>
            </a:r>
            <a:r>
              <a:rPr sz="1500" i="1" spc="30" baseline="-19444" dirty="0" err="1">
                <a:solidFill>
                  <a:srgbClr val="1B1B1B"/>
                </a:solidFill>
                <a:latin typeface="Comic Sans MS" panose="030F0702030302020204" pitchFamily="66" charset="0"/>
                <a:cs typeface="Century Gothic"/>
              </a:rPr>
              <a:t>as</a:t>
            </a:r>
            <a:r>
              <a:rPr sz="1500" i="1" spc="52" baseline="-19444" dirty="0" err="1">
                <a:solidFill>
                  <a:srgbClr val="1B1B1B"/>
                </a:solidFill>
                <a:latin typeface="Comic Sans MS" panose="030F0702030302020204" pitchFamily="66" charset="0"/>
                <a:cs typeface="Century Gothic"/>
              </a:rPr>
              <a:t>m</a:t>
            </a:r>
            <a:r>
              <a:rPr sz="1500" i="1" spc="37" baseline="-19444" dirty="0" err="1">
                <a:solidFill>
                  <a:srgbClr val="1B1B1B"/>
                </a:solidFill>
                <a:latin typeface="Comic Sans MS" panose="030F0702030302020204" pitchFamily="66" charset="0"/>
                <a:cs typeface="Century Gothic"/>
              </a:rPr>
              <a:t>a</a:t>
            </a:r>
            <a:r>
              <a:rPr sz="1500" i="1" baseline="-19444" dirty="0">
                <a:solidFill>
                  <a:srgbClr val="1B1B1B"/>
                </a:solidFill>
                <a:latin typeface="Comic Sans MS" panose="030F0702030302020204" pitchFamily="66" charset="0"/>
                <a:cs typeface="Century Gothic"/>
              </a:rPr>
              <a:t> </a:t>
            </a:r>
            <a:r>
              <a:rPr lang="it-IT" sz="1700" spc="50" dirty="0">
                <a:solidFill>
                  <a:srgbClr val="1B1B1B"/>
                </a:solidFill>
                <a:latin typeface="Comic Sans MS" panose="030F0702030302020204" pitchFamily="66" charset="0"/>
                <a:cs typeface="Century Gothic"/>
              </a:rPr>
              <a:t>in the </a:t>
            </a:r>
            <a:r>
              <a:rPr lang="it-IT" sz="1700" spc="50" dirty="0" err="1">
                <a:solidFill>
                  <a:srgbClr val="1B1B1B"/>
                </a:solidFill>
                <a:latin typeface="Comic Sans MS" panose="030F0702030302020204" pitchFamily="66" charset="0"/>
                <a:cs typeface="Century Gothic"/>
              </a:rPr>
              <a:t>tokamaks</a:t>
            </a:r>
            <a:r>
              <a:rPr sz="1700" spc="20" dirty="0">
                <a:solidFill>
                  <a:srgbClr val="1B1B1B"/>
                </a:solidFill>
                <a:latin typeface="Comic Sans MS" panose="030F0702030302020204" pitchFamily="66" charset="0"/>
                <a:cs typeface="Century Gothic"/>
              </a:rPr>
              <a:t>: </a:t>
            </a:r>
            <a:r>
              <a:rPr sz="1700" b="1" spc="50" dirty="0">
                <a:solidFill>
                  <a:srgbClr val="7D0020"/>
                </a:solidFill>
                <a:latin typeface="Comic Sans MS" panose="030F0702030302020204" pitchFamily="66" charset="0"/>
                <a:cs typeface="Century Gothic"/>
              </a:rPr>
              <a:t>~</a:t>
            </a:r>
            <a:r>
              <a:rPr sz="1700" b="1" spc="45" dirty="0">
                <a:solidFill>
                  <a:srgbClr val="7D0020"/>
                </a:solidFill>
                <a:latin typeface="Comic Sans MS" panose="030F0702030302020204" pitchFamily="66" charset="0"/>
                <a:cs typeface="Century Gothic"/>
              </a:rPr>
              <a:t>100</a:t>
            </a:r>
            <a:r>
              <a:rPr sz="1700" b="1" spc="35" dirty="0">
                <a:solidFill>
                  <a:srgbClr val="7D0020"/>
                </a:solidFill>
                <a:latin typeface="Comic Sans MS" panose="030F0702030302020204" pitchFamily="66" charset="0"/>
                <a:cs typeface="Century Gothic"/>
              </a:rPr>
              <a:t>-</a:t>
            </a:r>
            <a:r>
              <a:rPr sz="1700" b="1" spc="45" dirty="0">
                <a:solidFill>
                  <a:srgbClr val="7D0020"/>
                </a:solidFill>
                <a:latin typeface="Comic Sans MS" panose="030F0702030302020204" pitchFamily="66" charset="0"/>
                <a:cs typeface="Century Gothic"/>
              </a:rPr>
              <a:t>1</a:t>
            </a:r>
            <a:r>
              <a:rPr sz="1700" b="1" i="1" spc="45" dirty="0">
                <a:solidFill>
                  <a:srgbClr val="7D0020"/>
                </a:solidFill>
                <a:latin typeface="Comic Sans MS" panose="030F0702030302020204" pitchFamily="66" charset="0"/>
                <a:cs typeface="Century Gothic"/>
              </a:rPr>
              <a:t>5</a:t>
            </a:r>
            <a:r>
              <a:rPr sz="1700" b="1" spc="45" dirty="0">
                <a:solidFill>
                  <a:srgbClr val="7D0020"/>
                </a:solidFill>
                <a:latin typeface="Comic Sans MS" panose="030F0702030302020204" pitchFamily="66" charset="0"/>
                <a:cs typeface="Century Gothic"/>
              </a:rPr>
              <a:t>0x1</a:t>
            </a:r>
            <a:r>
              <a:rPr lang="it-IT" sz="1700" b="1" spc="15" dirty="0">
                <a:solidFill>
                  <a:srgbClr val="7D0020"/>
                </a:solidFill>
                <a:latin typeface="Comic Sans MS" panose="030F0702030302020204" pitchFamily="66" charset="0"/>
                <a:cs typeface="Century Gothic"/>
              </a:rPr>
              <a:t>0</a:t>
            </a:r>
            <a:r>
              <a:rPr lang="it-IT" sz="1700" b="1" spc="15" baseline="30000" dirty="0">
                <a:solidFill>
                  <a:srgbClr val="7D0020"/>
                </a:solidFill>
                <a:latin typeface="Comic Sans MS" panose="030F0702030302020204" pitchFamily="66" charset="0"/>
                <a:cs typeface="Century Gothic"/>
              </a:rPr>
              <a:t>6</a:t>
            </a:r>
            <a:r>
              <a:rPr sz="1500" b="1" baseline="19444" dirty="0">
                <a:solidFill>
                  <a:srgbClr val="7D0020"/>
                </a:solidFill>
                <a:latin typeface="Comic Sans MS" panose="030F0702030302020204" pitchFamily="66" charset="0"/>
                <a:cs typeface="Century Gothic"/>
              </a:rPr>
              <a:t> </a:t>
            </a:r>
            <a:r>
              <a:rPr sz="1500" b="1" spc="-97" baseline="19444" dirty="0">
                <a:solidFill>
                  <a:srgbClr val="7D0020"/>
                </a:solidFill>
                <a:latin typeface="Comic Sans MS" panose="030F0702030302020204" pitchFamily="66" charset="0"/>
                <a:cs typeface="Century Gothic"/>
              </a:rPr>
              <a:t> </a:t>
            </a:r>
            <a:r>
              <a:rPr lang="it-IT" sz="1700" b="1" spc="55" dirty="0">
                <a:solidFill>
                  <a:srgbClr val="7D0020"/>
                </a:solidFill>
                <a:latin typeface="Comic Sans MS" panose="030F0702030302020204" pitchFamily="66" charset="0"/>
                <a:cs typeface="Century Gothic"/>
              </a:rPr>
              <a:t>degree</a:t>
            </a:r>
            <a:r>
              <a:rPr sz="1700" b="1" spc="10" dirty="0">
                <a:solidFill>
                  <a:srgbClr val="7D0020"/>
                </a:solidFill>
                <a:latin typeface="Comic Sans MS" panose="030F0702030302020204" pitchFamily="66" charset="0"/>
                <a:cs typeface="Century Gothic"/>
              </a:rPr>
              <a:t> </a:t>
            </a:r>
            <a:r>
              <a:rPr lang="it-IT" sz="1700" spc="50" dirty="0">
                <a:solidFill>
                  <a:srgbClr val="1B1B1B"/>
                </a:solidFill>
                <a:latin typeface="Comic Sans MS" panose="030F0702030302020204" pitchFamily="66" charset="0"/>
                <a:cs typeface="Century Gothic"/>
              </a:rPr>
              <a:t>to trigger fusion</a:t>
            </a:r>
            <a:r>
              <a:rPr sz="1700" spc="15" dirty="0">
                <a:solidFill>
                  <a:srgbClr val="1B1B1B"/>
                </a:solidFill>
                <a:latin typeface="Comic Sans MS" panose="030F0702030302020204" pitchFamily="66" charset="0"/>
                <a:cs typeface="Century Gothic"/>
              </a:rPr>
              <a:t> </a:t>
            </a:r>
            <a:r>
              <a:rPr sz="1700" spc="50" dirty="0">
                <a:solidFill>
                  <a:srgbClr val="1B1B1B"/>
                </a:solidFill>
                <a:latin typeface="Comic Sans MS" panose="030F0702030302020204" pitchFamily="66" charset="0"/>
                <a:cs typeface="Century Gothic"/>
              </a:rPr>
              <a:t>D</a:t>
            </a:r>
            <a:r>
              <a:rPr sz="1500" baseline="19444" dirty="0">
                <a:solidFill>
                  <a:srgbClr val="1B1B1B"/>
                </a:solidFill>
                <a:latin typeface="Comic Sans MS" panose="030F0702030302020204" pitchFamily="66" charset="0"/>
                <a:cs typeface="Century Gothic"/>
              </a:rPr>
              <a:t> </a:t>
            </a:r>
            <a:r>
              <a:rPr sz="1500" spc="-97" baseline="19444" dirty="0">
                <a:solidFill>
                  <a:srgbClr val="1B1B1B"/>
                </a:solidFill>
                <a:latin typeface="Comic Sans MS" panose="030F0702030302020204" pitchFamily="66" charset="0"/>
                <a:cs typeface="Century Gothic"/>
              </a:rPr>
              <a:t> </a:t>
            </a:r>
            <a:r>
              <a:rPr sz="1700" spc="50" dirty="0">
                <a:solidFill>
                  <a:srgbClr val="1B1B1B"/>
                </a:solidFill>
                <a:latin typeface="Comic Sans MS" panose="030F0702030302020204" pitchFamily="66" charset="0"/>
                <a:cs typeface="Century Gothic"/>
              </a:rPr>
              <a:t>+</a:t>
            </a:r>
            <a:r>
              <a:rPr sz="1700" spc="25" dirty="0">
                <a:solidFill>
                  <a:srgbClr val="1B1B1B"/>
                </a:solidFill>
                <a:latin typeface="Comic Sans MS" panose="030F0702030302020204" pitchFamily="66" charset="0"/>
                <a:cs typeface="Century Gothic"/>
              </a:rPr>
              <a:t> T</a:t>
            </a:r>
            <a:r>
              <a:rPr sz="1500" baseline="19444" dirty="0">
                <a:solidFill>
                  <a:srgbClr val="1B1B1B"/>
                </a:solidFill>
                <a:latin typeface="Comic Sans MS" panose="030F0702030302020204" pitchFamily="66" charset="0"/>
                <a:cs typeface="Century Gothic"/>
              </a:rPr>
              <a:t> </a:t>
            </a:r>
            <a:r>
              <a:rPr sz="1500" spc="-97" baseline="19444" dirty="0">
                <a:solidFill>
                  <a:srgbClr val="1B1B1B"/>
                </a:solidFill>
                <a:latin typeface="Comic Sans MS" panose="030F0702030302020204" pitchFamily="66" charset="0"/>
                <a:cs typeface="Century Gothic"/>
              </a:rPr>
              <a:t> </a:t>
            </a:r>
            <a:r>
              <a:rPr lang="it-IT" sz="1700" spc="80" baseline="19444" dirty="0">
                <a:solidFill>
                  <a:srgbClr val="1B1B1B"/>
                </a:solidFill>
                <a:latin typeface="Comic Sans MS" panose="030F0702030302020204" pitchFamily="66" charset="0"/>
                <a:cs typeface="Century Gothic"/>
                <a:sym typeface="Wingdings" panose="05000000000000000000" pitchFamily="2" charset="2"/>
              </a:rPr>
              <a:t></a:t>
            </a:r>
            <a:r>
              <a:rPr sz="1700" spc="65" dirty="0">
                <a:solidFill>
                  <a:srgbClr val="1B1B1B"/>
                </a:solidFill>
                <a:latin typeface="Comic Sans MS" panose="030F0702030302020204" pitchFamily="66" charset="0"/>
                <a:cs typeface="Times New Roman"/>
              </a:rPr>
              <a:t> </a:t>
            </a:r>
            <a:r>
              <a:rPr lang="it-IT" sz="1800" spc="30" baseline="19444" dirty="0">
                <a:solidFill>
                  <a:srgbClr val="1B1B1B"/>
                </a:solidFill>
                <a:latin typeface="Comic Sans MS" panose="030F0702030302020204" pitchFamily="66" charset="0"/>
                <a:cs typeface="Century Gothic"/>
              </a:rPr>
              <a:t>4</a:t>
            </a:r>
            <a:r>
              <a:rPr sz="1700" spc="55" dirty="0">
                <a:solidFill>
                  <a:srgbClr val="1B1B1B"/>
                </a:solidFill>
                <a:latin typeface="Comic Sans MS" panose="030F0702030302020204" pitchFamily="66" charset="0"/>
                <a:cs typeface="Century Gothic"/>
              </a:rPr>
              <a:t>H</a:t>
            </a:r>
            <a:r>
              <a:rPr sz="1700" spc="50" dirty="0">
                <a:solidFill>
                  <a:srgbClr val="1B1B1B"/>
                </a:solidFill>
                <a:latin typeface="Comic Sans MS" panose="030F0702030302020204" pitchFamily="66" charset="0"/>
                <a:cs typeface="Century Gothic"/>
              </a:rPr>
              <a:t>e</a:t>
            </a:r>
            <a:r>
              <a:rPr sz="1500" baseline="19444" dirty="0">
                <a:solidFill>
                  <a:srgbClr val="1B1B1B"/>
                </a:solidFill>
                <a:latin typeface="Comic Sans MS" panose="030F0702030302020204" pitchFamily="66" charset="0"/>
                <a:cs typeface="Century Gothic"/>
              </a:rPr>
              <a:t> </a:t>
            </a:r>
            <a:r>
              <a:rPr sz="1500" spc="-82" baseline="19444" dirty="0">
                <a:solidFill>
                  <a:srgbClr val="1B1B1B"/>
                </a:solidFill>
                <a:latin typeface="Comic Sans MS" panose="030F0702030302020204" pitchFamily="66" charset="0"/>
                <a:cs typeface="Century Gothic"/>
              </a:rPr>
              <a:t> </a:t>
            </a:r>
            <a:r>
              <a:rPr sz="1700" spc="50" dirty="0">
                <a:solidFill>
                  <a:srgbClr val="1B1B1B"/>
                </a:solidFill>
                <a:latin typeface="Comic Sans MS" panose="030F0702030302020204" pitchFamily="66" charset="0"/>
                <a:cs typeface="Century Gothic"/>
              </a:rPr>
              <a:t>+</a:t>
            </a:r>
            <a:r>
              <a:rPr sz="1700" spc="15" dirty="0">
                <a:solidFill>
                  <a:srgbClr val="1B1B1B"/>
                </a:solidFill>
                <a:latin typeface="Comic Sans MS" panose="030F0702030302020204" pitchFamily="66" charset="0"/>
                <a:cs typeface="Century Gothic"/>
              </a:rPr>
              <a:t> </a:t>
            </a:r>
            <a:r>
              <a:rPr sz="1700" spc="40" dirty="0">
                <a:solidFill>
                  <a:srgbClr val="1B1B1B"/>
                </a:solidFill>
                <a:latin typeface="Comic Sans MS" panose="030F0702030302020204" pitchFamily="66" charset="0"/>
                <a:cs typeface="Century Gothic"/>
              </a:rPr>
              <a:t>n</a:t>
            </a:r>
            <a:r>
              <a:rPr sz="1500" baseline="19444" dirty="0">
                <a:solidFill>
                  <a:srgbClr val="1B1B1B"/>
                </a:solidFill>
                <a:latin typeface="Comic Sans MS" panose="030F0702030302020204" pitchFamily="66" charset="0"/>
                <a:cs typeface="Century Gothic"/>
              </a:rPr>
              <a:t> </a:t>
            </a:r>
            <a:r>
              <a:rPr sz="1500" spc="-97" baseline="19444" dirty="0">
                <a:solidFill>
                  <a:srgbClr val="1B1B1B"/>
                </a:solidFill>
                <a:latin typeface="Comic Sans MS" panose="030F0702030302020204" pitchFamily="66" charset="0"/>
                <a:cs typeface="Century Gothic"/>
              </a:rPr>
              <a:t> </a:t>
            </a:r>
            <a:r>
              <a:rPr lang="it-IT" sz="1700" spc="30" dirty="0">
                <a:solidFill>
                  <a:srgbClr val="1B1B1B"/>
                </a:solidFill>
                <a:latin typeface="Comic Sans MS" panose="030F0702030302020204" pitchFamily="66" charset="0"/>
                <a:cs typeface="Century Gothic"/>
              </a:rPr>
              <a:t>(</a:t>
            </a:r>
            <a:r>
              <a:rPr lang="it-IT" sz="1700" spc="40" dirty="0">
                <a:solidFill>
                  <a:srgbClr val="1B1B1B"/>
                </a:solidFill>
                <a:latin typeface="Comic Sans MS" panose="030F0702030302020204" pitchFamily="66" charset="0"/>
                <a:cs typeface="Century Gothic"/>
              </a:rPr>
              <a:t>*)</a:t>
            </a:r>
            <a:endParaRPr lang="it-IT" sz="1700" dirty="0">
              <a:latin typeface="Comic Sans MS" panose="030F0702030302020204" pitchFamily="66" charset="0"/>
              <a:cs typeface="Century Gothic"/>
            </a:endParaRPr>
          </a:p>
          <a:p>
            <a:pPr marL="298450" marR="5080" indent="-285750">
              <a:lnSpc>
                <a:spcPct val="111800"/>
              </a:lnSpc>
              <a:buFontTx/>
              <a:buChar char="-"/>
            </a:pPr>
            <a:r>
              <a:rPr lang="it-IT" sz="1700" spc="25" dirty="0" err="1">
                <a:solidFill>
                  <a:srgbClr val="1B1B1B"/>
                </a:solidFill>
                <a:latin typeface="Comic Sans MS" panose="030F0702030302020204" pitchFamily="66" charset="0"/>
                <a:cs typeface="Century Gothic"/>
              </a:rPr>
              <a:t>Plasms</a:t>
            </a:r>
            <a:r>
              <a:rPr lang="it-IT" sz="1700" spc="25" dirty="0">
                <a:solidFill>
                  <a:srgbClr val="1B1B1B"/>
                </a:solidFill>
                <a:latin typeface="Comic Sans MS" panose="030F0702030302020204" pitchFamily="66" charset="0"/>
                <a:cs typeface="Century Gothic"/>
              </a:rPr>
              <a:t> </a:t>
            </a:r>
            <a:r>
              <a:rPr lang="it-IT" sz="1700" spc="25" dirty="0" err="1">
                <a:solidFill>
                  <a:srgbClr val="1B1B1B"/>
                </a:solidFill>
                <a:latin typeface="Comic Sans MS" panose="030F0702030302020204" pitchFamily="66" charset="0"/>
                <a:cs typeface="Century Gothic"/>
              </a:rPr>
              <a:t>heating</a:t>
            </a:r>
            <a:r>
              <a:rPr lang="it-IT" sz="1700" spc="25" dirty="0">
                <a:solidFill>
                  <a:srgbClr val="1B1B1B"/>
                </a:solidFill>
                <a:latin typeface="Comic Sans MS" panose="030F0702030302020204" pitchFamily="66" charset="0"/>
                <a:cs typeface="Century Gothic"/>
              </a:rPr>
              <a:t> </a:t>
            </a:r>
            <a:r>
              <a:rPr lang="it-IT" sz="1700" spc="25" dirty="0" err="1">
                <a:solidFill>
                  <a:srgbClr val="1B1B1B"/>
                </a:solidFill>
                <a:latin typeface="Comic Sans MS" panose="030F0702030302020204" pitchFamily="66" charset="0"/>
                <a:cs typeface="Century Gothic"/>
              </a:rPr>
              <a:t>is</a:t>
            </a:r>
            <a:r>
              <a:rPr lang="it-IT" sz="1700" spc="25" dirty="0">
                <a:solidFill>
                  <a:srgbClr val="1B1B1B"/>
                </a:solidFill>
                <a:latin typeface="Comic Sans MS" panose="030F0702030302020204" pitchFamily="66" charset="0"/>
                <a:cs typeface="Century Gothic"/>
              </a:rPr>
              <a:t> </a:t>
            </a:r>
            <a:r>
              <a:rPr lang="it-IT" sz="1700" spc="25" dirty="0" err="1">
                <a:solidFill>
                  <a:srgbClr val="1B1B1B"/>
                </a:solidFill>
                <a:latin typeface="Comic Sans MS" panose="030F0702030302020204" pitchFamily="66" charset="0"/>
                <a:cs typeface="Century Gothic"/>
              </a:rPr>
              <a:t>obtained</a:t>
            </a:r>
            <a:r>
              <a:rPr lang="it-IT" sz="1700" spc="25" dirty="0">
                <a:solidFill>
                  <a:srgbClr val="1B1B1B"/>
                </a:solidFill>
                <a:latin typeface="Comic Sans MS" panose="030F0702030302020204" pitchFamily="66" charset="0"/>
                <a:cs typeface="Century Gothic"/>
              </a:rPr>
              <a:t> </a:t>
            </a:r>
            <a:r>
              <a:rPr lang="it-IT" sz="1700" spc="25" dirty="0" err="1">
                <a:solidFill>
                  <a:srgbClr val="1B1B1B"/>
                </a:solidFill>
                <a:latin typeface="Comic Sans MS" panose="030F0702030302020204" pitchFamily="66" charset="0"/>
                <a:cs typeface="Century Gothic"/>
              </a:rPr>
              <a:t>essentially</a:t>
            </a:r>
            <a:r>
              <a:rPr lang="it-IT" sz="1700" spc="25" dirty="0">
                <a:solidFill>
                  <a:srgbClr val="1B1B1B"/>
                </a:solidFill>
                <a:latin typeface="Comic Sans MS" panose="030F0702030302020204" pitchFamily="66" charset="0"/>
                <a:cs typeface="Century Gothic"/>
              </a:rPr>
              <a:t> by </a:t>
            </a:r>
            <a:r>
              <a:rPr lang="it-IT" sz="1700" b="1" spc="60" dirty="0">
                <a:solidFill>
                  <a:srgbClr val="7D0020"/>
                </a:solidFill>
                <a:latin typeface="Comic Sans MS" panose="030F0702030302020204" pitchFamily="66" charset="0"/>
                <a:cs typeface="Century Gothic"/>
              </a:rPr>
              <a:t>O</a:t>
            </a:r>
            <a:r>
              <a:rPr lang="it-IT" sz="1700" b="1" spc="35" dirty="0">
                <a:solidFill>
                  <a:srgbClr val="7D0020"/>
                </a:solidFill>
                <a:latin typeface="Comic Sans MS" panose="030F0702030302020204" pitchFamily="66" charset="0"/>
                <a:cs typeface="Century Gothic"/>
              </a:rPr>
              <a:t>h</a:t>
            </a:r>
            <a:r>
              <a:rPr lang="it-IT" sz="1700" b="1" spc="90" dirty="0">
                <a:solidFill>
                  <a:srgbClr val="7D0020"/>
                </a:solidFill>
                <a:latin typeface="Comic Sans MS" panose="030F0702030302020204" pitchFamily="66" charset="0"/>
                <a:cs typeface="Century Gothic"/>
              </a:rPr>
              <a:t>m </a:t>
            </a:r>
            <a:r>
              <a:rPr lang="it-IT" sz="1700" b="1" spc="90" dirty="0" err="1">
                <a:solidFill>
                  <a:srgbClr val="7D0020"/>
                </a:solidFill>
                <a:latin typeface="Comic Sans MS" panose="030F0702030302020204" pitchFamily="66" charset="0"/>
                <a:cs typeface="Century Gothic"/>
              </a:rPr>
              <a:t>effect</a:t>
            </a:r>
            <a:r>
              <a:rPr lang="it-IT" sz="1700" b="1" spc="90" dirty="0">
                <a:solidFill>
                  <a:srgbClr val="7D0020"/>
                </a:solidFill>
                <a:latin typeface="Comic Sans MS" panose="030F0702030302020204" pitchFamily="66" charset="0"/>
                <a:cs typeface="Century Gothic"/>
              </a:rPr>
              <a:t> (</a:t>
            </a:r>
            <a:r>
              <a:rPr lang="it-IT" sz="1700" b="1" spc="90" dirty="0" err="1">
                <a:solidFill>
                  <a:srgbClr val="7D0020"/>
                </a:solidFill>
                <a:latin typeface="Comic Sans MS" panose="030F0702030302020204" pitchFamily="66" charset="0"/>
                <a:cs typeface="Century Gothic"/>
              </a:rPr>
              <a:t>but</a:t>
            </a:r>
            <a:r>
              <a:rPr lang="it-IT" sz="1700" b="1" spc="90" dirty="0">
                <a:solidFill>
                  <a:srgbClr val="7D0020"/>
                </a:solidFill>
                <a:latin typeface="Comic Sans MS" panose="030F0702030302020204" pitchFamily="66" charset="0"/>
                <a:cs typeface="Century Gothic"/>
              </a:rPr>
              <a:t> </a:t>
            </a:r>
            <a:r>
              <a:rPr lang="it-IT" sz="1700" b="1" spc="90" dirty="0" err="1">
                <a:solidFill>
                  <a:srgbClr val="7D0020"/>
                </a:solidFill>
                <a:latin typeface="Comic Sans MS" panose="030F0702030302020204" pitchFamily="66" charset="0"/>
                <a:cs typeface="Century Gothic"/>
              </a:rPr>
              <a:t>at</a:t>
            </a:r>
            <a:r>
              <a:rPr lang="it-IT" sz="1700" b="1" spc="90" dirty="0">
                <a:solidFill>
                  <a:srgbClr val="7D0020"/>
                </a:solidFill>
                <a:latin typeface="Comic Sans MS" panose="030F0702030302020204" pitchFamily="66" charset="0"/>
                <a:cs typeface="Century Gothic"/>
              </a:rPr>
              <a:t> </a:t>
            </a:r>
            <a:r>
              <a:rPr lang="it-IT" sz="1700" b="1" spc="90" dirty="0" err="1">
                <a:solidFill>
                  <a:srgbClr val="7D0020"/>
                </a:solidFill>
                <a:latin typeface="Comic Sans MS" panose="030F0702030302020204" pitchFamily="66" charset="0"/>
                <a:cs typeface="Century Gothic"/>
              </a:rPr>
              <a:t>lower</a:t>
            </a:r>
            <a:r>
              <a:rPr lang="it-IT" sz="1700" b="1" spc="90" dirty="0">
                <a:solidFill>
                  <a:srgbClr val="7D0020"/>
                </a:solidFill>
                <a:latin typeface="Comic Sans MS" panose="030F0702030302020204" pitchFamily="66" charset="0"/>
                <a:cs typeface="Century Gothic"/>
              </a:rPr>
              <a:t> </a:t>
            </a:r>
            <a:r>
              <a:rPr lang="it-IT" sz="1700" b="1" spc="90" dirty="0" err="1">
                <a:solidFill>
                  <a:srgbClr val="7D0020"/>
                </a:solidFill>
                <a:latin typeface="Comic Sans MS" panose="030F0702030302020204" pitchFamily="66" charset="0"/>
                <a:cs typeface="Century Gothic"/>
              </a:rPr>
              <a:t>temperatures</a:t>
            </a:r>
            <a:r>
              <a:rPr lang="it-IT" sz="1700" b="1" spc="90" dirty="0">
                <a:solidFill>
                  <a:srgbClr val="7D0020"/>
                </a:solidFill>
                <a:latin typeface="Comic Sans MS" panose="030F0702030302020204" pitchFamily="66" charset="0"/>
                <a:cs typeface="Century Gothic"/>
              </a:rPr>
              <a:t> </a:t>
            </a:r>
            <a:r>
              <a:rPr lang="it-IT" sz="1700" b="1" spc="90" dirty="0" err="1">
                <a:solidFill>
                  <a:srgbClr val="7D0020"/>
                </a:solidFill>
                <a:latin typeface="Comic Sans MS" panose="030F0702030302020204" pitchFamily="66" charset="0"/>
                <a:cs typeface="Century Gothic"/>
              </a:rPr>
              <a:t>as</a:t>
            </a:r>
            <a:r>
              <a:rPr lang="it-IT" sz="1700" b="1" spc="90" dirty="0">
                <a:solidFill>
                  <a:srgbClr val="7D0020"/>
                </a:solidFill>
                <a:latin typeface="Comic Sans MS" panose="030F0702030302020204" pitchFamily="66" charset="0"/>
                <a:cs typeface="Century Gothic"/>
              </a:rPr>
              <a:t> plasma </a:t>
            </a:r>
            <a:r>
              <a:rPr lang="it-IT" sz="1700" b="1" spc="90" dirty="0" err="1">
                <a:solidFill>
                  <a:srgbClr val="7D0020"/>
                </a:solidFill>
                <a:latin typeface="Comic Sans MS" panose="030F0702030302020204" pitchFamily="66" charset="0"/>
                <a:cs typeface="Century Gothic"/>
              </a:rPr>
              <a:t>resistance</a:t>
            </a:r>
            <a:r>
              <a:rPr lang="it-IT" sz="1700" b="1" spc="90" dirty="0">
                <a:solidFill>
                  <a:srgbClr val="7D0020"/>
                </a:solidFill>
                <a:latin typeface="Comic Sans MS" panose="030F0702030302020204" pitchFamily="66" charset="0"/>
                <a:cs typeface="Century Gothic"/>
              </a:rPr>
              <a:t> </a:t>
            </a:r>
            <a:r>
              <a:rPr lang="it-IT" sz="1700" b="1" spc="90" dirty="0" err="1">
                <a:solidFill>
                  <a:srgbClr val="7D0020"/>
                </a:solidFill>
                <a:latin typeface="Comic Sans MS" panose="030F0702030302020204" pitchFamily="66" charset="0"/>
                <a:cs typeface="Century Gothic"/>
              </a:rPr>
              <a:t>decreases</a:t>
            </a:r>
            <a:r>
              <a:rPr lang="it-IT" sz="1700" b="1" spc="90" dirty="0">
                <a:solidFill>
                  <a:srgbClr val="7D0020"/>
                </a:solidFill>
                <a:latin typeface="Comic Sans MS" panose="030F0702030302020204" pitchFamily="66" charset="0"/>
                <a:cs typeface="Century Gothic"/>
              </a:rPr>
              <a:t> with temperature)</a:t>
            </a:r>
            <a:r>
              <a:rPr lang="it-IT" sz="1700" b="1" spc="20" dirty="0">
                <a:solidFill>
                  <a:srgbClr val="7D0020"/>
                </a:solidFill>
                <a:latin typeface="Comic Sans MS" panose="030F0702030302020204" pitchFamily="66" charset="0"/>
                <a:cs typeface="Century Gothic"/>
              </a:rPr>
              <a:t>,</a:t>
            </a:r>
            <a:r>
              <a:rPr lang="it-IT" sz="1700" b="1" spc="10" dirty="0">
                <a:solidFill>
                  <a:srgbClr val="7D0020"/>
                </a:solidFill>
                <a:latin typeface="Comic Sans MS" panose="030F0702030302020204" pitchFamily="66" charset="0"/>
                <a:cs typeface="Century Gothic"/>
              </a:rPr>
              <a:t> </a:t>
            </a:r>
            <a:r>
              <a:rPr lang="it-IT" sz="1700" b="1" spc="40" dirty="0" err="1">
                <a:solidFill>
                  <a:srgbClr val="7D0020"/>
                </a:solidFill>
                <a:latin typeface="Comic Sans MS" panose="030F0702030302020204" pitchFamily="66" charset="0"/>
                <a:cs typeface="Century Gothic"/>
              </a:rPr>
              <a:t>RadioFrequency</a:t>
            </a:r>
            <a:r>
              <a:rPr lang="it-IT" sz="1700" b="1" spc="40" dirty="0">
                <a:solidFill>
                  <a:srgbClr val="7D0020"/>
                </a:solidFill>
                <a:latin typeface="Comic Sans MS" panose="030F0702030302020204" pitchFamily="66" charset="0"/>
                <a:cs typeface="Century Gothic"/>
              </a:rPr>
              <a:t> (electron and </a:t>
            </a:r>
            <a:r>
              <a:rPr lang="it-IT" sz="1700" b="1" spc="40" dirty="0" err="1">
                <a:solidFill>
                  <a:srgbClr val="7D0020"/>
                </a:solidFill>
                <a:latin typeface="Comic Sans MS" panose="030F0702030302020204" pitchFamily="66" charset="0"/>
                <a:cs typeface="Century Gothic"/>
              </a:rPr>
              <a:t>ion</a:t>
            </a:r>
            <a:r>
              <a:rPr lang="it-IT" sz="1700" b="1" spc="40" dirty="0">
                <a:solidFill>
                  <a:srgbClr val="7D0020"/>
                </a:solidFill>
                <a:latin typeface="Comic Sans MS" panose="030F0702030302020204" pitchFamily="66" charset="0"/>
                <a:cs typeface="Century Gothic"/>
              </a:rPr>
              <a:t> </a:t>
            </a:r>
            <a:r>
              <a:rPr lang="it-IT" sz="1700" b="1" spc="40" dirty="0" err="1">
                <a:solidFill>
                  <a:srgbClr val="7D0020"/>
                </a:solidFill>
                <a:latin typeface="Comic Sans MS" panose="030F0702030302020204" pitchFamily="66" charset="0"/>
                <a:cs typeface="Century Gothic"/>
              </a:rPr>
              <a:t>Cyclotron</a:t>
            </a:r>
            <a:r>
              <a:rPr lang="it-IT" sz="1700" b="1" spc="40" dirty="0">
                <a:solidFill>
                  <a:srgbClr val="7D0020"/>
                </a:solidFill>
                <a:latin typeface="Comic Sans MS" panose="030F0702030302020204" pitchFamily="66" charset="0"/>
                <a:cs typeface="Century Gothic"/>
              </a:rPr>
              <a:t> </a:t>
            </a:r>
            <a:r>
              <a:rPr lang="it-IT" sz="1700" b="1" spc="40" dirty="0" err="1">
                <a:solidFill>
                  <a:srgbClr val="7D0020"/>
                </a:solidFill>
                <a:latin typeface="Comic Sans MS" panose="030F0702030302020204" pitchFamily="66" charset="0"/>
                <a:cs typeface="Century Gothic"/>
              </a:rPr>
              <a:t>Resonance</a:t>
            </a:r>
            <a:r>
              <a:rPr lang="it-IT" sz="1700" b="1" spc="40" dirty="0">
                <a:solidFill>
                  <a:srgbClr val="7D0020"/>
                </a:solidFill>
                <a:latin typeface="Comic Sans MS" panose="030F0702030302020204" pitchFamily="66" charset="0"/>
                <a:cs typeface="Century Gothic"/>
              </a:rPr>
              <a:t>)</a:t>
            </a:r>
            <a:r>
              <a:rPr lang="it-IT" sz="1700" b="1" spc="15" dirty="0">
                <a:solidFill>
                  <a:srgbClr val="7D0020"/>
                </a:solidFill>
                <a:latin typeface="Comic Sans MS" panose="030F0702030302020204" pitchFamily="66" charset="0"/>
                <a:cs typeface="Century Gothic"/>
              </a:rPr>
              <a:t> and </a:t>
            </a:r>
            <a:r>
              <a:rPr lang="it-IT" sz="1700" b="1" spc="30" dirty="0">
                <a:solidFill>
                  <a:srgbClr val="7D0020"/>
                </a:solidFill>
                <a:latin typeface="Comic Sans MS" panose="030F0702030302020204" pitchFamily="66" charset="0"/>
                <a:cs typeface="Century Gothic"/>
              </a:rPr>
              <a:t>injection</a:t>
            </a:r>
            <a:r>
              <a:rPr lang="it-IT" sz="1700" dirty="0">
                <a:latin typeface="Comic Sans MS" panose="030F0702030302020204" pitchFamily="66" charset="0"/>
                <a:cs typeface="Century Gothic"/>
              </a:rPr>
              <a:t> </a:t>
            </a:r>
            <a:r>
              <a:rPr lang="it-IT" sz="1700" b="1" spc="35" dirty="0">
                <a:solidFill>
                  <a:srgbClr val="7D0020"/>
                </a:solidFill>
                <a:latin typeface="Comic Sans MS" panose="030F0702030302020204" pitchFamily="66" charset="0"/>
                <a:cs typeface="Century Gothic"/>
              </a:rPr>
              <a:t>of</a:t>
            </a:r>
            <a:r>
              <a:rPr lang="it-IT" sz="1700" b="1" spc="20" dirty="0">
                <a:solidFill>
                  <a:srgbClr val="7D0020"/>
                </a:solidFill>
                <a:latin typeface="Comic Sans MS" panose="030F0702030302020204" pitchFamily="66" charset="0"/>
                <a:cs typeface="Century Gothic"/>
              </a:rPr>
              <a:t> </a:t>
            </a:r>
            <a:r>
              <a:rPr lang="it-IT" sz="1700" b="1" spc="55" dirty="0" err="1">
                <a:solidFill>
                  <a:srgbClr val="7D0020"/>
                </a:solidFill>
                <a:latin typeface="Comic Sans MS" panose="030F0702030302020204" pitchFamily="66" charset="0"/>
                <a:cs typeface="Century Gothic"/>
              </a:rPr>
              <a:t>neutral</a:t>
            </a:r>
            <a:r>
              <a:rPr lang="it-IT" sz="1700" b="1" spc="55" dirty="0">
                <a:solidFill>
                  <a:srgbClr val="7D0020"/>
                </a:solidFill>
                <a:latin typeface="Comic Sans MS" panose="030F0702030302020204" pitchFamily="66" charset="0"/>
                <a:cs typeface="Century Gothic"/>
              </a:rPr>
              <a:t> </a:t>
            </a:r>
            <a:r>
              <a:rPr lang="it-IT" sz="1700" b="1" spc="55" dirty="0" err="1">
                <a:solidFill>
                  <a:srgbClr val="7D0020"/>
                </a:solidFill>
                <a:latin typeface="Comic Sans MS" panose="030F0702030302020204" pitchFamily="66" charset="0"/>
                <a:cs typeface="Century Gothic"/>
              </a:rPr>
              <a:t>atoms</a:t>
            </a:r>
            <a:r>
              <a:rPr lang="it-IT" sz="1700" b="1" spc="45" dirty="0">
                <a:solidFill>
                  <a:srgbClr val="7D0020"/>
                </a:solidFill>
                <a:latin typeface="Comic Sans MS" panose="030F0702030302020204" pitchFamily="66" charset="0"/>
                <a:cs typeface="Century Gothic"/>
              </a:rPr>
              <a:t> </a:t>
            </a:r>
            <a:r>
              <a:rPr lang="it-IT" sz="1700" spc="30" dirty="0">
                <a:solidFill>
                  <a:srgbClr val="1B1B1B"/>
                </a:solidFill>
                <a:latin typeface="Comic Sans MS" panose="030F0702030302020204" pitchFamily="66" charset="0"/>
                <a:cs typeface="Century Gothic"/>
              </a:rPr>
              <a:t>(</a:t>
            </a:r>
            <a:r>
              <a:rPr lang="it-IT" sz="1700" spc="55" dirty="0" err="1">
                <a:solidFill>
                  <a:srgbClr val="1B1B1B"/>
                </a:solidFill>
                <a:latin typeface="Comic Sans MS" panose="030F0702030302020204" pitchFamily="66" charset="0"/>
                <a:cs typeface="Century Gothic"/>
              </a:rPr>
              <a:t>N</a:t>
            </a:r>
            <a:r>
              <a:rPr lang="it-IT" sz="1700" spc="50" dirty="0" err="1">
                <a:solidFill>
                  <a:srgbClr val="1B1B1B"/>
                </a:solidFill>
                <a:latin typeface="Comic Sans MS" panose="030F0702030302020204" pitchFamily="66" charset="0"/>
                <a:cs typeface="Century Gothic"/>
              </a:rPr>
              <a:t>eu</a:t>
            </a:r>
            <a:r>
              <a:rPr lang="it-IT" sz="1700" spc="30" dirty="0" err="1">
                <a:solidFill>
                  <a:srgbClr val="1B1B1B"/>
                </a:solidFill>
                <a:latin typeface="Comic Sans MS" panose="030F0702030302020204" pitchFamily="66" charset="0"/>
                <a:cs typeface="Century Gothic"/>
              </a:rPr>
              <a:t>t</a:t>
            </a:r>
            <a:r>
              <a:rPr lang="it-IT" sz="1700" spc="15" dirty="0" err="1">
                <a:solidFill>
                  <a:srgbClr val="1B1B1B"/>
                </a:solidFill>
                <a:latin typeface="Comic Sans MS" panose="030F0702030302020204" pitchFamily="66" charset="0"/>
                <a:cs typeface="Century Gothic"/>
              </a:rPr>
              <a:t>r</a:t>
            </a:r>
            <a:r>
              <a:rPr lang="it-IT" sz="1700" spc="35" dirty="0" err="1">
                <a:solidFill>
                  <a:srgbClr val="1B1B1B"/>
                </a:solidFill>
                <a:latin typeface="Comic Sans MS" panose="030F0702030302020204" pitchFamily="66" charset="0"/>
                <a:cs typeface="Century Gothic"/>
              </a:rPr>
              <a:t>al</a:t>
            </a:r>
            <a:r>
              <a:rPr lang="it-IT" sz="1700" spc="20" dirty="0">
                <a:solidFill>
                  <a:srgbClr val="1B1B1B"/>
                </a:solidFill>
                <a:latin typeface="Comic Sans MS" panose="030F0702030302020204" pitchFamily="66" charset="0"/>
                <a:cs typeface="Century Gothic"/>
              </a:rPr>
              <a:t> </a:t>
            </a:r>
            <a:r>
              <a:rPr lang="it-IT" sz="1700" spc="50" dirty="0" err="1">
                <a:solidFill>
                  <a:srgbClr val="1B1B1B"/>
                </a:solidFill>
                <a:latin typeface="Comic Sans MS" panose="030F0702030302020204" pitchFamily="66" charset="0"/>
                <a:cs typeface="Century Gothic"/>
              </a:rPr>
              <a:t>B</a:t>
            </a:r>
            <a:r>
              <a:rPr lang="it-IT" sz="1700" spc="55" dirty="0" err="1">
                <a:solidFill>
                  <a:srgbClr val="1B1B1B"/>
                </a:solidFill>
                <a:latin typeface="Comic Sans MS" panose="030F0702030302020204" pitchFamily="66" charset="0"/>
                <a:cs typeface="Century Gothic"/>
              </a:rPr>
              <a:t>e</a:t>
            </a:r>
            <a:r>
              <a:rPr lang="it-IT" sz="1700" spc="45" dirty="0" err="1">
                <a:solidFill>
                  <a:srgbClr val="1B1B1B"/>
                </a:solidFill>
                <a:latin typeface="Comic Sans MS" panose="030F0702030302020204" pitchFamily="66" charset="0"/>
                <a:cs typeface="Century Gothic"/>
              </a:rPr>
              <a:t>a</a:t>
            </a:r>
            <a:r>
              <a:rPr lang="it-IT" sz="1700" spc="75" dirty="0" err="1">
                <a:solidFill>
                  <a:srgbClr val="1B1B1B"/>
                </a:solidFill>
                <a:latin typeface="Comic Sans MS" panose="030F0702030302020204" pitchFamily="66" charset="0"/>
                <a:cs typeface="Century Gothic"/>
              </a:rPr>
              <a:t>m</a:t>
            </a:r>
            <a:r>
              <a:rPr lang="it-IT" sz="1700" spc="15" dirty="0">
                <a:solidFill>
                  <a:srgbClr val="1B1B1B"/>
                </a:solidFill>
                <a:latin typeface="Comic Sans MS" panose="030F0702030302020204" pitchFamily="66" charset="0"/>
                <a:cs typeface="Century Gothic"/>
              </a:rPr>
              <a:t> </a:t>
            </a:r>
            <a:r>
              <a:rPr lang="it-IT" sz="1700" spc="20" dirty="0" err="1">
                <a:solidFill>
                  <a:srgbClr val="1B1B1B"/>
                </a:solidFill>
                <a:latin typeface="Comic Sans MS" panose="030F0702030302020204" pitchFamily="66" charset="0"/>
                <a:cs typeface="Century Gothic"/>
              </a:rPr>
              <a:t>Inj</a:t>
            </a:r>
            <a:r>
              <a:rPr lang="it-IT" sz="1700" spc="40" dirty="0" err="1">
                <a:solidFill>
                  <a:srgbClr val="1B1B1B"/>
                </a:solidFill>
                <a:latin typeface="Comic Sans MS" panose="030F0702030302020204" pitchFamily="66" charset="0"/>
                <a:cs typeface="Century Gothic"/>
              </a:rPr>
              <a:t>e</a:t>
            </a:r>
            <a:r>
              <a:rPr lang="it-IT" sz="1700" spc="60" dirty="0" err="1">
                <a:solidFill>
                  <a:srgbClr val="1B1B1B"/>
                </a:solidFill>
                <a:latin typeface="Comic Sans MS" panose="030F0702030302020204" pitchFamily="66" charset="0"/>
                <a:cs typeface="Century Gothic"/>
              </a:rPr>
              <a:t>c</a:t>
            </a:r>
            <a:r>
              <a:rPr lang="it-IT" sz="1700" spc="20" dirty="0" err="1">
                <a:solidFill>
                  <a:srgbClr val="1B1B1B"/>
                </a:solidFill>
                <a:latin typeface="Comic Sans MS" panose="030F0702030302020204" pitchFamily="66" charset="0"/>
                <a:cs typeface="Century Gothic"/>
              </a:rPr>
              <a:t>t</a:t>
            </a:r>
            <a:r>
              <a:rPr lang="it-IT" sz="1700" spc="30" dirty="0" err="1">
                <a:solidFill>
                  <a:srgbClr val="1B1B1B"/>
                </a:solidFill>
                <a:latin typeface="Comic Sans MS" panose="030F0702030302020204" pitchFamily="66" charset="0"/>
                <a:cs typeface="Century Gothic"/>
              </a:rPr>
              <a:t>ors</a:t>
            </a:r>
            <a:r>
              <a:rPr lang="it-IT" sz="1700" spc="30" dirty="0">
                <a:solidFill>
                  <a:srgbClr val="1B1B1B"/>
                </a:solidFill>
                <a:latin typeface="Comic Sans MS" panose="030F0702030302020204" pitchFamily="66" charset="0"/>
                <a:cs typeface="Century Gothic"/>
              </a:rPr>
              <a:t>,</a:t>
            </a:r>
            <a:r>
              <a:rPr lang="it-IT" sz="1700" dirty="0">
                <a:solidFill>
                  <a:srgbClr val="1B1B1B"/>
                </a:solidFill>
                <a:latin typeface="Comic Sans MS" panose="030F0702030302020204" pitchFamily="66" charset="0"/>
                <a:cs typeface="Century Gothic"/>
              </a:rPr>
              <a:t> </a:t>
            </a:r>
            <a:r>
              <a:rPr lang="it-IT" sz="1700" spc="65" dirty="0">
                <a:solidFill>
                  <a:srgbClr val="1B1B1B"/>
                </a:solidFill>
                <a:latin typeface="Comic Sans MS" panose="030F0702030302020204" pitchFamily="66" charset="0"/>
                <a:cs typeface="Century Gothic"/>
              </a:rPr>
              <a:t>N</a:t>
            </a:r>
            <a:r>
              <a:rPr lang="it-IT" sz="1700" spc="45" dirty="0">
                <a:solidFill>
                  <a:srgbClr val="1B1B1B"/>
                </a:solidFill>
                <a:latin typeface="Comic Sans MS" panose="030F0702030302020204" pitchFamily="66" charset="0"/>
                <a:cs typeface="Century Gothic"/>
              </a:rPr>
              <a:t>B</a:t>
            </a:r>
            <a:r>
              <a:rPr lang="it-IT" sz="1700" spc="20" dirty="0">
                <a:solidFill>
                  <a:srgbClr val="1B1B1B"/>
                </a:solidFill>
                <a:latin typeface="Comic Sans MS" panose="030F0702030302020204" pitchFamily="66" charset="0"/>
                <a:cs typeface="Century Gothic"/>
              </a:rPr>
              <a:t>I)</a:t>
            </a:r>
            <a:endParaRPr lang="it-IT" sz="1700" dirty="0">
              <a:latin typeface="Comic Sans MS" panose="030F0702030302020204" pitchFamily="66" charset="0"/>
              <a:cs typeface="Century Gothic"/>
            </a:endParaRPr>
          </a:p>
          <a:p>
            <a:pPr marL="298450" marR="5080" indent="-285750">
              <a:lnSpc>
                <a:spcPct val="111800"/>
              </a:lnSpc>
              <a:buFontTx/>
              <a:buChar char="-"/>
            </a:pPr>
            <a:endParaRPr lang="it-IT" sz="1700" spc="30" dirty="0">
              <a:solidFill>
                <a:srgbClr val="1B1B1B"/>
              </a:solidFill>
              <a:latin typeface="Comic Sans MS" panose="030F0702030302020204" pitchFamily="66" charset="0"/>
              <a:cs typeface="Century Gothic"/>
            </a:endParaRP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00A11CF2-1E76-4D4B-8360-555EB55064DE}"/>
              </a:ext>
            </a:extLst>
          </p:cNvPr>
          <p:cNvGrpSpPr/>
          <p:nvPr/>
        </p:nvGrpSpPr>
        <p:grpSpPr>
          <a:xfrm>
            <a:off x="2643914" y="2285295"/>
            <a:ext cx="6644640" cy="4197007"/>
            <a:chOff x="2643914" y="2590057"/>
            <a:chExt cx="6644640" cy="4197007"/>
          </a:xfrm>
        </p:grpSpPr>
        <p:sp>
          <p:nvSpPr>
            <p:cNvPr id="10" name="object 11">
              <a:extLst>
                <a:ext uri="{FF2B5EF4-FFF2-40B4-BE49-F238E27FC236}">
                  <a16:creationId xmlns:a16="http://schemas.microsoft.com/office/drawing/2014/main" id="{E71C173B-1259-448E-831A-EE367B565924}"/>
                </a:ext>
              </a:extLst>
            </p:cNvPr>
            <p:cNvSpPr/>
            <p:nvPr/>
          </p:nvSpPr>
          <p:spPr>
            <a:xfrm>
              <a:off x="2643914" y="2590057"/>
              <a:ext cx="6471188" cy="406114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2">
              <a:extLst>
                <a:ext uri="{FF2B5EF4-FFF2-40B4-BE49-F238E27FC236}">
                  <a16:creationId xmlns:a16="http://schemas.microsoft.com/office/drawing/2014/main" id="{3774EEBD-C5A7-4209-91DF-23DCED317347}"/>
                </a:ext>
              </a:extLst>
            </p:cNvPr>
            <p:cNvSpPr/>
            <p:nvPr/>
          </p:nvSpPr>
          <p:spPr>
            <a:xfrm>
              <a:off x="7564101" y="6295190"/>
              <a:ext cx="1724453" cy="491874"/>
            </a:xfrm>
            <a:custGeom>
              <a:avLst/>
              <a:gdLst/>
              <a:ahLst/>
              <a:cxnLst/>
              <a:rect l="l" t="t" r="r" b="b"/>
              <a:pathLst>
                <a:path w="1513840" h="431800">
                  <a:moveTo>
                    <a:pt x="1513840" y="0"/>
                  </a:moveTo>
                  <a:lnTo>
                    <a:pt x="0" y="0"/>
                  </a:lnTo>
                  <a:lnTo>
                    <a:pt x="0" y="431799"/>
                  </a:lnTo>
                  <a:lnTo>
                    <a:pt x="1513840" y="431799"/>
                  </a:lnTo>
                  <a:lnTo>
                    <a:pt x="1513840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2" name="object 5">
            <a:extLst>
              <a:ext uri="{FF2B5EF4-FFF2-40B4-BE49-F238E27FC236}">
                <a16:creationId xmlns:a16="http://schemas.microsoft.com/office/drawing/2014/main" id="{DF4FD288-34BC-4E2C-ADA0-B95EED83CBD7}"/>
              </a:ext>
            </a:extLst>
          </p:cNvPr>
          <p:cNvSpPr txBox="1"/>
          <p:nvPr/>
        </p:nvSpPr>
        <p:spPr>
          <a:xfrm>
            <a:off x="0" y="6385757"/>
            <a:ext cx="12192000" cy="463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11800"/>
              </a:lnSpc>
            </a:pPr>
            <a:r>
              <a:rPr lang="it-IT" sz="1400" spc="30" dirty="0">
                <a:solidFill>
                  <a:srgbClr val="1B1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1400" spc="40" dirty="0">
                <a:solidFill>
                  <a:srgbClr val="1B1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*) The </a:t>
            </a:r>
            <a:r>
              <a:rPr lang="it-IT" sz="1400" spc="40" dirty="0" err="1">
                <a:solidFill>
                  <a:srgbClr val="1B1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Chinese</a:t>
            </a:r>
            <a:r>
              <a:rPr lang="it-IT" sz="1400" spc="40" dirty="0">
                <a:solidFill>
                  <a:srgbClr val="1B1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Advanced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Superconducting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Tokamak (EAST)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established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a new world record in 2021 by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reaching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a plasma temperature of 120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degrees for 101 seconds and 160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degrees for 20 seconds </a:t>
            </a:r>
          </a:p>
        </p:txBody>
      </p:sp>
    </p:spTree>
    <p:extLst>
      <p:ext uri="{BB962C8B-B14F-4D97-AF65-F5344CB8AC3E}">
        <p14:creationId xmlns:p14="http://schemas.microsoft.com/office/powerpoint/2010/main" val="378759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B59BEC-BF1C-46BA-B8CA-939120B2D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38664"/>
          </a:xfrm>
        </p:spPr>
        <p:txBody>
          <a:bodyPr/>
          <a:lstStyle/>
          <a:p>
            <a:pPr algn="ctr"/>
            <a:r>
              <a:rPr lang="it-IT" dirty="0"/>
              <a:t>The fusion roadmap: ITER</a:t>
            </a:r>
          </a:p>
        </p:txBody>
      </p:sp>
      <p:pic>
        <p:nvPicPr>
          <p:cNvPr id="3" name="Picture 2" descr="Image: NASA">
            <a:extLst>
              <a:ext uri="{FF2B5EF4-FFF2-40B4-BE49-F238E27FC236}">
                <a16:creationId xmlns:a16="http://schemas.microsoft.com/office/drawing/2014/main" id="{6AE6C094-CB12-41A5-8D95-E11623DDC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406" y="703417"/>
            <a:ext cx="4898692" cy="176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iter.org/doc/www/content/com/Lists/The%20TOKAMAK%20%20Widget/Attachments/2/tokama_bw-shades.jpg">
            <a:extLst>
              <a:ext uri="{FF2B5EF4-FFF2-40B4-BE49-F238E27FC236}">
                <a16:creationId xmlns:a16="http://schemas.microsoft.com/office/drawing/2014/main" id="{3BAD6D13-2ADC-48DC-A1B4-EC4611067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773" y="703418"/>
            <a:ext cx="3387981" cy="286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9331259-5469-9600-E561-1C30A9B88372}"/>
              </a:ext>
            </a:extLst>
          </p:cNvPr>
          <p:cNvSpPr txBox="1"/>
          <p:nvPr/>
        </p:nvSpPr>
        <p:spPr>
          <a:xfrm>
            <a:off x="1134103" y="2463040"/>
            <a:ext cx="50685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accent5">
                    <a:lumMod val="75000"/>
                  </a:schemeClr>
                </a:solidFill>
              </a:rPr>
              <a:t>One of ITER’s goals is to get 10 times more fusion energy than the energy used to heat the plasma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17796209-75CA-355C-0AFD-D4EB4947EB0F}"/>
              </a:ext>
            </a:extLst>
          </p:cNvPr>
          <p:cNvSpPr txBox="1">
            <a:spLocks/>
          </p:cNvSpPr>
          <p:nvPr/>
        </p:nvSpPr>
        <p:spPr>
          <a:xfrm>
            <a:off x="211192" y="3279092"/>
            <a:ext cx="9171305" cy="32060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000" b="1" dirty="0">
                <a:solidFill>
                  <a:srgbClr val="125D7E"/>
                </a:solidFill>
                <a:latin typeface="Arial"/>
                <a:cs typeface="Arial"/>
              </a:rPr>
              <a:t>Overall</a:t>
            </a:r>
            <a:r>
              <a:rPr lang="en-US" sz="2000" b="1" spc="-25" dirty="0">
                <a:solidFill>
                  <a:srgbClr val="125D7E"/>
                </a:solidFill>
                <a:latin typeface="Arial"/>
                <a:cs typeface="Arial"/>
              </a:rPr>
              <a:t> </a:t>
            </a:r>
            <a:r>
              <a:rPr lang="en-US" sz="2000" b="1" dirty="0">
                <a:solidFill>
                  <a:srgbClr val="125D7E"/>
                </a:solidFill>
                <a:latin typeface="Arial"/>
                <a:cs typeface="Arial"/>
              </a:rPr>
              <a:t>Project</a:t>
            </a:r>
            <a:r>
              <a:rPr lang="en-US" sz="2000" b="1" spc="-20" dirty="0">
                <a:solidFill>
                  <a:srgbClr val="125D7E"/>
                </a:solidFill>
                <a:latin typeface="Arial"/>
                <a:cs typeface="Arial"/>
              </a:rPr>
              <a:t> </a:t>
            </a:r>
            <a:r>
              <a:rPr lang="en-US" sz="2000" b="1" dirty="0">
                <a:solidFill>
                  <a:srgbClr val="125D7E"/>
                </a:solidFill>
                <a:latin typeface="Arial"/>
                <a:cs typeface="Arial"/>
              </a:rPr>
              <a:t>Schedule</a:t>
            </a:r>
            <a:r>
              <a:rPr lang="en-US" sz="2000" b="1" spc="-20" dirty="0">
                <a:solidFill>
                  <a:srgbClr val="125D7E"/>
                </a:solidFill>
                <a:latin typeface="Arial"/>
                <a:cs typeface="Arial"/>
              </a:rPr>
              <a:t> </a:t>
            </a:r>
            <a:r>
              <a:rPr lang="en-US" sz="2000" b="1" dirty="0">
                <a:solidFill>
                  <a:srgbClr val="125D7E"/>
                </a:solidFill>
                <a:latin typeface="Arial"/>
                <a:cs typeface="Arial"/>
              </a:rPr>
              <a:t>for</a:t>
            </a:r>
            <a:r>
              <a:rPr lang="en-US" sz="2000" b="1" spc="-25" dirty="0">
                <a:solidFill>
                  <a:srgbClr val="125D7E"/>
                </a:solidFill>
                <a:latin typeface="Arial"/>
                <a:cs typeface="Arial"/>
              </a:rPr>
              <a:t> </a:t>
            </a:r>
            <a:r>
              <a:rPr lang="en-US" sz="2000" b="1" dirty="0">
                <a:solidFill>
                  <a:srgbClr val="125D7E"/>
                </a:solidFill>
                <a:latin typeface="Arial"/>
                <a:cs typeface="Arial"/>
              </a:rPr>
              <a:t>new</a:t>
            </a:r>
            <a:r>
              <a:rPr lang="en-US" sz="2000" b="1" spc="-20" dirty="0">
                <a:solidFill>
                  <a:srgbClr val="125D7E"/>
                </a:solidFill>
                <a:latin typeface="Arial"/>
                <a:cs typeface="Arial"/>
              </a:rPr>
              <a:t> </a:t>
            </a:r>
            <a:r>
              <a:rPr lang="en-US" sz="2000" b="1" spc="-10" dirty="0">
                <a:solidFill>
                  <a:srgbClr val="125D7E"/>
                </a:solidFill>
                <a:latin typeface="Arial"/>
                <a:cs typeface="Arial"/>
              </a:rPr>
              <a:t>Baseline</a:t>
            </a:r>
            <a:endParaRPr lang="en-US" sz="2000" dirty="0">
              <a:latin typeface="Arial"/>
              <a:cs typeface="Arial"/>
            </a:endParaRPr>
          </a:p>
        </p:txBody>
      </p:sp>
      <p:grpSp>
        <p:nvGrpSpPr>
          <p:cNvPr id="6" name="object 6">
            <a:extLst>
              <a:ext uri="{FF2B5EF4-FFF2-40B4-BE49-F238E27FC236}">
                <a16:creationId xmlns:a16="http://schemas.microsoft.com/office/drawing/2014/main" id="{4EEF2ABC-CB3E-8324-18A7-FB17EA6C84F3}"/>
              </a:ext>
            </a:extLst>
          </p:cNvPr>
          <p:cNvGrpSpPr/>
          <p:nvPr/>
        </p:nvGrpSpPr>
        <p:grpSpPr>
          <a:xfrm>
            <a:off x="139227" y="4386185"/>
            <a:ext cx="11040745" cy="1612900"/>
            <a:chOff x="103717" y="1771906"/>
            <a:chExt cx="11040745" cy="1612900"/>
          </a:xfrm>
        </p:grpSpPr>
        <p:pic>
          <p:nvPicPr>
            <p:cNvPr id="7" name="object 7">
              <a:extLst>
                <a:ext uri="{FF2B5EF4-FFF2-40B4-BE49-F238E27FC236}">
                  <a16:creationId xmlns:a16="http://schemas.microsoft.com/office/drawing/2014/main" id="{EDCE28BC-9843-A671-A0E0-AD4C6670726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717" y="1771906"/>
              <a:ext cx="11040508" cy="1367784"/>
            </a:xfrm>
            <a:prstGeom prst="rect">
              <a:avLst/>
            </a:prstGeom>
          </p:spPr>
        </p:pic>
        <p:pic>
          <p:nvPicPr>
            <p:cNvPr id="17" name="object 8">
              <a:extLst>
                <a:ext uri="{FF2B5EF4-FFF2-40B4-BE49-F238E27FC236}">
                  <a16:creationId xmlns:a16="http://schemas.microsoft.com/office/drawing/2014/main" id="{F2B01E0F-A884-EB5B-2856-B5B133A516D9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37151" y="3134867"/>
              <a:ext cx="116459" cy="249682"/>
            </a:xfrm>
            <a:prstGeom prst="rect">
              <a:avLst/>
            </a:prstGeom>
          </p:spPr>
        </p:pic>
      </p:grpSp>
      <p:sp>
        <p:nvSpPr>
          <p:cNvPr id="18" name="object 9">
            <a:extLst>
              <a:ext uri="{FF2B5EF4-FFF2-40B4-BE49-F238E27FC236}">
                <a16:creationId xmlns:a16="http://schemas.microsoft.com/office/drawing/2014/main" id="{0D0785D9-5B26-834D-E2C0-6C797E72EAEE}"/>
              </a:ext>
            </a:extLst>
          </p:cNvPr>
          <p:cNvSpPr txBox="1"/>
          <p:nvPr/>
        </p:nvSpPr>
        <p:spPr>
          <a:xfrm>
            <a:off x="2976067" y="5967459"/>
            <a:ext cx="16605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latin typeface="Arial"/>
                <a:cs typeface="Arial"/>
              </a:rPr>
              <a:t>Cryostat</a:t>
            </a:r>
            <a:r>
              <a:rPr sz="1600" b="1" spc="-6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Closure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9" name="object 10">
            <a:extLst>
              <a:ext uri="{FF2B5EF4-FFF2-40B4-BE49-F238E27FC236}">
                <a16:creationId xmlns:a16="http://schemas.microsoft.com/office/drawing/2014/main" id="{72FA4F9B-0628-65B3-7C43-91CC7D3679FB}"/>
              </a:ext>
            </a:extLst>
          </p:cNvPr>
          <p:cNvSpPr txBox="1"/>
          <p:nvPr/>
        </p:nvSpPr>
        <p:spPr>
          <a:xfrm>
            <a:off x="3956000" y="6235683"/>
            <a:ext cx="9182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latin typeface="Arial"/>
                <a:cs typeface="Arial"/>
              </a:rPr>
              <a:t>Full</a:t>
            </a:r>
            <a:r>
              <a:rPr sz="1600" b="1" spc="-10" dirty="0">
                <a:latin typeface="Arial"/>
                <a:cs typeface="Arial"/>
              </a:rPr>
              <a:t> Field</a:t>
            </a:r>
            <a:endParaRPr sz="1600">
              <a:latin typeface="Arial"/>
              <a:cs typeface="Arial"/>
            </a:endParaRPr>
          </a:p>
        </p:txBody>
      </p:sp>
      <p:sp>
        <p:nvSpPr>
          <p:cNvPr id="20" name="object 11">
            <a:extLst>
              <a:ext uri="{FF2B5EF4-FFF2-40B4-BE49-F238E27FC236}">
                <a16:creationId xmlns:a16="http://schemas.microsoft.com/office/drawing/2014/main" id="{0F98E4AB-F5BC-EF2F-C508-3486621269B8}"/>
              </a:ext>
            </a:extLst>
          </p:cNvPr>
          <p:cNvSpPr/>
          <p:nvPr/>
        </p:nvSpPr>
        <p:spPr>
          <a:xfrm>
            <a:off x="4771594" y="5749146"/>
            <a:ext cx="216535" cy="827405"/>
          </a:xfrm>
          <a:custGeom>
            <a:avLst/>
            <a:gdLst/>
            <a:ahLst/>
            <a:cxnLst/>
            <a:rect l="l" t="t" r="r" b="b"/>
            <a:pathLst>
              <a:path w="216535" h="827404">
                <a:moveTo>
                  <a:pt x="111125" y="61468"/>
                </a:moveTo>
                <a:lnTo>
                  <a:pt x="55499" y="5842"/>
                </a:lnTo>
                <a:lnTo>
                  <a:pt x="0" y="61468"/>
                </a:lnTo>
                <a:lnTo>
                  <a:pt x="27686" y="61468"/>
                </a:lnTo>
                <a:lnTo>
                  <a:pt x="27686" y="472948"/>
                </a:lnTo>
                <a:lnTo>
                  <a:pt x="83312" y="472948"/>
                </a:lnTo>
                <a:lnTo>
                  <a:pt x="83312" y="61468"/>
                </a:lnTo>
                <a:lnTo>
                  <a:pt x="111125" y="61468"/>
                </a:lnTo>
                <a:close/>
              </a:path>
              <a:path w="216535" h="827404">
                <a:moveTo>
                  <a:pt x="216281" y="48260"/>
                </a:moveTo>
                <a:lnTo>
                  <a:pt x="167894" y="0"/>
                </a:lnTo>
                <a:lnTo>
                  <a:pt x="119634" y="48260"/>
                </a:lnTo>
                <a:lnTo>
                  <a:pt x="143764" y="48260"/>
                </a:lnTo>
                <a:lnTo>
                  <a:pt x="143764" y="827405"/>
                </a:lnTo>
                <a:lnTo>
                  <a:pt x="192151" y="827405"/>
                </a:lnTo>
                <a:lnTo>
                  <a:pt x="192151" y="48260"/>
                </a:lnTo>
                <a:lnTo>
                  <a:pt x="216281" y="48260"/>
                </a:lnTo>
                <a:close/>
              </a:path>
            </a:pathLst>
          </a:custGeom>
          <a:solidFill>
            <a:srgbClr val="0066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2">
            <a:extLst>
              <a:ext uri="{FF2B5EF4-FFF2-40B4-BE49-F238E27FC236}">
                <a16:creationId xmlns:a16="http://schemas.microsoft.com/office/drawing/2014/main" id="{0E07471E-82C0-AC22-C48D-079E90134BF8}"/>
              </a:ext>
            </a:extLst>
          </p:cNvPr>
          <p:cNvSpPr txBox="1"/>
          <p:nvPr/>
        </p:nvSpPr>
        <p:spPr>
          <a:xfrm>
            <a:off x="5191582" y="6276577"/>
            <a:ext cx="839469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latin typeface="Arial"/>
                <a:cs typeface="Arial"/>
              </a:rPr>
              <a:t>Start</a:t>
            </a:r>
            <a:r>
              <a:rPr sz="1600" b="1" spc="-20" dirty="0">
                <a:latin typeface="Arial"/>
                <a:cs typeface="Arial"/>
              </a:rPr>
              <a:t> </a:t>
            </a:r>
            <a:r>
              <a:rPr sz="1600" b="1" spc="-25" dirty="0">
                <a:latin typeface="Arial"/>
                <a:cs typeface="Arial"/>
              </a:rPr>
              <a:t>DD</a:t>
            </a:r>
            <a:endParaRPr sz="1600">
              <a:latin typeface="Arial"/>
              <a:cs typeface="Arial"/>
            </a:endParaRPr>
          </a:p>
        </p:txBody>
      </p:sp>
      <p:sp>
        <p:nvSpPr>
          <p:cNvPr id="22" name="object 13">
            <a:extLst>
              <a:ext uri="{FF2B5EF4-FFF2-40B4-BE49-F238E27FC236}">
                <a16:creationId xmlns:a16="http://schemas.microsoft.com/office/drawing/2014/main" id="{CC3B9BA7-3F76-AD37-EDD6-8C9D74EDB8E4}"/>
              </a:ext>
            </a:extLst>
          </p:cNvPr>
          <p:cNvSpPr txBox="1"/>
          <p:nvPr/>
        </p:nvSpPr>
        <p:spPr>
          <a:xfrm>
            <a:off x="3561792" y="6551151"/>
            <a:ext cx="260350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latin typeface="Arial"/>
                <a:cs typeface="Arial"/>
              </a:rPr>
              <a:t>Divertor</a:t>
            </a:r>
            <a:r>
              <a:rPr sz="1600" b="1" spc="-5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Plasma</a:t>
            </a:r>
            <a:r>
              <a:rPr sz="1600" b="1" spc="-90" dirty="0">
                <a:latin typeface="Arial"/>
                <a:cs typeface="Arial"/>
              </a:rPr>
              <a:t> </a:t>
            </a:r>
            <a:r>
              <a:rPr sz="2400" b="1" spc="-15" baseline="26041" dirty="0">
                <a:latin typeface="Arial"/>
                <a:cs typeface="Arial"/>
              </a:rPr>
              <a:t>operation</a:t>
            </a:r>
            <a:endParaRPr sz="2400" baseline="26041">
              <a:latin typeface="Arial"/>
              <a:cs typeface="Arial"/>
            </a:endParaRPr>
          </a:p>
        </p:txBody>
      </p:sp>
      <p:grpSp>
        <p:nvGrpSpPr>
          <p:cNvPr id="23" name="object 14">
            <a:extLst>
              <a:ext uri="{FF2B5EF4-FFF2-40B4-BE49-F238E27FC236}">
                <a16:creationId xmlns:a16="http://schemas.microsoft.com/office/drawing/2014/main" id="{DB633A5E-7C63-3C9B-8E89-92AC56DF97EC}"/>
              </a:ext>
            </a:extLst>
          </p:cNvPr>
          <p:cNvGrpSpPr/>
          <p:nvPr/>
        </p:nvGrpSpPr>
        <p:grpSpPr>
          <a:xfrm>
            <a:off x="5191963" y="5756258"/>
            <a:ext cx="591820" cy="515620"/>
            <a:chOff x="5156453" y="3141979"/>
            <a:chExt cx="591820" cy="515620"/>
          </a:xfrm>
        </p:grpSpPr>
        <p:sp>
          <p:nvSpPr>
            <p:cNvPr id="24" name="object 15">
              <a:extLst>
                <a:ext uri="{FF2B5EF4-FFF2-40B4-BE49-F238E27FC236}">
                  <a16:creationId xmlns:a16="http://schemas.microsoft.com/office/drawing/2014/main" id="{879706DA-BAC8-7407-952B-E3D07124208E}"/>
                </a:ext>
              </a:extLst>
            </p:cNvPr>
            <p:cNvSpPr/>
            <p:nvPr/>
          </p:nvSpPr>
          <p:spPr>
            <a:xfrm>
              <a:off x="5156453" y="3143249"/>
              <a:ext cx="97155" cy="514350"/>
            </a:xfrm>
            <a:custGeom>
              <a:avLst/>
              <a:gdLst/>
              <a:ahLst/>
              <a:cxnLst/>
              <a:rect l="l" t="t" r="r" b="b"/>
              <a:pathLst>
                <a:path w="97154" h="514350">
                  <a:moveTo>
                    <a:pt x="48387" y="0"/>
                  </a:moveTo>
                  <a:lnTo>
                    <a:pt x="0" y="48387"/>
                  </a:lnTo>
                  <a:lnTo>
                    <a:pt x="24130" y="48387"/>
                  </a:lnTo>
                  <a:lnTo>
                    <a:pt x="24130" y="513842"/>
                  </a:lnTo>
                  <a:lnTo>
                    <a:pt x="72517" y="513842"/>
                  </a:lnTo>
                  <a:lnTo>
                    <a:pt x="72517" y="48387"/>
                  </a:lnTo>
                  <a:lnTo>
                    <a:pt x="96647" y="48387"/>
                  </a:lnTo>
                  <a:lnTo>
                    <a:pt x="48387" y="0"/>
                  </a:lnTo>
                  <a:close/>
                </a:path>
              </a:pathLst>
            </a:custGeom>
            <a:solidFill>
              <a:srgbClr val="0066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16">
              <a:extLst>
                <a:ext uri="{FF2B5EF4-FFF2-40B4-BE49-F238E27FC236}">
                  <a16:creationId xmlns:a16="http://schemas.microsoft.com/office/drawing/2014/main" id="{5404C93F-A7D6-AC77-CBB0-0E89D970308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51118" y="3141979"/>
              <a:ext cx="96773" cy="130429"/>
            </a:xfrm>
            <a:prstGeom prst="rect">
              <a:avLst/>
            </a:prstGeom>
          </p:spPr>
        </p:pic>
      </p:grpSp>
      <p:sp>
        <p:nvSpPr>
          <p:cNvPr id="26" name="object 17">
            <a:extLst>
              <a:ext uri="{FF2B5EF4-FFF2-40B4-BE49-F238E27FC236}">
                <a16:creationId xmlns:a16="http://schemas.microsoft.com/office/drawing/2014/main" id="{5F8B195C-809B-28A3-8B2C-5266D5B4EDD8}"/>
              </a:ext>
            </a:extLst>
          </p:cNvPr>
          <p:cNvSpPr txBox="1"/>
          <p:nvPr/>
        </p:nvSpPr>
        <p:spPr>
          <a:xfrm>
            <a:off x="5657545" y="5859636"/>
            <a:ext cx="11245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latin typeface="Arial"/>
                <a:cs typeface="Arial"/>
              </a:rPr>
              <a:t>Full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I</a:t>
            </a:r>
            <a:r>
              <a:rPr sz="1575" b="1" baseline="-21164" dirty="0">
                <a:latin typeface="Arial"/>
                <a:cs typeface="Arial"/>
              </a:rPr>
              <a:t>p</a:t>
            </a:r>
            <a:r>
              <a:rPr sz="1575" b="1" spc="209" baseline="-21164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&amp;</a:t>
            </a:r>
            <a:r>
              <a:rPr sz="1600" b="1" spc="-10" dirty="0">
                <a:latin typeface="Arial"/>
                <a:cs typeface="Arial"/>
              </a:rPr>
              <a:t> </a:t>
            </a:r>
            <a:r>
              <a:rPr sz="1600" b="1" spc="-25" dirty="0">
                <a:latin typeface="Arial"/>
                <a:cs typeface="Arial"/>
              </a:rPr>
              <a:t>B</a:t>
            </a:r>
            <a:r>
              <a:rPr sz="1575" b="1" spc="-37" baseline="-21164" dirty="0">
                <a:latin typeface="Arial"/>
                <a:cs typeface="Arial"/>
              </a:rPr>
              <a:t>T</a:t>
            </a:r>
            <a:endParaRPr sz="1575" baseline="-21164">
              <a:latin typeface="Arial"/>
              <a:cs typeface="Arial"/>
            </a:endParaRPr>
          </a:p>
        </p:txBody>
      </p:sp>
      <p:sp>
        <p:nvSpPr>
          <p:cNvPr id="27" name="object 18">
            <a:extLst>
              <a:ext uri="{FF2B5EF4-FFF2-40B4-BE49-F238E27FC236}">
                <a16:creationId xmlns:a16="http://schemas.microsoft.com/office/drawing/2014/main" id="{BF146A1D-75D0-9144-5E22-7597161F96D0}"/>
              </a:ext>
            </a:extLst>
          </p:cNvPr>
          <p:cNvSpPr txBox="1"/>
          <p:nvPr/>
        </p:nvSpPr>
        <p:spPr>
          <a:xfrm>
            <a:off x="9037524" y="6032433"/>
            <a:ext cx="52705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20" dirty="0">
                <a:latin typeface="Arial"/>
                <a:cs typeface="Arial"/>
              </a:rPr>
              <a:t>Q=10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b="1" spc="-20" dirty="0">
                <a:latin typeface="Arial"/>
                <a:cs typeface="Arial"/>
              </a:rPr>
              <a:t>&gt;50s</a:t>
            </a:r>
            <a:endParaRPr sz="1600">
              <a:latin typeface="Arial"/>
              <a:cs typeface="Arial"/>
            </a:endParaRPr>
          </a:p>
        </p:txBody>
      </p:sp>
      <p:sp>
        <p:nvSpPr>
          <p:cNvPr id="28" name="object 19">
            <a:extLst>
              <a:ext uri="{FF2B5EF4-FFF2-40B4-BE49-F238E27FC236}">
                <a16:creationId xmlns:a16="http://schemas.microsoft.com/office/drawing/2014/main" id="{DF24ACC9-ADE6-BD0F-3206-CA05FC194ACA}"/>
              </a:ext>
            </a:extLst>
          </p:cNvPr>
          <p:cNvSpPr txBox="1"/>
          <p:nvPr/>
        </p:nvSpPr>
        <p:spPr>
          <a:xfrm>
            <a:off x="9811462" y="6021434"/>
            <a:ext cx="59499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20" dirty="0">
                <a:latin typeface="Arial"/>
                <a:cs typeface="Arial"/>
              </a:rPr>
              <a:t>Q=10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600" b="1" spc="-10" dirty="0">
                <a:latin typeface="Arial"/>
                <a:cs typeface="Arial"/>
              </a:rPr>
              <a:t>&gt;300s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29" name="object 20">
            <a:extLst>
              <a:ext uri="{FF2B5EF4-FFF2-40B4-BE49-F238E27FC236}">
                <a16:creationId xmlns:a16="http://schemas.microsoft.com/office/drawing/2014/main" id="{2A3241F2-9C6F-FCCD-BFE4-41871A1E11D4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060636" y="5718539"/>
            <a:ext cx="193294" cy="247141"/>
          </a:xfrm>
          <a:prstGeom prst="rect">
            <a:avLst/>
          </a:prstGeom>
        </p:spPr>
      </p:pic>
      <p:sp>
        <p:nvSpPr>
          <p:cNvPr id="30" name="object 21">
            <a:extLst>
              <a:ext uri="{FF2B5EF4-FFF2-40B4-BE49-F238E27FC236}">
                <a16:creationId xmlns:a16="http://schemas.microsoft.com/office/drawing/2014/main" id="{B1333DFA-BC0F-271E-7107-B6760D7B2873}"/>
              </a:ext>
            </a:extLst>
          </p:cNvPr>
          <p:cNvSpPr txBox="1"/>
          <p:nvPr/>
        </p:nvSpPr>
        <p:spPr>
          <a:xfrm>
            <a:off x="1475182" y="4517500"/>
            <a:ext cx="1201420" cy="3111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850" dirty="0">
                <a:latin typeface="Arial"/>
                <a:cs typeface="Arial"/>
              </a:rPr>
              <a:t>Assembly-</a:t>
            </a:r>
            <a:r>
              <a:rPr sz="1850" spc="-50" dirty="0">
                <a:latin typeface="Arial"/>
                <a:cs typeface="Arial"/>
              </a:rPr>
              <a:t>I</a:t>
            </a:r>
            <a:endParaRPr sz="1850">
              <a:latin typeface="Arial"/>
              <a:cs typeface="Arial"/>
            </a:endParaRPr>
          </a:p>
        </p:txBody>
      </p:sp>
      <p:sp>
        <p:nvSpPr>
          <p:cNvPr id="31" name="object 22">
            <a:extLst>
              <a:ext uri="{FF2B5EF4-FFF2-40B4-BE49-F238E27FC236}">
                <a16:creationId xmlns:a16="http://schemas.microsoft.com/office/drawing/2014/main" id="{AA019ADC-A276-A906-9606-73E07BE575A6}"/>
              </a:ext>
            </a:extLst>
          </p:cNvPr>
          <p:cNvSpPr txBox="1"/>
          <p:nvPr/>
        </p:nvSpPr>
        <p:spPr>
          <a:xfrm>
            <a:off x="4288486" y="4528550"/>
            <a:ext cx="408940" cy="3111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850" dirty="0">
                <a:latin typeface="Arial"/>
                <a:cs typeface="Arial"/>
              </a:rPr>
              <a:t>IC-</a:t>
            </a:r>
            <a:r>
              <a:rPr sz="1850" spc="-50" dirty="0">
                <a:latin typeface="Arial"/>
                <a:cs typeface="Arial"/>
              </a:rPr>
              <a:t>I</a:t>
            </a:r>
            <a:endParaRPr sz="1850">
              <a:latin typeface="Arial"/>
              <a:cs typeface="Arial"/>
            </a:endParaRPr>
          </a:p>
        </p:txBody>
      </p:sp>
      <p:sp>
        <p:nvSpPr>
          <p:cNvPr id="32" name="object 23">
            <a:extLst>
              <a:ext uri="{FF2B5EF4-FFF2-40B4-BE49-F238E27FC236}">
                <a16:creationId xmlns:a16="http://schemas.microsoft.com/office/drawing/2014/main" id="{030BD36E-131F-9227-CCEB-3BB9E0ED72D7}"/>
              </a:ext>
            </a:extLst>
          </p:cNvPr>
          <p:cNvSpPr txBox="1"/>
          <p:nvPr/>
        </p:nvSpPr>
        <p:spPr>
          <a:xfrm>
            <a:off x="5889320" y="4487020"/>
            <a:ext cx="1076325" cy="3111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850" dirty="0">
                <a:latin typeface="Arial"/>
                <a:cs typeface="Arial"/>
              </a:rPr>
              <a:t>Assem</a:t>
            </a:r>
            <a:r>
              <a:rPr sz="1850" spc="225" dirty="0">
                <a:latin typeface="Arial"/>
                <a:cs typeface="Arial"/>
              </a:rPr>
              <a:t> </a:t>
            </a:r>
            <a:r>
              <a:rPr sz="2775" spc="-37" baseline="-3003" dirty="0">
                <a:latin typeface="Arial"/>
                <a:cs typeface="Arial"/>
              </a:rPr>
              <a:t>IC</a:t>
            </a:r>
            <a:endParaRPr sz="2775" baseline="-3003">
              <a:latin typeface="Arial"/>
              <a:cs typeface="Arial"/>
            </a:endParaRPr>
          </a:p>
        </p:txBody>
      </p:sp>
      <p:sp>
        <p:nvSpPr>
          <p:cNvPr id="33" name="object 24">
            <a:extLst>
              <a:ext uri="{FF2B5EF4-FFF2-40B4-BE49-F238E27FC236}">
                <a16:creationId xmlns:a16="http://schemas.microsoft.com/office/drawing/2014/main" id="{B60D1D05-BBD6-F5A6-4B5B-714D802E2045}"/>
              </a:ext>
            </a:extLst>
          </p:cNvPr>
          <p:cNvSpPr txBox="1"/>
          <p:nvPr/>
        </p:nvSpPr>
        <p:spPr>
          <a:xfrm>
            <a:off x="5039818" y="4541884"/>
            <a:ext cx="541020" cy="3111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850" spc="-25" dirty="0">
                <a:latin typeface="Arial"/>
                <a:cs typeface="Arial"/>
              </a:rPr>
              <a:t>SRO</a:t>
            </a:r>
            <a:endParaRPr sz="1850">
              <a:latin typeface="Arial"/>
              <a:cs typeface="Arial"/>
            </a:endParaRPr>
          </a:p>
        </p:txBody>
      </p:sp>
      <p:sp>
        <p:nvSpPr>
          <p:cNvPr id="34" name="object 25">
            <a:extLst>
              <a:ext uri="{FF2B5EF4-FFF2-40B4-BE49-F238E27FC236}">
                <a16:creationId xmlns:a16="http://schemas.microsoft.com/office/drawing/2014/main" id="{D7A924DD-44FC-0E6A-EFA4-A428292B2C64}"/>
              </a:ext>
            </a:extLst>
          </p:cNvPr>
          <p:cNvSpPr txBox="1"/>
          <p:nvPr/>
        </p:nvSpPr>
        <p:spPr>
          <a:xfrm>
            <a:off x="7150812" y="4517500"/>
            <a:ext cx="658495" cy="3111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850" dirty="0">
                <a:latin typeface="Arial"/>
                <a:cs typeface="Arial"/>
              </a:rPr>
              <a:t>FPO-</a:t>
            </a:r>
            <a:r>
              <a:rPr sz="1850" spc="-50" dirty="0">
                <a:latin typeface="Arial"/>
                <a:cs typeface="Arial"/>
              </a:rPr>
              <a:t>I</a:t>
            </a:r>
            <a:endParaRPr sz="1850">
              <a:latin typeface="Arial"/>
              <a:cs typeface="Arial"/>
            </a:endParaRPr>
          </a:p>
        </p:txBody>
      </p:sp>
      <p:sp>
        <p:nvSpPr>
          <p:cNvPr id="35" name="object 26">
            <a:extLst>
              <a:ext uri="{FF2B5EF4-FFF2-40B4-BE49-F238E27FC236}">
                <a16:creationId xmlns:a16="http://schemas.microsoft.com/office/drawing/2014/main" id="{0E7BEA27-307D-80A6-B6CB-4D091089B738}"/>
              </a:ext>
            </a:extLst>
          </p:cNvPr>
          <p:cNvSpPr txBox="1"/>
          <p:nvPr/>
        </p:nvSpPr>
        <p:spPr>
          <a:xfrm>
            <a:off x="8011871" y="4530074"/>
            <a:ext cx="723900" cy="3111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850" dirty="0">
                <a:latin typeface="Arial"/>
                <a:cs typeface="Arial"/>
              </a:rPr>
              <a:t>FPO-</a:t>
            </a:r>
            <a:r>
              <a:rPr sz="1850" spc="-25" dirty="0">
                <a:latin typeface="Arial"/>
                <a:cs typeface="Arial"/>
              </a:rPr>
              <a:t>II</a:t>
            </a:r>
            <a:endParaRPr sz="1850">
              <a:latin typeface="Arial"/>
              <a:cs typeface="Arial"/>
            </a:endParaRPr>
          </a:p>
        </p:txBody>
      </p:sp>
      <p:sp>
        <p:nvSpPr>
          <p:cNvPr id="36" name="object 27">
            <a:extLst>
              <a:ext uri="{FF2B5EF4-FFF2-40B4-BE49-F238E27FC236}">
                <a16:creationId xmlns:a16="http://schemas.microsoft.com/office/drawing/2014/main" id="{5D12B681-C64B-40B1-EFCC-CA28464195BA}"/>
              </a:ext>
            </a:extLst>
          </p:cNvPr>
          <p:cNvSpPr txBox="1"/>
          <p:nvPr/>
        </p:nvSpPr>
        <p:spPr>
          <a:xfrm>
            <a:off x="10644454" y="4816586"/>
            <a:ext cx="263525" cy="3111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850" dirty="0">
                <a:latin typeface="Arial"/>
                <a:cs typeface="Arial"/>
              </a:rPr>
              <a:t>-</a:t>
            </a:r>
            <a:r>
              <a:rPr sz="1850" spc="-50" dirty="0">
                <a:latin typeface="Arial"/>
                <a:cs typeface="Arial"/>
              </a:rPr>
              <a:t>V</a:t>
            </a:r>
            <a:endParaRPr sz="1850">
              <a:latin typeface="Arial"/>
              <a:cs typeface="Arial"/>
            </a:endParaRPr>
          </a:p>
        </p:txBody>
      </p:sp>
      <p:graphicFrame>
        <p:nvGraphicFramePr>
          <p:cNvPr id="37" name="object 28">
            <a:extLst>
              <a:ext uri="{FF2B5EF4-FFF2-40B4-BE49-F238E27FC236}">
                <a16:creationId xmlns:a16="http://schemas.microsoft.com/office/drawing/2014/main" id="{CEFBA373-8368-448F-B20A-D7B1A26CD9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560324"/>
              </p:ext>
            </p:extLst>
          </p:nvPr>
        </p:nvGraphicFramePr>
        <p:xfrm>
          <a:off x="3979240" y="3739752"/>
          <a:ext cx="6825612" cy="4121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73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69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26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04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94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99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724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62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05740">
                <a:tc>
                  <a:txBody>
                    <a:bodyPr/>
                    <a:lstStyle/>
                    <a:p>
                      <a:pPr marL="31750">
                        <a:lnSpc>
                          <a:spcPts val="1525"/>
                        </a:lnSpc>
                      </a:pPr>
                      <a:r>
                        <a:rPr sz="1400" b="1" spc="-20" dirty="0">
                          <a:latin typeface="Arial"/>
                          <a:cs typeface="Arial"/>
                        </a:rPr>
                        <a:t>Mar.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ts val="1525"/>
                        </a:lnSpc>
                      </a:pPr>
                      <a:r>
                        <a:rPr sz="1400" b="1" spc="-20" dirty="0">
                          <a:latin typeface="Arial"/>
                          <a:cs typeface="Arial"/>
                        </a:rPr>
                        <a:t>Oct.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4765" algn="ctr">
                        <a:lnSpc>
                          <a:spcPts val="1525"/>
                        </a:lnSpc>
                      </a:pPr>
                      <a:r>
                        <a:rPr sz="1400" b="1" spc="-20" dirty="0">
                          <a:latin typeface="Arial"/>
                          <a:cs typeface="Arial"/>
                        </a:rPr>
                        <a:t>Dec.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25"/>
                        </a:lnSpc>
                      </a:pPr>
                      <a:r>
                        <a:rPr sz="1400" b="1" dirty="0">
                          <a:latin typeface="Arial"/>
                          <a:cs typeface="Arial"/>
                        </a:rPr>
                        <a:t>Dec.</a:t>
                      </a:r>
                      <a:r>
                        <a:rPr sz="1400" b="1" spc="3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20" dirty="0">
                          <a:latin typeface="Arial"/>
                          <a:cs typeface="Arial"/>
                        </a:rPr>
                        <a:t>Sep.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9690" algn="ctr">
                        <a:lnSpc>
                          <a:spcPts val="1525"/>
                        </a:lnSpc>
                      </a:pPr>
                      <a:r>
                        <a:rPr sz="1400" b="1" spc="-20" dirty="0">
                          <a:latin typeface="Arial"/>
                          <a:cs typeface="Arial"/>
                        </a:rPr>
                        <a:t>Sep.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2860" algn="ctr">
                        <a:lnSpc>
                          <a:spcPts val="1525"/>
                        </a:lnSpc>
                      </a:pPr>
                      <a:r>
                        <a:rPr sz="1400" b="1" spc="-20" dirty="0">
                          <a:latin typeface="Arial"/>
                          <a:cs typeface="Arial"/>
                        </a:rPr>
                        <a:t>Sep.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2384" algn="ctr">
                        <a:lnSpc>
                          <a:spcPts val="1525"/>
                        </a:lnSpc>
                      </a:pPr>
                      <a:r>
                        <a:rPr sz="1400" b="1" spc="-20" dirty="0">
                          <a:latin typeface="Arial"/>
                          <a:cs typeface="Arial"/>
                        </a:rPr>
                        <a:t>Sep.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7785" algn="r">
                        <a:lnSpc>
                          <a:spcPts val="1525"/>
                        </a:lnSpc>
                      </a:pPr>
                      <a:r>
                        <a:rPr sz="1400" b="1" spc="-20" dirty="0">
                          <a:latin typeface="Arial"/>
                          <a:cs typeface="Arial"/>
                        </a:rPr>
                        <a:t>Sep.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375">
                <a:tc>
                  <a:txBody>
                    <a:bodyPr/>
                    <a:lstStyle/>
                    <a:p>
                      <a:pPr marL="36195">
                        <a:lnSpc>
                          <a:spcPts val="1525"/>
                        </a:lnSpc>
                      </a:pPr>
                      <a:r>
                        <a:rPr sz="1400" b="1" spc="-20" dirty="0">
                          <a:latin typeface="Arial"/>
                          <a:cs typeface="Arial"/>
                        </a:rPr>
                        <a:t>2033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935">
                        <a:lnSpc>
                          <a:spcPts val="1525"/>
                        </a:lnSpc>
                      </a:pPr>
                      <a:r>
                        <a:rPr sz="1400" b="1" spc="-20" dirty="0">
                          <a:latin typeface="Arial"/>
                          <a:cs typeface="Arial"/>
                        </a:rPr>
                        <a:t>2034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2390" algn="ctr">
                        <a:lnSpc>
                          <a:spcPts val="1525"/>
                        </a:lnSpc>
                      </a:pPr>
                      <a:r>
                        <a:rPr sz="1400" b="1" spc="-20" dirty="0">
                          <a:latin typeface="Arial"/>
                          <a:cs typeface="Arial"/>
                        </a:rPr>
                        <a:t>2036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2545" algn="ctr">
                        <a:lnSpc>
                          <a:spcPts val="1525"/>
                        </a:lnSpc>
                      </a:pPr>
                      <a:r>
                        <a:rPr sz="1400" b="1" dirty="0">
                          <a:latin typeface="Arial"/>
                          <a:cs typeface="Arial"/>
                        </a:rPr>
                        <a:t>2038</a:t>
                      </a:r>
                      <a:r>
                        <a:rPr sz="1400" b="1" spc="1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20" dirty="0">
                          <a:latin typeface="Arial"/>
                          <a:cs typeface="Arial"/>
                        </a:rPr>
                        <a:t>2039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065" algn="ctr">
                        <a:lnSpc>
                          <a:spcPts val="1525"/>
                        </a:lnSpc>
                      </a:pPr>
                      <a:r>
                        <a:rPr sz="1400" b="1" spc="-20" dirty="0">
                          <a:latin typeface="Arial"/>
                          <a:cs typeface="Arial"/>
                        </a:rPr>
                        <a:t>2041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ts val="1525"/>
                        </a:lnSpc>
                      </a:pPr>
                      <a:r>
                        <a:rPr sz="1400" b="1" spc="-20" dirty="0">
                          <a:latin typeface="Arial"/>
                          <a:cs typeface="Arial"/>
                        </a:rPr>
                        <a:t>2043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ts val="1525"/>
                        </a:lnSpc>
                      </a:pPr>
                      <a:r>
                        <a:rPr sz="1400" b="1" spc="-20" dirty="0">
                          <a:latin typeface="Arial"/>
                          <a:cs typeface="Arial"/>
                        </a:rPr>
                        <a:t>2045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525"/>
                        </a:lnSpc>
                      </a:pPr>
                      <a:r>
                        <a:rPr sz="1400" b="1" spc="-20" dirty="0">
                          <a:latin typeface="Arial"/>
                          <a:cs typeface="Arial"/>
                        </a:rPr>
                        <a:t>2047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8" name="object 29">
            <a:extLst>
              <a:ext uri="{FF2B5EF4-FFF2-40B4-BE49-F238E27FC236}">
                <a16:creationId xmlns:a16="http://schemas.microsoft.com/office/drawing/2014/main" id="{58F87E15-2A7B-DCBB-BFEE-42FF7AD1832B}"/>
              </a:ext>
            </a:extLst>
          </p:cNvPr>
          <p:cNvSpPr txBox="1"/>
          <p:nvPr/>
        </p:nvSpPr>
        <p:spPr>
          <a:xfrm>
            <a:off x="4259530" y="5050646"/>
            <a:ext cx="5264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latin typeface="Arial"/>
                <a:cs typeface="Arial"/>
              </a:rPr>
              <a:t>18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spc="-10" dirty="0">
                <a:latin typeface="Arial"/>
                <a:cs typeface="Arial"/>
              </a:rPr>
              <a:t>Months</a:t>
            </a:r>
            <a:endParaRPr sz="1200">
              <a:latin typeface="Arial"/>
              <a:cs typeface="Arial"/>
            </a:endParaRPr>
          </a:p>
        </p:txBody>
      </p:sp>
      <p:graphicFrame>
        <p:nvGraphicFramePr>
          <p:cNvPr id="39" name="object 30">
            <a:extLst>
              <a:ext uri="{FF2B5EF4-FFF2-40B4-BE49-F238E27FC236}">
                <a16:creationId xmlns:a16="http://schemas.microsoft.com/office/drawing/2014/main" id="{3328AF7D-E8D3-7D98-5BB6-222331A02B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2917329"/>
              </p:ext>
            </p:extLst>
          </p:nvPr>
        </p:nvGraphicFramePr>
        <p:xfrm>
          <a:off x="4901006" y="4807229"/>
          <a:ext cx="5628004" cy="6864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623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56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51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6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28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94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397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3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27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 Months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67640" marB="0"/>
                </a:tc>
                <a:tc>
                  <a:txBody>
                    <a:bodyPr/>
                    <a:lstStyle/>
                    <a:p>
                      <a:pPr marL="138430">
                        <a:lnSpc>
                          <a:spcPts val="2065"/>
                        </a:lnSpc>
                      </a:pPr>
                      <a:r>
                        <a:rPr sz="1850" dirty="0">
                          <a:latin typeface="Arial"/>
                          <a:cs typeface="Arial"/>
                        </a:rPr>
                        <a:t>bly-</a:t>
                      </a:r>
                      <a:r>
                        <a:rPr sz="1850" spc="-25" dirty="0">
                          <a:latin typeface="Arial"/>
                          <a:cs typeface="Arial"/>
                        </a:rPr>
                        <a:t>II</a:t>
                      </a:r>
                      <a:endParaRPr sz="1850">
                        <a:latin typeface="Arial"/>
                        <a:cs typeface="Arial"/>
                      </a:endParaRPr>
                    </a:p>
                    <a:p>
                      <a:pPr marL="11747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24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Months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7470">
                        <a:lnSpc>
                          <a:spcPts val="2170"/>
                        </a:lnSpc>
                      </a:pPr>
                      <a:r>
                        <a:rPr sz="1850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850" spc="-25" dirty="0">
                          <a:latin typeface="Arial"/>
                          <a:cs typeface="Arial"/>
                        </a:rPr>
                        <a:t>II</a:t>
                      </a:r>
                      <a:endParaRPr sz="1850">
                        <a:latin typeface="Arial"/>
                        <a:cs typeface="Arial"/>
                      </a:endParaRPr>
                    </a:p>
                    <a:p>
                      <a:pPr marL="43815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10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0" dirty="0">
                          <a:latin typeface="Arial"/>
                          <a:cs typeface="Arial"/>
                        </a:rPr>
                        <a:t>M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Operation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61594" marR="33655" indent="175260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16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Months Maintenance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5565" marB="0"/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Operation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81915" marR="40005" indent="175260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16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Months Maintenance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5565" marB="0"/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Operation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88265" marR="26670" indent="175260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16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Months Maintenance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5565" marB="0"/>
                </a:tc>
                <a:tc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Operation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74930" indent="175260">
                        <a:lnSpc>
                          <a:spcPct val="100000"/>
                        </a:lnSpc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16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Month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Maintenance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556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6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37490">
                        <a:lnSpc>
                          <a:spcPts val="1060"/>
                        </a:lnSpc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8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Months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7175">
                        <a:lnSpc>
                          <a:spcPts val="1060"/>
                        </a:lnSpc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8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Months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63525">
                        <a:lnSpc>
                          <a:spcPts val="1060"/>
                        </a:lnSpc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8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Months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0190">
                        <a:lnSpc>
                          <a:spcPts val="1060"/>
                        </a:lnSpc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8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Months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0" name="object 31">
            <a:extLst>
              <a:ext uri="{FF2B5EF4-FFF2-40B4-BE49-F238E27FC236}">
                <a16:creationId xmlns:a16="http://schemas.microsoft.com/office/drawing/2014/main" id="{DB1FB6A9-61EC-DB4A-CDCD-98914FBA0093}"/>
              </a:ext>
            </a:extLst>
          </p:cNvPr>
          <p:cNvSpPr txBox="1"/>
          <p:nvPr/>
        </p:nvSpPr>
        <p:spPr>
          <a:xfrm>
            <a:off x="8850326" y="4531598"/>
            <a:ext cx="2359660" cy="8972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0"/>
              </a:spcBef>
              <a:tabLst>
                <a:tab pos="1806575" algn="l"/>
              </a:tabLst>
            </a:pPr>
            <a:r>
              <a:rPr sz="2775" baseline="3003" dirty="0">
                <a:latin typeface="Arial"/>
                <a:cs typeface="Arial"/>
              </a:rPr>
              <a:t>FPO-III</a:t>
            </a:r>
            <a:r>
              <a:rPr sz="2775" spc="284" baseline="3003" dirty="0">
                <a:latin typeface="Arial"/>
                <a:cs typeface="Arial"/>
              </a:rPr>
              <a:t> </a:t>
            </a:r>
            <a:r>
              <a:rPr sz="2775" baseline="3003" dirty="0">
                <a:latin typeface="Arial"/>
                <a:cs typeface="Arial"/>
              </a:rPr>
              <a:t>FPO-</a:t>
            </a:r>
            <a:r>
              <a:rPr sz="2775" spc="-37" baseline="3003" dirty="0">
                <a:latin typeface="Arial"/>
                <a:cs typeface="Arial"/>
              </a:rPr>
              <a:t>IV</a:t>
            </a:r>
            <a:r>
              <a:rPr sz="2775" baseline="3003" dirty="0">
                <a:latin typeface="Arial"/>
                <a:cs typeface="Arial"/>
              </a:rPr>
              <a:t>	</a:t>
            </a:r>
            <a:r>
              <a:rPr sz="1850" spc="-25" dirty="0">
                <a:latin typeface="Arial"/>
                <a:cs typeface="Arial"/>
              </a:rPr>
              <a:t>FPO</a:t>
            </a:r>
            <a:endParaRPr sz="18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endParaRPr sz="1850">
              <a:latin typeface="Arial"/>
              <a:cs typeface="Arial"/>
            </a:endParaRPr>
          </a:p>
          <a:p>
            <a:pPr marL="1732280" marR="30480" indent="-80010" algn="r">
              <a:lnSpc>
                <a:spcPct val="100000"/>
              </a:lnSpc>
            </a:pPr>
            <a:r>
              <a:rPr sz="1500" spc="-15" baseline="33333" dirty="0">
                <a:latin typeface="Arial"/>
                <a:cs typeface="Arial"/>
              </a:rPr>
              <a:t>s</a:t>
            </a:r>
            <a:r>
              <a:rPr sz="1500" spc="-232" baseline="33333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Operation </a:t>
            </a:r>
            <a:r>
              <a:rPr sz="1000" dirty="0">
                <a:latin typeface="Arial"/>
                <a:cs typeface="Arial"/>
              </a:rPr>
              <a:t>16</a:t>
            </a:r>
            <a:r>
              <a:rPr sz="1000" spc="-10" dirty="0">
                <a:latin typeface="Arial"/>
                <a:cs typeface="Arial"/>
              </a:rPr>
              <a:t> Months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41" name="object 32">
            <a:extLst>
              <a:ext uri="{FF2B5EF4-FFF2-40B4-BE49-F238E27FC236}">
                <a16:creationId xmlns:a16="http://schemas.microsoft.com/office/drawing/2014/main" id="{B77B3314-E1EB-7E70-56C6-373B86B62776}"/>
              </a:ext>
            </a:extLst>
          </p:cNvPr>
          <p:cNvGrpSpPr/>
          <p:nvPr/>
        </p:nvGrpSpPr>
        <p:grpSpPr>
          <a:xfrm>
            <a:off x="9187511" y="4795377"/>
            <a:ext cx="2261870" cy="1167765"/>
            <a:chOff x="9152001" y="2181098"/>
            <a:chExt cx="2261870" cy="1167765"/>
          </a:xfrm>
        </p:grpSpPr>
        <p:pic>
          <p:nvPicPr>
            <p:cNvPr id="42" name="object 33">
              <a:extLst>
                <a:ext uri="{FF2B5EF4-FFF2-40B4-BE49-F238E27FC236}">
                  <a16:creationId xmlns:a16="http://schemas.microsoft.com/office/drawing/2014/main" id="{05F7F9AB-6A28-D747-D3D0-20E687B71C75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152001" y="3104261"/>
              <a:ext cx="203962" cy="244475"/>
            </a:xfrm>
            <a:prstGeom prst="rect">
              <a:avLst/>
            </a:prstGeom>
          </p:spPr>
        </p:pic>
        <p:sp>
          <p:nvSpPr>
            <p:cNvPr id="43" name="object 34">
              <a:extLst>
                <a:ext uri="{FF2B5EF4-FFF2-40B4-BE49-F238E27FC236}">
                  <a16:creationId xmlns:a16="http://schemas.microsoft.com/office/drawing/2014/main" id="{4EC741FF-5BAA-5E7F-E423-51951A23EAE7}"/>
                </a:ext>
              </a:extLst>
            </p:cNvPr>
            <p:cNvSpPr/>
            <p:nvPr/>
          </p:nvSpPr>
          <p:spPr>
            <a:xfrm>
              <a:off x="11178413" y="2187448"/>
              <a:ext cx="229235" cy="345440"/>
            </a:xfrm>
            <a:custGeom>
              <a:avLst/>
              <a:gdLst/>
              <a:ahLst/>
              <a:cxnLst/>
              <a:rect l="l" t="t" r="r" b="b"/>
              <a:pathLst>
                <a:path w="229234" h="345439">
                  <a:moveTo>
                    <a:pt x="114426" y="0"/>
                  </a:moveTo>
                  <a:lnTo>
                    <a:pt x="114426" y="86232"/>
                  </a:lnTo>
                  <a:lnTo>
                    <a:pt x="0" y="86232"/>
                  </a:lnTo>
                  <a:lnTo>
                    <a:pt x="0" y="258952"/>
                  </a:lnTo>
                  <a:lnTo>
                    <a:pt x="114426" y="258952"/>
                  </a:lnTo>
                  <a:lnTo>
                    <a:pt x="114426" y="345186"/>
                  </a:lnTo>
                  <a:lnTo>
                    <a:pt x="228853" y="172592"/>
                  </a:lnTo>
                  <a:lnTo>
                    <a:pt x="114426" y="0"/>
                  </a:lnTo>
                  <a:close/>
                </a:path>
              </a:pathLst>
            </a:custGeom>
            <a:solidFill>
              <a:srgbClr val="003B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35">
              <a:extLst>
                <a:ext uri="{FF2B5EF4-FFF2-40B4-BE49-F238E27FC236}">
                  <a16:creationId xmlns:a16="http://schemas.microsoft.com/office/drawing/2014/main" id="{AD5F1D88-02DC-01A2-B1FC-2348DB7C583E}"/>
                </a:ext>
              </a:extLst>
            </p:cNvPr>
            <p:cNvSpPr/>
            <p:nvPr/>
          </p:nvSpPr>
          <p:spPr>
            <a:xfrm>
              <a:off x="11178413" y="2187448"/>
              <a:ext cx="229235" cy="345440"/>
            </a:xfrm>
            <a:custGeom>
              <a:avLst/>
              <a:gdLst/>
              <a:ahLst/>
              <a:cxnLst/>
              <a:rect l="l" t="t" r="r" b="b"/>
              <a:pathLst>
                <a:path w="229234" h="345439">
                  <a:moveTo>
                    <a:pt x="0" y="86232"/>
                  </a:moveTo>
                  <a:lnTo>
                    <a:pt x="114426" y="86232"/>
                  </a:lnTo>
                  <a:lnTo>
                    <a:pt x="114426" y="0"/>
                  </a:lnTo>
                  <a:lnTo>
                    <a:pt x="228853" y="172592"/>
                  </a:lnTo>
                  <a:lnTo>
                    <a:pt x="114426" y="345186"/>
                  </a:lnTo>
                  <a:lnTo>
                    <a:pt x="114426" y="258952"/>
                  </a:lnTo>
                  <a:lnTo>
                    <a:pt x="0" y="258952"/>
                  </a:lnTo>
                  <a:lnTo>
                    <a:pt x="0" y="86232"/>
                  </a:lnTo>
                  <a:close/>
                </a:path>
              </a:pathLst>
            </a:custGeom>
            <a:ln w="12700">
              <a:solidFill>
                <a:srgbClr val="0013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36">
            <a:extLst>
              <a:ext uri="{FF2B5EF4-FFF2-40B4-BE49-F238E27FC236}">
                <a16:creationId xmlns:a16="http://schemas.microsoft.com/office/drawing/2014/main" id="{5826E36A-D0E2-FA99-B3CE-4DE9BA52571D}"/>
              </a:ext>
            </a:extLst>
          </p:cNvPr>
          <p:cNvSpPr txBox="1"/>
          <p:nvPr/>
        </p:nvSpPr>
        <p:spPr>
          <a:xfrm>
            <a:off x="1842720" y="3739371"/>
            <a:ext cx="178688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35" dirty="0">
                <a:latin typeface="Arial"/>
                <a:cs typeface="Arial"/>
              </a:rPr>
              <a:t>Target</a:t>
            </a:r>
            <a:r>
              <a:rPr sz="2400" spc="-114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dates:</a:t>
            </a:r>
            <a:endParaRPr sz="2400">
              <a:latin typeface="Arial"/>
              <a:cs typeface="Arial"/>
            </a:endParaRPr>
          </a:p>
        </p:txBody>
      </p:sp>
      <p:sp>
        <p:nvSpPr>
          <p:cNvPr id="46" name="object 37">
            <a:extLst>
              <a:ext uri="{FF2B5EF4-FFF2-40B4-BE49-F238E27FC236}">
                <a16:creationId xmlns:a16="http://schemas.microsoft.com/office/drawing/2014/main" id="{6AF4F935-1203-2A90-58D0-0AEB9FBF1823}"/>
              </a:ext>
            </a:extLst>
          </p:cNvPr>
          <p:cNvSpPr txBox="1"/>
          <p:nvPr/>
        </p:nvSpPr>
        <p:spPr>
          <a:xfrm>
            <a:off x="11440617" y="4777216"/>
            <a:ext cx="614045" cy="3511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100" spc="-35" dirty="0">
                <a:latin typeface="Arial"/>
                <a:cs typeface="Arial"/>
              </a:rPr>
              <a:t>DT-</a:t>
            </a:r>
            <a:r>
              <a:rPr sz="2100" spc="-50" dirty="0">
                <a:latin typeface="Arial"/>
                <a:cs typeface="Arial"/>
              </a:rPr>
              <a:t>2</a:t>
            </a:r>
            <a:endParaRPr sz="2100">
              <a:latin typeface="Arial"/>
              <a:cs typeface="Arial"/>
            </a:endParaRPr>
          </a:p>
        </p:txBody>
      </p:sp>
      <p:grpSp>
        <p:nvGrpSpPr>
          <p:cNvPr id="47" name="object 43">
            <a:extLst>
              <a:ext uri="{FF2B5EF4-FFF2-40B4-BE49-F238E27FC236}">
                <a16:creationId xmlns:a16="http://schemas.microsoft.com/office/drawing/2014/main" id="{077ACC5B-C754-0496-CC3D-EF2B816A31AB}"/>
              </a:ext>
            </a:extLst>
          </p:cNvPr>
          <p:cNvGrpSpPr/>
          <p:nvPr/>
        </p:nvGrpSpPr>
        <p:grpSpPr>
          <a:xfrm>
            <a:off x="4130625" y="4162028"/>
            <a:ext cx="6525259" cy="197485"/>
            <a:chOff x="4095115" y="1547749"/>
            <a:chExt cx="6525259" cy="197485"/>
          </a:xfrm>
        </p:grpSpPr>
        <p:pic>
          <p:nvPicPr>
            <p:cNvPr id="48" name="object 44">
              <a:extLst>
                <a:ext uri="{FF2B5EF4-FFF2-40B4-BE49-F238E27FC236}">
                  <a16:creationId xmlns:a16="http://schemas.microsoft.com/office/drawing/2014/main" id="{C7422C4D-A793-E3B9-6D31-FA4B35CCC516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02935" y="1547749"/>
              <a:ext cx="164845" cy="197485"/>
            </a:xfrm>
            <a:prstGeom prst="rect">
              <a:avLst/>
            </a:prstGeom>
          </p:spPr>
        </p:pic>
        <p:pic>
          <p:nvPicPr>
            <p:cNvPr id="49" name="object 45">
              <a:extLst>
                <a:ext uri="{FF2B5EF4-FFF2-40B4-BE49-F238E27FC236}">
                  <a16:creationId xmlns:a16="http://schemas.microsoft.com/office/drawing/2014/main" id="{A5909FF6-5436-90CC-3635-F1300070006B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721606" y="1547749"/>
              <a:ext cx="164846" cy="197485"/>
            </a:xfrm>
            <a:prstGeom prst="rect">
              <a:avLst/>
            </a:prstGeom>
          </p:spPr>
        </p:pic>
        <p:pic>
          <p:nvPicPr>
            <p:cNvPr id="50" name="object 46">
              <a:extLst>
                <a:ext uri="{FF2B5EF4-FFF2-40B4-BE49-F238E27FC236}">
                  <a16:creationId xmlns:a16="http://schemas.microsoft.com/office/drawing/2014/main" id="{FD459198-D41D-46E7-7487-E4AAD5630A0A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095115" y="1547749"/>
              <a:ext cx="164846" cy="197485"/>
            </a:xfrm>
            <a:prstGeom prst="rect">
              <a:avLst/>
            </a:prstGeom>
          </p:spPr>
        </p:pic>
        <p:pic>
          <p:nvPicPr>
            <p:cNvPr id="51" name="object 47">
              <a:extLst>
                <a:ext uri="{FF2B5EF4-FFF2-40B4-BE49-F238E27FC236}">
                  <a16:creationId xmlns:a16="http://schemas.microsoft.com/office/drawing/2014/main" id="{A2A2E7DE-5606-5B9F-AD44-A5F3CE54E148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566408" y="1547749"/>
              <a:ext cx="164846" cy="197485"/>
            </a:xfrm>
            <a:prstGeom prst="rect">
              <a:avLst/>
            </a:prstGeom>
          </p:spPr>
        </p:pic>
        <p:pic>
          <p:nvPicPr>
            <p:cNvPr id="52" name="object 48">
              <a:extLst>
                <a:ext uri="{FF2B5EF4-FFF2-40B4-BE49-F238E27FC236}">
                  <a16:creationId xmlns:a16="http://schemas.microsoft.com/office/drawing/2014/main" id="{017C839C-F96B-91FF-9B64-F9214E94D201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65696" y="1547749"/>
              <a:ext cx="164846" cy="197485"/>
            </a:xfrm>
            <a:prstGeom prst="rect">
              <a:avLst/>
            </a:prstGeom>
          </p:spPr>
        </p:pic>
        <p:pic>
          <p:nvPicPr>
            <p:cNvPr id="53" name="object 49">
              <a:extLst>
                <a:ext uri="{FF2B5EF4-FFF2-40B4-BE49-F238E27FC236}">
                  <a16:creationId xmlns:a16="http://schemas.microsoft.com/office/drawing/2014/main" id="{23181E99-EF07-BA27-01CD-FA30EF6BDA5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837678" y="1547749"/>
              <a:ext cx="164846" cy="197485"/>
            </a:xfrm>
            <a:prstGeom prst="rect">
              <a:avLst/>
            </a:prstGeom>
          </p:spPr>
        </p:pic>
        <p:pic>
          <p:nvPicPr>
            <p:cNvPr id="54" name="object 50">
              <a:extLst>
                <a:ext uri="{FF2B5EF4-FFF2-40B4-BE49-F238E27FC236}">
                  <a16:creationId xmlns:a16="http://schemas.microsoft.com/office/drawing/2014/main" id="{A83CC2CA-37B0-C1E1-8023-AF82EBF5A21C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711057" y="1547749"/>
              <a:ext cx="164973" cy="197485"/>
            </a:xfrm>
            <a:prstGeom prst="rect">
              <a:avLst/>
            </a:prstGeom>
          </p:spPr>
        </p:pic>
        <p:pic>
          <p:nvPicPr>
            <p:cNvPr id="55" name="object 51">
              <a:extLst>
                <a:ext uri="{FF2B5EF4-FFF2-40B4-BE49-F238E27FC236}">
                  <a16:creationId xmlns:a16="http://schemas.microsoft.com/office/drawing/2014/main" id="{5EB79698-E759-7E2F-47E7-54EB296D925D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577070" y="1547749"/>
              <a:ext cx="164846" cy="197485"/>
            </a:xfrm>
            <a:prstGeom prst="rect">
              <a:avLst/>
            </a:prstGeom>
          </p:spPr>
        </p:pic>
        <p:pic>
          <p:nvPicPr>
            <p:cNvPr id="56" name="object 52">
              <a:extLst>
                <a:ext uri="{FF2B5EF4-FFF2-40B4-BE49-F238E27FC236}">
                  <a16:creationId xmlns:a16="http://schemas.microsoft.com/office/drawing/2014/main" id="{0B6CEFE7-F42D-BBB5-E8C2-FBFCC4B88C39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455402" y="1547749"/>
              <a:ext cx="164846" cy="197485"/>
            </a:xfrm>
            <a:prstGeom prst="rect">
              <a:avLst/>
            </a:prstGeom>
          </p:spPr>
        </p:pic>
      </p:grpSp>
      <p:sp>
        <p:nvSpPr>
          <p:cNvPr id="57" name="object 5">
            <a:extLst>
              <a:ext uri="{FF2B5EF4-FFF2-40B4-BE49-F238E27FC236}">
                <a16:creationId xmlns:a16="http://schemas.microsoft.com/office/drawing/2014/main" id="{4B0AFFA8-0EAE-3C75-BE9C-1B92DEE17989}"/>
              </a:ext>
            </a:extLst>
          </p:cNvPr>
          <p:cNvSpPr txBox="1"/>
          <p:nvPr/>
        </p:nvSpPr>
        <p:spPr>
          <a:xfrm>
            <a:off x="-7608" y="5949725"/>
            <a:ext cx="2900237" cy="688009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1275" rIns="0" bIns="0" rtlCol="0">
            <a:spAutoFit/>
          </a:bodyPr>
          <a:lstStyle/>
          <a:p>
            <a:pPr marL="90805" marR="92710">
              <a:lnSpc>
                <a:spcPct val="100000"/>
              </a:lnSpc>
              <a:spcBef>
                <a:spcPts val="325"/>
              </a:spcBef>
            </a:pPr>
            <a:r>
              <a:rPr sz="1400" b="1" dirty="0">
                <a:latin typeface="Arial"/>
                <a:cs typeface="Arial"/>
              </a:rPr>
              <a:t>IC</a:t>
            </a:r>
            <a:r>
              <a:rPr sz="1400" dirty="0">
                <a:latin typeface="Arial"/>
                <a:cs typeface="Arial"/>
              </a:rPr>
              <a:t>: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Integrated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Commissioning </a:t>
            </a:r>
            <a:r>
              <a:rPr sz="1400" b="1" dirty="0">
                <a:latin typeface="Arial"/>
                <a:cs typeface="Arial"/>
              </a:rPr>
              <a:t>SRO</a:t>
            </a:r>
            <a:r>
              <a:rPr sz="1400" dirty="0">
                <a:latin typeface="Arial"/>
                <a:cs typeface="Arial"/>
              </a:rPr>
              <a:t>: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Start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of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Research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Operation </a:t>
            </a:r>
            <a:r>
              <a:rPr sz="1400" b="1" dirty="0">
                <a:latin typeface="Arial"/>
                <a:cs typeface="Arial"/>
              </a:rPr>
              <a:t>FPO</a:t>
            </a:r>
            <a:r>
              <a:rPr sz="1400" dirty="0">
                <a:latin typeface="Arial"/>
                <a:cs typeface="Arial"/>
              </a:rPr>
              <a:t>: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Fusion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Power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Operation</a:t>
            </a:r>
            <a:endParaRPr sz="14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657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4D7AF233-7192-A34C-D16C-2CF6323B94F9}"/>
              </a:ext>
            </a:extLst>
          </p:cNvPr>
          <p:cNvSpPr txBox="1"/>
          <p:nvPr/>
        </p:nvSpPr>
        <p:spPr>
          <a:xfrm>
            <a:off x="7832325" y="6415881"/>
            <a:ext cx="27952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© 2022, ITER Organization </a:t>
            </a: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E4726E1A-A444-8CF2-9B85-E3B7E8CD6625}"/>
              </a:ext>
            </a:extLst>
          </p:cNvPr>
          <p:cNvSpPr txBox="1"/>
          <p:nvPr/>
        </p:nvSpPr>
        <p:spPr>
          <a:xfrm>
            <a:off x="5761354" y="6267437"/>
            <a:ext cx="4829175" cy="354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30"/>
              </a:lnSpc>
              <a:tabLst>
                <a:tab pos="4744085" algn="l"/>
              </a:tabLst>
            </a:pPr>
            <a:r>
              <a:rPr sz="1200" dirty="0">
                <a:solidFill>
                  <a:srgbClr val="125D7E"/>
                </a:solidFill>
                <a:latin typeface="Arial"/>
                <a:cs typeface="Arial"/>
              </a:rPr>
              <a:t>Joint</a:t>
            </a:r>
            <a:r>
              <a:rPr sz="1200" spc="-5" dirty="0">
                <a:solidFill>
                  <a:srgbClr val="125D7E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25D7E"/>
                </a:solidFill>
                <a:latin typeface="Arial"/>
                <a:cs typeface="Arial"/>
              </a:rPr>
              <a:t>EPS-</a:t>
            </a:r>
            <a:r>
              <a:rPr sz="1200" dirty="0">
                <a:solidFill>
                  <a:srgbClr val="125D7E"/>
                </a:solidFill>
                <a:latin typeface="Arial"/>
                <a:cs typeface="Arial"/>
              </a:rPr>
              <a:t>SIF</a:t>
            </a:r>
            <a:r>
              <a:rPr sz="1200" spc="-5" dirty="0">
                <a:solidFill>
                  <a:srgbClr val="125D7E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25D7E"/>
                </a:solidFill>
                <a:latin typeface="Arial"/>
                <a:cs typeface="Arial"/>
              </a:rPr>
              <a:t>International</a:t>
            </a:r>
            <a:r>
              <a:rPr sz="1200" spc="-35" dirty="0">
                <a:solidFill>
                  <a:srgbClr val="125D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25D7E"/>
                </a:solidFill>
                <a:latin typeface="Arial"/>
                <a:cs typeface="Arial"/>
              </a:rPr>
              <a:t>School</a:t>
            </a:r>
            <a:r>
              <a:rPr sz="1200" spc="-15" dirty="0">
                <a:solidFill>
                  <a:srgbClr val="125D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25D7E"/>
                </a:solidFill>
                <a:latin typeface="Arial"/>
                <a:cs typeface="Arial"/>
              </a:rPr>
              <a:t>on</a:t>
            </a:r>
            <a:r>
              <a:rPr sz="1200" spc="-15" dirty="0">
                <a:solidFill>
                  <a:srgbClr val="125D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25D7E"/>
                </a:solidFill>
                <a:latin typeface="Arial"/>
                <a:cs typeface="Arial"/>
              </a:rPr>
              <a:t>Energy</a:t>
            </a:r>
            <a:r>
              <a:rPr sz="1200" spc="-5" dirty="0">
                <a:solidFill>
                  <a:srgbClr val="125D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25D7E"/>
                </a:solidFill>
                <a:latin typeface="Arial"/>
                <a:cs typeface="Arial"/>
              </a:rPr>
              <a:t>2025,</a:t>
            </a:r>
            <a:r>
              <a:rPr sz="1200" spc="-30" dirty="0">
                <a:solidFill>
                  <a:srgbClr val="125D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25D7E"/>
                </a:solidFill>
                <a:latin typeface="Arial"/>
                <a:cs typeface="Arial"/>
              </a:rPr>
              <a:t>26</a:t>
            </a:r>
            <a:r>
              <a:rPr sz="1200" spc="5" dirty="0">
                <a:solidFill>
                  <a:srgbClr val="125D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25D7E"/>
                </a:solidFill>
                <a:latin typeface="Arial"/>
                <a:cs typeface="Arial"/>
              </a:rPr>
              <a:t>June</a:t>
            </a:r>
            <a:r>
              <a:rPr sz="1200" spc="-25" dirty="0">
                <a:solidFill>
                  <a:srgbClr val="125D7E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25D7E"/>
                </a:solidFill>
                <a:latin typeface="Arial"/>
                <a:cs typeface="Arial"/>
              </a:rPr>
              <a:t>2025</a:t>
            </a:r>
            <a:r>
              <a:rPr sz="1200" dirty="0">
                <a:solidFill>
                  <a:srgbClr val="125D7E"/>
                </a:solidFill>
                <a:latin typeface="Arial"/>
                <a:cs typeface="Arial"/>
              </a:rPr>
              <a:t>	</a:t>
            </a:r>
            <a:r>
              <a:rPr sz="1800" spc="-75" baseline="-25462" dirty="0">
                <a:solidFill>
                  <a:srgbClr val="125D7E"/>
                </a:solidFill>
                <a:latin typeface="Arial"/>
                <a:cs typeface="Arial"/>
              </a:rPr>
              <a:t>7</a:t>
            </a:r>
            <a:endParaRPr sz="1800" baseline="-25462">
              <a:latin typeface="Arial"/>
              <a:cs typeface="Arial"/>
            </a:endParaRPr>
          </a:p>
          <a:p>
            <a:pPr marR="354330" algn="r">
              <a:lnSpc>
                <a:spcPct val="100000"/>
              </a:lnSpc>
            </a:pPr>
            <a:r>
              <a:rPr sz="1200" dirty="0">
                <a:solidFill>
                  <a:srgbClr val="125D7E"/>
                </a:solidFill>
                <a:latin typeface="Arial"/>
                <a:cs typeface="Arial"/>
              </a:rPr>
              <a:t>IDM</a:t>
            </a:r>
            <a:r>
              <a:rPr sz="1200" spc="-20" dirty="0">
                <a:solidFill>
                  <a:srgbClr val="125D7E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25D7E"/>
                </a:solidFill>
                <a:latin typeface="Arial"/>
                <a:cs typeface="Arial"/>
              </a:rPr>
              <a:t>UID:</a:t>
            </a:r>
            <a:r>
              <a:rPr sz="1200" spc="5" dirty="0">
                <a:solidFill>
                  <a:srgbClr val="125D7E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25D7E"/>
                </a:solidFill>
                <a:latin typeface="Arial"/>
                <a:cs typeface="Arial"/>
              </a:rPr>
              <a:t>E597RB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0080F81F-0C91-44E9-C689-D28695476DC4}"/>
              </a:ext>
            </a:extLst>
          </p:cNvPr>
          <p:cNvSpPr/>
          <p:nvPr/>
        </p:nvSpPr>
        <p:spPr>
          <a:xfrm>
            <a:off x="10333863" y="6263868"/>
            <a:ext cx="0" cy="321945"/>
          </a:xfrm>
          <a:custGeom>
            <a:avLst/>
            <a:gdLst/>
            <a:ahLst/>
            <a:cxnLst/>
            <a:rect l="l" t="t" r="r" b="b"/>
            <a:pathLst>
              <a:path h="321945">
                <a:moveTo>
                  <a:pt x="0" y="0"/>
                </a:moveTo>
                <a:lnTo>
                  <a:pt x="0" y="321716"/>
                </a:lnTo>
              </a:path>
            </a:pathLst>
          </a:custGeom>
          <a:ln w="12700">
            <a:solidFill>
              <a:srgbClr val="125D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4">
            <a:extLst>
              <a:ext uri="{FF2B5EF4-FFF2-40B4-BE49-F238E27FC236}">
                <a16:creationId xmlns:a16="http://schemas.microsoft.com/office/drawing/2014/main" id="{BD2D1296-F11A-9AE2-15EE-376DFFF32341}"/>
              </a:ext>
            </a:extLst>
          </p:cNvPr>
          <p:cNvGrpSpPr/>
          <p:nvPr/>
        </p:nvGrpSpPr>
        <p:grpSpPr>
          <a:xfrm>
            <a:off x="188099" y="5953811"/>
            <a:ext cx="11816080" cy="640080"/>
            <a:chOff x="188099" y="5953811"/>
            <a:chExt cx="11816080" cy="640080"/>
          </a:xfrm>
        </p:grpSpPr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783CF0D9-5357-0AE1-AE55-25D5AEF1224C}"/>
                </a:ext>
              </a:extLst>
            </p:cNvPr>
            <p:cNvSpPr/>
            <p:nvPr/>
          </p:nvSpPr>
          <p:spPr>
            <a:xfrm>
              <a:off x="191909" y="5957621"/>
              <a:ext cx="11808460" cy="253365"/>
            </a:xfrm>
            <a:custGeom>
              <a:avLst/>
              <a:gdLst/>
              <a:ahLst/>
              <a:cxnLst/>
              <a:rect l="l" t="t" r="r" b="b"/>
              <a:pathLst>
                <a:path w="11808460" h="253364">
                  <a:moveTo>
                    <a:pt x="0" y="252914"/>
                  </a:moveTo>
                  <a:lnTo>
                    <a:pt x="49890" y="250120"/>
                  </a:lnTo>
                  <a:lnTo>
                    <a:pt x="99790" y="247341"/>
                  </a:lnTo>
                  <a:lnTo>
                    <a:pt x="149699" y="244578"/>
                  </a:lnTo>
                  <a:lnTo>
                    <a:pt x="199617" y="241830"/>
                  </a:lnTo>
                  <a:lnTo>
                    <a:pt x="249545" y="239098"/>
                  </a:lnTo>
                  <a:lnTo>
                    <a:pt x="299481" y="236380"/>
                  </a:lnTo>
                  <a:lnTo>
                    <a:pt x="349427" y="233678"/>
                  </a:lnTo>
                  <a:lnTo>
                    <a:pt x="399382" y="230991"/>
                  </a:lnTo>
                  <a:lnTo>
                    <a:pt x="449346" y="228320"/>
                  </a:lnTo>
                  <a:lnTo>
                    <a:pt x="499320" y="225663"/>
                  </a:lnTo>
                  <a:lnTo>
                    <a:pt x="549302" y="223022"/>
                  </a:lnTo>
                  <a:lnTo>
                    <a:pt x="599294" y="220397"/>
                  </a:lnTo>
                  <a:lnTo>
                    <a:pt x="649294" y="217786"/>
                  </a:lnTo>
                  <a:lnTo>
                    <a:pt x="699304" y="215191"/>
                  </a:lnTo>
                  <a:lnTo>
                    <a:pt x="749323" y="212611"/>
                  </a:lnTo>
                  <a:lnTo>
                    <a:pt x="799351" y="210047"/>
                  </a:lnTo>
                  <a:lnTo>
                    <a:pt x="849388" y="207497"/>
                  </a:lnTo>
                  <a:lnTo>
                    <a:pt x="899435" y="204963"/>
                  </a:lnTo>
                  <a:lnTo>
                    <a:pt x="949490" y="202445"/>
                  </a:lnTo>
                  <a:lnTo>
                    <a:pt x="999554" y="199942"/>
                  </a:lnTo>
                  <a:lnTo>
                    <a:pt x="1049628" y="197454"/>
                  </a:lnTo>
                  <a:lnTo>
                    <a:pt x="1099710" y="194981"/>
                  </a:lnTo>
                  <a:lnTo>
                    <a:pt x="1149802" y="192524"/>
                  </a:lnTo>
                  <a:lnTo>
                    <a:pt x="1199902" y="190082"/>
                  </a:lnTo>
                  <a:lnTo>
                    <a:pt x="1250012" y="187655"/>
                  </a:lnTo>
                  <a:lnTo>
                    <a:pt x="1300130" y="185244"/>
                  </a:lnTo>
                  <a:lnTo>
                    <a:pt x="1350258" y="182848"/>
                  </a:lnTo>
                  <a:lnTo>
                    <a:pt x="1400395" y="180468"/>
                  </a:lnTo>
                  <a:lnTo>
                    <a:pt x="1450540" y="178103"/>
                  </a:lnTo>
                  <a:lnTo>
                    <a:pt x="1500695" y="175753"/>
                  </a:lnTo>
                  <a:lnTo>
                    <a:pt x="1550858" y="173418"/>
                  </a:lnTo>
                  <a:lnTo>
                    <a:pt x="1601031" y="171099"/>
                  </a:lnTo>
                  <a:lnTo>
                    <a:pt x="1651212" y="168796"/>
                  </a:lnTo>
                  <a:lnTo>
                    <a:pt x="1701402" y="166508"/>
                  </a:lnTo>
                  <a:lnTo>
                    <a:pt x="1751602" y="164235"/>
                  </a:lnTo>
                  <a:lnTo>
                    <a:pt x="1801810" y="161977"/>
                  </a:lnTo>
                  <a:lnTo>
                    <a:pt x="1852027" y="159735"/>
                  </a:lnTo>
                  <a:lnTo>
                    <a:pt x="1902253" y="157509"/>
                  </a:lnTo>
                  <a:lnTo>
                    <a:pt x="1952488" y="155297"/>
                  </a:lnTo>
                  <a:lnTo>
                    <a:pt x="2002732" y="153102"/>
                  </a:lnTo>
                  <a:lnTo>
                    <a:pt x="2052985" y="150921"/>
                  </a:lnTo>
                  <a:lnTo>
                    <a:pt x="2103246" y="148756"/>
                  </a:lnTo>
                  <a:lnTo>
                    <a:pt x="2153517" y="146607"/>
                  </a:lnTo>
                  <a:lnTo>
                    <a:pt x="2203796" y="144473"/>
                  </a:lnTo>
                  <a:lnTo>
                    <a:pt x="2254084" y="142354"/>
                  </a:lnTo>
                  <a:lnTo>
                    <a:pt x="2304381" y="140251"/>
                  </a:lnTo>
                  <a:lnTo>
                    <a:pt x="2354687" y="138163"/>
                  </a:lnTo>
                  <a:lnTo>
                    <a:pt x="2405002" y="136091"/>
                  </a:lnTo>
                  <a:lnTo>
                    <a:pt x="2455325" y="134034"/>
                  </a:lnTo>
                  <a:lnTo>
                    <a:pt x="2505657" y="131993"/>
                  </a:lnTo>
                  <a:lnTo>
                    <a:pt x="2555998" y="129967"/>
                  </a:lnTo>
                  <a:lnTo>
                    <a:pt x="2606348" y="127956"/>
                  </a:lnTo>
                  <a:lnTo>
                    <a:pt x="2656707" y="125961"/>
                  </a:lnTo>
                  <a:lnTo>
                    <a:pt x="2707074" y="123982"/>
                  </a:lnTo>
                  <a:lnTo>
                    <a:pt x="2757450" y="122018"/>
                  </a:lnTo>
                  <a:lnTo>
                    <a:pt x="2807835" y="120069"/>
                  </a:lnTo>
                  <a:lnTo>
                    <a:pt x="2858229" y="118136"/>
                  </a:lnTo>
                  <a:lnTo>
                    <a:pt x="2908631" y="116219"/>
                  </a:lnTo>
                  <a:lnTo>
                    <a:pt x="2959042" y="114317"/>
                  </a:lnTo>
                  <a:lnTo>
                    <a:pt x="3009462" y="112430"/>
                  </a:lnTo>
                  <a:lnTo>
                    <a:pt x="3059890" y="110559"/>
                  </a:lnTo>
                  <a:lnTo>
                    <a:pt x="3110328" y="108704"/>
                  </a:lnTo>
                  <a:lnTo>
                    <a:pt x="3160773" y="106864"/>
                  </a:lnTo>
                  <a:lnTo>
                    <a:pt x="3211228" y="105040"/>
                  </a:lnTo>
                  <a:lnTo>
                    <a:pt x="3261691" y="103231"/>
                  </a:lnTo>
                  <a:lnTo>
                    <a:pt x="3312163" y="101437"/>
                  </a:lnTo>
                  <a:lnTo>
                    <a:pt x="3362644" y="99660"/>
                  </a:lnTo>
                  <a:lnTo>
                    <a:pt x="3413133" y="97897"/>
                  </a:lnTo>
                  <a:lnTo>
                    <a:pt x="3463631" y="96151"/>
                  </a:lnTo>
                  <a:lnTo>
                    <a:pt x="3514137" y="94419"/>
                  </a:lnTo>
                  <a:lnTo>
                    <a:pt x="3564652" y="92704"/>
                  </a:lnTo>
                  <a:lnTo>
                    <a:pt x="3615176" y="91004"/>
                  </a:lnTo>
                  <a:lnTo>
                    <a:pt x="3665708" y="89319"/>
                  </a:lnTo>
                  <a:lnTo>
                    <a:pt x="3716249" y="87651"/>
                  </a:lnTo>
                  <a:lnTo>
                    <a:pt x="3766798" y="85997"/>
                  </a:lnTo>
                  <a:lnTo>
                    <a:pt x="3817356" y="84360"/>
                  </a:lnTo>
                  <a:lnTo>
                    <a:pt x="3867923" y="82737"/>
                  </a:lnTo>
                  <a:lnTo>
                    <a:pt x="3918498" y="81131"/>
                  </a:lnTo>
                  <a:lnTo>
                    <a:pt x="3969082" y="79540"/>
                  </a:lnTo>
                  <a:lnTo>
                    <a:pt x="4019674" y="77965"/>
                  </a:lnTo>
                  <a:lnTo>
                    <a:pt x="4070275" y="76405"/>
                  </a:lnTo>
                  <a:lnTo>
                    <a:pt x="4120884" y="74861"/>
                  </a:lnTo>
                  <a:lnTo>
                    <a:pt x="4171502" y="73332"/>
                  </a:lnTo>
                  <a:lnTo>
                    <a:pt x="4222128" y="71819"/>
                  </a:lnTo>
                  <a:lnTo>
                    <a:pt x="4272763" y="70322"/>
                  </a:lnTo>
                  <a:lnTo>
                    <a:pt x="4323406" y="68840"/>
                  </a:lnTo>
                  <a:lnTo>
                    <a:pt x="4374058" y="67374"/>
                  </a:lnTo>
                  <a:lnTo>
                    <a:pt x="4424718" y="65924"/>
                  </a:lnTo>
                  <a:lnTo>
                    <a:pt x="4475386" y="64489"/>
                  </a:lnTo>
                  <a:lnTo>
                    <a:pt x="4526064" y="63070"/>
                  </a:lnTo>
                  <a:lnTo>
                    <a:pt x="4576749" y="61667"/>
                  </a:lnTo>
                  <a:lnTo>
                    <a:pt x="4627443" y="60279"/>
                  </a:lnTo>
                  <a:lnTo>
                    <a:pt x="4678145" y="58907"/>
                  </a:lnTo>
                  <a:lnTo>
                    <a:pt x="4728856" y="57551"/>
                  </a:lnTo>
                  <a:lnTo>
                    <a:pt x="4779576" y="56210"/>
                  </a:lnTo>
                  <a:lnTo>
                    <a:pt x="4830303" y="54885"/>
                  </a:lnTo>
                  <a:lnTo>
                    <a:pt x="4881039" y="53575"/>
                  </a:lnTo>
                  <a:lnTo>
                    <a:pt x="4931784" y="52282"/>
                  </a:lnTo>
                  <a:lnTo>
                    <a:pt x="4982536" y="51004"/>
                  </a:lnTo>
                  <a:lnTo>
                    <a:pt x="5033297" y="49741"/>
                  </a:lnTo>
                  <a:lnTo>
                    <a:pt x="5084067" y="48495"/>
                  </a:lnTo>
                  <a:lnTo>
                    <a:pt x="5134845" y="47264"/>
                  </a:lnTo>
                  <a:lnTo>
                    <a:pt x="5185631" y="46048"/>
                  </a:lnTo>
                  <a:lnTo>
                    <a:pt x="5236425" y="44849"/>
                  </a:lnTo>
                  <a:lnTo>
                    <a:pt x="5287228" y="43665"/>
                  </a:lnTo>
                  <a:lnTo>
                    <a:pt x="5338039" y="42497"/>
                  </a:lnTo>
                  <a:lnTo>
                    <a:pt x="5388859" y="41345"/>
                  </a:lnTo>
                  <a:lnTo>
                    <a:pt x="5439686" y="40208"/>
                  </a:lnTo>
                  <a:lnTo>
                    <a:pt x="5490522" y="39087"/>
                  </a:lnTo>
                  <a:lnTo>
                    <a:pt x="5541366" y="37982"/>
                  </a:lnTo>
                  <a:lnTo>
                    <a:pt x="5592219" y="36892"/>
                  </a:lnTo>
                  <a:lnTo>
                    <a:pt x="5643080" y="35819"/>
                  </a:lnTo>
                  <a:lnTo>
                    <a:pt x="5693949" y="34761"/>
                  </a:lnTo>
                  <a:lnTo>
                    <a:pt x="5744826" y="33719"/>
                  </a:lnTo>
                  <a:lnTo>
                    <a:pt x="5795711" y="32692"/>
                  </a:lnTo>
                  <a:lnTo>
                    <a:pt x="5846605" y="31682"/>
                  </a:lnTo>
                  <a:lnTo>
                    <a:pt x="5897507" y="30687"/>
                  </a:lnTo>
                  <a:lnTo>
                    <a:pt x="5948417" y="29708"/>
                  </a:lnTo>
                  <a:lnTo>
                    <a:pt x="5999336" y="28744"/>
                  </a:lnTo>
                  <a:lnTo>
                    <a:pt x="6050262" y="27797"/>
                  </a:lnTo>
                  <a:lnTo>
                    <a:pt x="6101197" y="26865"/>
                  </a:lnTo>
                  <a:lnTo>
                    <a:pt x="6152140" y="25949"/>
                  </a:lnTo>
                  <a:lnTo>
                    <a:pt x="6203091" y="25049"/>
                  </a:lnTo>
                  <a:lnTo>
                    <a:pt x="6254050" y="24165"/>
                  </a:lnTo>
                  <a:lnTo>
                    <a:pt x="6305017" y="23296"/>
                  </a:lnTo>
                  <a:lnTo>
                    <a:pt x="6355992" y="22444"/>
                  </a:lnTo>
                  <a:lnTo>
                    <a:pt x="6406976" y="21607"/>
                  </a:lnTo>
                  <a:lnTo>
                    <a:pt x="6457968" y="20786"/>
                  </a:lnTo>
                  <a:lnTo>
                    <a:pt x="6508967" y="19980"/>
                  </a:lnTo>
                  <a:lnTo>
                    <a:pt x="6559975" y="19191"/>
                  </a:lnTo>
                  <a:lnTo>
                    <a:pt x="6610991" y="18417"/>
                  </a:lnTo>
                  <a:lnTo>
                    <a:pt x="6662015" y="17660"/>
                  </a:lnTo>
                  <a:lnTo>
                    <a:pt x="6713047" y="16918"/>
                  </a:lnTo>
                  <a:lnTo>
                    <a:pt x="6764088" y="16192"/>
                  </a:lnTo>
                  <a:lnTo>
                    <a:pt x="6815136" y="15482"/>
                  </a:lnTo>
                  <a:lnTo>
                    <a:pt x="6866192" y="14787"/>
                  </a:lnTo>
                  <a:lnTo>
                    <a:pt x="6917256" y="14109"/>
                  </a:lnTo>
                  <a:lnTo>
                    <a:pt x="6968329" y="13446"/>
                  </a:lnTo>
                  <a:lnTo>
                    <a:pt x="7019409" y="12800"/>
                  </a:lnTo>
                  <a:lnTo>
                    <a:pt x="7070497" y="12169"/>
                  </a:lnTo>
                  <a:lnTo>
                    <a:pt x="7121594" y="11554"/>
                  </a:lnTo>
                  <a:lnTo>
                    <a:pt x="7172698" y="10955"/>
                  </a:lnTo>
                  <a:lnTo>
                    <a:pt x="7223810" y="10372"/>
                  </a:lnTo>
                  <a:lnTo>
                    <a:pt x="7274931" y="9804"/>
                  </a:lnTo>
                  <a:lnTo>
                    <a:pt x="7326059" y="9253"/>
                  </a:lnTo>
                  <a:lnTo>
                    <a:pt x="7377195" y="8717"/>
                  </a:lnTo>
                  <a:lnTo>
                    <a:pt x="7428339" y="8198"/>
                  </a:lnTo>
                  <a:lnTo>
                    <a:pt x="7479491" y="7694"/>
                  </a:lnTo>
                  <a:lnTo>
                    <a:pt x="7530652" y="7206"/>
                  </a:lnTo>
                  <a:lnTo>
                    <a:pt x="7581820" y="6735"/>
                  </a:lnTo>
                  <a:lnTo>
                    <a:pt x="7632995" y="6279"/>
                  </a:lnTo>
                  <a:lnTo>
                    <a:pt x="7684179" y="5839"/>
                  </a:lnTo>
                  <a:lnTo>
                    <a:pt x="7735371" y="5415"/>
                  </a:lnTo>
                  <a:lnTo>
                    <a:pt x="7786570" y="5007"/>
                  </a:lnTo>
                  <a:lnTo>
                    <a:pt x="7837778" y="4615"/>
                  </a:lnTo>
                  <a:lnTo>
                    <a:pt x="7888993" y="4238"/>
                  </a:lnTo>
                  <a:lnTo>
                    <a:pt x="7940216" y="3878"/>
                  </a:lnTo>
                  <a:lnTo>
                    <a:pt x="7991447" y="3534"/>
                  </a:lnTo>
                  <a:lnTo>
                    <a:pt x="8042686" y="3206"/>
                  </a:lnTo>
                  <a:lnTo>
                    <a:pt x="8093933" y="2893"/>
                  </a:lnTo>
                  <a:lnTo>
                    <a:pt x="8145187" y="2597"/>
                  </a:lnTo>
                  <a:lnTo>
                    <a:pt x="8196450" y="2317"/>
                  </a:lnTo>
                  <a:lnTo>
                    <a:pt x="8247720" y="2052"/>
                  </a:lnTo>
                  <a:lnTo>
                    <a:pt x="8298998" y="1804"/>
                  </a:lnTo>
                  <a:lnTo>
                    <a:pt x="8350284" y="1571"/>
                  </a:lnTo>
                  <a:lnTo>
                    <a:pt x="8401577" y="1355"/>
                  </a:lnTo>
                  <a:lnTo>
                    <a:pt x="8452878" y="1155"/>
                  </a:lnTo>
                  <a:lnTo>
                    <a:pt x="8504187" y="970"/>
                  </a:lnTo>
                  <a:lnTo>
                    <a:pt x="8555504" y="802"/>
                  </a:lnTo>
                  <a:lnTo>
                    <a:pt x="8606829" y="649"/>
                  </a:lnTo>
                  <a:lnTo>
                    <a:pt x="8658161" y="513"/>
                  </a:lnTo>
                  <a:lnTo>
                    <a:pt x="8709501" y="393"/>
                  </a:lnTo>
                  <a:lnTo>
                    <a:pt x="8760849" y="288"/>
                  </a:lnTo>
                  <a:lnTo>
                    <a:pt x="8812204" y="200"/>
                  </a:lnTo>
                  <a:lnTo>
                    <a:pt x="8863567" y="128"/>
                  </a:lnTo>
                  <a:lnTo>
                    <a:pt x="8914938" y="72"/>
                  </a:lnTo>
                  <a:lnTo>
                    <a:pt x="8966317" y="32"/>
                  </a:lnTo>
                  <a:lnTo>
                    <a:pt x="9017703" y="8"/>
                  </a:lnTo>
                  <a:lnTo>
                    <a:pt x="9069097" y="0"/>
                  </a:lnTo>
                  <a:lnTo>
                    <a:pt x="9120093" y="7"/>
                  </a:lnTo>
                  <a:lnTo>
                    <a:pt x="9171081" y="31"/>
                  </a:lnTo>
                  <a:lnTo>
                    <a:pt x="9222061" y="71"/>
                  </a:lnTo>
                  <a:lnTo>
                    <a:pt x="9273033" y="126"/>
                  </a:lnTo>
                  <a:lnTo>
                    <a:pt x="9323997" y="197"/>
                  </a:lnTo>
                  <a:lnTo>
                    <a:pt x="9374953" y="285"/>
                  </a:lnTo>
                  <a:lnTo>
                    <a:pt x="9425902" y="388"/>
                  </a:lnTo>
                  <a:lnTo>
                    <a:pt x="9476842" y="506"/>
                  </a:lnTo>
                  <a:lnTo>
                    <a:pt x="9527774" y="641"/>
                  </a:lnTo>
                  <a:lnTo>
                    <a:pt x="9578699" y="791"/>
                  </a:lnTo>
                  <a:lnTo>
                    <a:pt x="9629616" y="958"/>
                  </a:lnTo>
                  <a:lnTo>
                    <a:pt x="9680524" y="1140"/>
                  </a:lnTo>
                  <a:lnTo>
                    <a:pt x="9731425" y="1338"/>
                  </a:lnTo>
                  <a:lnTo>
                    <a:pt x="9782317" y="1552"/>
                  </a:lnTo>
                  <a:lnTo>
                    <a:pt x="9833202" y="1781"/>
                  </a:lnTo>
                  <a:lnTo>
                    <a:pt x="9884079" y="2027"/>
                  </a:lnTo>
                  <a:lnTo>
                    <a:pt x="9934948" y="2288"/>
                  </a:lnTo>
                  <a:lnTo>
                    <a:pt x="9985808" y="2566"/>
                  </a:lnTo>
                  <a:lnTo>
                    <a:pt x="10036661" y="2859"/>
                  </a:lnTo>
                  <a:lnTo>
                    <a:pt x="10087506" y="3167"/>
                  </a:lnTo>
                  <a:lnTo>
                    <a:pt x="10138342" y="3492"/>
                  </a:lnTo>
                  <a:lnTo>
                    <a:pt x="10189171" y="3833"/>
                  </a:lnTo>
                  <a:lnTo>
                    <a:pt x="10239992" y="4189"/>
                  </a:lnTo>
                  <a:lnTo>
                    <a:pt x="10290804" y="4561"/>
                  </a:lnTo>
                  <a:lnTo>
                    <a:pt x="10341609" y="4949"/>
                  </a:lnTo>
                  <a:lnTo>
                    <a:pt x="10392406" y="5353"/>
                  </a:lnTo>
                  <a:lnTo>
                    <a:pt x="10443194" y="5773"/>
                  </a:lnTo>
                  <a:lnTo>
                    <a:pt x="10493975" y="6209"/>
                  </a:lnTo>
                  <a:lnTo>
                    <a:pt x="10544747" y="6660"/>
                  </a:lnTo>
                  <a:lnTo>
                    <a:pt x="10595511" y="7127"/>
                  </a:lnTo>
                  <a:lnTo>
                    <a:pt x="10646268" y="7611"/>
                  </a:lnTo>
                  <a:lnTo>
                    <a:pt x="10697016" y="8109"/>
                  </a:lnTo>
                  <a:lnTo>
                    <a:pt x="10747756" y="8624"/>
                  </a:lnTo>
                  <a:lnTo>
                    <a:pt x="10798488" y="9155"/>
                  </a:lnTo>
                  <a:lnTo>
                    <a:pt x="10849212" y="9701"/>
                  </a:lnTo>
                  <a:lnTo>
                    <a:pt x="10899928" y="10264"/>
                  </a:lnTo>
                  <a:lnTo>
                    <a:pt x="10950636" y="10842"/>
                  </a:lnTo>
                  <a:lnTo>
                    <a:pt x="11001336" y="11436"/>
                  </a:lnTo>
                  <a:lnTo>
                    <a:pt x="11052027" y="12046"/>
                  </a:lnTo>
                  <a:lnTo>
                    <a:pt x="11102711" y="12671"/>
                  </a:lnTo>
                  <a:lnTo>
                    <a:pt x="11153386" y="13313"/>
                  </a:lnTo>
                  <a:lnTo>
                    <a:pt x="11204053" y="13970"/>
                  </a:lnTo>
                  <a:lnTo>
                    <a:pt x="11254712" y="14643"/>
                  </a:lnTo>
                  <a:lnTo>
                    <a:pt x="11305363" y="15332"/>
                  </a:lnTo>
                  <a:lnTo>
                    <a:pt x="11356006" y="16037"/>
                  </a:lnTo>
                  <a:lnTo>
                    <a:pt x="11406640" y="16758"/>
                  </a:lnTo>
                  <a:lnTo>
                    <a:pt x="11457267" y="17495"/>
                  </a:lnTo>
                  <a:lnTo>
                    <a:pt x="11507885" y="18247"/>
                  </a:lnTo>
                  <a:lnTo>
                    <a:pt x="11558495" y="19015"/>
                  </a:lnTo>
                  <a:lnTo>
                    <a:pt x="11609097" y="19799"/>
                  </a:lnTo>
                  <a:lnTo>
                    <a:pt x="11659691" y="20599"/>
                  </a:lnTo>
                  <a:lnTo>
                    <a:pt x="11710277" y="21415"/>
                  </a:lnTo>
                  <a:lnTo>
                    <a:pt x="11760854" y="22247"/>
                  </a:lnTo>
                  <a:lnTo>
                    <a:pt x="11808206" y="23040"/>
                  </a:lnTo>
                </a:path>
              </a:pathLst>
            </a:custGeom>
            <a:ln w="7147">
              <a:solidFill>
                <a:srgbClr val="CCCC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6">
              <a:extLst>
                <a:ext uri="{FF2B5EF4-FFF2-40B4-BE49-F238E27FC236}">
                  <a16:creationId xmlns:a16="http://schemas.microsoft.com/office/drawing/2014/main" id="{A8627D52-D1C5-68C2-744E-FABECA984B33}"/>
                </a:ext>
              </a:extLst>
            </p:cNvPr>
            <p:cNvSpPr/>
            <p:nvPr/>
          </p:nvSpPr>
          <p:spPr>
            <a:xfrm>
              <a:off x="10889336" y="6105563"/>
              <a:ext cx="977900" cy="488315"/>
            </a:xfrm>
            <a:custGeom>
              <a:avLst/>
              <a:gdLst/>
              <a:ahLst/>
              <a:cxnLst/>
              <a:rect l="l" t="t" r="r" b="b"/>
              <a:pathLst>
                <a:path w="977900" h="488315">
                  <a:moveTo>
                    <a:pt x="720598" y="401116"/>
                  </a:moveTo>
                  <a:lnTo>
                    <a:pt x="696074" y="376859"/>
                  </a:lnTo>
                  <a:lnTo>
                    <a:pt x="688962" y="378663"/>
                  </a:lnTo>
                  <a:lnTo>
                    <a:pt x="682612" y="382651"/>
                  </a:lnTo>
                  <a:lnTo>
                    <a:pt x="678434" y="386562"/>
                  </a:lnTo>
                  <a:lnTo>
                    <a:pt x="675970" y="392722"/>
                  </a:lnTo>
                  <a:lnTo>
                    <a:pt x="675259" y="401116"/>
                  </a:lnTo>
                  <a:lnTo>
                    <a:pt x="720598" y="401116"/>
                  </a:lnTo>
                  <a:close/>
                </a:path>
                <a:path w="977900" h="488315">
                  <a:moveTo>
                    <a:pt x="977709" y="487794"/>
                  </a:moveTo>
                  <a:lnTo>
                    <a:pt x="975512" y="441947"/>
                  </a:lnTo>
                  <a:lnTo>
                    <a:pt x="975461" y="440740"/>
                  </a:lnTo>
                  <a:lnTo>
                    <a:pt x="969022" y="396074"/>
                  </a:lnTo>
                  <a:lnTo>
                    <a:pt x="968959" y="395592"/>
                  </a:lnTo>
                  <a:lnTo>
                    <a:pt x="968883" y="395033"/>
                  </a:lnTo>
                  <a:lnTo>
                    <a:pt x="968209" y="392264"/>
                  </a:lnTo>
                  <a:lnTo>
                    <a:pt x="958164" y="350799"/>
                  </a:lnTo>
                  <a:lnTo>
                    <a:pt x="954760" y="340906"/>
                  </a:lnTo>
                  <a:lnTo>
                    <a:pt x="954697" y="340702"/>
                  </a:lnTo>
                  <a:lnTo>
                    <a:pt x="945070" y="312737"/>
                  </a:lnTo>
                  <a:lnTo>
                    <a:pt x="943521" y="308229"/>
                  </a:lnTo>
                  <a:lnTo>
                    <a:pt x="934389" y="287997"/>
                  </a:lnTo>
                  <a:lnTo>
                    <a:pt x="925156" y="267538"/>
                  </a:lnTo>
                  <a:lnTo>
                    <a:pt x="903262" y="228930"/>
                  </a:lnTo>
                  <a:lnTo>
                    <a:pt x="878065" y="192608"/>
                  </a:lnTo>
                  <a:lnTo>
                    <a:pt x="849757" y="158775"/>
                  </a:lnTo>
                  <a:lnTo>
                    <a:pt x="818540" y="127622"/>
                  </a:lnTo>
                  <a:lnTo>
                    <a:pt x="784618" y="99390"/>
                  </a:lnTo>
                  <a:lnTo>
                    <a:pt x="748207" y="74244"/>
                  </a:lnTo>
                  <a:lnTo>
                    <a:pt x="709510" y="52412"/>
                  </a:lnTo>
                  <a:lnTo>
                    <a:pt x="668718" y="34086"/>
                  </a:lnTo>
                  <a:lnTo>
                    <a:pt x="626046" y="19481"/>
                  </a:lnTo>
                  <a:lnTo>
                    <a:pt x="581710" y="8801"/>
                  </a:lnTo>
                  <a:lnTo>
                    <a:pt x="535889" y="2235"/>
                  </a:lnTo>
                  <a:lnTo>
                    <a:pt x="488810" y="0"/>
                  </a:lnTo>
                  <a:lnTo>
                    <a:pt x="478409" y="495"/>
                  </a:lnTo>
                  <a:lnTo>
                    <a:pt x="478409" y="287997"/>
                  </a:lnTo>
                  <a:lnTo>
                    <a:pt x="478409" y="325716"/>
                  </a:lnTo>
                  <a:lnTo>
                    <a:pt x="425640" y="325716"/>
                  </a:lnTo>
                  <a:lnTo>
                    <a:pt x="425640" y="287997"/>
                  </a:lnTo>
                  <a:lnTo>
                    <a:pt x="478409" y="287997"/>
                  </a:lnTo>
                  <a:lnTo>
                    <a:pt x="478409" y="495"/>
                  </a:lnTo>
                  <a:lnTo>
                    <a:pt x="395935" y="8801"/>
                  </a:lnTo>
                  <a:lnTo>
                    <a:pt x="351586" y="19481"/>
                  </a:lnTo>
                  <a:lnTo>
                    <a:pt x="308927" y="34086"/>
                  </a:lnTo>
                  <a:lnTo>
                    <a:pt x="268147" y="52412"/>
                  </a:lnTo>
                  <a:lnTo>
                    <a:pt x="229450" y="74244"/>
                  </a:lnTo>
                  <a:lnTo>
                    <a:pt x="193040" y="99390"/>
                  </a:lnTo>
                  <a:lnTo>
                    <a:pt x="159131" y="127622"/>
                  </a:lnTo>
                  <a:lnTo>
                    <a:pt x="127914" y="158775"/>
                  </a:lnTo>
                  <a:lnTo>
                    <a:pt x="99606" y="192608"/>
                  </a:lnTo>
                  <a:lnTo>
                    <a:pt x="74409" y="228930"/>
                  </a:lnTo>
                  <a:lnTo>
                    <a:pt x="52527" y="267538"/>
                  </a:lnTo>
                  <a:lnTo>
                    <a:pt x="34163" y="308229"/>
                  </a:lnTo>
                  <a:lnTo>
                    <a:pt x="19532" y="350799"/>
                  </a:lnTo>
                  <a:lnTo>
                    <a:pt x="8813" y="395033"/>
                  </a:lnTo>
                  <a:lnTo>
                    <a:pt x="2247" y="440740"/>
                  </a:lnTo>
                  <a:lnTo>
                    <a:pt x="0" y="487794"/>
                  </a:lnTo>
                  <a:lnTo>
                    <a:pt x="425640" y="487794"/>
                  </a:lnTo>
                  <a:lnTo>
                    <a:pt x="425640" y="343458"/>
                  </a:lnTo>
                  <a:lnTo>
                    <a:pt x="478409" y="343458"/>
                  </a:lnTo>
                  <a:lnTo>
                    <a:pt x="478409" y="487794"/>
                  </a:lnTo>
                  <a:lnTo>
                    <a:pt x="529577" y="487794"/>
                  </a:lnTo>
                  <a:lnTo>
                    <a:pt x="526783" y="485051"/>
                  </a:lnTo>
                  <a:lnTo>
                    <a:pt x="524497" y="481990"/>
                  </a:lnTo>
                  <a:lnTo>
                    <a:pt x="522706" y="478637"/>
                  </a:lnTo>
                  <a:lnTo>
                    <a:pt x="519963" y="472262"/>
                  </a:lnTo>
                  <a:lnTo>
                    <a:pt x="518007" y="464756"/>
                  </a:lnTo>
                  <a:lnTo>
                    <a:pt x="517080" y="457962"/>
                  </a:lnTo>
                  <a:lnTo>
                    <a:pt x="516991" y="457339"/>
                  </a:lnTo>
                  <a:lnTo>
                    <a:pt x="516890" y="456615"/>
                  </a:lnTo>
                  <a:lnTo>
                    <a:pt x="516788" y="455295"/>
                  </a:lnTo>
                  <a:lnTo>
                    <a:pt x="516686" y="452501"/>
                  </a:lnTo>
                  <a:lnTo>
                    <a:pt x="516597" y="450265"/>
                  </a:lnTo>
                  <a:lnTo>
                    <a:pt x="516496" y="447827"/>
                  </a:lnTo>
                  <a:lnTo>
                    <a:pt x="516432" y="383120"/>
                  </a:lnTo>
                  <a:lnTo>
                    <a:pt x="497941" y="383120"/>
                  </a:lnTo>
                  <a:lnTo>
                    <a:pt x="497941" y="343458"/>
                  </a:lnTo>
                  <a:lnTo>
                    <a:pt x="521423" y="343458"/>
                  </a:lnTo>
                  <a:lnTo>
                    <a:pt x="521423" y="325716"/>
                  </a:lnTo>
                  <a:lnTo>
                    <a:pt x="521423" y="322478"/>
                  </a:lnTo>
                  <a:lnTo>
                    <a:pt x="569582" y="312737"/>
                  </a:lnTo>
                  <a:lnTo>
                    <a:pt x="569582" y="343458"/>
                  </a:lnTo>
                  <a:lnTo>
                    <a:pt x="607110" y="343458"/>
                  </a:lnTo>
                  <a:lnTo>
                    <a:pt x="607110" y="383120"/>
                  </a:lnTo>
                  <a:lnTo>
                    <a:pt x="569645" y="383120"/>
                  </a:lnTo>
                  <a:lnTo>
                    <a:pt x="569645" y="447827"/>
                  </a:lnTo>
                  <a:lnTo>
                    <a:pt x="570903" y="451561"/>
                  </a:lnTo>
                  <a:lnTo>
                    <a:pt x="573455" y="454012"/>
                  </a:lnTo>
                  <a:lnTo>
                    <a:pt x="576262" y="456615"/>
                  </a:lnTo>
                  <a:lnTo>
                    <a:pt x="580047" y="457962"/>
                  </a:lnTo>
                  <a:lnTo>
                    <a:pt x="583133" y="457796"/>
                  </a:lnTo>
                  <a:lnTo>
                    <a:pt x="588340" y="457796"/>
                  </a:lnTo>
                  <a:lnTo>
                    <a:pt x="592289" y="457339"/>
                  </a:lnTo>
                  <a:lnTo>
                    <a:pt x="592518" y="457339"/>
                  </a:lnTo>
                  <a:lnTo>
                    <a:pt x="597027" y="456260"/>
                  </a:lnTo>
                  <a:lnTo>
                    <a:pt x="600875" y="455295"/>
                  </a:lnTo>
                  <a:lnTo>
                    <a:pt x="605104" y="454012"/>
                  </a:lnTo>
                  <a:lnTo>
                    <a:pt x="609422" y="452501"/>
                  </a:lnTo>
                  <a:lnTo>
                    <a:pt x="609422" y="487794"/>
                  </a:lnTo>
                  <a:lnTo>
                    <a:pt x="653326" y="487794"/>
                  </a:lnTo>
                  <a:lnTo>
                    <a:pt x="646836" y="483336"/>
                  </a:lnTo>
                  <a:lnTo>
                    <a:pt x="640981" y="478142"/>
                  </a:lnTo>
                  <a:lnTo>
                    <a:pt x="623646" y="446328"/>
                  </a:lnTo>
                  <a:lnTo>
                    <a:pt x="623531" y="445985"/>
                  </a:lnTo>
                  <a:lnTo>
                    <a:pt x="621601" y="434428"/>
                  </a:lnTo>
                  <a:lnTo>
                    <a:pt x="621563" y="434225"/>
                  </a:lnTo>
                  <a:lnTo>
                    <a:pt x="620915" y="421386"/>
                  </a:lnTo>
                  <a:lnTo>
                    <a:pt x="620915" y="421233"/>
                  </a:lnTo>
                  <a:lnTo>
                    <a:pt x="621372" y="410870"/>
                  </a:lnTo>
                  <a:lnTo>
                    <a:pt x="635203" y="367893"/>
                  </a:lnTo>
                  <a:lnTo>
                    <a:pt x="666178" y="345605"/>
                  </a:lnTo>
                  <a:lnTo>
                    <a:pt x="685406" y="341388"/>
                  </a:lnTo>
                  <a:lnTo>
                    <a:pt x="683310" y="341388"/>
                  </a:lnTo>
                  <a:lnTo>
                    <a:pt x="695998" y="340906"/>
                  </a:lnTo>
                  <a:lnTo>
                    <a:pt x="696544" y="340906"/>
                  </a:lnTo>
                  <a:lnTo>
                    <a:pt x="734745" y="348678"/>
                  </a:lnTo>
                  <a:lnTo>
                    <a:pt x="763625" y="380161"/>
                  </a:lnTo>
                  <a:lnTo>
                    <a:pt x="768553" y="434428"/>
                  </a:lnTo>
                  <a:lnTo>
                    <a:pt x="674243" y="434428"/>
                  </a:lnTo>
                  <a:lnTo>
                    <a:pt x="674420" y="440740"/>
                  </a:lnTo>
                  <a:lnTo>
                    <a:pt x="707720" y="461899"/>
                  </a:lnTo>
                  <a:lnTo>
                    <a:pt x="714324" y="461772"/>
                  </a:lnTo>
                  <a:lnTo>
                    <a:pt x="752602" y="452932"/>
                  </a:lnTo>
                  <a:lnTo>
                    <a:pt x="758583" y="450265"/>
                  </a:lnTo>
                  <a:lnTo>
                    <a:pt x="758583" y="487794"/>
                  </a:lnTo>
                  <a:lnTo>
                    <a:pt x="789762" y="487794"/>
                  </a:lnTo>
                  <a:lnTo>
                    <a:pt x="789762" y="450265"/>
                  </a:lnTo>
                  <a:lnTo>
                    <a:pt x="789762" y="343458"/>
                  </a:lnTo>
                  <a:lnTo>
                    <a:pt x="837285" y="343458"/>
                  </a:lnTo>
                  <a:lnTo>
                    <a:pt x="837285" y="367893"/>
                  </a:lnTo>
                  <a:lnTo>
                    <a:pt x="839838" y="367893"/>
                  </a:lnTo>
                  <a:lnTo>
                    <a:pt x="842670" y="362788"/>
                  </a:lnTo>
                  <a:lnTo>
                    <a:pt x="846289" y="358165"/>
                  </a:lnTo>
                  <a:lnTo>
                    <a:pt x="850557" y="354177"/>
                  </a:lnTo>
                  <a:lnTo>
                    <a:pt x="854862" y="350088"/>
                  </a:lnTo>
                  <a:lnTo>
                    <a:pt x="859828" y="346773"/>
                  </a:lnTo>
                  <a:lnTo>
                    <a:pt x="865263" y="344360"/>
                  </a:lnTo>
                  <a:lnTo>
                    <a:pt x="867232" y="343458"/>
                  </a:lnTo>
                  <a:lnTo>
                    <a:pt x="870318" y="342049"/>
                  </a:lnTo>
                  <a:lnTo>
                    <a:pt x="870089" y="342049"/>
                  </a:lnTo>
                  <a:lnTo>
                    <a:pt x="875309" y="340906"/>
                  </a:lnTo>
                  <a:lnTo>
                    <a:pt x="876249" y="340702"/>
                  </a:lnTo>
                  <a:lnTo>
                    <a:pt x="885088" y="340702"/>
                  </a:lnTo>
                  <a:lnTo>
                    <a:pt x="888111" y="340906"/>
                  </a:lnTo>
                  <a:lnTo>
                    <a:pt x="894245" y="341706"/>
                  </a:lnTo>
                  <a:lnTo>
                    <a:pt x="896594" y="342049"/>
                  </a:lnTo>
                  <a:lnTo>
                    <a:pt x="898118" y="342315"/>
                  </a:lnTo>
                  <a:lnTo>
                    <a:pt x="893660" y="389420"/>
                  </a:lnTo>
                  <a:lnTo>
                    <a:pt x="893533" y="390753"/>
                  </a:lnTo>
                  <a:lnTo>
                    <a:pt x="893521" y="390982"/>
                  </a:lnTo>
                  <a:lnTo>
                    <a:pt x="893394" y="392264"/>
                  </a:lnTo>
                  <a:lnTo>
                    <a:pt x="891209" y="391744"/>
                  </a:lnTo>
                  <a:lnTo>
                    <a:pt x="889012" y="391363"/>
                  </a:lnTo>
                  <a:lnTo>
                    <a:pt x="886777" y="391121"/>
                  </a:lnTo>
                  <a:lnTo>
                    <a:pt x="883018" y="390753"/>
                  </a:lnTo>
                  <a:lnTo>
                    <a:pt x="870978" y="390753"/>
                  </a:lnTo>
                  <a:lnTo>
                    <a:pt x="842302" y="415671"/>
                  </a:lnTo>
                  <a:lnTo>
                    <a:pt x="842543" y="421233"/>
                  </a:lnTo>
                  <a:lnTo>
                    <a:pt x="842543" y="487794"/>
                  </a:lnTo>
                  <a:lnTo>
                    <a:pt x="977709" y="487794"/>
                  </a:lnTo>
                  <a:close/>
                </a:path>
              </a:pathLst>
            </a:custGeom>
            <a:solidFill>
              <a:srgbClr val="FCC7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7">
            <a:extLst>
              <a:ext uri="{FF2B5EF4-FFF2-40B4-BE49-F238E27FC236}">
                <a16:creationId xmlns:a16="http://schemas.microsoft.com/office/drawing/2014/main" id="{33013154-A0B0-3CF0-24C8-7377C80376F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6"/>
          </a:xfrm>
          <a:prstGeom prst="rect">
            <a:avLst/>
          </a:prstGeom>
        </p:spPr>
      </p:pic>
      <p:sp>
        <p:nvSpPr>
          <p:cNvPr id="10" name="object 8">
            <a:extLst>
              <a:ext uri="{FF2B5EF4-FFF2-40B4-BE49-F238E27FC236}">
                <a16:creationId xmlns:a16="http://schemas.microsoft.com/office/drawing/2014/main" id="{6106D58A-5CCE-5107-3D7A-A7D31A20C81A}"/>
              </a:ext>
            </a:extLst>
          </p:cNvPr>
          <p:cNvSpPr txBox="1">
            <a:spLocks/>
          </p:cNvSpPr>
          <p:nvPr/>
        </p:nvSpPr>
        <p:spPr>
          <a:xfrm>
            <a:off x="78739" y="-13970"/>
            <a:ext cx="5132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3600" b="1">
                <a:solidFill>
                  <a:srgbClr val="125D7E"/>
                </a:solidFill>
                <a:latin typeface="Arial"/>
                <a:cs typeface="Arial"/>
              </a:rPr>
              <a:t>Construction</a:t>
            </a:r>
            <a:r>
              <a:rPr lang="it-IT" sz="3600" b="1" spc="-120">
                <a:solidFill>
                  <a:srgbClr val="125D7E"/>
                </a:solidFill>
                <a:latin typeface="Arial"/>
                <a:cs typeface="Arial"/>
              </a:rPr>
              <a:t> </a:t>
            </a:r>
            <a:r>
              <a:rPr lang="it-IT" sz="3600" b="1">
                <a:solidFill>
                  <a:srgbClr val="125D7E"/>
                </a:solidFill>
                <a:latin typeface="Arial"/>
                <a:cs typeface="Arial"/>
              </a:rPr>
              <a:t>site</a:t>
            </a:r>
            <a:r>
              <a:rPr lang="it-IT" sz="3600" b="1" spc="-120">
                <a:solidFill>
                  <a:srgbClr val="125D7E"/>
                </a:solidFill>
                <a:latin typeface="Arial"/>
                <a:cs typeface="Arial"/>
              </a:rPr>
              <a:t> </a:t>
            </a:r>
            <a:r>
              <a:rPr lang="it-IT" sz="3600" b="1" spc="-10">
                <a:solidFill>
                  <a:srgbClr val="125D7E"/>
                </a:solidFill>
                <a:latin typeface="Arial"/>
                <a:cs typeface="Arial"/>
              </a:rPr>
              <a:t>today</a:t>
            </a:r>
            <a:endParaRPr lang="it-IT" sz="3600">
              <a:latin typeface="Arial"/>
              <a:cs typeface="Arial"/>
            </a:endParaRPr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A0F4C16E-2724-E704-E7AB-7B5954BC4C5C}"/>
              </a:ext>
            </a:extLst>
          </p:cNvPr>
          <p:cNvSpPr/>
          <p:nvPr/>
        </p:nvSpPr>
        <p:spPr>
          <a:xfrm>
            <a:off x="10524235" y="10"/>
            <a:ext cx="1668145" cy="366395"/>
          </a:xfrm>
          <a:custGeom>
            <a:avLst/>
            <a:gdLst/>
            <a:ahLst/>
            <a:cxnLst/>
            <a:rect l="l" t="t" r="r" b="b"/>
            <a:pathLst>
              <a:path w="1668145" h="366395">
                <a:moveTo>
                  <a:pt x="0" y="0"/>
                </a:moveTo>
                <a:lnTo>
                  <a:pt x="0" y="366130"/>
                </a:lnTo>
                <a:lnTo>
                  <a:pt x="1667764" y="366130"/>
                </a:lnTo>
                <a:lnTo>
                  <a:pt x="1667764" y="1"/>
                </a:lnTo>
                <a:lnTo>
                  <a:pt x="0" y="0"/>
                </a:lnTo>
                <a:close/>
              </a:path>
            </a:pathLst>
          </a:custGeom>
          <a:solidFill>
            <a:srgbClr val="FFC000">
              <a:alpha val="7882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F72E4E5D-6D6C-62B6-79A0-783441107464}"/>
              </a:ext>
            </a:extLst>
          </p:cNvPr>
          <p:cNvSpPr txBox="1"/>
          <p:nvPr/>
        </p:nvSpPr>
        <p:spPr>
          <a:xfrm>
            <a:off x="10795254" y="52831"/>
            <a:ext cx="12122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latin typeface="Arial"/>
                <a:cs typeface="Arial"/>
              </a:rPr>
              <a:t>16</a:t>
            </a:r>
            <a:r>
              <a:rPr sz="1600" b="1" spc="-4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Oct. </a:t>
            </a:r>
            <a:r>
              <a:rPr sz="1600" b="1" spc="-20" dirty="0">
                <a:latin typeface="Arial"/>
                <a:cs typeface="Arial"/>
              </a:rPr>
              <a:t>2024</a:t>
            </a:r>
            <a:endParaRPr sz="16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57159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695062"/>
          </a:xfrm>
          <a:prstGeom prst="rect">
            <a:avLst/>
          </a:prstGeom>
        </p:spPr>
        <p:txBody>
          <a:bodyPr vert="horz" wrap="square" lIns="0" tIns="17780" rIns="0" bIns="0" rtlCol="0" anchor="ctr">
            <a:spAutoFit/>
          </a:bodyPr>
          <a:lstStyle/>
          <a:p>
            <a:pPr marL="133770" algn="ctr">
              <a:lnSpc>
                <a:spcPct val="100000"/>
              </a:lnSpc>
              <a:spcBef>
                <a:spcPts val="140"/>
              </a:spcBef>
            </a:pPr>
            <a:r>
              <a:rPr dirty="0"/>
              <a:t>ITER:</a:t>
            </a:r>
            <a:r>
              <a:rPr spc="-47" dirty="0"/>
              <a:t> </a:t>
            </a:r>
            <a:r>
              <a:rPr lang="it-IT" dirty="0"/>
              <a:t>assembly in progress</a:t>
            </a:r>
            <a:endParaRPr spc="-13" dirty="0"/>
          </a:p>
        </p:txBody>
      </p:sp>
      <p:pic>
        <p:nvPicPr>
          <p:cNvPr id="2" name="object 11">
            <a:extLst>
              <a:ext uri="{FF2B5EF4-FFF2-40B4-BE49-F238E27FC236}">
                <a16:creationId xmlns:a16="http://schemas.microsoft.com/office/drawing/2014/main" id="{F8B69CD8-9261-EFB5-46AD-621CF6C182C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2959" y="816854"/>
            <a:ext cx="4148831" cy="4498731"/>
          </a:xfrm>
          <a:prstGeom prst="rect">
            <a:avLst/>
          </a:prstGeom>
        </p:spPr>
      </p:pic>
      <p:sp>
        <p:nvSpPr>
          <p:cNvPr id="8" name="object 9">
            <a:extLst>
              <a:ext uri="{FF2B5EF4-FFF2-40B4-BE49-F238E27FC236}">
                <a16:creationId xmlns:a16="http://schemas.microsoft.com/office/drawing/2014/main" id="{10DA857A-5051-C9DD-1B9D-C9E8F6413111}"/>
              </a:ext>
            </a:extLst>
          </p:cNvPr>
          <p:cNvSpPr txBox="1">
            <a:spLocks/>
          </p:cNvSpPr>
          <p:nvPr/>
        </p:nvSpPr>
        <p:spPr>
          <a:xfrm>
            <a:off x="96714" y="816854"/>
            <a:ext cx="3380740" cy="382156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2400" b="1">
                <a:solidFill>
                  <a:srgbClr val="003B57"/>
                </a:solidFill>
                <a:latin typeface="Arial"/>
                <a:cs typeface="Arial"/>
              </a:rPr>
              <a:t>Vacuum</a:t>
            </a:r>
            <a:r>
              <a:rPr lang="it-IT" sz="2400" b="1" spc="-25">
                <a:solidFill>
                  <a:srgbClr val="003B57"/>
                </a:solidFill>
                <a:latin typeface="Arial"/>
                <a:cs typeface="Arial"/>
              </a:rPr>
              <a:t> </a:t>
            </a:r>
            <a:r>
              <a:rPr lang="it-IT" sz="2400" b="1" spc="-10">
                <a:solidFill>
                  <a:srgbClr val="003B57"/>
                </a:solidFill>
                <a:latin typeface="Arial"/>
                <a:cs typeface="Arial"/>
              </a:rPr>
              <a:t>Vessel</a:t>
            </a:r>
            <a:endParaRPr lang="it-IT" sz="2400" dirty="0">
              <a:latin typeface="Arial"/>
              <a:cs typeface="Arial"/>
            </a:endParaRPr>
          </a:p>
        </p:txBody>
      </p:sp>
      <p:pic>
        <p:nvPicPr>
          <p:cNvPr id="9" name="object 7">
            <a:extLst>
              <a:ext uri="{FF2B5EF4-FFF2-40B4-BE49-F238E27FC236}">
                <a16:creationId xmlns:a16="http://schemas.microsoft.com/office/drawing/2014/main" id="{CA5451A7-BAC1-24D3-46DF-AC5C9D88295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28405" y="816854"/>
            <a:ext cx="6563595" cy="4018801"/>
          </a:xfrm>
          <a:prstGeom prst="rect">
            <a:avLst/>
          </a:prstGeom>
        </p:spPr>
      </p:pic>
      <p:sp>
        <p:nvSpPr>
          <p:cNvPr id="10" name="object 10">
            <a:extLst>
              <a:ext uri="{FF2B5EF4-FFF2-40B4-BE49-F238E27FC236}">
                <a16:creationId xmlns:a16="http://schemas.microsoft.com/office/drawing/2014/main" id="{1E106DAE-224C-7721-7E7C-1A623BD1FBC1}"/>
              </a:ext>
            </a:extLst>
          </p:cNvPr>
          <p:cNvSpPr txBox="1">
            <a:spLocks/>
          </p:cNvSpPr>
          <p:nvPr/>
        </p:nvSpPr>
        <p:spPr>
          <a:xfrm>
            <a:off x="6905887" y="754052"/>
            <a:ext cx="4191000" cy="57404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3600" b="1" dirty="0" err="1">
                <a:solidFill>
                  <a:srgbClr val="FF0000"/>
                </a:solidFill>
                <a:latin typeface="Arial"/>
                <a:cs typeface="Arial"/>
              </a:rPr>
              <a:t>Toroidal</a:t>
            </a:r>
            <a:r>
              <a:rPr lang="it-IT" sz="3600" b="1"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it-IT" sz="3600" b="1" dirty="0">
                <a:solidFill>
                  <a:srgbClr val="FF0000"/>
                </a:solidFill>
                <a:latin typeface="Arial"/>
                <a:cs typeface="Arial"/>
              </a:rPr>
              <a:t>Field</a:t>
            </a:r>
            <a:r>
              <a:rPr lang="it-IT" sz="3600" b="1" spc="-6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it-IT" sz="3600" b="1" spc="-10" dirty="0">
                <a:solidFill>
                  <a:srgbClr val="FF0000"/>
                </a:solidFill>
                <a:latin typeface="Arial"/>
                <a:cs typeface="Arial"/>
              </a:rPr>
              <a:t>coils</a:t>
            </a:r>
            <a:endParaRPr lang="it-IT" sz="3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1" name="object 7">
            <a:extLst>
              <a:ext uri="{FF2B5EF4-FFF2-40B4-BE49-F238E27FC236}">
                <a16:creationId xmlns:a16="http://schemas.microsoft.com/office/drawing/2014/main" id="{C3E71AA1-6314-9A86-ECE0-2ABEF36D47E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42190" y="3429000"/>
            <a:ext cx="5726283" cy="3503821"/>
          </a:xfrm>
          <a:prstGeom prst="rect">
            <a:avLst/>
          </a:prstGeom>
        </p:spPr>
      </p:pic>
      <p:sp>
        <p:nvSpPr>
          <p:cNvPr id="12" name="object 10">
            <a:extLst>
              <a:ext uri="{FF2B5EF4-FFF2-40B4-BE49-F238E27FC236}">
                <a16:creationId xmlns:a16="http://schemas.microsoft.com/office/drawing/2014/main" id="{A33F0C5C-8472-3AA9-C8CD-7AA3E70823BA}"/>
              </a:ext>
            </a:extLst>
          </p:cNvPr>
          <p:cNvSpPr txBox="1">
            <a:spLocks/>
          </p:cNvSpPr>
          <p:nvPr/>
        </p:nvSpPr>
        <p:spPr>
          <a:xfrm>
            <a:off x="4490715" y="3585243"/>
            <a:ext cx="4165600" cy="57404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3600" b="1">
                <a:solidFill>
                  <a:schemeClr val="bg1"/>
                </a:solidFill>
                <a:latin typeface="Arial"/>
                <a:cs typeface="Arial"/>
              </a:rPr>
              <a:t>Poloidal</a:t>
            </a:r>
            <a:r>
              <a:rPr lang="it-IT" sz="3600" b="1" spc="-5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it-IT" sz="3600" b="1">
                <a:solidFill>
                  <a:schemeClr val="bg1"/>
                </a:solidFill>
                <a:latin typeface="Arial"/>
                <a:cs typeface="Arial"/>
              </a:rPr>
              <a:t>Field</a:t>
            </a:r>
            <a:r>
              <a:rPr lang="it-IT" sz="3600" b="1" spc="-45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it-IT" sz="3600" b="1" spc="-10">
                <a:solidFill>
                  <a:schemeClr val="bg1"/>
                </a:solidFill>
                <a:latin typeface="Arial"/>
                <a:cs typeface="Arial"/>
              </a:rPr>
              <a:t>coils</a:t>
            </a:r>
            <a:endParaRPr lang="it-IT" sz="36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3DE578-3590-3678-ED1D-DBC21827E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The ITER divertor</a:t>
            </a:r>
            <a:endParaRPr lang="it-IT" dirty="0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FEB0C43D-5324-8029-C088-3F4E3DA86AA6}"/>
              </a:ext>
            </a:extLst>
          </p:cNvPr>
          <p:cNvSpPr/>
          <p:nvPr/>
        </p:nvSpPr>
        <p:spPr>
          <a:xfrm>
            <a:off x="708212" y="3817532"/>
            <a:ext cx="10515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it-IT" dirty="0" err="1"/>
              <a:t>Divertor</a:t>
            </a:r>
            <a:r>
              <a:rPr lang="it-IT" dirty="0"/>
              <a:t>: the fusion «</a:t>
            </a:r>
            <a:r>
              <a:rPr lang="it-IT" dirty="0" err="1"/>
              <a:t>exhaust</a:t>
            </a:r>
            <a:r>
              <a:rPr lang="it-IT" dirty="0"/>
              <a:t>», </a:t>
            </a:r>
            <a:r>
              <a:rPr lang="en-US" dirty="0"/>
              <a:t>it absorbs gases that escape confinement and contaminants that accumulate during the fusion process</a:t>
            </a:r>
            <a:endParaRPr lang="it-IT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Situated </a:t>
            </a:r>
            <a:r>
              <a:rPr lang="en-US" b="1" dirty="0"/>
              <a:t>at the bottom of the vacuum vessel</a:t>
            </a:r>
          </a:p>
          <a:p>
            <a:pPr marL="285750" indent="-285750">
              <a:buFontTx/>
              <a:buChar char="-"/>
            </a:pPr>
            <a:r>
              <a:rPr lang="en-US" b="1" dirty="0"/>
              <a:t>Extracts heat and ash produced by the fusion reaction</a:t>
            </a:r>
            <a:r>
              <a:rPr lang="en-US" dirty="0"/>
              <a:t>, minimizes plasma contamination, and protects the surrounding walls from thermal loads</a:t>
            </a:r>
            <a:br>
              <a:rPr lang="en-US" dirty="0"/>
            </a:br>
            <a:endParaRPr lang="en-US" dirty="0"/>
          </a:p>
          <a:p>
            <a:r>
              <a:rPr lang="en-US" dirty="0"/>
              <a:t>As the high-energy plasma particles strike the targets, their kinetic energy is transformed into heat and the heat is removed by active water cooling</a:t>
            </a:r>
          </a:p>
        </p:txBody>
      </p:sp>
      <p:pic>
        <p:nvPicPr>
          <p:cNvPr id="4" name="Picture 2" descr="http://www.iter.org/doc/www/content/com/Lists/Machine/Attachments/18/divertor-full_v2.jpg">
            <a:extLst>
              <a:ext uri="{FF2B5EF4-FFF2-40B4-BE49-F238E27FC236}">
                <a16:creationId xmlns:a16="http://schemas.microsoft.com/office/drawing/2014/main" id="{B10E83A4-1919-A2C2-A046-7C1C106F3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50" y="1118945"/>
            <a:ext cx="6416819" cy="231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18B8A0C-14BD-1264-795B-4F750ED40FEC}"/>
              </a:ext>
            </a:extLst>
          </p:cNvPr>
          <p:cNvSpPr/>
          <p:nvPr/>
        </p:nvSpPr>
        <p:spPr>
          <a:xfrm>
            <a:off x="9442828" y="6402855"/>
            <a:ext cx="19109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200" dirty="0">
                <a:solidFill>
                  <a:prstClr val="black"/>
                </a:solidFill>
              </a:rPr>
              <a:t>Source: </a:t>
            </a:r>
            <a:r>
              <a:rPr lang="en-US" sz="1200" dirty="0">
                <a:solidFill>
                  <a:prstClr val="black"/>
                </a:solidFill>
                <a:hlinkClick r:id="rId3"/>
              </a:rPr>
              <a:t>http://www.iter.org</a:t>
            </a:r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5343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688158-488D-40F6-9898-18D3537EB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7490"/>
            <a:ext cx="12192000" cy="823956"/>
          </a:xfrm>
        </p:spPr>
        <p:txBody>
          <a:bodyPr/>
          <a:lstStyle/>
          <a:p>
            <a:pPr algn="ctr"/>
            <a:r>
              <a:rPr lang="en-US" sz="4000" spc="-5" dirty="0"/>
              <a:t>The Divertor Tokamak Test (DTT) project in Frascati</a:t>
            </a:r>
            <a:endParaRPr lang="it-IT" dirty="0"/>
          </a:p>
        </p:txBody>
      </p:sp>
      <p:sp>
        <p:nvSpPr>
          <p:cNvPr id="3" name="object 19">
            <a:extLst>
              <a:ext uri="{FF2B5EF4-FFF2-40B4-BE49-F238E27FC236}">
                <a16:creationId xmlns:a16="http://schemas.microsoft.com/office/drawing/2014/main" id="{A18A912C-9A94-4D9D-9564-2113F7E22394}"/>
              </a:ext>
            </a:extLst>
          </p:cNvPr>
          <p:cNvSpPr/>
          <p:nvPr/>
        </p:nvSpPr>
        <p:spPr>
          <a:xfrm>
            <a:off x="3222916" y="759150"/>
            <a:ext cx="515619" cy="7391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33738916-9CF6-43D8-9936-677E9C47F4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70"/>
          <a:stretch/>
        </p:blipFill>
        <p:spPr>
          <a:xfrm>
            <a:off x="6363041" y="759150"/>
            <a:ext cx="3945685" cy="323259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635F0D0-CB43-42A3-9525-EEC522115A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92" y="920324"/>
            <a:ext cx="5496649" cy="3071418"/>
          </a:xfrm>
          <a:prstGeom prst="rect">
            <a:avLst/>
          </a:prstGeom>
          <a:ln w="31750">
            <a:noFill/>
          </a:ln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C79506C1-3A92-4811-8133-845660964F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17" y="3264665"/>
            <a:ext cx="2266836" cy="3225507"/>
          </a:xfrm>
          <a:prstGeom prst="rect">
            <a:avLst/>
          </a:prstGeom>
        </p:spPr>
      </p:pic>
      <p:sp>
        <p:nvSpPr>
          <p:cNvPr id="12" name="object 4">
            <a:extLst>
              <a:ext uri="{FF2B5EF4-FFF2-40B4-BE49-F238E27FC236}">
                <a16:creationId xmlns:a16="http://schemas.microsoft.com/office/drawing/2014/main" id="{B876FA3F-8467-4543-B39F-29FF854265BB}"/>
              </a:ext>
            </a:extLst>
          </p:cNvPr>
          <p:cNvSpPr txBox="1"/>
          <p:nvPr/>
        </p:nvSpPr>
        <p:spPr>
          <a:xfrm>
            <a:off x="2992097" y="4344602"/>
            <a:ext cx="699235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9079" indent="-176530">
              <a:spcBef>
                <a:spcPts val="940"/>
              </a:spcBef>
              <a:buSzPct val="103125"/>
              <a:buFont typeface="OpenSymbol"/>
              <a:buChar char="•"/>
              <a:tabLst>
                <a:tab pos="259079" algn="l"/>
              </a:tabLst>
            </a:pPr>
            <a:r>
              <a:rPr lang="it-IT" sz="2000" spc="5" dirty="0">
                <a:solidFill>
                  <a:srgbClr val="1B1B1B"/>
                </a:solidFill>
                <a:latin typeface="Comic Sans MS" panose="030F0702030302020204" pitchFamily="66" charset="0"/>
                <a:cs typeface="Century Gothic"/>
              </a:rPr>
              <a:t>Goal: test </a:t>
            </a:r>
            <a:r>
              <a:rPr lang="it-IT" sz="2000" spc="5" dirty="0" err="1">
                <a:solidFill>
                  <a:srgbClr val="1B1B1B"/>
                </a:solidFill>
                <a:latin typeface="Comic Sans MS" panose="030F0702030302020204" pitchFamily="66" charset="0"/>
                <a:cs typeface="Century Gothic"/>
              </a:rPr>
              <a:t>different</a:t>
            </a:r>
            <a:r>
              <a:rPr lang="it-IT" sz="2000" spc="5" dirty="0">
                <a:solidFill>
                  <a:srgbClr val="1B1B1B"/>
                </a:solidFill>
                <a:latin typeface="Comic Sans MS" panose="030F0702030302020204" pitchFamily="66" charset="0"/>
                <a:cs typeface="Century Gothic"/>
              </a:rPr>
              <a:t> options for the</a:t>
            </a:r>
            <a:r>
              <a:rPr sz="2000" spc="20" dirty="0">
                <a:solidFill>
                  <a:srgbClr val="1B1B1B"/>
                </a:solidFill>
                <a:latin typeface="Comic Sans MS" panose="030F0702030302020204" pitchFamily="66" charset="0"/>
                <a:cs typeface="Century Gothic"/>
              </a:rPr>
              <a:t> </a:t>
            </a:r>
            <a:r>
              <a:rPr sz="2000" b="1" spc="10" dirty="0">
                <a:solidFill>
                  <a:srgbClr val="7D0020"/>
                </a:solidFill>
                <a:latin typeface="Comic Sans MS" panose="030F0702030302020204" pitchFamily="66" charset="0"/>
                <a:cs typeface="Century Gothic"/>
              </a:rPr>
              <a:t>D</a:t>
            </a:r>
            <a:r>
              <a:rPr sz="2000" b="1" dirty="0">
                <a:solidFill>
                  <a:srgbClr val="7D0020"/>
                </a:solidFill>
                <a:latin typeface="Comic Sans MS" panose="030F0702030302020204" pitchFamily="66" charset="0"/>
                <a:cs typeface="Century Gothic"/>
              </a:rPr>
              <a:t>E</a:t>
            </a:r>
            <a:r>
              <a:rPr sz="2000" b="1" spc="10" dirty="0">
                <a:solidFill>
                  <a:srgbClr val="7D0020"/>
                </a:solidFill>
                <a:latin typeface="Comic Sans MS" panose="030F0702030302020204" pitchFamily="66" charset="0"/>
                <a:cs typeface="Century Gothic"/>
              </a:rPr>
              <a:t>MO</a:t>
            </a:r>
            <a:r>
              <a:rPr lang="en-US" sz="2000" b="1" spc="10" dirty="0">
                <a:solidFill>
                  <a:srgbClr val="7D0020"/>
                </a:solidFill>
                <a:latin typeface="Comic Sans MS" panose="030F0702030302020204" pitchFamily="66" charset="0"/>
                <a:cs typeface="Century Gothic"/>
              </a:rPr>
              <a:t> divertor</a:t>
            </a:r>
            <a:endParaRPr sz="2000" dirty="0">
              <a:latin typeface="Comic Sans MS" panose="030F0702030302020204" pitchFamily="66" charset="0"/>
              <a:cs typeface="Century Gothic"/>
            </a:endParaRPr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6C3A585F-23E0-434C-A60D-2DC0DD41A50B}"/>
              </a:ext>
            </a:extLst>
          </p:cNvPr>
          <p:cNvSpPr txBox="1"/>
          <p:nvPr/>
        </p:nvSpPr>
        <p:spPr>
          <a:xfrm>
            <a:off x="2379216" y="4673219"/>
            <a:ext cx="9951867" cy="10118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marR="547370" indent="-285750">
              <a:lnSpc>
                <a:spcPct val="103800"/>
              </a:lnSpc>
              <a:buFont typeface="Arial" panose="020B0604020202020204" pitchFamily="34" charset="0"/>
              <a:buChar char="•"/>
            </a:pPr>
            <a:endParaRPr lang="it-IT" sz="1600" spc="5" dirty="0">
              <a:solidFill>
                <a:srgbClr val="1B1B1B"/>
              </a:solidFill>
              <a:latin typeface="Comic Sans MS" panose="030F0702030302020204" pitchFamily="66" charset="0"/>
              <a:cs typeface="Century Gothic"/>
            </a:endParaRPr>
          </a:p>
          <a:p>
            <a:pPr marL="298450" marR="547370" indent="-285750">
              <a:lnSpc>
                <a:spcPct val="103800"/>
              </a:lnSpc>
              <a:buFont typeface="Arial" panose="020B0604020202020204" pitchFamily="34" charset="0"/>
              <a:buChar char="•"/>
            </a:pPr>
            <a:r>
              <a:rPr lang="en-US" sz="1600" spc="5" dirty="0">
                <a:solidFill>
                  <a:srgbClr val="1B1B1B"/>
                </a:solidFill>
                <a:latin typeface="Comic Sans MS" panose="030F0702030302020204" pitchFamily="66" charset="0"/>
                <a:cs typeface="Century Gothic"/>
              </a:rPr>
              <a:t>ITER will use a “traditional” approach which may not work in DEMO</a:t>
            </a:r>
          </a:p>
          <a:p>
            <a:pPr marL="298450" marR="547370" indent="-285750">
              <a:lnSpc>
                <a:spcPct val="103800"/>
              </a:lnSpc>
              <a:buFont typeface="Arial" panose="020B0604020202020204" pitchFamily="34" charset="0"/>
              <a:buChar char="•"/>
            </a:pPr>
            <a:endParaRPr lang="en-US" sz="1600" spc="5" dirty="0">
              <a:solidFill>
                <a:srgbClr val="1B1B1B"/>
              </a:solidFill>
              <a:latin typeface="Comic Sans MS" panose="030F0702030302020204" pitchFamily="66" charset="0"/>
              <a:cs typeface="Century Gothic"/>
            </a:endParaRPr>
          </a:p>
          <a:p>
            <a:pPr marL="298450" marR="547370" indent="-285750">
              <a:lnSpc>
                <a:spcPct val="103800"/>
              </a:lnSpc>
              <a:buFont typeface="Arial" panose="020B0604020202020204" pitchFamily="34" charset="0"/>
              <a:buChar char="•"/>
            </a:pPr>
            <a:r>
              <a:rPr lang="en-US" sz="1600" spc="5" dirty="0">
                <a:solidFill>
                  <a:srgbClr val="1B1B1B"/>
                </a:solidFill>
                <a:latin typeface="Comic Sans MS" panose="030F0702030302020204" pitchFamily="66" charset="0"/>
                <a:cs typeface="Century Gothic"/>
              </a:rPr>
              <a:t>in addition to the divertor, various possible solutions suitable for DEMO can be studied at DTT</a:t>
            </a:r>
            <a:endParaRPr sz="1600" dirty="0">
              <a:latin typeface="Comic Sans MS" panose="030F0702030302020204" pitchFamily="66" charset="0"/>
              <a:cs typeface="Century Gothic"/>
            </a:endParaRPr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DFF90177-72C0-498E-8FC5-6462C703C7AD}"/>
              </a:ext>
            </a:extLst>
          </p:cNvPr>
          <p:cNvSpPr/>
          <p:nvPr/>
        </p:nvSpPr>
        <p:spPr>
          <a:xfrm>
            <a:off x="7395099" y="2734322"/>
            <a:ext cx="568171" cy="4705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816FE534-835D-4592-92DB-23A90DFAB49B}"/>
              </a:ext>
            </a:extLst>
          </p:cNvPr>
          <p:cNvSpPr/>
          <p:nvPr/>
        </p:nvSpPr>
        <p:spPr>
          <a:xfrm>
            <a:off x="8335883" y="2794148"/>
            <a:ext cx="568171" cy="4705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6" name="Freccia a destra 15">
            <a:extLst>
              <a:ext uri="{FF2B5EF4-FFF2-40B4-BE49-F238E27FC236}">
                <a16:creationId xmlns:a16="http://schemas.microsoft.com/office/drawing/2014/main" id="{828F458C-E607-4AAE-9F1B-A83F7E0C5A4C}"/>
              </a:ext>
            </a:extLst>
          </p:cNvPr>
          <p:cNvSpPr/>
          <p:nvPr/>
        </p:nvSpPr>
        <p:spPr>
          <a:xfrm rot="13971748">
            <a:off x="7572350" y="3696005"/>
            <a:ext cx="1372344" cy="17023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reccia a destra 16">
            <a:extLst>
              <a:ext uri="{FF2B5EF4-FFF2-40B4-BE49-F238E27FC236}">
                <a16:creationId xmlns:a16="http://schemas.microsoft.com/office/drawing/2014/main" id="{AD7A999B-A771-4C8E-808C-9E63593495A7}"/>
              </a:ext>
            </a:extLst>
          </p:cNvPr>
          <p:cNvSpPr/>
          <p:nvPr/>
        </p:nvSpPr>
        <p:spPr>
          <a:xfrm rot="16009649">
            <a:off x="8222312" y="3748966"/>
            <a:ext cx="1017503" cy="16613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814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 animBg="1"/>
      <p:bldP spid="15" grpId="0" animBg="1"/>
      <p:bldP spid="16" grpId="0" animBg="1"/>
      <p:bldP spid="1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36023"/>
          </a:xfrm>
        </p:spPr>
        <p:txBody>
          <a:bodyPr>
            <a:noAutofit/>
          </a:bodyPr>
          <a:lstStyle/>
          <a:p>
            <a:pPr marL="12700" marR="5080" algn="ctr">
              <a:lnSpc>
                <a:spcPct val="102299"/>
              </a:lnSpc>
              <a:tabLst>
                <a:tab pos="2010410" algn="l"/>
              </a:tabLst>
            </a:pPr>
            <a:r>
              <a:rPr lang="it-IT" sz="2800" spc="-10" dirty="0">
                <a:cs typeface="Century Gothic"/>
              </a:rPr>
              <a:t>New </a:t>
            </a:r>
            <a:r>
              <a:rPr lang="it-IT" sz="2800" spc="-10" dirty="0" err="1">
                <a:cs typeface="Century Gothic"/>
              </a:rPr>
              <a:t>technologies</a:t>
            </a:r>
            <a:r>
              <a:rPr lang="it-IT" sz="2800" spc="-10" dirty="0">
                <a:cs typeface="Century Gothic"/>
              </a:rPr>
              <a:t> for DTT </a:t>
            </a:r>
            <a:r>
              <a:rPr lang="it-IT" sz="2800" spc="-10" dirty="0" err="1">
                <a:cs typeface="Century Gothic"/>
              </a:rPr>
              <a:t>at</a:t>
            </a:r>
            <a:r>
              <a:rPr lang="it-IT" sz="2800" spc="-10" dirty="0">
                <a:cs typeface="Century Gothic"/>
              </a:rPr>
              <a:t> INFN: additive manufacturing (3D printing)</a:t>
            </a:r>
            <a:endParaRPr lang="it-IT" sz="2800" dirty="0">
              <a:cs typeface="Century Gothic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3CAF0D84-5E9D-97D6-1200-DA61F61BD156}"/>
              </a:ext>
            </a:extLst>
          </p:cNvPr>
          <p:cNvSpPr/>
          <p:nvPr/>
        </p:nvSpPr>
        <p:spPr>
          <a:xfrm>
            <a:off x="5160887" y="2079274"/>
            <a:ext cx="70311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Prototype accelerator grids for DTT Neutral Beam Injector, 3D-printed in Copper-Chrome-Zirconium alloy</a:t>
            </a:r>
            <a:endParaRPr lang="it-IT" sz="1800" b="1" dirty="0">
              <a:latin typeface="Comic Sans MS" panose="030F0702030302020204" pitchFamily="66" charset="0"/>
            </a:endParaRPr>
          </a:p>
        </p:txBody>
      </p:sp>
      <p:pic>
        <p:nvPicPr>
          <p:cNvPr id="13" name="Immagine 9">
            <a:extLst>
              <a:ext uri="{FF2B5EF4-FFF2-40B4-BE49-F238E27FC236}">
                <a16:creationId xmlns:a16="http://schemas.microsoft.com/office/drawing/2014/main" id="{BAD5AA61-06AF-3687-55D6-FEADF2058D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" r="18064"/>
          <a:stretch/>
        </p:blipFill>
        <p:spPr>
          <a:xfrm rot="5400000">
            <a:off x="6891165" y="1557165"/>
            <a:ext cx="3857346" cy="6744326"/>
          </a:xfrm>
          <a:prstGeom prst="rect">
            <a:avLst/>
          </a:prstGeom>
        </p:spPr>
      </p:pic>
      <p:pic>
        <p:nvPicPr>
          <p:cNvPr id="16" name="Segnaposto contenuto 7">
            <a:extLst>
              <a:ext uri="{FF2B5EF4-FFF2-40B4-BE49-F238E27FC236}">
                <a16:creationId xmlns:a16="http://schemas.microsoft.com/office/drawing/2014/main" id="{00FAF77B-D1A0-FC63-7F32-EA8A857EFF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0" t="33656" r="43991" b="1"/>
          <a:stretch/>
        </p:blipFill>
        <p:spPr>
          <a:xfrm>
            <a:off x="136127" y="4601237"/>
            <a:ext cx="1553439" cy="155966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616570E8-ECCE-A80E-18F1-BD019E7D91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6" t="46454" r="57996"/>
          <a:stretch/>
        </p:blipFill>
        <p:spPr>
          <a:xfrm rot="16200000">
            <a:off x="2192462" y="4341117"/>
            <a:ext cx="1093081" cy="169480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91A8A9FB-D189-8449-93D5-11B6B5BA59C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t="21958" r="20083" b="37338"/>
          <a:stretch/>
        </p:blipFill>
        <p:spPr>
          <a:xfrm rot="2427531">
            <a:off x="1436374" y="5665528"/>
            <a:ext cx="1850458" cy="63609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671C44D3-4E25-F0AA-A3CD-17A425FC61E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" t="9534" r="24023" b="24812"/>
          <a:stretch/>
        </p:blipFill>
        <p:spPr>
          <a:xfrm>
            <a:off x="2816119" y="5698534"/>
            <a:ext cx="1925639" cy="92474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Picture 4" descr="C:\Users\Oreipoga\Desktop\777.jpg">
            <a:extLst>
              <a:ext uri="{FF2B5EF4-FFF2-40B4-BE49-F238E27FC236}">
                <a16:creationId xmlns:a16="http://schemas.microsoft.com/office/drawing/2014/main" id="{F2DC1C8F-EB45-D734-0FCB-10959C83F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47347" y="796678"/>
            <a:ext cx="5113540" cy="36691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963633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593AA-B1AC-AD77-7C2F-C39E07A1B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70862-A937-29D7-7901-9BF00B9E5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36023"/>
          </a:xfrm>
        </p:spPr>
        <p:txBody>
          <a:bodyPr>
            <a:noAutofit/>
          </a:bodyPr>
          <a:lstStyle/>
          <a:p>
            <a:pPr marL="12700" marR="5080" algn="ctr">
              <a:lnSpc>
                <a:spcPct val="102299"/>
              </a:lnSpc>
              <a:tabLst>
                <a:tab pos="2010410" algn="l"/>
              </a:tabLst>
            </a:pPr>
            <a:r>
              <a:rPr lang="it-IT" sz="2800" spc="-10" dirty="0">
                <a:cs typeface="Century Gothic"/>
              </a:rPr>
              <a:t>DTT@INFN: Electron </a:t>
            </a:r>
            <a:r>
              <a:rPr lang="it-IT" sz="2800" spc="-10" dirty="0" err="1">
                <a:cs typeface="Century Gothic"/>
              </a:rPr>
              <a:t>Cyclotron</a:t>
            </a:r>
            <a:r>
              <a:rPr lang="it-IT" sz="2800" spc="-10" dirty="0">
                <a:cs typeface="Century Gothic"/>
              </a:rPr>
              <a:t> </a:t>
            </a:r>
            <a:r>
              <a:rPr lang="it-IT" sz="2800" spc="-10" dirty="0" err="1">
                <a:cs typeface="Century Gothic"/>
              </a:rPr>
              <a:t>Heating</a:t>
            </a:r>
            <a:r>
              <a:rPr lang="it-IT" sz="2800" spc="-10" dirty="0">
                <a:cs typeface="Century Gothic"/>
              </a:rPr>
              <a:t> </a:t>
            </a:r>
            <a:r>
              <a:rPr lang="it-IT" sz="2800" spc="-10" dirty="0" err="1">
                <a:cs typeface="Century Gothic"/>
              </a:rPr>
              <a:t>Mirrors</a:t>
            </a:r>
            <a:r>
              <a:rPr lang="it-IT" sz="2800" spc="-10" dirty="0">
                <a:cs typeface="Century Gothic"/>
              </a:rPr>
              <a:t> and Ion </a:t>
            </a:r>
            <a:r>
              <a:rPr lang="it-IT" sz="2800" spc="-10" dirty="0" err="1">
                <a:cs typeface="Century Gothic"/>
              </a:rPr>
              <a:t>Cyclotron</a:t>
            </a:r>
            <a:r>
              <a:rPr lang="it-IT" sz="2800" spc="-10" dirty="0">
                <a:cs typeface="Century Gothic"/>
              </a:rPr>
              <a:t> </a:t>
            </a:r>
            <a:r>
              <a:rPr lang="it-IT" sz="2800" spc="-10" dirty="0" err="1">
                <a:cs typeface="Century Gothic"/>
              </a:rPr>
              <a:t>Heating</a:t>
            </a:r>
            <a:r>
              <a:rPr lang="it-IT" sz="2800" spc="-10" dirty="0">
                <a:cs typeface="Century Gothic"/>
              </a:rPr>
              <a:t> Antenna</a:t>
            </a:r>
            <a:endParaRPr lang="it-IT" sz="2800" dirty="0">
              <a:cs typeface="Century Gothic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53898E1-53FF-1185-9D2E-482AFDF95886}"/>
              </a:ext>
            </a:extLst>
          </p:cNvPr>
          <p:cNvSpPr txBox="1"/>
          <p:nvPr/>
        </p:nvSpPr>
        <p:spPr>
          <a:xfrm>
            <a:off x="8119182" y="3673033"/>
            <a:ext cx="4072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Maps of electric fields at the antenna </a:t>
            </a:r>
            <a:endParaRPr lang="it-IT" dirty="0"/>
          </a:p>
        </p:txBody>
      </p:sp>
      <p:pic>
        <p:nvPicPr>
          <p:cNvPr id="5" name="Image 88">
            <a:extLst>
              <a:ext uri="{FF2B5EF4-FFF2-40B4-BE49-F238E27FC236}">
                <a16:creationId xmlns:a16="http://schemas.microsoft.com/office/drawing/2014/main" id="{05A2DF75-3E5C-7A1E-DA91-2419DF1B9D40}"/>
              </a:ext>
            </a:extLst>
          </p:cNvPr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07576" y="946938"/>
            <a:ext cx="4237345" cy="261518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76FDEC1-6EC7-863D-9653-C2E14F4E7006}"/>
              </a:ext>
            </a:extLst>
          </p:cNvPr>
          <p:cNvSpPr txBox="1"/>
          <p:nvPr/>
        </p:nvSpPr>
        <p:spPr>
          <a:xfrm>
            <a:off x="9299427" y="2829772"/>
            <a:ext cx="24454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Improved</a:t>
            </a:r>
            <a:r>
              <a:rPr lang="en-US" sz="1800" b="1" spc="-2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curved</a:t>
            </a:r>
            <a:r>
              <a:rPr lang="en-US" sz="1800" b="1" spc="-2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antenna</a:t>
            </a:r>
            <a:r>
              <a:rPr lang="en-US" sz="1800" b="1" spc="-2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model</a:t>
            </a:r>
            <a:endParaRPr lang="it-IT" dirty="0"/>
          </a:p>
        </p:txBody>
      </p:sp>
      <p:pic>
        <p:nvPicPr>
          <p:cNvPr id="7" name="Image 90">
            <a:extLst>
              <a:ext uri="{FF2B5EF4-FFF2-40B4-BE49-F238E27FC236}">
                <a16:creationId xmlns:a16="http://schemas.microsoft.com/office/drawing/2014/main" id="{5561F616-D55A-5B30-4AFB-099A221BC806}"/>
              </a:ext>
            </a:extLst>
          </p:cNvPr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50206" y="4042365"/>
            <a:ext cx="4441794" cy="2815635"/>
          </a:xfrm>
          <a:prstGeom prst="rect">
            <a:avLst/>
          </a:prstGeom>
        </p:spPr>
      </p:pic>
      <p:pic>
        <p:nvPicPr>
          <p:cNvPr id="8" name="object 3">
            <a:extLst>
              <a:ext uri="{FF2B5EF4-FFF2-40B4-BE49-F238E27FC236}">
                <a16:creationId xmlns:a16="http://schemas.microsoft.com/office/drawing/2014/main" id="{3E17C547-2EC5-EB48-95CA-92358DB84127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395341" y="3673033"/>
            <a:ext cx="4551890" cy="3052850"/>
          </a:xfrm>
          <a:prstGeom prst="rect">
            <a:avLst/>
          </a:prstGeom>
        </p:spPr>
      </p:pic>
      <p:sp>
        <p:nvSpPr>
          <p:cNvPr id="9" name="object 5">
            <a:extLst>
              <a:ext uri="{FF2B5EF4-FFF2-40B4-BE49-F238E27FC236}">
                <a16:creationId xmlns:a16="http://schemas.microsoft.com/office/drawing/2014/main" id="{3651E8DB-C8F3-CECB-F017-467285AD5AD7}"/>
              </a:ext>
            </a:extLst>
          </p:cNvPr>
          <p:cNvSpPr txBox="1"/>
          <p:nvPr/>
        </p:nvSpPr>
        <p:spPr>
          <a:xfrm>
            <a:off x="5119676" y="3755876"/>
            <a:ext cx="1827555" cy="57297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064" marR="5080">
              <a:lnSpc>
                <a:spcPct val="101400"/>
              </a:lnSpc>
              <a:spcBef>
                <a:spcPts val="75"/>
              </a:spcBef>
              <a:tabLst>
                <a:tab pos="236854" algn="l"/>
              </a:tabLst>
            </a:pPr>
            <a:r>
              <a:rPr lang="it-IT" spc="-30" dirty="0">
                <a:solidFill>
                  <a:schemeClr val="bg1"/>
                </a:solidFill>
                <a:latin typeface="Calibri"/>
                <a:cs typeface="Calibri"/>
              </a:rPr>
              <a:t>Mirror </a:t>
            </a:r>
            <a:r>
              <a:rPr lang="it-IT" spc="-30" dirty="0" err="1">
                <a:solidFill>
                  <a:schemeClr val="bg1"/>
                </a:solidFill>
                <a:latin typeface="Calibri"/>
                <a:cs typeface="Calibri"/>
              </a:rPr>
              <a:t>prototype</a:t>
            </a:r>
            <a:r>
              <a:rPr lang="it-IT" spc="-3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</a:p>
          <a:p>
            <a:pPr marL="12064" marR="5080">
              <a:lnSpc>
                <a:spcPct val="101400"/>
              </a:lnSpc>
              <a:spcBef>
                <a:spcPts val="75"/>
              </a:spcBef>
              <a:tabLst>
                <a:tab pos="236854" algn="l"/>
              </a:tabLst>
            </a:pPr>
            <a:r>
              <a:rPr lang="it-IT" spc="-30" dirty="0">
                <a:solidFill>
                  <a:schemeClr val="bg1"/>
                </a:solidFill>
                <a:latin typeface="Calibri"/>
                <a:cs typeface="Calibri"/>
              </a:rPr>
              <a:t>in AISI 316 </a:t>
            </a:r>
            <a:r>
              <a:rPr lang="it-IT" spc="-30" dirty="0" err="1">
                <a:solidFill>
                  <a:schemeClr val="bg1"/>
                </a:solidFill>
                <a:latin typeface="Calibri"/>
                <a:cs typeface="Calibri"/>
              </a:rPr>
              <a:t>steel</a:t>
            </a:r>
            <a:endParaRPr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977DBB1A-9FF4-88D6-74CF-4FA9063922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52914"/>
            <a:ext cx="4044293" cy="3295838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8FC18C1-DF28-A756-6364-65E210AB09D4}"/>
              </a:ext>
            </a:extLst>
          </p:cNvPr>
          <p:cNvSpPr txBox="1"/>
          <p:nvPr/>
        </p:nvSpPr>
        <p:spPr>
          <a:xfrm>
            <a:off x="255632" y="1076428"/>
            <a:ext cx="3533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Mirror in </a:t>
            </a:r>
            <a:r>
              <a:rPr lang="it-IT" dirty="0" err="1">
                <a:solidFill>
                  <a:schemeClr val="bg1"/>
                </a:solidFill>
              </a:rPr>
              <a:t>CuCrZr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fully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machined</a:t>
            </a:r>
            <a:r>
              <a:rPr lang="it-IT" dirty="0">
                <a:solidFill>
                  <a:schemeClr val="bg1"/>
                </a:solidFill>
              </a:rPr>
              <a:t> and </a:t>
            </a:r>
            <a:r>
              <a:rPr lang="it-IT" dirty="0" err="1">
                <a:solidFill>
                  <a:schemeClr val="bg1"/>
                </a:solidFill>
              </a:rPr>
              <a:t>provided</a:t>
            </a:r>
            <a:r>
              <a:rPr lang="it-IT" dirty="0">
                <a:solidFill>
                  <a:schemeClr val="bg1"/>
                </a:solidFill>
              </a:rPr>
              <a:t> with </a:t>
            </a:r>
            <a:r>
              <a:rPr lang="it-IT" dirty="0" err="1">
                <a:solidFill>
                  <a:schemeClr val="bg1"/>
                </a:solidFill>
              </a:rPr>
              <a:t>cooling</a:t>
            </a:r>
            <a:r>
              <a:rPr lang="it-IT" dirty="0">
                <a:solidFill>
                  <a:schemeClr val="bg1"/>
                </a:solidFill>
              </a:rPr>
              <a:t> connections</a:t>
            </a:r>
          </a:p>
        </p:txBody>
      </p:sp>
      <p:pic>
        <p:nvPicPr>
          <p:cNvPr id="12" name="object 5">
            <a:extLst>
              <a:ext uri="{FF2B5EF4-FFF2-40B4-BE49-F238E27FC236}">
                <a16:creationId xmlns:a16="http://schemas.microsoft.com/office/drawing/2014/main" id="{0BE9AAA2-5A8E-7DB4-9B3A-247B7DC52428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842514" y="1114747"/>
            <a:ext cx="3475992" cy="225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76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98860B-2A33-4EC4-9ADC-AEF316EA3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Energy transforms</a:t>
            </a:r>
            <a:endParaRPr lang="it-IT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FCBE11F-E66C-429B-AF73-A1DE335CA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704" y="1572488"/>
            <a:ext cx="5781501" cy="1927167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6A2C359D-45B3-464C-9174-3DBB2D9115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348" y="917475"/>
            <a:ext cx="3604797" cy="2706002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8BC0FA38-7A1C-4E32-8F7C-510BFF22CE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491" y="3623477"/>
            <a:ext cx="3713018" cy="2784764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5B97E319-6573-437C-B5EA-08EFC63AC9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509" y="4124671"/>
            <a:ext cx="4106408" cy="2733328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55903A4A-1B81-459B-AA5C-F2F3A5CD7E95}"/>
              </a:ext>
            </a:extLst>
          </p:cNvPr>
          <p:cNvSpPr txBox="1"/>
          <p:nvPr/>
        </p:nvSpPr>
        <p:spPr>
          <a:xfrm>
            <a:off x="6214579" y="890648"/>
            <a:ext cx="3192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From </a:t>
            </a:r>
            <a:r>
              <a:rPr lang="it-IT" dirty="0" err="1"/>
              <a:t>potential</a:t>
            </a:r>
            <a:r>
              <a:rPr lang="it-IT" dirty="0"/>
              <a:t> to </a:t>
            </a:r>
            <a:r>
              <a:rPr lang="it-IT" dirty="0" err="1"/>
              <a:t>kinetic</a:t>
            </a:r>
            <a:r>
              <a:rPr lang="it-IT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04352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8BE5C0-1FD3-4504-A475-66FBE8B88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33257"/>
          </a:xfrm>
        </p:spPr>
        <p:txBody>
          <a:bodyPr/>
          <a:lstStyle/>
          <a:p>
            <a:pPr algn="ctr"/>
            <a:r>
              <a:rPr lang="it-IT" dirty="0"/>
              <a:t>The challenge of </a:t>
            </a:r>
            <a:r>
              <a:rPr lang="it-IT" dirty="0" err="1"/>
              <a:t>materials</a:t>
            </a:r>
            <a:endParaRPr lang="it-IT" dirty="0"/>
          </a:p>
        </p:txBody>
      </p:sp>
      <p:pic>
        <p:nvPicPr>
          <p:cNvPr id="24" name="Picture 1032" descr="fusion_reactor.gif                                             000D938DMacintosh HD                   C5534E62:">
            <a:extLst>
              <a:ext uri="{FF2B5EF4-FFF2-40B4-BE49-F238E27FC236}">
                <a16:creationId xmlns:a16="http://schemas.microsoft.com/office/drawing/2014/main" id="{A8BAD130-EEEA-4A21-BB7F-34F09C363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68991"/>
            <a:ext cx="5836323" cy="31054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object 73">
            <a:extLst>
              <a:ext uri="{FF2B5EF4-FFF2-40B4-BE49-F238E27FC236}">
                <a16:creationId xmlns:a16="http://schemas.microsoft.com/office/drawing/2014/main" id="{EC21E65D-AD2E-4E65-84D9-27EA4B14FD0E}"/>
              </a:ext>
            </a:extLst>
          </p:cNvPr>
          <p:cNvSpPr/>
          <p:nvPr/>
        </p:nvSpPr>
        <p:spPr>
          <a:xfrm>
            <a:off x="6445624" y="3136030"/>
            <a:ext cx="5746376" cy="37400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58">
            <a:extLst>
              <a:ext uri="{FF2B5EF4-FFF2-40B4-BE49-F238E27FC236}">
                <a16:creationId xmlns:a16="http://schemas.microsoft.com/office/drawing/2014/main" id="{BEF9776F-78E1-4AE7-A9CB-06B3D34BCD80}"/>
              </a:ext>
            </a:extLst>
          </p:cNvPr>
          <p:cNvSpPr txBox="1"/>
          <p:nvPr/>
        </p:nvSpPr>
        <p:spPr>
          <a:xfrm>
            <a:off x="6592770" y="3232149"/>
            <a:ext cx="1154511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IFMIF</a:t>
            </a:r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:</a:t>
            </a:r>
            <a:endParaRPr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35" name="object 58">
            <a:extLst>
              <a:ext uri="{FF2B5EF4-FFF2-40B4-BE49-F238E27FC236}">
                <a16:creationId xmlns:a16="http://schemas.microsoft.com/office/drawing/2014/main" id="{4A8BB26A-0992-49FF-A4E1-6859951BC571}"/>
              </a:ext>
            </a:extLst>
          </p:cNvPr>
          <p:cNvSpPr txBox="1"/>
          <p:nvPr/>
        </p:nvSpPr>
        <p:spPr>
          <a:xfrm>
            <a:off x="7448521" y="3298207"/>
            <a:ext cx="4218381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I</a:t>
            </a:r>
            <a:r>
              <a:rPr lang="it-IT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nternational</a:t>
            </a:r>
            <a:r>
              <a:rPr lang="it-IT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Fusion </a:t>
            </a:r>
            <a:r>
              <a:rPr lang="it-IT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Materials</a:t>
            </a:r>
            <a:r>
              <a:rPr lang="it-IT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lang="it-IT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Irradiation</a:t>
            </a:r>
            <a:r>
              <a:rPr lang="it-IT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Facility</a:t>
            </a:r>
            <a:endParaRPr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42" name="Rectangle 1035">
            <a:extLst>
              <a:ext uri="{FF2B5EF4-FFF2-40B4-BE49-F238E27FC236}">
                <a16:creationId xmlns:a16="http://schemas.microsoft.com/office/drawing/2014/main" id="{C436E057-8EC5-4E3A-B57E-3C93613F52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1275595"/>
            <a:ext cx="574637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  <a:latin typeface="Arial" charset="0"/>
              </a:rPr>
              <a:t>Reactor materials are subjected to a great deal of stress </a:t>
            </a:r>
            <a:r>
              <a:rPr lang="en-US" b="1" dirty="0">
                <a:solidFill>
                  <a:srgbClr val="FF0000"/>
                </a:solidFill>
                <a:latin typeface="Arial" charset="0"/>
              </a:rPr>
              <a:t>(neutron bombardment) </a:t>
            </a:r>
            <a:r>
              <a:rPr lang="en-US" b="1" dirty="0">
                <a:solidFill>
                  <a:srgbClr val="FF0000"/>
                </a:solidFill>
                <a:latin typeface="Arial" charset="0"/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FF0000"/>
                </a:solidFill>
                <a:latin typeface="Arial" charset="0"/>
              </a:rPr>
              <a:t>it is necessary to test them</a:t>
            </a:r>
            <a:endParaRPr lang="it-IT" b="1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6" name="Rectangle 1035">
            <a:extLst>
              <a:ext uri="{FF2B5EF4-FFF2-40B4-BE49-F238E27FC236}">
                <a16:creationId xmlns:a16="http://schemas.microsoft.com/office/drawing/2014/main" id="{70178FF6-4C99-497B-BADB-893BB65CA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064491"/>
            <a:ext cx="6437475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  <a:latin typeface="Arial" charset="0"/>
              </a:rPr>
              <a:t>The IFMIF project foresees a </a:t>
            </a:r>
            <a:r>
              <a:rPr lang="en-US" sz="1600" b="1" u="sng" dirty="0">
                <a:solidFill>
                  <a:srgbClr val="FF0000"/>
                </a:solidFill>
                <a:latin typeface="Arial" charset="0"/>
              </a:rPr>
              <a:t>powerful deuteron accelerator </a:t>
            </a:r>
            <a:r>
              <a:rPr lang="en-US" sz="1600" b="1" dirty="0">
                <a:solidFill>
                  <a:srgbClr val="FF0000"/>
                </a:solidFill>
                <a:latin typeface="Arial" charset="0"/>
              </a:rPr>
              <a:t>(deuterons, 40 MeV and 125 mA </a:t>
            </a:r>
            <a:r>
              <a:rPr lang="en-US" sz="1600" b="1" dirty="0">
                <a:solidFill>
                  <a:srgbClr val="FF0000"/>
                </a:solidFill>
                <a:latin typeface="Arial" charset="0"/>
                <a:sym typeface="Wingdings" panose="05000000000000000000" pitchFamily="2" charset="2"/>
              </a:rPr>
              <a:t></a:t>
            </a:r>
            <a:r>
              <a:rPr lang="en-US" sz="1600" b="1" dirty="0">
                <a:solidFill>
                  <a:srgbClr val="FF0000"/>
                </a:solidFill>
                <a:latin typeface="Arial" charset="0"/>
              </a:rPr>
              <a:t> 5 MW beam power !) </a:t>
            </a:r>
            <a:r>
              <a:rPr lang="en-US" sz="1600" b="1" dirty="0">
                <a:solidFill>
                  <a:srgbClr val="FF0000"/>
                </a:solidFill>
                <a:latin typeface="Arial" charset="0"/>
                <a:sym typeface="Wingdings" panose="05000000000000000000" pitchFamily="2" charset="2"/>
              </a:rPr>
              <a:t> </a:t>
            </a:r>
            <a:r>
              <a:rPr lang="en-US" sz="1600" b="1" u="sng" dirty="0">
                <a:solidFill>
                  <a:srgbClr val="FF0000"/>
                </a:solidFill>
                <a:latin typeface="Arial" charset="0"/>
                <a:sym typeface="Wingdings" panose="05000000000000000000" pitchFamily="2" charset="2"/>
              </a:rPr>
              <a:t>Engineering Validation stage (EVEDA) going on at </a:t>
            </a:r>
            <a:r>
              <a:rPr lang="en-US" sz="1600" b="1" u="sng" dirty="0" err="1">
                <a:solidFill>
                  <a:srgbClr val="FF0000"/>
                </a:solidFill>
                <a:latin typeface="Arial" charset="0"/>
                <a:sym typeface="Wingdings" panose="05000000000000000000" pitchFamily="2" charset="2"/>
              </a:rPr>
              <a:t>Rokkasho</a:t>
            </a:r>
            <a:r>
              <a:rPr lang="en-US" sz="1600" b="1" u="sng" dirty="0">
                <a:solidFill>
                  <a:srgbClr val="FF0000"/>
                </a:solidFill>
                <a:latin typeface="Arial" charset="0"/>
                <a:sym typeface="Wingdings" panose="05000000000000000000" pitchFamily="2" charset="2"/>
              </a:rPr>
              <a:t>, Japan</a:t>
            </a:r>
            <a:r>
              <a:rPr lang="en-US" sz="1600" b="1" dirty="0">
                <a:solidFill>
                  <a:srgbClr val="FF0000"/>
                </a:solidFill>
                <a:latin typeface="Arial" charset="0"/>
                <a:sym typeface="Wingdings" panose="05000000000000000000" pitchFamily="2" charset="2"/>
              </a:rPr>
              <a:t>, with the goal to reach 9 MeV, 125 mA</a:t>
            </a:r>
            <a:endParaRPr lang="en-US" sz="1600" b="1" dirty="0">
              <a:solidFill>
                <a:srgbClr val="FF0000"/>
              </a:solidFill>
              <a:latin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FF0000"/>
              </a:solidFill>
              <a:latin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  <a:latin typeface="Arial" charset="0"/>
              </a:rPr>
              <a:t>The deuterons will hit a </a:t>
            </a:r>
            <a:r>
              <a:rPr lang="en-US" sz="1600" b="1" u="sng" dirty="0">
                <a:solidFill>
                  <a:srgbClr val="FF0000"/>
                </a:solidFill>
                <a:latin typeface="Arial" charset="0"/>
              </a:rPr>
              <a:t>liquid lithium target</a:t>
            </a:r>
            <a:r>
              <a:rPr lang="en-US" sz="1600" b="1" dirty="0">
                <a:solidFill>
                  <a:srgbClr val="FF0000"/>
                </a:solidFill>
                <a:latin typeface="Arial" charset="0"/>
              </a:rPr>
              <a:t>, producing neutrons with intensity and energy spectrum similar to that of the fusion reactor, allowing to test certain materials (e.g. types of steel)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FF0000"/>
              </a:solidFill>
              <a:latin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  <a:latin typeface="Arial" charset="0"/>
              </a:rPr>
              <a:t>Europe will build DONES, with one accelerator</a:t>
            </a:r>
            <a:endParaRPr lang="en-US" sz="1600" b="1" dirty="0">
              <a:solidFill>
                <a:srgbClr val="0000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28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  <p:bldP spid="35" grpId="0"/>
      <p:bldP spid="42" grpId="0"/>
      <p:bldP spid="1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7B71F3-F02F-6F5B-4FA0-643B963F3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IFMIF and DONES@INFN</a:t>
            </a:r>
          </a:p>
        </p:txBody>
      </p:sp>
      <p:pic>
        <p:nvPicPr>
          <p:cNvPr id="16" name="object 10">
            <a:extLst>
              <a:ext uri="{FF2B5EF4-FFF2-40B4-BE49-F238E27FC236}">
                <a16:creationId xmlns:a16="http://schemas.microsoft.com/office/drawing/2014/main" id="{35608756-FC0B-DE98-5730-E96963BA15A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35569" y="2556904"/>
            <a:ext cx="5503186" cy="2749852"/>
          </a:xfrm>
          <a:prstGeom prst="rect">
            <a:avLst/>
          </a:prstGeom>
        </p:spPr>
      </p:pic>
      <p:sp>
        <p:nvSpPr>
          <p:cNvPr id="17" name="object 11">
            <a:extLst>
              <a:ext uri="{FF2B5EF4-FFF2-40B4-BE49-F238E27FC236}">
                <a16:creationId xmlns:a16="http://schemas.microsoft.com/office/drawing/2014/main" id="{A8341A98-B58F-2019-4155-CE3AE8A8BF0F}"/>
              </a:ext>
            </a:extLst>
          </p:cNvPr>
          <p:cNvSpPr txBox="1">
            <a:spLocks/>
          </p:cNvSpPr>
          <p:nvPr/>
        </p:nvSpPr>
        <p:spPr>
          <a:xfrm>
            <a:off x="3961785" y="1395323"/>
            <a:ext cx="2488565" cy="1001394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lang="it-IT" sz="3200" spc="-25" dirty="0">
                <a:solidFill>
                  <a:srgbClr val="3333CC"/>
                </a:solidFill>
                <a:latin typeface="Arial"/>
                <a:cs typeface="Arial"/>
              </a:rPr>
              <a:t>RFQ</a:t>
            </a:r>
            <a:endParaRPr lang="it-IT" sz="3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lang="it-IT" sz="3200" spc="-10" dirty="0">
                <a:solidFill>
                  <a:srgbClr val="3333CC"/>
                </a:solidFill>
                <a:latin typeface="Arial"/>
                <a:cs typeface="Arial"/>
              </a:rPr>
              <a:t>Construction </a:t>
            </a:r>
            <a:endParaRPr lang="it-IT" sz="3200" dirty="0">
              <a:latin typeface="Arial"/>
              <a:cs typeface="Arial"/>
            </a:endParaRPr>
          </a:p>
        </p:txBody>
      </p:sp>
      <p:grpSp>
        <p:nvGrpSpPr>
          <p:cNvPr id="20" name="object 14">
            <a:extLst>
              <a:ext uri="{FF2B5EF4-FFF2-40B4-BE49-F238E27FC236}">
                <a16:creationId xmlns:a16="http://schemas.microsoft.com/office/drawing/2014/main" id="{73441B1E-2BA6-E1E4-E832-87A6906F2BEA}"/>
              </a:ext>
            </a:extLst>
          </p:cNvPr>
          <p:cNvGrpSpPr/>
          <p:nvPr/>
        </p:nvGrpSpPr>
        <p:grpSpPr>
          <a:xfrm>
            <a:off x="243734" y="1204442"/>
            <a:ext cx="3685540" cy="1777364"/>
            <a:chOff x="995172" y="643127"/>
            <a:chExt cx="3685540" cy="1777364"/>
          </a:xfrm>
        </p:grpSpPr>
        <p:pic>
          <p:nvPicPr>
            <p:cNvPr id="21" name="object 15">
              <a:extLst>
                <a:ext uri="{FF2B5EF4-FFF2-40B4-BE49-F238E27FC236}">
                  <a16:creationId xmlns:a16="http://schemas.microsoft.com/office/drawing/2014/main" id="{8B07F685-5B52-7F9B-F96B-AEC97EE7520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5172" y="643127"/>
              <a:ext cx="3685032" cy="1712976"/>
            </a:xfrm>
            <a:prstGeom prst="rect">
              <a:avLst/>
            </a:prstGeom>
          </p:spPr>
        </p:pic>
        <p:sp>
          <p:nvSpPr>
            <p:cNvPr id="22" name="object 16">
              <a:extLst>
                <a:ext uri="{FF2B5EF4-FFF2-40B4-BE49-F238E27FC236}">
                  <a16:creationId xmlns:a16="http://schemas.microsoft.com/office/drawing/2014/main" id="{977AE1B5-6B23-F046-6F6F-BAB528F46A17}"/>
                </a:ext>
              </a:extLst>
            </p:cNvPr>
            <p:cNvSpPr/>
            <p:nvPr/>
          </p:nvSpPr>
          <p:spPr>
            <a:xfrm>
              <a:off x="995172" y="2125980"/>
              <a:ext cx="2936875" cy="294640"/>
            </a:xfrm>
            <a:custGeom>
              <a:avLst/>
              <a:gdLst/>
              <a:ahLst/>
              <a:cxnLst/>
              <a:rect l="l" t="t" r="r" b="b"/>
              <a:pathLst>
                <a:path w="2936875" h="294639">
                  <a:moveTo>
                    <a:pt x="2936748" y="0"/>
                  </a:moveTo>
                  <a:lnTo>
                    <a:pt x="0" y="0"/>
                  </a:lnTo>
                  <a:lnTo>
                    <a:pt x="0" y="294132"/>
                  </a:lnTo>
                  <a:lnTo>
                    <a:pt x="2936748" y="294132"/>
                  </a:lnTo>
                  <a:lnTo>
                    <a:pt x="2936748" y="0"/>
                  </a:lnTo>
                  <a:close/>
                </a:path>
              </a:pathLst>
            </a:custGeom>
            <a:solidFill>
              <a:srgbClr val="CC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17">
            <a:extLst>
              <a:ext uri="{FF2B5EF4-FFF2-40B4-BE49-F238E27FC236}">
                <a16:creationId xmlns:a16="http://schemas.microsoft.com/office/drawing/2014/main" id="{0D18082C-DADC-3BD5-2F81-620947E8A12C}"/>
              </a:ext>
            </a:extLst>
          </p:cNvPr>
          <p:cNvSpPr txBox="1"/>
          <p:nvPr/>
        </p:nvSpPr>
        <p:spPr>
          <a:xfrm>
            <a:off x="238971" y="1199744"/>
            <a:ext cx="3695065" cy="172275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75"/>
              </a:spcBef>
            </a:pPr>
            <a:endParaRPr sz="1300" dirty="0">
              <a:latin typeface="Times New Roman"/>
              <a:cs typeface="Times New Roman"/>
            </a:endParaRPr>
          </a:p>
          <a:p>
            <a:pPr marL="95885">
              <a:lnSpc>
                <a:spcPts val="1530"/>
              </a:lnSpc>
            </a:pPr>
            <a:r>
              <a:rPr sz="1300" dirty="0">
                <a:latin typeface="Arial"/>
                <a:cs typeface="Arial"/>
              </a:rPr>
              <a:t>IFMIF</a:t>
            </a:r>
            <a:r>
              <a:rPr sz="1300" spc="-10" dirty="0">
                <a:latin typeface="Arial"/>
                <a:cs typeface="Arial"/>
              </a:rPr>
              <a:t> </a:t>
            </a:r>
            <a:r>
              <a:rPr sz="1300" dirty="0">
                <a:latin typeface="Arial"/>
                <a:cs typeface="Arial"/>
              </a:rPr>
              <a:t>RFQ:</a:t>
            </a:r>
            <a:r>
              <a:rPr sz="1300" spc="-45" dirty="0">
                <a:latin typeface="Arial"/>
                <a:cs typeface="Arial"/>
              </a:rPr>
              <a:t> </a:t>
            </a:r>
            <a:r>
              <a:rPr sz="1300" dirty="0">
                <a:latin typeface="Arial"/>
                <a:cs typeface="Arial"/>
              </a:rPr>
              <a:t>the</a:t>
            </a:r>
            <a:r>
              <a:rPr sz="1300" spc="-45" dirty="0">
                <a:latin typeface="Arial"/>
                <a:cs typeface="Arial"/>
              </a:rPr>
              <a:t> </a:t>
            </a:r>
            <a:r>
              <a:rPr sz="1300" dirty="0">
                <a:latin typeface="Arial"/>
                <a:cs typeface="Arial"/>
              </a:rPr>
              <a:t>supermodule</a:t>
            </a:r>
            <a:r>
              <a:rPr sz="1300" spc="-5" dirty="0">
                <a:latin typeface="Arial"/>
                <a:cs typeface="Arial"/>
              </a:rPr>
              <a:t> </a:t>
            </a:r>
            <a:r>
              <a:rPr sz="1300" dirty="0">
                <a:latin typeface="Arial"/>
                <a:cs typeface="Arial"/>
              </a:rPr>
              <a:t>(3.3</a:t>
            </a:r>
            <a:r>
              <a:rPr sz="1300" spc="-45" dirty="0">
                <a:latin typeface="Arial"/>
                <a:cs typeface="Arial"/>
              </a:rPr>
              <a:t> </a:t>
            </a:r>
            <a:r>
              <a:rPr sz="1300" spc="-25" dirty="0">
                <a:latin typeface="Arial"/>
                <a:cs typeface="Arial"/>
              </a:rPr>
              <a:t>m)</a:t>
            </a:r>
            <a:endParaRPr sz="1300" dirty="0">
              <a:latin typeface="Arial"/>
              <a:cs typeface="Arial"/>
            </a:endParaRPr>
          </a:p>
        </p:txBody>
      </p:sp>
      <p:grpSp>
        <p:nvGrpSpPr>
          <p:cNvPr id="24" name="object 18">
            <a:extLst>
              <a:ext uri="{FF2B5EF4-FFF2-40B4-BE49-F238E27FC236}">
                <a16:creationId xmlns:a16="http://schemas.microsoft.com/office/drawing/2014/main" id="{60AB5AB6-C870-7146-B020-1B34CCE5605A}"/>
              </a:ext>
            </a:extLst>
          </p:cNvPr>
          <p:cNvGrpSpPr/>
          <p:nvPr/>
        </p:nvGrpSpPr>
        <p:grpSpPr>
          <a:xfrm>
            <a:off x="6521090" y="1012419"/>
            <a:ext cx="2493645" cy="5377180"/>
            <a:chOff x="7272528" y="451104"/>
            <a:chExt cx="2493645" cy="5377180"/>
          </a:xfrm>
        </p:grpSpPr>
        <p:pic>
          <p:nvPicPr>
            <p:cNvPr id="25" name="object 19">
              <a:extLst>
                <a:ext uri="{FF2B5EF4-FFF2-40B4-BE49-F238E27FC236}">
                  <a16:creationId xmlns:a16="http://schemas.microsoft.com/office/drawing/2014/main" id="{6031D06F-8CA8-FECD-95DB-476D9B48026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2276" y="451104"/>
              <a:ext cx="1956816" cy="1569720"/>
            </a:xfrm>
            <a:prstGeom prst="rect">
              <a:avLst/>
            </a:prstGeom>
          </p:spPr>
        </p:pic>
        <p:pic>
          <p:nvPicPr>
            <p:cNvPr id="26" name="object 20">
              <a:extLst>
                <a:ext uri="{FF2B5EF4-FFF2-40B4-BE49-F238E27FC236}">
                  <a16:creationId xmlns:a16="http://schemas.microsoft.com/office/drawing/2014/main" id="{AF1B7576-8EB7-0E0A-03F6-35D7CB270BC6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72528" y="3683508"/>
              <a:ext cx="2493264" cy="2144268"/>
            </a:xfrm>
            <a:prstGeom prst="rect">
              <a:avLst/>
            </a:prstGeom>
          </p:spPr>
        </p:pic>
      </p:grpSp>
      <p:pic>
        <p:nvPicPr>
          <p:cNvPr id="29" name="object 10">
            <a:extLst>
              <a:ext uri="{FF2B5EF4-FFF2-40B4-BE49-F238E27FC236}">
                <a16:creationId xmlns:a16="http://schemas.microsoft.com/office/drawing/2014/main" id="{F077C7A0-B178-5E95-C671-E8D2B76A6755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220372" y="2440744"/>
            <a:ext cx="3803904" cy="1920239"/>
          </a:xfrm>
          <a:prstGeom prst="rect">
            <a:avLst/>
          </a:prstGeom>
        </p:spPr>
      </p:pic>
      <p:sp>
        <p:nvSpPr>
          <p:cNvPr id="30" name="object 24">
            <a:extLst>
              <a:ext uri="{FF2B5EF4-FFF2-40B4-BE49-F238E27FC236}">
                <a16:creationId xmlns:a16="http://schemas.microsoft.com/office/drawing/2014/main" id="{AC4337B0-D80A-9143-DF6C-43AB98B4A47C}"/>
              </a:ext>
            </a:extLst>
          </p:cNvPr>
          <p:cNvSpPr txBox="1"/>
          <p:nvPr/>
        </p:nvSpPr>
        <p:spPr>
          <a:xfrm>
            <a:off x="8143793" y="3657711"/>
            <a:ext cx="1371399" cy="6123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95"/>
              </a:spcBef>
            </a:pPr>
            <a:r>
              <a:rPr lang="it-IT" sz="1300" b="1" spc="-10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lang="it-IT" sz="1300" b="1" spc="-10" dirty="0" err="1">
                <a:solidFill>
                  <a:srgbClr val="FFFFFF"/>
                </a:solidFill>
                <a:latin typeface="Arial"/>
                <a:cs typeface="Arial"/>
              </a:rPr>
              <a:t>prototype</a:t>
            </a:r>
            <a:r>
              <a:rPr lang="it-IT" sz="13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1300" b="1" spc="-10" dirty="0" err="1">
                <a:solidFill>
                  <a:srgbClr val="FFFFFF"/>
                </a:solidFill>
                <a:latin typeface="Arial"/>
                <a:cs typeface="Arial"/>
              </a:rPr>
              <a:t>assembled</a:t>
            </a:r>
            <a:r>
              <a:rPr lang="it-IT" sz="1300" b="1" spc="-10" dirty="0">
                <a:solidFill>
                  <a:srgbClr val="FFFFFF"/>
                </a:solidFill>
                <a:latin typeface="Arial"/>
                <a:cs typeface="Arial"/>
              </a:rPr>
              <a:t> in Japan</a:t>
            </a:r>
            <a:endParaRPr sz="13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34445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26B38E-CCF0-CC9D-C3A3-CF78ACB25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/>
              <a:t>Summary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A61A6DF-0D88-09FD-CBF2-BA2CA7711DCB}"/>
              </a:ext>
            </a:extLst>
          </p:cNvPr>
          <p:cNvSpPr txBox="1"/>
          <p:nvPr/>
        </p:nvSpPr>
        <p:spPr>
          <a:xfrm>
            <a:off x="996635" y="1143001"/>
            <a:ext cx="10357165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b="1" dirty="0"/>
              <a:t>Radioactivity is a natural phenomenon </a:t>
            </a:r>
            <a:r>
              <a:rPr lang="en-US" dirty="0"/>
              <a:t>and radioactive materials have been around us forever 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b="1" dirty="0"/>
              <a:t>Nuclear energy will still be one of the sources of low-emission «baseload» in many countries</a:t>
            </a:r>
            <a:r>
              <a:rPr lang="en-US" dirty="0"/>
              <a:t> (including several new ones) </a:t>
            </a:r>
            <a:r>
              <a:rPr lang="en-US" b="1" dirty="0"/>
              <a:t>for several years </a:t>
            </a:r>
            <a:r>
              <a:rPr lang="en-US" dirty="0"/>
              <a:t>(and not only baseload, see small-scale reactors…)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b="1" dirty="0"/>
              <a:t>There are solutions for the safe management of nuclear waste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they are also important for sectors other than energy (for instance, disposal of waste from the past and medical and industrial waste)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b="1" dirty="0"/>
              <a:t>INFN</a:t>
            </a:r>
            <a:r>
              <a:rPr lang="en-US" dirty="0"/>
              <a:t> applies its </a:t>
            </a:r>
            <a:r>
              <a:rPr lang="en-US" b="1" dirty="0"/>
              <a:t>detector technologies to monitoring the radwaste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b="1" dirty="0"/>
              <a:t>Fusion plants are at the center of a very intense experimental research program</a:t>
            </a:r>
            <a:r>
              <a:rPr lang="en-US" dirty="0"/>
              <a:t> and could become a </a:t>
            </a:r>
            <a:r>
              <a:rPr lang="en-US" b="1" dirty="0"/>
              <a:t>new source of energy around 2050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b="1" dirty="0"/>
              <a:t>The fusion research program involves several challenges that require the development of many technologies</a:t>
            </a:r>
            <a:r>
              <a:rPr lang="en-US" dirty="0"/>
              <a:t>, with a significant impact on industry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b="1" dirty="0"/>
              <a:t>INFN</a:t>
            </a:r>
            <a:r>
              <a:rPr lang="en-US" dirty="0"/>
              <a:t> gives a contribution to </a:t>
            </a:r>
            <a:r>
              <a:rPr lang="en-US" b="1" dirty="0"/>
              <a:t>new experimental machines like DTT </a:t>
            </a:r>
            <a:r>
              <a:rPr lang="en-US" dirty="0"/>
              <a:t>and applies </a:t>
            </a:r>
            <a:r>
              <a:rPr lang="en-US" b="1" dirty="0"/>
              <a:t>accelerator technology </a:t>
            </a:r>
            <a:r>
              <a:rPr lang="en-US" dirty="0"/>
              <a:t>to a powerful neutron source for material testing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90738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1A3F25-58C6-4C02-B835-F5A731D22F78}"/>
              </a:ext>
            </a:extLst>
          </p:cNvPr>
          <p:cNvSpPr txBox="1"/>
          <p:nvPr/>
        </p:nvSpPr>
        <p:spPr>
          <a:xfrm>
            <a:off x="5923263" y="916675"/>
            <a:ext cx="4233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From </a:t>
            </a:r>
            <a:r>
              <a:rPr lang="it-IT" dirty="0" err="1"/>
              <a:t>chemical</a:t>
            </a:r>
            <a:r>
              <a:rPr lang="it-IT" dirty="0"/>
              <a:t> to </a:t>
            </a:r>
            <a:r>
              <a:rPr lang="it-IT" dirty="0" err="1"/>
              <a:t>kinetic</a:t>
            </a:r>
            <a:r>
              <a:rPr lang="it-IT" dirty="0"/>
              <a:t> (or </a:t>
            </a:r>
            <a:r>
              <a:rPr lang="it-IT" dirty="0" err="1"/>
              <a:t>mechanical</a:t>
            </a:r>
            <a:r>
              <a:rPr lang="it-IT" dirty="0"/>
              <a:t>) 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D7253F-1618-4F1D-94E8-5F96C784E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205" y="583123"/>
            <a:ext cx="4414059" cy="29427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ACB6A8-58D6-4702-81C9-C90A3307FE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263" y="2927506"/>
            <a:ext cx="4729941" cy="27886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96DB47-B0A6-41AE-A046-5FF4A08B38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205" y="4130375"/>
            <a:ext cx="4431689" cy="231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55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4D33632-75DA-4AB1-AA98-CBCF6ED2E9FB}"/>
              </a:ext>
            </a:extLst>
          </p:cNvPr>
          <p:cNvSpPr txBox="1"/>
          <p:nvPr/>
        </p:nvSpPr>
        <p:spPr>
          <a:xfrm>
            <a:off x="6295153" y="533529"/>
            <a:ext cx="39236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From </a:t>
            </a:r>
            <a:r>
              <a:rPr lang="it-IT" dirty="0" err="1"/>
              <a:t>chemical</a:t>
            </a:r>
            <a:r>
              <a:rPr lang="it-IT" dirty="0"/>
              <a:t> to </a:t>
            </a:r>
            <a:r>
              <a:rPr lang="it-IT" dirty="0" err="1"/>
              <a:t>kinetic</a:t>
            </a:r>
            <a:r>
              <a:rPr lang="it-IT" dirty="0"/>
              <a:t> (or </a:t>
            </a:r>
            <a:r>
              <a:rPr lang="it-IT" dirty="0" err="1"/>
              <a:t>mechanical</a:t>
            </a:r>
            <a:r>
              <a:rPr lang="it-IT" dirty="0"/>
              <a:t>) and </a:t>
            </a:r>
            <a:r>
              <a:rPr lang="it-IT" dirty="0" err="1"/>
              <a:t>electromagnetic</a:t>
            </a:r>
            <a:r>
              <a:rPr lang="it-IT" dirty="0"/>
              <a:t> (light)…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210BC6A0-9B20-481C-915F-EA46A8C26A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75" y="533529"/>
            <a:ext cx="5075119" cy="2854754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FEE7F25F-971F-49AF-8953-EF984FD843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392" y="3562851"/>
            <a:ext cx="6211684" cy="285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00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B6C908-9462-44A9-BA12-036650F27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Matter under a magnifying glass</a:t>
            </a:r>
            <a:endParaRPr lang="it-IT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CC6329-5553-48BF-90BF-6E9C4F685F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862" y="1681162"/>
            <a:ext cx="5248275" cy="3495675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248F83B-DF07-4593-A764-6F227B4F8C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158" y="2446719"/>
            <a:ext cx="3365322" cy="247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43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654" y="425214"/>
            <a:ext cx="4660866" cy="30951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614" y="1827138"/>
            <a:ext cx="1731818" cy="24440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520" y="2977525"/>
            <a:ext cx="3840814" cy="35520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99927" y="5773070"/>
            <a:ext cx="33825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 err="1"/>
              <a:t>Snowflake</a:t>
            </a:r>
            <a:endParaRPr lang="it-IT" dirty="0"/>
          </a:p>
          <a:p>
            <a:pPr algn="r"/>
            <a:r>
              <a:rPr lang="it-IT" dirty="0"/>
              <a:t>(from </a:t>
            </a:r>
            <a:r>
              <a:rPr lang="it-IT" dirty="0" err="1"/>
              <a:t>about</a:t>
            </a:r>
            <a:r>
              <a:rPr lang="it-IT" dirty="0"/>
              <a:t> 0,1 mm to a </a:t>
            </a:r>
            <a:r>
              <a:rPr lang="it-IT" dirty="0" err="1"/>
              <a:t>few</a:t>
            </a:r>
            <a:r>
              <a:rPr lang="it-IT" dirty="0"/>
              <a:t> mm)</a:t>
            </a:r>
          </a:p>
        </p:txBody>
      </p:sp>
    </p:spTree>
    <p:extLst>
      <p:ext uri="{BB962C8B-B14F-4D97-AF65-F5344CB8AC3E}">
        <p14:creationId xmlns:p14="http://schemas.microsoft.com/office/powerpoint/2010/main" val="83630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18078</TotalTime>
  <Words>3077</Words>
  <Application>Microsoft Office PowerPoint</Application>
  <PresentationFormat>Widescreen</PresentationFormat>
  <Paragraphs>442</Paragraphs>
  <Slides>52</Slides>
  <Notes>3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52</vt:i4>
      </vt:variant>
    </vt:vector>
  </HeadingPairs>
  <TitlesOfParts>
    <vt:vector size="66" baseType="lpstr">
      <vt:lpstr>Arial</vt:lpstr>
      <vt:lpstr>Arial Rounded MT Bold</vt:lpstr>
      <vt:lpstr>Calibri</vt:lpstr>
      <vt:lpstr>Calibri Light</vt:lpstr>
      <vt:lpstr>Cambria Math</vt:lpstr>
      <vt:lpstr>Century Gothic</vt:lpstr>
      <vt:lpstr>Comic Sans MS</vt:lpstr>
      <vt:lpstr>OpenSymbol</vt:lpstr>
      <vt:lpstr>Symbol</vt:lpstr>
      <vt:lpstr>Times New Roman</vt:lpstr>
      <vt:lpstr>Wingdings</vt:lpstr>
      <vt:lpstr>Tema di Office</vt:lpstr>
      <vt:lpstr>1_Personalizza struttura</vt:lpstr>
      <vt:lpstr>Personalizza struttura</vt:lpstr>
      <vt:lpstr>Nuclear Physics Applications to Energy</vt:lpstr>
      <vt:lpstr>What is energy?</vt:lpstr>
      <vt:lpstr>Presentazione standard di PowerPoint</vt:lpstr>
      <vt:lpstr>The forms of energy</vt:lpstr>
      <vt:lpstr>Energy transforms</vt:lpstr>
      <vt:lpstr>Presentazione standard di PowerPoint</vt:lpstr>
      <vt:lpstr>Presentazione standard di PowerPoint</vt:lpstr>
      <vt:lpstr>Matter under a magnifying glass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Heat</vt:lpstr>
      <vt:lpstr>The atom</vt:lpstr>
      <vt:lpstr>The atomic nucleus</vt:lpstr>
      <vt:lpstr>Radioactivity</vt:lpstr>
      <vt:lpstr>Elements and isotopes</vt:lpstr>
      <vt:lpstr>The three main types of radioactivity</vt:lpstr>
      <vt:lpstr>Radiation around us</vt:lpstr>
      <vt:lpstr>What are the biological effects of radioactivity ?</vt:lpstr>
      <vt:lpstr>Biological effects of radioactivity</vt:lpstr>
      <vt:lpstr>Is it possible to break up a nucleus ?</vt:lpstr>
      <vt:lpstr>Presentazione standard di PowerPoint</vt:lpstr>
      <vt:lpstr>Presentazione standard di PowerPoint</vt:lpstr>
      <vt:lpstr>A special case, Uranium 235</vt:lpstr>
      <vt:lpstr>Nuclear fission</vt:lpstr>
      <vt:lpstr>How much energy is produced ?  And what are the reaction products ?</vt:lpstr>
      <vt:lpstr>Neutron radiative capture</vt:lpstr>
      <vt:lpstr>Nuclear energy and radioactive products</vt:lpstr>
      <vt:lpstr>How it is built in practice</vt:lpstr>
      <vt:lpstr>Presentazione standard di PowerPoint</vt:lpstr>
      <vt:lpstr>The“thermal” reactor</vt:lpstr>
      <vt:lpstr>The fast reactor</vt:lpstr>
      <vt:lpstr>Radioactive waste production (from fission)</vt:lpstr>
      <vt:lpstr>How much nuclear waste is there? And what to do with it?</vt:lpstr>
      <vt:lpstr>INFN contributions to monitoring radwaste</vt:lpstr>
      <vt:lpstr>Nuclear Fusion</vt:lpstr>
      <vt:lpstr>Fusion reaction candidates</vt:lpstr>
      <vt:lpstr>Conditions for Fusion</vt:lpstr>
      <vt:lpstr>The (magnetic) fusion reactor</vt:lpstr>
      <vt:lpstr>Presentazione standard di PowerPoint</vt:lpstr>
      <vt:lpstr>Heating the plasma</vt:lpstr>
      <vt:lpstr>The fusion roadmap: ITER</vt:lpstr>
      <vt:lpstr>Presentazione standard di PowerPoint</vt:lpstr>
      <vt:lpstr>ITER: assembly in progress</vt:lpstr>
      <vt:lpstr>The ITER divertor</vt:lpstr>
      <vt:lpstr>The Divertor Tokamak Test (DTT) project in Frascati</vt:lpstr>
      <vt:lpstr>New technologies for DTT at INFN: additive manufacturing (3D printing)</vt:lpstr>
      <vt:lpstr>DTT@INFN: Electron Cyclotron Heating Mirrors and Ion Cyclotron Heating Antenna</vt:lpstr>
      <vt:lpstr>The challenge of materials</vt:lpstr>
      <vt:lpstr>IFMIF and DONES@INFN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Marco Ripani</dc:creator>
  <cp:lastModifiedBy>Marco Ripani</cp:lastModifiedBy>
  <cp:revision>190</cp:revision>
  <dcterms:created xsi:type="dcterms:W3CDTF">2022-03-17T10:23:53Z</dcterms:created>
  <dcterms:modified xsi:type="dcterms:W3CDTF">2025-07-18T05:04:40Z</dcterms:modified>
</cp:coreProperties>
</file>