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333" r:id="rId3"/>
    <p:sldId id="2262" r:id="rId4"/>
    <p:sldId id="2280" r:id="rId5"/>
    <p:sldId id="2232" r:id="rId6"/>
    <p:sldId id="2226" r:id="rId7"/>
    <p:sldId id="2225" r:id="rId8"/>
    <p:sldId id="332" r:id="rId9"/>
    <p:sldId id="2267" r:id="rId10"/>
    <p:sldId id="2266" r:id="rId11"/>
    <p:sldId id="270" r:id="rId12"/>
    <p:sldId id="271" r:id="rId13"/>
    <p:sldId id="2273" r:id="rId14"/>
    <p:sldId id="275" r:id="rId15"/>
    <p:sldId id="260" r:id="rId16"/>
    <p:sldId id="261" r:id="rId17"/>
    <p:sldId id="277" r:id="rId18"/>
    <p:sldId id="2183" r:id="rId19"/>
    <p:sldId id="263" r:id="rId20"/>
    <p:sldId id="264" r:id="rId21"/>
    <p:sldId id="265" r:id="rId22"/>
    <p:sldId id="279" r:id="rId23"/>
    <p:sldId id="2228" r:id="rId24"/>
    <p:sldId id="306" r:id="rId25"/>
    <p:sldId id="273" r:id="rId26"/>
    <p:sldId id="274" r:id="rId27"/>
    <p:sldId id="315" r:id="rId28"/>
    <p:sldId id="288" r:id="rId29"/>
    <p:sldId id="290" r:id="rId30"/>
    <p:sldId id="324" r:id="rId31"/>
    <p:sldId id="2229" r:id="rId32"/>
    <p:sldId id="2234" r:id="rId33"/>
    <p:sldId id="2238" r:id="rId34"/>
    <p:sldId id="2250" r:id="rId35"/>
    <p:sldId id="2239" r:id="rId36"/>
    <p:sldId id="2274" r:id="rId37"/>
    <p:sldId id="2276" r:id="rId38"/>
    <p:sldId id="2275" r:id="rId39"/>
    <p:sldId id="2263" r:id="rId40"/>
    <p:sldId id="2264" r:id="rId41"/>
    <p:sldId id="2272" r:id="rId42"/>
    <p:sldId id="2265" r:id="rId43"/>
    <p:sldId id="2271" r:id="rId44"/>
    <p:sldId id="2277" r:id="rId45"/>
    <p:sldId id="2278" r:id="rId46"/>
    <p:sldId id="298" r:id="rId47"/>
    <p:sldId id="2279" r:id="rId4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8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72" autoAdjust="0"/>
    <p:restoredTop sz="94660"/>
  </p:normalViewPr>
  <p:slideViewPr>
    <p:cSldViewPr snapToGrid="0">
      <p:cViewPr varScale="1">
        <p:scale>
          <a:sx n="115" d="100"/>
          <a:sy n="115" d="100"/>
        </p:scale>
        <p:origin x="126"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216F4-F543-4AAF-9ECB-3D2C816B8AA8}" type="datetimeFigureOut">
              <a:rPr lang="it-IT" smtClean="0"/>
              <a:t>14/07/2025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33741-F864-44A6-BDF2-796DBBA391D9}" type="slidenum">
              <a:rPr lang="it-IT" smtClean="0"/>
              <a:t>‹#›</a:t>
            </a:fld>
            <a:endParaRPr lang="it-IT"/>
          </a:p>
        </p:txBody>
      </p:sp>
    </p:spTree>
    <p:extLst>
      <p:ext uri="{BB962C8B-B14F-4D97-AF65-F5344CB8AC3E}">
        <p14:creationId xmlns:p14="http://schemas.microsoft.com/office/powerpoint/2010/main" val="1949864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0A4E122-6E38-4829-B75C-F11F50981C3E}" type="slidenum">
              <a:rPr lang="it-IT" smtClean="0"/>
              <a:t>1</a:t>
            </a:fld>
            <a:endParaRPr lang="it-IT"/>
          </a:p>
        </p:txBody>
      </p:sp>
    </p:spTree>
    <p:extLst>
      <p:ext uri="{BB962C8B-B14F-4D97-AF65-F5344CB8AC3E}">
        <p14:creationId xmlns:p14="http://schemas.microsoft.com/office/powerpoint/2010/main" val="3451927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0A4E122-6E38-4829-B75C-F11F50981C3E}" type="slidenum">
              <a:rPr lang="it-IT" smtClean="0"/>
              <a:t>2</a:t>
            </a:fld>
            <a:endParaRPr lang="it-IT"/>
          </a:p>
        </p:txBody>
      </p:sp>
    </p:spTree>
    <p:extLst>
      <p:ext uri="{BB962C8B-B14F-4D97-AF65-F5344CB8AC3E}">
        <p14:creationId xmlns:p14="http://schemas.microsoft.com/office/powerpoint/2010/main" val="87210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0A4E122-6E38-4829-B75C-F11F50981C3E}" type="slidenum">
              <a:rPr lang="it-IT" smtClean="0"/>
              <a:t>3</a:t>
            </a:fld>
            <a:endParaRPr lang="it-IT"/>
          </a:p>
        </p:txBody>
      </p:sp>
    </p:spTree>
    <p:extLst>
      <p:ext uri="{BB962C8B-B14F-4D97-AF65-F5344CB8AC3E}">
        <p14:creationId xmlns:p14="http://schemas.microsoft.com/office/powerpoint/2010/main" val="1590347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8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28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03071-78BE-9524-BAC9-373CA5321B7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24531B9-8A42-B953-6704-BB28C212BD2D}"/>
              </a:ext>
            </a:extLst>
          </p:cNvPr>
          <p:cNvSpPr>
            <a:spLocks noGrp="1" noChangeArrowheads="1"/>
          </p:cNvSpPr>
          <p:nvPr>
            <p:ph type="sldNum" sz="quarter" idx="5"/>
          </p:nvPr>
        </p:nvSpPr>
        <p:spPr>
          <a:ln/>
        </p:spPr>
        <p:txBody>
          <a:bodyPr/>
          <a:lstStyle/>
          <a:p>
            <a:fld id="{FDF62755-12AB-4AC7-9438-BDB364E4D386}" type="slidenum">
              <a:rPr lang="en-US" altLang="it-IT"/>
              <a:pPr/>
              <a:t>13</a:t>
            </a:fld>
            <a:endParaRPr lang="en-US" altLang="it-IT"/>
          </a:p>
        </p:txBody>
      </p:sp>
      <p:sp>
        <p:nvSpPr>
          <p:cNvPr id="163842" name="Rectangle 2">
            <a:extLst>
              <a:ext uri="{FF2B5EF4-FFF2-40B4-BE49-F238E27FC236}">
                <a16:creationId xmlns:a16="http://schemas.microsoft.com/office/drawing/2014/main" id="{E872DFD3-A897-8141-FEE9-770149A0AA71}"/>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3C6D0D22-F8FF-5B31-704A-D3CAFDD58080}"/>
              </a:ext>
            </a:extLst>
          </p:cNvPr>
          <p:cNvSpPr>
            <a:spLocks noGrp="1" noChangeArrowheads="1"/>
          </p:cNvSpPr>
          <p:nvPr>
            <p:ph type="body" idx="1"/>
          </p:nvPr>
        </p:nvSpPr>
        <p:spPr/>
        <p:txBody>
          <a:bodyPr/>
          <a:lstStyle/>
          <a:p>
            <a:endParaRPr lang="en-US" altLang="it-IT"/>
          </a:p>
        </p:txBody>
      </p:sp>
    </p:spTree>
    <p:extLst>
      <p:ext uri="{BB962C8B-B14F-4D97-AF65-F5344CB8AC3E}">
        <p14:creationId xmlns:p14="http://schemas.microsoft.com/office/powerpoint/2010/main" val="2665951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93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121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0A4E122-6E38-4829-B75C-F11F50981C3E}" type="slidenum">
              <a:rPr lang="it-IT" smtClean="0"/>
              <a:t>29</a:t>
            </a:fld>
            <a:endParaRPr lang="it-IT"/>
          </a:p>
        </p:txBody>
      </p:sp>
    </p:spTree>
    <p:extLst>
      <p:ext uri="{BB962C8B-B14F-4D97-AF65-F5344CB8AC3E}">
        <p14:creationId xmlns:p14="http://schemas.microsoft.com/office/powerpoint/2010/main" val="417440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dirty="0"/>
          </a:p>
        </p:txBody>
      </p:sp>
      <p:sp>
        <p:nvSpPr>
          <p:cNvPr id="5" name="Segnaposto piè di pagina 4"/>
          <p:cNvSpPr>
            <a:spLocks noGrp="1"/>
          </p:cNvSpPr>
          <p:nvPr>
            <p:ph type="ftr" sz="quarter" idx="11"/>
          </p:nvPr>
        </p:nvSpPr>
        <p:spPr/>
        <p:txBody>
          <a:bodyPr/>
          <a:lstStyle/>
          <a:p>
            <a:r>
              <a:rPr lang="it-IT"/>
              <a:t>A. Palmieri INSPYRE LNL 14/07/2025</a:t>
            </a:r>
            <a:endParaRPr lang="it-IT" dirty="0"/>
          </a:p>
        </p:txBody>
      </p:sp>
      <p:sp>
        <p:nvSpPr>
          <p:cNvPr id="6" name="Segnaposto numero diapositiva 5"/>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387055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a:t>A. Palmieri INSPYRE LNL 14/07/2025</a:t>
            </a:r>
          </a:p>
        </p:txBody>
      </p:sp>
      <p:sp>
        <p:nvSpPr>
          <p:cNvPr id="6" name="Segnaposto numero diapositiva 5"/>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370448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a:t>A. Palmieri INSPYRE LNL 14/07/2025</a:t>
            </a:r>
          </a:p>
        </p:txBody>
      </p:sp>
      <p:sp>
        <p:nvSpPr>
          <p:cNvPr id="6" name="Segnaposto numero diapositiva 5"/>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147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a:t>A. Palmieri INSPYRE LNL 14/07/2025</a:t>
            </a:r>
          </a:p>
        </p:txBody>
      </p:sp>
      <p:sp>
        <p:nvSpPr>
          <p:cNvPr id="6" name="Segnaposto numero diapositiva 5"/>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2425717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a:t>A. Palmieri INSPYRE LNL 14/07/2025</a:t>
            </a:r>
          </a:p>
        </p:txBody>
      </p:sp>
      <p:sp>
        <p:nvSpPr>
          <p:cNvPr id="6" name="Segnaposto numero diapositiva 5"/>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1229780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a:t>A. Palmieri INSPYRE LNL 14/07/2025</a:t>
            </a:r>
          </a:p>
        </p:txBody>
      </p:sp>
      <p:sp>
        <p:nvSpPr>
          <p:cNvPr id="7" name="Segnaposto numero diapositiva 6"/>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1867998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r>
              <a:rPr lang="it-IT"/>
              <a:t>A. Palmieri INSPYRE LNL 14/07/2025</a:t>
            </a:r>
          </a:p>
        </p:txBody>
      </p:sp>
      <p:sp>
        <p:nvSpPr>
          <p:cNvPr id="9" name="Segnaposto numero diapositiva 8"/>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1640045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r>
              <a:rPr lang="it-IT"/>
              <a:t>A. Palmieri INSPYRE LNL 14/07/2025</a:t>
            </a:r>
          </a:p>
        </p:txBody>
      </p:sp>
      <p:sp>
        <p:nvSpPr>
          <p:cNvPr id="5" name="Segnaposto numero diapositiva 4"/>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110684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r>
              <a:rPr lang="it-IT"/>
              <a:t>A. Palmieri INSPYRE LNL 14/07/2025</a:t>
            </a:r>
          </a:p>
        </p:txBody>
      </p:sp>
      <p:sp>
        <p:nvSpPr>
          <p:cNvPr id="4" name="Segnaposto numero diapositiva 3"/>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3618956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a:t>A. Palmieri INSPYRE LNL 14/07/2025</a:t>
            </a:r>
          </a:p>
        </p:txBody>
      </p:sp>
      <p:sp>
        <p:nvSpPr>
          <p:cNvPr id="7" name="Segnaposto numero diapositiva 6"/>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365042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a:t>A. Palmieri INSPYRE LNL 14/07/2025</a:t>
            </a:r>
          </a:p>
        </p:txBody>
      </p:sp>
      <p:sp>
        <p:nvSpPr>
          <p:cNvPr id="7" name="Segnaposto numero diapositiva 6"/>
          <p:cNvSpPr>
            <a:spLocks noGrp="1"/>
          </p:cNvSpPr>
          <p:nvPr>
            <p:ph type="sldNum" sz="quarter" idx="12"/>
          </p:nvPr>
        </p:nvSpPr>
        <p:spPr/>
        <p:txBody>
          <a:bodyPr/>
          <a:lstStyle/>
          <a:p>
            <a:fld id="{2E4BE8FC-CFFD-4262-8733-1BF5A1015723}" type="slidenum">
              <a:rPr lang="it-IT" smtClean="0"/>
              <a:t>‹#›</a:t>
            </a:fld>
            <a:endParaRPr lang="it-IT"/>
          </a:p>
        </p:txBody>
      </p:sp>
    </p:spTree>
    <p:extLst>
      <p:ext uri="{BB962C8B-B14F-4D97-AF65-F5344CB8AC3E}">
        <p14:creationId xmlns:p14="http://schemas.microsoft.com/office/powerpoint/2010/main" val="2781304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A. Palmieri INSPYRE LNL 14/07/2025</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BE8FC-CFFD-4262-8733-1BF5A1015723}" type="slidenum">
              <a:rPr lang="it-IT" smtClean="0"/>
              <a:t>‹#›</a:t>
            </a:fld>
            <a:endParaRPr lang="it-IT"/>
          </a:p>
        </p:txBody>
      </p:sp>
    </p:spTree>
    <p:extLst>
      <p:ext uri="{BB962C8B-B14F-4D97-AF65-F5344CB8AC3E}">
        <p14:creationId xmlns:p14="http://schemas.microsoft.com/office/powerpoint/2010/main" val="1561397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wmf"/><Relationship Id="rId7" Type="http://schemas.openxmlformats.org/officeDocument/2006/relationships/image" Target="../media/image28.wmf"/><Relationship Id="rId2" Type="http://schemas.openxmlformats.org/officeDocument/2006/relationships/oleObject" Target="../embeddings/oleObject5.bin"/><Relationship Id="rId1" Type="http://schemas.openxmlformats.org/officeDocument/2006/relationships/slideLayout" Target="../slideLayouts/slideLayout1.xml"/><Relationship Id="rId6" Type="http://schemas.openxmlformats.org/officeDocument/2006/relationships/oleObject" Target="../embeddings/oleObject7.bin"/><Relationship Id="rId5" Type="http://schemas.openxmlformats.org/officeDocument/2006/relationships/image" Target="../media/image27.wmf"/><Relationship Id="rId4" Type="http://schemas.openxmlformats.org/officeDocument/2006/relationships/oleObject" Target="../embeddings/oleObject6.bin"/><Relationship Id="rId9"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europeanspallationsource.se/" TargetMode="External"/><Relationship Id="rId2" Type="http://schemas.openxmlformats.org/officeDocument/2006/relationships/image" Target="../media/image39.emf"/><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wmf"/><Relationship Id="rId4"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emf"/><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gif"/><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osti.gov/servlets/purl/1468902"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gif"/><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hyperlink" Target="http://www.ifmif.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hyperlink" Target="http://www.ifmif.org/" TargetMode="External"/><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hyperlink" Target="https://www.lnl.infn.it/spes/"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fondazioneanthem.it/" TargetMode="Externa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europeanspallationsource.se/" TargetMode="Externa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 Id="rId5"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722140" y="853412"/>
            <a:ext cx="10779617" cy="3170099"/>
          </a:xfrm>
          <a:prstGeom prst="rect">
            <a:avLst/>
          </a:prstGeom>
        </p:spPr>
        <p:txBody>
          <a:bodyPr wrap="square">
            <a:spAutoFit/>
          </a:bodyPr>
          <a:lstStyle/>
          <a:p>
            <a:pPr algn="ctr"/>
            <a:endParaRPr lang="it-IT" sz="1200" b="0" i="0" u="none" strike="noStrike" baseline="0" dirty="0">
              <a:solidFill>
                <a:srgbClr val="000000"/>
              </a:solidFill>
              <a:latin typeface="Calibri" panose="020F0502020204030204" pitchFamily="34" charset="0"/>
            </a:endParaRPr>
          </a:p>
          <a:p>
            <a:pPr algn="ctr"/>
            <a:r>
              <a:rPr lang="en-US" sz="5400" b="1" dirty="0">
                <a:solidFill>
                  <a:srgbClr val="000000"/>
                </a:solidFill>
                <a:latin typeface="Calibri" panose="020F0502020204030204" pitchFamily="34" charset="0"/>
              </a:rPr>
              <a:t>Introduction to Particle Accelerators: History, Developments, Applications</a:t>
            </a:r>
            <a:r>
              <a:rPr lang="it-IT" sz="5400" b="1" i="0" u="none" strike="noStrike" dirty="0">
                <a:solidFill>
                  <a:srgbClr val="000000"/>
                </a:solidFill>
                <a:latin typeface="Calibri" panose="020F0502020204030204" pitchFamily="34" charset="0"/>
              </a:rPr>
              <a:t> </a:t>
            </a:r>
            <a:r>
              <a:rPr lang="it-IT" sz="2400" b="0" i="0" u="none" strike="noStrike" baseline="0" dirty="0">
                <a:solidFill>
                  <a:srgbClr val="000000"/>
                </a:solidFill>
                <a:latin typeface="Calibri" panose="020F0502020204030204" pitchFamily="34" charset="0"/>
              </a:rPr>
              <a:t>Antonio Palmieri</a:t>
            </a:r>
          </a:p>
          <a:p>
            <a:pPr algn="ctr"/>
            <a:r>
              <a:rPr lang="it-IT" sz="2400" b="0" i="0" u="none" strike="noStrike" baseline="0" dirty="0">
                <a:solidFill>
                  <a:srgbClr val="000000"/>
                </a:solidFill>
                <a:latin typeface="Calibri" panose="020F0502020204030204" pitchFamily="34" charset="0"/>
              </a:rPr>
              <a:t>INFN-LNL</a:t>
            </a:r>
          </a:p>
          <a:p>
            <a:pPr algn="ctr"/>
            <a:r>
              <a:rPr lang="it-IT" sz="1600" i="1" dirty="0">
                <a:solidFill>
                  <a:srgbClr val="000000"/>
                </a:solidFill>
                <a:latin typeface="Calibri" panose="020F0502020204030204" pitchFamily="34" charset="0"/>
              </a:rPr>
              <a:t>Accelerator </a:t>
            </a:r>
            <a:r>
              <a:rPr lang="it-IT" sz="1600" i="1" dirty="0" err="1">
                <a:solidFill>
                  <a:srgbClr val="000000"/>
                </a:solidFill>
                <a:latin typeface="Calibri" panose="020F0502020204030204" pitchFamily="34" charset="0"/>
              </a:rPr>
              <a:t>Division</a:t>
            </a:r>
            <a:endParaRPr lang="it-IT" sz="1600" i="1" dirty="0">
              <a:solidFill>
                <a:srgbClr val="000000"/>
              </a:solidFill>
              <a:latin typeface="Calibri" panose="020F0502020204030204" pitchFamily="34" charset="0"/>
            </a:endParaRPr>
          </a:p>
          <a:p>
            <a:pPr algn="ctr"/>
            <a:r>
              <a:rPr lang="it-IT" sz="1600" b="0" i="1" u="none" strike="noStrike" baseline="0" dirty="0">
                <a:solidFill>
                  <a:srgbClr val="000000"/>
                </a:solidFill>
                <a:latin typeface="Calibri" panose="020F0502020204030204" pitchFamily="34" charset="0"/>
              </a:rPr>
              <a:t>Accelerator Development Group</a:t>
            </a:r>
            <a:endParaRPr lang="it-IT" sz="1200" i="1" dirty="0"/>
          </a:p>
        </p:txBody>
      </p:sp>
      <p:sp>
        <p:nvSpPr>
          <p:cNvPr id="2" name="Segnaposto numero diapositiva 1"/>
          <p:cNvSpPr>
            <a:spLocks noGrp="1"/>
          </p:cNvSpPr>
          <p:nvPr>
            <p:ph type="sldNum" sz="quarter" idx="12"/>
          </p:nvPr>
        </p:nvSpPr>
        <p:spPr/>
        <p:txBody>
          <a:bodyPr/>
          <a:lstStyle/>
          <a:p>
            <a:fld id="{0AA4D6E6-13A6-4217-ABA7-E4004A4D1319}" type="slidenum">
              <a:rPr lang="it-IT" smtClean="0"/>
              <a:t>1</a:t>
            </a:fld>
            <a:endParaRPr lang="it-IT"/>
          </a:p>
        </p:txBody>
      </p:sp>
      <p:pic>
        <p:nvPicPr>
          <p:cNvPr id="4" name="Picture 2" descr="Risultato immagini per logo infn lnl">
            <a:extLst>
              <a:ext uri="{FF2B5EF4-FFF2-40B4-BE49-F238E27FC236}">
                <a16:creationId xmlns:a16="http://schemas.microsoft.com/office/drawing/2014/main" id="{898DF9FA-C67D-4385-9F58-7D4CCF1D2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650" y="4854507"/>
            <a:ext cx="4514850" cy="100965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C309FD74-BB9D-482E-8014-3F1BF8877FE4}"/>
              </a:ext>
            </a:extLst>
          </p:cNvPr>
          <p:cNvSpPr txBox="1"/>
          <p:nvPr/>
        </p:nvSpPr>
        <p:spPr>
          <a:xfrm>
            <a:off x="1720515" y="5961043"/>
            <a:ext cx="9312441" cy="369332"/>
          </a:xfrm>
          <a:prstGeom prst="rect">
            <a:avLst/>
          </a:prstGeom>
          <a:noFill/>
        </p:spPr>
        <p:txBody>
          <a:bodyPr wrap="square" rtlCol="0">
            <a:spAutoFit/>
          </a:bodyPr>
          <a:lstStyle/>
          <a:p>
            <a:pPr algn="ctr"/>
            <a:r>
              <a:rPr lang="it-IT" i="1" dirty="0"/>
              <a:t>INSPYRE 2025 Legnaro, 14/07/2025</a:t>
            </a:r>
          </a:p>
        </p:txBody>
      </p:sp>
      <p:sp>
        <p:nvSpPr>
          <p:cNvPr id="3" name="Footer Placeholder 2">
            <a:extLst>
              <a:ext uri="{FF2B5EF4-FFF2-40B4-BE49-F238E27FC236}">
                <a16:creationId xmlns:a16="http://schemas.microsoft.com/office/drawing/2014/main" id="{0162070A-3D78-3402-FF52-80FB75222535}"/>
              </a:ext>
            </a:extLst>
          </p:cNvPr>
          <p:cNvSpPr>
            <a:spLocks noGrp="1"/>
          </p:cNvSpPr>
          <p:nvPr>
            <p:ph type="ftr" sz="quarter" idx="11"/>
          </p:nvPr>
        </p:nvSpPr>
        <p:spPr/>
        <p:txBody>
          <a:bodyPr/>
          <a:lstStyle/>
          <a:p>
            <a:r>
              <a:rPr lang="it-IT"/>
              <a:t>A. Palmieri INSPYRE LNL 14/07/2025</a:t>
            </a:r>
            <a:endParaRPr lang="it-IT" dirty="0"/>
          </a:p>
        </p:txBody>
      </p:sp>
    </p:spTree>
    <p:extLst>
      <p:ext uri="{BB962C8B-B14F-4D97-AF65-F5344CB8AC3E}">
        <p14:creationId xmlns:p14="http://schemas.microsoft.com/office/powerpoint/2010/main" val="1104185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232832" y="913109"/>
            <a:ext cx="5616072" cy="3693319"/>
          </a:xfrm>
          <a:prstGeom prst="rect">
            <a:avLst/>
          </a:prstGeom>
        </p:spPr>
        <p:txBody>
          <a:bodyPr wrap="square">
            <a:spAutoFit/>
          </a:bodyPr>
          <a:lstStyle/>
          <a:p>
            <a:pPr algn="just"/>
            <a:r>
              <a:rPr lang="en-US" dirty="0"/>
              <a:t>Ernest Rutherford discovered in 1910 that every atom has a nucleus, where the positive charge and most of its mass are concentrated. The experiment consisted of bombarding a very thin sheet of gold with alpha rays (which today we know to be the nuclei of helium, i.e. two protons bound to two neutrons) emitted by natural radioactive sources. After numerous shots fired at the layers of atoms of the gold sheet, carefully detected one by one on a screen, Rutherford was able to observe a significant number of deviations, so many as to justify the hypothesis that the atom had a planetary structure: at its center there was a positive nucleus surrounded by electrons orbiting around it.</a:t>
            </a:r>
            <a:endParaRPr lang="it-IT" dirty="0"/>
          </a:p>
        </p:txBody>
      </p:sp>
      <p:sp>
        <p:nvSpPr>
          <p:cNvPr id="8" name="Segnaposto numero diapositiva 7"/>
          <p:cNvSpPr>
            <a:spLocks noGrp="1"/>
          </p:cNvSpPr>
          <p:nvPr>
            <p:ph type="sldNum" sz="quarter" idx="12"/>
          </p:nvPr>
        </p:nvSpPr>
        <p:spPr/>
        <p:txBody>
          <a:bodyPr/>
          <a:lstStyle/>
          <a:p>
            <a:fld id="{0AA4D6E6-13A6-4217-ABA7-E4004A4D1319}" type="slidenum">
              <a:rPr lang="it-IT" smtClean="0"/>
              <a:t>10</a:t>
            </a:fld>
            <a:endParaRPr lang="it-IT"/>
          </a:p>
        </p:txBody>
      </p:sp>
      <p:sp>
        <p:nvSpPr>
          <p:cNvPr id="10" name="Rettangolo 1">
            <a:extLst>
              <a:ext uri="{FF2B5EF4-FFF2-40B4-BE49-F238E27FC236}">
                <a16:creationId xmlns:a16="http://schemas.microsoft.com/office/drawing/2014/main" id="{351F3D6A-5FAB-483D-B18C-5A9F14D320C7}"/>
              </a:ext>
            </a:extLst>
          </p:cNvPr>
          <p:cNvSpPr/>
          <p:nvPr/>
        </p:nvSpPr>
        <p:spPr>
          <a:xfrm>
            <a:off x="146847" y="5615810"/>
            <a:ext cx="11997267" cy="923330"/>
          </a:xfrm>
          <a:prstGeom prst="rect">
            <a:avLst/>
          </a:prstGeom>
        </p:spPr>
        <p:txBody>
          <a:bodyPr wrap="square">
            <a:spAutoFit/>
          </a:bodyPr>
          <a:lstStyle/>
          <a:p>
            <a:pPr algn="just"/>
            <a:r>
              <a:rPr lang="en-US" dirty="0"/>
              <a:t>He then called for "an abundant supply" of particles more energetic than those from natural sources. Thus, the first particle accelerators (1920s-1930s) were built to study the smallest constituents of matter, and this need drove the development of accelerators in the following decades as well.</a:t>
            </a:r>
            <a:endParaRPr lang="it-IT" dirty="0"/>
          </a:p>
        </p:txBody>
      </p:sp>
      <p:pic>
        <p:nvPicPr>
          <p:cNvPr id="1026" name="Picture 2" descr="In the models of atom introduced by Rutherford and Thomson. The later... |  Download Scientific Diagram">
            <a:extLst>
              <a:ext uri="{FF2B5EF4-FFF2-40B4-BE49-F238E27FC236}">
                <a16:creationId xmlns:a16="http://schemas.microsoft.com/office/drawing/2014/main" id="{953E8D9C-23D1-C966-B549-C236B689F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96" y="1224420"/>
            <a:ext cx="5370345" cy="4283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F99E93-B7A4-2D1D-5026-0F2CA1A4A759}"/>
              </a:ext>
            </a:extLst>
          </p:cNvPr>
          <p:cNvSpPr txBox="1">
            <a:spLocks noChangeArrowheads="1"/>
          </p:cNvSpPr>
          <p:nvPr/>
        </p:nvSpPr>
        <p:spPr>
          <a:xfrm>
            <a:off x="3747762" y="194183"/>
            <a:ext cx="4695825" cy="471057"/>
          </a:xfrm>
          <a:prstGeom prst="rect">
            <a:avLst/>
          </a:prstGeom>
        </p:spPr>
        <p:txBody>
          <a:bodyPr/>
          <a:lstStyle>
            <a:defPPr>
              <a:defRPr lang="it-IT"/>
            </a:defPPr>
            <a:lvl1pPr algn="ctr">
              <a:lnSpc>
                <a:spcPct val="90000"/>
              </a:lnSpc>
              <a:spcBef>
                <a:spcPct val="0"/>
              </a:spcBef>
              <a:buNone/>
              <a:defRPr sz="3200" b="1">
                <a:effectLst>
                  <a:outerShdw blurRad="38100" dist="38100" dir="2700000" algn="tl">
                    <a:srgbClr val="000000">
                      <a:alpha val="43137"/>
                    </a:srgbClr>
                  </a:outerShdw>
                </a:effectLst>
                <a:ea typeface="+mj-ea"/>
                <a:cs typeface="+mj-cs"/>
              </a:defRPr>
            </a:lvl1pPr>
          </a:lstStyle>
          <a:p>
            <a:r>
              <a:rPr lang="it-IT" dirty="0" err="1"/>
              <a:t>As</a:t>
            </a:r>
            <a:r>
              <a:rPr lang="it-IT" dirty="0"/>
              <a:t> </a:t>
            </a:r>
            <a:r>
              <a:rPr lang="it-IT" dirty="0" err="1"/>
              <a:t>all</a:t>
            </a:r>
            <a:r>
              <a:rPr lang="it-IT" dirty="0"/>
              <a:t> of </a:t>
            </a:r>
            <a:r>
              <a:rPr lang="it-IT" dirty="0" err="1"/>
              <a:t>it</a:t>
            </a:r>
            <a:r>
              <a:rPr lang="it-IT" dirty="0"/>
              <a:t> </a:t>
            </a:r>
            <a:r>
              <a:rPr lang="it-IT" dirty="0" err="1"/>
              <a:t>began</a:t>
            </a:r>
            <a:endParaRPr lang="it-IT" dirty="0"/>
          </a:p>
        </p:txBody>
      </p:sp>
      <p:sp>
        <p:nvSpPr>
          <p:cNvPr id="4" name="Footer Placeholder 3">
            <a:extLst>
              <a:ext uri="{FF2B5EF4-FFF2-40B4-BE49-F238E27FC236}">
                <a16:creationId xmlns:a16="http://schemas.microsoft.com/office/drawing/2014/main" id="{746ABE01-F118-03C0-C836-ADB38DB64300}"/>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1688220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630554" y="765375"/>
            <a:ext cx="10304879" cy="1631216"/>
          </a:xfrm>
          <a:prstGeom prst="rect">
            <a:avLst/>
          </a:prstGeom>
          <a:noFill/>
          <a:ln w="9525">
            <a:solidFill>
              <a:schemeClr val="tx1"/>
            </a:solidFill>
            <a:miter lim="800000"/>
            <a:headEnd/>
            <a:tailEnd/>
          </a:ln>
          <a:effectLst/>
        </p:spPr>
        <p:txBody>
          <a:bodyPr wrap="square">
            <a:spAutoFit/>
          </a:bodyPr>
          <a:lstStyle/>
          <a:p>
            <a:pPr algn="just"/>
            <a:r>
              <a:rPr lang="it-IT" altLang="it-IT" sz="2000" b="1" u="sng" dirty="0"/>
              <a:t>The </a:t>
            </a:r>
            <a:r>
              <a:rPr lang="it-IT" altLang="it-IT" sz="2000" b="1" u="sng" dirty="0" err="1"/>
              <a:t>simplest</a:t>
            </a:r>
            <a:r>
              <a:rPr lang="it-IT" altLang="it-IT" sz="2000" b="1" u="sng" dirty="0"/>
              <a:t> idea for </a:t>
            </a:r>
            <a:r>
              <a:rPr lang="it-IT" altLang="it-IT" sz="2000" b="1" u="sng" dirty="0" err="1"/>
              <a:t>particle</a:t>
            </a:r>
            <a:r>
              <a:rPr lang="it-IT" altLang="it-IT" sz="2000" b="1" u="sng" dirty="0"/>
              <a:t> </a:t>
            </a:r>
            <a:r>
              <a:rPr lang="it-IT" altLang="it-IT" sz="2000" b="1" u="sng" dirty="0" err="1"/>
              <a:t>acceleration</a:t>
            </a:r>
            <a:r>
              <a:rPr lang="it-IT" altLang="it-IT" sz="2000" b="1" u="sng" dirty="0"/>
              <a:t> </a:t>
            </a:r>
            <a:r>
              <a:rPr lang="it-IT" altLang="it-IT" sz="2000" b="1" u="sng" dirty="0" err="1"/>
              <a:t>is</a:t>
            </a:r>
            <a:r>
              <a:rPr lang="it-IT" altLang="it-IT" sz="2000" b="1" u="sng" dirty="0"/>
              <a:t> to use an </a:t>
            </a:r>
            <a:r>
              <a:rPr lang="it-IT" altLang="it-IT" sz="2000" b="1" u="sng" dirty="0" err="1"/>
              <a:t>electrostatic</a:t>
            </a:r>
            <a:r>
              <a:rPr lang="it-IT" altLang="it-IT" sz="2000" b="1" u="sng" dirty="0"/>
              <a:t> </a:t>
            </a:r>
            <a:r>
              <a:rPr lang="it-IT" altLang="it-IT" sz="2000" b="1" u="sng" dirty="0" err="1"/>
              <a:t>electric</a:t>
            </a:r>
            <a:r>
              <a:rPr lang="it-IT" altLang="it-IT" sz="2000" b="1" u="sng" dirty="0"/>
              <a:t> field</a:t>
            </a:r>
          </a:p>
          <a:p>
            <a:pPr algn="just"/>
            <a:r>
              <a:rPr lang="it-IT" altLang="it-IT" sz="2000" b="1" u="sng" dirty="0" err="1"/>
              <a:t>Principle</a:t>
            </a:r>
            <a:r>
              <a:rPr lang="it-IT" altLang="it-IT" sz="2000" b="1" dirty="0"/>
              <a:t>: </a:t>
            </a:r>
            <a:endParaRPr lang="en-GB" altLang="it-IT" sz="2000" b="1" dirty="0"/>
          </a:p>
          <a:p>
            <a:pPr algn="just"/>
            <a:r>
              <a:rPr lang="en-GB" altLang="it-IT" sz="2000" b="1" dirty="0"/>
              <a:t>An electric field applied between two electrodes accelerates ions initially at rest via uniformly accelerated motion . The energy W delivered to the charge q depends on the intensity of the electric field E and the amount of electric charge of the particle to be accelerated.</a:t>
            </a:r>
            <a:endParaRPr lang="it-IT" altLang="it-IT" sz="2000" b="1" dirty="0"/>
          </a:p>
        </p:txBody>
      </p:sp>
      <p:sp>
        <p:nvSpPr>
          <p:cNvPr id="9223" name="Text Box 7"/>
          <p:cNvSpPr txBox="1">
            <a:spLocks noChangeArrowheads="1"/>
          </p:cNvSpPr>
          <p:nvPr/>
        </p:nvSpPr>
        <p:spPr bwMode="auto">
          <a:xfrm>
            <a:off x="909610" y="5378788"/>
            <a:ext cx="3604877" cy="83099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4800" b="1" dirty="0"/>
              <a:t>W = </a:t>
            </a:r>
            <a:r>
              <a:rPr lang="it-IT" altLang="it-IT" sz="4800" b="1" dirty="0" err="1">
                <a:cs typeface="Arial" panose="020B0604020202020204" pitchFamily="34" charset="0"/>
              </a:rPr>
              <a:t>q∙E∙L</a:t>
            </a:r>
            <a:endParaRPr lang="el-GR" altLang="it-IT" sz="4800" b="1" dirty="0">
              <a:cs typeface="Arial" panose="020B0604020202020204" pitchFamily="34" charset="0"/>
            </a:endParaRPr>
          </a:p>
        </p:txBody>
      </p:sp>
      <p:sp>
        <p:nvSpPr>
          <p:cNvPr id="9225" name="Line 9"/>
          <p:cNvSpPr>
            <a:spLocks noChangeShapeType="1"/>
          </p:cNvSpPr>
          <p:nvPr/>
        </p:nvSpPr>
        <p:spPr bwMode="auto">
          <a:xfrm>
            <a:off x="630554" y="2838490"/>
            <a:ext cx="5991" cy="2574299"/>
          </a:xfrm>
          <a:prstGeom prst="line">
            <a:avLst/>
          </a:prstGeom>
          <a:noFill/>
          <a:ln w="889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26" name="Line 10"/>
          <p:cNvSpPr>
            <a:spLocks noChangeShapeType="1"/>
          </p:cNvSpPr>
          <p:nvPr/>
        </p:nvSpPr>
        <p:spPr bwMode="auto">
          <a:xfrm>
            <a:off x="4875636" y="2837493"/>
            <a:ext cx="7101" cy="639663"/>
          </a:xfrm>
          <a:prstGeom prst="line">
            <a:avLst/>
          </a:prstGeom>
          <a:noFill/>
          <a:ln w="889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27" name="Oval 11"/>
          <p:cNvSpPr>
            <a:spLocks noChangeArrowheads="1"/>
          </p:cNvSpPr>
          <p:nvPr/>
        </p:nvSpPr>
        <p:spPr bwMode="auto">
          <a:xfrm>
            <a:off x="749581" y="3821268"/>
            <a:ext cx="537006" cy="568274"/>
          </a:xfrm>
          <a:prstGeom prst="ellipse">
            <a:avLst/>
          </a:prstGeom>
          <a:solidFill>
            <a:srgbClr val="FFFF00"/>
          </a:solidFill>
          <a:ln w="9525">
            <a:solidFill>
              <a:schemeClr val="tx1"/>
            </a:solidFill>
            <a:round/>
            <a:headEnd/>
            <a:tailEnd/>
          </a:ln>
          <a:effectLst/>
        </p:spPr>
        <p:txBody>
          <a:bodyPr wrap="none" anchor="ctr"/>
          <a:lstStyle/>
          <a:p>
            <a:pPr algn="ctr"/>
            <a:r>
              <a:rPr lang="it-IT" sz="1050" b="1" dirty="0" err="1">
                <a:solidFill>
                  <a:srgbClr val="FF0000"/>
                </a:solidFill>
              </a:rPr>
              <a:t>Ion</a:t>
            </a:r>
            <a:r>
              <a:rPr lang="it-IT" sz="1050" b="1" dirty="0">
                <a:solidFill>
                  <a:srgbClr val="FF0000"/>
                </a:solidFill>
              </a:rPr>
              <a:t> +</a:t>
            </a:r>
          </a:p>
        </p:txBody>
      </p:sp>
      <p:sp>
        <p:nvSpPr>
          <p:cNvPr id="9232" name="Text Box 16"/>
          <p:cNvSpPr txBox="1">
            <a:spLocks noChangeArrowheads="1"/>
          </p:cNvSpPr>
          <p:nvPr/>
        </p:nvSpPr>
        <p:spPr bwMode="auto">
          <a:xfrm>
            <a:off x="422507" y="2264134"/>
            <a:ext cx="9742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it-IT" sz="3200" dirty="0">
                <a:cs typeface="Arial" panose="020B0604020202020204" pitchFamily="34" charset="0"/>
              </a:rPr>
              <a:t>+</a:t>
            </a:r>
          </a:p>
        </p:txBody>
      </p:sp>
      <p:sp>
        <p:nvSpPr>
          <p:cNvPr id="9233" name="Text Box 17"/>
          <p:cNvSpPr txBox="1">
            <a:spLocks noChangeArrowheads="1"/>
          </p:cNvSpPr>
          <p:nvPr/>
        </p:nvSpPr>
        <p:spPr bwMode="auto">
          <a:xfrm>
            <a:off x="5041173" y="2355253"/>
            <a:ext cx="89409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it-IT" sz="4400" dirty="0">
                <a:cs typeface="Arial" panose="020B0604020202020204" pitchFamily="34" charset="0"/>
              </a:rPr>
              <a:t>-</a:t>
            </a:r>
          </a:p>
        </p:txBody>
      </p:sp>
      <p:sp>
        <p:nvSpPr>
          <p:cNvPr id="9237" name="Text Box 21"/>
          <p:cNvSpPr txBox="1">
            <a:spLocks noChangeArrowheads="1"/>
          </p:cNvSpPr>
          <p:nvPr/>
        </p:nvSpPr>
        <p:spPr bwMode="auto">
          <a:xfrm>
            <a:off x="5041173" y="4996390"/>
            <a:ext cx="89409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it-IT" sz="4400">
                <a:cs typeface="Arial" panose="020B0604020202020204" pitchFamily="34" charset="0"/>
              </a:rPr>
              <a:t>-</a:t>
            </a:r>
          </a:p>
        </p:txBody>
      </p:sp>
      <p:sp>
        <p:nvSpPr>
          <p:cNvPr id="9238" name="Text Box 22"/>
          <p:cNvSpPr txBox="1">
            <a:spLocks noChangeArrowheads="1"/>
          </p:cNvSpPr>
          <p:nvPr/>
        </p:nvSpPr>
        <p:spPr bwMode="auto">
          <a:xfrm>
            <a:off x="422507" y="5381110"/>
            <a:ext cx="9742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it-IT" sz="3200" dirty="0">
                <a:cs typeface="Arial" panose="020B0604020202020204" pitchFamily="34" charset="0"/>
              </a:rPr>
              <a:t>+</a:t>
            </a:r>
          </a:p>
        </p:txBody>
      </p:sp>
      <p:sp>
        <p:nvSpPr>
          <p:cNvPr id="2" name="Segnaposto numero diapositiva 1"/>
          <p:cNvSpPr>
            <a:spLocks noGrp="1"/>
          </p:cNvSpPr>
          <p:nvPr>
            <p:ph type="sldNum" sz="quarter" idx="12"/>
          </p:nvPr>
        </p:nvSpPr>
        <p:spPr/>
        <p:txBody>
          <a:bodyPr/>
          <a:lstStyle/>
          <a:p>
            <a:fld id="{0AA4D6E6-13A6-4217-ABA7-E4004A4D1319}" type="slidenum">
              <a:rPr lang="it-IT" smtClean="0"/>
              <a:t>11</a:t>
            </a:fld>
            <a:endParaRPr lang="it-IT"/>
          </a:p>
        </p:txBody>
      </p:sp>
      <p:cxnSp>
        <p:nvCxnSpPr>
          <p:cNvPr id="4" name="Connettore 2 3"/>
          <p:cNvCxnSpPr>
            <a:cxnSpLocks/>
          </p:cNvCxnSpPr>
          <p:nvPr/>
        </p:nvCxnSpPr>
        <p:spPr>
          <a:xfrm>
            <a:off x="1018084" y="4639910"/>
            <a:ext cx="3396202"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15"/>
          <p:cNvSpPr txBox="1">
            <a:spLocks noChangeArrowheads="1"/>
          </p:cNvSpPr>
          <p:nvPr/>
        </p:nvSpPr>
        <p:spPr bwMode="auto">
          <a:xfrm>
            <a:off x="1018420" y="4639910"/>
            <a:ext cx="962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3200" b="1" dirty="0">
                <a:solidFill>
                  <a:srgbClr val="FF0000"/>
                </a:solidFill>
                <a:cs typeface="Arial" panose="020B0604020202020204" pitchFamily="34" charset="0"/>
              </a:rPr>
              <a:t>E</a:t>
            </a:r>
          </a:p>
        </p:txBody>
      </p:sp>
      <p:cxnSp>
        <p:nvCxnSpPr>
          <p:cNvPr id="21" name="Connettore 2 20"/>
          <p:cNvCxnSpPr>
            <a:cxnSpLocks/>
          </p:cNvCxnSpPr>
          <p:nvPr/>
        </p:nvCxnSpPr>
        <p:spPr>
          <a:xfrm>
            <a:off x="789862" y="2838491"/>
            <a:ext cx="4085774" cy="10418"/>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2324853" y="2151839"/>
            <a:ext cx="894090" cy="584775"/>
          </a:xfrm>
          <a:prstGeom prst="rect">
            <a:avLst/>
          </a:prstGeom>
        </p:spPr>
        <p:txBody>
          <a:bodyPr wrap="square">
            <a:spAutoFit/>
          </a:bodyPr>
          <a:lstStyle/>
          <a:p>
            <a:pPr algn="ctr"/>
            <a:r>
              <a:rPr lang="en-GB" sz="3200" b="1" dirty="0">
                <a:solidFill>
                  <a:schemeClr val="accent1">
                    <a:lumMod val="75000"/>
                  </a:schemeClr>
                </a:solidFill>
              </a:rPr>
              <a:t>L</a:t>
            </a:r>
          </a:p>
        </p:txBody>
      </p:sp>
      <p:sp>
        <p:nvSpPr>
          <p:cNvPr id="23" name="Line 10">
            <a:extLst>
              <a:ext uri="{FF2B5EF4-FFF2-40B4-BE49-F238E27FC236}">
                <a16:creationId xmlns:a16="http://schemas.microsoft.com/office/drawing/2014/main" id="{43B6522F-67DB-49F9-9B2B-36CF3FE16B14}"/>
              </a:ext>
            </a:extLst>
          </p:cNvPr>
          <p:cNvSpPr>
            <a:spLocks noChangeShapeType="1"/>
          </p:cNvSpPr>
          <p:nvPr/>
        </p:nvSpPr>
        <p:spPr bwMode="auto">
          <a:xfrm>
            <a:off x="4868535" y="4713077"/>
            <a:ext cx="7101" cy="639663"/>
          </a:xfrm>
          <a:prstGeom prst="line">
            <a:avLst/>
          </a:prstGeom>
          <a:noFill/>
          <a:ln w="889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 name="Rectangle 2">
            <a:extLst>
              <a:ext uri="{FF2B5EF4-FFF2-40B4-BE49-F238E27FC236}">
                <a16:creationId xmlns:a16="http://schemas.microsoft.com/office/drawing/2014/main" id="{B19E3C1C-1C55-4607-BCD2-FA66D37124F3}"/>
              </a:ext>
            </a:extLst>
          </p:cNvPr>
          <p:cNvSpPr txBox="1">
            <a:spLocks noChangeArrowheads="1"/>
          </p:cNvSpPr>
          <p:nvPr/>
        </p:nvSpPr>
        <p:spPr>
          <a:xfrm>
            <a:off x="3747762" y="194183"/>
            <a:ext cx="4695825" cy="471057"/>
          </a:xfrm>
          <a:prstGeom prst="rect">
            <a:avLst/>
          </a:prstGeom>
        </p:spPr>
        <p:txBody>
          <a:bodyPr/>
          <a:lstStyle>
            <a:defPPr>
              <a:defRPr lang="it-IT"/>
            </a:defPPr>
            <a:lvl1pPr algn="ctr">
              <a:lnSpc>
                <a:spcPct val="90000"/>
              </a:lnSpc>
              <a:spcBef>
                <a:spcPct val="0"/>
              </a:spcBef>
              <a:buNone/>
              <a:defRPr sz="3200" b="1">
                <a:effectLst>
                  <a:outerShdw blurRad="38100" dist="38100" dir="2700000" algn="tl">
                    <a:srgbClr val="000000">
                      <a:alpha val="43137"/>
                    </a:srgbClr>
                  </a:outerShdw>
                </a:effectLst>
                <a:ea typeface="+mj-ea"/>
                <a:cs typeface="+mj-cs"/>
              </a:defRPr>
            </a:lvl1pPr>
          </a:lstStyle>
          <a:p>
            <a:r>
              <a:rPr lang="it-IT" dirty="0" err="1"/>
              <a:t>Electrostatic</a:t>
            </a:r>
            <a:r>
              <a:rPr lang="it-IT" dirty="0"/>
              <a:t> Accelerators</a:t>
            </a:r>
          </a:p>
        </p:txBody>
      </p:sp>
      <p:sp>
        <p:nvSpPr>
          <p:cNvPr id="3" name="Footer Placeholder 2">
            <a:extLst>
              <a:ext uri="{FF2B5EF4-FFF2-40B4-BE49-F238E27FC236}">
                <a16:creationId xmlns:a16="http://schemas.microsoft.com/office/drawing/2014/main" id="{95864BEC-2067-4575-AB84-3D93D46937D3}"/>
              </a:ext>
            </a:extLst>
          </p:cNvPr>
          <p:cNvSpPr>
            <a:spLocks noGrp="1"/>
          </p:cNvSpPr>
          <p:nvPr>
            <p:ph type="ftr" sz="quarter" idx="11"/>
          </p:nvPr>
        </p:nvSpPr>
        <p:spPr/>
        <p:txBody>
          <a:bodyPr/>
          <a:lstStyle/>
          <a:p>
            <a:r>
              <a:rPr lang="it-IT"/>
              <a:t>A. Palmieri INSPYRE LNL 14/07/2025</a:t>
            </a:r>
          </a:p>
        </p:txBody>
      </p:sp>
      <p:sp>
        <p:nvSpPr>
          <p:cNvPr id="5" name="Rettangolo 6">
            <a:extLst>
              <a:ext uri="{FF2B5EF4-FFF2-40B4-BE49-F238E27FC236}">
                <a16:creationId xmlns:a16="http://schemas.microsoft.com/office/drawing/2014/main" id="{FB23DEC6-0B79-B564-967F-3F58FD8A4E43}"/>
              </a:ext>
            </a:extLst>
          </p:cNvPr>
          <p:cNvSpPr/>
          <p:nvPr/>
        </p:nvSpPr>
        <p:spPr>
          <a:xfrm>
            <a:off x="5595904" y="2798195"/>
            <a:ext cx="6090361" cy="3477875"/>
          </a:xfrm>
          <a:prstGeom prst="rect">
            <a:avLst/>
          </a:prstGeom>
        </p:spPr>
        <p:txBody>
          <a:bodyPr wrap="square">
            <a:spAutoFit/>
          </a:bodyPr>
          <a:lstStyle/>
          <a:p>
            <a:pPr algn="just"/>
            <a:r>
              <a:rPr lang="en-US" sz="2000" dirty="0">
                <a:solidFill>
                  <a:srgbClr val="000000"/>
                </a:solidFill>
                <a:latin typeface="Calibri" panose="020F0502020204030204" pitchFamily="34" charset="0"/>
              </a:rPr>
              <a:t>The particle beams are accelerated in a vacuum chamber, with pressures ranging from 10</a:t>
            </a:r>
            <a:r>
              <a:rPr lang="en-US" sz="2000" baseline="30000" dirty="0">
                <a:solidFill>
                  <a:srgbClr val="000000"/>
                </a:solidFill>
                <a:latin typeface="Calibri" panose="020F0502020204030204" pitchFamily="34" charset="0"/>
              </a:rPr>
              <a:t>-4</a:t>
            </a:r>
            <a:r>
              <a:rPr lang="en-US" sz="2000" dirty="0">
                <a:solidFill>
                  <a:srgbClr val="000000"/>
                </a:solidFill>
                <a:latin typeface="Calibri" panose="020F0502020204030204" pitchFamily="34" charset="0"/>
              </a:rPr>
              <a:t> mbar to 10</a:t>
            </a:r>
            <a:r>
              <a:rPr lang="en-US" sz="2000" baseline="30000" dirty="0">
                <a:solidFill>
                  <a:srgbClr val="000000"/>
                </a:solidFill>
                <a:latin typeface="Calibri" panose="020F0502020204030204" pitchFamily="34" charset="0"/>
              </a:rPr>
              <a:t>-12</a:t>
            </a:r>
            <a:r>
              <a:rPr lang="en-US" sz="2000" dirty="0">
                <a:solidFill>
                  <a:srgbClr val="000000"/>
                </a:solidFill>
                <a:latin typeface="Calibri" panose="020F0502020204030204" pitchFamily="34" charset="0"/>
              </a:rPr>
              <a:t> mbar (i.e. from one ten-millionth to one-millionth of a billionth of atmospheric pressure). However, the residual gas particles can be ionized and regions of intense electric field can cause this gas to become a conductor of electric currents, thus generating discharges. Furthermore, again due to the high electric fields, some electrons can be stripped away from the metal walls of the vacuum chamber. This limits the maximum energy obtainable to no more than 20-25 MeV</a:t>
            </a:r>
            <a:endParaRPr lang="it-IT" sz="2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75228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0" nodeType="clickEffect">
                                  <p:stCondLst>
                                    <p:cond delay="0"/>
                                  </p:stCondLst>
                                  <p:childTnLst>
                                    <p:animMotion origin="layout" path="M 0.01576 0.00533 L 0.45678 0.00023 " pathEditMode="relative" rAng="0" ptsTypes="AA">
                                      <p:cBhvr>
                                        <p:cTn id="6" dur="1000" fill="hold"/>
                                        <p:tgtEl>
                                          <p:spTgt spid="9227"/>
                                        </p:tgtEl>
                                        <p:attrNameLst>
                                          <p:attrName>ppt_x</p:attrName>
                                          <p:attrName>ppt_y</p:attrName>
                                        </p:attrNameLst>
                                      </p:cBhvr>
                                      <p:rCtr x="22044"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F0DBE65-8CDF-46F3-8928-501D193C1008}"/>
              </a:ext>
            </a:extLst>
          </p:cNvPr>
          <p:cNvPicPr>
            <a:picLocks noChangeAspect="1"/>
          </p:cNvPicPr>
          <p:nvPr/>
        </p:nvPicPr>
        <p:blipFill>
          <a:blip r:embed="rId3"/>
          <a:stretch>
            <a:fillRect/>
          </a:stretch>
        </p:blipFill>
        <p:spPr>
          <a:xfrm>
            <a:off x="653236" y="781300"/>
            <a:ext cx="2775629" cy="4223494"/>
          </a:xfrm>
          <a:prstGeom prst="rect">
            <a:avLst/>
          </a:prstGeom>
        </p:spPr>
      </p:pic>
      <p:sp>
        <p:nvSpPr>
          <p:cNvPr id="99335" name="Rectangle 7"/>
          <p:cNvSpPr>
            <a:spLocks noChangeArrowheads="1"/>
          </p:cNvSpPr>
          <p:nvPr/>
        </p:nvSpPr>
        <p:spPr bwMode="auto">
          <a:xfrm>
            <a:off x="337352" y="60011"/>
            <a:ext cx="1137173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3200" b="1" dirty="0">
                <a:effectLst>
                  <a:outerShdw blurRad="38100" dist="38100" dir="2700000" algn="tl">
                    <a:srgbClr val="000000">
                      <a:alpha val="43137"/>
                    </a:srgbClr>
                  </a:outerShdw>
                </a:effectLst>
                <a:ea typeface="+mj-ea"/>
                <a:cs typeface="+mj-cs"/>
              </a:rPr>
              <a:t>Van De </a:t>
            </a:r>
            <a:r>
              <a:rPr lang="it-IT" altLang="it-IT" sz="3200" b="1" dirty="0" err="1">
                <a:effectLst>
                  <a:outerShdw blurRad="38100" dist="38100" dir="2700000" algn="tl">
                    <a:srgbClr val="000000">
                      <a:alpha val="43137"/>
                    </a:srgbClr>
                  </a:outerShdw>
                </a:effectLst>
                <a:ea typeface="+mj-ea"/>
                <a:cs typeface="+mj-cs"/>
              </a:rPr>
              <a:t>Graaf</a:t>
            </a:r>
            <a:r>
              <a:rPr lang="it-IT" altLang="it-IT" sz="3200" b="1" dirty="0">
                <a:effectLst>
                  <a:outerShdw blurRad="38100" dist="38100" dir="2700000" algn="tl">
                    <a:srgbClr val="000000">
                      <a:alpha val="43137"/>
                    </a:srgbClr>
                  </a:outerShdw>
                </a:effectLst>
                <a:ea typeface="+mj-ea"/>
                <a:cs typeface="+mj-cs"/>
              </a:rPr>
              <a:t> and </a:t>
            </a:r>
            <a:r>
              <a:rPr lang="it-IT" altLang="it-IT" sz="3200" b="1" dirty="0" err="1">
                <a:effectLst>
                  <a:outerShdw blurRad="38100" dist="38100" dir="2700000" algn="tl">
                    <a:srgbClr val="000000">
                      <a:alpha val="43137"/>
                    </a:srgbClr>
                  </a:outerShdw>
                </a:effectLst>
                <a:ea typeface="+mj-ea"/>
                <a:cs typeface="+mj-cs"/>
              </a:rPr>
              <a:t>Pelletron</a:t>
            </a:r>
            <a:r>
              <a:rPr lang="it-IT" altLang="it-IT" sz="3200" b="1" dirty="0">
                <a:effectLst>
                  <a:outerShdw blurRad="38100" dist="38100" dir="2700000" algn="tl">
                    <a:srgbClr val="000000">
                      <a:alpha val="43137"/>
                    </a:srgbClr>
                  </a:outerShdw>
                </a:effectLst>
                <a:ea typeface="+mj-ea"/>
                <a:cs typeface="+mj-cs"/>
              </a:rPr>
              <a:t> Accelerators</a:t>
            </a:r>
          </a:p>
          <a:p>
            <a:pPr algn="ctr"/>
            <a:r>
              <a:rPr lang="it-IT" altLang="it-IT" sz="3200" b="1" dirty="0">
                <a:effectLst>
                  <a:outerShdw blurRad="38100" dist="38100" dir="2700000" algn="tl">
                    <a:srgbClr val="000000">
                      <a:alpha val="43137"/>
                    </a:srgbClr>
                  </a:outerShdw>
                </a:effectLst>
                <a:ea typeface="+mj-ea"/>
                <a:cs typeface="+mj-cs"/>
              </a:rPr>
              <a:t>(1929, Princeton, New Jersey)</a:t>
            </a:r>
          </a:p>
        </p:txBody>
      </p:sp>
      <p:sp>
        <p:nvSpPr>
          <p:cNvPr id="2" name="Segnaposto numero diapositiva 1"/>
          <p:cNvSpPr>
            <a:spLocks noGrp="1"/>
          </p:cNvSpPr>
          <p:nvPr>
            <p:ph type="sldNum" sz="quarter" idx="12"/>
          </p:nvPr>
        </p:nvSpPr>
        <p:spPr/>
        <p:txBody>
          <a:bodyPr/>
          <a:lstStyle/>
          <a:p>
            <a:fld id="{0AA4D6E6-13A6-4217-ABA7-E4004A4D1319}" type="slidenum">
              <a:rPr lang="it-IT" smtClean="0"/>
              <a:t>12</a:t>
            </a:fld>
            <a:endParaRPr lang="it-IT"/>
          </a:p>
        </p:txBody>
      </p:sp>
      <p:sp>
        <p:nvSpPr>
          <p:cNvPr id="4" name="CasellaDiTesto 3">
            <a:extLst>
              <a:ext uri="{FF2B5EF4-FFF2-40B4-BE49-F238E27FC236}">
                <a16:creationId xmlns:a16="http://schemas.microsoft.com/office/drawing/2014/main" id="{AD1F0A6F-640C-4822-A4C5-512CE4AFFADF}"/>
              </a:ext>
            </a:extLst>
          </p:cNvPr>
          <p:cNvSpPr txBox="1"/>
          <p:nvPr/>
        </p:nvSpPr>
        <p:spPr>
          <a:xfrm>
            <a:off x="514406" y="4939078"/>
            <a:ext cx="3246914" cy="369332"/>
          </a:xfrm>
          <a:prstGeom prst="rect">
            <a:avLst/>
          </a:prstGeom>
          <a:noFill/>
        </p:spPr>
        <p:txBody>
          <a:bodyPr wrap="none" rtlCol="0">
            <a:spAutoFit/>
          </a:bodyPr>
          <a:lstStyle/>
          <a:p>
            <a:r>
              <a:rPr lang="it-IT" dirty="0"/>
              <a:t>Van de </a:t>
            </a:r>
            <a:r>
              <a:rPr lang="it-IT" dirty="0" err="1"/>
              <a:t>Graaf</a:t>
            </a:r>
            <a:r>
              <a:rPr lang="it-IT" dirty="0"/>
              <a:t> generator </a:t>
            </a:r>
            <a:r>
              <a:rPr lang="it-IT" dirty="0" err="1"/>
              <a:t>Scheme</a:t>
            </a:r>
            <a:endParaRPr lang="it-IT" dirty="0"/>
          </a:p>
        </p:txBody>
      </p:sp>
      <p:pic>
        <p:nvPicPr>
          <p:cNvPr id="17410" name="Picture 2" descr="9 MV FN Pelletron Tandem Accelerator">
            <a:extLst>
              <a:ext uri="{FF2B5EF4-FFF2-40B4-BE49-F238E27FC236}">
                <a16:creationId xmlns:a16="http://schemas.microsoft.com/office/drawing/2014/main" id="{C42E5BBF-152D-48F0-B6F6-104E3A9A912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77204" y="1268042"/>
            <a:ext cx="7252133" cy="397869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A429DFB1-B4A4-415D-8C22-2415C4878E8E}"/>
              </a:ext>
            </a:extLst>
          </p:cNvPr>
          <p:cNvSpPr>
            <a:spLocks noGrp="1"/>
          </p:cNvSpPr>
          <p:nvPr>
            <p:ph type="ftr" sz="quarter" idx="11"/>
          </p:nvPr>
        </p:nvSpPr>
        <p:spPr/>
        <p:txBody>
          <a:bodyPr/>
          <a:lstStyle/>
          <a:p>
            <a:r>
              <a:rPr lang="it-IT"/>
              <a:t>A. Palmieri INSPYRE LNL 14/07/2025</a:t>
            </a:r>
          </a:p>
        </p:txBody>
      </p:sp>
      <p:sp>
        <p:nvSpPr>
          <p:cNvPr id="6" name="TextBox 5">
            <a:extLst>
              <a:ext uri="{FF2B5EF4-FFF2-40B4-BE49-F238E27FC236}">
                <a16:creationId xmlns:a16="http://schemas.microsoft.com/office/drawing/2014/main" id="{8A0DAFA5-DDBD-A7D7-7D7C-58D62CBBF30C}"/>
              </a:ext>
            </a:extLst>
          </p:cNvPr>
          <p:cNvSpPr txBox="1"/>
          <p:nvPr/>
        </p:nvSpPr>
        <p:spPr>
          <a:xfrm>
            <a:off x="179417" y="5308410"/>
            <a:ext cx="11281063" cy="1323439"/>
          </a:xfrm>
          <a:prstGeom prst="rect">
            <a:avLst/>
          </a:prstGeom>
          <a:noFill/>
        </p:spPr>
        <p:txBody>
          <a:bodyPr wrap="square">
            <a:spAutoFit/>
          </a:bodyPr>
          <a:lstStyle/>
          <a:p>
            <a:pPr algn="just"/>
            <a:r>
              <a:rPr lang="en-US" sz="1600" dirty="0"/>
              <a:t>The only way to increase breakdown voltage is to remove the continuous application of voltage, in other words to apply </a:t>
            </a:r>
            <a:r>
              <a:rPr lang="en-US" sz="1600" b="1" dirty="0"/>
              <a:t>time-varying</a:t>
            </a:r>
            <a:r>
              <a:rPr lang="en-US" sz="1600" dirty="0"/>
              <a:t> electric fields. This requires</a:t>
            </a:r>
          </a:p>
          <a:p>
            <a:pPr algn="just"/>
            <a:r>
              <a:rPr lang="en-US" sz="1600" dirty="0"/>
              <a:t>-Sinusoidal (Radio-Frequency) generators</a:t>
            </a:r>
          </a:p>
          <a:p>
            <a:pPr algn="just"/>
            <a:r>
              <a:rPr lang="en-US" sz="1600" dirty="0"/>
              <a:t>-Some synchronism</a:t>
            </a:r>
          </a:p>
          <a:p>
            <a:pPr algn="just"/>
            <a:r>
              <a:rPr lang="it-IT" sz="1600" dirty="0"/>
              <a:t>-</a:t>
            </a:r>
            <a:r>
              <a:rPr lang="it-IT" sz="1600" dirty="0" err="1"/>
              <a:t>slightly</a:t>
            </a:r>
            <a:r>
              <a:rPr lang="it-IT" sz="1600" dirty="0"/>
              <a:t> more </a:t>
            </a:r>
            <a:r>
              <a:rPr lang="it-IT" sz="1600" dirty="0" err="1"/>
              <a:t>complex</a:t>
            </a:r>
            <a:r>
              <a:rPr lang="it-IT" sz="1600" dirty="0"/>
              <a:t> </a:t>
            </a:r>
            <a:r>
              <a:rPr lang="it-IT" sz="1600" dirty="0" err="1"/>
              <a:t>accelerating</a:t>
            </a:r>
            <a:r>
              <a:rPr lang="it-IT" sz="1600" dirty="0"/>
              <a:t> </a:t>
            </a:r>
            <a:r>
              <a:rPr lang="it-IT" sz="1600" dirty="0" err="1"/>
              <a:t>structures</a:t>
            </a:r>
            <a:endParaRPr lang="it-IT" sz="1600" dirty="0"/>
          </a:p>
        </p:txBody>
      </p:sp>
    </p:spTree>
    <p:extLst>
      <p:ext uri="{BB962C8B-B14F-4D97-AF65-F5344CB8AC3E}">
        <p14:creationId xmlns:p14="http://schemas.microsoft.com/office/powerpoint/2010/main" val="4235202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86390-96AF-A617-5E64-1D6A1A3FD376}"/>
            </a:ext>
          </a:extLst>
        </p:cNvPr>
        <p:cNvGrpSpPr/>
        <p:nvPr/>
      </p:nvGrpSpPr>
      <p:grpSpPr>
        <a:xfrm>
          <a:off x="0" y="0"/>
          <a:ext cx="0" cy="0"/>
          <a:chOff x="0" y="0"/>
          <a:chExt cx="0" cy="0"/>
        </a:xfrm>
      </p:grpSpPr>
      <p:sp>
        <p:nvSpPr>
          <p:cNvPr id="9221" name="Text Box 5">
            <a:extLst>
              <a:ext uri="{FF2B5EF4-FFF2-40B4-BE49-F238E27FC236}">
                <a16:creationId xmlns:a16="http://schemas.microsoft.com/office/drawing/2014/main" id="{8454EC08-0007-E6FB-BEA8-71E5C42D735E}"/>
              </a:ext>
            </a:extLst>
          </p:cNvPr>
          <p:cNvSpPr txBox="1">
            <a:spLocks noChangeArrowheads="1"/>
          </p:cNvSpPr>
          <p:nvPr/>
        </p:nvSpPr>
        <p:spPr bwMode="auto">
          <a:xfrm>
            <a:off x="2930066" y="102159"/>
            <a:ext cx="6903108" cy="86177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fontScale="52500" lnSpcReduction="20000"/>
          </a:bodyPr>
          <a:lstStyle>
            <a:defPPr>
              <a:defRPr lang="en-US"/>
            </a:defPPr>
            <a:lvl1pPr marL="2663549" indent="-2663549" algn="just">
              <a:lnSpc>
                <a:spcPct val="90000"/>
              </a:lnSpc>
              <a:spcBef>
                <a:spcPct val="0"/>
              </a:spcBef>
              <a:buNone/>
              <a:defRPr sz="6000" b="1">
                <a:effectLst>
                  <a:outerShdw blurRad="38100" dist="38100" dir="2700000" algn="tl">
                    <a:srgbClr val="000000">
                      <a:alpha val="43137"/>
                    </a:srgbClr>
                  </a:outerShdw>
                </a:effectLst>
                <a:ea typeface="+mj-ea"/>
                <a:cs typeface="+mj-cs"/>
              </a:defRPr>
            </a:lvl1pPr>
          </a:lstStyle>
          <a:p>
            <a:r>
              <a:rPr lang="it-IT" altLang="it-IT" dirty="0" err="1"/>
              <a:t>Limitation</a:t>
            </a:r>
            <a:r>
              <a:rPr lang="it-IT" altLang="it-IT" dirty="0"/>
              <a:t> of </a:t>
            </a:r>
            <a:r>
              <a:rPr lang="it-IT" altLang="it-IT" dirty="0" err="1"/>
              <a:t>Electrostatic</a:t>
            </a:r>
            <a:r>
              <a:rPr lang="it-IT" altLang="it-IT" dirty="0"/>
              <a:t> machines</a:t>
            </a:r>
          </a:p>
        </p:txBody>
      </p:sp>
      <p:sp>
        <p:nvSpPr>
          <p:cNvPr id="2" name="Segnaposto numero diapositiva 1">
            <a:extLst>
              <a:ext uri="{FF2B5EF4-FFF2-40B4-BE49-F238E27FC236}">
                <a16:creationId xmlns:a16="http://schemas.microsoft.com/office/drawing/2014/main" id="{58670BCD-6ED0-CEBB-1BA6-BA8C6025EA2A}"/>
              </a:ext>
            </a:extLst>
          </p:cNvPr>
          <p:cNvSpPr>
            <a:spLocks noGrp="1"/>
          </p:cNvSpPr>
          <p:nvPr>
            <p:ph type="sldNum" sz="quarter" idx="12"/>
          </p:nvPr>
        </p:nvSpPr>
        <p:spPr/>
        <p:txBody>
          <a:bodyPr/>
          <a:lstStyle/>
          <a:p>
            <a:fld id="{0AA4D6E6-13A6-4217-ABA7-E4004A4D1319}" type="slidenum">
              <a:rPr lang="it-IT" smtClean="0"/>
              <a:t>13</a:t>
            </a:fld>
            <a:endParaRPr lang="it-IT"/>
          </a:p>
        </p:txBody>
      </p:sp>
      <p:sp>
        <p:nvSpPr>
          <p:cNvPr id="19" name="Rettangolo 6">
            <a:extLst>
              <a:ext uri="{FF2B5EF4-FFF2-40B4-BE49-F238E27FC236}">
                <a16:creationId xmlns:a16="http://schemas.microsoft.com/office/drawing/2014/main" id="{FC56003D-0239-D8F3-82F4-4E3F817189FA}"/>
              </a:ext>
            </a:extLst>
          </p:cNvPr>
          <p:cNvSpPr/>
          <p:nvPr/>
        </p:nvSpPr>
        <p:spPr>
          <a:xfrm>
            <a:off x="4672263" y="1124162"/>
            <a:ext cx="6827043" cy="3785652"/>
          </a:xfrm>
          <a:prstGeom prst="rect">
            <a:avLst/>
          </a:prstGeom>
        </p:spPr>
        <p:txBody>
          <a:bodyPr wrap="square">
            <a:spAutoFit/>
          </a:bodyPr>
          <a:lstStyle/>
          <a:p>
            <a:pPr algn="just"/>
            <a:r>
              <a:rPr lang="en-US" sz="2400" dirty="0">
                <a:solidFill>
                  <a:srgbClr val="000000"/>
                </a:solidFill>
                <a:latin typeface="Calibri" panose="020F0502020204030204" pitchFamily="34" charset="0"/>
              </a:rPr>
              <a:t>The particle beams are accelerated in a vacuum chamber, with pressures ranging from 10</a:t>
            </a:r>
            <a:r>
              <a:rPr lang="en-US" sz="2400" baseline="30000" dirty="0">
                <a:solidFill>
                  <a:srgbClr val="000000"/>
                </a:solidFill>
                <a:latin typeface="Calibri" panose="020F0502020204030204" pitchFamily="34" charset="0"/>
              </a:rPr>
              <a:t>-4</a:t>
            </a:r>
            <a:r>
              <a:rPr lang="en-US" sz="2400" dirty="0">
                <a:solidFill>
                  <a:srgbClr val="000000"/>
                </a:solidFill>
                <a:latin typeface="Calibri" panose="020F0502020204030204" pitchFamily="34" charset="0"/>
              </a:rPr>
              <a:t> mbar to 10</a:t>
            </a:r>
            <a:r>
              <a:rPr lang="en-US" sz="2400" baseline="30000" dirty="0">
                <a:solidFill>
                  <a:srgbClr val="000000"/>
                </a:solidFill>
                <a:latin typeface="Calibri" panose="020F0502020204030204" pitchFamily="34" charset="0"/>
              </a:rPr>
              <a:t>-12</a:t>
            </a:r>
            <a:r>
              <a:rPr lang="en-US" sz="2400" dirty="0">
                <a:solidFill>
                  <a:srgbClr val="000000"/>
                </a:solidFill>
                <a:latin typeface="Calibri" panose="020F0502020204030204" pitchFamily="34" charset="0"/>
              </a:rPr>
              <a:t> mbar (i.e. from one ten millionth to one millionth of a billionth of the atmospheric pressure). However, the residual gas particles can be ionized (i.e. deprived of one or more electrons) and regions of intense electric field can cause this gas to become a conductor of electric currents, thus generating discharges. This limits the maximum obtainable energy to no more than 20-25 MeV.</a:t>
            </a:r>
            <a:endParaRPr lang="it-IT" sz="2400" dirty="0">
              <a:solidFill>
                <a:srgbClr val="000000"/>
              </a:solidFill>
              <a:latin typeface="Calibri" panose="020F0502020204030204" pitchFamily="34" charset="0"/>
            </a:endParaRPr>
          </a:p>
        </p:txBody>
      </p:sp>
      <p:pic>
        <p:nvPicPr>
          <p:cNvPr id="10" name="Picture 9">
            <a:extLst>
              <a:ext uri="{FF2B5EF4-FFF2-40B4-BE49-F238E27FC236}">
                <a16:creationId xmlns:a16="http://schemas.microsoft.com/office/drawing/2014/main" id="{288F4420-47C5-7F5B-3D0F-ADEA47FE33B1}"/>
              </a:ext>
            </a:extLst>
          </p:cNvPr>
          <p:cNvPicPr>
            <a:picLocks noChangeAspect="1"/>
          </p:cNvPicPr>
          <p:nvPr/>
        </p:nvPicPr>
        <p:blipFill>
          <a:blip r:embed="rId3"/>
          <a:stretch>
            <a:fillRect/>
          </a:stretch>
        </p:blipFill>
        <p:spPr>
          <a:xfrm>
            <a:off x="277604" y="1124162"/>
            <a:ext cx="3953686" cy="4469018"/>
          </a:xfrm>
          <a:prstGeom prst="rect">
            <a:avLst/>
          </a:prstGeom>
        </p:spPr>
      </p:pic>
      <p:sp>
        <p:nvSpPr>
          <p:cNvPr id="5" name="Footer Placeholder 4">
            <a:extLst>
              <a:ext uri="{FF2B5EF4-FFF2-40B4-BE49-F238E27FC236}">
                <a16:creationId xmlns:a16="http://schemas.microsoft.com/office/drawing/2014/main" id="{64BB583C-B25D-CAB2-FC13-D5348517B080}"/>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4256207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o 27">
            <a:extLst>
              <a:ext uri="{FF2B5EF4-FFF2-40B4-BE49-F238E27FC236}">
                <a16:creationId xmlns:a16="http://schemas.microsoft.com/office/drawing/2014/main" id="{2896A7D0-1D02-4AA0-98B9-8576F08A4A44}"/>
              </a:ext>
            </a:extLst>
          </p:cNvPr>
          <p:cNvGrpSpPr/>
          <p:nvPr/>
        </p:nvGrpSpPr>
        <p:grpSpPr>
          <a:xfrm>
            <a:off x="82207" y="561306"/>
            <a:ext cx="8716063" cy="2796127"/>
            <a:chOff x="82207" y="703239"/>
            <a:chExt cx="8716063" cy="2796127"/>
          </a:xfrm>
        </p:grpSpPr>
        <p:pic>
          <p:nvPicPr>
            <p:cNvPr id="11266" name="Picture 2" descr="[speed output image]">
              <a:extLst>
                <a:ext uri="{FF2B5EF4-FFF2-40B4-BE49-F238E27FC236}">
                  <a16:creationId xmlns:a16="http://schemas.microsoft.com/office/drawing/2014/main" id="{F27E341D-BD10-47FD-9323-7D9F307D2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07" y="703239"/>
              <a:ext cx="8716063" cy="26982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diritto 3">
              <a:extLst>
                <a:ext uri="{FF2B5EF4-FFF2-40B4-BE49-F238E27FC236}">
                  <a16:creationId xmlns:a16="http://schemas.microsoft.com/office/drawing/2014/main" id="{76CA1D18-B48E-46D2-A0BE-2C717EBB1990}"/>
                </a:ext>
              </a:extLst>
            </p:cNvPr>
            <p:cNvCxnSpPr>
              <a:cxnSpLocks/>
            </p:cNvCxnSpPr>
            <p:nvPr/>
          </p:nvCxnSpPr>
          <p:spPr>
            <a:xfrm>
              <a:off x="1620445" y="2823372"/>
              <a:ext cx="1334813" cy="0"/>
            </a:xfrm>
            <a:prstGeom prst="line">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ttangolo 8">
                  <a:extLst>
                    <a:ext uri="{FF2B5EF4-FFF2-40B4-BE49-F238E27FC236}">
                      <a16:creationId xmlns:a16="http://schemas.microsoft.com/office/drawing/2014/main" id="{010C54F8-4C0E-48D3-84BB-2A855FE364C6}"/>
                    </a:ext>
                  </a:extLst>
                </p:cNvPr>
                <p:cNvSpPr/>
                <p:nvPr/>
              </p:nvSpPr>
              <p:spPr>
                <a:xfrm>
                  <a:off x="2057844" y="2815003"/>
                  <a:ext cx="452368" cy="4616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it-IT" sz="2400" b="1" i="1">
                            <a:latin typeface="Cambria Math" panose="02040503050406030204" pitchFamily="18" charset="0"/>
                          </a:rPr>
                          <m:t>𝒅</m:t>
                        </m:r>
                      </m:oMath>
                    </m:oMathPara>
                  </a14:m>
                  <a:endParaRPr lang="it-IT" sz="2400" dirty="0"/>
                </a:p>
              </p:txBody>
            </p:sp>
          </mc:Choice>
          <mc:Fallback xmlns="">
            <p:sp>
              <p:nvSpPr>
                <p:cNvPr id="9" name="Rettangolo 8">
                  <a:extLst>
                    <a:ext uri="{FF2B5EF4-FFF2-40B4-BE49-F238E27FC236}">
                      <a16:creationId xmlns:a16="http://schemas.microsoft.com/office/drawing/2014/main" id="{010C54F8-4C0E-48D3-84BB-2A855FE364C6}"/>
                    </a:ext>
                  </a:extLst>
                </p:cNvPr>
                <p:cNvSpPr>
                  <a:spLocks noRot="1" noChangeAspect="1" noMove="1" noResize="1" noEditPoints="1" noAdjustHandles="1" noChangeArrowheads="1" noChangeShapeType="1" noTextEdit="1"/>
                </p:cNvSpPr>
                <p:nvPr/>
              </p:nvSpPr>
              <p:spPr>
                <a:xfrm>
                  <a:off x="2057844" y="2815003"/>
                  <a:ext cx="452368" cy="461665"/>
                </a:xfrm>
                <a:prstGeom prst="rect">
                  <a:avLst/>
                </a:prstGeom>
                <a:blipFill>
                  <a:blip r:embed="rId4"/>
                  <a:stretch>
                    <a:fillRect l="-4054"/>
                  </a:stretch>
                </a:blipFill>
              </p:spPr>
              <p:txBody>
                <a:bodyPr/>
                <a:lstStyle/>
                <a:p>
                  <a:r>
                    <a:rPr lang="en-GB">
                      <a:noFill/>
                    </a:rPr>
                    <a:t> </a:t>
                  </a:r>
                </a:p>
              </p:txBody>
            </p:sp>
          </mc:Fallback>
        </mc:AlternateContent>
        <p:sp>
          <p:nvSpPr>
            <p:cNvPr id="22" name="Rettangolo 21">
              <a:extLst>
                <a:ext uri="{FF2B5EF4-FFF2-40B4-BE49-F238E27FC236}">
                  <a16:creationId xmlns:a16="http://schemas.microsoft.com/office/drawing/2014/main" id="{43A7BEEF-829A-4049-B456-C0DBCCA17164}"/>
                </a:ext>
              </a:extLst>
            </p:cNvPr>
            <p:cNvSpPr/>
            <p:nvPr/>
          </p:nvSpPr>
          <p:spPr>
            <a:xfrm>
              <a:off x="448325" y="2225159"/>
              <a:ext cx="320922" cy="369332"/>
            </a:xfrm>
            <a:prstGeom prst="rect">
              <a:avLst/>
            </a:prstGeom>
          </p:spPr>
          <p:txBody>
            <a:bodyPr wrap="none">
              <a:spAutoFit/>
            </a:bodyPr>
            <a:lstStyle/>
            <a:p>
              <a:pPr algn="ctr"/>
              <a:r>
                <a:rPr lang="it-IT" b="1" dirty="0"/>
                <a:t>V</a:t>
              </a:r>
            </a:p>
          </p:txBody>
        </p:sp>
        <p:sp>
          <p:nvSpPr>
            <p:cNvPr id="31" name="Rettangolo 30">
              <a:extLst>
                <a:ext uri="{FF2B5EF4-FFF2-40B4-BE49-F238E27FC236}">
                  <a16:creationId xmlns:a16="http://schemas.microsoft.com/office/drawing/2014/main" id="{A87D1267-9C6B-4406-B108-1280723FF5DF}"/>
                </a:ext>
              </a:extLst>
            </p:cNvPr>
            <p:cNvSpPr/>
            <p:nvPr/>
          </p:nvSpPr>
          <p:spPr>
            <a:xfrm>
              <a:off x="1448450" y="3130034"/>
              <a:ext cx="306494" cy="369332"/>
            </a:xfrm>
            <a:prstGeom prst="rect">
              <a:avLst/>
            </a:prstGeom>
          </p:spPr>
          <p:txBody>
            <a:bodyPr wrap="none">
              <a:spAutoFit/>
            </a:bodyPr>
            <a:lstStyle/>
            <a:p>
              <a:pPr algn="ctr"/>
              <a:r>
                <a:rPr lang="it-IT" b="1" dirty="0"/>
                <a:t>C</a:t>
              </a:r>
            </a:p>
          </p:txBody>
        </p:sp>
      </p:grpSp>
      <p:sp>
        <p:nvSpPr>
          <p:cNvPr id="97337" name="Text Box 57"/>
          <p:cNvSpPr txBox="1">
            <a:spLocks noChangeArrowheads="1"/>
          </p:cNvSpPr>
          <p:nvPr/>
        </p:nvSpPr>
        <p:spPr bwMode="auto">
          <a:xfrm>
            <a:off x="3411538" y="6400800"/>
            <a:ext cx="10515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a:solidFill>
                  <a:schemeClr val="bg1"/>
                </a:solidFill>
              </a:rPr>
              <a:t>R. </a:t>
            </a:r>
            <a:r>
              <a:rPr lang="it-IT" altLang="it-IT" sz="1400" u="sng">
                <a:solidFill>
                  <a:schemeClr val="bg1"/>
                </a:solidFill>
              </a:rPr>
              <a:t>Wider</a:t>
            </a:r>
            <a:r>
              <a:rPr lang="en-US" altLang="it-IT" sz="1400" u="sng">
                <a:solidFill>
                  <a:schemeClr val="bg1"/>
                </a:solidFill>
                <a:cs typeface="Arial" panose="020B0604020202020204" pitchFamily="34" charset="0"/>
              </a:rPr>
              <a:t>öe</a:t>
            </a:r>
            <a:r>
              <a:rPr lang="it-IT" altLang="it-IT"/>
              <a:t> </a:t>
            </a:r>
          </a:p>
        </p:txBody>
      </p:sp>
      <p:sp>
        <p:nvSpPr>
          <p:cNvPr id="97338" name="Text Box 58"/>
          <p:cNvSpPr txBox="1">
            <a:spLocks noChangeArrowheads="1"/>
          </p:cNvSpPr>
          <p:nvPr/>
        </p:nvSpPr>
        <p:spPr bwMode="auto">
          <a:xfrm>
            <a:off x="4440239" y="4941889"/>
            <a:ext cx="45784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a:solidFill>
                  <a:schemeClr val="bg1"/>
                </a:solidFill>
              </a:rPr>
              <a:t>Notare che la lunghezza degli elettrodi cavi è di lunghezza</a:t>
            </a:r>
          </a:p>
          <a:p>
            <a:r>
              <a:rPr lang="it-IT" altLang="it-IT" sz="1400">
                <a:solidFill>
                  <a:schemeClr val="bg1"/>
                </a:solidFill>
              </a:rPr>
              <a:t>variabile, per tener conto dell’aumento di velocità degli ioni</a:t>
            </a:r>
          </a:p>
          <a:p>
            <a:r>
              <a:rPr lang="it-IT" altLang="it-IT" sz="1400">
                <a:solidFill>
                  <a:schemeClr val="bg1"/>
                </a:solidFill>
              </a:rPr>
              <a:t>accelerati. Se si usa un pre-iniettore le dimensioni diventano</a:t>
            </a:r>
          </a:p>
          <a:p>
            <a:r>
              <a:rPr lang="it-IT" altLang="it-IT" sz="1400">
                <a:solidFill>
                  <a:schemeClr val="bg1"/>
                </a:solidFill>
              </a:rPr>
              <a:t>simili.</a:t>
            </a:r>
          </a:p>
        </p:txBody>
      </p:sp>
      <p:sp>
        <p:nvSpPr>
          <p:cNvPr id="8" name="Segnaposto numero diapositiva 7"/>
          <p:cNvSpPr>
            <a:spLocks noGrp="1"/>
          </p:cNvSpPr>
          <p:nvPr>
            <p:ph type="sldNum" sz="quarter" idx="12"/>
          </p:nvPr>
        </p:nvSpPr>
        <p:spPr/>
        <p:txBody>
          <a:bodyPr/>
          <a:lstStyle/>
          <a:p>
            <a:fld id="{0AA4D6E6-13A6-4217-ABA7-E4004A4D1319}" type="slidenum">
              <a:rPr lang="it-IT" smtClean="0"/>
              <a:t>14</a:t>
            </a:fld>
            <a:endParaRPr lang="it-IT"/>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C89FC267-E3D9-4596-B494-8784937EEA31}"/>
                  </a:ext>
                </a:extLst>
              </p:cNvPr>
              <p:cNvSpPr txBox="1"/>
              <p:nvPr/>
            </p:nvSpPr>
            <p:spPr>
              <a:xfrm>
                <a:off x="1901860" y="3122445"/>
                <a:ext cx="3008895" cy="63934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2000" b="1" i="1" smtClean="0">
                          <a:latin typeface="Cambria Math" panose="02040503050406030204" pitchFamily="18" charset="0"/>
                        </a:rPr>
                        <m:t>𝒅</m:t>
                      </m:r>
                      <m:r>
                        <a:rPr lang="it-IT" sz="2000" b="1" i="1" smtClean="0">
                          <a:latin typeface="Cambria Math" panose="02040503050406030204" pitchFamily="18" charset="0"/>
                        </a:rPr>
                        <m:t>=</m:t>
                      </m:r>
                      <m:r>
                        <a:rPr lang="it-IT" sz="2000" b="1" i="1" smtClean="0">
                          <a:latin typeface="Cambria Math" panose="02040503050406030204" pitchFamily="18" charset="0"/>
                        </a:rPr>
                        <m:t>𝒗</m:t>
                      </m:r>
                      <m:f>
                        <m:fPr>
                          <m:ctrlPr>
                            <a:rPr lang="it-IT" sz="2000" b="1" i="1" smtClean="0">
                              <a:latin typeface="Cambria Math" panose="02040503050406030204" pitchFamily="18" charset="0"/>
                            </a:rPr>
                          </m:ctrlPr>
                        </m:fPr>
                        <m:num>
                          <m:r>
                            <a:rPr lang="it-IT" sz="2000" b="1" i="1" smtClean="0">
                              <a:latin typeface="Cambria Math" panose="02040503050406030204" pitchFamily="18" charset="0"/>
                            </a:rPr>
                            <m:t>𝑻</m:t>
                          </m:r>
                        </m:num>
                        <m:den>
                          <m:r>
                            <a:rPr lang="it-IT" sz="2000" b="1" i="1" smtClean="0">
                              <a:latin typeface="Cambria Math" panose="02040503050406030204" pitchFamily="18" charset="0"/>
                            </a:rPr>
                            <m:t>𝟐</m:t>
                          </m:r>
                        </m:den>
                      </m:f>
                      <m:r>
                        <a:rPr lang="it-IT" sz="2000" b="1" i="1" smtClean="0">
                          <a:latin typeface="Cambria Math" panose="02040503050406030204" pitchFamily="18" charset="0"/>
                        </a:rPr>
                        <m:t>=</m:t>
                      </m:r>
                      <m:f>
                        <m:fPr>
                          <m:ctrlPr>
                            <a:rPr lang="it-IT" sz="2000" b="1" i="1" smtClean="0">
                              <a:latin typeface="Cambria Math" panose="02040503050406030204" pitchFamily="18" charset="0"/>
                            </a:rPr>
                          </m:ctrlPr>
                        </m:fPr>
                        <m:num>
                          <m:r>
                            <a:rPr lang="it-IT" sz="2000" b="1" i="1" smtClean="0">
                              <a:latin typeface="Cambria Math" panose="02040503050406030204" pitchFamily="18" charset="0"/>
                            </a:rPr>
                            <m:t>𝒗</m:t>
                          </m:r>
                        </m:num>
                        <m:den>
                          <m:r>
                            <a:rPr lang="it-IT" sz="2000" b="1" i="1" smtClean="0">
                              <a:latin typeface="Cambria Math" panose="02040503050406030204" pitchFamily="18" charset="0"/>
                            </a:rPr>
                            <m:t>𝟐</m:t>
                          </m:r>
                          <m:r>
                            <a:rPr lang="it-IT" sz="2000" b="1" i="1" smtClean="0">
                              <a:latin typeface="Cambria Math" panose="02040503050406030204" pitchFamily="18" charset="0"/>
                            </a:rPr>
                            <m:t>𝒇</m:t>
                          </m:r>
                        </m:den>
                      </m:f>
                      <m:r>
                        <a:rPr lang="it-IT" sz="2000" b="1" i="1" smtClean="0">
                          <a:latin typeface="Cambria Math" panose="02040503050406030204" pitchFamily="18" charset="0"/>
                        </a:rPr>
                        <m:t>=</m:t>
                      </m:r>
                      <m:f>
                        <m:fPr>
                          <m:ctrlPr>
                            <a:rPr lang="it-IT" sz="2000" b="1" i="1" smtClean="0">
                              <a:latin typeface="Cambria Math" panose="02040503050406030204" pitchFamily="18" charset="0"/>
                            </a:rPr>
                          </m:ctrlPr>
                        </m:fPr>
                        <m:num>
                          <m:r>
                            <a:rPr lang="it-IT" sz="2000" b="1" i="1" smtClean="0">
                              <a:latin typeface="Cambria Math" panose="02040503050406030204" pitchFamily="18" charset="0"/>
                            </a:rPr>
                            <m:t>𝒗</m:t>
                          </m:r>
                          <m:r>
                            <a:rPr lang="it-IT" sz="2000" b="1" i="1" smtClean="0">
                              <a:latin typeface="Cambria Math" panose="02040503050406030204" pitchFamily="18" charset="0"/>
                              <a:ea typeface="Cambria Math" panose="02040503050406030204" pitchFamily="18" charset="0"/>
                            </a:rPr>
                            <m:t>𝝀</m:t>
                          </m:r>
                        </m:num>
                        <m:den>
                          <m:r>
                            <a:rPr lang="it-IT" sz="2000" b="1" i="1" smtClean="0">
                              <a:latin typeface="Cambria Math" panose="02040503050406030204" pitchFamily="18" charset="0"/>
                            </a:rPr>
                            <m:t>𝟐</m:t>
                          </m:r>
                          <m:r>
                            <a:rPr lang="it-IT" sz="2000" b="1" i="1" smtClean="0">
                              <a:latin typeface="Cambria Math" panose="02040503050406030204" pitchFamily="18" charset="0"/>
                            </a:rPr>
                            <m:t>𝒄</m:t>
                          </m:r>
                        </m:den>
                      </m:f>
                      <m:r>
                        <a:rPr lang="it-IT" sz="2000" b="1" i="1" smtClean="0">
                          <a:latin typeface="Cambria Math" panose="02040503050406030204" pitchFamily="18" charset="0"/>
                        </a:rPr>
                        <m:t>=</m:t>
                      </m:r>
                      <m:f>
                        <m:fPr>
                          <m:ctrlPr>
                            <a:rPr lang="it-IT" sz="2000" b="1" i="1" smtClean="0">
                              <a:latin typeface="Cambria Math" panose="02040503050406030204" pitchFamily="18" charset="0"/>
                            </a:rPr>
                          </m:ctrlPr>
                        </m:fPr>
                        <m:num>
                          <m:r>
                            <a:rPr lang="it-IT" sz="2000" b="1" i="1" smtClean="0">
                              <a:latin typeface="Cambria Math" panose="02040503050406030204" pitchFamily="18" charset="0"/>
                              <a:ea typeface="Cambria Math" panose="02040503050406030204" pitchFamily="18" charset="0"/>
                            </a:rPr>
                            <m:t>𝜷𝝀</m:t>
                          </m:r>
                        </m:num>
                        <m:den>
                          <m:r>
                            <a:rPr lang="it-IT" sz="2000" b="1" i="1" smtClean="0">
                              <a:latin typeface="Cambria Math" panose="02040503050406030204" pitchFamily="18" charset="0"/>
                            </a:rPr>
                            <m:t>𝟐</m:t>
                          </m:r>
                        </m:den>
                      </m:f>
                    </m:oMath>
                  </m:oMathPara>
                </a14:m>
                <a:endParaRPr lang="it-IT" sz="2000" b="1" dirty="0"/>
              </a:p>
            </p:txBody>
          </p:sp>
        </mc:Choice>
        <mc:Fallback xmlns="">
          <p:sp>
            <p:nvSpPr>
              <p:cNvPr id="11" name="CasellaDiTesto 10">
                <a:extLst>
                  <a:ext uri="{FF2B5EF4-FFF2-40B4-BE49-F238E27FC236}">
                    <a16:creationId xmlns:a16="http://schemas.microsoft.com/office/drawing/2014/main" id="{C89FC267-E3D9-4596-B494-8784937EEA31}"/>
                  </a:ext>
                </a:extLst>
              </p:cNvPr>
              <p:cNvSpPr txBox="1">
                <a:spLocks noRot="1" noChangeAspect="1" noMove="1" noResize="1" noEditPoints="1" noAdjustHandles="1" noChangeArrowheads="1" noChangeShapeType="1" noTextEdit="1"/>
              </p:cNvSpPr>
              <p:nvPr/>
            </p:nvSpPr>
            <p:spPr>
              <a:xfrm>
                <a:off x="1901860" y="3122445"/>
                <a:ext cx="3008895" cy="639342"/>
              </a:xfrm>
              <a:prstGeom prst="rect">
                <a:avLst/>
              </a:prstGeom>
              <a:blipFill>
                <a:blip r:embed="rId5"/>
                <a:stretch>
                  <a:fillRect/>
                </a:stretch>
              </a:blipFill>
            </p:spPr>
            <p:txBody>
              <a:bodyPr/>
              <a:lstStyle/>
              <a:p>
                <a:r>
                  <a:rPr lang="it-IT">
                    <a:noFill/>
                  </a:rPr>
                  <a:t> </a:t>
                </a:r>
              </a:p>
            </p:txBody>
          </p:sp>
        </mc:Fallback>
      </mc:AlternateContent>
      <p:sp>
        <p:nvSpPr>
          <p:cNvPr id="2" name="Rettangolo 1">
            <a:extLst>
              <a:ext uri="{FF2B5EF4-FFF2-40B4-BE49-F238E27FC236}">
                <a16:creationId xmlns:a16="http://schemas.microsoft.com/office/drawing/2014/main" id="{AD6CD056-2A18-4C80-BDA2-D07BF1DF5A28}"/>
              </a:ext>
            </a:extLst>
          </p:cNvPr>
          <p:cNvSpPr/>
          <p:nvPr/>
        </p:nvSpPr>
        <p:spPr>
          <a:xfrm>
            <a:off x="287104" y="3885585"/>
            <a:ext cx="8117491" cy="2800767"/>
          </a:xfrm>
          <a:prstGeom prst="rect">
            <a:avLst/>
          </a:prstGeom>
        </p:spPr>
        <p:txBody>
          <a:bodyPr wrap="square">
            <a:spAutoFit/>
          </a:bodyPr>
          <a:lstStyle/>
          <a:p>
            <a:pPr lvl="0" algn="just" eaLnBrk="0" fontAlgn="base" hangingPunct="0">
              <a:spcBef>
                <a:spcPct val="0"/>
              </a:spcBef>
              <a:spcAft>
                <a:spcPct val="0"/>
              </a:spcAft>
            </a:pPr>
            <a:r>
              <a:rPr lang="en-US" altLang="en-US" sz="1600" dirty="0">
                <a:solidFill>
                  <a:srgbClr val="202124"/>
                </a:solidFill>
              </a:rPr>
              <a:t>The </a:t>
            </a:r>
            <a:r>
              <a:rPr lang="en-US" altLang="en-US" sz="1600" dirty="0" err="1">
                <a:solidFill>
                  <a:srgbClr val="202124"/>
                </a:solidFill>
              </a:rPr>
              <a:t>Wideröe</a:t>
            </a:r>
            <a:r>
              <a:rPr lang="en-US" altLang="en-US" sz="1600" dirty="0">
                <a:solidFill>
                  <a:srgbClr val="202124"/>
                </a:solidFill>
              </a:rPr>
              <a:t> structure (1928) was the first to be proposed to accelerate particles by applying a sinusoidal field. The hollow tubes, C1, C2, C3, C4 etc. are alternately connected to the two ends of a sinusoidal voltage generator. When ions enter an accelerating gap (space between two tubes) with velocity </a:t>
            </a:r>
            <a:r>
              <a:rPr lang="en-US" altLang="en-US" sz="1600" dirty="0" err="1">
                <a:solidFill>
                  <a:srgbClr val="202124"/>
                </a:solidFill>
              </a:rPr>
              <a:t>bc</a:t>
            </a:r>
            <a:r>
              <a:rPr lang="en-US" altLang="en-US" sz="1600" dirty="0">
                <a:solidFill>
                  <a:srgbClr val="202124"/>
                </a:solidFill>
              </a:rPr>
              <a:t>, if they have been injected "at the right time", they will find a voltage and therefore a field E that accelerates them. After crossing the gap, the particles will enter the hollow tubes which will shield them from the electric field. If now the distance between the centers of two consecutive gaps is equal to </a:t>
            </a:r>
            <a:r>
              <a:rPr lang="en-US" altLang="en-US" sz="1600" dirty="0">
                <a:solidFill>
                  <a:srgbClr val="202124"/>
                </a:solidFill>
                <a:latin typeface="Symbol" panose="05050102010706020507" pitchFamily="18" charset="2"/>
              </a:rPr>
              <a:t>bl</a:t>
            </a:r>
            <a:r>
              <a:rPr lang="en-US" altLang="en-US" sz="1600" dirty="0">
                <a:solidFill>
                  <a:srgbClr val="202124"/>
                </a:solidFill>
              </a:rPr>
              <a:t> / 2, then the particle, once it has reemerged from the hollow tube, will again find a voltage that accelerates it. On the other hand, the particles of ionized gas, not being in synchrony with the accelerating field, will undergo accelerations and decelerations, so on average they will not gain energy, and it will be more difficult for them to create discharges.</a:t>
            </a:r>
            <a:r>
              <a:rPr lang="en-US" altLang="en-US" sz="300" dirty="0"/>
              <a:t> </a:t>
            </a:r>
            <a:endParaRPr lang="en-US" altLang="en-US" sz="1200" dirty="0"/>
          </a:p>
        </p:txBody>
      </p:sp>
      <p:sp>
        <p:nvSpPr>
          <p:cNvPr id="14" name="Text Box 12">
            <a:extLst>
              <a:ext uri="{FF2B5EF4-FFF2-40B4-BE49-F238E27FC236}">
                <a16:creationId xmlns:a16="http://schemas.microsoft.com/office/drawing/2014/main" id="{F2BF1523-94D4-44CB-B6B8-7F08FE109EA4}"/>
              </a:ext>
            </a:extLst>
          </p:cNvPr>
          <p:cNvSpPr txBox="1">
            <a:spLocks noChangeArrowheads="1"/>
          </p:cNvSpPr>
          <p:nvPr/>
        </p:nvSpPr>
        <p:spPr bwMode="auto">
          <a:xfrm>
            <a:off x="2991998" y="162259"/>
            <a:ext cx="6208003" cy="464723"/>
          </a:xfrm>
          <a:prstGeom prst="rect">
            <a:avLst/>
          </a:prstGeom>
        </p:spPr>
        <p:txBody>
          <a:bodyPr vert="horz" lIns="91440" tIns="45720" rIns="91440" bIns="45720" rtlCol="0" anchor="ctr">
            <a:noAutofit/>
          </a:bodyPr>
          <a:lstStyle>
            <a:defPPr>
              <a:defRPr lang="it-IT"/>
            </a:defPPr>
            <a:lvl1pPr marL="2663549" indent="-2663549" algn="just">
              <a:lnSpc>
                <a:spcPct val="90000"/>
              </a:lnSpc>
              <a:spcBef>
                <a:spcPct val="0"/>
              </a:spcBef>
              <a:defRPr sz="4400" b="1">
                <a:effectLst>
                  <a:outerShdw blurRad="38100" dist="38100" dir="2700000" algn="tl">
                    <a:srgbClr val="000000">
                      <a:alpha val="43137"/>
                    </a:srgbClr>
                  </a:outerShdw>
                </a:effectLst>
                <a:ea typeface="+mj-ea"/>
                <a:cs typeface="+mj-cs"/>
              </a:defRPr>
            </a:lvl1pPr>
          </a:lstStyle>
          <a:p>
            <a:pPr algn="ctr"/>
            <a:r>
              <a:rPr lang="it-IT" sz="3600" dirty="0" err="1">
                <a:effectLst/>
              </a:rPr>
              <a:t>Wideröe</a:t>
            </a:r>
            <a:r>
              <a:rPr lang="it-IT" sz="3600" dirty="0">
                <a:effectLst/>
              </a:rPr>
              <a:t> </a:t>
            </a:r>
            <a:r>
              <a:rPr lang="it-IT" sz="3600" dirty="0" err="1">
                <a:effectLst/>
              </a:rPr>
              <a:t>Structure</a:t>
            </a:r>
            <a:endParaRPr lang="en-US" altLang="it-IT" sz="3600" dirty="0">
              <a:effectLst/>
            </a:endParaRPr>
          </a:p>
        </p:txBody>
      </p:sp>
      <p:sp>
        <p:nvSpPr>
          <p:cNvPr id="12" name="CasellaDiTesto 11">
            <a:extLst>
              <a:ext uri="{FF2B5EF4-FFF2-40B4-BE49-F238E27FC236}">
                <a16:creationId xmlns:a16="http://schemas.microsoft.com/office/drawing/2014/main" id="{31D0D32F-5C25-4708-A906-42DA6A3A61E0}"/>
              </a:ext>
            </a:extLst>
          </p:cNvPr>
          <p:cNvSpPr txBox="1"/>
          <p:nvPr/>
        </p:nvSpPr>
        <p:spPr>
          <a:xfrm>
            <a:off x="4611107" y="2483283"/>
            <a:ext cx="3940404" cy="738664"/>
          </a:xfrm>
          <a:prstGeom prst="rect">
            <a:avLst/>
          </a:prstGeom>
          <a:noFill/>
        </p:spPr>
        <p:txBody>
          <a:bodyPr wrap="square" rtlCol="0">
            <a:spAutoFit/>
          </a:bodyPr>
          <a:lstStyle/>
          <a:p>
            <a:pPr algn="just"/>
            <a:r>
              <a:rPr lang="en-GB" sz="1400" i="1" dirty="0"/>
              <a:t>The voltage reverses every T seconds. For example, if the frequency f = 1MHz, then the inversion occurs every millionth of a second, so T = 1</a:t>
            </a:r>
            <a:r>
              <a:rPr lang="en-GB" sz="1400" i="1" dirty="0">
                <a:latin typeface="Symbol" panose="05050102010706020507" pitchFamily="18" charset="2"/>
              </a:rPr>
              <a:t>m</a:t>
            </a:r>
            <a:r>
              <a:rPr lang="en-GB" sz="1400" i="1" dirty="0"/>
              <a:t>s.</a:t>
            </a:r>
            <a:endParaRPr lang="it-IT" sz="1400" i="1" dirty="0"/>
          </a:p>
        </p:txBody>
      </p:sp>
      <p:grpSp>
        <p:nvGrpSpPr>
          <p:cNvPr id="27" name="Gruppo 26">
            <a:extLst>
              <a:ext uri="{FF2B5EF4-FFF2-40B4-BE49-F238E27FC236}">
                <a16:creationId xmlns:a16="http://schemas.microsoft.com/office/drawing/2014/main" id="{E52D8219-6AAC-4B03-9BF6-DA895DB5E3BD}"/>
              </a:ext>
            </a:extLst>
          </p:cNvPr>
          <p:cNvGrpSpPr/>
          <p:nvPr/>
        </p:nvGrpSpPr>
        <p:grpSpPr>
          <a:xfrm>
            <a:off x="8698427" y="1015447"/>
            <a:ext cx="3157548" cy="5336140"/>
            <a:chOff x="8576724" y="1217717"/>
            <a:chExt cx="3157548" cy="5336140"/>
          </a:xfrm>
        </p:grpSpPr>
        <p:pic>
          <p:nvPicPr>
            <p:cNvPr id="15" name="Picture 3">
              <a:extLst>
                <a:ext uri="{FF2B5EF4-FFF2-40B4-BE49-F238E27FC236}">
                  <a16:creationId xmlns:a16="http://schemas.microsoft.com/office/drawing/2014/main" id="{265357F6-1B53-4457-9D60-C3A1B993D4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6724" y="1217717"/>
              <a:ext cx="3008895" cy="417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ttore diritto 16">
              <a:extLst>
                <a:ext uri="{FF2B5EF4-FFF2-40B4-BE49-F238E27FC236}">
                  <a16:creationId xmlns:a16="http://schemas.microsoft.com/office/drawing/2014/main" id="{067BF295-0F11-4EB7-861A-685B67CC2BCD}"/>
                </a:ext>
              </a:extLst>
            </p:cNvPr>
            <p:cNvCxnSpPr>
              <a:cxnSpLocks/>
            </p:cNvCxnSpPr>
            <p:nvPr/>
          </p:nvCxnSpPr>
          <p:spPr>
            <a:xfrm>
              <a:off x="9181745" y="2594491"/>
              <a:ext cx="632861" cy="126122"/>
            </a:xfrm>
            <a:prstGeom prst="line">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85D3BD36-EA81-4F7D-B9F5-22FE2968480C}"/>
                </a:ext>
              </a:extLst>
            </p:cNvPr>
            <p:cNvSpPr txBox="1"/>
            <p:nvPr/>
          </p:nvSpPr>
          <p:spPr>
            <a:xfrm>
              <a:off x="8829657" y="6184525"/>
              <a:ext cx="1931426" cy="369332"/>
            </a:xfrm>
            <a:prstGeom prst="rect">
              <a:avLst/>
            </a:prstGeom>
            <a:noFill/>
          </p:spPr>
          <p:txBody>
            <a:bodyPr wrap="none" rtlCol="0">
              <a:spAutoFit/>
            </a:bodyPr>
            <a:lstStyle/>
            <a:p>
              <a:r>
                <a:rPr lang="it-IT" dirty="0" err="1"/>
                <a:t>Grounded</a:t>
              </a:r>
              <a:r>
                <a:rPr lang="it-IT" dirty="0"/>
                <a:t> </a:t>
              </a:r>
              <a:r>
                <a:rPr lang="it-IT" dirty="0" err="1"/>
                <a:t>cylinder</a:t>
              </a:r>
              <a:endParaRPr lang="it-IT" dirty="0"/>
            </a:p>
          </p:txBody>
        </p:sp>
        <p:cxnSp>
          <p:nvCxnSpPr>
            <p:cNvPr id="25" name="Connettore diritto 24">
              <a:extLst>
                <a:ext uri="{FF2B5EF4-FFF2-40B4-BE49-F238E27FC236}">
                  <a16:creationId xmlns:a16="http://schemas.microsoft.com/office/drawing/2014/main" id="{3871A201-D190-4A1E-B434-59E72AB789EB}"/>
                </a:ext>
              </a:extLst>
            </p:cNvPr>
            <p:cNvCxnSpPr>
              <a:cxnSpLocks/>
            </p:cNvCxnSpPr>
            <p:nvPr/>
          </p:nvCxnSpPr>
          <p:spPr>
            <a:xfrm flipV="1">
              <a:off x="10520865" y="4705350"/>
              <a:ext cx="89985" cy="1083283"/>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86F3F137-C88D-4414-ABC7-064347E98B25}"/>
                </a:ext>
              </a:extLst>
            </p:cNvPr>
            <p:cNvSpPr txBox="1"/>
            <p:nvPr/>
          </p:nvSpPr>
          <p:spPr>
            <a:xfrm>
              <a:off x="9499237" y="5788632"/>
              <a:ext cx="2235035" cy="369332"/>
            </a:xfrm>
            <a:prstGeom prst="rect">
              <a:avLst/>
            </a:prstGeom>
            <a:noFill/>
          </p:spPr>
          <p:txBody>
            <a:bodyPr wrap="none" rtlCol="0">
              <a:spAutoFit/>
            </a:bodyPr>
            <a:lstStyle/>
            <a:p>
              <a:r>
                <a:rPr lang="it-IT" dirty="0" err="1"/>
                <a:t>Electrode</a:t>
              </a:r>
              <a:r>
                <a:rPr lang="it-IT" dirty="0"/>
                <a:t> </a:t>
              </a:r>
              <a:r>
                <a:rPr lang="it-IT" dirty="0" err="1"/>
                <a:t>at</a:t>
              </a:r>
              <a:r>
                <a:rPr lang="it-IT" dirty="0"/>
                <a:t> </a:t>
              </a:r>
              <a:r>
                <a:rPr lang="it-IT" dirty="0" err="1"/>
                <a:t>voltage</a:t>
              </a:r>
              <a:r>
                <a:rPr lang="it-IT" dirty="0"/>
                <a:t> V</a:t>
              </a:r>
            </a:p>
          </p:txBody>
        </p:sp>
        <p:sp>
          <p:nvSpPr>
            <p:cNvPr id="32" name="CasellaDiTesto 31">
              <a:extLst>
                <a:ext uri="{FF2B5EF4-FFF2-40B4-BE49-F238E27FC236}">
                  <a16:creationId xmlns:a16="http://schemas.microsoft.com/office/drawing/2014/main" id="{9562C4B4-AB6E-44FA-B746-6DC934CB1E97}"/>
                </a:ext>
              </a:extLst>
            </p:cNvPr>
            <p:cNvSpPr txBox="1"/>
            <p:nvPr/>
          </p:nvSpPr>
          <p:spPr>
            <a:xfrm>
              <a:off x="8668515" y="2166616"/>
              <a:ext cx="1442254" cy="369332"/>
            </a:xfrm>
            <a:prstGeom prst="rect">
              <a:avLst/>
            </a:prstGeom>
            <a:noFill/>
          </p:spPr>
          <p:txBody>
            <a:bodyPr wrap="none" rtlCol="0">
              <a:spAutoFit/>
            </a:bodyPr>
            <a:lstStyle/>
            <a:p>
              <a:r>
                <a:rPr lang="it-IT" dirty="0" err="1">
                  <a:solidFill>
                    <a:schemeClr val="bg1"/>
                  </a:solidFill>
                </a:rPr>
                <a:t>Hollow</a:t>
              </a:r>
              <a:r>
                <a:rPr lang="it-IT" dirty="0">
                  <a:solidFill>
                    <a:schemeClr val="bg1"/>
                  </a:solidFill>
                </a:rPr>
                <a:t> </a:t>
              </a:r>
              <a:r>
                <a:rPr lang="it-IT" dirty="0" err="1">
                  <a:solidFill>
                    <a:schemeClr val="bg1"/>
                  </a:solidFill>
                </a:rPr>
                <a:t>Tubes</a:t>
              </a:r>
              <a:endParaRPr lang="it-IT" dirty="0">
                <a:solidFill>
                  <a:schemeClr val="bg1"/>
                </a:solidFill>
              </a:endParaRPr>
            </a:p>
          </p:txBody>
        </p:sp>
        <p:cxnSp>
          <p:nvCxnSpPr>
            <p:cNvPr id="33" name="Connettore diritto 32">
              <a:extLst>
                <a:ext uri="{FF2B5EF4-FFF2-40B4-BE49-F238E27FC236}">
                  <a16:creationId xmlns:a16="http://schemas.microsoft.com/office/drawing/2014/main" id="{B909ECC5-428A-43AC-B4E1-5F8052FBFB70}"/>
                </a:ext>
              </a:extLst>
            </p:cNvPr>
            <p:cNvCxnSpPr>
              <a:cxnSpLocks/>
            </p:cNvCxnSpPr>
            <p:nvPr/>
          </p:nvCxnSpPr>
          <p:spPr>
            <a:xfrm flipH="1" flipV="1">
              <a:off x="9164388" y="5038725"/>
              <a:ext cx="347187" cy="1298200"/>
            </a:xfrm>
            <a:prstGeom prst="line">
              <a:avLst/>
            </a:prstGeom>
            <a:ln w="412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8BAF9213-51DF-4E4A-B95A-D8D064238471}"/>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3059687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338"/>
                                        </p:tgtEl>
                                        <p:attrNameLst>
                                          <p:attrName>style.visibility</p:attrName>
                                        </p:attrNameLst>
                                      </p:cBhvr>
                                      <p:to>
                                        <p:strVal val="visible"/>
                                      </p:to>
                                    </p:set>
                                    <p:animEffect transition="in" filter="fade">
                                      <p:cBhvr>
                                        <p:cTn id="7" dur="2000"/>
                                        <p:tgtEl>
                                          <p:spTgt spid="97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66501" y="1228397"/>
            <a:ext cx="7704934" cy="4401205"/>
          </a:xfrm>
          <a:prstGeom prst="rect">
            <a:avLst/>
          </a:prstGeom>
        </p:spPr>
        <p:txBody>
          <a:bodyPr wrap="square">
            <a:spAutoFit/>
          </a:bodyPr>
          <a:lstStyle/>
          <a:p>
            <a:pPr lvl="0" algn="just" eaLnBrk="0" fontAlgn="base" hangingPunct="0">
              <a:spcBef>
                <a:spcPct val="0"/>
              </a:spcBef>
              <a:spcAft>
                <a:spcPct val="0"/>
              </a:spcAft>
            </a:pPr>
            <a:r>
              <a:rPr lang="en-US" altLang="en-US" sz="2000" dirty="0">
                <a:solidFill>
                  <a:srgbClr val="202124"/>
                </a:solidFill>
              </a:rPr>
              <a:t>We notice that the distance between the centers of the accelerating gaps increases with the velocity of the particles. Therefore, as these particles are accelerated, the length of the tubes increases. At the time this solution was considered not very "practical", since only amplifiers capable of delivering power at frequencies up to about 10 MHz were available, clearly the distance d became considerable. For example, at f = 10 MHz the wavelength l is equal to 30 m, so to obtain a velocity equal to 1/10 of the speed of light c, d should be equal to 1.5 m. Furthermore, part of the electromagnetic energy associated with the sinusoidal electromagnetic field is lost through irradiation. Meanwhile ... in April 1929, Ernest Orlando Lawrence, a young physicist from the University of Berkeley, stumbled upon </a:t>
            </a:r>
            <a:r>
              <a:rPr lang="en-US" altLang="en-US" sz="2000" dirty="0" err="1">
                <a:solidFill>
                  <a:srgbClr val="202124"/>
                </a:solidFill>
              </a:rPr>
              <a:t>Wideroe's</a:t>
            </a:r>
            <a:r>
              <a:rPr lang="en-US" altLang="en-US" sz="2000" dirty="0">
                <a:solidFill>
                  <a:srgbClr val="202124"/>
                </a:solidFill>
              </a:rPr>
              <a:t> publication. Lawrence, although he was unable to read German, understood the working principle of </a:t>
            </a:r>
            <a:r>
              <a:rPr lang="en-US" altLang="en-US" sz="2000" dirty="0" err="1">
                <a:solidFill>
                  <a:srgbClr val="202124"/>
                </a:solidFill>
              </a:rPr>
              <a:t>Wideroe's</a:t>
            </a:r>
            <a:r>
              <a:rPr lang="en-US" altLang="en-US" sz="2000" dirty="0">
                <a:solidFill>
                  <a:srgbClr val="202124"/>
                </a:solidFill>
              </a:rPr>
              <a:t> machine, moreover…</a:t>
            </a:r>
          </a:p>
        </p:txBody>
      </p:sp>
      <p:pic>
        <p:nvPicPr>
          <p:cNvPr id="9" name="Immagine 8"/>
          <p:cNvPicPr>
            <a:picLocks noChangeAspect="1"/>
          </p:cNvPicPr>
          <p:nvPr/>
        </p:nvPicPr>
        <p:blipFill>
          <a:blip r:embed="rId2"/>
          <a:stretch>
            <a:fillRect/>
          </a:stretch>
        </p:blipFill>
        <p:spPr>
          <a:xfrm>
            <a:off x="7967955" y="1048213"/>
            <a:ext cx="3591753" cy="5249218"/>
          </a:xfrm>
          <a:prstGeom prst="rect">
            <a:avLst/>
          </a:prstGeom>
        </p:spPr>
      </p:pic>
      <p:sp>
        <p:nvSpPr>
          <p:cNvPr id="10" name="Text Box 5"/>
          <p:cNvSpPr txBox="1">
            <a:spLocks noChangeArrowheads="1"/>
          </p:cNvSpPr>
          <p:nvPr/>
        </p:nvSpPr>
        <p:spPr bwMode="auto">
          <a:xfrm>
            <a:off x="3138329" y="205228"/>
            <a:ext cx="4994124" cy="5909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defPPr>
              <a:defRPr lang="it-IT"/>
            </a:defPPr>
            <a:lvl1pPr marL="2663549" indent="-2663549" algn="ctr">
              <a:lnSpc>
                <a:spcPct val="90000"/>
              </a:lnSpc>
              <a:spcBef>
                <a:spcPct val="0"/>
              </a:spcBef>
              <a:defRPr sz="3600" b="1">
                <a:effectLst/>
                <a:ea typeface="+mj-ea"/>
                <a:cs typeface="+mj-cs"/>
              </a:defRPr>
            </a:lvl1pPr>
          </a:lstStyle>
          <a:p>
            <a:r>
              <a:rPr lang="it-IT" altLang="it-IT" dirty="0"/>
              <a:t>Ernest Orlando Lawrence</a:t>
            </a:r>
          </a:p>
        </p:txBody>
      </p:sp>
      <p:sp>
        <p:nvSpPr>
          <p:cNvPr id="11" name="Segnaposto numero diapositiva 10"/>
          <p:cNvSpPr>
            <a:spLocks noGrp="1"/>
          </p:cNvSpPr>
          <p:nvPr>
            <p:ph type="sldNum" sz="quarter" idx="12"/>
          </p:nvPr>
        </p:nvSpPr>
        <p:spPr/>
        <p:txBody>
          <a:bodyPr/>
          <a:lstStyle/>
          <a:p>
            <a:fld id="{0AA4D6E6-13A6-4217-ABA7-E4004A4D1319}" type="slidenum">
              <a:rPr lang="it-IT" smtClean="0"/>
              <a:t>15</a:t>
            </a:fld>
            <a:endParaRPr lang="it-IT"/>
          </a:p>
        </p:txBody>
      </p:sp>
      <p:sp>
        <p:nvSpPr>
          <p:cNvPr id="3" name="Footer Placeholder 2">
            <a:extLst>
              <a:ext uri="{FF2B5EF4-FFF2-40B4-BE49-F238E27FC236}">
                <a16:creationId xmlns:a16="http://schemas.microsoft.com/office/drawing/2014/main" id="{AEF628CD-B9B5-4C9D-B11E-A3733D37C76F}"/>
              </a:ext>
            </a:extLst>
          </p:cNvPr>
          <p:cNvSpPr>
            <a:spLocks noGrp="1"/>
          </p:cNvSpPr>
          <p:nvPr>
            <p:ph type="ftr" sz="quarter" idx="11"/>
          </p:nvPr>
        </p:nvSpPr>
        <p:spPr/>
        <p:txBody>
          <a:bodyPr/>
          <a:lstStyle/>
          <a:p>
            <a:r>
              <a:rPr lang="it-IT"/>
              <a:t>A. Palmieri INSPYRE LNL 14/07/2025</a:t>
            </a:r>
            <a:endParaRPr lang="it-IT" dirty="0"/>
          </a:p>
        </p:txBody>
      </p:sp>
    </p:spTree>
    <p:extLst>
      <p:ext uri="{BB962C8B-B14F-4D97-AF65-F5344CB8AC3E}">
        <p14:creationId xmlns:p14="http://schemas.microsoft.com/office/powerpoint/2010/main" val="506598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6724" y="618157"/>
            <a:ext cx="11964473" cy="1015663"/>
          </a:xfrm>
          <a:prstGeom prst="rect">
            <a:avLst/>
          </a:prstGeom>
        </p:spPr>
        <p:txBody>
          <a:bodyPr wrap="square">
            <a:spAutoFit/>
          </a:bodyPr>
          <a:lstStyle/>
          <a:p>
            <a:pPr lvl="0" eaLnBrk="0" fontAlgn="base" hangingPunct="0">
              <a:spcBef>
                <a:spcPct val="0"/>
              </a:spcBef>
              <a:spcAft>
                <a:spcPct val="0"/>
              </a:spcAft>
            </a:pPr>
            <a:r>
              <a:rPr lang="en-US" altLang="en-US" sz="2000" dirty="0">
                <a:solidFill>
                  <a:srgbClr val="202124"/>
                </a:solidFill>
              </a:rPr>
              <a:t>Lawrence realized that if the particles were accelerated in a circular path, the structure would certainly be more compact. For the trajectory to remain circular, the centrifugal force F</a:t>
            </a:r>
            <a:r>
              <a:rPr lang="en-US" altLang="en-US" sz="2000" baseline="-25000" dirty="0">
                <a:solidFill>
                  <a:srgbClr val="202124"/>
                </a:solidFill>
              </a:rPr>
              <a:t>C</a:t>
            </a:r>
            <a:r>
              <a:rPr lang="en-US" altLang="en-US" sz="2000" dirty="0">
                <a:solidFill>
                  <a:srgbClr val="202124"/>
                </a:solidFill>
              </a:rPr>
              <a:t> and the Lorenz force F</a:t>
            </a:r>
            <a:r>
              <a:rPr lang="en-US" altLang="en-US" sz="2000" baseline="-25000" dirty="0">
                <a:solidFill>
                  <a:srgbClr val="202124"/>
                </a:solidFill>
              </a:rPr>
              <a:t>B</a:t>
            </a:r>
            <a:r>
              <a:rPr lang="en-US" altLang="en-US" sz="2000" dirty="0">
                <a:solidFill>
                  <a:srgbClr val="202124"/>
                </a:solidFill>
              </a:rPr>
              <a:t> had to be equal. The angular velocity </a:t>
            </a:r>
            <a:r>
              <a:rPr lang="en-US" altLang="en-US" sz="2000" dirty="0">
                <a:solidFill>
                  <a:srgbClr val="202124"/>
                </a:solidFill>
                <a:latin typeface="inherit"/>
              </a:rPr>
              <a:t>ω </a:t>
            </a:r>
            <a:r>
              <a:rPr lang="en-US" altLang="en-US" sz="2000" dirty="0">
                <a:solidFill>
                  <a:srgbClr val="202124"/>
                </a:solidFill>
                <a:latin typeface="+mj-lt"/>
              </a:rPr>
              <a:t>= v / R is the number of radians per second that the particle travels.</a:t>
            </a:r>
            <a:r>
              <a:rPr lang="en-US" altLang="en-US" sz="500" dirty="0">
                <a:latin typeface="+mj-lt"/>
              </a:rPr>
              <a:t> </a:t>
            </a:r>
            <a:endParaRPr lang="en-US" altLang="en-US" sz="1600" dirty="0">
              <a:latin typeface="+mj-lt"/>
            </a:endParaRPr>
          </a:p>
        </p:txBody>
      </p:sp>
      <p:sp>
        <p:nvSpPr>
          <p:cNvPr id="17" name="Text Box 11"/>
          <p:cNvSpPr txBox="1">
            <a:spLocks noChangeArrowheads="1"/>
          </p:cNvSpPr>
          <p:nvPr/>
        </p:nvSpPr>
        <p:spPr bwMode="auto">
          <a:xfrm>
            <a:off x="3948670" y="0"/>
            <a:ext cx="3849195" cy="86177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defPPr>
              <a:defRPr lang="it-IT"/>
            </a:defPPr>
            <a:lvl1pPr marL="2663549" indent="-2663549" algn="ctr">
              <a:lnSpc>
                <a:spcPct val="90000"/>
              </a:lnSpc>
              <a:spcBef>
                <a:spcPct val="0"/>
              </a:spcBef>
              <a:defRPr sz="3600" b="1">
                <a:effectLst/>
                <a:ea typeface="+mj-ea"/>
                <a:cs typeface="+mj-cs"/>
              </a:defRPr>
            </a:lvl1pPr>
          </a:lstStyle>
          <a:p>
            <a:r>
              <a:rPr lang="it-IT" altLang="it-IT" dirty="0"/>
              <a:t>The </a:t>
            </a:r>
            <a:r>
              <a:rPr lang="it-IT" altLang="it-IT" dirty="0" err="1"/>
              <a:t>Cyclotron</a:t>
            </a:r>
            <a:endParaRPr lang="it-IT" altLang="it-IT" dirty="0"/>
          </a:p>
        </p:txBody>
      </p:sp>
      <p:sp>
        <p:nvSpPr>
          <p:cNvPr id="18" name="Segnaposto numero diapositiva 17"/>
          <p:cNvSpPr>
            <a:spLocks noGrp="1"/>
          </p:cNvSpPr>
          <p:nvPr>
            <p:ph type="sldNum" sz="quarter" idx="12"/>
          </p:nvPr>
        </p:nvSpPr>
        <p:spPr/>
        <p:txBody>
          <a:bodyPr/>
          <a:lstStyle/>
          <a:p>
            <a:fld id="{0AA4D6E6-13A6-4217-ABA7-E4004A4D1319}" type="slidenum">
              <a:rPr lang="it-IT" smtClean="0"/>
              <a:t>16</a:t>
            </a:fld>
            <a:endParaRPr lang="it-IT"/>
          </a:p>
        </p:txBody>
      </p:sp>
      <p:graphicFrame>
        <p:nvGraphicFramePr>
          <p:cNvPr id="6" name="Oggetto 5">
            <a:extLst>
              <a:ext uri="{FF2B5EF4-FFF2-40B4-BE49-F238E27FC236}">
                <a16:creationId xmlns:a16="http://schemas.microsoft.com/office/drawing/2014/main" id="{DEDBABA8-6C3D-423E-B71F-82E4C607CD00}"/>
              </a:ext>
            </a:extLst>
          </p:cNvPr>
          <p:cNvGraphicFramePr>
            <a:graphicFrameLocks noChangeAspect="1"/>
          </p:cNvGraphicFramePr>
          <p:nvPr>
            <p:extLst>
              <p:ext uri="{D42A27DB-BD31-4B8C-83A1-F6EECF244321}">
                <p14:modId xmlns:p14="http://schemas.microsoft.com/office/powerpoint/2010/main" val="35793430"/>
              </p:ext>
            </p:extLst>
          </p:nvPr>
        </p:nvGraphicFramePr>
        <p:xfrm>
          <a:off x="7537477" y="1843430"/>
          <a:ext cx="1609417" cy="1088760"/>
        </p:xfrm>
        <a:graphic>
          <a:graphicData uri="http://schemas.openxmlformats.org/presentationml/2006/ole">
            <mc:AlternateContent xmlns:mc="http://schemas.openxmlformats.org/markup-compatibility/2006">
              <mc:Choice xmlns:v="urn:schemas-microsoft-com:vml" Requires="v">
                <p:oleObj name="Equation" r:id="rId2" imgW="545760" imgH="368280" progId="Equation.DSMT4">
                  <p:embed/>
                </p:oleObj>
              </mc:Choice>
              <mc:Fallback>
                <p:oleObj name="Equation" r:id="rId2" imgW="545760" imgH="368280" progId="Equation.DSMT4">
                  <p:embed/>
                  <p:pic>
                    <p:nvPicPr>
                      <p:cNvPr id="6" name="Oggetto 5">
                        <a:extLst>
                          <a:ext uri="{FF2B5EF4-FFF2-40B4-BE49-F238E27FC236}">
                            <a16:creationId xmlns:a16="http://schemas.microsoft.com/office/drawing/2014/main" id="{DEDBABA8-6C3D-423E-B71F-82E4C607CD00}"/>
                          </a:ext>
                        </a:extLst>
                      </p:cNvPr>
                      <p:cNvPicPr/>
                      <p:nvPr/>
                    </p:nvPicPr>
                    <p:blipFill>
                      <a:blip r:embed="rId3"/>
                      <a:stretch>
                        <a:fillRect/>
                      </a:stretch>
                    </p:blipFill>
                    <p:spPr>
                      <a:xfrm>
                        <a:off x="7537477" y="1843430"/>
                        <a:ext cx="1609417" cy="1088760"/>
                      </a:xfrm>
                      <a:prstGeom prst="rect">
                        <a:avLst/>
                      </a:prstGeom>
                    </p:spPr>
                  </p:pic>
                </p:oleObj>
              </mc:Fallback>
            </mc:AlternateContent>
          </a:graphicData>
        </a:graphic>
      </p:graphicFrame>
      <p:graphicFrame>
        <p:nvGraphicFramePr>
          <p:cNvPr id="7" name="Oggetto 6">
            <a:extLst>
              <a:ext uri="{FF2B5EF4-FFF2-40B4-BE49-F238E27FC236}">
                <a16:creationId xmlns:a16="http://schemas.microsoft.com/office/drawing/2014/main" id="{4E671A5D-2DB3-4B7C-911F-9292BF7B2B70}"/>
              </a:ext>
            </a:extLst>
          </p:cNvPr>
          <p:cNvGraphicFramePr>
            <a:graphicFrameLocks noChangeAspect="1"/>
          </p:cNvGraphicFramePr>
          <p:nvPr/>
        </p:nvGraphicFramePr>
        <p:xfrm>
          <a:off x="9508676" y="2106029"/>
          <a:ext cx="1573213" cy="563562"/>
        </p:xfrm>
        <a:graphic>
          <a:graphicData uri="http://schemas.openxmlformats.org/presentationml/2006/ole">
            <mc:AlternateContent xmlns:mc="http://schemas.openxmlformats.org/markup-compatibility/2006">
              <mc:Choice xmlns:v="urn:schemas-microsoft-com:vml" Requires="v">
                <p:oleObj name="Equation" r:id="rId4" imgW="533160" imgH="190440" progId="Equation.DSMT4">
                  <p:embed/>
                </p:oleObj>
              </mc:Choice>
              <mc:Fallback>
                <p:oleObj name="Equation" r:id="rId4" imgW="533160" imgH="190440" progId="Equation.DSMT4">
                  <p:embed/>
                  <p:pic>
                    <p:nvPicPr>
                      <p:cNvPr id="7" name="Oggetto 6">
                        <a:extLst>
                          <a:ext uri="{FF2B5EF4-FFF2-40B4-BE49-F238E27FC236}">
                            <a16:creationId xmlns:a16="http://schemas.microsoft.com/office/drawing/2014/main" id="{4E671A5D-2DB3-4B7C-911F-9292BF7B2B70}"/>
                          </a:ext>
                        </a:extLst>
                      </p:cNvPr>
                      <p:cNvPicPr/>
                      <p:nvPr/>
                    </p:nvPicPr>
                    <p:blipFill>
                      <a:blip r:embed="rId5"/>
                      <a:stretch>
                        <a:fillRect/>
                      </a:stretch>
                    </p:blipFill>
                    <p:spPr>
                      <a:xfrm>
                        <a:off x="9508676" y="2106029"/>
                        <a:ext cx="1573213" cy="563562"/>
                      </a:xfrm>
                      <a:prstGeom prst="rect">
                        <a:avLst/>
                      </a:prstGeom>
                    </p:spPr>
                  </p:pic>
                </p:oleObj>
              </mc:Fallback>
            </mc:AlternateContent>
          </a:graphicData>
        </a:graphic>
      </p:graphicFrame>
      <p:sp>
        <p:nvSpPr>
          <p:cNvPr id="3" name="Rettangolo 2">
            <a:extLst>
              <a:ext uri="{FF2B5EF4-FFF2-40B4-BE49-F238E27FC236}">
                <a16:creationId xmlns:a16="http://schemas.microsoft.com/office/drawing/2014/main" id="{C81C4756-D96C-4E45-A343-EF1E6FD9E1BA}"/>
              </a:ext>
            </a:extLst>
          </p:cNvPr>
          <p:cNvSpPr/>
          <p:nvPr/>
        </p:nvSpPr>
        <p:spPr>
          <a:xfrm>
            <a:off x="7414694" y="2896842"/>
            <a:ext cx="4889159" cy="400110"/>
          </a:xfrm>
          <a:prstGeom prst="rect">
            <a:avLst/>
          </a:prstGeom>
        </p:spPr>
        <p:txBody>
          <a:bodyPr wrap="none">
            <a:spAutoFit/>
          </a:bodyPr>
          <a:lstStyle/>
          <a:p>
            <a:r>
              <a:rPr lang="en-US" altLang="en-US" sz="2000" dirty="0">
                <a:solidFill>
                  <a:srgbClr val="202124"/>
                </a:solidFill>
                <a:latin typeface="+mj-lt"/>
              </a:rPr>
              <a:t>centrifugal force </a:t>
            </a:r>
            <a:r>
              <a:rPr lang="en-US" dirty="0">
                <a:solidFill>
                  <a:srgbClr val="000000"/>
                </a:solidFill>
                <a:latin typeface="Calibri" panose="020F0502020204030204" pitchFamily="34" charset="0"/>
              </a:rPr>
              <a:t>(directed towards the external) </a:t>
            </a:r>
            <a:endParaRPr lang="it-IT" dirty="0"/>
          </a:p>
        </p:txBody>
      </p:sp>
      <p:sp>
        <p:nvSpPr>
          <p:cNvPr id="9" name="Rettangolo 8">
            <a:extLst>
              <a:ext uri="{FF2B5EF4-FFF2-40B4-BE49-F238E27FC236}">
                <a16:creationId xmlns:a16="http://schemas.microsoft.com/office/drawing/2014/main" id="{E505749A-D2FF-4EC2-BFE9-A2C2E99F7BAB}"/>
              </a:ext>
            </a:extLst>
          </p:cNvPr>
          <p:cNvSpPr/>
          <p:nvPr/>
        </p:nvSpPr>
        <p:spPr>
          <a:xfrm>
            <a:off x="7431140" y="4026778"/>
            <a:ext cx="4268169" cy="646331"/>
          </a:xfrm>
          <a:prstGeom prst="rect">
            <a:avLst/>
          </a:prstGeom>
        </p:spPr>
        <p:txBody>
          <a:bodyPr wrap="square">
            <a:spAutoFit/>
          </a:bodyPr>
          <a:lstStyle/>
          <a:p>
            <a:r>
              <a:rPr lang="en-US" dirty="0">
                <a:solidFill>
                  <a:srgbClr val="000000"/>
                </a:solidFill>
                <a:latin typeface="Calibri" panose="020F0502020204030204" pitchFamily="34" charset="0"/>
              </a:rPr>
              <a:t>Lorentz force  (directed towards the internal)</a:t>
            </a:r>
            <a:endParaRPr lang="it-IT" dirty="0"/>
          </a:p>
        </p:txBody>
      </p:sp>
      <p:graphicFrame>
        <p:nvGraphicFramePr>
          <p:cNvPr id="10" name="Oggetto 9">
            <a:extLst>
              <a:ext uri="{FF2B5EF4-FFF2-40B4-BE49-F238E27FC236}">
                <a16:creationId xmlns:a16="http://schemas.microsoft.com/office/drawing/2014/main" id="{0F8B0E89-05BF-4300-B651-3338A69DE962}"/>
              </a:ext>
            </a:extLst>
          </p:cNvPr>
          <p:cNvGraphicFramePr>
            <a:graphicFrameLocks noChangeAspect="1"/>
          </p:cNvGraphicFramePr>
          <p:nvPr>
            <p:extLst>
              <p:ext uri="{D42A27DB-BD31-4B8C-83A1-F6EECF244321}">
                <p14:modId xmlns:p14="http://schemas.microsoft.com/office/powerpoint/2010/main" val="988991451"/>
              </p:ext>
            </p:extLst>
          </p:nvPr>
        </p:nvGraphicFramePr>
        <p:xfrm>
          <a:off x="7637013" y="3159441"/>
          <a:ext cx="3743325" cy="1049337"/>
        </p:xfrm>
        <a:graphic>
          <a:graphicData uri="http://schemas.openxmlformats.org/presentationml/2006/ole">
            <mc:AlternateContent xmlns:mc="http://schemas.openxmlformats.org/markup-compatibility/2006">
              <mc:Choice xmlns:v="urn:schemas-microsoft-com:vml" Requires="v">
                <p:oleObj name="Equation" r:id="rId6" imgW="1269720" imgH="355320" progId="Equation.DSMT4">
                  <p:embed/>
                </p:oleObj>
              </mc:Choice>
              <mc:Fallback>
                <p:oleObj name="Equation" r:id="rId6" imgW="1269720" imgH="355320" progId="Equation.DSMT4">
                  <p:embed/>
                  <p:pic>
                    <p:nvPicPr>
                      <p:cNvPr id="10" name="Oggetto 9">
                        <a:extLst>
                          <a:ext uri="{FF2B5EF4-FFF2-40B4-BE49-F238E27FC236}">
                            <a16:creationId xmlns:a16="http://schemas.microsoft.com/office/drawing/2014/main" id="{0F8B0E89-05BF-4300-B651-3338A69DE962}"/>
                          </a:ext>
                        </a:extLst>
                      </p:cNvPr>
                      <p:cNvPicPr/>
                      <p:nvPr/>
                    </p:nvPicPr>
                    <p:blipFill>
                      <a:blip r:embed="rId7"/>
                      <a:stretch>
                        <a:fillRect/>
                      </a:stretch>
                    </p:blipFill>
                    <p:spPr>
                      <a:xfrm>
                        <a:off x="7637013" y="3159441"/>
                        <a:ext cx="3743325" cy="1049337"/>
                      </a:xfrm>
                      <a:prstGeom prst="rect">
                        <a:avLst/>
                      </a:prstGeom>
                    </p:spPr>
                  </p:pic>
                </p:oleObj>
              </mc:Fallback>
            </mc:AlternateContent>
          </a:graphicData>
        </a:graphic>
      </p:graphicFrame>
      <p:pic>
        <p:nvPicPr>
          <p:cNvPr id="26" name="Picture 25">
            <a:extLst>
              <a:ext uri="{FF2B5EF4-FFF2-40B4-BE49-F238E27FC236}">
                <a16:creationId xmlns:a16="http://schemas.microsoft.com/office/drawing/2014/main" id="{183E2BCD-7669-4F58-BB5C-D39437611193}"/>
              </a:ext>
            </a:extLst>
          </p:cNvPr>
          <p:cNvPicPr>
            <a:picLocks noChangeAspect="1"/>
          </p:cNvPicPr>
          <p:nvPr/>
        </p:nvPicPr>
        <p:blipFill>
          <a:blip r:embed="rId8"/>
          <a:stretch>
            <a:fillRect/>
          </a:stretch>
        </p:blipFill>
        <p:spPr>
          <a:xfrm>
            <a:off x="76724" y="1887388"/>
            <a:ext cx="3489475" cy="3451801"/>
          </a:xfrm>
          <a:prstGeom prst="rect">
            <a:avLst/>
          </a:prstGeom>
        </p:spPr>
      </p:pic>
      <p:pic>
        <p:nvPicPr>
          <p:cNvPr id="38" name="Picture 37" descr="epa-animation">
            <a:extLst>
              <a:ext uri="{FF2B5EF4-FFF2-40B4-BE49-F238E27FC236}">
                <a16:creationId xmlns:a16="http://schemas.microsoft.com/office/drawing/2014/main" id="{EAA61D64-CC0D-45E4-AB94-02CC3366F6B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595856" y="1854993"/>
            <a:ext cx="3516313" cy="3148013"/>
          </a:xfrm>
          <a:prstGeom prst="rect">
            <a:avLst/>
          </a:prstGeom>
          <a:noFill/>
          <a:extLst>
            <a:ext uri="{909E8E84-426E-40DD-AFC4-6F175D3DCCD1}">
              <a14:hiddenFill xmlns:a14="http://schemas.microsoft.com/office/drawing/2010/main">
                <a:solidFill>
                  <a:srgbClr val="FFFFFF"/>
                </a:solidFill>
              </a14:hiddenFill>
            </a:ext>
          </a:extLst>
        </p:spPr>
      </p:pic>
      <p:sp>
        <p:nvSpPr>
          <p:cNvPr id="31" name="Rettangolo 3">
            <a:extLst>
              <a:ext uri="{FF2B5EF4-FFF2-40B4-BE49-F238E27FC236}">
                <a16:creationId xmlns:a16="http://schemas.microsoft.com/office/drawing/2014/main" id="{B2307D91-222E-43BB-825B-4ECF5368384D}"/>
              </a:ext>
            </a:extLst>
          </p:cNvPr>
          <p:cNvSpPr/>
          <p:nvPr/>
        </p:nvSpPr>
        <p:spPr>
          <a:xfrm>
            <a:off x="5487944" y="4808203"/>
            <a:ext cx="6666509" cy="1477328"/>
          </a:xfrm>
          <a:prstGeom prst="rect">
            <a:avLst/>
          </a:prstGeom>
        </p:spPr>
        <p:txBody>
          <a:bodyPr wrap="square">
            <a:spAutoFit/>
          </a:bodyPr>
          <a:lstStyle/>
          <a:p>
            <a:pPr lvl="0" fontAlgn="base">
              <a:spcBef>
                <a:spcPct val="0"/>
              </a:spcBef>
              <a:spcAft>
                <a:spcPct val="0"/>
              </a:spcAft>
            </a:pPr>
            <a:r>
              <a:rPr lang="en-US" altLang="en-US" dirty="0">
                <a:solidFill>
                  <a:srgbClr val="000000"/>
                </a:solidFill>
                <a:latin typeface="Calibri" panose="020F0502020204030204" pitchFamily="34" charset="0"/>
              </a:rPr>
              <a:t>The angular velocity does not depend on the radius, but only on the field B and on the charge / mass ratio q / m. The electric field applied between points A and B at a frequency equal to </a:t>
            </a:r>
            <a:r>
              <a:rPr lang="en-US" altLang="en-US" dirty="0" err="1">
                <a:solidFill>
                  <a:srgbClr val="000000"/>
                </a:solidFill>
                <a:latin typeface="Calibri" panose="020F0502020204030204" pitchFamily="34" charset="0"/>
              </a:rPr>
              <a:t>qB</a:t>
            </a:r>
            <a:r>
              <a:rPr lang="en-US" altLang="en-US" dirty="0">
                <a:solidFill>
                  <a:srgbClr val="000000"/>
                </a:solidFill>
                <a:latin typeface="Calibri" panose="020F0502020204030204" pitchFamily="34" charset="0"/>
              </a:rPr>
              <a:t> / (2πm) provides the necessary acceleration. This type of machine is called the </a:t>
            </a:r>
            <a:r>
              <a:rPr lang="en-US" altLang="en-US" b="1" dirty="0">
                <a:solidFill>
                  <a:srgbClr val="000000"/>
                </a:solidFill>
                <a:latin typeface="Calibri" panose="020F0502020204030204" pitchFamily="34" charset="0"/>
              </a:rPr>
              <a:t>Cyclotron </a:t>
            </a:r>
          </a:p>
        </p:txBody>
      </p:sp>
      <p:sp>
        <p:nvSpPr>
          <p:cNvPr id="39" name="Footer Placeholder 38">
            <a:extLst>
              <a:ext uri="{FF2B5EF4-FFF2-40B4-BE49-F238E27FC236}">
                <a16:creationId xmlns:a16="http://schemas.microsoft.com/office/drawing/2014/main" id="{84558A71-935E-4563-B930-9E83D20AD95B}"/>
              </a:ext>
            </a:extLst>
          </p:cNvPr>
          <p:cNvSpPr>
            <a:spLocks noGrp="1"/>
          </p:cNvSpPr>
          <p:nvPr>
            <p:ph type="ftr" sz="quarter" idx="11"/>
          </p:nvPr>
        </p:nvSpPr>
        <p:spPr/>
        <p:txBody>
          <a:bodyPr/>
          <a:lstStyle/>
          <a:p>
            <a:r>
              <a:rPr lang="it-IT"/>
              <a:t>A. Palmieri INSPYRE LNL 14/07/2025</a:t>
            </a:r>
            <a:endParaRPr lang="it-IT" dirty="0"/>
          </a:p>
        </p:txBody>
      </p:sp>
    </p:spTree>
    <p:extLst>
      <p:ext uri="{BB962C8B-B14F-4D97-AF65-F5344CB8AC3E}">
        <p14:creationId xmlns:p14="http://schemas.microsoft.com/office/powerpoint/2010/main" val="3248930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primo funzionant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008" y="1333578"/>
            <a:ext cx="5268221" cy="4701930"/>
          </a:xfrm>
          <a:prstGeom prst="rect">
            <a:avLst/>
          </a:prstGeom>
          <a:noFill/>
          <a:extLst>
            <a:ext uri="{909E8E84-426E-40DD-AFC4-6F175D3DCCD1}">
              <a14:hiddenFill xmlns:a14="http://schemas.microsoft.com/office/drawing/2010/main">
                <a:solidFill>
                  <a:srgbClr val="FFFFFF"/>
                </a:solidFill>
              </a14:hiddenFill>
            </a:ext>
          </a:extLst>
        </p:spPr>
      </p:pic>
      <p:sp>
        <p:nvSpPr>
          <p:cNvPr id="108549" name="Text Box 5"/>
          <p:cNvSpPr txBox="1">
            <a:spLocks noChangeArrowheads="1"/>
          </p:cNvSpPr>
          <p:nvPr/>
        </p:nvSpPr>
        <p:spPr bwMode="auto">
          <a:xfrm>
            <a:off x="791815" y="645287"/>
            <a:ext cx="5079596" cy="64633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dirty="0"/>
              <a:t>First working Cyclotron Prototype</a:t>
            </a:r>
          </a:p>
          <a:p>
            <a:r>
              <a:rPr lang="en-US" altLang="it-IT" dirty="0"/>
              <a:t>(</a:t>
            </a:r>
            <a:r>
              <a:rPr lang="en-US" altLang="it-IT" dirty="0" err="1"/>
              <a:t>E.O.Lawrence</a:t>
            </a:r>
            <a:r>
              <a:rPr lang="en-US" altLang="it-IT" dirty="0"/>
              <a:t> e </a:t>
            </a:r>
            <a:r>
              <a:rPr lang="it-IT" altLang="it-IT" dirty="0" err="1"/>
              <a:t>M.S.Livingston</a:t>
            </a:r>
            <a:r>
              <a:rPr lang="it-IT" altLang="it-IT" dirty="0"/>
              <a:t>, 1931, Berkeley, CA)</a:t>
            </a:r>
            <a:r>
              <a:rPr lang="en-US" altLang="it-IT" dirty="0"/>
              <a:t> </a:t>
            </a:r>
            <a:endParaRPr lang="it-IT" altLang="it-IT" dirty="0"/>
          </a:p>
        </p:txBody>
      </p:sp>
      <p:sp>
        <p:nvSpPr>
          <p:cNvPr id="108550" name="Text Box 6"/>
          <p:cNvSpPr txBox="1">
            <a:spLocks noChangeArrowheads="1"/>
          </p:cNvSpPr>
          <p:nvPr/>
        </p:nvSpPr>
        <p:spPr bwMode="auto">
          <a:xfrm>
            <a:off x="535008" y="4578869"/>
            <a:ext cx="32154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err="1"/>
              <a:t>Diameter</a:t>
            </a:r>
            <a:r>
              <a:rPr lang="it-IT" altLang="it-IT" dirty="0"/>
              <a:t> 4.5 </a:t>
            </a:r>
            <a:r>
              <a:rPr lang="it-IT" altLang="it-IT" dirty="0" err="1"/>
              <a:t>inches</a:t>
            </a:r>
            <a:r>
              <a:rPr lang="it-IT" altLang="it-IT" dirty="0"/>
              <a:t> (</a:t>
            </a:r>
            <a:r>
              <a:rPr lang="it-IT" altLang="it-IT" dirty="0">
                <a:cs typeface="Arial" panose="020B0604020202020204" pitchFamily="34" charset="0"/>
              </a:rPr>
              <a:t>≈ 11.5 cm)</a:t>
            </a:r>
            <a:r>
              <a:rPr lang="it-IT" altLang="it-IT" dirty="0"/>
              <a:t> </a:t>
            </a:r>
          </a:p>
          <a:p>
            <a:r>
              <a:rPr lang="it-IT" altLang="it-IT" dirty="0" err="1"/>
              <a:t>voltage</a:t>
            </a:r>
            <a:r>
              <a:rPr lang="it-IT" altLang="it-IT" dirty="0"/>
              <a:t>= 1,800 </a:t>
            </a:r>
            <a:r>
              <a:rPr lang="it-IT" altLang="it-IT" dirty="0" err="1"/>
              <a:t>volts</a:t>
            </a:r>
            <a:r>
              <a:rPr lang="it-IT" altLang="it-IT" dirty="0"/>
              <a:t> </a:t>
            </a:r>
          </a:p>
          <a:p>
            <a:r>
              <a:rPr lang="it-IT" altLang="it-IT" dirty="0" err="1"/>
              <a:t>It</a:t>
            </a:r>
            <a:r>
              <a:rPr lang="it-IT" altLang="it-IT" dirty="0"/>
              <a:t> accelerated H </a:t>
            </a:r>
            <a:r>
              <a:rPr lang="it-IT" altLang="it-IT" dirty="0" err="1"/>
              <a:t>ions</a:t>
            </a:r>
            <a:r>
              <a:rPr lang="it-IT" altLang="it-IT" dirty="0"/>
              <a:t> </a:t>
            </a:r>
            <a:r>
              <a:rPr lang="it-IT" altLang="it-IT" dirty="0" err="1"/>
              <a:t>at</a:t>
            </a:r>
            <a:r>
              <a:rPr lang="it-IT" altLang="it-IT" dirty="0"/>
              <a:t> 80 </a:t>
            </a:r>
            <a:r>
              <a:rPr lang="it-IT" altLang="it-IT" dirty="0" err="1"/>
              <a:t>keV</a:t>
            </a:r>
            <a:endParaRPr lang="it-IT" altLang="it-IT" dirty="0"/>
          </a:p>
        </p:txBody>
      </p:sp>
      <p:sp>
        <p:nvSpPr>
          <p:cNvPr id="2" name="Segnaposto numero diapositiva 1"/>
          <p:cNvSpPr>
            <a:spLocks noGrp="1"/>
          </p:cNvSpPr>
          <p:nvPr>
            <p:ph type="sldNum" sz="quarter" idx="12"/>
          </p:nvPr>
        </p:nvSpPr>
        <p:spPr/>
        <p:txBody>
          <a:bodyPr/>
          <a:lstStyle/>
          <a:p>
            <a:fld id="{0AA4D6E6-13A6-4217-ABA7-E4004A4D1319}" type="slidenum">
              <a:rPr lang="it-IT" smtClean="0"/>
              <a:t>17</a:t>
            </a:fld>
            <a:endParaRPr lang="it-IT"/>
          </a:p>
        </p:txBody>
      </p:sp>
      <p:pic>
        <p:nvPicPr>
          <p:cNvPr id="6" name="Picture 5" descr="bigscience16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459" y="1291618"/>
            <a:ext cx="5521530" cy="445795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764378" y="5850842"/>
            <a:ext cx="2528000" cy="369332"/>
          </a:xfrm>
          <a:prstGeom prst="rect">
            <a:avLst/>
          </a:prstGeom>
          <a:noFill/>
        </p:spPr>
        <p:txBody>
          <a:bodyPr wrap="none" rtlCol="0">
            <a:spAutoFit/>
          </a:bodyPr>
          <a:lstStyle/>
          <a:p>
            <a:r>
              <a:rPr lang="it-IT" dirty="0"/>
              <a:t>27 inch </a:t>
            </a:r>
            <a:r>
              <a:rPr lang="it-IT" dirty="0" err="1"/>
              <a:t>Cyclotron</a:t>
            </a:r>
            <a:r>
              <a:rPr lang="it-IT" dirty="0"/>
              <a:t> (1932)</a:t>
            </a:r>
          </a:p>
        </p:txBody>
      </p:sp>
      <p:sp>
        <p:nvSpPr>
          <p:cNvPr id="8" name="Text Box 11">
            <a:extLst>
              <a:ext uri="{FF2B5EF4-FFF2-40B4-BE49-F238E27FC236}">
                <a16:creationId xmlns:a16="http://schemas.microsoft.com/office/drawing/2014/main" id="{CD19A9CE-420B-416C-9368-17498FBCCF18}"/>
              </a:ext>
            </a:extLst>
          </p:cNvPr>
          <p:cNvSpPr txBox="1">
            <a:spLocks noChangeArrowheads="1"/>
          </p:cNvSpPr>
          <p:nvPr/>
        </p:nvSpPr>
        <p:spPr bwMode="auto">
          <a:xfrm>
            <a:off x="4118917" y="38513"/>
            <a:ext cx="4333083" cy="5909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defPPr>
              <a:defRPr lang="it-IT"/>
            </a:defPPr>
            <a:lvl1pPr marL="2663549" indent="-2663549" algn="ctr">
              <a:lnSpc>
                <a:spcPct val="90000"/>
              </a:lnSpc>
              <a:spcBef>
                <a:spcPct val="0"/>
              </a:spcBef>
              <a:defRPr sz="3600" b="1">
                <a:effectLst/>
                <a:ea typeface="+mj-ea"/>
                <a:cs typeface="+mj-cs"/>
              </a:defRPr>
            </a:lvl1pPr>
          </a:lstStyle>
          <a:p>
            <a:r>
              <a:rPr lang="it-IT" altLang="it-IT" dirty="0"/>
              <a:t>The </a:t>
            </a:r>
            <a:r>
              <a:rPr lang="it-IT" altLang="it-IT" dirty="0" err="1"/>
              <a:t>Cyclotron</a:t>
            </a:r>
            <a:r>
              <a:rPr lang="it-IT" altLang="it-IT" dirty="0"/>
              <a:t> (2)</a:t>
            </a:r>
          </a:p>
        </p:txBody>
      </p:sp>
      <p:sp>
        <p:nvSpPr>
          <p:cNvPr id="4" name="Footer Placeholder 3">
            <a:extLst>
              <a:ext uri="{FF2B5EF4-FFF2-40B4-BE49-F238E27FC236}">
                <a16:creationId xmlns:a16="http://schemas.microsoft.com/office/drawing/2014/main" id="{AE23F690-A9F4-4867-ABA4-BD9980EB3AEF}"/>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2556312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B655C6C-FA70-4FDE-BC3B-B4C700008833}"/>
              </a:ext>
            </a:extLst>
          </p:cNvPr>
          <p:cNvPicPr/>
          <p:nvPr/>
        </p:nvPicPr>
        <p:blipFill>
          <a:blip r:embed="rId2"/>
          <a:stretch>
            <a:fillRect/>
          </a:stretch>
        </p:blipFill>
        <p:spPr>
          <a:xfrm>
            <a:off x="1069221" y="1302911"/>
            <a:ext cx="9604375" cy="4252178"/>
          </a:xfrm>
          <a:prstGeom prst="rect">
            <a:avLst/>
          </a:prstGeom>
        </p:spPr>
      </p:pic>
      <p:sp>
        <p:nvSpPr>
          <p:cNvPr id="5" name="Text Box 5">
            <a:extLst>
              <a:ext uri="{FF2B5EF4-FFF2-40B4-BE49-F238E27FC236}">
                <a16:creationId xmlns:a16="http://schemas.microsoft.com/office/drawing/2014/main" id="{E696B897-3155-4935-9D53-F8BB860F145E}"/>
              </a:ext>
            </a:extLst>
          </p:cNvPr>
          <p:cNvSpPr txBox="1">
            <a:spLocks noChangeArrowheads="1"/>
          </p:cNvSpPr>
          <p:nvPr/>
        </p:nvSpPr>
        <p:spPr bwMode="auto">
          <a:xfrm>
            <a:off x="2837114" y="136525"/>
            <a:ext cx="6089039" cy="83099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defPPr>
              <a:defRPr lang="it-IT"/>
            </a:defPPr>
            <a:lvl1pPr marL="2663549" indent="-2663549" algn="ctr">
              <a:lnSpc>
                <a:spcPct val="90000"/>
              </a:lnSpc>
              <a:spcBef>
                <a:spcPct val="0"/>
              </a:spcBef>
              <a:defRPr sz="3600" b="1">
                <a:effectLst/>
                <a:ea typeface="+mj-ea"/>
                <a:cs typeface="+mj-cs"/>
              </a:defRPr>
            </a:lvl1pPr>
          </a:lstStyle>
          <a:p>
            <a:r>
              <a:rPr lang="it-IT" altLang="it-IT" dirty="0"/>
              <a:t>A </a:t>
            </a:r>
            <a:r>
              <a:rPr lang="it-IT" altLang="it-IT" dirty="0" err="1"/>
              <a:t>modern</a:t>
            </a:r>
            <a:r>
              <a:rPr lang="it-IT" altLang="it-IT" dirty="0"/>
              <a:t> </a:t>
            </a:r>
            <a:r>
              <a:rPr lang="it-IT" altLang="it-IT" dirty="0" err="1"/>
              <a:t>cyclotron</a:t>
            </a:r>
            <a:endParaRPr lang="it-IT" altLang="it-IT" dirty="0"/>
          </a:p>
        </p:txBody>
      </p:sp>
      <p:sp>
        <p:nvSpPr>
          <p:cNvPr id="6" name="Rettangolo 5">
            <a:extLst>
              <a:ext uri="{FF2B5EF4-FFF2-40B4-BE49-F238E27FC236}">
                <a16:creationId xmlns:a16="http://schemas.microsoft.com/office/drawing/2014/main" id="{C2D65A1A-0184-4E4F-A92E-77FF540B2C44}"/>
              </a:ext>
            </a:extLst>
          </p:cNvPr>
          <p:cNvSpPr/>
          <p:nvPr/>
        </p:nvSpPr>
        <p:spPr>
          <a:xfrm>
            <a:off x="2305367" y="5770906"/>
            <a:ext cx="7152535" cy="369332"/>
          </a:xfrm>
          <a:prstGeom prst="rect">
            <a:avLst/>
          </a:prstGeom>
        </p:spPr>
        <p:txBody>
          <a:bodyPr wrap="none">
            <a:spAutoFit/>
          </a:bodyPr>
          <a:lstStyle/>
          <a:p>
            <a:r>
              <a:rPr lang="it-IT" altLang="it-IT" dirty="0"/>
              <a:t>750 </a:t>
            </a:r>
            <a:r>
              <a:rPr lang="it-IT" altLang="it-IT" dirty="0" err="1">
                <a:latin typeface="Symbol" panose="05050102010706020507" pitchFamily="18" charset="2"/>
              </a:rPr>
              <a:t>m</a:t>
            </a:r>
            <a:r>
              <a:rPr lang="it-IT" altLang="it-IT" dirty="0" err="1"/>
              <a:t>A</a:t>
            </a:r>
            <a:r>
              <a:rPr lang="it-IT" altLang="it-IT" dirty="0"/>
              <a:t> 70 </a:t>
            </a:r>
            <a:r>
              <a:rPr lang="it-IT" altLang="it-IT" dirty="0" err="1"/>
              <a:t>MeV</a:t>
            </a:r>
            <a:r>
              <a:rPr lang="it-IT" altLang="it-IT" dirty="0"/>
              <a:t>, </a:t>
            </a:r>
            <a:r>
              <a:rPr lang="it-IT" altLang="it-IT" dirty="0" err="1"/>
              <a:t>proton</a:t>
            </a:r>
            <a:r>
              <a:rPr lang="it-IT" altLang="it-IT" dirty="0"/>
              <a:t> driver </a:t>
            </a:r>
            <a:r>
              <a:rPr lang="it-IT" altLang="it-IT" dirty="0" err="1"/>
              <a:t>installed</a:t>
            </a:r>
            <a:r>
              <a:rPr lang="it-IT" altLang="it-IT" dirty="0"/>
              <a:t> </a:t>
            </a:r>
            <a:r>
              <a:rPr lang="it-IT" altLang="it-IT" dirty="0" err="1"/>
              <a:t>at</a:t>
            </a:r>
            <a:r>
              <a:rPr lang="it-IT" altLang="it-IT" dirty="0"/>
              <a:t> LNL in 2016 for the SPES project </a:t>
            </a:r>
            <a:endParaRPr lang="it-IT" dirty="0"/>
          </a:p>
        </p:txBody>
      </p:sp>
      <p:sp>
        <p:nvSpPr>
          <p:cNvPr id="7" name="Segnaposto piè di pagina 6">
            <a:extLst>
              <a:ext uri="{FF2B5EF4-FFF2-40B4-BE49-F238E27FC236}">
                <a16:creationId xmlns:a16="http://schemas.microsoft.com/office/drawing/2014/main" id="{FEEAAB00-1F99-4AB7-8D1B-A9B22E17A281}"/>
              </a:ext>
            </a:extLst>
          </p:cNvPr>
          <p:cNvSpPr>
            <a:spLocks noGrp="1"/>
          </p:cNvSpPr>
          <p:nvPr>
            <p:ph type="ftr" sz="quarter" idx="11"/>
          </p:nvPr>
        </p:nvSpPr>
        <p:spPr/>
        <p:txBody>
          <a:bodyPr/>
          <a:lstStyle/>
          <a:p>
            <a:r>
              <a:rPr lang="it-IT"/>
              <a:t>A. Palmieri INSPYRE LNL 14/07/2025</a:t>
            </a:r>
          </a:p>
        </p:txBody>
      </p:sp>
      <p:sp>
        <p:nvSpPr>
          <p:cNvPr id="8" name="Segnaposto numero diapositiva 7">
            <a:extLst>
              <a:ext uri="{FF2B5EF4-FFF2-40B4-BE49-F238E27FC236}">
                <a16:creationId xmlns:a16="http://schemas.microsoft.com/office/drawing/2014/main" id="{5EE45DA0-6926-473C-BCE4-301BD38AAFDD}"/>
              </a:ext>
            </a:extLst>
          </p:cNvPr>
          <p:cNvSpPr>
            <a:spLocks noGrp="1"/>
          </p:cNvSpPr>
          <p:nvPr>
            <p:ph type="sldNum" sz="quarter" idx="12"/>
          </p:nvPr>
        </p:nvSpPr>
        <p:spPr/>
        <p:txBody>
          <a:bodyPr/>
          <a:lstStyle/>
          <a:p>
            <a:fld id="{E13EBEAD-291F-404A-B84F-61DDEF2FB459}" type="slidenum">
              <a:rPr lang="it-IT" smtClean="0"/>
              <a:t>18</a:t>
            </a:fld>
            <a:endParaRPr lang="it-IT"/>
          </a:p>
        </p:txBody>
      </p:sp>
    </p:spTree>
    <p:extLst>
      <p:ext uri="{BB962C8B-B14F-4D97-AF65-F5344CB8AC3E}">
        <p14:creationId xmlns:p14="http://schemas.microsoft.com/office/powerpoint/2010/main" val="1793055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45346" y="880518"/>
            <a:ext cx="11357316" cy="1631216"/>
          </a:xfrm>
          <a:prstGeom prst="rect">
            <a:avLst/>
          </a:prstGeom>
        </p:spPr>
        <p:txBody>
          <a:bodyPr wrap="square">
            <a:spAutoFit/>
          </a:bodyPr>
          <a:lstStyle/>
          <a:p>
            <a:pPr algn="just"/>
            <a:r>
              <a:rPr lang="en-GB" sz="2000" dirty="0"/>
              <a:t>The Second World War saw a notable development in radar technologies, with the advent of amplifiers at </a:t>
            </a:r>
            <a:r>
              <a:rPr lang="en-GB" sz="2000" b="1" dirty="0"/>
              <a:t>higher frequencies </a:t>
            </a:r>
            <a:r>
              <a:rPr lang="en-GB" sz="2000" dirty="0"/>
              <a:t>(to have greater resolution) and of </a:t>
            </a:r>
            <a:r>
              <a:rPr lang="en-GB" sz="2000" b="1" dirty="0"/>
              <a:t>greater power </a:t>
            </a:r>
            <a:r>
              <a:rPr lang="en-GB" sz="2000" dirty="0"/>
              <a:t>(to detect more distant objects), such as the Magnetron (but not only). At the time, the Magnetron was one of the best kept secrets of the British. Nowadays, Magnetron can be found in many homes, inside microwave ovens, since it is now the cheapest and easiest way to generate microwaves with high power.</a:t>
            </a:r>
            <a:r>
              <a:rPr lang="it-IT" sz="2000" dirty="0"/>
              <a:t> . </a:t>
            </a:r>
          </a:p>
        </p:txBody>
      </p:sp>
      <p:pic>
        <p:nvPicPr>
          <p:cNvPr id="4" name="Immagine 3"/>
          <p:cNvPicPr>
            <a:picLocks noChangeAspect="1"/>
          </p:cNvPicPr>
          <p:nvPr/>
        </p:nvPicPr>
        <p:blipFill>
          <a:blip r:embed="rId3"/>
          <a:stretch>
            <a:fillRect/>
          </a:stretch>
        </p:blipFill>
        <p:spPr>
          <a:xfrm>
            <a:off x="8610600" y="2594528"/>
            <a:ext cx="3388544" cy="2776954"/>
          </a:xfrm>
          <a:prstGeom prst="rect">
            <a:avLst/>
          </a:prstGeom>
        </p:spPr>
      </p:pic>
      <p:pic>
        <p:nvPicPr>
          <p:cNvPr id="1026" name="Picture 2" descr="https://upload.wikimedia.org/wikipedia/commons/7/7b/Magnetron_schematic_s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120" y="2672679"/>
            <a:ext cx="2857500" cy="2743201"/>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8328158" y="5371482"/>
            <a:ext cx="3783612" cy="646331"/>
          </a:xfrm>
          <a:prstGeom prst="rect">
            <a:avLst/>
          </a:prstGeom>
        </p:spPr>
        <p:txBody>
          <a:bodyPr wrap="square">
            <a:spAutoFit/>
          </a:bodyPr>
          <a:lstStyle/>
          <a:p>
            <a:pPr algn="just"/>
            <a:r>
              <a:rPr lang="en-US" dirty="0">
                <a:solidFill>
                  <a:srgbClr val="000000"/>
                </a:solidFill>
                <a:latin typeface="Calibri" panose="020F0502020204030204" pitchFamily="34" charset="0"/>
              </a:rPr>
              <a:t>The anodic block pf the first Magnetron (Randall and Boot)</a:t>
            </a:r>
            <a:endParaRPr lang="it-IT" dirty="0"/>
          </a:p>
        </p:txBody>
      </p:sp>
      <p:pic>
        <p:nvPicPr>
          <p:cNvPr id="7" name="Immagine 6"/>
          <p:cNvPicPr>
            <a:picLocks noChangeAspect="1"/>
          </p:cNvPicPr>
          <p:nvPr/>
        </p:nvPicPr>
        <p:blipFill>
          <a:blip r:embed="rId5"/>
          <a:stretch>
            <a:fillRect/>
          </a:stretch>
        </p:blipFill>
        <p:spPr>
          <a:xfrm>
            <a:off x="256955" y="2744989"/>
            <a:ext cx="2781300" cy="2857500"/>
          </a:xfrm>
          <a:prstGeom prst="rect">
            <a:avLst/>
          </a:prstGeom>
        </p:spPr>
      </p:pic>
      <p:sp>
        <p:nvSpPr>
          <p:cNvPr id="9" name="Text Box 11"/>
          <p:cNvSpPr txBox="1">
            <a:spLocks noChangeArrowheads="1"/>
          </p:cNvSpPr>
          <p:nvPr/>
        </p:nvSpPr>
        <p:spPr bwMode="auto">
          <a:xfrm>
            <a:off x="1314451" y="320397"/>
            <a:ext cx="107658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it-IT" sz="2800" b="1" dirty="0">
                <a:effectLst>
                  <a:outerShdw blurRad="38100" dist="38100" dir="2700000" algn="tl">
                    <a:srgbClr val="000000">
                      <a:alpha val="43137"/>
                    </a:srgbClr>
                  </a:outerShdw>
                </a:effectLst>
              </a:rPr>
              <a:t>WWII (1939-1945) </a:t>
            </a:r>
            <a:r>
              <a:rPr lang="en-GB" altLang="it-IT" sz="2800" b="1" dirty="0">
                <a:effectLst>
                  <a:outerShdw blurRad="38100" dist="38100" dir="2700000" algn="tl">
                    <a:srgbClr val="000000">
                      <a:alpha val="43137"/>
                    </a:srgbClr>
                  </a:outerShdw>
                </a:effectLst>
                <a:ea typeface="+mj-ea"/>
                <a:cs typeface="+mj-cs"/>
              </a:rPr>
              <a:t>and its Technical Developments</a:t>
            </a:r>
          </a:p>
        </p:txBody>
      </p:sp>
      <p:sp>
        <p:nvSpPr>
          <p:cNvPr id="8" name="Segnaposto numero diapositiva 7"/>
          <p:cNvSpPr>
            <a:spLocks noGrp="1"/>
          </p:cNvSpPr>
          <p:nvPr>
            <p:ph type="sldNum" sz="quarter" idx="12"/>
          </p:nvPr>
        </p:nvSpPr>
        <p:spPr/>
        <p:txBody>
          <a:bodyPr/>
          <a:lstStyle/>
          <a:p>
            <a:fld id="{0AA4D6E6-13A6-4217-ABA7-E4004A4D1319}" type="slidenum">
              <a:rPr lang="it-IT" smtClean="0"/>
              <a:t>19</a:t>
            </a:fld>
            <a:endParaRPr lang="it-IT" dirty="0"/>
          </a:p>
        </p:txBody>
      </p:sp>
      <p:sp>
        <p:nvSpPr>
          <p:cNvPr id="11" name="Rettangolo 10"/>
          <p:cNvSpPr/>
          <p:nvPr/>
        </p:nvSpPr>
        <p:spPr>
          <a:xfrm>
            <a:off x="206180" y="5581861"/>
            <a:ext cx="2719900" cy="369332"/>
          </a:xfrm>
          <a:prstGeom prst="rect">
            <a:avLst/>
          </a:prstGeom>
        </p:spPr>
        <p:txBody>
          <a:bodyPr wrap="square">
            <a:spAutoFit/>
          </a:bodyPr>
          <a:lstStyle/>
          <a:p>
            <a:pPr algn="just"/>
            <a:r>
              <a:rPr lang="it-IT" dirty="0">
                <a:solidFill>
                  <a:srgbClr val="000000"/>
                </a:solidFill>
                <a:latin typeface="Calibri" panose="020F0502020204030204" pitchFamily="34" charset="0"/>
              </a:rPr>
              <a:t>A WWII Radar System</a:t>
            </a:r>
            <a:endParaRPr lang="it-IT" dirty="0"/>
          </a:p>
        </p:txBody>
      </p:sp>
      <p:sp>
        <p:nvSpPr>
          <p:cNvPr id="3" name="CasellaDiTesto 2"/>
          <p:cNvSpPr txBox="1"/>
          <p:nvPr/>
        </p:nvSpPr>
        <p:spPr>
          <a:xfrm>
            <a:off x="3343388" y="5415880"/>
            <a:ext cx="2915232" cy="584775"/>
          </a:xfrm>
          <a:prstGeom prst="rect">
            <a:avLst/>
          </a:prstGeom>
          <a:noFill/>
        </p:spPr>
        <p:txBody>
          <a:bodyPr wrap="square" rtlCol="0">
            <a:spAutoFit/>
          </a:bodyPr>
          <a:lstStyle/>
          <a:p>
            <a:r>
              <a:rPr lang="en-GB" sz="1600">
                <a:solidFill>
                  <a:srgbClr val="0070C0"/>
                </a:solidFill>
              </a:rPr>
              <a:t>Hot Cathode which emits electrons </a:t>
            </a:r>
          </a:p>
        </p:txBody>
      </p:sp>
      <p:cxnSp>
        <p:nvCxnSpPr>
          <p:cNvPr id="10" name="Connettore 2 9"/>
          <p:cNvCxnSpPr/>
          <p:nvPr/>
        </p:nvCxnSpPr>
        <p:spPr>
          <a:xfrm flipV="1">
            <a:off x="4746091" y="4068470"/>
            <a:ext cx="83779" cy="1409209"/>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2" name="Ovale 11"/>
          <p:cNvSpPr/>
          <p:nvPr/>
        </p:nvSpPr>
        <p:spPr>
          <a:xfrm>
            <a:off x="5008310" y="3743696"/>
            <a:ext cx="82011" cy="69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p:cNvSpPr/>
          <p:nvPr/>
        </p:nvSpPr>
        <p:spPr>
          <a:xfrm>
            <a:off x="4947185" y="3686394"/>
            <a:ext cx="185787" cy="1832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p:cNvSpPr txBox="1"/>
          <p:nvPr/>
        </p:nvSpPr>
        <p:spPr>
          <a:xfrm>
            <a:off x="2848263" y="2467042"/>
            <a:ext cx="3397533" cy="338554"/>
          </a:xfrm>
          <a:prstGeom prst="rect">
            <a:avLst/>
          </a:prstGeom>
          <a:noFill/>
        </p:spPr>
        <p:txBody>
          <a:bodyPr wrap="none" rtlCol="0">
            <a:spAutoFit/>
          </a:bodyPr>
          <a:lstStyle/>
          <a:p>
            <a:r>
              <a:rPr lang="it-IT" sz="1600" dirty="0">
                <a:solidFill>
                  <a:srgbClr val="FF0000"/>
                </a:solidFill>
              </a:rPr>
              <a:t>B- field </a:t>
            </a:r>
            <a:r>
              <a:rPr lang="it-IT" sz="1600" dirty="0" err="1">
                <a:solidFill>
                  <a:srgbClr val="FF0000"/>
                </a:solidFill>
              </a:rPr>
              <a:t>directed</a:t>
            </a:r>
            <a:r>
              <a:rPr lang="it-IT" sz="1600" dirty="0">
                <a:solidFill>
                  <a:srgbClr val="FF0000"/>
                </a:solidFill>
              </a:rPr>
              <a:t> out of the </a:t>
            </a:r>
            <a:r>
              <a:rPr lang="it-IT" sz="1600" dirty="0" err="1">
                <a:solidFill>
                  <a:srgbClr val="FF0000"/>
                </a:solidFill>
              </a:rPr>
              <a:t>sheet</a:t>
            </a:r>
            <a:r>
              <a:rPr lang="it-IT" sz="1600" dirty="0">
                <a:solidFill>
                  <a:srgbClr val="FF0000"/>
                </a:solidFill>
              </a:rPr>
              <a:t> </a:t>
            </a:r>
            <a:r>
              <a:rPr lang="it-IT" sz="1600" dirty="0" err="1">
                <a:solidFill>
                  <a:srgbClr val="FF0000"/>
                </a:solidFill>
              </a:rPr>
              <a:t>plane</a:t>
            </a:r>
            <a:endParaRPr lang="en-GB" sz="1600" dirty="0">
              <a:solidFill>
                <a:srgbClr val="FF0000"/>
              </a:solidFill>
            </a:endParaRPr>
          </a:p>
        </p:txBody>
      </p:sp>
      <p:cxnSp>
        <p:nvCxnSpPr>
          <p:cNvPr id="17" name="Connettore 2 16"/>
          <p:cNvCxnSpPr/>
          <p:nvPr/>
        </p:nvCxnSpPr>
        <p:spPr>
          <a:xfrm>
            <a:off x="3904461" y="2819510"/>
            <a:ext cx="1118080" cy="93368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6056075" y="4513906"/>
            <a:ext cx="2612788" cy="584775"/>
          </a:xfrm>
          <a:prstGeom prst="rect">
            <a:avLst/>
          </a:prstGeom>
          <a:noFill/>
        </p:spPr>
        <p:txBody>
          <a:bodyPr wrap="square" rtlCol="0">
            <a:spAutoFit/>
          </a:bodyPr>
          <a:lstStyle/>
          <a:p>
            <a:pPr algn="just"/>
            <a:r>
              <a:rPr lang="en-GB" sz="1600">
                <a:solidFill>
                  <a:srgbClr val="FF0000"/>
                </a:solidFill>
              </a:rPr>
              <a:t>Electron trajectories due to B field</a:t>
            </a:r>
          </a:p>
        </p:txBody>
      </p:sp>
      <p:cxnSp>
        <p:nvCxnSpPr>
          <p:cNvPr id="21" name="Connettore 2 20"/>
          <p:cNvCxnSpPr>
            <a:stCxn id="20" idx="1"/>
          </p:cNvCxnSpPr>
          <p:nvPr/>
        </p:nvCxnSpPr>
        <p:spPr>
          <a:xfrm flipH="1" flipV="1">
            <a:off x="4458445" y="3733845"/>
            <a:ext cx="1597630" cy="107244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6469208" y="2511617"/>
            <a:ext cx="2128567" cy="1323439"/>
          </a:xfrm>
          <a:prstGeom prst="rect">
            <a:avLst/>
          </a:prstGeom>
          <a:noFill/>
        </p:spPr>
        <p:txBody>
          <a:bodyPr wrap="square" rtlCol="0">
            <a:spAutoFit/>
          </a:bodyPr>
          <a:lstStyle/>
          <a:p>
            <a:pPr algn="just"/>
            <a:r>
              <a:rPr lang="en-GB" sz="1600" dirty="0">
                <a:solidFill>
                  <a:srgbClr val="00B050"/>
                </a:solidFill>
              </a:rPr>
              <a:t>The electrons are trapped in these cavities, and when they oscillate they emit an electromagnetic wave</a:t>
            </a:r>
          </a:p>
        </p:txBody>
      </p:sp>
      <p:cxnSp>
        <p:nvCxnSpPr>
          <p:cNvPr id="24" name="Connettore 2 23"/>
          <p:cNvCxnSpPr>
            <a:cxnSpLocks/>
            <a:stCxn id="23" idx="1"/>
          </p:cNvCxnSpPr>
          <p:nvPr/>
        </p:nvCxnSpPr>
        <p:spPr>
          <a:xfrm flipH="1">
            <a:off x="5449974" y="3173337"/>
            <a:ext cx="1019234" cy="252342"/>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6234707" y="3858153"/>
            <a:ext cx="890693" cy="338554"/>
          </a:xfrm>
          <a:prstGeom prst="rect">
            <a:avLst/>
          </a:prstGeom>
          <a:noFill/>
        </p:spPr>
        <p:txBody>
          <a:bodyPr wrap="none" rtlCol="0">
            <a:spAutoFit/>
          </a:bodyPr>
          <a:lstStyle/>
          <a:p>
            <a:r>
              <a:rPr lang="it-IT" sz="1600" dirty="0">
                <a:solidFill>
                  <a:schemeClr val="accent2">
                    <a:lumMod val="50000"/>
                  </a:schemeClr>
                </a:solidFill>
              </a:rPr>
              <a:t>Antenna</a:t>
            </a:r>
            <a:endParaRPr lang="en-GB" sz="1600" dirty="0">
              <a:solidFill>
                <a:schemeClr val="accent2">
                  <a:lumMod val="50000"/>
                </a:schemeClr>
              </a:solidFill>
            </a:endParaRPr>
          </a:p>
        </p:txBody>
      </p:sp>
      <p:sp>
        <p:nvSpPr>
          <p:cNvPr id="30" name="CasellaDiTesto 29"/>
          <p:cNvSpPr txBox="1"/>
          <p:nvPr/>
        </p:nvSpPr>
        <p:spPr>
          <a:xfrm>
            <a:off x="5544791" y="6115969"/>
            <a:ext cx="3030125" cy="338554"/>
          </a:xfrm>
          <a:prstGeom prst="rect">
            <a:avLst/>
          </a:prstGeom>
          <a:noFill/>
        </p:spPr>
        <p:txBody>
          <a:bodyPr wrap="square" rtlCol="0">
            <a:spAutoFit/>
          </a:bodyPr>
          <a:lstStyle/>
          <a:p>
            <a:pPr algn="ctr"/>
            <a:r>
              <a:rPr lang="it-IT" sz="1600" dirty="0" err="1">
                <a:solidFill>
                  <a:schemeClr val="bg1">
                    <a:lumMod val="50000"/>
                  </a:schemeClr>
                </a:solidFill>
              </a:rPr>
              <a:t>Grounded</a:t>
            </a:r>
            <a:r>
              <a:rPr lang="it-IT" sz="1600" dirty="0">
                <a:solidFill>
                  <a:schemeClr val="bg1">
                    <a:lumMod val="50000"/>
                  </a:schemeClr>
                </a:solidFill>
              </a:rPr>
              <a:t> </a:t>
            </a:r>
            <a:r>
              <a:rPr lang="it-IT" sz="1600" dirty="0" err="1">
                <a:solidFill>
                  <a:schemeClr val="bg1">
                    <a:lumMod val="50000"/>
                  </a:schemeClr>
                </a:solidFill>
              </a:rPr>
              <a:t>anode</a:t>
            </a:r>
            <a:endParaRPr lang="en-GB" sz="1600" dirty="0">
              <a:solidFill>
                <a:schemeClr val="bg1">
                  <a:lumMod val="50000"/>
                </a:schemeClr>
              </a:solidFill>
            </a:endParaRPr>
          </a:p>
        </p:txBody>
      </p:sp>
      <p:cxnSp>
        <p:nvCxnSpPr>
          <p:cNvPr id="31" name="Connettore 2 30"/>
          <p:cNvCxnSpPr/>
          <p:nvPr/>
        </p:nvCxnSpPr>
        <p:spPr>
          <a:xfrm flipH="1" flipV="1">
            <a:off x="5755341" y="4927002"/>
            <a:ext cx="1192153" cy="1250768"/>
          </a:xfrm>
          <a:prstGeom prst="straightConnector1">
            <a:avLst/>
          </a:prstGeom>
          <a:ln w="349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149337F-5741-4520-AD7F-26C11F3C96F3}"/>
              </a:ext>
            </a:extLst>
          </p:cNvPr>
          <p:cNvSpPr>
            <a:spLocks noGrp="1"/>
          </p:cNvSpPr>
          <p:nvPr>
            <p:ph type="ftr" sz="quarter" idx="11"/>
          </p:nvPr>
        </p:nvSpPr>
        <p:spPr/>
        <p:txBody>
          <a:bodyPr/>
          <a:lstStyle/>
          <a:p>
            <a:r>
              <a:rPr lang="it-IT"/>
              <a:t>A. Palmieri INSPYRE LNL 14/07/2025</a:t>
            </a:r>
            <a:endParaRPr lang="it-IT" dirty="0"/>
          </a:p>
        </p:txBody>
      </p:sp>
    </p:spTree>
    <p:extLst>
      <p:ext uri="{BB962C8B-B14F-4D97-AF65-F5344CB8AC3E}">
        <p14:creationId xmlns:p14="http://schemas.microsoft.com/office/powerpoint/2010/main" val="2370635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706191" y="1417515"/>
            <a:ext cx="10779617" cy="4154984"/>
          </a:xfrm>
          <a:prstGeom prst="rect">
            <a:avLst/>
          </a:prstGeom>
        </p:spPr>
        <p:txBody>
          <a:bodyPr wrap="square">
            <a:spAutoFit/>
          </a:bodyPr>
          <a:lstStyle/>
          <a:p>
            <a:pPr marL="571500" indent="-571500" algn="just">
              <a:buFont typeface="Arial" panose="020B0604020202020204" pitchFamily="34" charset="0"/>
              <a:buChar char="•"/>
            </a:pPr>
            <a:r>
              <a:rPr lang="it-IT" sz="4400" b="0" i="0" u="none" strike="noStrike" baseline="0" dirty="0">
                <a:solidFill>
                  <a:srgbClr val="000000"/>
                </a:solidFill>
                <a:latin typeface="Calibri" panose="020F0502020204030204" pitchFamily="34" charset="0"/>
              </a:rPr>
              <a:t>Preliminary </a:t>
            </a:r>
            <a:r>
              <a:rPr lang="it-IT" sz="4400" b="0" i="0" u="none" strike="noStrike" baseline="0" dirty="0" err="1">
                <a:solidFill>
                  <a:srgbClr val="000000"/>
                </a:solidFill>
                <a:latin typeface="Calibri" panose="020F0502020204030204" pitchFamily="34" charset="0"/>
              </a:rPr>
              <a:t>Considerations</a:t>
            </a:r>
            <a:endParaRPr lang="it-IT" sz="4400" b="0" i="0" u="none" strike="noStrike" baseline="0" dirty="0">
              <a:solidFill>
                <a:srgbClr val="000000"/>
              </a:solidFill>
              <a:latin typeface="Calibri" panose="020F0502020204030204" pitchFamily="34" charset="0"/>
            </a:endParaRPr>
          </a:p>
          <a:p>
            <a:pPr marL="571500" indent="-571500" algn="just">
              <a:buFont typeface="Arial" panose="020B0604020202020204" pitchFamily="34" charset="0"/>
              <a:buChar char="•"/>
            </a:pPr>
            <a:r>
              <a:rPr lang="it-IT" sz="4400" dirty="0" err="1">
                <a:solidFill>
                  <a:srgbClr val="000000"/>
                </a:solidFill>
                <a:latin typeface="Calibri" panose="020F0502020204030204" pitchFamily="34" charset="0"/>
              </a:rPr>
              <a:t>Main</a:t>
            </a:r>
            <a:r>
              <a:rPr lang="it-IT" sz="4400" dirty="0">
                <a:solidFill>
                  <a:srgbClr val="000000"/>
                </a:solidFill>
                <a:latin typeface="Calibri" panose="020F0502020204030204" pitchFamily="34" charset="0"/>
              </a:rPr>
              <a:t> Accelerator </a:t>
            </a:r>
            <a:r>
              <a:rPr lang="it-IT" sz="4400" dirty="0" err="1">
                <a:solidFill>
                  <a:srgbClr val="000000"/>
                </a:solidFill>
                <a:latin typeface="Calibri" panose="020F0502020204030204" pitchFamily="34" charset="0"/>
              </a:rPr>
              <a:t>Cathegories</a:t>
            </a:r>
            <a:r>
              <a:rPr lang="it-IT" sz="4400" dirty="0">
                <a:solidFill>
                  <a:srgbClr val="000000"/>
                </a:solidFill>
                <a:latin typeface="Calibri" panose="020F0502020204030204" pitchFamily="34" charset="0"/>
              </a:rPr>
              <a:t>: an </a:t>
            </a:r>
            <a:r>
              <a:rPr lang="it-IT" sz="4400" dirty="0" err="1">
                <a:solidFill>
                  <a:srgbClr val="000000"/>
                </a:solidFill>
                <a:latin typeface="Calibri" panose="020F0502020204030204" pitchFamily="34" charset="0"/>
              </a:rPr>
              <a:t>historical</a:t>
            </a:r>
            <a:r>
              <a:rPr lang="it-IT" sz="4400" dirty="0">
                <a:solidFill>
                  <a:srgbClr val="000000"/>
                </a:solidFill>
                <a:latin typeface="Calibri" panose="020F0502020204030204" pitchFamily="34" charset="0"/>
              </a:rPr>
              <a:t> </a:t>
            </a:r>
            <a:r>
              <a:rPr lang="it-IT" sz="4400" dirty="0" err="1">
                <a:solidFill>
                  <a:srgbClr val="000000"/>
                </a:solidFill>
                <a:latin typeface="Calibri" panose="020F0502020204030204" pitchFamily="34" charset="0"/>
              </a:rPr>
              <a:t>overview</a:t>
            </a:r>
            <a:endParaRPr lang="it-IT" sz="4400" dirty="0">
              <a:solidFill>
                <a:srgbClr val="000000"/>
              </a:solidFill>
              <a:latin typeface="Calibri" panose="020F0502020204030204" pitchFamily="34" charset="0"/>
            </a:endParaRPr>
          </a:p>
          <a:p>
            <a:pPr marL="571500" indent="-571500" algn="just">
              <a:buFont typeface="Arial" panose="020B0604020202020204" pitchFamily="34" charset="0"/>
              <a:buChar char="•"/>
            </a:pPr>
            <a:r>
              <a:rPr lang="it-IT" sz="4400" dirty="0" err="1">
                <a:solidFill>
                  <a:srgbClr val="000000"/>
                </a:solidFill>
                <a:latin typeface="Calibri" panose="020F0502020204030204" pitchFamily="34" charset="0"/>
              </a:rPr>
              <a:t>Hints</a:t>
            </a:r>
            <a:r>
              <a:rPr lang="it-IT" sz="4400" dirty="0">
                <a:solidFill>
                  <a:srgbClr val="000000"/>
                </a:solidFill>
                <a:latin typeface="Calibri" panose="020F0502020204030204" pitchFamily="34" charset="0"/>
              </a:rPr>
              <a:t> to </a:t>
            </a:r>
            <a:r>
              <a:rPr lang="it-IT" sz="4400" dirty="0" err="1">
                <a:solidFill>
                  <a:srgbClr val="000000"/>
                </a:solidFill>
                <a:latin typeface="Calibri" panose="020F0502020204030204" pitchFamily="34" charset="0"/>
              </a:rPr>
              <a:t>applications</a:t>
            </a:r>
            <a:endParaRPr lang="it-IT" sz="4400" dirty="0">
              <a:solidFill>
                <a:srgbClr val="000000"/>
              </a:solidFill>
              <a:latin typeface="Calibri" panose="020F0502020204030204" pitchFamily="34" charset="0"/>
            </a:endParaRPr>
          </a:p>
          <a:p>
            <a:pPr marL="571500" indent="-571500" algn="just">
              <a:buFont typeface="Arial" panose="020B0604020202020204" pitchFamily="34" charset="0"/>
              <a:buChar char="•"/>
            </a:pPr>
            <a:r>
              <a:rPr lang="it-IT" sz="4400" dirty="0">
                <a:solidFill>
                  <a:srgbClr val="000000"/>
                </a:solidFill>
                <a:latin typeface="Calibri" panose="020F0502020204030204" pitchFamily="34" charset="0"/>
              </a:rPr>
              <a:t>LNL Commitment in Last Generation Accelerators</a:t>
            </a:r>
          </a:p>
        </p:txBody>
      </p:sp>
      <p:sp>
        <p:nvSpPr>
          <p:cNvPr id="2" name="Segnaposto numero diapositiva 1"/>
          <p:cNvSpPr>
            <a:spLocks noGrp="1"/>
          </p:cNvSpPr>
          <p:nvPr>
            <p:ph type="sldNum" sz="quarter" idx="12"/>
          </p:nvPr>
        </p:nvSpPr>
        <p:spPr/>
        <p:txBody>
          <a:bodyPr/>
          <a:lstStyle/>
          <a:p>
            <a:fld id="{0AA4D6E6-13A6-4217-ABA7-E4004A4D1319}" type="slidenum">
              <a:rPr lang="it-IT" smtClean="0"/>
              <a:t>2</a:t>
            </a:fld>
            <a:endParaRPr lang="it-IT"/>
          </a:p>
        </p:txBody>
      </p:sp>
      <p:sp>
        <p:nvSpPr>
          <p:cNvPr id="3" name="Footer Placeholder 2">
            <a:extLst>
              <a:ext uri="{FF2B5EF4-FFF2-40B4-BE49-F238E27FC236}">
                <a16:creationId xmlns:a16="http://schemas.microsoft.com/office/drawing/2014/main" id="{DDB1893A-EF1C-72E4-D073-93D70391F65E}"/>
              </a:ext>
            </a:extLst>
          </p:cNvPr>
          <p:cNvSpPr>
            <a:spLocks noGrp="1"/>
          </p:cNvSpPr>
          <p:nvPr>
            <p:ph type="ftr" sz="quarter" idx="11"/>
          </p:nvPr>
        </p:nvSpPr>
        <p:spPr/>
        <p:txBody>
          <a:bodyPr/>
          <a:lstStyle/>
          <a:p>
            <a:r>
              <a:rPr lang="it-IT"/>
              <a:t>A. Palmieri INSPYRE LNL 14/07/2025</a:t>
            </a:r>
            <a:endParaRPr lang="it-IT" dirty="0"/>
          </a:p>
        </p:txBody>
      </p:sp>
    </p:spTree>
    <p:extLst>
      <p:ext uri="{BB962C8B-B14F-4D97-AF65-F5344CB8AC3E}">
        <p14:creationId xmlns:p14="http://schemas.microsoft.com/office/powerpoint/2010/main" val="3691599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8869" y="488584"/>
            <a:ext cx="11873131" cy="369332"/>
          </a:xfrm>
          <a:prstGeom prst="rect">
            <a:avLst/>
          </a:prstGeom>
        </p:spPr>
        <p:txBody>
          <a:bodyPr wrap="square">
            <a:spAutoFit/>
          </a:bodyPr>
          <a:lstStyle/>
          <a:p>
            <a:r>
              <a:rPr lang="it-IT" dirty="0"/>
              <a:t>.</a:t>
            </a:r>
          </a:p>
        </p:txBody>
      </p:sp>
      <p:sp>
        <p:nvSpPr>
          <p:cNvPr id="3" name="Rettangolo 2"/>
          <p:cNvSpPr/>
          <p:nvPr/>
        </p:nvSpPr>
        <p:spPr>
          <a:xfrm>
            <a:off x="169682" y="961488"/>
            <a:ext cx="11631250" cy="1477328"/>
          </a:xfrm>
          <a:prstGeom prst="rect">
            <a:avLst/>
          </a:prstGeom>
        </p:spPr>
        <p:txBody>
          <a:bodyPr wrap="square">
            <a:spAutoFit/>
          </a:bodyPr>
          <a:lstStyle/>
          <a:p>
            <a:pPr algn="just"/>
            <a:r>
              <a:rPr lang="en-GB" dirty="0">
                <a:solidFill>
                  <a:srgbClr val="000000"/>
                </a:solidFill>
                <a:latin typeface="Calibri" panose="020F0502020204030204" pitchFamily="34" charset="0"/>
              </a:rPr>
              <a:t>After the end of World War II, some technologies used for radar were de-classified. As a result, new types of high frequency amplifiers (from 100 MHz to a few GHz) have become available.</a:t>
            </a:r>
          </a:p>
          <a:p>
            <a:pPr algn="just"/>
            <a:r>
              <a:rPr lang="en-GB" dirty="0">
                <a:solidFill>
                  <a:srgbClr val="000000"/>
                </a:solidFill>
                <a:latin typeface="Calibri" panose="020F0502020204030204" pitchFamily="34" charset="0"/>
              </a:rPr>
              <a:t>Furthermore, in 1946 Luis Alvarez overcame the drawbacks of </a:t>
            </a:r>
            <a:r>
              <a:rPr lang="en-GB" dirty="0" err="1">
                <a:solidFill>
                  <a:srgbClr val="000000"/>
                </a:solidFill>
                <a:latin typeface="Calibri" panose="020F0502020204030204" pitchFamily="34" charset="0"/>
              </a:rPr>
              <a:t>Wideroe</a:t>
            </a:r>
            <a:r>
              <a:rPr lang="en-GB" dirty="0">
                <a:solidFill>
                  <a:srgbClr val="000000"/>
                </a:solidFill>
                <a:latin typeface="Calibri" panose="020F0502020204030204" pitchFamily="34" charset="0"/>
              </a:rPr>
              <a:t> </a:t>
            </a:r>
            <a:r>
              <a:rPr lang="en-GB" dirty="0" err="1">
                <a:solidFill>
                  <a:srgbClr val="000000"/>
                </a:solidFill>
                <a:latin typeface="Calibri" panose="020F0502020204030204" pitchFamily="34" charset="0"/>
              </a:rPr>
              <a:t>Linac</a:t>
            </a:r>
            <a:r>
              <a:rPr lang="en-GB" dirty="0">
                <a:solidFill>
                  <a:srgbClr val="000000"/>
                </a:solidFill>
                <a:latin typeface="Calibri" panose="020F0502020204030204" pitchFamily="34" charset="0"/>
              </a:rPr>
              <a:t> by including the </a:t>
            </a:r>
            <a:r>
              <a:rPr lang="en-GB" dirty="0" err="1">
                <a:solidFill>
                  <a:srgbClr val="000000"/>
                </a:solidFill>
                <a:latin typeface="Calibri" panose="020F0502020204030204" pitchFamily="34" charset="0"/>
              </a:rPr>
              <a:t>Wideroe</a:t>
            </a:r>
            <a:r>
              <a:rPr lang="en-GB" dirty="0">
                <a:solidFill>
                  <a:srgbClr val="000000"/>
                </a:solidFill>
                <a:latin typeface="Calibri" panose="020F0502020204030204" pitchFamily="34" charset="0"/>
              </a:rPr>
              <a:t> structure inside a large metal tube that formed an efficient cavity where the fields were confined and prevented from irradiation. This structure, called DTL (Drift Tube </a:t>
            </a:r>
            <a:r>
              <a:rPr lang="en-GB" dirty="0" err="1">
                <a:solidFill>
                  <a:srgbClr val="000000"/>
                </a:solidFill>
                <a:latin typeface="Calibri" panose="020F0502020204030204" pitchFamily="34" charset="0"/>
              </a:rPr>
              <a:t>Linac</a:t>
            </a:r>
            <a:r>
              <a:rPr lang="en-GB" dirty="0">
                <a:solidFill>
                  <a:srgbClr val="000000"/>
                </a:solidFill>
                <a:latin typeface="Calibri" panose="020F0502020204030204" pitchFamily="34" charset="0"/>
              </a:rPr>
              <a:t>), is widely used as an accelerator for protons and ions.</a:t>
            </a:r>
            <a:endParaRPr lang="it-IT" dirty="0"/>
          </a:p>
        </p:txBody>
      </p:sp>
      <p:pic>
        <p:nvPicPr>
          <p:cNvPr id="4" name="Immagine 3"/>
          <p:cNvPicPr>
            <a:picLocks noChangeAspect="1"/>
          </p:cNvPicPr>
          <p:nvPr/>
        </p:nvPicPr>
        <p:blipFill>
          <a:blip r:embed="rId2"/>
          <a:stretch>
            <a:fillRect/>
          </a:stretch>
        </p:blipFill>
        <p:spPr>
          <a:xfrm>
            <a:off x="110442" y="2706823"/>
            <a:ext cx="7758032" cy="2086080"/>
          </a:xfrm>
          <a:prstGeom prst="rect">
            <a:avLst/>
          </a:prstGeom>
        </p:spPr>
      </p:pic>
      <p:sp>
        <p:nvSpPr>
          <p:cNvPr id="7" name="Text Box 11"/>
          <p:cNvSpPr txBox="1">
            <a:spLocks noChangeArrowheads="1"/>
          </p:cNvSpPr>
          <p:nvPr/>
        </p:nvSpPr>
        <p:spPr bwMode="auto">
          <a:xfrm>
            <a:off x="4715696" y="296326"/>
            <a:ext cx="25392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algn="ctr">
              <a:defRPr sz="2800" b="1">
                <a:effectLst>
                  <a:outerShdw blurRad="38100" dist="38100" dir="2700000" algn="tl">
                    <a:srgbClr val="000000">
                      <a:alpha val="43137"/>
                    </a:srgbClr>
                  </a:outerShdw>
                </a:effectLst>
              </a:defRPr>
            </a:lvl1pPr>
          </a:lstStyle>
          <a:p>
            <a:r>
              <a:rPr lang="it-IT" altLang="it-IT" dirty="0"/>
              <a:t>Alvarez DTL</a:t>
            </a:r>
          </a:p>
        </p:txBody>
      </p:sp>
      <p:sp>
        <p:nvSpPr>
          <p:cNvPr id="8" name="Segnaposto numero diapositiva 7"/>
          <p:cNvSpPr>
            <a:spLocks noGrp="1"/>
          </p:cNvSpPr>
          <p:nvPr>
            <p:ph type="sldNum" sz="quarter" idx="12"/>
          </p:nvPr>
        </p:nvSpPr>
        <p:spPr/>
        <p:txBody>
          <a:bodyPr/>
          <a:lstStyle/>
          <a:p>
            <a:fld id="{0AA4D6E6-13A6-4217-ABA7-E4004A4D1319}" type="slidenum">
              <a:rPr lang="it-IT" smtClean="0"/>
              <a:t>20</a:t>
            </a:fld>
            <a:endParaRPr lang="it-IT"/>
          </a:p>
        </p:txBody>
      </p:sp>
      <p:sp>
        <p:nvSpPr>
          <p:cNvPr id="9" name="Rettangolo 8">
            <a:extLst>
              <a:ext uri="{FF2B5EF4-FFF2-40B4-BE49-F238E27FC236}">
                <a16:creationId xmlns:a16="http://schemas.microsoft.com/office/drawing/2014/main" id="{0295FDFC-48D9-4452-B073-5F201A00EEED}"/>
              </a:ext>
            </a:extLst>
          </p:cNvPr>
          <p:cNvSpPr/>
          <p:nvPr/>
        </p:nvSpPr>
        <p:spPr>
          <a:xfrm>
            <a:off x="280375" y="5060911"/>
            <a:ext cx="11631250" cy="1754326"/>
          </a:xfrm>
          <a:prstGeom prst="rect">
            <a:avLst/>
          </a:prstGeom>
        </p:spPr>
        <p:txBody>
          <a:bodyPr wrap="square">
            <a:spAutoFit/>
          </a:bodyPr>
          <a:lstStyle/>
          <a:p>
            <a:pPr marL="285750" indent="-285750" algn="just">
              <a:buFont typeface="Arial" panose="020B0604020202020204" pitchFamily="34" charset="0"/>
              <a:buChar char="•"/>
            </a:pPr>
            <a:r>
              <a:rPr lang="en-GB" dirty="0">
                <a:solidFill>
                  <a:srgbClr val="000000"/>
                </a:solidFill>
                <a:latin typeface="Calibri" panose="020F0502020204030204" pitchFamily="34" charset="0"/>
              </a:rPr>
              <a:t>Similarly to </a:t>
            </a:r>
            <a:r>
              <a:rPr lang="en-GB" dirty="0" err="1">
                <a:solidFill>
                  <a:srgbClr val="000000"/>
                </a:solidFill>
                <a:latin typeface="Calibri" panose="020F0502020204030204" pitchFamily="34" charset="0"/>
              </a:rPr>
              <a:t>Wideroe's</a:t>
            </a:r>
            <a:r>
              <a:rPr lang="en-GB" dirty="0">
                <a:solidFill>
                  <a:srgbClr val="000000"/>
                </a:solidFill>
                <a:latin typeface="Calibri" panose="020F0502020204030204" pitchFamily="34" charset="0"/>
              </a:rPr>
              <a:t> machine, the DTL alternates shielded tubes and accelerating gaps and exploits synchronism, but, in </a:t>
            </a:r>
            <a:r>
              <a:rPr lang="en-GB" dirty="0" err="1">
                <a:solidFill>
                  <a:srgbClr val="000000"/>
                </a:solidFill>
                <a:latin typeface="Calibri" panose="020F0502020204030204" pitchFamily="34" charset="0"/>
              </a:rPr>
              <a:t>Wideroe's</a:t>
            </a:r>
            <a:r>
              <a:rPr lang="en-GB" dirty="0">
                <a:solidFill>
                  <a:srgbClr val="000000"/>
                </a:solidFill>
                <a:latin typeface="Calibri" panose="020F0502020204030204" pitchFamily="34" charset="0"/>
              </a:rPr>
              <a:t> machine, the accelerating tubes are directly connected to the RF amplifier, so the machine can behave like an antenna and radiate.</a:t>
            </a:r>
          </a:p>
          <a:p>
            <a:pPr marL="285750" indent="-285750" algn="just">
              <a:buFont typeface="Arial" panose="020B0604020202020204" pitchFamily="34" charset="0"/>
              <a:buChar char="•"/>
            </a:pPr>
            <a:r>
              <a:rPr lang="en-GB" dirty="0">
                <a:solidFill>
                  <a:srgbClr val="000000"/>
                </a:solidFill>
                <a:latin typeface="Calibri" panose="020F0502020204030204" pitchFamily="34" charset="0"/>
              </a:rPr>
              <a:t>In Alvarez's machine, the RF power injected into the cavity by means of an antenna establishes an electromagnetic field configuration that remains efficiently confined to the operating frequency. At different frequencies, the cavity tends to reflect the RF power back</a:t>
            </a:r>
            <a:endParaRPr lang="it-IT" dirty="0"/>
          </a:p>
        </p:txBody>
      </p:sp>
      <p:sp>
        <p:nvSpPr>
          <p:cNvPr id="6" name="CasellaDiTesto 5">
            <a:extLst>
              <a:ext uri="{FF2B5EF4-FFF2-40B4-BE49-F238E27FC236}">
                <a16:creationId xmlns:a16="http://schemas.microsoft.com/office/drawing/2014/main" id="{3BD6853C-DD10-446B-9FD8-4146F7E374AB}"/>
              </a:ext>
            </a:extLst>
          </p:cNvPr>
          <p:cNvSpPr txBox="1"/>
          <p:nvPr/>
        </p:nvSpPr>
        <p:spPr>
          <a:xfrm>
            <a:off x="4317743" y="2392203"/>
            <a:ext cx="2689605" cy="338554"/>
          </a:xfrm>
          <a:prstGeom prst="rect">
            <a:avLst/>
          </a:prstGeom>
          <a:solidFill>
            <a:schemeClr val="bg1"/>
          </a:solidFill>
        </p:spPr>
        <p:txBody>
          <a:bodyPr wrap="square" rtlCol="0">
            <a:spAutoFit/>
          </a:bodyPr>
          <a:lstStyle/>
          <a:p>
            <a:r>
              <a:rPr lang="it-IT" sz="1600" b="1" dirty="0"/>
              <a:t>RF power </a:t>
            </a:r>
            <a:r>
              <a:rPr lang="it-IT" sz="1600" b="1" dirty="0" err="1"/>
              <a:t>coupling</a:t>
            </a:r>
            <a:endParaRPr lang="it-IT" sz="1600" b="1" dirty="0"/>
          </a:p>
        </p:txBody>
      </p:sp>
      <p:sp>
        <p:nvSpPr>
          <p:cNvPr id="10" name="Footer Placeholder 9">
            <a:extLst>
              <a:ext uri="{FF2B5EF4-FFF2-40B4-BE49-F238E27FC236}">
                <a16:creationId xmlns:a16="http://schemas.microsoft.com/office/drawing/2014/main" id="{54F22992-AF43-9C62-10AF-A9DB492EE9DD}"/>
              </a:ext>
            </a:extLst>
          </p:cNvPr>
          <p:cNvSpPr>
            <a:spLocks noGrp="1"/>
          </p:cNvSpPr>
          <p:nvPr>
            <p:ph type="ftr" sz="quarter" idx="11"/>
          </p:nvPr>
        </p:nvSpPr>
        <p:spPr/>
        <p:txBody>
          <a:bodyPr/>
          <a:lstStyle/>
          <a:p>
            <a:r>
              <a:rPr lang="it-IT"/>
              <a:t>A. Palmieri INSPYRE LNL 14/07/2025</a:t>
            </a:r>
            <a:endParaRPr lang="it-IT" dirty="0"/>
          </a:p>
        </p:txBody>
      </p:sp>
      <p:pic>
        <p:nvPicPr>
          <p:cNvPr id="11" name="Picture 10">
            <a:extLst>
              <a:ext uri="{FF2B5EF4-FFF2-40B4-BE49-F238E27FC236}">
                <a16:creationId xmlns:a16="http://schemas.microsoft.com/office/drawing/2014/main" id="{46BE1704-E798-3331-CAD8-8BB2077F8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841" y="2681387"/>
            <a:ext cx="4198717" cy="1972877"/>
          </a:xfrm>
          <a:prstGeom prst="rect">
            <a:avLst/>
          </a:prstGeom>
        </p:spPr>
      </p:pic>
    </p:spTree>
    <p:extLst>
      <p:ext uri="{BB962C8B-B14F-4D97-AF65-F5344CB8AC3E}">
        <p14:creationId xmlns:p14="http://schemas.microsoft.com/office/powerpoint/2010/main" val="2822751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562708" y="1161324"/>
            <a:ext cx="5842700" cy="3635759"/>
          </a:xfrm>
          <a:prstGeom prst="rect">
            <a:avLst/>
          </a:prstGeom>
        </p:spPr>
      </p:pic>
      <p:sp>
        <p:nvSpPr>
          <p:cNvPr id="8" name="Rettangolo 7"/>
          <p:cNvSpPr/>
          <p:nvPr/>
        </p:nvSpPr>
        <p:spPr>
          <a:xfrm>
            <a:off x="853440" y="4962770"/>
            <a:ext cx="4787705" cy="646331"/>
          </a:xfrm>
          <a:prstGeom prst="rect">
            <a:avLst/>
          </a:prstGeom>
        </p:spPr>
        <p:txBody>
          <a:bodyPr wrap="square">
            <a:spAutoFit/>
          </a:bodyPr>
          <a:lstStyle/>
          <a:p>
            <a:r>
              <a:rPr lang="it-IT" dirty="0"/>
              <a:t>12m </a:t>
            </a:r>
            <a:r>
              <a:rPr lang="it-IT" dirty="0" err="1"/>
              <a:t>proton</a:t>
            </a:r>
            <a:r>
              <a:rPr lang="it-IT" dirty="0"/>
              <a:t> DTL </a:t>
            </a:r>
            <a:r>
              <a:rPr lang="it-IT" dirty="0" err="1"/>
              <a:t>built</a:t>
            </a:r>
            <a:r>
              <a:rPr lang="it-IT" dirty="0"/>
              <a:t> in 1947 in Berkeley, f = 200 MHz, Energy = 32 </a:t>
            </a:r>
            <a:r>
              <a:rPr lang="it-IT" dirty="0" err="1"/>
              <a:t>MeV</a:t>
            </a:r>
            <a:r>
              <a:rPr lang="it-IT" dirty="0"/>
              <a:t>, tank </a:t>
            </a:r>
            <a:r>
              <a:rPr lang="it-IT" dirty="0" err="1"/>
              <a:t>diameter</a:t>
            </a:r>
            <a:r>
              <a:rPr lang="it-IT" dirty="0"/>
              <a:t> 0.9 m</a:t>
            </a:r>
          </a:p>
        </p:txBody>
      </p:sp>
      <p:sp>
        <p:nvSpPr>
          <p:cNvPr id="9" name="Rettangolo 8"/>
          <p:cNvSpPr/>
          <p:nvPr/>
        </p:nvSpPr>
        <p:spPr>
          <a:xfrm>
            <a:off x="6569809" y="4797083"/>
            <a:ext cx="5292653" cy="1477328"/>
          </a:xfrm>
          <a:prstGeom prst="rect">
            <a:avLst/>
          </a:prstGeom>
        </p:spPr>
        <p:txBody>
          <a:bodyPr wrap="square">
            <a:spAutoFit/>
          </a:bodyPr>
          <a:lstStyle/>
          <a:p>
            <a:pPr algn="just"/>
            <a:r>
              <a:rPr lang="en-GB" dirty="0"/>
              <a:t>A modern DTL: the Tank 4 (of 5) of the DTL of the ESS project (</a:t>
            </a:r>
            <a:r>
              <a:rPr lang="en-GB" dirty="0">
                <a:hlinkClick r:id="rId3"/>
              </a:rPr>
              <a:t>https://europeanspallationsource.se/</a:t>
            </a:r>
            <a:r>
              <a:rPr lang="en-GB" dirty="0"/>
              <a:t>) designed, built and installed in Lund (Sweden) by INFN (</a:t>
            </a:r>
            <a:r>
              <a:rPr lang="en-GB" dirty="0" err="1"/>
              <a:t>Legnaro</a:t>
            </a:r>
            <a:r>
              <a:rPr lang="en-GB" dirty="0"/>
              <a:t> and Turin). The 5 tanks operate at 352.21 MHz, and accelerate protons from 3.6 MeV to 90 MeV</a:t>
            </a:r>
            <a:endParaRPr lang="it-IT" dirty="0"/>
          </a:p>
        </p:txBody>
      </p:sp>
      <p:sp>
        <p:nvSpPr>
          <p:cNvPr id="10" name="Text Box 11"/>
          <p:cNvSpPr txBox="1">
            <a:spLocks noChangeArrowheads="1"/>
          </p:cNvSpPr>
          <p:nvPr/>
        </p:nvSpPr>
        <p:spPr bwMode="auto">
          <a:xfrm>
            <a:off x="4891339" y="287588"/>
            <a:ext cx="30281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algn="ctr">
              <a:defRPr sz="2800" b="1">
                <a:effectLst>
                  <a:outerShdw blurRad="38100" dist="38100" dir="2700000" algn="tl">
                    <a:srgbClr val="000000">
                      <a:alpha val="43137"/>
                    </a:srgbClr>
                  </a:outerShdw>
                </a:effectLst>
              </a:defRPr>
            </a:lvl1pPr>
          </a:lstStyle>
          <a:p>
            <a:r>
              <a:rPr lang="it-IT" altLang="it-IT" dirty="0"/>
              <a:t>Alvarez DTL (2)</a:t>
            </a:r>
          </a:p>
        </p:txBody>
      </p:sp>
      <p:sp>
        <p:nvSpPr>
          <p:cNvPr id="11" name="Segnaposto numero diapositiva 10"/>
          <p:cNvSpPr>
            <a:spLocks noGrp="1"/>
          </p:cNvSpPr>
          <p:nvPr>
            <p:ph type="sldNum" sz="quarter" idx="12"/>
          </p:nvPr>
        </p:nvSpPr>
        <p:spPr/>
        <p:txBody>
          <a:bodyPr/>
          <a:lstStyle/>
          <a:p>
            <a:fld id="{0AA4D6E6-13A6-4217-ABA7-E4004A4D1319}" type="slidenum">
              <a:rPr lang="it-IT" smtClean="0"/>
              <a:t>21</a:t>
            </a:fld>
            <a:endParaRPr lang="it-IT" dirty="0"/>
          </a:p>
        </p:txBody>
      </p:sp>
      <p:pic>
        <p:nvPicPr>
          <p:cNvPr id="12" name="Picture 11">
            <a:extLst>
              <a:ext uri="{FF2B5EF4-FFF2-40B4-BE49-F238E27FC236}">
                <a16:creationId xmlns:a16="http://schemas.microsoft.com/office/drawing/2014/main" id="{B1D0FB41-03D6-4039-A0D7-8706357A153E}"/>
              </a:ext>
            </a:extLst>
          </p:cNvPr>
          <p:cNvPicPr>
            <a:picLocks noChangeAspect="1"/>
          </p:cNvPicPr>
          <p:nvPr/>
        </p:nvPicPr>
        <p:blipFill>
          <a:blip r:embed="rId4"/>
          <a:stretch>
            <a:fillRect/>
          </a:stretch>
        </p:blipFill>
        <p:spPr>
          <a:xfrm>
            <a:off x="6654020" y="1242832"/>
            <a:ext cx="4449356" cy="3213423"/>
          </a:xfrm>
          <a:prstGeom prst="rect">
            <a:avLst/>
          </a:prstGeom>
        </p:spPr>
      </p:pic>
      <p:sp>
        <p:nvSpPr>
          <p:cNvPr id="2" name="Footer Placeholder 1">
            <a:extLst>
              <a:ext uri="{FF2B5EF4-FFF2-40B4-BE49-F238E27FC236}">
                <a16:creationId xmlns:a16="http://schemas.microsoft.com/office/drawing/2014/main" id="{97831CB7-4FC3-B862-D4B5-3CC57A295074}"/>
              </a:ext>
            </a:extLst>
          </p:cNvPr>
          <p:cNvSpPr>
            <a:spLocks noGrp="1"/>
          </p:cNvSpPr>
          <p:nvPr>
            <p:ph type="ftr" sz="quarter" idx="11"/>
          </p:nvPr>
        </p:nvSpPr>
        <p:spPr/>
        <p:txBody>
          <a:bodyPr/>
          <a:lstStyle/>
          <a:p>
            <a:r>
              <a:rPr lang="it-IT"/>
              <a:t>A. Palmieri INSPYRE LNL 14/07/2025</a:t>
            </a:r>
            <a:endParaRPr lang="it-IT" dirty="0"/>
          </a:p>
        </p:txBody>
      </p:sp>
    </p:spTree>
    <p:extLst>
      <p:ext uri="{BB962C8B-B14F-4D97-AF65-F5344CB8AC3E}">
        <p14:creationId xmlns:p14="http://schemas.microsoft.com/office/powerpoint/2010/main" val="370427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12181" y="591810"/>
            <a:ext cx="11315114" cy="1077218"/>
          </a:xfrm>
          <a:prstGeom prst="rect">
            <a:avLst/>
          </a:prstGeom>
        </p:spPr>
        <p:txBody>
          <a:bodyPr wrap="square">
            <a:spAutoFit/>
          </a:bodyPr>
          <a:lstStyle/>
          <a:p>
            <a:pPr algn="just"/>
            <a:r>
              <a:rPr lang="en-GB" sz="1600" dirty="0"/>
              <a:t>For Ernest Lawrence, the only limit for energy was the size of the magnet, but:</a:t>
            </a:r>
          </a:p>
          <a:p>
            <a:pPr algn="just"/>
            <a:r>
              <a:rPr lang="en-GB" sz="1600" dirty="0"/>
              <a:t>1) Starting from ~ 400MeV the production of cyclotrons becomes inconvenient and expensive</a:t>
            </a:r>
          </a:p>
          <a:p>
            <a:pPr algn="just"/>
            <a:r>
              <a:rPr lang="en-GB" sz="1600" dirty="0"/>
              <a:t>2) High energies =&gt; relativistic effects =&gt; </a:t>
            </a:r>
            <a:r>
              <a:rPr lang="en-GB" sz="1600" dirty="0">
                <a:latin typeface="Symbol" panose="05050102010706020507" pitchFamily="18" charset="2"/>
              </a:rPr>
              <a:t>w</a:t>
            </a:r>
            <a:r>
              <a:rPr lang="en-GB" sz="1600" dirty="0"/>
              <a:t> no longer constant (since m increases with v according to Relativity). The particles get out of phase with the accelerating fields, and eventually there is no more acceleration.</a:t>
            </a:r>
            <a:endParaRPr lang="it-IT" sz="1600" dirty="0"/>
          </a:p>
        </p:txBody>
      </p:sp>
      <p:sp>
        <p:nvSpPr>
          <p:cNvPr id="6" name="Rettangolo 5"/>
          <p:cNvSpPr/>
          <p:nvPr/>
        </p:nvSpPr>
        <p:spPr>
          <a:xfrm>
            <a:off x="303826" y="1669028"/>
            <a:ext cx="6894169" cy="5016758"/>
          </a:xfrm>
          <a:prstGeom prst="rect">
            <a:avLst/>
          </a:prstGeom>
        </p:spPr>
        <p:txBody>
          <a:bodyPr wrap="square">
            <a:spAutoFit/>
          </a:bodyPr>
          <a:lstStyle/>
          <a:p>
            <a:pPr algn="just"/>
            <a:r>
              <a:rPr lang="en-GB" sz="1600" dirty="0"/>
              <a:t>Some of the problems of the cyclotron have been overcome in the </a:t>
            </a:r>
            <a:r>
              <a:rPr lang="en-GB" sz="1600" b="1" dirty="0"/>
              <a:t>Synchrotron</a:t>
            </a:r>
            <a:r>
              <a:rPr lang="en-GB" sz="1600" dirty="0"/>
              <a:t>.</a:t>
            </a:r>
          </a:p>
          <a:p>
            <a:pPr marL="285750" indent="-285750" algn="just">
              <a:buFont typeface="Arial" panose="020B0604020202020204" pitchFamily="34" charset="0"/>
              <a:buChar char="•"/>
            </a:pPr>
            <a:r>
              <a:rPr lang="en-GB" sz="1600" dirty="0"/>
              <a:t>the magnitude of B and the frequency f of the acceleration voltage are synchronized. </a:t>
            </a:r>
          </a:p>
          <a:p>
            <a:pPr marL="285750" indent="-285750" algn="just">
              <a:buFont typeface="Arial" panose="020B0604020202020204" pitchFamily="34" charset="0"/>
              <a:buChar char="•"/>
            </a:pPr>
            <a:r>
              <a:rPr lang="en-GB" sz="1600" dirty="0"/>
              <a:t>The particles are launched into the ring by a linear accelerator and bent into the ring by a series of magnets. At the accelerating element, the velocity v and therefore the energy of the particle increases. </a:t>
            </a:r>
          </a:p>
          <a:p>
            <a:pPr marL="285750" indent="-285750" algn="just">
              <a:buFont typeface="Arial" panose="020B0604020202020204" pitchFamily="34" charset="0"/>
              <a:buChar char="•"/>
            </a:pPr>
            <a:r>
              <a:rPr lang="en-GB" sz="1600" dirty="0"/>
              <a:t>There are some straight sections with many magnets to deflect particles in a practically circular path.</a:t>
            </a:r>
          </a:p>
          <a:p>
            <a:pPr marL="285750" indent="-285750" algn="just">
              <a:buFont typeface="Arial" panose="020B0604020202020204" pitchFamily="34" charset="0"/>
              <a:buChar char="•"/>
            </a:pPr>
            <a:r>
              <a:rPr lang="en-GB" sz="1600" dirty="0"/>
              <a:t> </a:t>
            </a:r>
            <a:r>
              <a:rPr lang="en-US" sz="1600" dirty="0"/>
              <a:t>In order to have "stable" acceleration or to ensure that the particle always sees the same accelerating voltage in the cavity after one revolution, the revolution period (</a:t>
            </a:r>
            <a:r>
              <a:rPr lang="en-US" sz="1600" dirty="0" err="1"/>
              <a:t>T</a:t>
            </a:r>
            <a:r>
              <a:rPr lang="en-US" sz="1600" baseline="-25000" dirty="0" err="1"/>
              <a:t>riv</a:t>
            </a:r>
            <a:r>
              <a:rPr lang="en-US" sz="1600" dirty="0"/>
              <a:t>) must be an integer multiple (h) of the radio frequency period (T</a:t>
            </a:r>
            <a:r>
              <a:rPr lang="en-US" sz="1600" baseline="-25000" dirty="0"/>
              <a:t>RF</a:t>
            </a:r>
            <a:r>
              <a:rPr lang="en-US" sz="1600" dirty="0"/>
              <a:t>) at each turn. </a:t>
            </a:r>
          </a:p>
          <a:p>
            <a:pPr marL="285750" indent="-285750" algn="just">
              <a:buFont typeface="Arial" panose="020B0604020202020204" pitchFamily="34" charset="0"/>
              <a:buChar char="•"/>
            </a:pPr>
            <a:r>
              <a:rPr lang="en-GB" sz="1600" dirty="0"/>
              <a:t>Both the magnitude of the magnetic field and the rf frequency are varied to maintain a synchronous particle at a constant orbit radius. </a:t>
            </a:r>
          </a:p>
          <a:p>
            <a:pPr marL="285750" indent="-285750" algn="just">
              <a:buFont typeface="Arial" panose="020B0604020202020204" pitchFamily="34" charset="0"/>
              <a:buChar char="•"/>
            </a:pPr>
            <a:r>
              <a:rPr lang="en-GB" sz="1600" dirty="0"/>
              <a:t>Synchrotrons are used to accelerate both ions and electrons, although electron machines are limited in energy by emission of synchrotron radiation. </a:t>
            </a:r>
          </a:p>
          <a:p>
            <a:pPr marL="285750" indent="-285750" algn="just">
              <a:buFont typeface="Arial" panose="020B0604020202020204" pitchFamily="34" charset="0"/>
              <a:buChar char="•"/>
            </a:pPr>
            <a:r>
              <a:rPr lang="en-GB" sz="1600" dirty="0"/>
              <a:t>The principle was invented by Vladimir </a:t>
            </a:r>
            <a:r>
              <a:rPr lang="en-GB" sz="1600" dirty="0" err="1"/>
              <a:t>Veksler</a:t>
            </a:r>
            <a:r>
              <a:rPr lang="en-GB" sz="1600" dirty="0"/>
              <a:t> in 1944. Edwin Mc Millan built the first electron synchrotron in 1945, coming up with the idea independently. The first proton synchrotron was designed by Sir Marcus Oliphant and built in 1952. </a:t>
            </a:r>
            <a:endParaRPr lang="it-IT" sz="1600" dirty="0"/>
          </a:p>
        </p:txBody>
      </p:sp>
      <p:sp>
        <p:nvSpPr>
          <p:cNvPr id="8" name="Text Box 11"/>
          <p:cNvSpPr txBox="1">
            <a:spLocks noChangeArrowheads="1"/>
          </p:cNvSpPr>
          <p:nvPr/>
        </p:nvSpPr>
        <p:spPr bwMode="auto">
          <a:xfrm>
            <a:off x="3573606" y="68590"/>
            <a:ext cx="59175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algn="ctr">
              <a:defRPr sz="2800" b="1">
                <a:effectLst>
                  <a:outerShdw blurRad="38100" dist="38100" dir="2700000" algn="tl">
                    <a:srgbClr val="000000">
                      <a:alpha val="43137"/>
                    </a:srgbClr>
                  </a:outerShdw>
                </a:effectLst>
              </a:defRPr>
            </a:lvl1pPr>
          </a:lstStyle>
          <a:p>
            <a:r>
              <a:rPr lang="it-IT" altLang="it-IT" dirty="0"/>
              <a:t>The </a:t>
            </a:r>
            <a:r>
              <a:rPr lang="it-IT" altLang="it-IT" dirty="0" err="1"/>
              <a:t>Synchrotron</a:t>
            </a:r>
            <a:r>
              <a:rPr lang="it-IT" altLang="it-IT" dirty="0"/>
              <a:t> (1945)</a:t>
            </a:r>
          </a:p>
        </p:txBody>
      </p:sp>
      <p:sp>
        <p:nvSpPr>
          <p:cNvPr id="9" name="Segnaposto numero diapositiva 8"/>
          <p:cNvSpPr>
            <a:spLocks noGrp="1"/>
          </p:cNvSpPr>
          <p:nvPr>
            <p:ph type="sldNum" sz="quarter" idx="12"/>
          </p:nvPr>
        </p:nvSpPr>
        <p:spPr/>
        <p:txBody>
          <a:bodyPr/>
          <a:lstStyle/>
          <a:p>
            <a:fld id="{0AA4D6E6-13A6-4217-ABA7-E4004A4D1319}" type="slidenum">
              <a:rPr lang="it-IT" smtClean="0"/>
              <a:t>22</a:t>
            </a:fld>
            <a:endParaRPr lang="it-IT"/>
          </a:p>
        </p:txBody>
      </p:sp>
      <p:sp>
        <p:nvSpPr>
          <p:cNvPr id="2" name="Footer Placeholder 1">
            <a:extLst>
              <a:ext uri="{FF2B5EF4-FFF2-40B4-BE49-F238E27FC236}">
                <a16:creationId xmlns:a16="http://schemas.microsoft.com/office/drawing/2014/main" id="{0DCA64E7-B0AD-DB76-5D2D-3312A7AEC198}"/>
              </a:ext>
            </a:extLst>
          </p:cNvPr>
          <p:cNvSpPr>
            <a:spLocks noGrp="1"/>
          </p:cNvSpPr>
          <p:nvPr>
            <p:ph type="ftr" sz="quarter" idx="11"/>
          </p:nvPr>
        </p:nvSpPr>
        <p:spPr/>
        <p:txBody>
          <a:bodyPr/>
          <a:lstStyle/>
          <a:p>
            <a:r>
              <a:rPr lang="it-IT"/>
              <a:t>A. Palmieri INSPYRE LNL 14/07/2025</a:t>
            </a:r>
            <a:endParaRPr lang="it-IT" dirty="0"/>
          </a:p>
        </p:txBody>
      </p:sp>
      <p:graphicFrame>
        <p:nvGraphicFramePr>
          <p:cNvPr id="3" name="Oggetto 9">
            <a:extLst>
              <a:ext uri="{FF2B5EF4-FFF2-40B4-BE49-F238E27FC236}">
                <a16:creationId xmlns:a16="http://schemas.microsoft.com/office/drawing/2014/main" id="{E775B406-62F2-BE46-11D6-017B377CE2BD}"/>
              </a:ext>
            </a:extLst>
          </p:cNvPr>
          <p:cNvGraphicFramePr>
            <a:graphicFrameLocks noChangeAspect="1"/>
          </p:cNvGraphicFramePr>
          <p:nvPr>
            <p:extLst>
              <p:ext uri="{D42A27DB-BD31-4B8C-83A1-F6EECF244321}">
                <p14:modId xmlns:p14="http://schemas.microsoft.com/office/powerpoint/2010/main" val="3417479088"/>
              </p:ext>
            </p:extLst>
          </p:nvPr>
        </p:nvGraphicFramePr>
        <p:xfrm>
          <a:off x="7618790" y="4959580"/>
          <a:ext cx="4059237" cy="938213"/>
        </p:xfrm>
        <a:graphic>
          <a:graphicData uri="http://schemas.openxmlformats.org/presentationml/2006/ole">
            <mc:AlternateContent xmlns:mc="http://schemas.openxmlformats.org/markup-compatibility/2006">
              <mc:Choice xmlns:v="urn:schemas-microsoft-com:vml" Requires="v">
                <p:oleObj name="Equation" r:id="rId2" imgW="1650960" imgH="380880" progId="Equation.DSMT4">
                  <p:embed/>
                </p:oleObj>
              </mc:Choice>
              <mc:Fallback>
                <p:oleObj name="Equation" r:id="rId2" imgW="1650960" imgH="380880" progId="Equation.DSMT4">
                  <p:embed/>
                  <p:pic>
                    <p:nvPicPr>
                      <p:cNvPr id="10" name="Oggetto 9">
                        <a:extLst>
                          <a:ext uri="{FF2B5EF4-FFF2-40B4-BE49-F238E27FC236}">
                            <a16:creationId xmlns:a16="http://schemas.microsoft.com/office/drawing/2014/main" id="{492D1E8F-D402-4401-87CA-177C888C7FA1}"/>
                          </a:ext>
                        </a:extLst>
                      </p:cNvPr>
                      <p:cNvPicPr/>
                      <p:nvPr/>
                    </p:nvPicPr>
                    <p:blipFill>
                      <a:blip r:embed="rId3"/>
                      <a:stretch>
                        <a:fillRect/>
                      </a:stretch>
                    </p:blipFill>
                    <p:spPr>
                      <a:xfrm>
                        <a:off x="7618790" y="4959580"/>
                        <a:ext cx="4059237" cy="938213"/>
                      </a:xfrm>
                      <a:prstGeom prst="rect">
                        <a:avLst/>
                      </a:prstGeom>
                    </p:spPr>
                  </p:pic>
                </p:oleObj>
              </mc:Fallback>
            </mc:AlternateContent>
          </a:graphicData>
        </a:graphic>
      </p:graphicFrame>
      <p:graphicFrame>
        <p:nvGraphicFramePr>
          <p:cNvPr id="5" name="Oggetto 9">
            <a:extLst>
              <a:ext uri="{FF2B5EF4-FFF2-40B4-BE49-F238E27FC236}">
                <a16:creationId xmlns:a16="http://schemas.microsoft.com/office/drawing/2014/main" id="{11504E62-86B5-BA08-A9F2-5F2B93F05FDA}"/>
              </a:ext>
            </a:extLst>
          </p:cNvPr>
          <p:cNvGraphicFramePr>
            <a:graphicFrameLocks noChangeAspect="1"/>
          </p:cNvGraphicFramePr>
          <p:nvPr>
            <p:extLst>
              <p:ext uri="{D42A27DB-BD31-4B8C-83A1-F6EECF244321}">
                <p14:modId xmlns:p14="http://schemas.microsoft.com/office/powerpoint/2010/main" val="860457314"/>
              </p:ext>
            </p:extLst>
          </p:nvPr>
        </p:nvGraphicFramePr>
        <p:xfrm>
          <a:off x="7954009" y="5751513"/>
          <a:ext cx="2093913" cy="969962"/>
        </p:xfrm>
        <a:graphic>
          <a:graphicData uri="http://schemas.openxmlformats.org/presentationml/2006/ole">
            <mc:AlternateContent xmlns:mc="http://schemas.openxmlformats.org/markup-compatibility/2006">
              <mc:Choice xmlns:v="urn:schemas-microsoft-com:vml" Requires="v">
                <p:oleObj name="Equation" r:id="rId4" imgW="825480" imgH="380880" progId="Equation.DSMT4">
                  <p:embed/>
                </p:oleObj>
              </mc:Choice>
              <mc:Fallback>
                <p:oleObj name="Equation" r:id="rId4" imgW="825480" imgH="380880" progId="Equation.DSMT4">
                  <p:embed/>
                  <p:pic>
                    <p:nvPicPr>
                      <p:cNvPr id="13" name="Oggetto 9">
                        <a:extLst>
                          <a:ext uri="{FF2B5EF4-FFF2-40B4-BE49-F238E27FC236}">
                            <a16:creationId xmlns:a16="http://schemas.microsoft.com/office/drawing/2014/main" id="{17714F95-39DA-4753-B6C4-02EE7DA19D34}"/>
                          </a:ext>
                        </a:extLst>
                      </p:cNvPr>
                      <p:cNvPicPr/>
                      <p:nvPr/>
                    </p:nvPicPr>
                    <p:blipFill>
                      <a:blip r:embed="rId5"/>
                      <a:stretch>
                        <a:fillRect/>
                      </a:stretch>
                    </p:blipFill>
                    <p:spPr>
                      <a:xfrm>
                        <a:off x="7954009" y="5751513"/>
                        <a:ext cx="2093913" cy="969962"/>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435D97D-408E-A3DD-A471-6B09B12D671B}"/>
              </a:ext>
            </a:extLst>
          </p:cNvPr>
          <p:cNvPicPr>
            <a:picLocks noChangeAspect="1"/>
          </p:cNvPicPr>
          <p:nvPr/>
        </p:nvPicPr>
        <p:blipFill>
          <a:blip r:embed="rId6"/>
          <a:stretch>
            <a:fillRect/>
          </a:stretch>
        </p:blipFill>
        <p:spPr>
          <a:xfrm>
            <a:off x="7655195" y="1898420"/>
            <a:ext cx="3972100" cy="3182906"/>
          </a:xfrm>
          <a:prstGeom prst="rect">
            <a:avLst/>
          </a:prstGeom>
        </p:spPr>
      </p:pic>
    </p:spTree>
    <p:extLst>
      <p:ext uri="{BB962C8B-B14F-4D97-AF65-F5344CB8AC3E}">
        <p14:creationId xmlns:p14="http://schemas.microsoft.com/office/powerpoint/2010/main" val="658883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38443" y="861773"/>
            <a:ext cx="11315114" cy="1477328"/>
          </a:xfrm>
          <a:prstGeom prst="rect">
            <a:avLst/>
          </a:prstGeom>
        </p:spPr>
        <p:txBody>
          <a:bodyPr wrap="square">
            <a:spAutoFit/>
          </a:bodyPr>
          <a:lstStyle/>
          <a:p>
            <a:pPr algn="just"/>
            <a:r>
              <a:rPr lang="en-US" b="1" dirty="0"/>
              <a:t>Cyclotron: </a:t>
            </a:r>
            <a:r>
              <a:rPr lang="en-US" dirty="0"/>
              <a:t>the ball (particle) is held by a string (magnetic field) attached to the end of the stick: if the ball is hit forward regularly (accelerating field) every time it passes through the same position, it will tend to move further away from the stick, therefore it will travel a circle of greater radius. </a:t>
            </a:r>
          </a:p>
          <a:p>
            <a:pPr algn="just"/>
            <a:r>
              <a:rPr lang="en-US" b="1" dirty="0"/>
              <a:t>Synchrotron</a:t>
            </a:r>
            <a:r>
              <a:rPr lang="en-US" dirty="0"/>
              <a:t>: this time the ball is fixed rigidly vertically by a string, so that the radius it describes is always constant. In this case, as the ball is accelerated, what will vary will be the tension of this string (equivalent of the magnetic field).</a:t>
            </a:r>
          </a:p>
        </p:txBody>
      </p:sp>
      <p:sp>
        <p:nvSpPr>
          <p:cNvPr id="8" name="Text Box 11"/>
          <p:cNvSpPr txBox="1">
            <a:spLocks noChangeArrowheads="1"/>
          </p:cNvSpPr>
          <p:nvPr/>
        </p:nvSpPr>
        <p:spPr bwMode="auto">
          <a:xfrm>
            <a:off x="3217687" y="194775"/>
            <a:ext cx="59175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algn="ctr">
              <a:defRPr sz="2800" b="1">
                <a:effectLst>
                  <a:outerShdw blurRad="38100" dist="38100" dir="2700000" algn="tl">
                    <a:srgbClr val="000000">
                      <a:alpha val="43137"/>
                    </a:srgbClr>
                  </a:outerShdw>
                </a:effectLst>
              </a:defRPr>
            </a:lvl1pPr>
          </a:lstStyle>
          <a:p>
            <a:r>
              <a:rPr lang="it-IT" altLang="it-IT" dirty="0" err="1"/>
              <a:t>Mechanical</a:t>
            </a:r>
            <a:r>
              <a:rPr lang="it-IT" altLang="it-IT" dirty="0"/>
              <a:t> </a:t>
            </a:r>
            <a:r>
              <a:rPr lang="it-IT" altLang="it-IT" dirty="0" err="1"/>
              <a:t>Analogies</a:t>
            </a:r>
            <a:endParaRPr lang="it-IT" altLang="it-IT" dirty="0"/>
          </a:p>
        </p:txBody>
      </p:sp>
      <p:sp>
        <p:nvSpPr>
          <p:cNvPr id="9" name="Segnaposto numero diapositiva 8"/>
          <p:cNvSpPr>
            <a:spLocks noGrp="1"/>
          </p:cNvSpPr>
          <p:nvPr>
            <p:ph type="sldNum" sz="quarter" idx="12"/>
          </p:nvPr>
        </p:nvSpPr>
        <p:spPr/>
        <p:txBody>
          <a:bodyPr/>
          <a:lstStyle/>
          <a:p>
            <a:fld id="{0AA4D6E6-13A6-4217-ABA7-E4004A4D1319}" type="slidenum">
              <a:rPr lang="it-IT" smtClean="0"/>
              <a:t>23</a:t>
            </a:fld>
            <a:endParaRPr lang="it-IT"/>
          </a:p>
        </p:txBody>
      </p:sp>
      <p:pic>
        <p:nvPicPr>
          <p:cNvPr id="3" name="Immagine 2">
            <a:extLst>
              <a:ext uri="{FF2B5EF4-FFF2-40B4-BE49-F238E27FC236}">
                <a16:creationId xmlns:a16="http://schemas.microsoft.com/office/drawing/2014/main" id="{98EF06BE-2070-40F4-8664-EC944750F2E4}"/>
              </a:ext>
            </a:extLst>
          </p:cNvPr>
          <p:cNvPicPr>
            <a:picLocks noChangeAspect="1"/>
          </p:cNvPicPr>
          <p:nvPr/>
        </p:nvPicPr>
        <p:blipFill>
          <a:blip r:embed="rId2"/>
          <a:stretch>
            <a:fillRect/>
          </a:stretch>
        </p:blipFill>
        <p:spPr>
          <a:xfrm>
            <a:off x="2849640" y="2726619"/>
            <a:ext cx="6835620" cy="3519211"/>
          </a:xfrm>
          <a:prstGeom prst="rect">
            <a:avLst/>
          </a:prstGeom>
        </p:spPr>
      </p:pic>
      <p:sp>
        <p:nvSpPr>
          <p:cNvPr id="2" name="Footer Placeholder 1">
            <a:extLst>
              <a:ext uri="{FF2B5EF4-FFF2-40B4-BE49-F238E27FC236}">
                <a16:creationId xmlns:a16="http://schemas.microsoft.com/office/drawing/2014/main" id="{87EA8EEF-688A-4079-B995-D932F48ED253}"/>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2032639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10;Fig-5.9v2.jpg                                                  007183E0Macintosh HD                   B75E07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296" y="835324"/>
            <a:ext cx="3347759" cy="2215734"/>
          </a:xfrm>
          <a:prstGeom prst="rect">
            <a:avLst/>
          </a:prstGeom>
          <a:noFill/>
          <a:extLst>
            <a:ext uri="{909E8E84-426E-40DD-AFC4-6F175D3DCCD1}">
              <a14:hiddenFill xmlns:a14="http://schemas.microsoft.com/office/drawing/2010/main">
                <a:solidFill>
                  <a:srgbClr val="FFFFFF"/>
                </a:solidFill>
              </a14:hiddenFill>
            </a:ext>
          </a:extLst>
        </p:spPr>
      </p:pic>
      <p:sp>
        <p:nvSpPr>
          <p:cNvPr id="48131" name="Text Box 3"/>
          <p:cNvSpPr txBox="1">
            <a:spLocks noChangeArrowheads="1"/>
          </p:cNvSpPr>
          <p:nvPr/>
        </p:nvSpPr>
        <p:spPr bwMode="auto">
          <a:xfrm>
            <a:off x="114611" y="2999092"/>
            <a:ext cx="48281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it-IT" sz="1600" dirty="0"/>
              <a:t>Although it was the first Proton Synchrotron to be planned, this 1 </a:t>
            </a:r>
            <a:r>
              <a:rPr lang="en-US" altLang="it-IT" sz="1600" dirty="0" err="1"/>
              <a:t>GeV</a:t>
            </a:r>
            <a:r>
              <a:rPr lang="en-US" altLang="it-IT" sz="1600" dirty="0"/>
              <a:t> machine at Birmingham University achieved its design goal only in 1953.</a:t>
            </a:r>
            <a:r>
              <a:rPr lang="en-US" altLang="it-IT" sz="1400" dirty="0"/>
              <a:t> </a:t>
            </a:r>
            <a:endParaRPr lang="en-US" altLang="it-IT" sz="1600" dirty="0"/>
          </a:p>
        </p:txBody>
      </p:sp>
      <p:pic>
        <p:nvPicPr>
          <p:cNvPr id="4" name="Picture 5" descr="McMilland_Lofgren_Bevat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572" y="853604"/>
            <a:ext cx="3600640" cy="27721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rotosincrotro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8572" y="3705299"/>
            <a:ext cx="3696372" cy="272752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9293523" y="1339529"/>
            <a:ext cx="28360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dirty="0" err="1"/>
              <a:t>Bevatron</a:t>
            </a:r>
            <a:r>
              <a:rPr lang="it-IT" altLang="it-IT" sz="2400" dirty="0"/>
              <a:t> – Berkeley</a:t>
            </a:r>
            <a:r>
              <a:rPr lang="it-IT" altLang="it-IT" dirty="0"/>
              <a:t>   </a:t>
            </a:r>
          </a:p>
        </p:txBody>
      </p:sp>
      <p:sp>
        <p:nvSpPr>
          <p:cNvPr id="7" name="Text Box 7"/>
          <p:cNvSpPr txBox="1">
            <a:spLocks noChangeArrowheads="1"/>
          </p:cNvSpPr>
          <p:nvPr/>
        </p:nvSpPr>
        <p:spPr bwMode="auto">
          <a:xfrm>
            <a:off x="9271859" y="1933611"/>
            <a:ext cx="28793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1956 </a:t>
            </a:r>
            <a:r>
              <a:rPr lang="it-IT" altLang="it-IT" dirty="0" err="1"/>
              <a:t>antiproton</a:t>
            </a:r>
            <a:r>
              <a:rPr lang="it-IT" altLang="it-IT" dirty="0"/>
              <a:t> </a:t>
            </a:r>
            <a:r>
              <a:rPr lang="it-IT" altLang="it-IT" dirty="0" err="1"/>
              <a:t>discovery</a:t>
            </a:r>
            <a:r>
              <a:rPr lang="it-IT" altLang="it-IT" dirty="0"/>
              <a:t> (6.5 </a:t>
            </a:r>
            <a:r>
              <a:rPr lang="it-IT" altLang="it-IT" dirty="0" err="1"/>
              <a:t>GeV</a:t>
            </a:r>
            <a:r>
              <a:rPr lang="it-IT" altLang="it-IT" dirty="0"/>
              <a:t> </a:t>
            </a:r>
            <a:r>
              <a:rPr lang="it-IT" altLang="it-IT" dirty="0" err="1"/>
              <a:t>energy</a:t>
            </a:r>
            <a:r>
              <a:rPr lang="it-IT" altLang="it-IT" dirty="0"/>
              <a:t>)</a:t>
            </a:r>
          </a:p>
        </p:txBody>
      </p:sp>
      <p:sp>
        <p:nvSpPr>
          <p:cNvPr id="8" name="Text Box 8"/>
          <p:cNvSpPr txBox="1">
            <a:spLocks noChangeArrowheads="1"/>
          </p:cNvSpPr>
          <p:nvPr/>
        </p:nvSpPr>
        <p:spPr bwMode="auto">
          <a:xfrm>
            <a:off x="9345692" y="2545431"/>
            <a:ext cx="273169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1959 Nobel </a:t>
            </a:r>
            <a:r>
              <a:rPr lang="it-IT" altLang="it-IT" dirty="0" err="1"/>
              <a:t>prize</a:t>
            </a:r>
            <a:r>
              <a:rPr lang="it-IT" altLang="it-IT" dirty="0"/>
              <a:t> to </a:t>
            </a:r>
          </a:p>
          <a:p>
            <a:r>
              <a:rPr lang="it-IT" altLang="it-IT" dirty="0"/>
              <a:t>E. </a:t>
            </a:r>
            <a:r>
              <a:rPr lang="it-IT" altLang="it-IT" dirty="0" err="1"/>
              <a:t>Segrè</a:t>
            </a:r>
            <a:r>
              <a:rPr lang="it-IT" altLang="it-IT" dirty="0"/>
              <a:t> and O. Chamberlain</a:t>
            </a:r>
          </a:p>
        </p:txBody>
      </p:sp>
      <p:pic>
        <p:nvPicPr>
          <p:cNvPr id="2" name="Immagine 1"/>
          <p:cNvPicPr>
            <a:picLocks noChangeAspect="1"/>
          </p:cNvPicPr>
          <p:nvPr/>
        </p:nvPicPr>
        <p:blipFill>
          <a:blip r:embed="rId5"/>
          <a:stretch>
            <a:fillRect/>
          </a:stretch>
        </p:blipFill>
        <p:spPr>
          <a:xfrm>
            <a:off x="933296" y="3830089"/>
            <a:ext cx="2977615" cy="2202838"/>
          </a:xfrm>
          <a:prstGeom prst="rect">
            <a:avLst/>
          </a:prstGeom>
        </p:spPr>
      </p:pic>
      <p:sp>
        <p:nvSpPr>
          <p:cNvPr id="3" name="Rettangolo 2"/>
          <p:cNvSpPr/>
          <p:nvPr/>
        </p:nvSpPr>
        <p:spPr>
          <a:xfrm>
            <a:off x="9194943" y="3970132"/>
            <a:ext cx="2772433" cy="1785104"/>
          </a:xfrm>
          <a:prstGeom prst="rect">
            <a:avLst/>
          </a:prstGeom>
        </p:spPr>
        <p:txBody>
          <a:bodyPr wrap="square">
            <a:spAutoFit/>
          </a:bodyPr>
          <a:lstStyle/>
          <a:p>
            <a:pPr algn="just"/>
            <a:endParaRPr lang="it-IT" sz="1400" dirty="0">
              <a:solidFill>
                <a:srgbClr val="000000"/>
              </a:solidFill>
              <a:latin typeface="Trebuchet MS" panose="020B0603020202020204" pitchFamily="34" charset="0"/>
            </a:endParaRPr>
          </a:p>
          <a:p>
            <a:pPr algn="just"/>
            <a:r>
              <a:rPr lang="en-US" sz="1600" dirty="0"/>
              <a:t>Scientists at CERN, Geneva, using Alternating -Gradient focusing built a Synchrotron capable of accelerating protons to 28 </a:t>
            </a:r>
            <a:r>
              <a:rPr lang="en-US" sz="1600" dirty="0" err="1"/>
              <a:t>GeV</a:t>
            </a:r>
            <a:r>
              <a:rPr lang="en-US" sz="1600" dirty="0"/>
              <a:t> called the Proton Synchrotron (PS).</a:t>
            </a:r>
            <a:endParaRPr lang="it-IT" sz="1600" dirty="0"/>
          </a:p>
        </p:txBody>
      </p:sp>
      <p:sp>
        <p:nvSpPr>
          <p:cNvPr id="10" name="Rettangolo 9"/>
          <p:cNvSpPr/>
          <p:nvPr/>
        </p:nvSpPr>
        <p:spPr>
          <a:xfrm>
            <a:off x="224623" y="5723766"/>
            <a:ext cx="4996064" cy="1077218"/>
          </a:xfrm>
          <a:prstGeom prst="rect">
            <a:avLst/>
          </a:prstGeom>
        </p:spPr>
        <p:txBody>
          <a:bodyPr wrap="square">
            <a:spAutoFit/>
          </a:bodyPr>
          <a:lstStyle/>
          <a:p>
            <a:pPr algn="just"/>
            <a:endParaRPr lang="it-IT" sz="1600" dirty="0">
              <a:solidFill>
                <a:srgbClr val="000000"/>
              </a:solidFill>
              <a:latin typeface="Trebuchet MS" panose="020B0603020202020204" pitchFamily="34" charset="0"/>
            </a:endParaRPr>
          </a:p>
          <a:p>
            <a:pPr algn="just"/>
            <a:r>
              <a:rPr lang="en-US" sz="1600" dirty="0"/>
              <a:t>Scientists at </a:t>
            </a:r>
            <a:r>
              <a:rPr lang="en-US" sz="1600" dirty="0" err="1"/>
              <a:t>Dubna</a:t>
            </a:r>
            <a:r>
              <a:rPr lang="en-US" sz="1600" dirty="0"/>
              <a:t> (USSR) build a Synchrotron capable of accelerating protons to 10GeV called the </a:t>
            </a:r>
            <a:r>
              <a:rPr lang="en-US" sz="1600" dirty="0" err="1"/>
              <a:t>Synchrophasotron</a:t>
            </a:r>
            <a:r>
              <a:rPr lang="en-US" sz="1600" dirty="0"/>
              <a:t> (1957)</a:t>
            </a:r>
            <a:r>
              <a:rPr lang="en-US" sz="1600" dirty="0">
                <a:latin typeface="Trebuchet MS" panose="020B0603020202020204" pitchFamily="34" charset="0"/>
              </a:rPr>
              <a:t>.</a:t>
            </a:r>
            <a:endParaRPr lang="it-IT" sz="1600" dirty="0"/>
          </a:p>
        </p:txBody>
      </p:sp>
      <p:sp>
        <p:nvSpPr>
          <p:cNvPr id="9" name="Footer Placeholder 8">
            <a:extLst>
              <a:ext uri="{FF2B5EF4-FFF2-40B4-BE49-F238E27FC236}">
                <a16:creationId xmlns:a16="http://schemas.microsoft.com/office/drawing/2014/main" id="{243B2C70-3F93-47E7-8B1A-520A0C52B97D}"/>
              </a:ext>
            </a:extLst>
          </p:cNvPr>
          <p:cNvSpPr>
            <a:spLocks noGrp="1"/>
          </p:cNvSpPr>
          <p:nvPr>
            <p:ph type="ftr" sz="quarter" idx="11"/>
          </p:nvPr>
        </p:nvSpPr>
        <p:spPr/>
        <p:txBody>
          <a:bodyPr/>
          <a:lstStyle/>
          <a:p>
            <a:r>
              <a:rPr lang="it-IT"/>
              <a:t>A. Palmieri INSPYRE LNL 14/07/2025</a:t>
            </a:r>
          </a:p>
        </p:txBody>
      </p:sp>
      <p:sp>
        <p:nvSpPr>
          <p:cNvPr id="11" name="Slide Number Placeholder 10">
            <a:extLst>
              <a:ext uri="{FF2B5EF4-FFF2-40B4-BE49-F238E27FC236}">
                <a16:creationId xmlns:a16="http://schemas.microsoft.com/office/drawing/2014/main" id="{9F42AD0A-151A-484A-BF92-7009675724D6}"/>
              </a:ext>
            </a:extLst>
          </p:cNvPr>
          <p:cNvSpPr>
            <a:spLocks noGrp="1"/>
          </p:cNvSpPr>
          <p:nvPr>
            <p:ph type="sldNum" sz="quarter" idx="12"/>
          </p:nvPr>
        </p:nvSpPr>
        <p:spPr/>
        <p:txBody>
          <a:bodyPr/>
          <a:lstStyle/>
          <a:p>
            <a:fld id="{2E4BE8FC-CFFD-4262-8733-1BF5A1015723}" type="slidenum">
              <a:rPr lang="it-IT" smtClean="0"/>
              <a:t>24</a:t>
            </a:fld>
            <a:endParaRPr lang="it-IT"/>
          </a:p>
        </p:txBody>
      </p:sp>
      <p:sp>
        <p:nvSpPr>
          <p:cNvPr id="12" name="Text Box 11">
            <a:extLst>
              <a:ext uri="{FF2B5EF4-FFF2-40B4-BE49-F238E27FC236}">
                <a16:creationId xmlns:a16="http://schemas.microsoft.com/office/drawing/2014/main" id="{D1272B3E-08B3-A89C-D6F1-AE9B7517934C}"/>
              </a:ext>
            </a:extLst>
          </p:cNvPr>
          <p:cNvSpPr txBox="1">
            <a:spLocks noChangeArrowheads="1"/>
          </p:cNvSpPr>
          <p:nvPr/>
        </p:nvSpPr>
        <p:spPr bwMode="auto">
          <a:xfrm>
            <a:off x="2722655" y="67267"/>
            <a:ext cx="59175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algn="ctr">
              <a:defRPr sz="2800" b="1">
                <a:effectLst>
                  <a:outerShdw blurRad="38100" dist="38100" dir="2700000" algn="tl">
                    <a:srgbClr val="000000">
                      <a:alpha val="43137"/>
                    </a:srgbClr>
                  </a:outerShdw>
                </a:effectLst>
              </a:defRPr>
            </a:lvl1pPr>
          </a:lstStyle>
          <a:p>
            <a:r>
              <a:rPr lang="it-IT" altLang="it-IT" dirty="0"/>
              <a:t>First </a:t>
            </a:r>
            <a:r>
              <a:rPr lang="it-IT" altLang="it-IT" dirty="0" err="1"/>
              <a:t>Synchrotrons</a:t>
            </a:r>
            <a:r>
              <a:rPr lang="it-IT" altLang="it-IT" dirty="0"/>
              <a:t> </a:t>
            </a:r>
          </a:p>
        </p:txBody>
      </p:sp>
    </p:spTree>
    <p:extLst>
      <p:ext uri="{BB962C8B-B14F-4D97-AF65-F5344CB8AC3E}">
        <p14:creationId xmlns:p14="http://schemas.microsoft.com/office/powerpoint/2010/main" val="1159761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A. Palmieri INSPYRE LNL 14/07/2025</a:t>
            </a:r>
          </a:p>
        </p:txBody>
      </p:sp>
      <p:sp>
        <p:nvSpPr>
          <p:cNvPr id="4" name="CasellaDiTesto 3"/>
          <p:cNvSpPr txBox="1"/>
          <p:nvPr/>
        </p:nvSpPr>
        <p:spPr>
          <a:xfrm>
            <a:off x="3993286" y="420471"/>
            <a:ext cx="4018985" cy="590931"/>
          </a:xfrm>
          <a:prstGeom prst="rect">
            <a:avLst/>
          </a:prstGeom>
          <a:noFill/>
        </p:spPr>
        <p:txBody>
          <a:bodyPr wrap="none" rtlCol="0">
            <a:spAutoFit/>
          </a:bodyPr>
          <a:lstStyle/>
          <a:p>
            <a:pPr algn="ctr">
              <a:lnSpc>
                <a:spcPct val="90000"/>
              </a:lnSpc>
              <a:spcBef>
                <a:spcPct val="0"/>
              </a:spcBef>
            </a:pPr>
            <a:r>
              <a:rPr lang="it-IT" sz="3600" b="1" dirty="0">
                <a:effectLst>
                  <a:outerShdw blurRad="38100" dist="38100" dir="2700000" algn="tl">
                    <a:srgbClr val="000000">
                      <a:alpha val="43137"/>
                    </a:srgbClr>
                  </a:outerShdw>
                </a:effectLst>
              </a:rPr>
              <a:t>The Strong </a:t>
            </a:r>
            <a:r>
              <a:rPr lang="it-IT" sz="3600" b="1" dirty="0" err="1">
                <a:effectLst>
                  <a:outerShdw blurRad="38100" dist="38100" dir="2700000" algn="tl">
                    <a:srgbClr val="000000">
                      <a:alpha val="43137"/>
                    </a:srgbClr>
                  </a:outerShdw>
                </a:effectLst>
              </a:rPr>
              <a:t>Focusing</a:t>
            </a:r>
            <a:endParaRPr lang="it-IT" sz="3600" b="1" dirty="0">
              <a:effectLst>
                <a:outerShdw blurRad="38100" dist="38100" dir="2700000" algn="tl">
                  <a:srgbClr val="000000">
                    <a:alpha val="43137"/>
                  </a:srgbClr>
                </a:outerShdw>
              </a:effectLst>
            </a:endParaRPr>
          </a:p>
        </p:txBody>
      </p:sp>
      <p:sp>
        <p:nvSpPr>
          <p:cNvPr id="5" name="Rettangolo 4"/>
          <p:cNvSpPr/>
          <p:nvPr/>
        </p:nvSpPr>
        <p:spPr>
          <a:xfrm>
            <a:off x="345709" y="1253554"/>
            <a:ext cx="4140006" cy="2800767"/>
          </a:xfrm>
          <a:prstGeom prst="rect">
            <a:avLst/>
          </a:prstGeom>
        </p:spPr>
        <p:txBody>
          <a:bodyPr wrap="square">
            <a:spAutoFit/>
          </a:bodyPr>
          <a:lstStyle/>
          <a:p>
            <a:pPr algn="just"/>
            <a:r>
              <a:rPr lang="en-US" sz="1600" dirty="0"/>
              <a:t>The invention of strong focusing, in the early 1950’s, by Ernie Courant, Hartland  Snyder and Stan Livingston, revolutionized accelerator design in that it allowed small openings (unlike the </a:t>
            </a:r>
            <a:r>
              <a:rPr lang="en-US" sz="1600" dirty="0" err="1"/>
              <a:t>Bevatron</a:t>
            </a:r>
            <a:r>
              <a:rPr lang="en-US" sz="1600" dirty="0"/>
              <a:t>, whose opening was large enough to contain a jeep, with its windshield down). </a:t>
            </a:r>
            <a:r>
              <a:rPr lang="en-US" sz="1600" b="1" dirty="0"/>
              <a:t>Strong focusing</a:t>
            </a:r>
            <a:r>
              <a:rPr lang="en-US" sz="1600" dirty="0"/>
              <a:t> or </a:t>
            </a:r>
            <a:r>
              <a:rPr lang="en-US" sz="1600" b="1" dirty="0"/>
              <a:t>alternating-gradient focusing</a:t>
            </a:r>
            <a:r>
              <a:rPr lang="en-US" sz="1600" dirty="0"/>
              <a:t> is the principle that the net effect on charged particle beam passing through alternating B field alternations is to make the beam converge</a:t>
            </a:r>
          </a:p>
        </p:txBody>
      </p:sp>
      <p:sp>
        <p:nvSpPr>
          <p:cNvPr id="7" name="Text Box 8"/>
          <p:cNvSpPr txBox="1">
            <a:spLocks noChangeArrowheads="1"/>
          </p:cNvSpPr>
          <p:nvPr/>
        </p:nvSpPr>
        <p:spPr bwMode="auto">
          <a:xfrm>
            <a:off x="8162765" y="1011402"/>
            <a:ext cx="36662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37931725" indent="-37474525">
              <a:defRPr sz="2400">
                <a:solidFill>
                  <a:schemeClr val="tx1"/>
                </a:solidFill>
                <a:latin typeface="Comic Sans MS" panose="030F0702030302020204" pitchFamily="66" charset="0"/>
                <a:ea typeface="ＭＳ Ｐゴシック" panose="020B0600070205080204" pitchFamily="34" charset="-128"/>
              </a:defRPr>
            </a:lvl2pPr>
            <a:lvl3pPr>
              <a:defRPr sz="2400">
                <a:solidFill>
                  <a:schemeClr val="tx1"/>
                </a:solidFill>
                <a:latin typeface="Comic Sans MS" panose="030F0702030302020204" pitchFamily="66" charset="0"/>
                <a:ea typeface="ＭＳ Ｐゴシック" panose="020B0600070205080204" pitchFamily="34" charset="-128"/>
              </a:defRPr>
            </a:lvl3pPr>
            <a:lvl4pPr>
              <a:defRPr sz="2400">
                <a:solidFill>
                  <a:schemeClr val="tx1"/>
                </a:solidFill>
                <a:latin typeface="Comic Sans MS" panose="030F0702030302020204" pitchFamily="66" charset="0"/>
                <a:ea typeface="ＭＳ Ｐゴシック" panose="020B0600070205080204" pitchFamily="34" charset="-128"/>
              </a:defRPr>
            </a:lvl4pPr>
            <a:lvl5pPr>
              <a:defRPr sz="2400">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it-IT" sz="1800" dirty="0">
                <a:latin typeface="+mn-lt"/>
                <a:ea typeface="+mn-ea"/>
              </a:rPr>
              <a:t>x end y Lorentz force components acting on a positive charge entering on the sheet plane are:</a:t>
            </a:r>
          </a:p>
        </p:txBody>
      </p:sp>
      <p:sp>
        <p:nvSpPr>
          <p:cNvPr id="8" name="Text Box 9"/>
          <p:cNvSpPr txBox="1">
            <a:spLocks noChangeArrowheads="1"/>
          </p:cNvSpPr>
          <p:nvPr/>
        </p:nvSpPr>
        <p:spPr bwMode="auto">
          <a:xfrm>
            <a:off x="9291214" y="1948739"/>
            <a:ext cx="11464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37931725" indent="-37474525">
              <a:defRPr sz="2400">
                <a:solidFill>
                  <a:schemeClr val="tx1"/>
                </a:solidFill>
                <a:latin typeface="Comic Sans MS" panose="030F0702030302020204" pitchFamily="66" charset="0"/>
                <a:ea typeface="ＭＳ Ｐゴシック" panose="020B0600070205080204" pitchFamily="34" charset="-128"/>
              </a:defRPr>
            </a:lvl2pPr>
            <a:lvl3pPr>
              <a:defRPr sz="2400">
                <a:solidFill>
                  <a:schemeClr val="tx1"/>
                </a:solidFill>
                <a:latin typeface="Comic Sans MS" panose="030F0702030302020204" pitchFamily="66" charset="0"/>
                <a:ea typeface="ＭＳ Ｐゴシック" panose="020B0600070205080204" pitchFamily="34" charset="-128"/>
              </a:defRPr>
            </a:lvl3pPr>
            <a:lvl4pPr>
              <a:defRPr sz="2400">
                <a:solidFill>
                  <a:schemeClr val="tx1"/>
                </a:solidFill>
                <a:latin typeface="Comic Sans MS" panose="030F0702030302020204" pitchFamily="66" charset="0"/>
                <a:ea typeface="ＭＳ Ｐゴシック" panose="020B0600070205080204" pitchFamily="34" charset="-128"/>
              </a:defRPr>
            </a:lvl4pPr>
            <a:lvl5pPr>
              <a:defRPr sz="2400">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it-IT" dirty="0" err="1">
                <a:latin typeface="+mn-lt"/>
                <a:ea typeface="+mn-ea"/>
              </a:rPr>
              <a:t>F</a:t>
            </a:r>
            <a:r>
              <a:rPr lang="en-US" altLang="it-IT" baseline="-25000" dirty="0" err="1">
                <a:latin typeface="+mn-lt"/>
                <a:ea typeface="+mn-ea"/>
              </a:rPr>
              <a:t>x</a:t>
            </a:r>
            <a:r>
              <a:rPr lang="en-US" altLang="it-IT" dirty="0">
                <a:latin typeface="+mn-lt"/>
                <a:ea typeface="+mn-ea"/>
              </a:rPr>
              <a:t> = -g x</a:t>
            </a:r>
          </a:p>
          <a:p>
            <a:r>
              <a:rPr lang="en-US" altLang="it-IT" dirty="0" err="1">
                <a:latin typeface="+mn-lt"/>
                <a:ea typeface="+mn-ea"/>
              </a:rPr>
              <a:t>F</a:t>
            </a:r>
            <a:r>
              <a:rPr lang="en-US" altLang="it-IT" baseline="-25000" dirty="0" err="1">
                <a:latin typeface="+mn-lt"/>
                <a:ea typeface="+mn-ea"/>
              </a:rPr>
              <a:t>y</a:t>
            </a:r>
            <a:r>
              <a:rPr lang="en-US" altLang="it-IT" baseline="-25000" dirty="0">
                <a:latin typeface="+mn-lt"/>
                <a:ea typeface="+mn-ea"/>
              </a:rPr>
              <a:t> </a:t>
            </a:r>
            <a:r>
              <a:rPr lang="en-US" altLang="it-IT" dirty="0">
                <a:latin typeface="+mn-lt"/>
                <a:ea typeface="+mn-ea"/>
              </a:rPr>
              <a:t>=  g y</a:t>
            </a:r>
          </a:p>
        </p:txBody>
      </p:sp>
      <p:sp>
        <p:nvSpPr>
          <p:cNvPr id="9" name="Text Box 10"/>
          <p:cNvSpPr txBox="1">
            <a:spLocks noChangeArrowheads="1"/>
          </p:cNvSpPr>
          <p:nvPr/>
        </p:nvSpPr>
        <p:spPr bwMode="auto">
          <a:xfrm>
            <a:off x="8162765" y="2779736"/>
            <a:ext cx="348402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37931725" indent="-37474525">
              <a:defRPr sz="2400">
                <a:solidFill>
                  <a:schemeClr val="tx1"/>
                </a:solidFill>
                <a:latin typeface="Comic Sans MS" panose="030F0702030302020204" pitchFamily="66" charset="0"/>
                <a:ea typeface="ＭＳ Ｐゴシック" panose="020B0600070205080204" pitchFamily="34" charset="-128"/>
              </a:defRPr>
            </a:lvl2pPr>
            <a:lvl3pPr>
              <a:defRPr sz="2400">
                <a:solidFill>
                  <a:schemeClr val="tx1"/>
                </a:solidFill>
                <a:latin typeface="Comic Sans MS" panose="030F0702030302020204" pitchFamily="66" charset="0"/>
                <a:ea typeface="ＭＳ Ｐゴシック" panose="020B0600070205080204" pitchFamily="34" charset="-128"/>
              </a:defRPr>
            </a:lvl3pPr>
            <a:lvl4pPr>
              <a:defRPr sz="2400">
                <a:solidFill>
                  <a:schemeClr val="tx1"/>
                </a:solidFill>
                <a:latin typeface="Comic Sans MS" panose="030F0702030302020204" pitchFamily="66" charset="0"/>
                <a:ea typeface="ＭＳ Ｐゴシック" panose="020B0600070205080204" pitchFamily="34" charset="-128"/>
              </a:defRPr>
            </a:lvl4pPr>
            <a:lvl5pPr>
              <a:defRPr sz="2400">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it-IT" sz="1800" dirty="0">
                <a:latin typeface="+mn-lt"/>
                <a:ea typeface="+mn-ea"/>
              </a:rPr>
              <a:t>If the particle is off-axis, the force increases linearly. Therefore the effect is focusing in the Horizontal plane, and defocusing on the vertical plane, but…</a:t>
            </a:r>
          </a:p>
        </p:txBody>
      </p:sp>
      <p:sp>
        <p:nvSpPr>
          <p:cNvPr id="3" name="Rettangolo 2"/>
          <p:cNvSpPr/>
          <p:nvPr/>
        </p:nvSpPr>
        <p:spPr>
          <a:xfrm>
            <a:off x="248606" y="4908767"/>
            <a:ext cx="6096000" cy="1089529"/>
          </a:xfrm>
          <a:prstGeom prst="rect">
            <a:avLst/>
          </a:prstGeom>
        </p:spPr>
        <p:txBody>
          <a:bodyPr wrap="square">
            <a:spAutoFit/>
          </a:bodyPr>
          <a:lstStyle/>
          <a:p>
            <a:pPr algn="just"/>
            <a:r>
              <a:rPr lang="en-US" altLang="it-IT" sz="1600" dirty="0"/>
              <a:t>…Alternating focusing and defocusing lenses with drifts in between will together give total focusing effect in both planes (shown later). This the Strong Focusing Principle. The resulting structure is called the FODO.</a:t>
            </a:r>
          </a:p>
        </p:txBody>
      </p:sp>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369" y="4587399"/>
            <a:ext cx="530066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p:cNvSpPr txBox="1"/>
          <p:nvPr/>
        </p:nvSpPr>
        <p:spPr>
          <a:xfrm>
            <a:off x="6713838" y="5634633"/>
            <a:ext cx="909608" cy="338554"/>
          </a:xfrm>
          <a:prstGeom prst="rect">
            <a:avLst/>
          </a:prstGeom>
          <a:noFill/>
        </p:spPr>
        <p:txBody>
          <a:bodyPr wrap="none" rtlCol="0">
            <a:spAutoFit/>
          </a:bodyPr>
          <a:lstStyle/>
          <a:p>
            <a:r>
              <a:rPr lang="it-IT" sz="1600" dirty="0" err="1"/>
              <a:t>Focusing</a:t>
            </a:r>
            <a:endParaRPr lang="it-IT" sz="1600" dirty="0"/>
          </a:p>
        </p:txBody>
      </p:sp>
      <p:sp>
        <p:nvSpPr>
          <p:cNvPr id="13" name="CasellaDiTesto 12"/>
          <p:cNvSpPr txBox="1"/>
          <p:nvPr/>
        </p:nvSpPr>
        <p:spPr>
          <a:xfrm>
            <a:off x="8489092" y="5650022"/>
            <a:ext cx="909608" cy="338554"/>
          </a:xfrm>
          <a:prstGeom prst="rect">
            <a:avLst/>
          </a:prstGeom>
          <a:noFill/>
        </p:spPr>
        <p:txBody>
          <a:bodyPr wrap="none" rtlCol="0">
            <a:spAutoFit/>
          </a:bodyPr>
          <a:lstStyle/>
          <a:p>
            <a:r>
              <a:rPr lang="it-IT" sz="1600" dirty="0" err="1"/>
              <a:t>Focusing</a:t>
            </a:r>
            <a:endParaRPr lang="it-IT" sz="1600" dirty="0"/>
          </a:p>
        </p:txBody>
      </p:sp>
      <p:sp>
        <p:nvSpPr>
          <p:cNvPr id="14" name="CasellaDiTesto 13"/>
          <p:cNvSpPr txBox="1"/>
          <p:nvPr/>
        </p:nvSpPr>
        <p:spPr>
          <a:xfrm>
            <a:off x="7632020" y="5918547"/>
            <a:ext cx="1138838" cy="338554"/>
          </a:xfrm>
          <a:prstGeom prst="rect">
            <a:avLst/>
          </a:prstGeom>
          <a:noFill/>
        </p:spPr>
        <p:txBody>
          <a:bodyPr wrap="none" rtlCol="0">
            <a:spAutoFit/>
          </a:bodyPr>
          <a:lstStyle/>
          <a:p>
            <a:r>
              <a:rPr lang="it-IT" sz="1600" dirty="0" err="1"/>
              <a:t>DeFocusing</a:t>
            </a:r>
            <a:endParaRPr lang="it-IT" sz="1600" dirty="0"/>
          </a:p>
        </p:txBody>
      </p:sp>
      <p:sp>
        <p:nvSpPr>
          <p:cNvPr id="15" name="CasellaDiTesto 14"/>
          <p:cNvSpPr txBox="1"/>
          <p:nvPr/>
        </p:nvSpPr>
        <p:spPr>
          <a:xfrm>
            <a:off x="9416605" y="5980357"/>
            <a:ext cx="1138838" cy="338554"/>
          </a:xfrm>
          <a:prstGeom prst="rect">
            <a:avLst/>
          </a:prstGeom>
          <a:noFill/>
        </p:spPr>
        <p:txBody>
          <a:bodyPr wrap="none" rtlCol="0">
            <a:spAutoFit/>
          </a:bodyPr>
          <a:lstStyle/>
          <a:p>
            <a:r>
              <a:rPr lang="it-IT" sz="1600" dirty="0" err="1"/>
              <a:t>DeFocusing</a:t>
            </a:r>
            <a:endParaRPr lang="it-IT" sz="1600" dirty="0"/>
          </a:p>
        </p:txBody>
      </p:sp>
      <p:sp>
        <p:nvSpPr>
          <p:cNvPr id="16" name="CasellaDiTesto 15"/>
          <p:cNvSpPr txBox="1"/>
          <p:nvPr/>
        </p:nvSpPr>
        <p:spPr>
          <a:xfrm>
            <a:off x="10272436" y="5699646"/>
            <a:ext cx="909608" cy="338554"/>
          </a:xfrm>
          <a:prstGeom prst="rect">
            <a:avLst/>
          </a:prstGeom>
          <a:noFill/>
        </p:spPr>
        <p:txBody>
          <a:bodyPr wrap="none" rtlCol="0">
            <a:spAutoFit/>
          </a:bodyPr>
          <a:lstStyle/>
          <a:p>
            <a:r>
              <a:rPr lang="it-IT" sz="1600" dirty="0" err="1"/>
              <a:t>Focusing</a:t>
            </a:r>
            <a:endParaRPr lang="it-IT" sz="1600" dirty="0"/>
          </a:p>
        </p:txBody>
      </p:sp>
      <p:sp>
        <p:nvSpPr>
          <p:cNvPr id="17" name="CasellaDiTesto 16"/>
          <p:cNvSpPr txBox="1"/>
          <p:nvPr/>
        </p:nvSpPr>
        <p:spPr>
          <a:xfrm>
            <a:off x="7450899" y="5246455"/>
            <a:ext cx="561372" cy="338554"/>
          </a:xfrm>
          <a:prstGeom prst="rect">
            <a:avLst/>
          </a:prstGeom>
          <a:noFill/>
        </p:spPr>
        <p:txBody>
          <a:bodyPr wrap="none" rtlCol="0">
            <a:spAutoFit/>
          </a:bodyPr>
          <a:lstStyle/>
          <a:p>
            <a:r>
              <a:rPr lang="it-IT" sz="1600" dirty="0" err="1"/>
              <a:t>Drift</a:t>
            </a:r>
            <a:endParaRPr lang="it-IT" sz="1600" dirty="0"/>
          </a:p>
        </p:txBody>
      </p:sp>
      <p:sp>
        <p:nvSpPr>
          <p:cNvPr id="18" name="CasellaDiTesto 17"/>
          <p:cNvSpPr txBox="1"/>
          <p:nvPr/>
        </p:nvSpPr>
        <p:spPr>
          <a:xfrm>
            <a:off x="8188187" y="5234095"/>
            <a:ext cx="561372" cy="338554"/>
          </a:xfrm>
          <a:prstGeom prst="rect">
            <a:avLst/>
          </a:prstGeom>
          <a:noFill/>
        </p:spPr>
        <p:txBody>
          <a:bodyPr wrap="none" rtlCol="0">
            <a:spAutoFit/>
          </a:bodyPr>
          <a:lstStyle/>
          <a:p>
            <a:r>
              <a:rPr lang="it-IT" sz="1600" dirty="0" err="1"/>
              <a:t>Drift</a:t>
            </a:r>
            <a:endParaRPr lang="it-IT" sz="1600" dirty="0"/>
          </a:p>
        </p:txBody>
      </p:sp>
      <p:sp>
        <p:nvSpPr>
          <p:cNvPr id="19" name="CasellaDiTesto 18"/>
          <p:cNvSpPr txBox="1"/>
          <p:nvPr/>
        </p:nvSpPr>
        <p:spPr>
          <a:xfrm>
            <a:off x="9111920" y="5239343"/>
            <a:ext cx="561372" cy="338554"/>
          </a:xfrm>
          <a:prstGeom prst="rect">
            <a:avLst/>
          </a:prstGeom>
          <a:noFill/>
        </p:spPr>
        <p:txBody>
          <a:bodyPr wrap="none" rtlCol="0">
            <a:spAutoFit/>
          </a:bodyPr>
          <a:lstStyle/>
          <a:p>
            <a:r>
              <a:rPr lang="it-IT" sz="1600" dirty="0" err="1"/>
              <a:t>Drift</a:t>
            </a:r>
            <a:endParaRPr lang="it-IT" sz="1600" dirty="0"/>
          </a:p>
        </p:txBody>
      </p:sp>
      <p:sp>
        <p:nvSpPr>
          <p:cNvPr id="20" name="CasellaDiTesto 19"/>
          <p:cNvSpPr txBox="1"/>
          <p:nvPr/>
        </p:nvSpPr>
        <p:spPr>
          <a:xfrm>
            <a:off x="10035653" y="5234095"/>
            <a:ext cx="561372" cy="338554"/>
          </a:xfrm>
          <a:prstGeom prst="rect">
            <a:avLst/>
          </a:prstGeom>
          <a:noFill/>
        </p:spPr>
        <p:txBody>
          <a:bodyPr wrap="none" rtlCol="0">
            <a:spAutoFit/>
          </a:bodyPr>
          <a:lstStyle/>
          <a:p>
            <a:r>
              <a:rPr lang="it-IT" sz="1600" dirty="0" err="1"/>
              <a:t>Drift</a:t>
            </a:r>
            <a:endParaRPr lang="it-IT" sz="1600" dirty="0"/>
          </a:p>
        </p:txBody>
      </p:sp>
      <p:sp>
        <p:nvSpPr>
          <p:cNvPr id="10" name="Slide Number Placeholder 9">
            <a:extLst>
              <a:ext uri="{FF2B5EF4-FFF2-40B4-BE49-F238E27FC236}">
                <a16:creationId xmlns:a16="http://schemas.microsoft.com/office/drawing/2014/main" id="{2FAD7AD1-C62D-4D83-8F1F-BDD8F43AF3E5}"/>
              </a:ext>
            </a:extLst>
          </p:cNvPr>
          <p:cNvSpPr>
            <a:spLocks noGrp="1"/>
          </p:cNvSpPr>
          <p:nvPr>
            <p:ph type="sldNum" sz="quarter" idx="12"/>
          </p:nvPr>
        </p:nvSpPr>
        <p:spPr/>
        <p:txBody>
          <a:bodyPr/>
          <a:lstStyle/>
          <a:p>
            <a:fld id="{2E4BE8FC-CFFD-4262-8733-1BF5A1015723}" type="slidenum">
              <a:rPr lang="it-IT" smtClean="0"/>
              <a:t>25</a:t>
            </a:fld>
            <a:endParaRPr lang="it-IT"/>
          </a:p>
        </p:txBody>
      </p:sp>
      <p:pic>
        <p:nvPicPr>
          <p:cNvPr id="21" name="Picture 20">
            <a:extLst>
              <a:ext uri="{FF2B5EF4-FFF2-40B4-BE49-F238E27FC236}">
                <a16:creationId xmlns:a16="http://schemas.microsoft.com/office/drawing/2014/main" id="{24F4EC20-33A8-562B-74DC-F57BA5AEE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799" y="1341736"/>
            <a:ext cx="2911929" cy="2911929"/>
          </a:xfrm>
          <a:prstGeom prst="rect">
            <a:avLst/>
          </a:prstGeom>
        </p:spPr>
      </p:pic>
    </p:spTree>
    <p:extLst>
      <p:ext uri="{BB962C8B-B14F-4D97-AF65-F5344CB8AC3E}">
        <p14:creationId xmlns:p14="http://schemas.microsoft.com/office/powerpoint/2010/main" val="3213118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A. Palmieri INSPYRE LNL 14/07/2025</a:t>
            </a:r>
          </a:p>
        </p:txBody>
      </p:sp>
      <p:sp>
        <p:nvSpPr>
          <p:cNvPr id="3" name="CasellaDiTesto 2"/>
          <p:cNvSpPr txBox="1"/>
          <p:nvPr/>
        </p:nvSpPr>
        <p:spPr>
          <a:xfrm>
            <a:off x="4097290" y="420471"/>
            <a:ext cx="3810980" cy="590931"/>
          </a:xfrm>
          <a:prstGeom prst="rect">
            <a:avLst/>
          </a:prstGeom>
          <a:noFill/>
        </p:spPr>
        <p:txBody>
          <a:bodyPr wrap="none" rtlCol="0">
            <a:spAutoFit/>
          </a:bodyPr>
          <a:lstStyle/>
          <a:p>
            <a:pPr algn="ctr">
              <a:lnSpc>
                <a:spcPct val="90000"/>
              </a:lnSpc>
              <a:spcBef>
                <a:spcPct val="0"/>
              </a:spcBef>
            </a:pPr>
            <a:r>
              <a:rPr lang="it-IT" sz="3600" b="1" dirty="0">
                <a:effectLst>
                  <a:outerShdw blurRad="38100" dist="38100" dir="2700000" algn="tl">
                    <a:srgbClr val="000000">
                      <a:alpha val="43137"/>
                    </a:srgbClr>
                  </a:outerShdw>
                </a:effectLst>
              </a:rPr>
              <a:t>The </a:t>
            </a:r>
            <a:r>
              <a:rPr lang="it-IT" sz="3600" b="1" dirty="0" err="1">
                <a:effectLst>
                  <a:outerShdw blurRad="38100" dist="38100" dir="2700000" algn="tl">
                    <a:srgbClr val="000000">
                      <a:alpha val="43137"/>
                    </a:srgbClr>
                  </a:outerShdw>
                </a:effectLst>
              </a:rPr>
              <a:t>Phase</a:t>
            </a:r>
            <a:r>
              <a:rPr lang="it-IT" sz="3600" b="1" dirty="0">
                <a:effectLst>
                  <a:outerShdw blurRad="38100" dist="38100" dir="2700000" algn="tl">
                    <a:srgbClr val="000000">
                      <a:alpha val="43137"/>
                    </a:srgbClr>
                  </a:outerShdw>
                </a:effectLst>
              </a:rPr>
              <a:t> </a:t>
            </a:r>
            <a:r>
              <a:rPr lang="it-IT" sz="3600" b="1" dirty="0" err="1">
                <a:effectLst>
                  <a:outerShdw blurRad="38100" dist="38100" dir="2700000" algn="tl">
                    <a:srgbClr val="000000">
                      <a:alpha val="43137"/>
                    </a:srgbClr>
                  </a:outerShdw>
                </a:effectLst>
              </a:rPr>
              <a:t>Stability</a:t>
            </a:r>
            <a:endParaRPr lang="it-IT" sz="3600" b="1" dirty="0">
              <a:effectLst>
                <a:outerShdw blurRad="38100" dist="38100" dir="2700000" algn="tl">
                  <a:srgbClr val="000000">
                    <a:alpha val="43137"/>
                  </a:srgbClr>
                </a:outerShdw>
              </a:effectLst>
            </a:endParaRPr>
          </a:p>
        </p:txBody>
      </p:sp>
      <p:sp>
        <p:nvSpPr>
          <p:cNvPr id="4" name="Rettangolo 3"/>
          <p:cNvSpPr/>
          <p:nvPr/>
        </p:nvSpPr>
        <p:spPr>
          <a:xfrm>
            <a:off x="258190" y="953810"/>
            <a:ext cx="11093950" cy="369332"/>
          </a:xfrm>
          <a:prstGeom prst="rect">
            <a:avLst/>
          </a:prstGeom>
        </p:spPr>
        <p:txBody>
          <a:bodyPr wrap="square">
            <a:spAutoFit/>
          </a:bodyPr>
          <a:lstStyle/>
          <a:p>
            <a:r>
              <a:rPr lang="en-US" altLang="it-IT" dirty="0"/>
              <a:t>Edwin McMillan of UC Berkley, and V.I. </a:t>
            </a:r>
            <a:r>
              <a:rPr lang="en-US" altLang="it-IT" dirty="0" err="1"/>
              <a:t>Veksler</a:t>
            </a:r>
            <a:r>
              <a:rPr lang="en-US" altLang="it-IT" dirty="0"/>
              <a:t> (USSR) independently discovered Phase stability in 1945.</a:t>
            </a:r>
            <a:endParaRPr lang="it-IT" dirty="0"/>
          </a:p>
        </p:txBody>
      </p:sp>
      <p:sp>
        <p:nvSpPr>
          <p:cNvPr id="5" name="Rettangolo 4"/>
          <p:cNvSpPr/>
          <p:nvPr/>
        </p:nvSpPr>
        <p:spPr>
          <a:xfrm>
            <a:off x="5805165" y="1833252"/>
            <a:ext cx="6098059" cy="3539430"/>
          </a:xfrm>
          <a:prstGeom prst="rect">
            <a:avLst/>
          </a:prstGeom>
        </p:spPr>
        <p:txBody>
          <a:bodyPr wrap="square">
            <a:spAutoFit/>
          </a:bodyPr>
          <a:lstStyle/>
          <a:p>
            <a:pPr algn="just"/>
            <a:r>
              <a:rPr lang="it-IT" sz="1600" dirty="0"/>
              <a:t>The </a:t>
            </a:r>
            <a:r>
              <a:rPr lang="it-IT" sz="1600" dirty="0" err="1"/>
              <a:t>following</a:t>
            </a:r>
            <a:r>
              <a:rPr lang="it-IT" sz="1600" dirty="0"/>
              <a:t> </a:t>
            </a:r>
            <a:r>
              <a:rPr lang="it-IT" sz="1600" dirty="0" err="1"/>
              <a:t>is</a:t>
            </a:r>
            <a:r>
              <a:rPr lang="it-IT" sz="1600" dirty="0"/>
              <a:t> a </a:t>
            </a:r>
            <a:r>
              <a:rPr lang="it-IT" sz="1600" dirty="0" err="1"/>
              <a:t>simplified</a:t>
            </a:r>
            <a:r>
              <a:rPr lang="it-IT" sz="1600" dirty="0"/>
              <a:t> </a:t>
            </a:r>
            <a:r>
              <a:rPr lang="it-IT" sz="1600" dirty="0" err="1"/>
              <a:t>explanation</a:t>
            </a:r>
            <a:r>
              <a:rPr lang="it-IT" sz="1600" dirty="0"/>
              <a:t> of </a:t>
            </a:r>
            <a:r>
              <a:rPr lang="it-IT" sz="1600" dirty="0" err="1"/>
              <a:t>this</a:t>
            </a:r>
            <a:r>
              <a:rPr lang="it-IT" sz="1600" dirty="0"/>
              <a:t> </a:t>
            </a:r>
            <a:r>
              <a:rPr lang="it-IT" sz="1600" dirty="0" err="1"/>
              <a:t>principle</a:t>
            </a:r>
            <a:r>
              <a:rPr lang="it-IT" sz="1600" dirty="0"/>
              <a:t> in the case of </a:t>
            </a:r>
            <a:r>
              <a:rPr lang="it-IT" sz="1600" dirty="0" err="1"/>
              <a:t>linacs</a:t>
            </a:r>
            <a:r>
              <a:rPr lang="it-IT" sz="1600" dirty="0"/>
              <a:t>.</a:t>
            </a:r>
          </a:p>
          <a:p>
            <a:pPr algn="just"/>
            <a:r>
              <a:rPr lang="en-US" sz="1600" dirty="0"/>
              <a:t>Let us consider a succession of accelerating gaps, for which the synchronism condition is fulfilled for a phase </a:t>
            </a:r>
            <a:r>
              <a:rPr lang="en-US" sz="1600" dirty="0" err="1"/>
              <a:t>Φs</a:t>
            </a:r>
            <a:r>
              <a:rPr lang="en-US" sz="1600" dirty="0"/>
              <a:t> (reference phase) . The P1 particle is called the stable reference particle. The particle N1 arrives earlier with respect to P1 and is subject to a lower accelerating field, while the particle M1 arrives later P and is subject to a higher accelerating field. Therefore, the effect of the accelerating voltage is to slow down N1 with respect to P and to accelerate M1 with respect to P. Eventually N1 and M1 will both get closer to P (bunching). To be more precise the particles will perform stable oscillation about the reference particle. </a:t>
            </a:r>
          </a:p>
          <a:p>
            <a:pPr algn="just"/>
            <a:r>
              <a:rPr lang="en-US" sz="1600" dirty="0"/>
              <a:t>The opposite will occur the N2 and M2 particles about the P2 particles (unstable) .</a:t>
            </a:r>
          </a:p>
        </p:txBody>
      </p:sp>
      <p:sp>
        <p:nvSpPr>
          <p:cNvPr id="11" name="Rettangolo 10"/>
          <p:cNvSpPr/>
          <p:nvPr/>
        </p:nvSpPr>
        <p:spPr>
          <a:xfrm>
            <a:off x="258190" y="1265551"/>
            <a:ext cx="11645034" cy="646331"/>
          </a:xfrm>
          <a:prstGeom prst="rect">
            <a:avLst/>
          </a:prstGeom>
        </p:spPr>
        <p:txBody>
          <a:bodyPr wrap="square">
            <a:spAutoFit/>
          </a:bodyPr>
          <a:lstStyle/>
          <a:p>
            <a:r>
              <a:rPr lang="en-US" altLang="it-IT" dirty="0"/>
              <a:t>The Phase stability is the principle allowing a group of particles to travel in an accelerating structure in a stable way keeping synchronism with the accelerating fields. </a:t>
            </a:r>
            <a:endParaRPr lang="it-IT" dirty="0"/>
          </a:p>
        </p:txBody>
      </p:sp>
      <p:pic>
        <p:nvPicPr>
          <p:cNvPr id="7" name="Immagine 6"/>
          <p:cNvPicPr>
            <a:picLocks noChangeAspect="1"/>
          </p:cNvPicPr>
          <p:nvPr/>
        </p:nvPicPr>
        <p:blipFill>
          <a:blip r:embed="rId2"/>
          <a:stretch>
            <a:fillRect/>
          </a:stretch>
        </p:blipFill>
        <p:spPr>
          <a:xfrm>
            <a:off x="447778" y="2114795"/>
            <a:ext cx="4783195" cy="2744427"/>
          </a:xfrm>
          <a:prstGeom prst="rect">
            <a:avLst/>
          </a:prstGeom>
        </p:spPr>
      </p:pic>
      <p:sp>
        <p:nvSpPr>
          <p:cNvPr id="6" name="CasellaDiTesto 5"/>
          <p:cNvSpPr txBox="1"/>
          <p:nvPr/>
        </p:nvSpPr>
        <p:spPr>
          <a:xfrm>
            <a:off x="642497" y="3758858"/>
            <a:ext cx="1131913" cy="307777"/>
          </a:xfrm>
          <a:prstGeom prst="rect">
            <a:avLst/>
          </a:prstGeom>
          <a:noFill/>
        </p:spPr>
        <p:txBody>
          <a:bodyPr wrap="none" rtlCol="0">
            <a:spAutoFit/>
          </a:bodyPr>
          <a:lstStyle/>
          <a:p>
            <a:r>
              <a:rPr lang="it-IT" sz="1400" b="1" dirty="0" err="1"/>
              <a:t>Stable</a:t>
            </a:r>
            <a:r>
              <a:rPr lang="it-IT" sz="1400" b="1" dirty="0"/>
              <a:t> </a:t>
            </a:r>
            <a:r>
              <a:rPr lang="it-IT" sz="1400" b="1" dirty="0" err="1"/>
              <a:t>Phase</a:t>
            </a:r>
            <a:endParaRPr lang="it-IT" sz="1400" b="1" dirty="0"/>
          </a:p>
        </p:txBody>
      </p:sp>
      <p:sp>
        <p:nvSpPr>
          <p:cNvPr id="12" name="CasellaDiTesto 11"/>
          <p:cNvSpPr txBox="1"/>
          <p:nvPr/>
        </p:nvSpPr>
        <p:spPr>
          <a:xfrm>
            <a:off x="1774410" y="3758857"/>
            <a:ext cx="1330301" cy="307777"/>
          </a:xfrm>
          <a:prstGeom prst="rect">
            <a:avLst/>
          </a:prstGeom>
          <a:noFill/>
        </p:spPr>
        <p:txBody>
          <a:bodyPr wrap="none" rtlCol="0">
            <a:spAutoFit/>
          </a:bodyPr>
          <a:lstStyle/>
          <a:p>
            <a:r>
              <a:rPr lang="it-IT" sz="1400" b="1" dirty="0" err="1"/>
              <a:t>Unstable</a:t>
            </a:r>
            <a:r>
              <a:rPr lang="it-IT" sz="1400" b="1" dirty="0"/>
              <a:t> </a:t>
            </a:r>
            <a:r>
              <a:rPr lang="it-IT" sz="1400" b="1" dirty="0" err="1"/>
              <a:t>Phase</a:t>
            </a:r>
            <a:endParaRPr lang="it-IT" sz="1400" b="1" dirty="0"/>
          </a:p>
        </p:txBody>
      </p:sp>
      <p:sp>
        <p:nvSpPr>
          <p:cNvPr id="14" name="Rettangolo 13"/>
          <p:cNvSpPr/>
          <p:nvPr/>
        </p:nvSpPr>
        <p:spPr>
          <a:xfrm>
            <a:off x="809274" y="5372682"/>
            <a:ext cx="11093950" cy="369332"/>
          </a:xfrm>
          <a:prstGeom prst="rect">
            <a:avLst/>
          </a:prstGeom>
        </p:spPr>
        <p:txBody>
          <a:bodyPr wrap="square">
            <a:spAutoFit/>
          </a:bodyPr>
          <a:lstStyle/>
          <a:p>
            <a:r>
              <a:rPr lang="en-US" altLang="it-IT" b="1" dirty="0"/>
              <a:t>Strong focusing and phase stability are the foundations of all modern high-energy accelerators.</a:t>
            </a:r>
            <a:endParaRPr lang="it-IT" b="1" dirty="0"/>
          </a:p>
        </p:txBody>
      </p:sp>
      <p:sp>
        <p:nvSpPr>
          <p:cNvPr id="8" name="Slide Number Placeholder 7">
            <a:extLst>
              <a:ext uri="{FF2B5EF4-FFF2-40B4-BE49-F238E27FC236}">
                <a16:creationId xmlns:a16="http://schemas.microsoft.com/office/drawing/2014/main" id="{905B71A1-6AFE-434C-BDC9-3E24ECE25A03}"/>
              </a:ext>
            </a:extLst>
          </p:cNvPr>
          <p:cNvSpPr>
            <a:spLocks noGrp="1"/>
          </p:cNvSpPr>
          <p:nvPr>
            <p:ph type="sldNum" sz="quarter" idx="12"/>
          </p:nvPr>
        </p:nvSpPr>
        <p:spPr/>
        <p:txBody>
          <a:bodyPr/>
          <a:lstStyle/>
          <a:p>
            <a:fld id="{2E4BE8FC-CFFD-4262-8733-1BF5A1015723}" type="slidenum">
              <a:rPr lang="it-IT" smtClean="0"/>
              <a:t>26</a:t>
            </a:fld>
            <a:endParaRPr lang="it-IT"/>
          </a:p>
        </p:txBody>
      </p:sp>
    </p:spTree>
    <p:extLst>
      <p:ext uri="{BB962C8B-B14F-4D97-AF65-F5344CB8AC3E}">
        <p14:creationId xmlns:p14="http://schemas.microsoft.com/office/powerpoint/2010/main" val="1687490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035107" y="389943"/>
            <a:ext cx="2041478" cy="603866"/>
          </a:xfrm>
        </p:spPr>
        <p:txBody>
          <a:bodyPr/>
          <a:lstStyle/>
          <a:p>
            <a:r>
              <a:rPr lang="en-US" altLang="it-IT" sz="3600" b="1" dirty="0">
                <a:effectLst>
                  <a:outerShdw blurRad="38100" dist="38100" dir="2700000" algn="tl">
                    <a:srgbClr val="000000">
                      <a:alpha val="43137"/>
                    </a:srgbClr>
                  </a:outerShdw>
                </a:effectLst>
                <a:latin typeface="+mn-lt"/>
                <a:ea typeface="+mn-ea"/>
                <a:cs typeface="+mn-cs"/>
              </a:rPr>
              <a:t>Colliders</a:t>
            </a:r>
          </a:p>
        </p:txBody>
      </p:sp>
      <p:sp>
        <p:nvSpPr>
          <p:cNvPr id="4" name="Text Box 3"/>
          <p:cNvSpPr txBox="1">
            <a:spLocks noChangeArrowheads="1"/>
          </p:cNvSpPr>
          <p:nvPr/>
        </p:nvSpPr>
        <p:spPr bwMode="auto">
          <a:xfrm>
            <a:off x="212449" y="865937"/>
            <a:ext cx="852334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it-IT" sz="1600" dirty="0"/>
              <a:t>In the 1950’s a number of places, MURA,  Novosibirsk, CERN, Stanford, </a:t>
            </a:r>
            <a:r>
              <a:rPr lang="en-US" altLang="it-IT" sz="1600" dirty="0" err="1"/>
              <a:t>Frascati</a:t>
            </a:r>
            <a:r>
              <a:rPr lang="en-US" altLang="it-IT" sz="1600" dirty="0"/>
              <a:t>, and </a:t>
            </a:r>
            <a:r>
              <a:rPr lang="en-US" altLang="it-IT" sz="1600" dirty="0" err="1"/>
              <a:t>Orsay</a:t>
            </a:r>
            <a:r>
              <a:rPr lang="en-US" altLang="it-IT" sz="1600" dirty="0"/>
              <a:t>, developed the technology of colliding beams. Bruno </a:t>
            </a:r>
            <a:r>
              <a:rPr lang="en-US" altLang="it-IT" sz="1600" dirty="0" err="1"/>
              <a:t>Touschek</a:t>
            </a:r>
            <a:r>
              <a:rPr lang="en-US" altLang="it-IT" sz="1600" dirty="0"/>
              <a:t>, </a:t>
            </a:r>
            <a:r>
              <a:rPr lang="en-US" altLang="it-IT" sz="1600" dirty="0" err="1"/>
              <a:t>Gersh</a:t>
            </a:r>
            <a:r>
              <a:rPr lang="en-US" altLang="it-IT" sz="1600" dirty="0"/>
              <a:t> </a:t>
            </a:r>
            <a:r>
              <a:rPr lang="en-US" altLang="it-IT" sz="1600" dirty="0" err="1"/>
              <a:t>Budker</a:t>
            </a:r>
            <a:r>
              <a:rPr lang="en-US" altLang="it-IT" sz="1600" dirty="0"/>
              <a:t> and  Don </a:t>
            </a:r>
            <a:r>
              <a:rPr lang="en-US" altLang="it-IT" sz="1600" dirty="0" err="1"/>
              <a:t>Kerst</a:t>
            </a:r>
            <a:r>
              <a:rPr lang="en-US" altLang="it-IT" sz="1600" dirty="0"/>
              <a:t> were the people who made this  happen. Colliders are now the devices employed to reach the highest energies</a:t>
            </a:r>
            <a:r>
              <a:rPr lang="en-US" altLang="it-IT" dirty="0"/>
              <a:t>.</a:t>
            </a:r>
          </a:p>
        </p:txBody>
      </p:sp>
      <p:pic>
        <p:nvPicPr>
          <p:cNvPr id="23554" name="Picture 2" descr="Risultati immagini per beam collis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798" y="691876"/>
            <a:ext cx="2698322" cy="1312699"/>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212450" y="1928248"/>
            <a:ext cx="1863485" cy="1817586"/>
          </a:xfrm>
          <a:prstGeom prst="rect">
            <a:avLst/>
          </a:prstGeom>
        </p:spPr>
      </p:pic>
      <p:sp>
        <p:nvSpPr>
          <p:cNvPr id="3" name="CasellaDiTesto 2"/>
          <p:cNvSpPr txBox="1"/>
          <p:nvPr/>
        </p:nvSpPr>
        <p:spPr>
          <a:xfrm>
            <a:off x="79374" y="3745834"/>
            <a:ext cx="2302810" cy="369332"/>
          </a:xfrm>
          <a:prstGeom prst="rect">
            <a:avLst/>
          </a:prstGeom>
          <a:noFill/>
        </p:spPr>
        <p:txBody>
          <a:bodyPr wrap="none" rtlCol="0">
            <a:spAutoFit/>
          </a:bodyPr>
          <a:lstStyle/>
          <a:p>
            <a:r>
              <a:rPr lang="it-IT" dirty="0"/>
              <a:t>G. </a:t>
            </a:r>
            <a:r>
              <a:rPr lang="it-IT" dirty="0" err="1"/>
              <a:t>Budker</a:t>
            </a:r>
            <a:r>
              <a:rPr lang="it-IT" dirty="0"/>
              <a:t> (1918-1977)</a:t>
            </a:r>
          </a:p>
        </p:txBody>
      </p:sp>
      <p:pic>
        <p:nvPicPr>
          <p:cNvPr id="23556" name="Picture 4" descr="Risultati immagini per bruno tousch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89" y="4200836"/>
            <a:ext cx="2064979" cy="1763235"/>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198289" y="6054362"/>
            <a:ext cx="2432397" cy="369332"/>
          </a:xfrm>
          <a:prstGeom prst="rect">
            <a:avLst/>
          </a:prstGeom>
          <a:noFill/>
        </p:spPr>
        <p:txBody>
          <a:bodyPr wrap="none" rtlCol="0">
            <a:spAutoFit/>
          </a:bodyPr>
          <a:lstStyle/>
          <a:p>
            <a:r>
              <a:rPr lang="it-IT" dirty="0"/>
              <a:t>B. </a:t>
            </a:r>
            <a:r>
              <a:rPr lang="it-IT" dirty="0" err="1"/>
              <a:t>Touschek</a:t>
            </a:r>
            <a:r>
              <a:rPr lang="it-IT" dirty="0"/>
              <a:t>(1921-1978)</a:t>
            </a:r>
          </a:p>
        </p:txBody>
      </p:sp>
      <p:pic>
        <p:nvPicPr>
          <p:cNvPr id="5" name="Immagine 4"/>
          <p:cNvPicPr>
            <a:picLocks noChangeAspect="1"/>
          </p:cNvPicPr>
          <p:nvPr/>
        </p:nvPicPr>
        <p:blipFill>
          <a:blip r:embed="rId5"/>
          <a:stretch>
            <a:fillRect/>
          </a:stretch>
        </p:blipFill>
        <p:spPr>
          <a:xfrm>
            <a:off x="2916485" y="2004575"/>
            <a:ext cx="2118622" cy="2959009"/>
          </a:xfrm>
          <a:prstGeom prst="rect">
            <a:avLst/>
          </a:prstGeom>
        </p:spPr>
      </p:pic>
      <p:pic>
        <p:nvPicPr>
          <p:cNvPr id="10" name="Picture 2" descr="Fig 6.8.jpg                                                    007183E0Macintosh HD                   B75E078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4267" y="2055723"/>
            <a:ext cx="2638959" cy="28568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g-6.6.jpg                                                    007183E0Macintosh HD                   B75E078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4523" y="2236955"/>
            <a:ext cx="3561419" cy="2425661"/>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2639798" y="5014597"/>
            <a:ext cx="2648894" cy="1600438"/>
          </a:xfrm>
          <a:prstGeom prst="rect">
            <a:avLst/>
          </a:prstGeom>
        </p:spPr>
        <p:txBody>
          <a:bodyPr wrap="square">
            <a:spAutoFit/>
          </a:bodyPr>
          <a:lstStyle/>
          <a:p>
            <a:pPr algn="just"/>
            <a:r>
              <a:rPr lang="en-US" sz="1400" dirty="0">
                <a:solidFill>
                  <a:srgbClr val="252525"/>
                </a:solidFill>
              </a:rPr>
              <a:t>1960-AdA (</a:t>
            </a:r>
            <a:r>
              <a:rPr lang="en-US" sz="1400" dirty="0" err="1">
                <a:solidFill>
                  <a:srgbClr val="252525"/>
                </a:solidFill>
              </a:rPr>
              <a:t>Anello</a:t>
            </a:r>
            <a:r>
              <a:rPr lang="en-US" sz="1400" dirty="0">
                <a:solidFill>
                  <a:srgbClr val="252525"/>
                </a:solidFill>
              </a:rPr>
              <a:t> di </a:t>
            </a:r>
            <a:r>
              <a:rPr lang="en-US" sz="1400" dirty="0" err="1">
                <a:solidFill>
                  <a:srgbClr val="252525"/>
                </a:solidFill>
              </a:rPr>
              <a:t>Accumulazione</a:t>
            </a:r>
            <a:r>
              <a:rPr lang="en-US" sz="1400" dirty="0">
                <a:solidFill>
                  <a:srgbClr val="252525"/>
                </a:solidFill>
              </a:rPr>
              <a:t>) was built at LNF </a:t>
            </a:r>
            <a:r>
              <a:rPr lang="en-US" sz="1400" dirty="0" err="1">
                <a:solidFill>
                  <a:srgbClr val="252525"/>
                </a:solidFill>
              </a:rPr>
              <a:t>Frascati</a:t>
            </a:r>
            <a:r>
              <a:rPr lang="en-US" sz="1400" dirty="0">
                <a:solidFill>
                  <a:srgbClr val="252525"/>
                </a:solidFill>
              </a:rPr>
              <a:t>, within a 1.5 m diameter electro-magnet where the radiofrequency field would accelerate the electron-positron beams up to 250 MeV.</a:t>
            </a:r>
            <a:endParaRPr lang="it-IT" sz="1400" dirty="0"/>
          </a:p>
        </p:txBody>
      </p:sp>
      <p:sp>
        <p:nvSpPr>
          <p:cNvPr id="14" name="Text Box 3"/>
          <p:cNvSpPr txBox="1">
            <a:spLocks noChangeArrowheads="1"/>
          </p:cNvSpPr>
          <p:nvPr/>
        </p:nvSpPr>
        <p:spPr bwMode="auto">
          <a:xfrm>
            <a:off x="5399844" y="4963583"/>
            <a:ext cx="2525247"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it-IT" sz="2400" b="1" dirty="0"/>
              <a:t>  </a:t>
            </a:r>
            <a:r>
              <a:rPr lang="en-US" altLang="it-IT" sz="1400" dirty="0">
                <a:solidFill>
                  <a:srgbClr val="252525"/>
                </a:solidFill>
              </a:rPr>
              <a:t>The first proton-proton collider, the CERN Intersecting Storage Rings (ISR), during the 1970’s, operating at 26 </a:t>
            </a:r>
            <a:r>
              <a:rPr lang="en-US" altLang="it-IT" sz="1400" dirty="0" err="1">
                <a:solidFill>
                  <a:srgbClr val="252525"/>
                </a:solidFill>
              </a:rPr>
              <a:t>GeV</a:t>
            </a:r>
            <a:r>
              <a:rPr lang="en-US" altLang="it-IT" sz="1400" dirty="0">
                <a:solidFill>
                  <a:srgbClr val="252525"/>
                </a:solidFill>
              </a:rPr>
              <a:t>. See the massive rings and one of the intersection points. </a:t>
            </a:r>
          </a:p>
        </p:txBody>
      </p:sp>
      <p:sp>
        <p:nvSpPr>
          <p:cNvPr id="15" name="Text Box 3"/>
          <p:cNvSpPr txBox="1">
            <a:spLocks noChangeArrowheads="1"/>
          </p:cNvSpPr>
          <p:nvPr/>
        </p:nvSpPr>
        <p:spPr bwMode="auto">
          <a:xfrm>
            <a:off x="8113737" y="5082453"/>
            <a:ext cx="39424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it-IT" sz="2000" b="1" dirty="0"/>
              <a:t>  </a:t>
            </a:r>
            <a:r>
              <a:rPr lang="en-US" altLang="it-IT" sz="1400" dirty="0">
                <a:solidFill>
                  <a:srgbClr val="252525"/>
                </a:solidFill>
              </a:rPr>
              <a:t>Superconducting RF cavities at the CERN Large Electron Positron Collider (LEP), 208 </a:t>
            </a:r>
            <a:r>
              <a:rPr lang="en-US" altLang="it-IT" sz="1400" dirty="0" err="1">
                <a:solidFill>
                  <a:srgbClr val="252525"/>
                </a:solidFill>
              </a:rPr>
              <a:t>GeV</a:t>
            </a:r>
            <a:r>
              <a:rPr lang="en-US" altLang="it-IT" sz="1400" dirty="0">
                <a:solidFill>
                  <a:srgbClr val="252525"/>
                </a:solidFill>
              </a:rPr>
              <a:t> max energy. LEP operated between 1989 and 2000</a:t>
            </a:r>
          </a:p>
        </p:txBody>
      </p:sp>
      <p:sp>
        <p:nvSpPr>
          <p:cNvPr id="6" name="Footer Placeholder 5">
            <a:extLst>
              <a:ext uri="{FF2B5EF4-FFF2-40B4-BE49-F238E27FC236}">
                <a16:creationId xmlns:a16="http://schemas.microsoft.com/office/drawing/2014/main" id="{2E4B4550-6F2A-4157-B89C-D55C3DC195B8}"/>
              </a:ext>
            </a:extLst>
          </p:cNvPr>
          <p:cNvSpPr>
            <a:spLocks noGrp="1"/>
          </p:cNvSpPr>
          <p:nvPr>
            <p:ph type="ftr" sz="quarter" idx="11"/>
          </p:nvPr>
        </p:nvSpPr>
        <p:spPr/>
        <p:txBody>
          <a:bodyPr/>
          <a:lstStyle/>
          <a:p>
            <a:r>
              <a:rPr lang="it-IT"/>
              <a:t>A. Palmieri INSPYRE LNL 14/07/2025</a:t>
            </a:r>
          </a:p>
        </p:txBody>
      </p:sp>
      <p:sp>
        <p:nvSpPr>
          <p:cNvPr id="8" name="Slide Number Placeholder 7">
            <a:extLst>
              <a:ext uri="{FF2B5EF4-FFF2-40B4-BE49-F238E27FC236}">
                <a16:creationId xmlns:a16="http://schemas.microsoft.com/office/drawing/2014/main" id="{DF00AADE-A059-4A8E-BE7C-D1BB696E8594}"/>
              </a:ext>
            </a:extLst>
          </p:cNvPr>
          <p:cNvSpPr>
            <a:spLocks noGrp="1"/>
          </p:cNvSpPr>
          <p:nvPr>
            <p:ph type="sldNum" sz="quarter" idx="12"/>
          </p:nvPr>
        </p:nvSpPr>
        <p:spPr/>
        <p:txBody>
          <a:bodyPr/>
          <a:lstStyle/>
          <a:p>
            <a:fld id="{2E4BE8FC-CFFD-4262-8733-1BF5A1015723}" type="slidenum">
              <a:rPr lang="it-IT" smtClean="0"/>
              <a:t>27</a:t>
            </a:fld>
            <a:endParaRPr lang="it-IT"/>
          </a:p>
        </p:txBody>
      </p:sp>
    </p:spTree>
    <p:extLst>
      <p:ext uri="{BB962C8B-B14F-4D97-AF65-F5344CB8AC3E}">
        <p14:creationId xmlns:p14="http://schemas.microsoft.com/office/powerpoint/2010/main" val="3436654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8243637" y="3429000"/>
            <a:ext cx="4108006" cy="2915860"/>
          </a:xfrm>
          <a:prstGeom prst="rect">
            <a:avLst/>
          </a:prstGeom>
        </p:spPr>
      </p:pic>
      <p:sp>
        <p:nvSpPr>
          <p:cNvPr id="2" name="Rettangolo 1"/>
          <p:cNvSpPr/>
          <p:nvPr/>
        </p:nvSpPr>
        <p:spPr>
          <a:xfrm>
            <a:off x="178859" y="837223"/>
            <a:ext cx="8064777" cy="2554545"/>
          </a:xfrm>
          <a:prstGeom prst="rect">
            <a:avLst/>
          </a:prstGeom>
        </p:spPr>
        <p:txBody>
          <a:bodyPr wrap="square">
            <a:spAutoFit/>
          </a:bodyPr>
          <a:lstStyle/>
          <a:p>
            <a:pPr algn="just"/>
            <a:r>
              <a:rPr lang="en-US" sz="2000" dirty="0"/>
              <a:t>At low energies, for protons (or ions), magnetic focusing is not very effective. In fact, in this case, since the velocity is low, to have a good focusing a large value of 𝑩 is needed, i.e. very large (and expensive) magnetic quadrupoles. So, in this case, the electric field, used for focusing, could work better (𝑭 = 𝑞𝑬). Suppose that the field in the four metal electrodes varies sinusoidally with time with frequency f. The particle will see this alternating polarity as the same effect as a FODO, since, in this case, the E field will give rise to the same forces as the magnetic quadrupole</a:t>
            </a:r>
            <a:endParaRPr lang="it-IT" sz="2000" dirty="0"/>
          </a:p>
        </p:txBody>
      </p:sp>
      <p:pic>
        <p:nvPicPr>
          <p:cNvPr id="3" name="Immagine 2"/>
          <p:cNvPicPr>
            <a:picLocks noChangeAspect="1"/>
          </p:cNvPicPr>
          <p:nvPr/>
        </p:nvPicPr>
        <p:blipFill>
          <a:blip r:embed="rId3"/>
          <a:stretch>
            <a:fillRect/>
          </a:stretch>
        </p:blipFill>
        <p:spPr>
          <a:xfrm>
            <a:off x="8576347" y="837223"/>
            <a:ext cx="3282056" cy="2365320"/>
          </a:xfrm>
          <a:prstGeom prst="rect">
            <a:avLst/>
          </a:prstGeom>
        </p:spPr>
      </p:pic>
      <p:sp>
        <p:nvSpPr>
          <p:cNvPr id="4" name="Rettangolo 3"/>
          <p:cNvSpPr/>
          <p:nvPr/>
        </p:nvSpPr>
        <p:spPr>
          <a:xfrm>
            <a:off x="178860" y="3888758"/>
            <a:ext cx="7834609" cy="2554545"/>
          </a:xfrm>
          <a:prstGeom prst="rect">
            <a:avLst/>
          </a:prstGeom>
        </p:spPr>
        <p:txBody>
          <a:bodyPr wrap="square">
            <a:spAutoFit/>
          </a:bodyPr>
          <a:lstStyle/>
          <a:p>
            <a:pPr algn="just"/>
            <a:r>
              <a:rPr lang="en-US" sz="2000" dirty="0"/>
              <a:t>In 1970 </a:t>
            </a:r>
            <a:r>
              <a:rPr lang="en-US" sz="2000" dirty="0" err="1"/>
              <a:t>Kapchinskiy</a:t>
            </a:r>
            <a:r>
              <a:rPr lang="en-US" sz="2000" dirty="0"/>
              <a:t> and </a:t>
            </a:r>
            <a:r>
              <a:rPr lang="en-US" sz="2000" dirty="0" err="1"/>
              <a:t>Teplyakov</a:t>
            </a:r>
            <a:r>
              <a:rPr lang="en-US" sz="2000" dirty="0"/>
              <a:t> (USSR) proposed to sinusoidally modulate the shape of the electrodes with a period equal to </a:t>
            </a:r>
            <a:r>
              <a:rPr lang="en-US" sz="2000" dirty="0" err="1"/>
              <a:t>vλ</a:t>
            </a:r>
            <a:r>
              <a:rPr lang="en-US" sz="2000" dirty="0"/>
              <a:t>/c: this creates a longitudinal component, therefore accelerating the electric field, with the same considerations on synchronism made previously. An RFQ (Radio Frequency Quadrupole) is therefore an electric quadrupole with modulated electrodes, which allows focusing and acceleration at the same time. Today in all modern Linacs an RFQ acts as the first accelerating stage.</a:t>
            </a:r>
            <a:endParaRPr lang="it-IT" sz="2000" dirty="0"/>
          </a:p>
        </p:txBody>
      </p:sp>
      <p:cxnSp>
        <p:nvCxnSpPr>
          <p:cNvPr id="7" name="Connettore 2 6"/>
          <p:cNvCxnSpPr/>
          <p:nvPr/>
        </p:nvCxnSpPr>
        <p:spPr>
          <a:xfrm flipV="1">
            <a:off x="8775700" y="4992206"/>
            <a:ext cx="495300" cy="290468"/>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Segnaposto numero diapositiva 11"/>
          <p:cNvSpPr>
            <a:spLocks noGrp="1"/>
          </p:cNvSpPr>
          <p:nvPr>
            <p:ph type="sldNum" sz="quarter" idx="12"/>
          </p:nvPr>
        </p:nvSpPr>
        <p:spPr/>
        <p:txBody>
          <a:bodyPr/>
          <a:lstStyle/>
          <a:p>
            <a:fld id="{0AA4D6E6-13A6-4217-ABA7-E4004A4D1319}" type="slidenum">
              <a:rPr lang="it-IT" smtClean="0"/>
              <a:t>28</a:t>
            </a:fld>
            <a:endParaRPr lang="it-IT"/>
          </a:p>
        </p:txBody>
      </p:sp>
      <p:sp>
        <p:nvSpPr>
          <p:cNvPr id="13" name="Text Box 11">
            <a:extLst>
              <a:ext uri="{FF2B5EF4-FFF2-40B4-BE49-F238E27FC236}">
                <a16:creationId xmlns:a16="http://schemas.microsoft.com/office/drawing/2014/main" id="{6AC502B8-CACE-423C-A944-C020A38B54BE}"/>
              </a:ext>
            </a:extLst>
          </p:cNvPr>
          <p:cNvSpPr txBox="1">
            <a:spLocks noChangeArrowheads="1"/>
          </p:cNvSpPr>
          <p:nvPr/>
        </p:nvSpPr>
        <p:spPr bwMode="auto">
          <a:xfrm>
            <a:off x="967274" y="52917"/>
            <a:ext cx="100102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3600" b="1" dirty="0">
                <a:effectLst>
                  <a:outerShdw blurRad="38100" dist="38100" dir="2700000" algn="tl">
                    <a:srgbClr val="000000">
                      <a:alpha val="43137"/>
                    </a:srgbClr>
                  </a:outerShdw>
                </a:effectLst>
                <a:ea typeface="+mj-ea"/>
                <a:cs typeface="+mj-cs"/>
              </a:rPr>
              <a:t>The RFQ</a:t>
            </a:r>
          </a:p>
        </p:txBody>
      </p:sp>
      <p:sp>
        <p:nvSpPr>
          <p:cNvPr id="6" name="Footer Placeholder 5">
            <a:extLst>
              <a:ext uri="{FF2B5EF4-FFF2-40B4-BE49-F238E27FC236}">
                <a16:creationId xmlns:a16="http://schemas.microsoft.com/office/drawing/2014/main" id="{C0239F7A-3074-E021-EF7D-C37BFF643060}"/>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1019505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0790" y="638892"/>
            <a:ext cx="11633497" cy="2031325"/>
          </a:xfrm>
          <a:prstGeom prst="rect">
            <a:avLst/>
          </a:prstGeom>
        </p:spPr>
        <p:txBody>
          <a:bodyPr wrap="square">
            <a:spAutoFit/>
          </a:bodyPr>
          <a:lstStyle/>
          <a:p>
            <a:pPr algn="just"/>
            <a:r>
              <a:rPr lang="en-US" dirty="0"/>
              <a:t>Superconductivity (SC) is a physical phenomenon, explainable by quantum mechanics, in which certain materials, when cooled below a critical temperature Tc (typically below 10 K), have practically zero electrical resistance and expel the lines of force of the magnetic field. In this way it is possible to circulate currents and/or impart accelerating fields, without dissipating power in the form of heat. Since the late 1970s, superconducting materials (for example Niobium, with Tc = 8.4 K) have been used to construct the magnets and accelerating cavities, and today almost all high v/c accelerating sections use SC structures. At LNL, the ALPI linac (Linear Accelerator for Ions) has been installed and operating since the 1990s, which uses SC cavities at 80 and 160 </a:t>
            </a:r>
            <a:r>
              <a:rPr lang="en-US" dirty="0" err="1"/>
              <a:t>MHz.</a:t>
            </a:r>
            <a:endParaRPr lang="it-IT" dirty="0"/>
          </a:p>
        </p:txBody>
      </p:sp>
      <p:pic>
        <p:nvPicPr>
          <p:cNvPr id="3" name="Immagine 2"/>
          <p:cNvPicPr>
            <a:picLocks noChangeAspect="1"/>
          </p:cNvPicPr>
          <p:nvPr/>
        </p:nvPicPr>
        <p:blipFill>
          <a:blip r:embed="rId3"/>
          <a:stretch>
            <a:fillRect/>
          </a:stretch>
        </p:blipFill>
        <p:spPr>
          <a:xfrm>
            <a:off x="101303" y="2719564"/>
            <a:ext cx="4199082" cy="2654102"/>
          </a:xfrm>
          <a:prstGeom prst="rect">
            <a:avLst/>
          </a:prstGeom>
        </p:spPr>
      </p:pic>
      <p:sp>
        <p:nvSpPr>
          <p:cNvPr id="7" name="Segnaposto numero diapositiva 6"/>
          <p:cNvSpPr>
            <a:spLocks noGrp="1"/>
          </p:cNvSpPr>
          <p:nvPr>
            <p:ph type="sldNum" sz="quarter" idx="12"/>
          </p:nvPr>
        </p:nvSpPr>
        <p:spPr/>
        <p:txBody>
          <a:bodyPr/>
          <a:lstStyle/>
          <a:p>
            <a:fld id="{0AA4D6E6-13A6-4217-ABA7-E4004A4D1319}" type="slidenum">
              <a:rPr lang="it-IT" smtClean="0"/>
              <a:t>29</a:t>
            </a:fld>
            <a:endParaRPr lang="it-IT" dirty="0"/>
          </a:p>
        </p:txBody>
      </p:sp>
      <p:sp>
        <p:nvSpPr>
          <p:cNvPr id="8" name="Rettangolo 7"/>
          <p:cNvSpPr/>
          <p:nvPr/>
        </p:nvSpPr>
        <p:spPr>
          <a:xfrm>
            <a:off x="101303" y="5617686"/>
            <a:ext cx="4137726" cy="738664"/>
          </a:xfrm>
          <a:prstGeom prst="rect">
            <a:avLst/>
          </a:prstGeom>
        </p:spPr>
        <p:txBody>
          <a:bodyPr wrap="square">
            <a:spAutoFit/>
          </a:bodyPr>
          <a:lstStyle/>
          <a:p>
            <a:r>
              <a:rPr lang="en-US" sz="1400" dirty="0">
                <a:solidFill>
                  <a:srgbClr val="000000"/>
                </a:solidFill>
                <a:latin typeface="Calibri" panose="020F0502020204030204" pitchFamily="34" charset="0"/>
              </a:rPr>
              <a:t>The first SC linac was built in Stanford (USA) in 1977. It accelerated electrons up to 50 MeV and was 27 m long.</a:t>
            </a:r>
            <a:endParaRPr lang="it-IT" sz="1400" dirty="0"/>
          </a:p>
        </p:txBody>
      </p:sp>
      <p:sp>
        <p:nvSpPr>
          <p:cNvPr id="11" name="Rettangolo 8">
            <a:extLst>
              <a:ext uri="{FF2B5EF4-FFF2-40B4-BE49-F238E27FC236}">
                <a16:creationId xmlns:a16="http://schemas.microsoft.com/office/drawing/2014/main" id="{D00A0AD2-32CE-437A-85D7-43D00FB9DF61}"/>
              </a:ext>
            </a:extLst>
          </p:cNvPr>
          <p:cNvSpPr/>
          <p:nvPr/>
        </p:nvSpPr>
        <p:spPr>
          <a:xfrm>
            <a:off x="4643702" y="6219108"/>
            <a:ext cx="4068036" cy="523220"/>
          </a:xfrm>
          <a:prstGeom prst="rect">
            <a:avLst/>
          </a:prstGeom>
        </p:spPr>
        <p:txBody>
          <a:bodyPr wrap="square">
            <a:spAutoFit/>
          </a:bodyPr>
          <a:lstStyle/>
          <a:p>
            <a:r>
              <a:rPr lang="en-US" sz="1400" dirty="0">
                <a:solidFill>
                  <a:srgbClr val="000000"/>
                </a:solidFill>
                <a:latin typeface="Calibri" panose="020F0502020204030204" pitchFamily="34" charset="0"/>
              </a:rPr>
              <a:t>Part of the SC ALPI linac at INFN-LNL: the cryostats and cryogenic lines can be seen</a:t>
            </a:r>
            <a:endParaRPr lang="it-IT" sz="1400" dirty="0"/>
          </a:p>
        </p:txBody>
      </p:sp>
      <p:pic>
        <p:nvPicPr>
          <p:cNvPr id="10" name="Picture 9">
            <a:extLst>
              <a:ext uri="{FF2B5EF4-FFF2-40B4-BE49-F238E27FC236}">
                <a16:creationId xmlns:a16="http://schemas.microsoft.com/office/drawing/2014/main" id="{36A499CD-3C68-40F3-AFBE-8F2EC2328E92}"/>
              </a:ext>
            </a:extLst>
          </p:cNvPr>
          <p:cNvPicPr>
            <a:picLocks noChangeAspect="1"/>
          </p:cNvPicPr>
          <p:nvPr/>
        </p:nvPicPr>
        <p:blipFill>
          <a:blip r:embed="rId4"/>
          <a:stretch>
            <a:fillRect/>
          </a:stretch>
        </p:blipFill>
        <p:spPr>
          <a:xfrm>
            <a:off x="4687435" y="2610853"/>
            <a:ext cx="7173817" cy="3646804"/>
          </a:xfrm>
          <a:prstGeom prst="rect">
            <a:avLst/>
          </a:prstGeom>
        </p:spPr>
      </p:pic>
      <p:sp>
        <p:nvSpPr>
          <p:cNvPr id="13" name="Rettangolo 8">
            <a:extLst>
              <a:ext uri="{FF2B5EF4-FFF2-40B4-BE49-F238E27FC236}">
                <a16:creationId xmlns:a16="http://schemas.microsoft.com/office/drawing/2014/main" id="{8A25D19A-64C1-4B45-97FA-1EDBE81503DD}"/>
              </a:ext>
            </a:extLst>
          </p:cNvPr>
          <p:cNvSpPr/>
          <p:nvPr/>
        </p:nvSpPr>
        <p:spPr>
          <a:xfrm>
            <a:off x="8956401" y="6177748"/>
            <a:ext cx="3235599" cy="523220"/>
          </a:xfrm>
          <a:prstGeom prst="rect">
            <a:avLst/>
          </a:prstGeom>
        </p:spPr>
        <p:txBody>
          <a:bodyPr wrap="square">
            <a:spAutoFit/>
          </a:bodyPr>
          <a:lstStyle/>
          <a:p>
            <a:r>
              <a:rPr lang="en-US" sz="1400" dirty="0">
                <a:solidFill>
                  <a:srgbClr val="000000"/>
                </a:solidFill>
                <a:latin typeface="Calibri" panose="020F0502020204030204" pitchFamily="34" charset="0"/>
              </a:rPr>
              <a:t>The inside of an ALPI </a:t>
            </a:r>
            <a:r>
              <a:rPr lang="en-US" sz="1400" dirty="0" err="1">
                <a:solidFill>
                  <a:srgbClr val="000000"/>
                </a:solidFill>
                <a:latin typeface="Calibri" panose="020F0502020204030204" pitchFamily="34" charset="0"/>
              </a:rPr>
              <a:t>chrysotate</a:t>
            </a:r>
            <a:r>
              <a:rPr lang="en-US" sz="1400" dirty="0">
                <a:solidFill>
                  <a:srgbClr val="000000"/>
                </a:solidFill>
                <a:latin typeface="Calibri" panose="020F0502020204030204" pitchFamily="34" charset="0"/>
              </a:rPr>
              <a:t>: 4 accelerating cavities are visible</a:t>
            </a:r>
            <a:endParaRPr lang="it-IT" sz="1400" dirty="0"/>
          </a:p>
        </p:txBody>
      </p:sp>
      <p:sp>
        <p:nvSpPr>
          <p:cNvPr id="12" name="Text Box 11">
            <a:extLst>
              <a:ext uri="{FF2B5EF4-FFF2-40B4-BE49-F238E27FC236}">
                <a16:creationId xmlns:a16="http://schemas.microsoft.com/office/drawing/2014/main" id="{09FF0576-68B6-43D2-BF02-B58EE342C476}"/>
              </a:ext>
            </a:extLst>
          </p:cNvPr>
          <p:cNvSpPr txBox="1">
            <a:spLocks noChangeArrowheads="1"/>
          </p:cNvSpPr>
          <p:nvPr/>
        </p:nvSpPr>
        <p:spPr bwMode="auto">
          <a:xfrm>
            <a:off x="150790" y="157032"/>
            <a:ext cx="118976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3200" b="1" dirty="0" err="1">
                <a:effectLst>
                  <a:outerShdw blurRad="38100" dist="38100" dir="2700000" algn="tl">
                    <a:srgbClr val="000000">
                      <a:alpha val="43137"/>
                    </a:srgbClr>
                  </a:outerShdw>
                </a:effectLst>
                <a:ea typeface="+mj-ea"/>
                <a:cs typeface="+mj-cs"/>
              </a:rPr>
              <a:t>Supercondutcting</a:t>
            </a:r>
            <a:r>
              <a:rPr lang="it-IT" altLang="it-IT" sz="3200" b="1" dirty="0">
                <a:effectLst>
                  <a:outerShdw blurRad="38100" dist="38100" dir="2700000" algn="tl">
                    <a:srgbClr val="000000">
                      <a:alpha val="43137"/>
                    </a:srgbClr>
                  </a:outerShdw>
                </a:effectLst>
                <a:ea typeface="+mj-ea"/>
                <a:cs typeface="+mj-cs"/>
              </a:rPr>
              <a:t> </a:t>
            </a:r>
            <a:r>
              <a:rPr lang="it-IT" altLang="it-IT" sz="3200" b="1" dirty="0" err="1">
                <a:effectLst>
                  <a:outerShdw blurRad="38100" dist="38100" dir="2700000" algn="tl">
                    <a:srgbClr val="000000">
                      <a:alpha val="43137"/>
                    </a:srgbClr>
                  </a:outerShdw>
                </a:effectLst>
                <a:ea typeface="+mj-ea"/>
                <a:cs typeface="+mj-cs"/>
              </a:rPr>
              <a:t>Structures</a:t>
            </a:r>
            <a:endParaRPr lang="it-IT" altLang="it-IT" sz="3200" b="1" dirty="0">
              <a:effectLst>
                <a:outerShdw blurRad="38100" dist="38100" dir="2700000" algn="tl">
                  <a:srgbClr val="000000">
                    <a:alpha val="43137"/>
                  </a:srgbClr>
                </a:outerShdw>
              </a:effectLst>
              <a:ea typeface="+mj-ea"/>
              <a:cs typeface="+mj-cs"/>
            </a:endParaRPr>
          </a:p>
        </p:txBody>
      </p:sp>
      <p:sp>
        <p:nvSpPr>
          <p:cNvPr id="4" name="Footer Placeholder 3">
            <a:extLst>
              <a:ext uri="{FF2B5EF4-FFF2-40B4-BE49-F238E27FC236}">
                <a16:creationId xmlns:a16="http://schemas.microsoft.com/office/drawing/2014/main" id="{A3CB1459-DCAF-AF5E-6291-BDBAE8017E01}"/>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989466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0AA4D6E6-13A6-4217-ABA7-E4004A4D1319}" type="slidenum">
              <a:rPr lang="it-IT" smtClean="0"/>
              <a:t>3</a:t>
            </a:fld>
            <a:endParaRPr lang="it-IT"/>
          </a:p>
        </p:txBody>
      </p:sp>
      <p:sp>
        <p:nvSpPr>
          <p:cNvPr id="3" name="Rectangle 2">
            <a:extLst>
              <a:ext uri="{FF2B5EF4-FFF2-40B4-BE49-F238E27FC236}">
                <a16:creationId xmlns:a16="http://schemas.microsoft.com/office/drawing/2014/main" id="{6F3D1F9C-703E-4D90-B660-FB3A11DB92A0}"/>
              </a:ext>
            </a:extLst>
          </p:cNvPr>
          <p:cNvSpPr/>
          <p:nvPr/>
        </p:nvSpPr>
        <p:spPr>
          <a:xfrm>
            <a:off x="213360" y="1172939"/>
            <a:ext cx="6150864" cy="3693319"/>
          </a:xfrm>
          <a:prstGeom prst="rect">
            <a:avLst/>
          </a:prstGeom>
        </p:spPr>
        <p:txBody>
          <a:bodyPr wrap="square">
            <a:spAutoFit/>
          </a:bodyPr>
          <a:lstStyle/>
          <a:p>
            <a:r>
              <a:rPr lang="en-US" b="1" dirty="0">
                <a:solidFill>
                  <a:srgbClr val="006FC0"/>
                </a:solidFill>
              </a:rPr>
              <a:t>History:</a:t>
            </a:r>
          </a:p>
          <a:p>
            <a:r>
              <a:rPr lang="en-US" dirty="0"/>
              <a:t>Founded in 1961 as the Nuclear Research Center of the Veneto Region, they joined the INFN in 1968.</a:t>
            </a:r>
          </a:p>
          <a:p>
            <a:r>
              <a:rPr lang="en-US" b="1" dirty="0">
                <a:solidFill>
                  <a:srgbClr val="006FC0"/>
                </a:solidFill>
              </a:rPr>
              <a:t>Mission:</a:t>
            </a:r>
          </a:p>
          <a:p>
            <a:r>
              <a:rPr lang="en-US" dirty="0"/>
              <a:t>Nuclear physics and nuclear astrophysics (nuclear spectroscopy, reaction dynamics), advanced technologies for nuclear and interdisciplinary physics applications, Technology transfer</a:t>
            </a:r>
          </a:p>
          <a:p>
            <a:r>
              <a:rPr lang="en-US" b="1" dirty="0">
                <a:solidFill>
                  <a:srgbClr val="006FC0"/>
                </a:solidFill>
              </a:rPr>
              <a:t>Strengths:</a:t>
            </a:r>
          </a:p>
          <a:p>
            <a:r>
              <a:rPr lang="en-US" dirty="0"/>
              <a:t>Accelerator development, Radiation detectors, Surface technology</a:t>
            </a:r>
          </a:p>
          <a:p>
            <a:r>
              <a:rPr lang="en-US" b="1" dirty="0">
                <a:solidFill>
                  <a:srgbClr val="006FC0"/>
                </a:solidFill>
              </a:rPr>
              <a:t>People</a:t>
            </a:r>
          </a:p>
          <a:p>
            <a:r>
              <a:rPr lang="en-US" dirty="0"/>
              <a:t>145 INFN staff (approximately 250 people work at LNL every day)</a:t>
            </a:r>
          </a:p>
        </p:txBody>
      </p:sp>
      <p:pic>
        <p:nvPicPr>
          <p:cNvPr id="4" name="Picture 3">
            <a:extLst>
              <a:ext uri="{FF2B5EF4-FFF2-40B4-BE49-F238E27FC236}">
                <a16:creationId xmlns:a16="http://schemas.microsoft.com/office/drawing/2014/main" id="{17E21441-AD88-4F4F-9EF2-298C5A09597E}"/>
              </a:ext>
            </a:extLst>
          </p:cNvPr>
          <p:cNvPicPr>
            <a:picLocks noChangeAspect="1"/>
          </p:cNvPicPr>
          <p:nvPr/>
        </p:nvPicPr>
        <p:blipFill>
          <a:blip r:embed="rId3"/>
          <a:stretch>
            <a:fillRect/>
          </a:stretch>
        </p:blipFill>
        <p:spPr>
          <a:xfrm>
            <a:off x="6364224" y="1511807"/>
            <a:ext cx="5457877" cy="3631693"/>
          </a:xfrm>
          <a:prstGeom prst="rect">
            <a:avLst/>
          </a:prstGeom>
        </p:spPr>
      </p:pic>
      <p:sp>
        <p:nvSpPr>
          <p:cNvPr id="7" name="Rectangle 2">
            <a:extLst>
              <a:ext uri="{FF2B5EF4-FFF2-40B4-BE49-F238E27FC236}">
                <a16:creationId xmlns:a16="http://schemas.microsoft.com/office/drawing/2014/main" id="{3E292EDC-3992-47C6-9120-2EF129152E8E}"/>
              </a:ext>
            </a:extLst>
          </p:cNvPr>
          <p:cNvSpPr txBox="1">
            <a:spLocks noChangeArrowheads="1"/>
          </p:cNvSpPr>
          <p:nvPr/>
        </p:nvSpPr>
        <p:spPr>
          <a:xfrm>
            <a:off x="751807" y="398123"/>
            <a:ext cx="11010506" cy="737197"/>
          </a:xfrm>
          <a:prstGeom prst="rect">
            <a:avLst/>
          </a:prstGeom>
        </p:spPr>
        <p:txBody>
          <a:bodyPr>
            <a:noAutofit/>
          </a:bodyPr>
          <a:lstStyle>
            <a:defPPr>
              <a:defRPr lang="it-IT"/>
            </a:defPPr>
            <a:lvl1pPr marL="2663549" indent="-2663549" algn="just">
              <a:lnSpc>
                <a:spcPct val="90000"/>
              </a:lnSpc>
              <a:spcBef>
                <a:spcPct val="0"/>
              </a:spcBef>
              <a:buNone/>
              <a:defRPr sz="4000" b="1">
                <a:effectLst>
                  <a:outerShdw blurRad="38100" dist="38100" dir="2700000" algn="tl">
                    <a:srgbClr val="000000">
                      <a:alpha val="43137"/>
                    </a:srgbClr>
                  </a:outerShdw>
                </a:effectLst>
                <a:ea typeface="+mj-ea"/>
                <a:cs typeface="+mj-cs"/>
              </a:defRPr>
            </a:lvl1pPr>
          </a:lstStyle>
          <a:p>
            <a:pPr algn="ctr"/>
            <a:r>
              <a:rPr lang="it-IT" sz="3200" dirty="0"/>
              <a:t>Legnaro National </a:t>
            </a:r>
            <a:r>
              <a:rPr lang="it-IT" sz="3200" dirty="0" err="1"/>
              <a:t>Laboratories</a:t>
            </a:r>
            <a:r>
              <a:rPr lang="it-IT" sz="3200" dirty="0"/>
              <a:t> (LNL) of INFN</a:t>
            </a:r>
          </a:p>
        </p:txBody>
      </p:sp>
    </p:spTree>
    <p:extLst>
      <p:ext uri="{BB962C8B-B14F-4D97-AF65-F5344CB8AC3E}">
        <p14:creationId xmlns:p14="http://schemas.microsoft.com/office/powerpoint/2010/main" val="3828128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311849" y="301126"/>
            <a:ext cx="8019505" cy="859809"/>
          </a:xfrm>
        </p:spPr>
        <p:txBody>
          <a:bodyPr>
            <a:noAutofit/>
          </a:bodyPr>
          <a:lstStyle/>
          <a:p>
            <a:r>
              <a:rPr lang="en-US" altLang="it-IT" sz="3600" b="1" dirty="0">
                <a:effectLst>
                  <a:outerShdw blurRad="38100" dist="38100" dir="2700000" algn="tl">
                    <a:srgbClr val="000000">
                      <a:alpha val="43137"/>
                    </a:srgbClr>
                  </a:outerShdw>
                </a:effectLst>
                <a:latin typeface="+mn-lt"/>
                <a:ea typeface="+mn-ea"/>
                <a:cs typeface="+mn-cs"/>
              </a:rPr>
              <a:t>The biggest machine: LHC (CERN), 2008</a:t>
            </a:r>
          </a:p>
        </p:txBody>
      </p:sp>
      <p:sp>
        <p:nvSpPr>
          <p:cNvPr id="68611" name="Rectangle 3"/>
          <p:cNvSpPr>
            <a:spLocks noGrp="1" noChangeArrowheads="1"/>
          </p:cNvSpPr>
          <p:nvPr>
            <p:ph type="body" idx="1"/>
          </p:nvPr>
        </p:nvSpPr>
        <p:spPr>
          <a:xfrm>
            <a:off x="178249" y="1160935"/>
            <a:ext cx="4267200" cy="2364756"/>
          </a:xfrm>
        </p:spPr>
        <p:txBody>
          <a:bodyPr>
            <a:noAutofit/>
          </a:bodyPr>
          <a:lstStyle/>
          <a:p>
            <a:pPr eaLnBrk="1" hangingPunct="1"/>
            <a:r>
              <a:rPr lang="en-US" altLang="it-IT" sz="1800" dirty="0"/>
              <a:t>LHC is responsible for accelerating protons from 450 GeV up to 7000 </a:t>
            </a:r>
            <a:r>
              <a:rPr lang="en-US" altLang="it-IT" sz="1800" dirty="0" err="1"/>
              <a:t>GeV</a:t>
            </a:r>
            <a:r>
              <a:rPr lang="en-US" altLang="it-IT" sz="1800" dirty="0"/>
              <a:t> to collide in the four experimental points</a:t>
            </a:r>
          </a:p>
          <a:p>
            <a:pPr eaLnBrk="1" hangingPunct="1"/>
            <a:r>
              <a:rPr lang="en-US" altLang="it-IT" sz="1800" dirty="0"/>
              <a:t>450 GeV protons injected into LHC from the SPS</a:t>
            </a:r>
          </a:p>
          <a:p>
            <a:pPr eaLnBrk="1" hangingPunct="1"/>
            <a:r>
              <a:rPr lang="en-US" altLang="it-IT" sz="1800" dirty="0"/>
              <a:t>PS injects into the SPS (Super Proton Synchrotron)</a:t>
            </a:r>
          </a:p>
          <a:p>
            <a:pPr eaLnBrk="1" hangingPunct="1"/>
            <a:r>
              <a:rPr lang="en-US" altLang="it-IT" sz="1800" dirty="0"/>
              <a:t>LINACS injects into the PS </a:t>
            </a:r>
          </a:p>
        </p:txBody>
      </p:sp>
      <p:pic>
        <p:nvPicPr>
          <p:cNvPr id="28674" name="Picture 2" descr="Risultati immagini per cern accelerator comple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449" y="913391"/>
            <a:ext cx="4579208" cy="29836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648589" y="4160643"/>
            <a:ext cx="3326519" cy="2444297"/>
          </a:xfrm>
          <a:prstGeom prst="rect">
            <a:avLst/>
          </a:prstGeom>
        </p:spPr>
      </p:pic>
      <p:pic>
        <p:nvPicPr>
          <p:cNvPr id="3" name="Immagine 2"/>
          <p:cNvPicPr>
            <a:picLocks noChangeAspect="1"/>
          </p:cNvPicPr>
          <p:nvPr/>
        </p:nvPicPr>
        <p:blipFill>
          <a:blip r:embed="rId4"/>
          <a:stretch>
            <a:fillRect/>
          </a:stretch>
        </p:blipFill>
        <p:spPr>
          <a:xfrm>
            <a:off x="9187413" y="919859"/>
            <a:ext cx="2798641" cy="2846909"/>
          </a:xfrm>
          <a:prstGeom prst="rect">
            <a:avLst/>
          </a:prstGeom>
        </p:spPr>
      </p:pic>
      <p:sp>
        <p:nvSpPr>
          <p:cNvPr id="8" name="Rettangolo 7"/>
          <p:cNvSpPr/>
          <p:nvPr/>
        </p:nvSpPr>
        <p:spPr>
          <a:xfrm>
            <a:off x="4445449" y="4271959"/>
            <a:ext cx="7397702" cy="2031325"/>
          </a:xfrm>
          <a:prstGeom prst="rect">
            <a:avLst/>
          </a:prstGeom>
        </p:spPr>
        <p:txBody>
          <a:bodyPr wrap="square">
            <a:spAutoFit/>
          </a:bodyPr>
          <a:lstStyle/>
          <a:p>
            <a:pPr algn="just"/>
            <a:r>
              <a:rPr lang="en-US" dirty="0"/>
              <a:t>The LHC (Large Hadron Collider) consists of a 27-kilometer ring of SC magnets with a number of SC accelerating structures to boost the energy of the particles along the way. Inside the accelerator, two high-energy particle beams travel at close to the speed of light before they are made to collide. The beams travel in opposite directions in separate beam pipes – two tubes kept at ultrahigh vacuum. They are guided around the accelerator ring by a strong magnetic field maintained by superconducting electromagnets. </a:t>
            </a:r>
            <a:endParaRPr lang="it-IT" dirty="0"/>
          </a:p>
        </p:txBody>
      </p:sp>
      <p:sp>
        <p:nvSpPr>
          <p:cNvPr id="4" name="Footer Placeholder 3">
            <a:extLst>
              <a:ext uri="{FF2B5EF4-FFF2-40B4-BE49-F238E27FC236}">
                <a16:creationId xmlns:a16="http://schemas.microsoft.com/office/drawing/2014/main" id="{02662C01-2A84-4C00-981F-9136BC9D8C94}"/>
              </a:ext>
            </a:extLst>
          </p:cNvPr>
          <p:cNvSpPr>
            <a:spLocks noGrp="1"/>
          </p:cNvSpPr>
          <p:nvPr>
            <p:ph type="ftr" sz="quarter" idx="11"/>
          </p:nvPr>
        </p:nvSpPr>
        <p:spPr/>
        <p:txBody>
          <a:bodyPr/>
          <a:lstStyle/>
          <a:p>
            <a:r>
              <a:rPr lang="it-IT"/>
              <a:t>A. Palmieri INSPYRE LNL 14/07/2025</a:t>
            </a:r>
          </a:p>
        </p:txBody>
      </p:sp>
      <p:sp>
        <p:nvSpPr>
          <p:cNvPr id="5" name="Slide Number Placeholder 4">
            <a:extLst>
              <a:ext uri="{FF2B5EF4-FFF2-40B4-BE49-F238E27FC236}">
                <a16:creationId xmlns:a16="http://schemas.microsoft.com/office/drawing/2014/main" id="{E8714A85-E190-4C1A-A4E1-50940C290AEC}"/>
              </a:ext>
            </a:extLst>
          </p:cNvPr>
          <p:cNvSpPr>
            <a:spLocks noGrp="1"/>
          </p:cNvSpPr>
          <p:nvPr>
            <p:ph type="sldNum" sz="quarter" idx="12"/>
          </p:nvPr>
        </p:nvSpPr>
        <p:spPr/>
        <p:txBody>
          <a:bodyPr/>
          <a:lstStyle/>
          <a:p>
            <a:fld id="{2E4BE8FC-CFFD-4262-8733-1BF5A1015723}" type="slidenum">
              <a:rPr lang="it-IT" smtClean="0"/>
              <a:t>30</a:t>
            </a:fld>
            <a:endParaRPr lang="it-IT"/>
          </a:p>
        </p:txBody>
      </p:sp>
    </p:spTree>
    <p:extLst>
      <p:ext uri="{BB962C8B-B14F-4D97-AF65-F5344CB8AC3E}">
        <p14:creationId xmlns:p14="http://schemas.microsoft.com/office/powerpoint/2010/main" val="3897444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68817" y="1464035"/>
            <a:ext cx="5021675" cy="5337440"/>
          </a:xfrm>
          <a:prstGeom prst="rect">
            <a:avLst/>
          </a:prstGeom>
        </p:spPr>
      </p:pic>
      <p:sp>
        <p:nvSpPr>
          <p:cNvPr id="4" name="Rettangolo 3"/>
          <p:cNvSpPr/>
          <p:nvPr/>
        </p:nvSpPr>
        <p:spPr>
          <a:xfrm>
            <a:off x="168817" y="767194"/>
            <a:ext cx="11398787" cy="369332"/>
          </a:xfrm>
          <a:prstGeom prst="rect">
            <a:avLst/>
          </a:prstGeom>
        </p:spPr>
        <p:txBody>
          <a:bodyPr wrap="square">
            <a:spAutoFit/>
          </a:bodyPr>
          <a:lstStyle/>
          <a:p>
            <a:pPr algn="just"/>
            <a:endParaRPr lang="it-IT" dirty="0"/>
          </a:p>
        </p:txBody>
      </p:sp>
      <p:sp>
        <p:nvSpPr>
          <p:cNvPr id="5" name="Text Box 11"/>
          <p:cNvSpPr txBox="1">
            <a:spLocks noChangeArrowheads="1"/>
          </p:cNvSpPr>
          <p:nvPr/>
        </p:nvSpPr>
        <p:spPr bwMode="auto">
          <a:xfrm>
            <a:off x="1254310" y="8798"/>
            <a:ext cx="100102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5000" b="1" dirty="0">
                <a:effectLst>
                  <a:outerShdw blurRad="38100" dist="38100" dir="2700000" algn="tl">
                    <a:srgbClr val="000000">
                      <a:alpha val="43137"/>
                    </a:srgbClr>
                  </a:outerShdw>
                </a:effectLst>
                <a:ea typeface="+mj-ea"/>
                <a:cs typeface="+mj-cs"/>
              </a:rPr>
              <a:t>Livingstone plot</a:t>
            </a:r>
          </a:p>
        </p:txBody>
      </p:sp>
      <p:pic>
        <p:nvPicPr>
          <p:cNvPr id="7" name="Immagine 6">
            <a:extLst>
              <a:ext uri="{FF2B5EF4-FFF2-40B4-BE49-F238E27FC236}">
                <a16:creationId xmlns:a16="http://schemas.microsoft.com/office/drawing/2014/main" id="{243C9018-2FD4-44F3-8591-3D30CF59BF06}"/>
              </a:ext>
            </a:extLst>
          </p:cNvPr>
          <p:cNvPicPr>
            <a:picLocks noChangeAspect="1"/>
          </p:cNvPicPr>
          <p:nvPr/>
        </p:nvPicPr>
        <p:blipFill>
          <a:blip r:embed="rId3"/>
          <a:stretch>
            <a:fillRect/>
          </a:stretch>
        </p:blipFill>
        <p:spPr>
          <a:xfrm>
            <a:off x="5934541" y="1771766"/>
            <a:ext cx="4889013" cy="4721977"/>
          </a:xfrm>
          <a:prstGeom prst="rect">
            <a:avLst/>
          </a:prstGeom>
        </p:spPr>
      </p:pic>
      <p:sp>
        <p:nvSpPr>
          <p:cNvPr id="2" name="Rectangle 1"/>
          <p:cNvSpPr>
            <a:spLocks noChangeArrowheads="1"/>
          </p:cNvSpPr>
          <p:nvPr/>
        </p:nvSpPr>
        <p:spPr bwMode="auto">
          <a:xfrm>
            <a:off x="326867" y="793902"/>
            <a:ext cx="11865133"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a:ln>
                  <a:noFill/>
                </a:ln>
                <a:solidFill>
                  <a:srgbClr val="202124"/>
                </a:solidFill>
                <a:effectLst/>
              </a:rPr>
              <a:t>In 1950 Livingstone represented the energy of accelerators expressed on a semi-logarithmic scale as a function of the year of construction by observing linear growth. The increase in energy by a factor of 33 every decade is mainly due to discoveries and technological advances. The other applications then branched off from basic research.</a:t>
            </a:r>
            <a:r>
              <a:rPr kumimoji="0" lang="it-IT" altLang="it-IT" sz="1050" b="0" i="0" u="none" strike="noStrike" cap="none" normalizeH="0" baseline="0">
                <a:ln>
                  <a:noFill/>
                </a:ln>
                <a:solidFill>
                  <a:schemeClr val="tx1"/>
                </a:solidFill>
                <a:effectLst/>
              </a:rPr>
              <a:t> </a:t>
            </a:r>
            <a:endParaRPr kumimoji="0" lang="it-IT" altLang="it-IT" sz="1600" b="0" i="0" u="none" strike="noStrike" cap="none" normalizeH="0" baseline="0">
              <a:ln>
                <a:noFill/>
              </a:ln>
              <a:solidFill>
                <a:schemeClr val="tx1"/>
              </a:solidFill>
              <a:effectLst/>
            </a:endParaRPr>
          </a:p>
        </p:txBody>
      </p:sp>
      <p:sp>
        <p:nvSpPr>
          <p:cNvPr id="8" name="Footer Placeholder 7">
            <a:extLst>
              <a:ext uri="{FF2B5EF4-FFF2-40B4-BE49-F238E27FC236}">
                <a16:creationId xmlns:a16="http://schemas.microsoft.com/office/drawing/2014/main" id="{51974879-3A15-19A5-4952-08C39324ABFF}"/>
              </a:ext>
            </a:extLst>
          </p:cNvPr>
          <p:cNvSpPr>
            <a:spLocks noGrp="1"/>
          </p:cNvSpPr>
          <p:nvPr>
            <p:ph type="ftr" sz="quarter" idx="11"/>
          </p:nvPr>
        </p:nvSpPr>
        <p:spPr/>
        <p:txBody>
          <a:bodyPr/>
          <a:lstStyle/>
          <a:p>
            <a:r>
              <a:rPr lang="it-IT"/>
              <a:t>A. Palmieri INSPYRE LNL 14/07/2025</a:t>
            </a:r>
          </a:p>
        </p:txBody>
      </p:sp>
      <p:sp>
        <p:nvSpPr>
          <p:cNvPr id="9" name="Slide Number Placeholder 8">
            <a:extLst>
              <a:ext uri="{FF2B5EF4-FFF2-40B4-BE49-F238E27FC236}">
                <a16:creationId xmlns:a16="http://schemas.microsoft.com/office/drawing/2014/main" id="{E33EED43-D36B-8D6D-4318-2E4A5CD2535A}"/>
              </a:ext>
            </a:extLst>
          </p:cNvPr>
          <p:cNvSpPr>
            <a:spLocks noGrp="1"/>
          </p:cNvSpPr>
          <p:nvPr>
            <p:ph type="sldNum" sz="quarter" idx="12"/>
          </p:nvPr>
        </p:nvSpPr>
        <p:spPr/>
        <p:txBody>
          <a:bodyPr/>
          <a:lstStyle/>
          <a:p>
            <a:fld id="{2E4BE8FC-CFFD-4262-8733-1BF5A1015723}" type="slidenum">
              <a:rPr lang="it-IT" smtClean="0"/>
              <a:t>31</a:t>
            </a:fld>
            <a:endParaRPr lang="it-IT"/>
          </a:p>
        </p:txBody>
      </p:sp>
    </p:spTree>
    <p:extLst>
      <p:ext uri="{BB962C8B-B14F-4D97-AF65-F5344CB8AC3E}">
        <p14:creationId xmlns:p14="http://schemas.microsoft.com/office/powerpoint/2010/main" val="4077865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A2CEEF1-32C8-4AD6-8D3C-99BC50E17298}"/>
              </a:ext>
            </a:extLst>
          </p:cNvPr>
          <p:cNvPicPr>
            <a:picLocks noChangeAspect="1"/>
          </p:cNvPicPr>
          <p:nvPr/>
        </p:nvPicPr>
        <p:blipFill rotWithShape="1">
          <a:blip r:embed="rId2"/>
          <a:srcRect l="3515" t="44610" r="62743" b="5297"/>
          <a:stretch/>
        </p:blipFill>
        <p:spPr>
          <a:xfrm>
            <a:off x="821724" y="2299071"/>
            <a:ext cx="5295900" cy="4422404"/>
          </a:xfrm>
          <a:prstGeom prst="rect">
            <a:avLst/>
          </a:prstGeom>
        </p:spPr>
      </p:pic>
      <p:sp>
        <p:nvSpPr>
          <p:cNvPr id="2" name="CasellaDiTesto 1"/>
          <p:cNvSpPr txBox="1"/>
          <p:nvPr/>
        </p:nvSpPr>
        <p:spPr>
          <a:xfrm>
            <a:off x="2501815" y="83022"/>
            <a:ext cx="7772401" cy="861774"/>
          </a:xfrm>
          <a:prstGeom prst="rect">
            <a:avLst/>
          </a:prstGeom>
          <a:noFill/>
        </p:spPr>
        <p:txBody>
          <a:bodyPr wrap="square" rtlCol="0">
            <a:spAutoFit/>
          </a:bodyPr>
          <a:lstStyle/>
          <a:p>
            <a:pPr algn="ctr"/>
            <a:r>
              <a:rPr lang="it-IT" sz="5000" b="1" dirty="0" err="1">
                <a:effectLst>
                  <a:outerShdw blurRad="38100" dist="38100" dir="2700000" algn="tl">
                    <a:srgbClr val="000000">
                      <a:alpha val="43137"/>
                    </a:srgbClr>
                  </a:outerShdw>
                </a:effectLst>
                <a:ea typeface="+mj-ea"/>
                <a:cs typeface="+mj-cs"/>
              </a:rPr>
              <a:t>Make</a:t>
            </a:r>
            <a:r>
              <a:rPr lang="it-IT" sz="5000" b="1" dirty="0">
                <a:effectLst>
                  <a:outerShdw blurRad="38100" dist="38100" dir="2700000" algn="tl">
                    <a:srgbClr val="000000">
                      <a:alpha val="43137"/>
                    </a:srgbClr>
                  </a:outerShdw>
                </a:effectLst>
                <a:ea typeface="+mj-ea"/>
                <a:cs typeface="+mj-cs"/>
              </a:rPr>
              <a:t> </a:t>
            </a:r>
            <a:r>
              <a:rPr lang="it-IT" sz="5000" b="1" dirty="0" err="1">
                <a:effectLst>
                  <a:outerShdw blurRad="38100" dist="38100" dir="2700000" algn="tl">
                    <a:srgbClr val="000000">
                      <a:alpha val="43137"/>
                    </a:srgbClr>
                  </a:outerShdw>
                </a:effectLst>
                <a:ea typeface="+mj-ea"/>
                <a:cs typeface="+mj-cs"/>
              </a:rPr>
              <a:t>your</a:t>
            </a:r>
            <a:r>
              <a:rPr lang="it-IT" sz="5000" b="1" dirty="0">
                <a:effectLst>
                  <a:outerShdw blurRad="38100" dist="38100" dir="2700000" algn="tl">
                    <a:srgbClr val="000000">
                      <a:alpha val="43137"/>
                    </a:srgbClr>
                  </a:outerShdw>
                </a:effectLst>
                <a:ea typeface="+mj-ea"/>
                <a:cs typeface="+mj-cs"/>
              </a:rPr>
              <a:t> </a:t>
            </a:r>
            <a:r>
              <a:rPr lang="it-IT" sz="5000" b="1" dirty="0" err="1">
                <a:effectLst>
                  <a:outerShdw blurRad="38100" dist="38100" dir="2700000" algn="tl">
                    <a:srgbClr val="000000">
                      <a:alpha val="43137"/>
                    </a:srgbClr>
                  </a:outerShdw>
                </a:effectLst>
                <a:ea typeface="+mj-ea"/>
                <a:cs typeface="+mj-cs"/>
              </a:rPr>
              <a:t>own</a:t>
            </a:r>
            <a:r>
              <a:rPr lang="it-IT" sz="5000" b="1" dirty="0">
                <a:effectLst>
                  <a:outerShdw blurRad="38100" dist="38100" dir="2700000" algn="tl">
                    <a:srgbClr val="000000">
                      <a:alpha val="43137"/>
                    </a:srgbClr>
                  </a:outerShdw>
                </a:effectLst>
                <a:ea typeface="+mj-ea"/>
                <a:cs typeface="+mj-cs"/>
              </a:rPr>
              <a:t> Accelerator!</a:t>
            </a:r>
          </a:p>
        </p:txBody>
      </p:sp>
      <p:sp>
        <p:nvSpPr>
          <p:cNvPr id="3" name="Rettangolo 2"/>
          <p:cNvSpPr/>
          <p:nvPr/>
        </p:nvSpPr>
        <p:spPr>
          <a:xfrm>
            <a:off x="104238" y="738522"/>
            <a:ext cx="11357810" cy="1732141"/>
          </a:xfrm>
          <a:prstGeom prst="rect">
            <a:avLst/>
          </a:prstGeom>
        </p:spPr>
        <p:txBody>
          <a:bodyPr wrap="square">
            <a:spAutoFit/>
          </a:bodyPr>
          <a:lstStyle/>
          <a:p>
            <a:pPr algn="just">
              <a:lnSpc>
                <a:spcPct val="120000"/>
              </a:lnSpc>
            </a:pPr>
            <a:r>
              <a:rPr lang="en-GB" dirty="0"/>
              <a:t>The choice of the accelerating structure depends on the application, which also determines the most important parameters:</a:t>
            </a:r>
          </a:p>
          <a:p>
            <a:pPr marL="285750" indent="-285750" algn="just">
              <a:lnSpc>
                <a:spcPct val="120000"/>
              </a:lnSpc>
              <a:buFont typeface="Arial" panose="020B0604020202020204" pitchFamily="34" charset="0"/>
              <a:buChar char="•"/>
            </a:pPr>
            <a:r>
              <a:rPr lang="en-GB" dirty="0"/>
              <a:t>Energy</a:t>
            </a:r>
          </a:p>
          <a:p>
            <a:pPr marL="285750" indent="-285750" algn="just">
              <a:lnSpc>
                <a:spcPct val="120000"/>
              </a:lnSpc>
              <a:buFont typeface="Arial" panose="020B0604020202020204" pitchFamily="34" charset="0"/>
              <a:buChar char="•"/>
            </a:pPr>
            <a:r>
              <a:rPr lang="en-GB" dirty="0"/>
              <a:t>Beam Current</a:t>
            </a:r>
          </a:p>
          <a:p>
            <a:pPr marL="285750" indent="-285750" algn="just">
              <a:lnSpc>
                <a:spcPct val="120000"/>
              </a:lnSpc>
              <a:buFont typeface="Arial" panose="020B0604020202020204" pitchFamily="34" charset="0"/>
              <a:buChar char="•"/>
            </a:pPr>
            <a:r>
              <a:rPr lang="en-GB" dirty="0"/>
              <a:t>Kind of accelerated particle</a:t>
            </a:r>
          </a:p>
        </p:txBody>
      </p:sp>
      <p:sp>
        <p:nvSpPr>
          <p:cNvPr id="4" name="Rettangolo 3">
            <a:extLst>
              <a:ext uri="{FF2B5EF4-FFF2-40B4-BE49-F238E27FC236}">
                <a16:creationId xmlns:a16="http://schemas.microsoft.com/office/drawing/2014/main" id="{6A2551AA-2B32-4D30-A776-4C7D5131AF7A}"/>
              </a:ext>
            </a:extLst>
          </p:cNvPr>
          <p:cNvSpPr/>
          <p:nvPr/>
        </p:nvSpPr>
        <p:spPr>
          <a:xfrm>
            <a:off x="313580" y="6169580"/>
            <a:ext cx="4365234" cy="369332"/>
          </a:xfrm>
          <a:prstGeom prst="rect">
            <a:avLst/>
          </a:prstGeom>
        </p:spPr>
        <p:txBody>
          <a:bodyPr wrap="none">
            <a:spAutoFit/>
          </a:bodyPr>
          <a:lstStyle/>
          <a:p>
            <a:r>
              <a:rPr lang="it-IT" dirty="0">
                <a:hlinkClick r:id="rId3"/>
              </a:rPr>
              <a:t>https://www.osti.gov/servlets/purl/1468902</a:t>
            </a:r>
            <a:endParaRPr lang="it-IT" dirty="0"/>
          </a:p>
        </p:txBody>
      </p:sp>
      <p:pic>
        <p:nvPicPr>
          <p:cNvPr id="8" name="Immagine 7">
            <a:extLst>
              <a:ext uri="{FF2B5EF4-FFF2-40B4-BE49-F238E27FC236}">
                <a16:creationId xmlns:a16="http://schemas.microsoft.com/office/drawing/2014/main" id="{A2C37878-9A57-402F-94B8-8005482FF6FD}"/>
              </a:ext>
            </a:extLst>
          </p:cNvPr>
          <p:cNvPicPr>
            <a:picLocks noChangeAspect="1"/>
          </p:cNvPicPr>
          <p:nvPr/>
        </p:nvPicPr>
        <p:blipFill rotWithShape="1">
          <a:blip r:embed="rId2"/>
          <a:srcRect l="37884" t="49980" r="34219" b="5298"/>
          <a:stretch/>
        </p:blipFill>
        <p:spPr>
          <a:xfrm>
            <a:off x="6388015" y="2022386"/>
            <a:ext cx="4803642" cy="4331860"/>
          </a:xfrm>
          <a:prstGeom prst="rect">
            <a:avLst/>
          </a:prstGeom>
        </p:spPr>
      </p:pic>
      <p:sp>
        <p:nvSpPr>
          <p:cNvPr id="9" name="CasellaDiTesto 8">
            <a:extLst>
              <a:ext uri="{FF2B5EF4-FFF2-40B4-BE49-F238E27FC236}">
                <a16:creationId xmlns:a16="http://schemas.microsoft.com/office/drawing/2014/main" id="{2F71ABB0-73F1-47C8-9FA7-A7E0A3F7661D}"/>
              </a:ext>
            </a:extLst>
          </p:cNvPr>
          <p:cNvSpPr txBox="1"/>
          <p:nvPr/>
        </p:nvSpPr>
        <p:spPr>
          <a:xfrm>
            <a:off x="9848850" y="2596449"/>
            <a:ext cx="1755609" cy="261610"/>
          </a:xfrm>
          <a:prstGeom prst="rect">
            <a:avLst/>
          </a:prstGeom>
          <a:noFill/>
        </p:spPr>
        <p:txBody>
          <a:bodyPr wrap="none" rtlCol="0">
            <a:spAutoFit/>
          </a:bodyPr>
          <a:lstStyle/>
          <a:p>
            <a:r>
              <a:rPr lang="it-IT" sz="1100" b="1" dirty="0"/>
              <a:t>PBT=Proton </a:t>
            </a:r>
            <a:r>
              <a:rPr lang="it-IT" sz="1100" b="1" dirty="0" err="1"/>
              <a:t>Beam</a:t>
            </a:r>
            <a:r>
              <a:rPr lang="it-IT" sz="1100" b="1" dirty="0"/>
              <a:t> Therapy</a:t>
            </a:r>
          </a:p>
        </p:txBody>
      </p:sp>
      <p:sp>
        <p:nvSpPr>
          <p:cNvPr id="5" name="Segnaposto piè di pagina 4"/>
          <p:cNvSpPr>
            <a:spLocks noGrp="1"/>
          </p:cNvSpPr>
          <p:nvPr>
            <p:ph type="ftr" sz="quarter" idx="11"/>
          </p:nvPr>
        </p:nvSpPr>
        <p:spPr/>
        <p:txBody>
          <a:bodyPr/>
          <a:lstStyle/>
          <a:p>
            <a:r>
              <a:rPr lang="it-IT"/>
              <a:t>A. Palmieri INSPYRE LNL 14/07/2025</a:t>
            </a:r>
          </a:p>
        </p:txBody>
      </p:sp>
      <p:sp>
        <p:nvSpPr>
          <p:cNvPr id="6" name="Slide Number Placeholder 5">
            <a:extLst>
              <a:ext uri="{FF2B5EF4-FFF2-40B4-BE49-F238E27FC236}">
                <a16:creationId xmlns:a16="http://schemas.microsoft.com/office/drawing/2014/main" id="{6244079C-D813-028E-BB9A-4F8B375BB5F1}"/>
              </a:ext>
            </a:extLst>
          </p:cNvPr>
          <p:cNvSpPr>
            <a:spLocks noGrp="1"/>
          </p:cNvSpPr>
          <p:nvPr>
            <p:ph type="sldNum" sz="quarter" idx="12"/>
          </p:nvPr>
        </p:nvSpPr>
        <p:spPr/>
        <p:txBody>
          <a:bodyPr/>
          <a:lstStyle/>
          <a:p>
            <a:fld id="{2E4BE8FC-CFFD-4262-8733-1BF5A1015723}" type="slidenum">
              <a:rPr lang="it-IT" smtClean="0"/>
              <a:t>32</a:t>
            </a:fld>
            <a:endParaRPr lang="it-IT"/>
          </a:p>
        </p:txBody>
      </p:sp>
    </p:spTree>
    <p:extLst>
      <p:ext uri="{BB962C8B-B14F-4D97-AF65-F5344CB8AC3E}">
        <p14:creationId xmlns:p14="http://schemas.microsoft.com/office/powerpoint/2010/main" val="875098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6673" y="721300"/>
            <a:ext cx="11622505" cy="3293209"/>
          </a:xfrm>
          <a:prstGeom prst="rect">
            <a:avLst/>
          </a:prstGeom>
        </p:spPr>
        <p:txBody>
          <a:bodyPr wrap="square">
            <a:spAutoFit/>
          </a:bodyPr>
          <a:lstStyle/>
          <a:p>
            <a:pPr marR="0" algn="ctr"/>
            <a:r>
              <a:rPr lang="it-IT" sz="1600" b="1" i="0" u="none" strike="noStrike" baseline="0" dirty="0" err="1">
                <a:solidFill>
                  <a:srgbClr val="000000"/>
                </a:solidFill>
                <a:latin typeface="Calibri" panose="020F0502020204030204" pitchFamily="34" charset="0"/>
              </a:rPr>
              <a:t>Diagnosis</a:t>
            </a:r>
            <a:endParaRPr lang="it-IT" sz="1600" b="0" i="0" u="none" strike="noStrike" baseline="0" dirty="0">
              <a:solidFill>
                <a:srgbClr val="000000"/>
              </a:solidFill>
              <a:latin typeface="Calibri" panose="020F0502020204030204" pitchFamily="34" charset="0"/>
            </a:endParaRPr>
          </a:p>
          <a:p>
            <a:pPr marL="285750" marR="9720" indent="-285750" algn="just">
              <a:buFont typeface="Arial" panose="020B0604020202020204" pitchFamily="34" charset="0"/>
              <a:buChar char="•"/>
            </a:pPr>
            <a:r>
              <a:rPr lang="en-US" sz="1600" b="0" i="0" u="none" strike="noStrike" baseline="0" dirty="0">
                <a:solidFill>
                  <a:srgbClr val="000000"/>
                </a:solidFill>
                <a:latin typeface="Calibri" panose="020F0502020204030204" pitchFamily="34" charset="0"/>
              </a:rPr>
              <a:t>The production of the isotopes for PET (Positron Emission Tomography) is obtained via Cyclotrons for protons or deuterons at energies from 10 to 40 MeV then focused on a target.</a:t>
            </a:r>
          </a:p>
          <a:p>
            <a:pPr marL="285750" marR="9720" indent="-285750" algn="just">
              <a:buFont typeface="Arial" panose="020B0604020202020204" pitchFamily="34" charset="0"/>
              <a:buChar char="•"/>
            </a:pPr>
            <a:r>
              <a:rPr lang="en-US" sz="1600" b="0" i="0" u="none" strike="noStrike" baseline="0" dirty="0">
                <a:solidFill>
                  <a:srgbClr val="000000"/>
                </a:solidFill>
                <a:latin typeface="Calibri" panose="020F0502020204030204" pitchFamily="34" charset="0"/>
              </a:rPr>
              <a:t>Another diagnostic technique uses high fluxes of X-rays produced by synchrotron radiation (linear accelerators for electrons)</a:t>
            </a:r>
          </a:p>
          <a:p>
            <a:pPr marR="9720" algn="ctr"/>
            <a:r>
              <a:rPr lang="en-US" sz="1600" b="1" i="0" u="none" strike="noStrike" baseline="0" dirty="0">
                <a:solidFill>
                  <a:srgbClr val="000000"/>
                </a:solidFill>
                <a:latin typeface="Calibri" panose="020F0502020204030204" pitchFamily="34" charset="0"/>
              </a:rPr>
              <a:t>Therapy</a:t>
            </a:r>
          </a:p>
          <a:p>
            <a:pPr marL="285750" marR="9720" indent="-285750" algn="just">
              <a:buFont typeface="Arial" panose="020B0604020202020204" pitchFamily="34" charset="0"/>
              <a:buChar char="•"/>
            </a:pPr>
            <a:r>
              <a:rPr lang="en-US" sz="1600" b="0" i="0" u="none" strike="noStrike" baseline="0" dirty="0">
                <a:solidFill>
                  <a:srgbClr val="000000"/>
                </a:solidFill>
                <a:latin typeface="Calibri" panose="020F0502020204030204" pitchFamily="34" charset="0"/>
              </a:rPr>
              <a:t>X-rays or γ-rays are most commonly used in radiotherapy. In fact, with the synchrotron light produced by a circular accelerator for electrons, high flows are reached and often also higher energies and therefore higher penetration power.</a:t>
            </a:r>
          </a:p>
          <a:p>
            <a:pPr marL="285750" marR="9720" indent="-285750" algn="just">
              <a:buFont typeface="Arial" panose="020B0604020202020204" pitchFamily="34" charset="0"/>
              <a:buChar char="•"/>
            </a:pPr>
            <a:r>
              <a:rPr lang="en-US" sz="1600" b="0" i="0" u="none" strike="noStrike" baseline="0" dirty="0">
                <a:solidFill>
                  <a:srgbClr val="000000"/>
                </a:solidFill>
                <a:latin typeface="Calibri" panose="020F0502020204030204" pitchFamily="34" charset="0"/>
              </a:rPr>
              <a:t>Accelerators of 5, 20, 40 MeV are now industrially produced.</a:t>
            </a:r>
          </a:p>
          <a:p>
            <a:pPr marL="285750" marR="9720" indent="-285750" algn="just">
              <a:buFont typeface="Arial" panose="020B0604020202020204" pitchFamily="34" charset="0"/>
              <a:buChar char="•"/>
            </a:pPr>
            <a:r>
              <a:rPr lang="en-US" sz="1600" b="0" i="0" u="none" strike="noStrike" baseline="0" dirty="0">
                <a:solidFill>
                  <a:srgbClr val="000000"/>
                </a:solidFill>
                <a:latin typeface="Calibri" panose="020F0502020204030204" pitchFamily="34" charset="0"/>
              </a:rPr>
              <a:t>The major advances in cancer therapy have been achieved both by improving the diagnostic means of localizing malignant cells and by using particle beams with more penetrating power and greater energy loss in the tumor area (e.g. protons or C nuclei)</a:t>
            </a:r>
          </a:p>
          <a:p>
            <a:pPr marL="285750" marR="9720" indent="-285750" algn="just">
              <a:buFont typeface="Arial" panose="020B0604020202020204" pitchFamily="34" charset="0"/>
              <a:buChar char="•"/>
            </a:pPr>
            <a:r>
              <a:rPr lang="en-US" sz="1600" b="0" i="0" u="none" strike="noStrike" baseline="0" dirty="0">
                <a:solidFill>
                  <a:srgbClr val="000000"/>
                </a:solidFill>
                <a:latin typeface="Calibri" panose="020F0502020204030204" pitchFamily="34" charset="0"/>
              </a:rPr>
              <a:t> Increasingly used circular accelerators for protons or ions (12C), modulated in energy so as to have the maximum radiation at the depth of the tumor.</a:t>
            </a:r>
          </a:p>
          <a:p>
            <a:pPr marL="285750" marR="9720" indent="-285750" algn="just">
              <a:buFont typeface="Arial" panose="020B0604020202020204" pitchFamily="34" charset="0"/>
              <a:buChar char="•"/>
            </a:pPr>
            <a:endParaRPr lang="en-US" sz="1600" b="0" i="0" u="none" strike="noStrike" baseline="0" dirty="0">
              <a:solidFill>
                <a:srgbClr val="000000"/>
              </a:solidFill>
              <a:latin typeface="Calibri" panose="020F0502020204030204" pitchFamily="34" charset="0"/>
            </a:endParaRPr>
          </a:p>
        </p:txBody>
      </p:sp>
      <p:sp>
        <p:nvSpPr>
          <p:cNvPr id="5" name="CasellaDiTesto 1">
            <a:extLst>
              <a:ext uri="{FF2B5EF4-FFF2-40B4-BE49-F238E27FC236}">
                <a16:creationId xmlns:a16="http://schemas.microsoft.com/office/drawing/2014/main" id="{8A5FEF25-A065-D365-0557-6274DC09E728}"/>
              </a:ext>
            </a:extLst>
          </p:cNvPr>
          <p:cNvSpPr txBox="1"/>
          <p:nvPr/>
        </p:nvSpPr>
        <p:spPr>
          <a:xfrm>
            <a:off x="2430378" y="136525"/>
            <a:ext cx="7772401" cy="584775"/>
          </a:xfrm>
          <a:prstGeom prst="rect">
            <a:avLst/>
          </a:prstGeom>
          <a:noFill/>
        </p:spPr>
        <p:txBody>
          <a:bodyPr wrap="square" rtlCol="0">
            <a:spAutoFit/>
          </a:bodyPr>
          <a:lstStyle/>
          <a:p>
            <a:pPr algn="ctr"/>
            <a:r>
              <a:rPr lang="it-IT" sz="3200" b="1" dirty="0">
                <a:effectLst>
                  <a:outerShdw blurRad="38100" dist="38100" dir="2700000" algn="tl">
                    <a:srgbClr val="000000">
                      <a:alpha val="43137"/>
                    </a:srgbClr>
                  </a:outerShdw>
                </a:effectLst>
                <a:ea typeface="+mj-ea"/>
                <a:cs typeface="+mj-cs"/>
              </a:rPr>
              <a:t>Accelerators in Medicine</a:t>
            </a:r>
          </a:p>
        </p:txBody>
      </p:sp>
      <p:pic>
        <p:nvPicPr>
          <p:cNvPr id="6" name="Immagine 2">
            <a:extLst>
              <a:ext uri="{FF2B5EF4-FFF2-40B4-BE49-F238E27FC236}">
                <a16:creationId xmlns:a16="http://schemas.microsoft.com/office/drawing/2014/main" id="{EB2D95AC-98E5-53BE-9EC5-9B38E3ADC49A}"/>
              </a:ext>
            </a:extLst>
          </p:cNvPr>
          <p:cNvPicPr>
            <a:picLocks noChangeAspect="1"/>
          </p:cNvPicPr>
          <p:nvPr/>
        </p:nvPicPr>
        <p:blipFill rotWithShape="1">
          <a:blip r:embed="rId2"/>
          <a:srcRect r="58457" b="43098"/>
          <a:stretch/>
        </p:blipFill>
        <p:spPr>
          <a:xfrm>
            <a:off x="481265" y="3749293"/>
            <a:ext cx="2689497" cy="2607057"/>
          </a:xfrm>
          <a:prstGeom prst="rect">
            <a:avLst/>
          </a:prstGeom>
        </p:spPr>
      </p:pic>
      <p:pic>
        <p:nvPicPr>
          <p:cNvPr id="8" name="Picture 7">
            <a:extLst>
              <a:ext uri="{FF2B5EF4-FFF2-40B4-BE49-F238E27FC236}">
                <a16:creationId xmlns:a16="http://schemas.microsoft.com/office/drawing/2014/main" id="{F0A17904-73C2-1814-7543-2484A656C9E1}"/>
              </a:ext>
            </a:extLst>
          </p:cNvPr>
          <p:cNvPicPr>
            <a:picLocks noChangeAspect="1"/>
          </p:cNvPicPr>
          <p:nvPr/>
        </p:nvPicPr>
        <p:blipFill>
          <a:blip r:embed="rId3"/>
          <a:stretch>
            <a:fillRect/>
          </a:stretch>
        </p:blipFill>
        <p:spPr>
          <a:xfrm>
            <a:off x="7379814" y="3528923"/>
            <a:ext cx="4330921" cy="3046988"/>
          </a:xfrm>
          <a:prstGeom prst="rect">
            <a:avLst/>
          </a:prstGeom>
        </p:spPr>
      </p:pic>
      <p:pic>
        <p:nvPicPr>
          <p:cNvPr id="10" name="Picture 9">
            <a:extLst>
              <a:ext uri="{FF2B5EF4-FFF2-40B4-BE49-F238E27FC236}">
                <a16:creationId xmlns:a16="http://schemas.microsoft.com/office/drawing/2014/main" id="{72ED11F5-A9CF-E8E6-C819-2F8897DFFCDD}"/>
              </a:ext>
            </a:extLst>
          </p:cNvPr>
          <p:cNvPicPr>
            <a:picLocks noChangeAspect="1"/>
          </p:cNvPicPr>
          <p:nvPr/>
        </p:nvPicPr>
        <p:blipFill>
          <a:blip r:embed="rId4"/>
          <a:stretch>
            <a:fillRect/>
          </a:stretch>
        </p:blipFill>
        <p:spPr>
          <a:xfrm>
            <a:off x="3783253" y="3585325"/>
            <a:ext cx="3754332" cy="2751221"/>
          </a:xfrm>
          <a:prstGeom prst="rect">
            <a:avLst/>
          </a:prstGeom>
        </p:spPr>
      </p:pic>
      <p:sp>
        <p:nvSpPr>
          <p:cNvPr id="7" name="Footer Placeholder 6">
            <a:extLst>
              <a:ext uri="{FF2B5EF4-FFF2-40B4-BE49-F238E27FC236}">
                <a16:creationId xmlns:a16="http://schemas.microsoft.com/office/drawing/2014/main" id="{3BB9CE86-19A9-ABE7-6D5C-7201C2E63820}"/>
              </a:ext>
            </a:extLst>
          </p:cNvPr>
          <p:cNvSpPr>
            <a:spLocks noGrp="1"/>
          </p:cNvSpPr>
          <p:nvPr>
            <p:ph type="ftr" sz="quarter" idx="11"/>
          </p:nvPr>
        </p:nvSpPr>
        <p:spPr/>
        <p:txBody>
          <a:bodyPr/>
          <a:lstStyle/>
          <a:p>
            <a:r>
              <a:rPr lang="it-IT"/>
              <a:t>A. Palmieri INSPYRE LNL 14/07/2025</a:t>
            </a:r>
          </a:p>
        </p:txBody>
      </p:sp>
      <p:sp>
        <p:nvSpPr>
          <p:cNvPr id="9" name="Slide Number Placeholder 8">
            <a:extLst>
              <a:ext uri="{FF2B5EF4-FFF2-40B4-BE49-F238E27FC236}">
                <a16:creationId xmlns:a16="http://schemas.microsoft.com/office/drawing/2014/main" id="{55967EA4-E1DD-245E-F82D-E678ADB89084}"/>
              </a:ext>
            </a:extLst>
          </p:cNvPr>
          <p:cNvSpPr>
            <a:spLocks noGrp="1"/>
          </p:cNvSpPr>
          <p:nvPr>
            <p:ph type="sldNum" sz="quarter" idx="12"/>
          </p:nvPr>
        </p:nvSpPr>
        <p:spPr/>
        <p:txBody>
          <a:bodyPr/>
          <a:lstStyle/>
          <a:p>
            <a:fld id="{2E4BE8FC-CFFD-4262-8733-1BF5A1015723}" type="slidenum">
              <a:rPr lang="it-IT" smtClean="0"/>
              <a:t>33</a:t>
            </a:fld>
            <a:endParaRPr lang="it-IT"/>
          </a:p>
        </p:txBody>
      </p:sp>
    </p:spTree>
    <p:extLst>
      <p:ext uri="{BB962C8B-B14F-4D97-AF65-F5344CB8AC3E}">
        <p14:creationId xmlns:p14="http://schemas.microsoft.com/office/powerpoint/2010/main" val="2931121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1">
            <a:extLst>
              <a:ext uri="{FF2B5EF4-FFF2-40B4-BE49-F238E27FC236}">
                <a16:creationId xmlns:a16="http://schemas.microsoft.com/office/drawing/2014/main" id="{8A5FEF25-A065-D365-0557-6274DC09E728}"/>
              </a:ext>
            </a:extLst>
          </p:cNvPr>
          <p:cNvSpPr txBox="1"/>
          <p:nvPr/>
        </p:nvSpPr>
        <p:spPr>
          <a:xfrm>
            <a:off x="2430378" y="136525"/>
            <a:ext cx="7772401" cy="584775"/>
          </a:xfrm>
          <a:prstGeom prst="rect">
            <a:avLst/>
          </a:prstGeom>
          <a:noFill/>
        </p:spPr>
        <p:txBody>
          <a:bodyPr wrap="square" rtlCol="0">
            <a:spAutoFit/>
          </a:bodyPr>
          <a:lstStyle/>
          <a:p>
            <a:pPr algn="ctr"/>
            <a:r>
              <a:rPr lang="it-IT" sz="3200" b="1" dirty="0">
                <a:effectLst>
                  <a:outerShdw blurRad="38100" dist="38100" dir="2700000" algn="tl">
                    <a:srgbClr val="000000">
                      <a:alpha val="43137"/>
                    </a:srgbClr>
                  </a:outerShdw>
                </a:effectLst>
                <a:ea typeface="+mj-ea"/>
                <a:cs typeface="+mj-cs"/>
              </a:rPr>
              <a:t>Accelerators in Industry</a:t>
            </a:r>
          </a:p>
        </p:txBody>
      </p:sp>
      <p:sp>
        <p:nvSpPr>
          <p:cNvPr id="3" name="Rettangolo 1">
            <a:extLst>
              <a:ext uri="{FF2B5EF4-FFF2-40B4-BE49-F238E27FC236}">
                <a16:creationId xmlns:a16="http://schemas.microsoft.com/office/drawing/2014/main" id="{3952F567-86CD-7E78-9723-D59408834CA2}"/>
              </a:ext>
            </a:extLst>
          </p:cNvPr>
          <p:cNvSpPr/>
          <p:nvPr/>
        </p:nvSpPr>
        <p:spPr>
          <a:xfrm>
            <a:off x="449180" y="1079328"/>
            <a:ext cx="4371473" cy="1261884"/>
          </a:xfrm>
          <a:prstGeom prst="rect">
            <a:avLst/>
          </a:prstGeom>
        </p:spPr>
        <p:txBody>
          <a:bodyPr wrap="square">
            <a:spAutoFit/>
          </a:bodyPr>
          <a:lstStyle/>
          <a:p>
            <a:pPr marL="285750" indent="-285750" algn="just">
              <a:buFont typeface="Arial" panose="020B0604020202020204" pitchFamily="34" charset="0"/>
              <a:buChar char="•"/>
            </a:pPr>
            <a:r>
              <a:rPr lang="it-IT" sz="2200" b="1" dirty="0"/>
              <a:t>Ion </a:t>
            </a:r>
            <a:r>
              <a:rPr lang="it-IT" sz="2200" b="1" dirty="0" err="1"/>
              <a:t>Implantation</a:t>
            </a:r>
            <a:endParaRPr lang="it-IT" sz="2200" b="1" dirty="0"/>
          </a:p>
          <a:p>
            <a:pPr algn="just"/>
            <a:r>
              <a:rPr lang="en-US" dirty="0"/>
              <a:t>Electrostatic accelerators (energy of a few MeV, currents less than 10 mA) are used to deposit ions in semiconductors.</a:t>
            </a:r>
            <a:endParaRPr lang="it-IT" dirty="0"/>
          </a:p>
        </p:txBody>
      </p:sp>
      <p:pic>
        <p:nvPicPr>
          <p:cNvPr id="7" name="Immagine 2">
            <a:extLst>
              <a:ext uri="{FF2B5EF4-FFF2-40B4-BE49-F238E27FC236}">
                <a16:creationId xmlns:a16="http://schemas.microsoft.com/office/drawing/2014/main" id="{CCFE4728-744E-3C02-6B24-8EED436FB795}"/>
              </a:ext>
            </a:extLst>
          </p:cNvPr>
          <p:cNvPicPr>
            <a:picLocks noChangeAspect="1"/>
          </p:cNvPicPr>
          <p:nvPr/>
        </p:nvPicPr>
        <p:blipFill rotWithShape="1">
          <a:blip r:embed="rId2"/>
          <a:srcRect t="57370" r="8571"/>
          <a:stretch/>
        </p:blipFill>
        <p:spPr>
          <a:xfrm>
            <a:off x="5057269" y="1079328"/>
            <a:ext cx="6172204" cy="2036646"/>
          </a:xfrm>
          <a:prstGeom prst="rect">
            <a:avLst/>
          </a:prstGeom>
        </p:spPr>
      </p:pic>
      <p:sp>
        <p:nvSpPr>
          <p:cNvPr id="21" name="TextBox 20">
            <a:extLst>
              <a:ext uri="{FF2B5EF4-FFF2-40B4-BE49-F238E27FC236}">
                <a16:creationId xmlns:a16="http://schemas.microsoft.com/office/drawing/2014/main" id="{B5F21E30-0684-A474-22FD-5462683CDF93}"/>
              </a:ext>
            </a:extLst>
          </p:cNvPr>
          <p:cNvSpPr txBox="1"/>
          <p:nvPr/>
        </p:nvSpPr>
        <p:spPr>
          <a:xfrm>
            <a:off x="286756" y="3115974"/>
            <a:ext cx="5454315" cy="3508653"/>
          </a:xfrm>
          <a:prstGeom prst="rect">
            <a:avLst/>
          </a:prstGeom>
          <a:noFill/>
        </p:spPr>
        <p:txBody>
          <a:bodyPr wrap="square">
            <a:spAutoFit/>
          </a:bodyPr>
          <a:lstStyle/>
          <a:p>
            <a:pPr marL="342900" indent="-342900" algn="just">
              <a:buFont typeface="Arial" panose="020B0604020202020204" pitchFamily="34" charset="0"/>
              <a:buChar char="•"/>
            </a:pPr>
            <a:r>
              <a:rPr lang="it-IT" sz="2400" b="1" dirty="0" err="1"/>
              <a:t>Sterilization</a:t>
            </a:r>
            <a:endParaRPr lang="it-IT" sz="2000" b="1" dirty="0"/>
          </a:p>
          <a:p>
            <a:pPr algn="just"/>
            <a:r>
              <a:rPr lang="en-US" sz="1800" dirty="0"/>
              <a:t>Electron beams for sterilization of medical devices (gloves, syringes, etc.)</a:t>
            </a:r>
          </a:p>
          <a:p>
            <a:pPr algn="just"/>
            <a:r>
              <a:rPr lang="en-US" sz="1800" dirty="0"/>
              <a:t>Electron beams or X-rays obtained from food pasteurization accelerators</a:t>
            </a:r>
          </a:p>
          <a:p>
            <a:pPr algn="just"/>
            <a:r>
              <a:rPr lang="en-US" sz="1800" dirty="0"/>
              <a:t>Food irradiation treatment is used:</a:t>
            </a:r>
          </a:p>
          <a:p>
            <a:pPr algn="just"/>
            <a:r>
              <a:rPr lang="en-US" sz="1800" dirty="0"/>
              <a:t>– to reduce the microbial load in the food product and therefore reduce the health risks associated with certain products linked to the presence of pathogenic microorganisms</a:t>
            </a:r>
          </a:p>
          <a:p>
            <a:pPr algn="just"/>
            <a:r>
              <a:rPr lang="en-US" sz="1800" dirty="0"/>
              <a:t>– to extend the shelf life of the products</a:t>
            </a:r>
          </a:p>
          <a:p>
            <a:pPr algn="just"/>
            <a:r>
              <a:rPr lang="en-US" sz="1800" dirty="0"/>
              <a:t>– to prevent sprouting of potatoes, garlic and onions</a:t>
            </a:r>
          </a:p>
        </p:txBody>
      </p:sp>
      <p:pic>
        <p:nvPicPr>
          <p:cNvPr id="23" name="Picture 22" descr="Diagram&#10;&#10;Description automatically generated">
            <a:extLst>
              <a:ext uri="{FF2B5EF4-FFF2-40B4-BE49-F238E27FC236}">
                <a16:creationId xmlns:a16="http://schemas.microsoft.com/office/drawing/2014/main" id="{85FC1854-C67A-631C-40FD-E10AE91A0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182" y="3289518"/>
            <a:ext cx="4492060" cy="3009680"/>
          </a:xfrm>
          <a:prstGeom prst="rect">
            <a:avLst/>
          </a:prstGeom>
        </p:spPr>
      </p:pic>
      <p:sp>
        <p:nvSpPr>
          <p:cNvPr id="2" name="Footer Placeholder 1">
            <a:extLst>
              <a:ext uri="{FF2B5EF4-FFF2-40B4-BE49-F238E27FC236}">
                <a16:creationId xmlns:a16="http://schemas.microsoft.com/office/drawing/2014/main" id="{B25F0BC8-5943-D6E6-8AEB-6E09E0144400}"/>
              </a:ext>
            </a:extLst>
          </p:cNvPr>
          <p:cNvSpPr>
            <a:spLocks noGrp="1"/>
          </p:cNvSpPr>
          <p:nvPr>
            <p:ph type="ftr" sz="quarter" idx="11"/>
          </p:nvPr>
        </p:nvSpPr>
        <p:spPr/>
        <p:txBody>
          <a:bodyPr/>
          <a:lstStyle/>
          <a:p>
            <a:r>
              <a:rPr lang="it-IT"/>
              <a:t>A. Palmieri INSPYRE LNL 14/07/2025</a:t>
            </a:r>
          </a:p>
        </p:txBody>
      </p:sp>
      <p:sp>
        <p:nvSpPr>
          <p:cNvPr id="6" name="Slide Number Placeholder 5">
            <a:extLst>
              <a:ext uri="{FF2B5EF4-FFF2-40B4-BE49-F238E27FC236}">
                <a16:creationId xmlns:a16="http://schemas.microsoft.com/office/drawing/2014/main" id="{81116838-BEFB-AFD8-5595-F169ADC09BEA}"/>
              </a:ext>
            </a:extLst>
          </p:cNvPr>
          <p:cNvSpPr>
            <a:spLocks noGrp="1"/>
          </p:cNvSpPr>
          <p:nvPr>
            <p:ph type="sldNum" sz="quarter" idx="12"/>
          </p:nvPr>
        </p:nvSpPr>
        <p:spPr/>
        <p:txBody>
          <a:bodyPr/>
          <a:lstStyle/>
          <a:p>
            <a:fld id="{2E4BE8FC-CFFD-4262-8733-1BF5A1015723}" type="slidenum">
              <a:rPr lang="it-IT" smtClean="0"/>
              <a:t>34</a:t>
            </a:fld>
            <a:endParaRPr lang="it-IT"/>
          </a:p>
        </p:txBody>
      </p:sp>
    </p:spTree>
    <p:extLst>
      <p:ext uri="{BB962C8B-B14F-4D97-AF65-F5344CB8AC3E}">
        <p14:creationId xmlns:p14="http://schemas.microsoft.com/office/powerpoint/2010/main" val="1250130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9127" y="491691"/>
            <a:ext cx="11494168" cy="523220"/>
          </a:xfrm>
          <a:prstGeom prst="rect">
            <a:avLst/>
          </a:prstGeom>
        </p:spPr>
        <p:txBody>
          <a:bodyPr wrap="square">
            <a:spAutoFit/>
          </a:bodyPr>
          <a:lstStyle/>
          <a:p>
            <a:r>
              <a:rPr lang="it-IT" sz="2800" b="1" dirty="0" err="1"/>
              <a:t>Molecular</a:t>
            </a:r>
            <a:r>
              <a:rPr lang="it-IT" sz="2800" b="1" dirty="0"/>
              <a:t>, Cellular, </a:t>
            </a:r>
            <a:r>
              <a:rPr lang="it-IT" sz="2800" b="1" dirty="0" err="1"/>
              <a:t>Crystallographic</a:t>
            </a:r>
            <a:r>
              <a:rPr lang="it-IT" sz="2800" b="1" dirty="0"/>
              <a:t> Analysis (</a:t>
            </a:r>
            <a:r>
              <a:rPr lang="it-IT" sz="2800" b="1" dirty="0" err="1"/>
              <a:t>Synchrotron</a:t>
            </a:r>
            <a:r>
              <a:rPr lang="it-IT" sz="2800" b="1" dirty="0"/>
              <a:t> Light Rings)</a:t>
            </a:r>
          </a:p>
        </p:txBody>
      </p:sp>
      <p:pic>
        <p:nvPicPr>
          <p:cNvPr id="3" name="Immagine 2"/>
          <p:cNvPicPr>
            <a:picLocks noChangeAspect="1"/>
          </p:cNvPicPr>
          <p:nvPr/>
        </p:nvPicPr>
        <p:blipFill>
          <a:blip r:embed="rId2"/>
          <a:stretch>
            <a:fillRect/>
          </a:stretch>
        </p:blipFill>
        <p:spPr>
          <a:xfrm>
            <a:off x="933812" y="1358881"/>
            <a:ext cx="4757687" cy="2968294"/>
          </a:xfrm>
          <a:prstGeom prst="rect">
            <a:avLst/>
          </a:prstGeom>
        </p:spPr>
      </p:pic>
      <p:sp>
        <p:nvSpPr>
          <p:cNvPr id="8" name="Rettangolo 7"/>
          <p:cNvSpPr/>
          <p:nvPr/>
        </p:nvSpPr>
        <p:spPr>
          <a:xfrm>
            <a:off x="999857" y="4569187"/>
            <a:ext cx="9905887" cy="1631216"/>
          </a:xfrm>
          <a:prstGeom prst="rect">
            <a:avLst/>
          </a:prstGeom>
        </p:spPr>
        <p:txBody>
          <a:bodyPr wrap="square">
            <a:spAutoFit/>
          </a:bodyPr>
          <a:lstStyle/>
          <a:p>
            <a:pPr algn="just"/>
            <a:r>
              <a:rPr lang="en-US" sz="2000" dirty="0"/>
              <a:t>Synchrotron radiation or synchrotron light is electromagnetic radiation generated by charged particles, usually electrons or positrons, which travel at velocities close to the speed of light and are forced by a magnetic field to move along a curved trajectory. The higher the speed of the particle, the shorter the wavelength of the emitted radiation and generally the emission peak occurs at X-ray lengths</a:t>
            </a:r>
          </a:p>
        </p:txBody>
      </p:sp>
      <p:pic>
        <p:nvPicPr>
          <p:cNvPr id="10" name="Picture 9">
            <a:extLst>
              <a:ext uri="{FF2B5EF4-FFF2-40B4-BE49-F238E27FC236}">
                <a16:creationId xmlns:a16="http://schemas.microsoft.com/office/drawing/2014/main" id="{D90182FC-F048-48D6-AD80-BA2C04A490AC}"/>
              </a:ext>
            </a:extLst>
          </p:cNvPr>
          <p:cNvPicPr>
            <a:picLocks noChangeAspect="1"/>
          </p:cNvPicPr>
          <p:nvPr/>
        </p:nvPicPr>
        <p:blipFill>
          <a:blip r:embed="rId3"/>
          <a:stretch>
            <a:fillRect/>
          </a:stretch>
        </p:blipFill>
        <p:spPr>
          <a:xfrm>
            <a:off x="6124475" y="915716"/>
            <a:ext cx="4972249" cy="3440175"/>
          </a:xfrm>
          <a:prstGeom prst="rect">
            <a:avLst/>
          </a:prstGeom>
        </p:spPr>
      </p:pic>
      <p:sp>
        <p:nvSpPr>
          <p:cNvPr id="4" name="Footer Placeholder 3">
            <a:extLst>
              <a:ext uri="{FF2B5EF4-FFF2-40B4-BE49-F238E27FC236}">
                <a16:creationId xmlns:a16="http://schemas.microsoft.com/office/drawing/2014/main" id="{892A2BD2-69AF-FFBE-1300-EBC51479747F}"/>
              </a:ext>
            </a:extLst>
          </p:cNvPr>
          <p:cNvSpPr>
            <a:spLocks noGrp="1"/>
          </p:cNvSpPr>
          <p:nvPr>
            <p:ph type="ftr" sz="quarter" idx="11"/>
          </p:nvPr>
        </p:nvSpPr>
        <p:spPr/>
        <p:txBody>
          <a:bodyPr/>
          <a:lstStyle/>
          <a:p>
            <a:r>
              <a:rPr lang="it-IT"/>
              <a:t>A. Palmieri INSPYRE LNL 14/07/2025</a:t>
            </a:r>
          </a:p>
        </p:txBody>
      </p:sp>
      <p:sp>
        <p:nvSpPr>
          <p:cNvPr id="5" name="Slide Number Placeholder 4">
            <a:extLst>
              <a:ext uri="{FF2B5EF4-FFF2-40B4-BE49-F238E27FC236}">
                <a16:creationId xmlns:a16="http://schemas.microsoft.com/office/drawing/2014/main" id="{E8F78C4D-BB61-1072-A954-B2E6B9233C37}"/>
              </a:ext>
            </a:extLst>
          </p:cNvPr>
          <p:cNvSpPr>
            <a:spLocks noGrp="1"/>
          </p:cNvSpPr>
          <p:nvPr>
            <p:ph type="sldNum" sz="quarter" idx="12"/>
          </p:nvPr>
        </p:nvSpPr>
        <p:spPr/>
        <p:txBody>
          <a:bodyPr/>
          <a:lstStyle/>
          <a:p>
            <a:fld id="{2E4BE8FC-CFFD-4262-8733-1BF5A1015723}" type="slidenum">
              <a:rPr lang="it-IT" smtClean="0"/>
              <a:t>35</a:t>
            </a:fld>
            <a:endParaRPr lang="it-IT"/>
          </a:p>
        </p:txBody>
      </p:sp>
    </p:spTree>
    <p:extLst>
      <p:ext uri="{BB962C8B-B14F-4D97-AF65-F5344CB8AC3E}">
        <p14:creationId xmlns:p14="http://schemas.microsoft.com/office/powerpoint/2010/main" val="1079446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57B60-3F40-4330-E940-48493076BA90}"/>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D15BD09E-6454-F0F1-F392-3EE81E8EC989}"/>
              </a:ext>
            </a:extLst>
          </p:cNvPr>
          <p:cNvSpPr/>
          <p:nvPr/>
        </p:nvSpPr>
        <p:spPr>
          <a:xfrm>
            <a:off x="697832" y="240835"/>
            <a:ext cx="11494168" cy="584775"/>
          </a:xfrm>
          <a:prstGeom prst="rect">
            <a:avLst/>
          </a:prstGeom>
          <a:noFill/>
        </p:spPr>
        <p:txBody>
          <a:bodyPr wrap="square" rtlCol="0">
            <a:spAutoFit/>
          </a:bodyPr>
          <a:lstStyle/>
          <a:p>
            <a:pPr algn="ctr"/>
            <a:r>
              <a:rPr lang="it-IT" sz="3200" b="1" dirty="0">
                <a:effectLst>
                  <a:outerShdw blurRad="38100" dist="38100" dir="2700000" algn="tl">
                    <a:srgbClr val="000000">
                      <a:alpha val="43137"/>
                    </a:srgbClr>
                  </a:outerShdw>
                </a:effectLst>
                <a:ea typeface="+mj-ea"/>
                <a:cs typeface="+mj-cs"/>
              </a:rPr>
              <a:t>AI and Accelerators</a:t>
            </a:r>
          </a:p>
        </p:txBody>
      </p:sp>
      <p:sp>
        <p:nvSpPr>
          <p:cNvPr id="9" name="Segnaposto numero diapositiva 8">
            <a:extLst>
              <a:ext uri="{FF2B5EF4-FFF2-40B4-BE49-F238E27FC236}">
                <a16:creationId xmlns:a16="http://schemas.microsoft.com/office/drawing/2014/main" id="{5E058834-24A7-9686-2147-8FAE1881E9AE}"/>
              </a:ext>
            </a:extLst>
          </p:cNvPr>
          <p:cNvSpPr>
            <a:spLocks noGrp="1"/>
          </p:cNvSpPr>
          <p:nvPr>
            <p:ph type="sldNum" sz="quarter" idx="12"/>
          </p:nvPr>
        </p:nvSpPr>
        <p:spPr>
          <a:xfrm>
            <a:off x="7345393" y="5597650"/>
            <a:ext cx="2743200" cy="365125"/>
          </a:xfrm>
        </p:spPr>
        <p:txBody>
          <a:bodyPr/>
          <a:lstStyle/>
          <a:p>
            <a:fld id="{0AA4D6E6-13A6-4217-ABA7-E4004A4D1319}" type="slidenum">
              <a:rPr lang="it-IT" smtClean="0"/>
              <a:t>36</a:t>
            </a:fld>
            <a:endParaRPr lang="it-IT"/>
          </a:p>
        </p:txBody>
      </p:sp>
      <p:sp>
        <p:nvSpPr>
          <p:cNvPr id="4" name="CasellaDiTesto 3">
            <a:extLst>
              <a:ext uri="{FF2B5EF4-FFF2-40B4-BE49-F238E27FC236}">
                <a16:creationId xmlns:a16="http://schemas.microsoft.com/office/drawing/2014/main" id="{3A09C5AE-0974-9B86-23EF-2E4B4C4DC873}"/>
              </a:ext>
            </a:extLst>
          </p:cNvPr>
          <p:cNvSpPr txBox="1"/>
          <p:nvPr/>
        </p:nvSpPr>
        <p:spPr>
          <a:xfrm>
            <a:off x="146648" y="991981"/>
            <a:ext cx="11898703" cy="489364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Accelerators are complex systems, composed of hundreds/thousands of parts. Their setup and optimization requires complex procedures, involving hundreds to thousands of parameters at a time.</a:t>
            </a:r>
          </a:p>
          <a:p>
            <a:pPr marL="342900" indent="-342900" algn="just">
              <a:buFont typeface="Arial" panose="020B0604020202020204" pitchFamily="34" charset="0"/>
              <a:buChar char="•"/>
            </a:pPr>
            <a:r>
              <a:rPr lang="en-US" sz="2400" dirty="0"/>
              <a:t>Typically, humans cannot simultaneously manage such large parametric spaces, without relying on physical laws (which, by correlating the parameters, decrease the possible “dimensions”), or by tackling one parameter at a time, reducing the multidimensional space to many 1-dimensional problems.</a:t>
            </a:r>
          </a:p>
          <a:p>
            <a:pPr marL="342900" indent="-342900" algn="just">
              <a:buFont typeface="Arial" panose="020B0604020202020204" pitchFamily="34" charset="0"/>
              <a:buChar char="•"/>
            </a:pPr>
            <a:r>
              <a:rPr lang="en-US" sz="2400" dirty="0"/>
              <a:t>In some cases, standard procedures may be impractical (incomplete models) or too slow.</a:t>
            </a:r>
          </a:p>
          <a:p>
            <a:pPr marL="342900" indent="-342900" algn="just">
              <a:buFont typeface="Arial" panose="020B0604020202020204" pitchFamily="34" charset="0"/>
              <a:buChar char="•"/>
            </a:pPr>
            <a:r>
              <a:rPr lang="en-US" sz="2400" dirty="0"/>
              <a:t>Therefore, thanks to machine learning and deep learning techniques, AI is used for:</a:t>
            </a:r>
          </a:p>
          <a:p>
            <a:pPr marL="342900" indent="-342900" algn="just">
              <a:buFont typeface="Arial" panose="020B0604020202020204" pitchFamily="34" charset="0"/>
              <a:buChar char="•"/>
            </a:pPr>
            <a:r>
              <a:rPr lang="en-US" sz="2400" dirty="0"/>
              <a:t>Optimization of particle beam transport</a:t>
            </a:r>
          </a:p>
          <a:p>
            <a:pPr marL="342900" indent="-342900" algn="just">
              <a:buFont typeface="Arial" panose="020B0604020202020204" pitchFamily="34" charset="0"/>
              <a:buChar char="•"/>
            </a:pPr>
            <a:r>
              <a:rPr lang="en-US" sz="2400" dirty="0"/>
              <a:t>Predictive maintenance</a:t>
            </a:r>
          </a:p>
          <a:p>
            <a:pPr marL="342900" indent="-342900" algn="just">
              <a:buFont typeface="Arial" panose="020B0604020202020204" pitchFamily="34" charset="0"/>
              <a:buChar char="•"/>
            </a:pPr>
            <a:r>
              <a:rPr lang="en-US" sz="2400" dirty="0"/>
              <a:t>Analysis of experimental data</a:t>
            </a:r>
          </a:p>
          <a:p>
            <a:pPr marL="342900" indent="-342900" algn="just">
              <a:buFont typeface="Arial" panose="020B0604020202020204" pitchFamily="34" charset="0"/>
              <a:buChar char="•"/>
            </a:pPr>
            <a:r>
              <a:rPr lang="en-US" sz="2400" dirty="0"/>
              <a:t>Automatic control</a:t>
            </a:r>
            <a:endParaRPr lang="it-IT" sz="2400" dirty="0"/>
          </a:p>
        </p:txBody>
      </p:sp>
      <p:sp>
        <p:nvSpPr>
          <p:cNvPr id="3" name="Footer Placeholder 2">
            <a:extLst>
              <a:ext uri="{FF2B5EF4-FFF2-40B4-BE49-F238E27FC236}">
                <a16:creationId xmlns:a16="http://schemas.microsoft.com/office/drawing/2014/main" id="{89A937E9-804E-E178-A12D-07EAABE5C070}"/>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3629162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8B67E-9ED1-6B77-7917-BBCA22D05938}"/>
            </a:ext>
          </a:extLst>
        </p:cNvPr>
        <p:cNvGrpSpPr/>
        <p:nvPr/>
      </p:nvGrpSpPr>
      <p:grpSpPr>
        <a:xfrm>
          <a:off x="0" y="0"/>
          <a:ext cx="0" cy="0"/>
          <a:chOff x="0" y="0"/>
          <a:chExt cx="0" cy="0"/>
        </a:xfrm>
      </p:grpSpPr>
      <p:pic>
        <p:nvPicPr>
          <p:cNvPr id="3" name="Picture 6">
            <a:extLst>
              <a:ext uri="{FF2B5EF4-FFF2-40B4-BE49-F238E27FC236}">
                <a16:creationId xmlns:a16="http://schemas.microsoft.com/office/drawing/2014/main" id="{6535B50F-EF5F-6A88-6147-B197803FF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24" y="760013"/>
            <a:ext cx="3806661" cy="2854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Immagine 1" descr="Immagine che contiene testo, Diagramma, linea, diagramma&#10;&#10;Descrizione generata automaticamente">
            <a:extLst>
              <a:ext uri="{FF2B5EF4-FFF2-40B4-BE49-F238E27FC236}">
                <a16:creationId xmlns:a16="http://schemas.microsoft.com/office/drawing/2014/main" id="{D465C2E3-62BD-E015-A561-273BACE30B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1522" y="840134"/>
            <a:ext cx="2868721" cy="3233458"/>
          </a:xfrm>
          <a:prstGeom prst="rect">
            <a:avLst/>
          </a:prstGeom>
        </p:spPr>
      </p:pic>
      <p:pic>
        <p:nvPicPr>
          <p:cNvPr id="10" name="Immagine 8">
            <a:extLst>
              <a:ext uri="{FF2B5EF4-FFF2-40B4-BE49-F238E27FC236}">
                <a16:creationId xmlns:a16="http://schemas.microsoft.com/office/drawing/2014/main" id="{49A1AB22-8090-1201-8B5A-B3CB270B2D26}"/>
              </a:ext>
            </a:extLst>
          </p:cNvPr>
          <p:cNvPicPr>
            <a:picLocks noChangeAspect="1"/>
          </p:cNvPicPr>
          <p:nvPr/>
        </p:nvPicPr>
        <p:blipFill>
          <a:blip r:embed="rId4"/>
          <a:stretch>
            <a:fillRect/>
          </a:stretch>
        </p:blipFill>
        <p:spPr>
          <a:xfrm>
            <a:off x="99024" y="4521491"/>
            <a:ext cx="6053102" cy="1426677"/>
          </a:xfrm>
          <a:prstGeom prst="rect">
            <a:avLst/>
          </a:prstGeom>
        </p:spPr>
      </p:pic>
      <p:pic>
        <p:nvPicPr>
          <p:cNvPr id="14" name="Immagine 3">
            <a:extLst>
              <a:ext uri="{FF2B5EF4-FFF2-40B4-BE49-F238E27FC236}">
                <a16:creationId xmlns:a16="http://schemas.microsoft.com/office/drawing/2014/main" id="{CFC93749-9CDC-997F-C855-70F662242448}"/>
              </a:ext>
            </a:extLst>
          </p:cNvPr>
          <p:cNvPicPr>
            <a:picLocks noChangeAspect="1"/>
          </p:cNvPicPr>
          <p:nvPr/>
        </p:nvPicPr>
        <p:blipFill>
          <a:blip r:embed="rId5"/>
          <a:stretch>
            <a:fillRect/>
          </a:stretch>
        </p:blipFill>
        <p:spPr>
          <a:xfrm>
            <a:off x="8796623" y="1056818"/>
            <a:ext cx="1956920" cy="2550488"/>
          </a:xfrm>
          <a:prstGeom prst="rect">
            <a:avLst/>
          </a:prstGeom>
        </p:spPr>
      </p:pic>
      <p:sp>
        <p:nvSpPr>
          <p:cNvPr id="15" name="CasellaDiTesto 4">
            <a:extLst>
              <a:ext uri="{FF2B5EF4-FFF2-40B4-BE49-F238E27FC236}">
                <a16:creationId xmlns:a16="http://schemas.microsoft.com/office/drawing/2014/main" id="{9D4C3696-ED7E-07C6-317A-F2C97F767B52}"/>
              </a:ext>
            </a:extLst>
          </p:cNvPr>
          <p:cNvSpPr txBox="1"/>
          <p:nvPr/>
        </p:nvSpPr>
        <p:spPr>
          <a:xfrm>
            <a:off x="10725934" y="2093544"/>
            <a:ext cx="935373" cy="369332"/>
          </a:xfrm>
          <a:prstGeom prst="rect">
            <a:avLst/>
          </a:prstGeom>
          <a:noFill/>
        </p:spPr>
        <p:txBody>
          <a:bodyPr wrap="square" rtlCol="0">
            <a:spAutoFit/>
          </a:bodyPr>
          <a:lstStyle/>
          <a:p>
            <a:r>
              <a:rPr lang="en-US" dirty="0"/>
              <a:t>output</a:t>
            </a:r>
          </a:p>
        </p:txBody>
      </p:sp>
      <p:sp>
        <p:nvSpPr>
          <p:cNvPr id="16" name="CasellaDiTesto 5">
            <a:extLst>
              <a:ext uri="{FF2B5EF4-FFF2-40B4-BE49-F238E27FC236}">
                <a16:creationId xmlns:a16="http://schemas.microsoft.com/office/drawing/2014/main" id="{2543DA4F-0336-69A0-21E2-C5686D06585C}"/>
              </a:ext>
            </a:extLst>
          </p:cNvPr>
          <p:cNvSpPr txBox="1"/>
          <p:nvPr/>
        </p:nvSpPr>
        <p:spPr>
          <a:xfrm>
            <a:off x="8328936" y="2093544"/>
            <a:ext cx="935373" cy="369332"/>
          </a:xfrm>
          <a:prstGeom prst="rect">
            <a:avLst/>
          </a:prstGeom>
          <a:noFill/>
        </p:spPr>
        <p:txBody>
          <a:bodyPr wrap="square" rtlCol="0">
            <a:spAutoFit/>
          </a:bodyPr>
          <a:lstStyle/>
          <a:p>
            <a:r>
              <a:rPr lang="en-US" dirty="0"/>
              <a:t>input</a:t>
            </a:r>
          </a:p>
        </p:txBody>
      </p:sp>
      <p:sp>
        <p:nvSpPr>
          <p:cNvPr id="17" name="CasellaDiTesto 6">
            <a:extLst>
              <a:ext uri="{FF2B5EF4-FFF2-40B4-BE49-F238E27FC236}">
                <a16:creationId xmlns:a16="http://schemas.microsoft.com/office/drawing/2014/main" id="{19602256-DE94-6E5C-3C42-B60B04931EB5}"/>
              </a:ext>
            </a:extLst>
          </p:cNvPr>
          <p:cNvSpPr txBox="1"/>
          <p:nvPr/>
        </p:nvSpPr>
        <p:spPr>
          <a:xfrm>
            <a:off x="136305" y="3703084"/>
            <a:ext cx="3842966" cy="646331"/>
          </a:xfrm>
          <a:prstGeom prst="rect">
            <a:avLst/>
          </a:prstGeom>
          <a:noFill/>
        </p:spPr>
        <p:txBody>
          <a:bodyPr wrap="square" rtlCol="0">
            <a:spAutoFit/>
          </a:bodyPr>
          <a:lstStyle/>
          <a:p>
            <a:r>
              <a:rPr lang="it-IT" dirty="0"/>
              <a:t>PSO (</a:t>
            </a:r>
            <a:r>
              <a:rPr lang="it-IT" dirty="0" err="1"/>
              <a:t>Particle</a:t>
            </a:r>
            <a:r>
              <a:rPr lang="it-IT" dirty="0"/>
              <a:t> </a:t>
            </a:r>
            <a:r>
              <a:rPr lang="it-IT" dirty="0" err="1"/>
              <a:t>Swarm</a:t>
            </a:r>
            <a:r>
              <a:rPr lang="it-IT" dirty="0"/>
              <a:t> </a:t>
            </a:r>
            <a:r>
              <a:rPr lang="it-IT" dirty="0" err="1"/>
              <a:t>Optimization</a:t>
            </a:r>
            <a:r>
              <a:rPr lang="it-IT" dirty="0"/>
              <a:t>), intelligenza di sciame</a:t>
            </a:r>
          </a:p>
        </p:txBody>
      </p:sp>
      <p:sp>
        <p:nvSpPr>
          <p:cNvPr id="18" name="CasellaDiTesto 7">
            <a:extLst>
              <a:ext uri="{FF2B5EF4-FFF2-40B4-BE49-F238E27FC236}">
                <a16:creationId xmlns:a16="http://schemas.microsoft.com/office/drawing/2014/main" id="{F4C7C417-705E-6F42-9675-339AA8A5191E}"/>
              </a:ext>
            </a:extLst>
          </p:cNvPr>
          <p:cNvSpPr txBox="1"/>
          <p:nvPr/>
        </p:nvSpPr>
        <p:spPr>
          <a:xfrm>
            <a:off x="4936830" y="3988862"/>
            <a:ext cx="3275901" cy="369332"/>
          </a:xfrm>
          <a:prstGeom prst="rect">
            <a:avLst/>
          </a:prstGeom>
          <a:noFill/>
        </p:spPr>
        <p:txBody>
          <a:bodyPr wrap="square" rtlCol="0">
            <a:spAutoFit/>
          </a:bodyPr>
          <a:lstStyle/>
          <a:p>
            <a:r>
              <a:rPr lang="it-IT" dirty="0" err="1"/>
              <a:t>Bayes</a:t>
            </a:r>
            <a:r>
              <a:rPr lang="it-IT" dirty="0"/>
              <a:t>, Machine Learning</a:t>
            </a:r>
          </a:p>
        </p:txBody>
      </p:sp>
      <p:sp>
        <p:nvSpPr>
          <p:cNvPr id="19" name="CasellaDiTesto 9">
            <a:extLst>
              <a:ext uri="{FF2B5EF4-FFF2-40B4-BE49-F238E27FC236}">
                <a16:creationId xmlns:a16="http://schemas.microsoft.com/office/drawing/2014/main" id="{796F65C3-831E-A39D-9AB6-D862CA3FE57D}"/>
              </a:ext>
            </a:extLst>
          </p:cNvPr>
          <p:cNvSpPr txBox="1"/>
          <p:nvPr/>
        </p:nvSpPr>
        <p:spPr>
          <a:xfrm>
            <a:off x="8212731" y="1999708"/>
            <a:ext cx="3275901" cy="369332"/>
          </a:xfrm>
          <a:prstGeom prst="rect">
            <a:avLst/>
          </a:prstGeom>
          <a:noFill/>
        </p:spPr>
        <p:txBody>
          <a:bodyPr wrap="square" rtlCol="0">
            <a:spAutoFit/>
          </a:bodyPr>
          <a:lstStyle/>
          <a:p>
            <a:pPr algn="ctr"/>
            <a:r>
              <a:rPr lang="it-IT" dirty="0" err="1">
                <a:solidFill>
                  <a:srgbClr val="FFFF00"/>
                </a:solidFill>
              </a:rPr>
              <a:t>Hidden</a:t>
            </a:r>
            <a:r>
              <a:rPr lang="it-IT" dirty="0">
                <a:solidFill>
                  <a:srgbClr val="FFFF00"/>
                </a:solidFill>
              </a:rPr>
              <a:t> </a:t>
            </a:r>
            <a:r>
              <a:rPr lang="it-IT" dirty="0" err="1">
                <a:solidFill>
                  <a:srgbClr val="FFFF00"/>
                </a:solidFill>
              </a:rPr>
              <a:t>Layers</a:t>
            </a:r>
            <a:endParaRPr lang="it-IT" dirty="0">
              <a:solidFill>
                <a:srgbClr val="FFFF00"/>
              </a:solidFill>
            </a:endParaRPr>
          </a:p>
        </p:txBody>
      </p:sp>
      <p:sp>
        <p:nvSpPr>
          <p:cNvPr id="20" name="CasellaDiTesto 9">
            <a:extLst>
              <a:ext uri="{FF2B5EF4-FFF2-40B4-BE49-F238E27FC236}">
                <a16:creationId xmlns:a16="http://schemas.microsoft.com/office/drawing/2014/main" id="{558297D8-5C9C-0E40-6848-4D50D157B025}"/>
              </a:ext>
            </a:extLst>
          </p:cNvPr>
          <p:cNvSpPr txBox="1"/>
          <p:nvPr/>
        </p:nvSpPr>
        <p:spPr>
          <a:xfrm>
            <a:off x="8212731" y="3664180"/>
            <a:ext cx="3275901" cy="369332"/>
          </a:xfrm>
          <a:prstGeom prst="rect">
            <a:avLst/>
          </a:prstGeom>
          <a:noFill/>
        </p:spPr>
        <p:txBody>
          <a:bodyPr wrap="square" rtlCol="0">
            <a:spAutoFit/>
          </a:bodyPr>
          <a:lstStyle/>
          <a:p>
            <a:pPr algn="ctr"/>
            <a:r>
              <a:rPr lang="it-IT" dirty="0" err="1"/>
              <a:t>Neural</a:t>
            </a:r>
            <a:r>
              <a:rPr lang="it-IT" dirty="0"/>
              <a:t> Network</a:t>
            </a:r>
          </a:p>
        </p:txBody>
      </p:sp>
      <p:sp>
        <p:nvSpPr>
          <p:cNvPr id="22" name="TextBox 21">
            <a:extLst>
              <a:ext uri="{FF2B5EF4-FFF2-40B4-BE49-F238E27FC236}">
                <a16:creationId xmlns:a16="http://schemas.microsoft.com/office/drawing/2014/main" id="{A5FC366A-F68C-9C84-BE7F-423DC4FD4DD5}"/>
              </a:ext>
            </a:extLst>
          </p:cNvPr>
          <p:cNvSpPr txBox="1"/>
          <p:nvPr/>
        </p:nvSpPr>
        <p:spPr>
          <a:xfrm>
            <a:off x="6239582" y="4395125"/>
            <a:ext cx="5952418" cy="2031325"/>
          </a:xfrm>
          <a:prstGeom prst="rect">
            <a:avLst/>
          </a:prstGeom>
          <a:noFill/>
        </p:spPr>
        <p:txBody>
          <a:bodyPr wrap="square">
            <a:spAutoFit/>
          </a:bodyPr>
          <a:lstStyle/>
          <a:p>
            <a:pPr algn="just"/>
            <a:r>
              <a:rPr lang="en-US" sz="1400" b="1" dirty="0"/>
              <a:t>Input Layer</a:t>
            </a:r>
            <a:r>
              <a:rPr lang="en-US" sz="1400" dirty="0"/>
              <a:t>: Contains neurons that receive the initial data (e.g., pixels of an image, numerical values, words of a text).</a:t>
            </a:r>
          </a:p>
          <a:p>
            <a:pPr algn="just"/>
            <a:r>
              <a:rPr lang="en-US" sz="1400" b="1" dirty="0"/>
              <a:t>Hidden Layers</a:t>
            </a:r>
            <a:r>
              <a:rPr lang="en-US" sz="1400" dirty="0"/>
              <a:t>: They are composed of artificial neurons connected to each other. Each neuron receives signals from the previous layer, processes them with weights and mathematical functions, and sends the result to the next layer. The more hidden layers there are, the more the network is able to recognize complex structures in the data.</a:t>
            </a:r>
          </a:p>
          <a:p>
            <a:pPr algn="just"/>
            <a:r>
              <a:rPr lang="en-US" sz="1400" b="1" dirty="0"/>
              <a:t>Output Layer</a:t>
            </a:r>
            <a:r>
              <a:rPr lang="en-US" sz="1400" dirty="0"/>
              <a:t>: Provides the final result, which can be a classification (e.g., "cat" or "dog") or a numerical value (e.g., a price prediction).</a:t>
            </a:r>
            <a:endParaRPr lang="it-IT" sz="1400" dirty="0"/>
          </a:p>
        </p:txBody>
      </p:sp>
      <p:sp>
        <p:nvSpPr>
          <p:cNvPr id="4" name="Rettangolo 1">
            <a:extLst>
              <a:ext uri="{FF2B5EF4-FFF2-40B4-BE49-F238E27FC236}">
                <a16:creationId xmlns:a16="http://schemas.microsoft.com/office/drawing/2014/main" id="{86E71C47-195F-55AA-AEA2-EAA044A1DDC0}"/>
              </a:ext>
            </a:extLst>
          </p:cNvPr>
          <p:cNvSpPr/>
          <p:nvPr/>
        </p:nvSpPr>
        <p:spPr>
          <a:xfrm>
            <a:off x="697832" y="240835"/>
            <a:ext cx="11494168" cy="584775"/>
          </a:xfrm>
          <a:prstGeom prst="rect">
            <a:avLst/>
          </a:prstGeom>
          <a:noFill/>
        </p:spPr>
        <p:txBody>
          <a:bodyPr wrap="square" rtlCol="0">
            <a:spAutoFit/>
          </a:bodyPr>
          <a:lstStyle/>
          <a:p>
            <a:pPr algn="ctr"/>
            <a:r>
              <a:rPr lang="it-IT" sz="3200" b="1" dirty="0">
                <a:effectLst>
                  <a:outerShdw blurRad="38100" dist="38100" dir="2700000" algn="tl">
                    <a:srgbClr val="000000">
                      <a:alpha val="43137"/>
                    </a:srgbClr>
                  </a:outerShdw>
                </a:effectLst>
                <a:ea typeface="+mj-ea"/>
                <a:cs typeface="+mj-cs"/>
              </a:rPr>
              <a:t>AI and Accelerators (2): a </a:t>
            </a:r>
            <a:r>
              <a:rPr lang="it-IT" sz="3200" b="1" dirty="0" err="1">
                <a:effectLst>
                  <a:outerShdw blurRad="38100" dist="38100" dir="2700000" algn="tl">
                    <a:srgbClr val="000000">
                      <a:alpha val="43137"/>
                    </a:srgbClr>
                  </a:outerShdw>
                </a:effectLst>
                <a:ea typeface="+mj-ea"/>
                <a:cs typeface="+mj-cs"/>
              </a:rPr>
              <a:t>possible</a:t>
            </a:r>
            <a:r>
              <a:rPr lang="it-IT" sz="3200" b="1" dirty="0">
                <a:effectLst>
                  <a:outerShdw blurRad="38100" dist="38100" dir="2700000" algn="tl">
                    <a:srgbClr val="000000">
                      <a:alpha val="43137"/>
                    </a:srgbClr>
                  </a:outerShdw>
                </a:effectLst>
                <a:ea typeface="+mj-ea"/>
                <a:cs typeface="+mj-cs"/>
              </a:rPr>
              <a:t> </a:t>
            </a:r>
            <a:r>
              <a:rPr lang="it-IT" sz="3200" b="1" dirty="0" err="1">
                <a:effectLst>
                  <a:outerShdw blurRad="38100" dist="38100" dir="2700000" algn="tl">
                    <a:srgbClr val="000000">
                      <a:alpha val="43137"/>
                    </a:srgbClr>
                  </a:outerShdw>
                </a:effectLst>
                <a:ea typeface="+mj-ea"/>
                <a:cs typeface="+mj-cs"/>
              </a:rPr>
              <a:t>Classification</a:t>
            </a:r>
            <a:endParaRPr lang="it-IT" sz="3200" b="1" dirty="0">
              <a:effectLst>
                <a:outerShdw blurRad="38100" dist="38100" dir="2700000" algn="tl">
                  <a:srgbClr val="000000">
                    <a:alpha val="43137"/>
                  </a:srgbClr>
                </a:outerShdw>
              </a:effectLst>
              <a:ea typeface="+mj-ea"/>
              <a:cs typeface="+mj-cs"/>
            </a:endParaRPr>
          </a:p>
        </p:txBody>
      </p:sp>
      <p:sp>
        <p:nvSpPr>
          <p:cNvPr id="2" name="Footer Placeholder 1">
            <a:extLst>
              <a:ext uri="{FF2B5EF4-FFF2-40B4-BE49-F238E27FC236}">
                <a16:creationId xmlns:a16="http://schemas.microsoft.com/office/drawing/2014/main" id="{F41D7D76-1F95-52FD-8516-17D16C7AA3CD}"/>
              </a:ext>
            </a:extLst>
          </p:cNvPr>
          <p:cNvSpPr>
            <a:spLocks noGrp="1"/>
          </p:cNvSpPr>
          <p:nvPr>
            <p:ph type="ftr" sz="quarter" idx="11"/>
          </p:nvPr>
        </p:nvSpPr>
        <p:spPr/>
        <p:txBody>
          <a:bodyPr/>
          <a:lstStyle/>
          <a:p>
            <a:r>
              <a:rPr lang="it-IT"/>
              <a:t>A. Palmieri INSPYRE LNL 14/07/2025</a:t>
            </a:r>
          </a:p>
        </p:txBody>
      </p:sp>
      <p:sp>
        <p:nvSpPr>
          <p:cNvPr id="5" name="Slide Number Placeholder 4">
            <a:extLst>
              <a:ext uri="{FF2B5EF4-FFF2-40B4-BE49-F238E27FC236}">
                <a16:creationId xmlns:a16="http://schemas.microsoft.com/office/drawing/2014/main" id="{B072304B-F3D8-79C6-CCD8-8FF8539F3D6B}"/>
              </a:ext>
            </a:extLst>
          </p:cNvPr>
          <p:cNvSpPr>
            <a:spLocks noGrp="1"/>
          </p:cNvSpPr>
          <p:nvPr>
            <p:ph type="sldNum" sz="quarter" idx="12"/>
          </p:nvPr>
        </p:nvSpPr>
        <p:spPr/>
        <p:txBody>
          <a:bodyPr/>
          <a:lstStyle/>
          <a:p>
            <a:fld id="{2E4BE8FC-CFFD-4262-8733-1BF5A1015723}" type="slidenum">
              <a:rPr lang="it-IT" smtClean="0"/>
              <a:t>37</a:t>
            </a:fld>
            <a:endParaRPr lang="it-IT"/>
          </a:p>
        </p:txBody>
      </p:sp>
    </p:spTree>
    <p:extLst>
      <p:ext uri="{BB962C8B-B14F-4D97-AF65-F5344CB8AC3E}">
        <p14:creationId xmlns:p14="http://schemas.microsoft.com/office/powerpoint/2010/main" val="2874129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395EC-8AF5-EEC3-BF3D-33E41FF8D1AB}"/>
            </a:ext>
          </a:extLst>
        </p:cNvPr>
        <p:cNvGrpSpPr/>
        <p:nvPr/>
      </p:nvGrpSpPr>
      <p:grpSpPr>
        <a:xfrm>
          <a:off x="0" y="0"/>
          <a:ext cx="0" cy="0"/>
          <a:chOff x="0" y="0"/>
          <a:chExt cx="0" cy="0"/>
        </a:xfrm>
      </p:grpSpPr>
      <p:sp>
        <p:nvSpPr>
          <p:cNvPr id="9" name="Segnaposto numero diapositiva 8">
            <a:extLst>
              <a:ext uri="{FF2B5EF4-FFF2-40B4-BE49-F238E27FC236}">
                <a16:creationId xmlns:a16="http://schemas.microsoft.com/office/drawing/2014/main" id="{D1E83289-9487-D9AE-AE36-D7A774BC046D}"/>
              </a:ext>
            </a:extLst>
          </p:cNvPr>
          <p:cNvSpPr>
            <a:spLocks noGrp="1"/>
          </p:cNvSpPr>
          <p:nvPr>
            <p:ph type="sldNum" sz="quarter" idx="12"/>
          </p:nvPr>
        </p:nvSpPr>
        <p:spPr/>
        <p:txBody>
          <a:bodyPr/>
          <a:lstStyle/>
          <a:p>
            <a:fld id="{0AA4D6E6-13A6-4217-ABA7-E4004A4D1319}" type="slidenum">
              <a:rPr lang="it-IT" smtClean="0"/>
              <a:t>38</a:t>
            </a:fld>
            <a:endParaRPr lang="it-IT"/>
          </a:p>
        </p:txBody>
      </p:sp>
      <p:sp>
        <p:nvSpPr>
          <p:cNvPr id="13" name="Rettangolo 1">
            <a:extLst>
              <a:ext uri="{FF2B5EF4-FFF2-40B4-BE49-F238E27FC236}">
                <a16:creationId xmlns:a16="http://schemas.microsoft.com/office/drawing/2014/main" id="{2CFC1935-7072-E784-AE48-B1CBC0F22CA6}"/>
              </a:ext>
            </a:extLst>
          </p:cNvPr>
          <p:cNvSpPr/>
          <p:nvPr/>
        </p:nvSpPr>
        <p:spPr>
          <a:xfrm>
            <a:off x="541658" y="49658"/>
            <a:ext cx="11494168" cy="584775"/>
          </a:xfrm>
          <a:prstGeom prst="rect">
            <a:avLst/>
          </a:prstGeom>
          <a:noFill/>
        </p:spPr>
        <p:txBody>
          <a:bodyPr wrap="square" rtlCol="0">
            <a:spAutoFit/>
          </a:bodyPr>
          <a:lstStyle/>
          <a:p>
            <a:pPr algn="ctr"/>
            <a:r>
              <a:rPr lang="it-IT" sz="3200" b="1" dirty="0">
                <a:effectLst>
                  <a:outerShdw blurRad="38100" dist="38100" dir="2700000" algn="tl">
                    <a:srgbClr val="000000">
                      <a:alpha val="43137"/>
                    </a:srgbClr>
                  </a:outerShdw>
                </a:effectLst>
                <a:ea typeface="+mj-ea"/>
                <a:cs typeface="+mj-cs"/>
              </a:rPr>
              <a:t>AI and Accelerators(3): application to LNL Accelerators</a:t>
            </a:r>
          </a:p>
        </p:txBody>
      </p:sp>
      <p:pic>
        <p:nvPicPr>
          <p:cNvPr id="15" name="Picture 14">
            <a:extLst>
              <a:ext uri="{FF2B5EF4-FFF2-40B4-BE49-F238E27FC236}">
                <a16:creationId xmlns:a16="http://schemas.microsoft.com/office/drawing/2014/main" id="{68EEEE3B-0308-FFCA-CD2D-738564DCA1B7}"/>
              </a:ext>
            </a:extLst>
          </p:cNvPr>
          <p:cNvPicPr>
            <a:picLocks noChangeAspect="1"/>
          </p:cNvPicPr>
          <p:nvPr/>
        </p:nvPicPr>
        <p:blipFill>
          <a:blip r:embed="rId2"/>
          <a:stretch>
            <a:fillRect/>
          </a:stretch>
        </p:blipFill>
        <p:spPr>
          <a:xfrm>
            <a:off x="407597" y="1126876"/>
            <a:ext cx="4981575" cy="3967021"/>
          </a:xfrm>
          <a:prstGeom prst="rect">
            <a:avLst/>
          </a:prstGeom>
        </p:spPr>
      </p:pic>
      <p:pic>
        <p:nvPicPr>
          <p:cNvPr id="16" name="Picture 15">
            <a:extLst>
              <a:ext uri="{FF2B5EF4-FFF2-40B4-BE49-F238E27FC236}">
                <a16:creationId xmlns:a16="http://schemas.microsoft.com/office/drawing/2014/main" id="{16795C9C-934F-3D24-C0D9-C422DD2F64BB}"/>
              </a:ext>
            </a:extLst>
          </p:cNvPr>
          <p:cNvPicPr>
            <a:picLocks noChangeAspect="1"/>
          </p:cNvPicPr>
          <p:nvPr/>
        </p:nvPicPr>
        <p:blipFill>
          <a:blip r:embed="rId3"/>
          <a:stretch>
            <a:fillRect/>
          </a:stretch>
        </p:blipFill>
        <p:spPr>
          <a:xfrm>
            <a:off x="5729895" y="948758"/>
            <a:ext cx="6305931" cy="4318567"/>
          </a:xfrm>
          <a:prstGeom prst="rect">
            <a:avLst/>
          </a:prstGeom>
        </p:spPr>
      </p:pic>
      <p:sp>
        <p:nvSpPr>
          <p:cNvPr id="19" name="TextBox 18">
            <a:extLst>
              <a:ext uri="{FF2B5EF4-FFF2-40B4-BE49-F238E27FC236}">
                <a16:creationId xmlns:a16="http://schemas.microsoft.com/office/drawing/2014/main" id="{EC18AECB-BBC7-7AA9-400D-3F9B8B97C281}"/>
              </a:ext>
            </a:extLst>
          </p:cNvPr>
          <p:cNvSpPr txBox="1"/>
          <p:nvPr/>
        </p:nvSpPr>
        <p:spPr>
          <a:xfrm>
            <a:off x="293297" y="5267325"/>
            <a:ext cx="11197626" cy="1200329"/>
          </a:xfrm>
          <a:prstGeom prst="rect">
            <a:avLst/>
          </a:prstGeom>
          <a:noFill/>
        </p:spPr>
        <p:txBody>
          <a:bodyPr wrap="square">
            <a:spAutoFit/>
          </a:bodyPr>
          <a:lstStyle/>
          <a:p>
            <a:pPr marL="285750" indent="-285750">
              <a:buFont typeface="Arial" panose="020B0604020202020204" pitchFamily="34" charset="0"/>
              <a:buChar char="•"/>
            </a:pPr>
            <a:r>
              <a:rPr lang="en-US" dirty="0"/>
              <a:t>Ability to optimize and “move” in large parametric spaces, with speed.</a:t>
            </a:r>
          </a:p>
          <a:p>
            <a:pPr marL="285750" indent="-285750">
              <a:buFont typeface="Arial" panose="020B0604020202020204" pitchFamily="34" charset="0"/>
              <a:buChar char="•"/>
            </a:pPr>
            <a:r>
              <a:rPr lang="en-US" dirty="0"/>
              <a:t>Overall view of the problem to be solved and integration of the physical structure of the problem into mathematical structures.</a:t>
            </a:r>
          </a:p>
          <a:p>
            <a:pPr marL="285750" indent="-285750">
              <a:buFont typeface="Arial" panose="020B0604020202020204" pitchFamily="34" charset="0"/>
              <a:buChar char="•"/>
            </a:pPr>
            <a:r>
              <a:rPr lang="en-US" dirty="0"/>
              <a:t>Time gain and absolute values. In accelerators, these are transmission values ​​and setup/design times</a:t>
            </a:r>
          </a:p>
        </p:txBody>
      </p:sp>
      <p:sp>
        <p:nvSpPr>
          <p:cNvPr id="3" name="Footer Placeholder 2">
            <a:extLst>
              <a:ext uri="{FF2B5EF4-FFF2-40B4-BE49-F238E27FC236}">
                <a16:creationId xmlns:a16="http://schemas.microsoft.com/office/drawing/2014/main" id="{99C63EB6-9810-7C55-06D2-8A7EBB210590}"/>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3492817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0AA4D6E6-13A6-4217-ABA7-E4004A4D1319}" type="slidenum">
              <a:rPr lang="it-IT" smtClean="0"/>
              <a:t>39</a:t>
            </a:fld>
            <a:endParaRPr lang="it-IT"/>
          </a:p>
        </p:txBody>
      </p:sp>
      <p:sp>
        <p:nvSpPr>
          <p:cNvPr id="6" name="Rettangolo 3">
            <a:extLst>
              <a:ext uri="{FF2B5EF4-FFF2-40B4-BE49-F238E27FC236}">
                <a16:creationId xmlns:a16="http://schemas.microsoft.com/office/drawing/2014/main" id="{D1208364-51BE-4EE3-9325-13984B738E31}"/>
              </a:ext>
            </a:extLst>
          </p:cNvPr>
          <p:cNvSpPr/>
          <p:nvPr/>
        </p:nvSpPr>
        <p:spPr>
          <a:xfrm>
            <a:off x="276837" y="1192242"/>
            <a:ext cx="11638326" cy="1938992"/>
          </a:xfrm>
          <a:prstGeom prst="rect">
            <a:avLst/>
          </a:prstGeom>
        </p:spPr>
        <p:txBody>
          <a:bodyPr wrap="square">
            <a:spAutoFit/>
          </a:bodyPr>
          <a:lstStyle/>
          <a:p>
            <a:pPr algn="just"/>
            <a:r>
              <a:rPr lang="en-US" sz="2000" dirty="0"/>
              <a:t>The </a:t>
            </a:r>
            <a:r>
              <a:rPr lang="en-US" sz="2000" b="1" dirty="0"/>
              <a:t>International Fusion Materials Irradiation Facility, (IFMIF), </a:t>
            </a:r>
            <a:r>
              <a:rPr lang="en-US" sz="2000" dirty="0"/>
              <a:t>is a facility for testing candidate materials for use in fusion reactors. IFMIF must produce an extremely intense neutron flux, with energy characteristics similar to those that will occur in a fusion reactor. To generate this flux, two Deuteron Particle Accelerators in parallel are able to accelerate a current </a:t>
            </a:r>
            <a:r>
              <a:rPr lang="en-US" sz="2000" dirty="0" err="1"/>
              <a:t>Ib</a:t>
            </a:r>
            <a:r>
              <a:rPr lang="en-US" sz="2000" dirty="0"/>
              <a:t>=125 of D+ up to the energy W=40 MeV. The beam power Pb=</a:t>
            </a:r>
            <a:r>
              <a:rPr lang="en-US" sz="2000" dirty="0" err="1"/>
              <a:t>Ib</a:t>
            </a:r>
            <a:r>
              <a:rPr lang="en-US" sz="2000" dirty="0"/>
              <a:t>*W/q=125 mA*40 MeV*2=10MW.</a:t>
            </a:r>
          </a:p>
          <a:p>
            <a:pPr algn="just"/>
            <a:r>
              <a:rPr lang="en-US" sz="2000" dirty="0"/>
              <a:t>The IFMIF prototype accelerator (</a:t>
            </a:r>
            <a:r>
              <a:rPr lang="en-US" sz="2000" dirty="0" err="1"/>
              <a:t>LIPAc</a:t>
            </a:r>
            <a:r>
              <a:rPr lang="en-US" sz="2000" dirty="0"/>
              <a:t>), which has a final energy of 9 MeV for a beam power of 1125 kW.</a:t>
            </a:r>
            <a:endParaRPr lang="it-IT" sz="2000" dirty="0"/>
          </a:p>
        </p:txBody>
      </p:sp>
      <p:sp>
        <p:nvSpPr>
          <p:cNvPr id="9" name="Rettangolo 1">
            <a:extLst>
              <a:ext uri="{FF2B5EF4-FFF2-40B4-BE49-F238E27FC236}">
                <a16:creationId xmlns:a16="http://schemas.microsoft.com/office/drawing/2014/main" id="{168D35DC-8B8E-4772-97AC-563B523E34B5}"/>
              </a:ext>
            </a:extLst>
          </p:cNvPr>
          <p:cNvSpPr/>
          <p:nvPr/>
        </p:nvSpPr>
        <p:spPr>
          <a:xfrm>
            <a:off x="76702" y="238135"/>
            <a:ext cx="11838461" cy="954107"/>
          </a:xfrm>
          <a:prstGeom prst="rect">
            <a:avLst/>
          </a:prstGeom>
        </p:spPr>
        <p:txBody>
          <a:bodyPr wrap="square">
            <a:spAutoFit/>
          </a:bodyPr>
          <a:lstStyle/>
          <a:p>
            <a:pPr algn="ctr"/>
            <a:r>
              <a:rPr lang="en-US" sz="2800" b="1" dirty="0" err="1"/>
              <a:t>Legnaro</a:t>
            </a:r>
            <a:r>
              <a:rPr lang="en-US" sz="2800" b="1" dirty="0"/>
              <a:t> Laboratories and their commitment to the latest generation Accelerators: The IFMIF-</a:t>
            </a:r>
            <a:r>
              <a:rPr lang="en-US" sz="2800" b="1" dirty="0" err="1"/>
              <a:t>LIPAc</a:t>
            </a:r>
            <a:r>
              <a:rPr lang="en-US" sz="2800" b="1" dirty="0"/>
              <a:t> project</a:t>
            </a:r>
            <a:endParaRPr lang="it-IT" sz="2800" b="1" dirty="0"/>
          </a:p>
        </p:txBody>
      </p:sp>
      <p:pic>
        <p:nvPicPr>
          <p:cNvPr id="3" name="Picture 2">
            <a:extLst>
              <a:ext uri="{FF2B5EF4-FFF2-40B4-BE49-F238E27FC236}">
                <a16:creationId xmlns:a16="http://schemas.microsoft.com/office/drawing/2014/main" id="{6BE32DF0-6F3F-4626-8840-E0F8215598B8}"/>
              </a:ext>
            </a:extLst>
          </p:cNvPr>
          <p:cNvPicPr>
            <a:picLocks noChangeAspect="1"/>
          </p:cNvPicPr>
          <p:nvPr/>
        </p:nvPicPr>
        <p:blipFill>
          <a:blip r:embed="rId2"/>
          <a:stretch>
            <a:fillRect/>
          </a:stretch>
        </p:blipFill>
        <p:spPr>
          <a:xfrm>
            <a:off x="276837" y="3388225"/>
            <a:ext cx="4044298" cy="2809662"/>
          </a:xfrm>
          <a:prstGeom prst="rect">
            <a:avLst/>
          </a:prstGeom>
        </p:spPr>
      </p:pic>
      <p:pic>
        <p:nvPicPr>
          <p:cNvPr id="11" name="Picture 10">
            <a:extLst>
              <a:ext uri="{FF2B5EF4-FFF2-40B4-BE49-F238E27FC236}">
                <a16:creationId xmlns:a16="http://schemas.microsoft.com/office/drawing/2014/main" id="{87CD8022-7489-4201-838E-7ED8A2D680D9}"/>
              </a:ext>
            </a:extLst>
          </p:cNvPr>
          <p:cNvPicPr>
            <a:picLocks noChangeAspect="1"/>
          </p:cNvPicPr>
          <p:nvPr/>
        </p:nvPicPr>
        <p:blipFill rotWithShape="1">
          <a:blip r:embed="rId3"/>
          <a:srcRect l="3209" r="5776"/>
          <a:stretch/>
        </p:blipFill>
        <p:spPr>
          <a:xfrm>
            <a:off x="4399167" y="3252284"/>
            <a:ext cx="7702039" cy="2966773"/>
          </a:xfrm>
          <a:prstGeom prst="rect">
            <a:avLst/>
          </a:prstGeom>
        </p:spPr>
      </p:pic>
      <p:sp>
        <p:nvSpPr>
          <p:cNvPr id="12" name="Oval 11">
            <a:extLst>
              <a:ext uri="{FF2B5EF4-FFF2-40B4-BE49-F238E27FC236}">
                <a16:creationId xmlns:a16="http://schemas.microsoft.com/office/drawing/2014/main" id="{D6785F46-4DBF-40A9-B662-501CE815E216}"/>
              </a:ext>
            </a:extLst>
          </p:cNvPr>
          <p:cNvSpPr/>
          <p:nvPr/>
        </p:nvSpPr>
        <p:spPr>
          <a:xfrm rot="738068">
            <a:off x="897817" y="4639289"/>
            <a:ext cx="1266072" cy="4903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69959EC-E361-402F-ACE1-4ADE897A3776}"/>
              </a:ext>
            </a:extLst>
          </p:cNvPr>
          <p:cNvSpPr/>
          <p:nvPr/>
        </p:nvSpPr>
        <p:spPr>
          <a:xfrm>
            <a:off x="6452023" y="3701048"/>
            <a:ext cx="4114800" cy="126682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7C764F0-9846-4CB6-921E-25198743B27D}"/>
              </a:ext>
            </a:extLst>
          </p:cNvPr>
          <p:cNvSpPr txBox="1"/>
          <p:nvPr/>
        </p:nvSpPr>
        <p:spPr>
          <a:xfrm>
            <a:off x="6224214" y="6285600"/>
            <a:ext cx="4903265" cy="369332"/>
          </a:xfrm>
          <a:prstGeom prst="rect">
            <a:avLst/>
          </a:prstGeom>
          <a:noFill/>
        </p:spPr>
        <p:txBody>
          <a:bodyPr wrap="none" rtlCol="0">
            <a:spAutoFit/>
          </a:bodyPr>
          <a:lstStyle/>
          <a:p>
            <a:r>
              <a:rPr lang="en-US" dirty="0"/>
              <a:t>Highlighted RFQ (INFN contribution to the project)</a:t>
            </a:r>
            <a:endParaRPr lang="en-GB" dirty="0"/>
          </a:p>
        </p:txBody>
      </p:sp>
      <p:sp>
        <p:nvSpPr>
          <p:cNvPr id="8" name="Rectangle 7">
            <a:extLst>
              <a:ext uri="{FF2B5EF4-FFF2-40B4-BE49-F238E27FC236}">
                <a16:creationId xmlns:a16="http://schemas.microsoft.com/office/drawing/2014/main" id="{619B1A79-1473-4C66-8D9A-37EE07CD5E3D}"/>
              </a:ext>
            </a:extLst>
          </p:cNvPr>
          <p:cNvSpPr/>
          <p:nvPr/>
        </p:nvSpPr>
        <p:spPr>
          <a:xfrm>
            <a:off x="1423236" y="6147101"/>
            <a:ext cx="1556708" cy="646331"/>
          </a:xfrm>
          <a:prstGeom prst="rect">
            <a:avLst/>
          </a:prstGeom>
        </p:spPr>
        <p:txBody>
          <a:bodyPr wrap="none">
            <a:spAutoFit/>
          </a:bodyPr>
          <a:lstStyle/>
          <a:p>
            <a:r>
              <a:rPr lang="it-IT" b="1" dirty="0">
                <a:hlinkClick r:id="rId4"/>
              </a:rPr>
              <a:t>www.ifmif.org</a:t>
            </a:r>
            <a:endParaRPr lang="it-IT" b="1" dirty="0"/>
          </a:p>
          <a:p>
            <a:endParaRPr lang="en-GB" dirty="0"/>
          </a:p>
        </p:txBody>
      </p:sp>
      <p:sp>
        <p:nvSpPr>
          <p:cNvPr id="2" name="Footer Placeholder 1">
            <a:extLst>
              <a:ext uri="{FF2B5EF4-FFF2-40B4-BE49-F238E27FC236}">
                <a16:creationId xmlns:a16="http://schemas.microsoft.com/office/drawing/2014/main" id="{AEE72EF6-C9CA-88F1-5F1C-A2521CB35D0E}"/>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2230445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numero diapositiva 2">
            <a:extLst>
              <a:ext uri="{FF2B5EF4-FFF2-40B4-BE49-F238E27FC236}">
                <a16:creationId xmlns:a16="http://schemas.microsoft.com/office/drawing/2014/main" id="{69121F2B-7A5D-4358-9CB5-4849C25823A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0BC3E8-2853-40AE-B34B-3ADE8E866469}" type="slidenum">
              <a:rPr lang="en-US" altLang="it-IT" sz="1200">
                <a:solidFill>
                  <a:srgbClr val="898989"/>
                </a:solidFill>
              </a:rPr>
              <a:pPr>
                <a:spcBef>
                  <a:spcPct val="0"/>
                </a:spcBef>
                <a:buFontTx/>
                <a:buNone/>
              </a:pPr>
              <a:t>4</a:t>
            </a:fld>
            <a:endParaRPr lang="en-US" altLang="it-IT" sz="1200">
              <a:solidFill>
                <a:srgbClr val="898989"/>
              </a:solidFill>
            </a:endParaRPr>
          </a:p>
        </p:txBody>
      </p:sp>
      <p:pic>
        <p:nvPicPr>
          <p:cNvPr id="12291" name="Immagine 4">
            <a:extLst>
              <a:ext uri="{FF2B5EF4-FFF2-40B4-BE49-F238E27FC236}">
                <a16:creationId xmlns:a16="http://schemas.microsoft.com/office/drawing/2014/main" id="{64A30AE9-6773-4A29-B20D-FF04DD9895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7425" y="1503363"/>
            <a:ext cx="3373438"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Immagine 1">
            <a:extLst>
              <a:ext uri="{FF2B5EF4-FFF2-40B4-BE49-F238E27FC236}">
                <a16:creationId xmlns:a16="http://schemas.microsoft.com/office/drawing/2014/main" id="{39BBDC23-5AB2-4A68-8B05-27EE6412A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6063" y="4083050"/>
            <a:ext cx="3128963"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
            <a:extLst>
              <a:ext uri="{FF2B5EF4-FFF2-40B4-BE49-F238E27FC236}">
                <a16:creationId xmlns:a16="http://schemas.microsoft.com/office/drawing/2014/main" id="{E6E66D7F-0409-4BEE-8002-8B0F5A76B2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6776" y="3938588"/>
            <a:ext cx="2671763" cy="234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7">
            <a:extLst>
              <a:ext uri="{FF2B5EF4-FFF2-40B4-BE49-F238E27FC236}">
                <a16:creationId xmlns:a16="http://schemas.microsoft.com/office/drawing/2014/main" id="{8875DC13-8979-464E-8B99-0B8D778AA3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875" y="1395413"/>
            <a:ext cx="3238500" cy="242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Immagine 5">
            <a:extLst>
              <a:ext uri="{FF2B5EF4-FFF2-40B4-BE49-F238E27FC236}">
                <a16:creationId xmlns:a16="http://schemas.microsoft.com/office/drawing/2014/main" id="{7F9C4FCA-6AE9-4F81-93D9-391B34EDB1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1387476"/>
            <a:ext cx="24987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Immagine 1">
            <a:extLst>
              <a:ext uri="{FF2B5EF4-FFF2-40B4-BE49-F238E27FC236}">
                <a16:creationId xmlns:a16="http://schemas.microsoft.com/office/drawing/2014/main" id="{C73893D6-5392-4B12-A2F0-D966BEBB187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5688" y="3938588"/>
            <a:ext cx="32575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CasellaDiTesto 1">
            <a:extLst>
              <a:ext uri="{FF2B5EF4-FFF2-40B4-BE49-F238E27FC236}">
                <a16:creationId xmlns:a16="http://schemas.microsoft.com/office/drawing/2014/main" id="{9A341314-D5CF-475B-9DF7-7A94F194B832}"/>
              </a:ext>
            </a:extLst>
          </p:cNvPr>
          <p:cNvSpPr txBox="1">
            <a:spLocks noChangeArrowheads="1"/>
          </p:cNvSpPr>
          <p:nvPr/>
        </p:nvSpPr>
        <p:spPr bwMode="auto">
          <a:xfrm>
            <a:off x="1749426" y="1503364"/>
            <a:ext cx="1584325" cy="3381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it-IT" altLang="it-IT" sz="1600" b="1" dirty="0">
                <a:solidFill>
                  <a:schemeClr val="tx2"/>
                </a:solidFill>
                <a:latin typeface="Arial" panose="020B0604020202020204" pitchFamily="34" charset="0"/>
              </a:rPr>
              <a:t>CN (1961)</a:t>
            </a:r>
          </a:p>
        </p:txBody>
      </p:sp>
      <p:sp>
        <p:nvSpPr>
          <p:cNvPr id="10251" name="Rettangolo 2">
            <a:extLst>
              <a:ext uri="{FF2B5EF4-FFF2-40B4-BE49-F238E27FC236}">
                <a16:creationId xmlns:a16="http://schemas.microsoft.com/office/drawing/2014/main" id="{E95A618E-4185-4478-96E6-0D0EA12B104F}"/>
              </a:ext>
            </a:extLst>
          </p:cNvPr>
          <p:cNvSpPr>
            <a:spLocks noChangeArrowheads="1"/>
          </p:cNvSpPr>
          <p:nvPr/>
        </p:nvSpPr>
        <p:spPr bwMode="auto">
          <a:xfrm>
            <a:off x="4413251" y="1668464"/>
            <a:ext cx="1585913" cy="3381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it-IT" altLang="it-IT" sz="1600" b="1" dirty="0">
                <a:solidFill>
                  <a:schemeClr val="tx2"/>
                </a:solidFill>
                <a:latin typeface="Arial" panose="020B0604020202020204" pitchFamily="34" charset="0"/>
              </a:rPr>
              <a:t>AN2000 (1971)</a:t>
            </a:r>
          </a:p>
        </p:txBody>
      </p:sp>
      <p:sp>
        <p:nvSpPr>
          <p:cNvPr id="10252" name="Rettangolo 4">
            <a:extLst>
              <a:ext uri="{FF2B5EF4-FFF2-40B4-BE49-F238E27FC236}">
                <a16:creationId xmlns:a16="http://schemas.microsoft.com/office/drawing/2014/main" id="{CEF9735F-C351-4084-B567-B84C56551170}"/>
              </a:ext>
            </a:extLst>
          </p:cNvPr>
          <p:cNvSpPr>
            <a:spLocks noChangeArrowheads="1"/>
          </p:cNvSpPr>
          <p:nvPr/>
        </p:nvSpPr>
        <p:spPr bwMode="auto">
          <a:xfrm>
            <a:off x="7783513" y="1763714"/>
            <a:ext cx="1695450" cy="3381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it-IT" altLang="it-IT" sz="1600" b="1" dirty="0">
                <a:solidFill>
                  <a:schemeClr val="tx2"/>
                </a:solidFill>
                <a:latin typeface="Arial" panose="020B0604020202020204" pitchFamily="34" charset="0"/>
              </a:rPr>
              <a:t>TANDEM (1981)</a:t>
            </a:r>
          </a:p>
        </p:txBody>
      </p:sp>
      <p:sp>
        <p:nvSpPr>
          <p:cNvPr id="10253" name="Rettangolo 5">
            <a:extLst>
              <a:ext uri="{FF2B5EF4-FFF2-40B4-BE49-F238E27FC236}">
                <a16:creationId xmlns:a16="http://schemas.microsoft.com/office/drawing/2014/main" id="{9CE7AE08-E838-47EB-AD78-9C0678940970}"/>
              </a:ext>
            </a:extLst>
          </p:cNvPr>
          <p:cNvSpPr>
            <a:spLocks noChangeArrowheads="1"/>
          </p:cNvSpPr>
          <p:nvPr/>
        </p:nvSpPr>
        <p:spPr bwMode="auto">
          <a:xfrm>
            <a:off x="1814513" y="4083050"/>
            <a:ext cx="1301750" cy="33813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it-IT" altLang="it-IT" sz="1600" b="1" dirty="0">
                <a:solidFill>
                  <a:schemeClr val="tx2"/>
                </a:solidFill>
                <a:latin typeface="Arial" panose="020B0604020202020204" pitchFamily="34" charset="0"/>
              </a:rPr>
              <a:t>ALPI (1995)</a:t>
            </a:r>
          </a:p>
        </p:txBody>
      </p:sp>
      <p:sp>
        <p:nvSpPr>
          <p:cNvPr id="10254" name="Rettangolo 6">
            <a:extLst>
              <a:ext uri="{FF2B5EF4-FFF2-40B4-BE49-F238E27FC236}">
                <a16:creationId xmlns:a16="http://schemas.microsoft.com/office/drawing/2014/main" id="{83B61F05-B9F4-4C8F-9049-AFD1AF724BE8}"/>
              </a:ext>
            </a:extLst>
          </p:cNvPr>
          <p:cNvSpPr>
            <a:spLocks noChangeArrowheads="1"/>
          </p:cNvSpPr>
          <p:nvPr/>
        </p:nvSpPr>
        <p:spPr bwMode="auto">
          <a:xfrm>
            <a:off x="5322888" y="4113214"/>
            <a:ext cx="1433512" cy="3381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it-IT" altLang="it-IT" sz="1600" b="1" dirty="0">
                <a:solidFill>
                  <a:schemeClr val="tx2"/>
                </a:solidFill>
                <a:latin typeface="Arial" panose="020B0604020202020204" pitchFamily="34" charset="0"/>
              </a:rPr>
              <a:t>PIAVE (2005)</a:t>
            </a:r>
          </a:p>
        </p:txBody>
      </p:sp>
      <p:sp>
        <p:nvSpPr>
          <p:cNvPr id="10255" name="Rettangolo 7">
            <a:extLst>
              <a:ext uri="{FF2B5EF4-FFF2-40B4-BE49-F238E27FC236}">
                <a16:creationId xmlns:a16="http://schemas.microsoft.com/office/drawing/2014/main" id="{40148C79-317C-41B2-B525-036CE8CA3DC7}"/>
              </a:ext>
            </a:extLst>
          </p:cNvPr>
          <p:cNvSpPr>
            <a:spLocks noChangeArrowheads="1"/>
          </p:cNvSpPr>
          <p:nvPr/>
        </p:nvSpPr>
        <p:spPr bwMode="auto">
          <a:xfrm>
            <a:off x="7783514" y="4114800"/>
            <a:ext cx="2395207" cy="3385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it-IT" altLang="it-IT" sz="1600" b="1" dirty="0">
                <a:solidFill>
                  <a:schemeClr val="tx2"/>
                </a:solidFill>
                <a:latin typeface="Arial" panose="020B0604020202020204" pitchFamily="34" charset="0"/>
              </a:rPr>
              <a:t>SPES </a:t>
            </a:r>
            <a:r>
              <a:rPr lang="it-IT" altLang="it-IT" sz="1600" b="1" dirty="0" err="1">
                <a:solidFill>
                  <a:schemeClr val="tx2"/>
                </a:solidFill>
                <a:latin typeface="Arial" panose="020B0604020202020204" pitchFamily="34" charset="0"/>
              </a:rPr>
              <a:t>Cyclotron</a:t>
            </a:r>
            <a:r>
              <a:rPr lang="it-IT" altLang="it-IT" sz="1600" b="1" dirty="0">
                <a:solidFill>
                  <a:schemeClr val="tx2"/>
                </a:solidFill>
                <a:latin typeface="Arial" panose="020B0604020202020204" pitchFamily="34" charset="0"/>
              </a:rPr>
              <a:t> (2016)</a:t>
            </a:r>
          </a:p>
        </p:txBody>
      </p:sp>
      <p:sp>
        <p:nvSpPr>
          <p:cNvPr id="10257" name="Segnaposto contenuto 2">
            <a:extLst>
              <a:ext uri="{FF2B5EF4-FFF2-40B4-BE49-F238E27FC236}">
                <a16:creationId xmlns:a16="http://schemas.microsoft.com/office/drawing/2014/main" id="{1748BB2C-90B9-424A-AF4D-EAE87F628317}"/>
              </a:ext>
            </a:extLst>
          </p:cNvPr>
          <p:cNvSpPr txBox="1">
            <a:spLocks/>
          </p:cNvSpPr>
          <p:nvPr/>
        </p:nvSpPr>
        <p:spPr bwMode="auto">
          <a:xfrm>
            <a:off x="1524001" y="-6350"/>
            <a:ext cx="8977313" cy="1815882"/>
          </a:xfrm>
          <a:prstGeom prst="rect">
            <a:avLst/>
          </a:prstGeom>
        </p:spPr>
        <p:txBody>
          <a:bodyPr wrap="square">
            <a:spAutoFit/>
          </a:bodyPr>
          <a:lstStyle>
            <a:defPPr>
              <a:defRPr lang="en-US"/>
            </a:defPPr>
            <a:lvl1pPr>
              <a:defRPr sz="2800" b="1"/>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r>
              <a:rPr lang="it-IT" altLang="it-IT" dirty="0"/>
              <a:t>Accelerators </a:t>
            </a:r>
            <a:r>
              <a:rPr lang="it-IT" altLang="it-IT" dirty="0" err="1"/>
              <a:t>at</a:t>
            </a:r>
            <a:r>
              <a:rPr lang="it-IT" altLang="it-IT" dirty="0"/>
              <a:t> LNL: </a:t>
            </a:r>
          </a:p>
          <a:p>
            <a:pPr algn="ctr"/>
            <a:r>
              <a:rPr lang="it-IT" altLang="it-IT" dirty="0"/>
              <a:t>3 </a:t>
            </a:r>
            <a:r>
              <a:rPr lang="it-IT" altLang="it-IT" dirty="0" err="1"/>
              <a:t>electrostatic</a:t>
            </a:r>
            <a:r>
              <a:rPr lang="it-IT" altLang="it-IT" dirty="0"/>
              <a:t> / 2 RF </a:t>
            </a:r>
            <a:r>
              <a:rPr lang="it-IT" altLang="it-IT" dirty="0" err="1"/>
              <a:t>Linacs</a:t>
            </a:r>
            <a:r>
              <a:rPr lang="it-IT" altLang="it-IT" dirty="0"/>
              <a:t>/</a:t>
            </a:r>
          </a:p>
          <a:p>
            <a:pPr algn="ctr"/>
            <a:r>
              <a:rPr lang="it-IT" altLang="it-IT" dirty="0"/>
              <a:t>1 </a:t>
            </a:r>
            <a:r>
              <a:rPr lang="it-IT" altLang="it-IT" dirty="0" err="1"/>
              <a:t>Cyclotron</a:t>
            </a:r>
            <a:endParaRPr lang="it-IT" altLang="it-IT" dirty="0"/>
          </a:p>
          <a:p>
            <a:endParaRPr lang="it-IT" altLang="it-IT" dirty="0"/>
          </a:p>
        </p:txBody>
      </p:sp>
    </p:spTree>
    <p:extLst>
      <p:ext uri="{BB962C8B-B14F-4D97-AF65-F5344CB8AC3E}">
        <p14:creationId xmlns:p14="http://schemas.microsoft.com/office/powerpoint/2010/main" val="2656330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29127" y="1197893"/>
            <a:ext cx="5101269" cy="3551038"/>
          </a:xfrm>
          <a:prstGeom prst="rect">
            <a:avLst/>
          </a:prstGeom>
        </p:spPr>
      </p:pic>
      <p:sp>
        <p:nvSpPr>
          <p:cNvPr id="4" name="CasellaDiTesto 3"/>
          <p:cNvSpPr txBox="1"/>
          <p:nvPr/>
        </p:nvSpPr>
        <p:spPr>
          <a:xfrm>
            <a:off x="204538" y="4790472"/>
            <a:ext cx="11987462" cy="1938992"/>
          </a:xfrm>
          <a:prstGeom prst="rect">
            <a:avLst/>
          </a:prstGeom>
          <a:noFill/>
        </p:spPr>
        <p:txBody>
          <a:bodyPr wrap="square" rtlCol="0">
            <a:spAutoFit/>
          </a:bodyPr>
          <a:lstStyle/>
          <a:p>
            <a:pPr algn="just"/>
            <a:r>
              <a:rPr lang="en-US" sz="2000" dirty="0"/>
              <a:t>Highlighted RFQ (INFN contribution to the project)</a:t>
            </a:r>
          </a:p>
          <a:p>
            <a:pPr algn="just"/>
            <a:r>
              <a:rPr lang="en-US" sz="2000" dirty="0"/>
              <a:t>RFQ of the IFMIF project (</a:t>
            </a:r>
            <a:r>
              <a:rPr lang="en-US" sz="2000" dirty="0">
                <a:hlinkClick r:id="rId3"/>
              </a:rPr>
              <a:t>www.ifmif.org</a:t>
            </a:r>
            <a:r>
              <a:rPr lang="en-US" sz="2000" dirty="0"/>
              <a:t>), 175 MHz, 125 mA of Deuterons, 5 MeV of final energy, 18 mechanical modules for a total length of 9.9 m and a RF power consumption of 1.25 MW (0.625 MW for the beam and 0.625 MW on copper), designed and installed by INFN (LNL-PD-To-Bo), currently under testing in </a:t>
            </a:r>
            <a:r>
              <a:rPr lang="en-US" sz="2000" dirty="0" err="1"/>
              <a:t>Rokkasho</a:t>
            </a:r>
            <a:r>
              <a:rPr lang="en-US" sz="2000" dirty="0"/>
              <a:t> (Japan). The RFQ is made of OFHC copper and steel, and must keep final mechanical tolerances of electrode positioning in the order of 0.1 mm</a:t>
            </a:r>
            <a:endParaRPr lang="it-IT" sz="2000" dirty="0"/>
          </a:p>
        </p:txBody>
      </p:sp>
      <p:sp>
        <p:nvSpPr>
          <p:cNvPr id="5" name="Segnaposto numero diapositiva 4"/>
          <p:cNvSpPr>
            <a:spLocks noGrp="1"/>
          </p:cNvSpPr>
          <p:nvPr>
            <p:ph type="sldNum" sz="quarter" idx="12"/>
          </p:nvPr>
        </p:nvSpPr>
        <p:spPr/>
        <p:txBody>
          <a:bodyPr/>
          <a:lstStyle/>
          <a:p>
            <a:fld id="{0AA4D6E6-13A6-4217-ABA7-E4004A4D1319}" type="slidenum">
              <a:rPr lang="it-IT" smtClean="0"/>
              <a:t>40</a:t>
            </a:fld>
            <a:endParaRPr lang="it-IT"/>
          </a:p>
        </p:txBody>
      </p:sp>
      <p:pic>
        <p:nvPicPr>
          <p:cNvPr id="8" name="Immagine 9">
            <a:extLst>
              <a:ext uri="{FF2B5EF4-FFF2-40B4-BE49-F238E27FC236}">
                <a16:creationId xmlns:a16="http://schemas.microsoft.com/office/drawing/2014/main" id="{F02886BB-DD2E-479F-8C0B-DAB804CDBE96}"/>
              </a:ext>
            </a:extLst>
          </p:cNvPr>
          <p:cNvPicPr>
            <a:picLocks noChangeAspect="1"/>
          </p:cNvPicPr>
          <p:nvPr/>
        </p:nvPicPr>
        <p:blipFill rotWithShape="1">
          <a:blip r:embed="rId4"/>
          <a:srcRect b="9202"/>
          <a:stretch/>
        </p:blipFill>
        <p:spPr>
          <a:xfrm>
            <a:off x="5552867" y="1197893"/>
            <a:ext cx="6379225" cy="3551038"/>
          </a:xfrm>
          <a:prstGeom prst="rect">
            <a:avLst/>
          </a:prstGeom>
          <a:ln w="60325">
            <a:solidFill>
              <a:schemeClr val="accent2"/>
            </a:solidFill>
          </a:ln>
        </p:spPr>
      </p:pic>
      <p:sp>
        <p:nvSpPr>
          <p:cNvPr id="3" name="Rettangolo 1">
            <a:extLst>
              <a:ext uri="{FF2B5EF4-FFF2-40B4-BE49-F238E27FC236}">
                <a16:creationId xmlns:a16="http://schemas.microsoft.com/office/drawing/2014/main" id="{2BBD9A92-3E5F-ACC8-4EBA-6EF665474A9D}"/>
              </a:ext>
            </a:extLst>
          </p:cNvPr>
          <p:cNvSpPr/>
          <p:nvPr/>
        </p:nvSpPr>
        <p:spPr>
          <a:xfrm>
            <a:off x="76702" y="238135"/>
            <a:ext cx="11838461" cy="954107"/>
          </a:xfrm>
          <a:prstGeom prst="rect">
            <a:avLst/>
          </a:prstGeom>
        </p:spPr>
        <p:txBody>
          <a:bodyPr wrap="square">
            <a:spAutoFit/>
          </a:bodyPr>
          <a:lstStyle/>
          <a:p>
            <a:pPr algn="ctr"/>
            <a:r>
              <a:rPr lang="en-US" sz="2800" b="1" dirty="0" err="1"/>
              <a:t>Legnaro</a:t>
            </a:r>
            <a:r>
              <a:rPr lang="en-US" sz="2800" b="1" dirty="0"/>
              <a:t> Laboratories and their commitment to the latest generation Accelerators: The IFMIF-</a:t>
            </a:r>
            <a:r>
              <a:rPr lang="en-US" sz="2800" b="1" dirty="0" err="1"/>
              <a:t>LIPAc</a:t>
            </a:r>
            <a:r>
              <a:rPr lang="en-US" sz="2800" b="1" dirty="0"/>
              <a:t> project (2)</a:t>
            </a:r>
            <a:endParaRPr lang="it-IT" sz="2800" b="1" dirty="0"/>
          </a:p>
        </p:txBody>
      </p:sp>
      <p:sp>
        <p:nvSpPr>
          <p:cNvPr id="6" name="Footer Placeholder 5">
            <a:extLst>
              <a:ext uri="{FF2B5EF4-FFF2-40B4-BE49-F238E27FC236}">
                <a16:creationId xmlns:a16="http://schemas.microsoft.com/office/drawing/2014/main" id="{6158C79E-002B-F413-FE0D-ACF4A290794F}"/>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649804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A7B7-8251-A32D-7677-8E2B70D6BC84}"/>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AF513EC-AF77-EAD2-AAB2-0EC1ABE8BF2F}"/>
              </a:ext>
            </a:extLst>
          </p:cNvPr>
          <p:cNvSpPr>
            <a:spLocks noGrp="1"/>
          </p:cNvSpPr>
          <p:nvPr>
            <p:ph type="sldNum" sz="quarter" idx="12"/>
          </p:nvPr>
        </p:nvSpPr>
        <p:spPr/>
        <p:txBody>
          <a:bodyPr/>
          <a:lstStyle/>
          <a:p>
            <a:fld id="{0AA4D6E6-13A6-4217-ABA7-E4004A4D1319}" type="slidenum">
              <a:rPr lang="it-IT" smtClean="0"/>
              <a:t>41</a:t>
            </a:fld>
            <a:endParaRPr lang="it-IT"/>
          </a:p>
        </p:txBody>
      </p:sp>
      <p:pic>
        <p:nvPicPr>
          <p:cNvPr id="2" name="Picture 1">
            <a:extLst>
              <a:ext uri="{FF2B5EF4-FFF2-40B4-BE49-F238E27FC236}">
                <a16:creationId xmlns:a16="http://schemas.microsoft.com/office/drawing/2014/main" id="{5B90A5C7-D75B-86A9-71AD-26B23D6A012F}"/>
              </a:ext>
            </a:extLst>
          </p:cNvPr>
          <p:cNvPicPr>
            <a:picLocks noChangeAspect="1"/>
          </p:cNvPicPr>
          <p:nvPr/>
        </p:nvPicPr>
        <p:blipFill>
          <a:blip r:embed="rId2"/>
          <a:srcRect t="25015" r="37286"/>
          <a:stretch/>
        </p:blipFill>
        <p:spPr>
          <a:xfrm>
            <a:off x="104768" y="1081500"/>
            <a:ext cx="5235547" cy="4695000"/>
          </a:xfrm>
          <a:prstGeom prst="rect">
            <a:avLst/>
          </a:prstGeom>
        </p:spPr>
      </p:pic>
      <p:sp>
        <p:nvSpPr>
          <p:cNvPr id="3" name="TextBox 2">
            <a:extLst>
              <a:ext uri="{FF2B5EF4-FFF2-40B4-BE49-F238E27FC236}">
                <a16:creationId xmlns:a16="http://schemas.microsoft.com/office/drawing/2014/main" id="{9E86F5E2-D527-C875-AD7F-A794A5186204}"/>
              </a:ext>
            </a:extLst>
          </p:cNvPr>
          <p:cNvSpPr txBox="1"/>
          <p:nvPr/>
        </p:nvSpPr>
        <p:spPr>
          <a:xfrm>
            <a:off x="5761530" y="1143971"/>
            <a:ext cx="6325702"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SPES Radio Frequency Quadrupole (RFQ) (</a:t>
            </a:r>
            <a:r>
              <a:rPr lang="en-US" sz="2400" dirty="0">
                <a:hlinkClick r:id="rId3"/>
              </a:rPr>
              <a:t>https://www.lnl.infn.it/spes/</a:t>
            </a:r>
            <a:r>
              <a:rPr lang="en-US" sz="2400" dirty="0"/>
              <a:t>) is the first stage of acceleration of the ion beams that will be further accelerated by the ALPI linac.</a:t>
            </a:r>
          </a:p>
          <a:p>
            <a:pPr marL="285750" indent="-285750">
              <a:buFont typeface="Arial" panose="020B0604020202020204" pitchFamily="34" charset="0"/>
              <a:buChar char="•"/>
            </a:pPr>
            <a:r>
              <a:rPr lang="en-US" sz="2400" dirty="0"/>
              <a:t>The RFQ accelerates these beams from an initial velocity equal to 0.35% of the speed of light to a final velocity equal to 3.6% of the speed of light</a:t>
            </a:r>
          </a:p>
          <a:p>
            <a:pPr marL="285750" indent="-285750">
              <a:buFont typeface="Arial" panose="020B0604020202020204" pitchFamily="34" charset="0"/>
              <a:buChar char="•"/>
            </a:pPr>
            <a:r>
              <a:rPr lang="en-US" sz="2400" dirty="0"/>
              <a:t>At the same time the RFQ divides the beam into "packets" and keeps it around the beam axis, so that ALPI can accelerate it efficiently.</a:t>
            </a:r>
            <a:endParaRPr lang="it-IT" sz="2400" dirty="0"/>
          </a:p>
        </p:txBody>
      </p:sp>
      <p:sp>
        <p:nvSpPr>
          <p:cNvPr id="11" name="TextBox 10">
            <a:extLst>
              <a:ext uri="{FF2B5EF4-FFF2-40B4-BE49-F238E27FC236}">
                <a16:creationId xmlns:a16="http://schemas.microsoft.com/office/drawing/2014/main" id="{5DAFE921-2CD5-1F71-2134-ABA5954ED283}"/>
              </a:ext>
            </a:extLst>
          </p:cNvPr>
          <p:cNvSpPr txBox="1"/>
          <p:nvPr/>
        </p:nvSpPr>
        <p:spPr>
          <a:xfrm>
            <a:off x="104768" y="5989347"/>
            <a:ext cx="5442900" cy="338554"/>
          </a:xfrm>
          <a:prstGeom prst="rect">
            <a:avLst/>
          </a:prstGeom>
          <a:noFill/>
        </p:spPr>
        <p:txBody>
          <a:bodyPr wrap="none" rtlCol="0">
            <a:spAutoFit/>
          </a:bodyPr>
          <a:lstStyle/>
          <a:p>
            <a:r>
              <a:rPr lang="it-IT" sz="1600" i="1" dirty="0"/>
              <a:t>L’RFQ è installato in Area 2: si nota che è composto da 6 moduli</a:t>
            </a:r>
          </a:p>
        </p:txBody>
      </p:sp>
      <p:sp>
        <p:nvSpPr>
          <p:cNvPr id="12" name="TextBox 11">
            <a:extLst>
              <a:ext uri="{FF2B5EF4-FFF2-40B4-BE49-F238E27FC236}">
                <a16:creationId xmlns:a16="http://schemas.microsoft.com/office/drawing/2014/main" id="{B2F8FF49-F685-9EDC-C174-0D2B5DF1989C}"/>
              </a:ext>
            </a:extLst>
          </p:cNvPr>
          <p:cNvSpPr txBox="1"/>
          <p:nvPr/>
        </p:nvSpPr>
        <p:spPr>
          <a:xfrm rot="2899582">
            <a:off x="1570182" y="2493818"/>
            <a:ext cx="969946" cy="646331"/>
          </a:xfrm>
          <a:prstGeom prst="rect">
            <a:avLst/>
          </a:prstGeom>
          <a:noFill/>
        </p:spPr>
        <p:txBody>
          <a:bodyPr wrap="none" rtlCol="0">
            <a:spAutoFit/>
          </a:bodyPr>
          <a:lstStyle/>
          <a:p>
            <a:r>
              <a:rPr lang="it-IT" sz="3600" b="1" dirty="0">
                <a:solidFill>
                  <a:srgbClr val="FF0000"/>
                </a:solidFill>
              </a:rPr>
              <a:t>RFQ</a:t>
            </a:r>
          </a:p>
        </p:txBody>
      </p:sp>
      <p:sp>
        <p:nvSpPr>
          <p:cNvPr id="13" name="TextBox 12">
            <a:extLst>
              <a:ext uri="{FF2B5EF4-FFF2-40B4-BE49-F238E27FC236}">
                <a16:creationId xmlns:a16="http://schemas.microsoft.com/office/drawing/2014/main" id="{02A93E22-EBAF-2B28-CF31-CE6432C54F72}"/>
              </a:ext>
            </a:extLst>
          </p:cNvPr>
          <p:cNvSpPr txBox="1"/>
          <p:nvPr/>
        </p:nvSpPr>
        <p:spPr>
          <a:xfrm>
            <a:off x="2722541" y="1843529"/>
            <a:ext cx="1972015" cy="646331"/>
          </a:xfrm>
          <a:prstGeom prst="rect">
            <a:avLst/>
          </a:prstGeom>
          <a:noFill/>
        </p:spPr>
        <p:txBody>
          <a:bodyPr wrap="none" rtlCol="0">
            <a:spAutoFit/>
          </a:bodyPr>
          <a:lstStyle/>
          <a:p>
            <a:r>
              <a:rPr lang="it-IT" sz="3600" b="1" dirty="0" err="1">
                <a:solidFill>
                  <a:schemeClr val="accent5">
                    <a:lumMod val="20000"/>
                    <a:lumOff val="80000"/>
                  </a:schemeClr>
                </a:solidFill>
              </a:rPr>
              <a:t>Amplifier</a:t>
            </a:r>
            <a:endParaRPr lang="it-IT" sz="3600" b="1" dirty="0">
              <a:solidFill>
                <a:schemeClr val="accent5">
                  <a:lumMod val="20000"/>
                  <a:lumOff val="80000"/>
                </a:schemeClr>
              </a:solidFill>
            </a:endParaRPr>
          </a:p>
        </p:txBody>
      </p:sp>
      <p:sp>
        <p:nvSpPr>
          <p:cNvPr id="7" name="Rettangolo 1">
            <a:extLst>
              <a:ext uri="{FF2B5EF4-FFF2-40B4-BE49-F238E27FC236}">
                <a16:creationId xmlns:a16="http://schemas.microsoft.com/office/drawing/2014/main" id="{96C57879-C554-2CC4-F748-98BB0C507E20}"/>
              </a:ext>
            </a:extLst>
          </p:cNvPr>
          <p:cNvSpPr/>
          <p:nvPr/>
        </p:nvSpPr>
        <p:spPr>
          <a:xfrm>
            <a:off x="104768" y="189864"/>
            <a:ext cx="11838461" cy="954107"/>
          </a:xfrm>
          <a:prstGeom prst="rect">
            <a:avLst/>
          </a:prstGeom>
        </p:spPr>
        <p:txBody>
          <a:bodyPr wrap="square">
            <a:spAutoFit/>
          </a:bodyPr>
          <a:lstStyle/>
          <a:p>
            <a:pPr algn="ctr"/>
            <a:r>
              <a:rPr lang="en-US" sz="2800" b="1" dirty="0" err="1"/>
              <a:t>Legnaro</a:t>
            </a:r>
            <a:r>
              <a:rPr lang="en-US" sz="2800" b="1" dirty="0"/>
              <a:t> Laboratories and their commitment to the latest generation Accelerators: The SPES project</a:t>
            </a:r>
            <a:endParaRPr lang="it-IT" sz="2800" b="1" dirty="0"/>
          </a:p>
        </p:txBody>
      </p:sp>
      <p:sp>
        <p:nvSpPr>
          <p:cNvPr id="9" name="Footer Placeholder 8">
            <a:extLst>
              <a:ext uri="{FF2B5EF4-FFF2-40B4-BE49-F238E27FC236}">
                <a16:creationId xmlns:a16="http://schemas.microsoft.com/office/drawing/2014/main" id="{BA45ECE4-55D7-ECA1-CA5E-582C2E1239A5}"/>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1461904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98996" y="5615582"/>
            <a:ext cx="11793583" cy="1015663"/>
          </a:xfrm>
          <a:prstGeom prst="rect">
            <a:avLst/>
          </a:prstGeom>
          <a:noFill/>
        </p:spPr>
        <p:txBody>
          <a:bodyPr wrap="square" rtlCol="0">
            <a:spAutoFit/>
          </a:bodyPr>
          <a:lstStyle/>
          <a:p>
            <a:pPr algn="just"/>
            <a:r>
              <a:rPr lang="en-US" sz="2000" dirty="0"/>
              <a:t>Assembly at the INFN </a:t>
            </a:r>
            <a:r>
              <a:rPr lang="en-US" sz="2000" dirty="0" err="1"/>
              <a:t>Legnaro</a:t>
            </a:r>
            <a:r>
              <a:rPr lang="en-US" sz="2000" dirty="0"/>
              <a:t> National Laboratories of one of the 6 modules of the SPES project RFQ, suitable for the acceleration of heavy ions for a charge-mass ratio between 3 and 7, beam current &lt;1mA and operating at a frequency of 80 </a:t>
            </a:r>
            <a:r>
              <a:rPr lang="en-US" sz="2000" dirty="0" err="1"/>
              <a:t>MHz.</a:t>
            </a:r>
            <a:r>
              <a:rPr lang="en-US" sz="2000" dirty="0"/>
              <a:t> The electrodes are made of pure copper and the tank is made of copper-plated steel.</a:t>
            </a:r>
            <a:endParaRPr lang="it-IT" sz="2000" dirty="0"/>
          </a:p>
        </p:txBody>
      </p:sp>
      <p:sp>
        <p:nvSpPr>
          <p:cNvPr id="5" name="Segnaposto numero diapositiva 4"/>
          <p:cNvSpPr>
            <a:spLocks noGrp="1"/>
          </p:cNvSpPr>
          <p:nvPr>
            <p:ph type="sldNum" sz="quarter" idx="12"/>
          </p:nvPr>
        </p:nvSpPr>
        <p:spPr/>
        <p:txBody>
          <a:bodyPr/>
          <a:lstStyle/>
          <a:p>
            <a:fld id="{0AA4D6E6-13A6-4217-ABA7-E4004A4D1319}" type="slidenum">
              <a:rPr lang="it-IT" smtClean="0"/>
              <a:t>42</a:t>
            </a:fld>
            <a:endParaRPr lang="it-IT" dirty="0"/>
          </a:p>
        </p:txBody>
      </p:sp>
      <p:pic>
        <p:nvPicPr>
          <p:cNvPr id="6" name="Picture 5">
            <a:extLst>
              <a:ext uri="{FF2B5EF4-FFF2-40B4-BE49-F238E27FC236}">
                <a16:creationId xmlns:a16="http://schemas.microsoft.com/office/drawing/2014/main" id="{3C9B2A1A-BAD7-4336-8819-5D28525BDE34}"/>
              </a:ext>
            </a:extLst>
          </p:cNvPr>
          <p:cNvPicPr>
            <a:picLocks noChangeAspect="1"/>
          </p:cNvPicPr>
          <p:nvPr/>
        </p:nvPicPr>
        <p:blipFill>
          <a:blip r:embed="rId2"/>
          <a:stretch>
            <a:fillRect/>
          </a:stretch>
        </p:blipFill>
        <p:spPr>
          <a:xfrm>
            <a:off x="198996" y="1299582"/>
            <a:ext cx="3110977" cy="4147969"/>
          </a:xfrm>
          <a:prstGeom prst="rect">
            <a:avLst/>
          </a:prstGeom>
        </p:spPr>
      </p:pic>
      <p:pic>
        <p:nvPicPr>
          <p:cNvPr id="7" name="Picture 6">
            <a:extLst>
              <a:ext uri="{FF2B5EF4-FFF2-40B4-BE49-F238E27FC236}">
                <a16:creationId xmlns:a16="http://schemas.microsoft.com/office/drawing/2014/main" id="{9FFA2939-6470-4B61-AEAA-F4FA863CD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54"/>
          <a:stretch/>
        </p:blipFill>
        <p:spPr>
          <a:xfrm rot="5400000">
            <a:off x="8428163" y="1736399"/>
            <a:ext cx="3857949" cy="3171064"/>
          </a:xfrm>
          <a:prstGeom prst="rect">
            <a:avLst/>
          </a:prstGeom>
        </p:spPr>
      </p:pic>
      <p:pic>
        <p:nvPicPr>
          <p:cNvPr id="9" name="Picture 8">
            <a:extLst>
              <a:ext uri="{FF2B5EF4-FFF2-40B4-BE49-F238E27FC236}">
                <a16:creationId xmlns:a16="http://schemas.microsoft.com/office/drawing/2014/main" id="{AC868BCC-0B80-4490-B6A4-E7B0A93F52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22" r="6602"/>
          <a:stretch/>
        </p:blipFill>
        <p:spPr>
          <a:xfrm rot="5400000">
            <a:off x="5053367" y="1795136"/>
            <a:ext cx="4238438" cy="3053591"/>
          </a:xfrm>
          <a:prstGeom prst="rect">
            <a:avLst/>
          </a:prstGeom>
        </p:spPr>
      </p:pic>
      <p:pic>
        <p:nvPicPr>
          <p:cNvPr id="10" name="Picture 9">
            <a:extLst>
              <a:ext uri="{FF2B5EF4-FFF2-40B4-BE49-F238E27FC236}">
                <a16:creationId xmlns:a16="http://schemas.microsoft.com/office/drawing/2014/main" id="{93225BC4-79F3-49D3-9D28-0DD53A835DF1}"/>
              </a:ext>
            </a:extLst>
          </p:cNvPr>
          <p:cNvPicPr>
            <a:picLocks noChangeAspect="1"/>
          </p:cNvPicPr>
          <p:nvPr/>
        </p:nvPicPr>
        <p:blipFill>
          <a:blip r:embed="rId5"/>
          <a:stretch>
            <a:fillRect/>
          </a:stretch>
        </p:blipFill>
        <p:spPr>
          <a:xfrm>
            <a:off x="3309973" y="1299582"/>
            <a:ext cx="2335818" cy="4152565"/>
          </a:xfrm>
          <a:prstGeom prst="rect">
            <a:avLst/>
          </a:prstGeom>
        </p:spPr>
      </p:pic>
      <p:sp>
        <p:nvSpPr>
          <p:cNvPr id="3" name="Rettangolo 1">
            <a:extLst>
              <a:ext uri="{FF2B5EF4-FFF2-40B4-BE49-F238E27FC236}">
                <a16:creationId xmlns:a16="http://schemas.microsoft.com/office/drawing/2014/main" id="{95718E1F-657C-FF2D-B17C-ABB7801DB7D1}"/>
              </a:ext>
            </a:extLst>
          </p:cNvPr>
          <p:cNvSpPr/>
          <p:nvPr/>
        </p:nvSpPr>
        <p:spPr>
          <a:xfrm>
            <a:off x="104768" y="189864"/>
            <a:ext cx="11838461" cy="954107"/>
          </a:xfrm>
          <a:prstGeom prst="rect">
            <a:avLst/>
          </a:prstGeom>
        </p:spPr>
        <p:txBody>
          <a:bodyPr wrap="square">
            <a:spAutoFit/>
          </a:bodyPr>
          <a:lstStyle/>
          <a:p>
            <a:pPr algn="ctr"/>
            <a:r>
              <a:rPr lang="en-US" sz="2800" b="1" dirty="0" err="1"/>
              <a:t>Legnaro</a:t>
            </a:r>
            <a:r>
              <a:rPr lang="en-US" sz="2800" b="1" dirty="0"/>
              <a:t> Laboratories and their commitment to the latest generation Accelerators: The SPES project (2)</a:t>
            </a:r>
            <a:endParaRPr lang="it-IT" sz="2800" b="1" dirty="0"/>
          </a:p>
        </p:txBody>
      </p:sp>
      <p:sp>
        <p:nvSpPr>
          <p:cNvPr id="11" name="Footer Placeholder 10">
            <a:extLst>
              <a:ext uri="{FF2B5EF4-FFF2-40B4-BE49-F238E27FC236}">
                <a16:creationId xmlns:a16="http://schemas.microsoft.com/office/drawing/2014/main" id="{143127F7-600F-4676-697A-75D4F4FB3C9F}"/>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611853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1">
            <a:extLst>
              <a:ext uri="{FF2B5EF4-FFF2-40B4-BE49-F238E27FC236}">
                <a16:creationId xmlns:a16="http://schemas.microsoft.com/office/drawing/2014/main" id="{A96EC3A8-CCB2-9D2E-FEA2-5469AA772472}"/>
              </a:ext>
            </a:extLst>
          </p:cNvPr>
          <p:cNvSpPr/>
          <p:nvPr/>
        </p:nvSpPr>
        <p:spPr>
          <a:xfrm>
            <a:off x="76702" y="238135"/>
            <a:ext cx="12210548" cy="954107"/>
          </a:xfrm>
          <a:prstGeom prst="rect">
            <a:avLst/>
          </a:prstGeom>
        </p:spPr>
        <p:txBody>
          <a:bodyPr wrap="square">
            <a:spAutoFit/>
          </a:bodyPr>
          <a:lstStyle/>
          <a:p>
            <a:pPr algn="ctr"/>
            <a:r>
              <a:rPr lang="en-US" sz="2800" b="1" dirty="0" err="1"/>
              <a:t>Legnaro</a:t>
            </a:r>
            <a:r>
              <a:rPr lang="en-US" sz="2800" b="1" dirty="0"/>
              <a:t> Laboratories and their commitment to the latest generation Accelerators </a:t>
            </a:r>
            <a:r>
              <a:rPr lang="it-IT" sz="2800" b="1" dirty="0"/>
              <a:t>PNRR-ANTHEM project</a:t>
            </a:r>
          </a:p>
        </p:txBody>
      </p:sp>
      <p:sp>
        <p:nvSpPr>
          <p:cNvPr id="13" name="Segnaposto testo 2">
            <a:extLst>
              <a:ext uri="{FF2B5EF4-FFF2-40B4-BE49-F238E27FC236}">
                <a16:creationId xmlns:a16="http://schemas.microsoft.com/office/drawing/2014/main" id="{C0D9AF41-879D-457E-45A1-A4166A891AB5}"/>
              </a:ext>
            </a:extLst>
          </p:cNvPr>
          <p:cNvSpPr>
            <a:spLocks noGrp="1"/>
          </p:cNvSpPr>
          <p:nvPr/>
        </p:nvSpPr>
        <p:spPr>
          <a:xfrm>
            <a:off x="197023" y="2425571"/>
            <a:ext cx="6278854" cy="507076"/>
          </a:xfrm>
          <a:prstGeom prst="rect">
            <a:avLst/>
          </a:prstGeom>
        </p:spPr>
        <p:txBody>
          <a:bodyPr vert="horz" lIns="90000" tIns="18000" rIns="91440" bIns="45720" rtlCol="0">
            <a:noAutofit/>
          </a:bodyPr>
          <a:lstStyle>
            <a:lvl1pPr marL="0" indent="0" algn="l" defTabSz="914400" rtl="0" eaLnBrk="1" latinLnBrk="0" hangingPunct="1">
              <a:lnSpc>
                <a:spcPct val="90000"/>
              </a:lnSpc>
              <a:spcBef>
                <a:spcPts val="0"/>
              </a:spcBef>
              <a:buFontTx/>
              <a:buNone/>
              <a:defRPr sz="2200" kern="1200">
                <a:solidFill>
                  <a:schemeClr val="accent1"/>
                </a:solidFill>
                <a:latin typeface="+mn-lt"/>
                <a:ea typeface="+mn-ea"/>
                <a:cs typeface="+mn-cs"/>
              </a:defRPr>
            </a:lvl1pPr>
            <a:lvl2pPr marL="8255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BNCT (Boron neutron capture therapy) Principle</a:t>
            </a:r>
          </a:p>
        </p:txBody>
      </p:sp>
      <p:sp>
        <p:nvSpPr>
          <p:cNvPr id="26" name="TextBox 25">
            <a:extLst>
              <a:ext uri="{FF2B5EF4-FFF2-40B4-BE49-F238E27FC236}">
                <a16:creationId xmlns:a16="http://schemas.microsoft.com/office/drawing/2014/main" id="{C4FEAA5C-994D-F84B-62D9-D581935A8717}"/>
              </a:ext>
            </a:extLst>
          </p:cNvPr>
          <p:cNvSpPr txBox="1"/>
          <p:nvPr/>
        </p:nvSpPr>
        <p:spPr>
          <a:xfrm>
            <a:off x="76702" y="1097221"/>
            <a:ext cx="11832302" cy="1077218"/>
          </a:xfrm>
          <a:prstGeom prst="rect">
            <a:avLst/>
          </a:prstGeom>
          <a:noFill/>
        </p:spPr>
        <p:txBody>
          <a:bodyPr wrap="square">
            <a:spAutoFit/>
          </a:bodyPr>
          <a:lstStyle/>
          <a:p>
            <a:r>
              <a:rPr lang="en-US" sz="1600" dirty="0"/>
              <a:t>The aim of the ANTHEM project (</a:t>
            </a:r>
            <a:r>
              <a:rPr lang="en-US" sz="1600" dirty="0">
                <a:hlinkClick r:id="rId2"/>
              </a:rPr>
              <a:t>https://fondazioneanthem.it/</a:t>
            </a:r>
            <a:r>
              <a:rPr lang="en-US" sz="1600" dirty="0"/>
              <a:t>) is to develop an innovative therapeutic solution, to obtain a therapy for those tumors that cannot be treated with conventional approaches. In particular, the main objective of the intervention is the creation of a BNCT structure in Caserta, using technologies, computer science and nuclear physics methods already available at INFN complemented by the biological and clinical skills of UNICAMP.</a:t>
            </a:r>
            <a:endParaRPr lang="it-IT" sz="1600" dirty="0"/>
          </a:p>
        </p:txBody>
      </p:sp>
      <p:pic>
        <p:nvPicPr>
          <p:cNvPr id="27" name="Picture 26">
            <a:extLst>
              <a:ext uri="{FF2B5EF4-FFF2-40B4-BE49-F238E27FC236}">
                <a16:creationId xmlns:a16="http://schemas.microsoft.com/office/drawing/2014/main" id="{52A6E5C6-B4D2-BA67-8198-78CA7336182B}"/>
              </a:ext>
            </a:extLst>
          </p:cNvPr>
          <p:cNvPicPr>
            <a:picLocks noChangeAspect="1"/>
          </p:cNvPicPr>
          <p:nvPr/>
        </p:nvPicPr>
        <p:blipFill>
          <a:blip r:embed="rId3"/>
          <a:stretch>
            <a:fillRect/>
          </a:stretch>
        </p:blipFill>
        <p:spPr>
          <a:xfrm>
            <a:off x="76702" y="2817897"/>
            <a:ext cx="6278855" cy="1443100"/>
          </a:xfrm>
          <a:prstGeom prst="rect">
            <a:avLst/>
          </a:prstGeom>
        </p:spPr>
      </p:pic>
      <p:pic>
        <p:nvPicPr>
          <p:cNvPr id="29" name="Picture 28">
            <a:extLst>
              <a:ext uri="{FF2B5EF4-FFF2-40B4-BE49-F238E27FC236}">
                <a16:creationId xmlns:a16="http://schemas.microsoft.com/office/drawing/2014/main" id="{5A7677F7-55B0-0A0A-69E6-F4EFAC4FF499}"/>
              </a:ext>
            </a:extLst>
          </p:cNvPr>
          <p:cNvPicPr>
            <a:picLocks noChangeAspect="1"/>
          </p:cNvPicPr>
          <p:nvPr/>
        </p:nvPicPr>
        <p:blipFill>
          <a:blip r:embed="rId4"/>
          <a:stretch>
            <a:fillRect/>
          </a:stretch>
        </p:blipFill>
        <p:spPr>
          <a:xfrm>
            <a:off x="197023" y="4986161"/>
            <a:ext cx="7102135" cy="1355636"/>
          </a:xfrm>
          <a:prstGeom prst="rect">
            <a:avLst/>
          </a:prstGeom>
        </p:spPr>
      </p:pic>
      <p:sp>
        <p:nvSpPr>
          <p:cNvPr id="30" name="Text Placeholder 5">
            <a:extLst>
              <a:ext uri="{FF2B5EF4-FFF2-40B4-BE49-F238E27FC236}">
                <a16:creationId xmlns:a16="http://schemas.microsoft.com/office/drawing/2014/main" id="{430DB301-9B70-26C4-95B0-00AE04FF4D57}"/>
              </a:ext>
            </a:extLst>
          </p:cNvPr>
          <p:cNvSpPr txBox="1">
            <a:spLocks/>
          </p:cNvSpPr>
          <p:nvPr/>
        </p:nvSpPr>
        <p:spPr>
          <a:xfrm>
            <a:off x="375084" y="4399785"/>
            <a:ext cx="5922732" cy="507076"/>
          </a:xfrm>
          <a:prstGeom prst="rect">
            <a:avLst/>
          </a:prstGeom>
        </p:spPr>
        <p:txBody>
          <a:bodyPr vert="horz" lIns="90000" tIns="18000" rIns="91440" bIns="45720" rtlCol="0">
            <a:noAutofit/>
          </a:bodyPr>
          <a:lstStyle>
            <a:defPPr>
              <a:defRPr lang="en-US"/>
            </a:defPPr>
            <a:lvl1pPr indent="0">
              <a:lnSpc>
                <a:spcPct val="90000"/>
              </a:lnSpc>
              <a:spcBef>
                <a:spcPts val="0"/>
              </a:spcBef>
              <a:buFontTx/>
              <a:buNone/>
              <a:defRPr sz="2200">
                <a:solidFill>
                  <a:schemeClr val="accent1"/>
                </a:solidFill>
              </a:defRPr>
            </a:lvl1pPr>
            <a:lvl2pPr marL="82550" indent="0">
              <a:lnSpc>
                <a:spcPct val="90000"/>
              </a:lnSpc>
              <a:spcBef>
                <a:spcPts val="500"/>
              </a:spcBef>
              <a:buFont typeface="Arial" panose="020B0604020202020204" pitchFamily="34" charset="0"/>
              <a:buNone/>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en-US" dirty="0"/>
              <a:t>Neutron Source: Proton Accelerator</a:t>
            </a:r>
            <a:endParaRPr lang="en-US" dirty="0"/>
          </a:p>
        </p:txBody>
      </p:sp>
      <p:pic>
        <p:nvPicPr>
          <p:cNvPr id="33" name="Immagine 11" descr="Immagine che contiene ingegneria, acciaio, industria, tubo&#10;&#10;Descrizione generata automaticamente">
            <a:extLst>
              <a:ext uri="{FF2B5EF4-FFF2-40B4-BE49-F238E27FC236}">
                <a16:creationId xmlns:a16="http://schemas.microsoft.com/office/drawing/2014/main" id="{CBD2B92C-109F-85AD-186A-291CBA9B95E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113976" y="2011487"/>
            <a:ext cx="4585478" cy="2670277"/>
          </a:xfrm>
          <a:prstGeom prst="rect">
            <a:avLst/>
          </a:prstGeom>
        </p:spPr>
      </p:pic>
      <p:cxnSp>
        <p:nvCxnSpPr>
          <p:cNvPr id="35" name="Straight Arrow Connector 34">
            <a:extLst>
              <a:ext uri="{FF2B5EF4-FFF2-40B4-BE49-F238E27FC236}">
                <a16:creationId xmlns:a16="http://schemas.microsoft.com/office/drawing/2014/main" id="{D4C42742-CAE0-4301-7130-4A549DB0E9CD}"/>
              </a:ext>
            </a:extLst>
          </p:cNvPr>
          <p:cNvCxnSpPr/>
          <p:nvPr/>
        </p:nvCxnSpPr>
        <p:spPr>
          <a:xfrm flipV="1">
            <a:off x="2600418" y="4459554"/>
            <a:ext cx="4299284" cy="117219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
        <p:nvSpPr>
          <p:cNvPr id="36" name="CasellaDiTesto 3">
            <a:extLst>
              <a:ext uri="{FF2B5EF4-FFF2-40B4-BE49-F238E27FC236}">
                <a16:creationId xmlns:a16="http://schemas.microsoft.com/office/drawing/2014/main" id="{5BA3CF40-44AB-F8A4-7D07-E7F15C27145D}"/>
              </a:ext>
            </a:extLst>
          </p:cNvPr>
          <p:cNvSpPr txBox="1"/>
          <p:nvPr/>
        </p:nvSpPr>
        <p:spPr>
          <a:xfrm>
            <a:off x="7391400" y="5114322"/>
            <a:ext cx="4603577" cy="1569660"/>
          </a:xfrm>
          <a:prstGeom prst="rect">
            <a:avLst/>
          </a:prstGeom>
          <a:noFill/>
        </p:spPr>
        <p:txBody>
          <a:bodyPr wrap="square" rtlCol="0">
            <a:spAutoFit/>
          </a:bodyPr>
          <a:lstStyle/>
          <a:p>
            <a:pPr algn="just"/>
            <a:r>
              <a:rPr lang="en-US" sz="1600" dirty="0"/>
              <a:t>The RFQ of the ANTHEM project, 352.2 MHz, 30 mA of Protons, 5 MeV of final energy, 6 mechanical modules for a total length of 7.13 m and an RF power consumption of 0.85 MW (0.15 MW for the beam and 0.7 MW on copper), powered by 8 solid state amplifiers.</a:t>
            </a:r>
            <a:endParaRPr lang="it-IT" sz="1600" dirty="0"/>
          </a:p>
        </p:txBody>
      </p:sp>
      <p:sp>
        <p:nvSpPr>
          <p:cNvPr id="4" name="TextBox 3">
            <a:extLst>
              <a:ext uri="{FF2B5EF4-FFF2-40B4-BE49-F238E27FC236}">
                <a16:creationId xmlns:a16="http://schemas.microsoft.com/office/drawing/2014/main" id="{5C1D4CD8-C386-793D-FB64-96A3C5A9EAA4}"/>
              </a:ext>
            </a:extLst>
          </p:cNvPr>
          <p:cNvSpPr txBox="1"/>
          <p:nvPr/>
        </p:nvSpPr>
        <p:spPr>
          <a:xfrm>
            <a:off x="3098569" y="3244334"/>
            <a:ext cx="6247014" cy="369332"/>
          </a:xfrm>
          <a:prstGeom prst="rect">
            <a:avLst/>
          </a:prstGeom>
          <a:noFill/>
        </p:spPr>
        <p:txBody>
          <a:bodyPr wrap="square">
            <a:spAutoFit/>
          </a:bodyPr>
          <a:lstStyle/>
          <a:p>
            <a:r>
              <a:rPr lang="en-US" dirty="0"/>
              <a:t>Principle </a:t>
            </a:r>
            <a:endParaRPr lang="it-IT" dirty="0"/>
          </a:p>
        </p:txBody>
      </p:sp>
      <p:sp>
        <p:nvSpPr>
          <p:cNvPr id="5" name="Footer Placeholder 4">
            <a:extLst>
              <a:ext uri="{FF2B5EF4-FFF2-40B4-BE49-F238E27FC236}">
                <a16:creationId xmlns:a16="http://schemas.microsoft.com/office/drawing/2014/main" id="{7256B1FE-7CCA-A8A8-2B85-AA4B4FD4B48B}"/>
              </a:ext>
            </a:extLst>
          </p:cNvPr>
          <p:cNvSpPr>
            <a:spLocks noGrp="1"/>
          </p:cNvSpPr>
          <p:nvPr>
            <p:ph type="ftr" sz="quarter" idx="11"/>
          </p:nvPr>
        </p:nvSpPr>
        <p:spPr/>
        <p:txBody>
          <a:bodyPr/>
          <a:lstStyle/>
          <a:p>
            <a:r>
              <a:rPr lang="it-IT"/>
              <a:t>A. Palmieri INSPYRE LNL 14/07/2025</a:t>
            </a:r>
          </a:p>
        </p:txBody>
      </p:sp>
      <p:sp>
        <p:nvSpPr>
          <p:cNvPr id="7" name="Slide Number Placeholder 6">
            <a:extLst>
              <a:ext uri="{FF2B5EF4-FFF2-40B4-BE49-F238E27FC236}">
                <a16:creationId xmlns:a16="http://schemas.microsoft.com/office/drawing/2014/main" id="{18DF6C4D-AF64-0447-4FD2-6FEEE3C6BE5A}"/>
              </a:ext>
            </a:extLst>
          </p:cNvPr>
          <p:cNvSpPr>
            <a:spLocks noGrp="1"/>
          </p:cNvSpPr>
          <p:nvPr>
            <p:ph type="sldNum" sz="quarter" idx="12"/>
          </p:nvPr>
        </p:nvSpPr>
        <p:spPr/>
        <p:txBody>
          <a:bodyPr/>
          <a:lstStyle/>
          <a:p>
            <a:fld id="{2E4BE8FC-CFFD-4262-8733-1BF5A1015723}" type="slidenum">
              <a:rPr lang="it-IT" smtClean="0"/>
              <a:t>43</a:t>
            </a:fld>
            <a:endParaRPr lang="it-IT"/>
          </a:p>
        </p:txBody>
      </p:sp>
    </p:spTree>
    <p:extLst>
      <p:ext uri="{BB962C8B-B14F-4D97-AF65-F5344CB8AC3E}">
        <p14:creationId xmlns:p14="http://schemas.microsoft.com/office/powerpoint/2010/main" val="1351459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2579279"/>
            <a:ext cx="6617368" cy="4247317"/>
          </a:xfrm>
          <a:prstGeom prst="rect">
            <a:avLst/>
          </a:prstGeom>
        </p:spPr>
        <p:txBody>
          <a:bodyPr wrap="square">
            <a:spAutoFit/>
          </a:bodyPr>
          <a:lstStyle/>
          <a:p>
            <a:pPr lvl="0" algn="just">
              <a:defRPr/>
            </a:pPr>
            <a:r>
              <a:rPr lang="en-US" dirty="0">
                <a:solidFill>
                  <a:prstClr val="black"/>
                </a:solidFill>
              </a:rPr>
              <a:t>The European Spallation Source (ESS) (</a:t>
            </a:r>
            <a:r>
              <a:rPr lang="en-US" dirty="0">
                <a:solidFill>
                  <a:prstClr val="black"/>
                </a:solidFill>
                <a:hlinkClick r:id="rId2"/>
              </a:rPr>
              <a:t>https://europeanspallationsource.se/</a:t>
            </a:r>
            <a:r>
              <a:rPr lang="en-US" dirty="0">
                <a:solidFill>
                  <a:prstClr val="black"/>
                </a:solidFill>
              </a:rPr>
              <a:t>) will be the most intense neutron source operating in the world. It is a pan-European infrastructure to accommodate a scientific community of about 5000 researchers. The low-energy neutron beams that will be made available will allow new experimental opportunities for real-time, in situ, in vivo measurements, including measurements of dynamic events on the nanometric scale. The Project, from a technical point of view, foresees the production of neutrons by the spallation reaction of protons on a rotating tungsten target. A proton pulse of energy 2.5 GeV, duration 2.86 </a:t>
            </a:r>
            <a:r>
              <a:rPr lang="en-US" dirty="0" err="1">
                <a:solidFill>
                  <a:prstClr val="black"/>
                </a:solidFill>
              </a:rPr>
              <a:t>ms</a:t>
            </a:r>
            <a:r>
              <a:rPr lang="en-US" dirty="0">
                <a:solidFill>
                  <a:prstClr val="black"/>
                </a:solidFill>
              </a:rPr>
              <a:t> and frequency 14 Hz will arrive on the target (current 50 mA, total power on the target 5 MW, instantaneous power 125 MW). The laboratory is located in Lund (Sweden). LNL (together with INFN Turin) are engaged in the design, installation and testing of the 5 DTL Tanks</a:t>
            </a:r>
            <a:endParaRPr kumimoji="0" lang="it-IT"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olo 1"/>
          <p:cNvSpPr txBox="1">
            <a:spLocks/>
          </p:cNvSpPr>
          <p:nvPr/>
        </p:nvSpPr>
        <p:spPr>
          <a:xfrm>
            <a:off x="263236" y="265021"/>
            <a:ext cx="11790218"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800" b="1" dirty="0">
                <a:solidFill>
                  <a:prstClr val="black"/>
                </a:solidFill>
                <a:effectLst>
                  <a:outerShdw blurRad="38100" dist="38100" dir="2700000" algn="tl">
                    <a:srgbClr val="000000">
                      <a:alpha val="43137"/>
                    </a:srgbClr>
                  </a:outerShdw>
                </a:effectLst>
                <a:latin typeface="Calibri" panose="020F0502020204030204"/>
              </a:rPr>
              <a:t>A modern Linac: the ESS Accelerator in Lund (Sweden)</a:t>
            </a:r>
            <a:endParaRPr kumimoji="0" lang="en-GB"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A4D6E6-13A6-4217-ABA7-E4004A4D1319}"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194" name="Picture 2" descr="https://europeanspallationsource.se/sites/default/files/styles/aerial_large/public/images/aerial/2020-10/5J3A7873.jpg?itok=ZQ5kWZ-r">
            <a:extLst>
              <a:ext uri="{FF2B5EF4-FFF2-40B4-BE49-F238E27FC236}">
                <a16:creationId xmlns:a16="http://schemas.microsoft.com/office/drawing/2014/main" id="{CA0055C6-FA3B-4756-AA33-F03BC6E57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344" y="2798140"/>
            <a:ext cx="5334647" cy="35582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B768DCD-8386-47B0-8A34-BCB5B98A7D88}"/>
              </a:ext>
            </a:extLst>
          </p:cNvPr>
          <p:cNvPicPr>
            <a:picLocks noChangeAspect="1"/>
          </p:cNvPicPr>
          <p:nvPr/>
        </p:nvPicPr>
        <p:blipFill>
          <a:blip r:embed="rId4"/>
          <a:stretch>
            <a:fillRect/>
          </a:stretch>
        </p:blipFill>
        <p:spPr>
          <a:xfrm>
            <a:off x="589660" y="763954"/>
            <a:ext cx="9868061" cy="1731575"/>
          </a:xfrm>
          <a:prstGeom prst="rect">
            <a:avLst/>
          </a:prstGeom>
        </p:spPr>
      </p:pic>
      <p:sp>
        <p:nvSpPr>
          <p:cNvPr id="8" name="TextBox 7">
            <a:extLst>
              <a:ext uri="{FF2B5EF4-FFF2-40B4-BE49-F238E27FC236}">
                <a16:creationId xmlns:a16="http://schemas.microsoft.com/office/drawing/2014/main" id="{82D6C8AF-6902-4200-9651-EA0B1C588D77}"/>
              </a:ext>
            </a:extLst>
          </p:cNvPr>
          <p:cNvSpPr txBox="1"/>
          <p:nvPr/>
        </p:nvSpPr>
        <p:spPr>
          <a:xfrm>
            <a:off x="8720803" y="1428481"/>
            <a:ext cx="3109056" cy="584775"/>
          </a:xfrm>
          <a:prstGeom prst="rect">
            <a:avLst/>
          </a:prstGeom>
          <a:noFill/>
        </p:spPr>
        <p:txBody>
          <a:bodyPr wrap="none" rtlCol="0">
            <a:spAutoFit/>
          </a:bodyPr>
          <a:lstStyle/>
          <a:p>
            <a:r>
              <a:rPr lang="it-IT" sz="1600" dirty="0">
                <a:solidFill>
                  <a:srgbClr val="FF0000"/>
                </a:solidFill>
              </a:rPr>
              <a:t>Rosso: strutture </a:t>
            </a:r>
            <a:r>
              <a:rPr lang="it-IT" sz="1600" dirty="0" err="1">
                <a:solidFill>
                  <a:srgbClr val="FF0000"/>
                </a:solidFill>
              </a:rPr>
              <a:t>normalconduttive</a:t>
            </a:r>
            <a:endParaRPr lang="it-IT" sz="1600" dirty="0">
              <a:solidFill>
                <a:srgbClr val="FF0000"/>
              </a:solidFill>
            </a:endParaRPr>
          </a:p>
          <a:p>
            <a:r>
              <a:rPr lang="it-IT" sz="1600" dirty="0">
                <a:solidFill>
                  <a:srgbClr val="0070C0"/>
                </a:solidFill>
              </a:rPr>
              <a:t>Blu : strutture superconduttive</a:t>
            </a:r>
            <a:endParaRPr lang="en-GB" sz="1600" dirty="0">
              <a:solidFill>
                <a:srgbClr val="0070C0"/>
              </a:solidFill>
            </a:endParaRPr>
          </a:p>
        </p:txBody>
      </p:sp>
      <p:sp>
        <p:nvSpPr>
          <p:cNvPr id="2" name="Footer Placeholder 1">
            <a:extLst>
              <a:ext uri="{FF2B5EF4-FFF2-40B4-BE49-F238E27FC236}">
                <a16:creationId xmlns:a16="http://schemas.microsoft.com/office/drawing/2014/main" id="{F43B1A2E-7907-B432-6635-21E600C13100}"/>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229980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57CE3-C9C7-7699-533A-D285798089C9}"/>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1BB7F61-48DD-579E-7FA5-19144C1AD3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A4D6E6-13A6-4217-ABA7-E4004A4D1319}"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itolo 1">
            <a:extLst>
              <a:ext uri="{FF2B5EF4-FFF2-40B4-BE49-F238E27FC236}">
                <a16:creationId xmlns:a16="http://schemas.microsoft.com/office/drawing/2014/main" id="{37F2B218-ED4D-3691-DC4D-11FE30758CF0}"/>
              </a:ext>
            </a:extLst>
          </p:cNvPr>
          <p:cNvSpPr txBox="1">
            <a:spLocks/>
          </p:cNvSpPr>
          <p:nvPr/>
        </p:nvSpPr>
        <p:spPr>
          <a:xfrm>
            <a:off x="263236" y="278526"/>
            <a:ext cx="11790218"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DTL Installation </a:t>
            </a:r>
            <a:r>
              <a:rPr lang="en-GB" sz="3600" b="1" dirty="0">
                <a:solidFill>
                  <a:prstClr val="black"/>
                </a:solidFill>
                <a:effectLst>
                  <a:outerShdw blurRad="38100" dist="38100" dir="2700000" algn="tl">
                    <a:srgbClr val="000000">
                      <a:alpha val="43137"/>
                    </a:srgbClr>
                  </a:outerShdw>
                </a:effectLst>
                <a:latin typeface="Calibri" panose="020F0502020204030204"/>
              </a:rPr>
              <a:t>and</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tests</a:t>
            </a:r>
          </a:p>
        </p:txBody>
      </p:sp>
      <p:pic>
        <p:nvPicPr>
          <p:cNvPr id="16388" name="Picture 4" descr="Conditioning of the first Drift Tube Linac starts at ESS | ESS">
            <a:extLst>
              <a:ext uri="{FF2B5EF4-FFF2-40B4-BE49-F238E27FC236}">
                <a16:creationId xmlns:a16="http://schemas.microsoft.com/office/drawing/2014/main" id="{982BE2F3-A4AE-E217-C26B-F4DBFFBEE2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236" y="869534"/>
            <a:ext cx="3638727" cy="20467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CFE0419-0F14-B6FF-7421-D4603424FF31}"/>
              </a:ext>
            </a:extLst>
          </p:cNvPr>
          <p:cNvSpPr txBox="1"/>
          <p:nvPr/>
        </p:nvSpPr>
        <p:spPr>
          <a:xfrm>
            <a:off x="146778" y="2916318"/>
            <a:ext cx="4206148" cy="738664"/>
          </a:xfrm>
          <a:prstGeom prst="rect">
            <a:avLst/>
          </a:prstGeom>
          <a:noFill/>
        </p:spPr>
        <p:txBody>
          <a:bodyPr wrap="square" rtlCol="0">
            <a:spAutoFit/>
          </a:bodyPr>
          <a:lstStyle/>
          <a:p>
            <a:pPr lvl="0">
              <a:defRPr/>
            </a:pPr>
            <a:r>
              <a:rPr lang="en-US" sz="1400" dirty="0">
                <a:solidFill>
                  <a:prstClr val="black"/>
                </a:solidFill>
              </a:rPr>
              <a:t>The first Tank is installed in the tunnel after having done the tuning measurements and all the mechanical, vacuum and hydraulic tests.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321A52C-291F-F16F-5A88-C7EEB42D99C5}"/>
              </a:ext>
            </a:extLst>
          </p:cNvPr>
          <p:cNvSpPr txBox="1"/>
          <p:nvPr/>
        </p:nvSpPr>
        <p:spPr>
          <a:xfrm>
            <a:off x="4416386" y="3111758"/>
            <a:ext cx="7482610" cy="307777"/>
          </a:xfrm>
          <a:prstGeom prst="rect">
            <a:avLst/>
          </a:prstGeom>
          <a:noFill/>
        </p:spPr>
        <p:txBody>
          <a:bodyPr wrap="square" rtlCol="0">
            <a:spAutoFit/>
          </a:bodyPr>
          <a:lstStyle/>
          <a:p>
            <a:pPr lvl="0">
              <a:defRPr/>
            </a:pPr>
            <a:r>
              <a:rPr lang="en-US" sz="1400" dirty="0">
                <a:solidFill>
                  <a:prstClr val="black"/>
                </a:solidFill>
              </a:rPr>
              <a:t>Meanwhile, the other tanks, in the various "evolutionary" phases, are being assembled and tested.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14F9E68-B1C9-7D9A-BD8A-E9A838B68312}"/>
              </a:ext>
            </a:extLst>
          </p:cNvPr>
          <p:cNvPicPr>
            <a:picLocks noChangeAspect="1"/>
          </p:cNvPicPr>
          <p:nvPr/>
        </p:nvPicPr>
        <p:blipFill>
          <a:blip r:embed="rId3"/>
          <a:stretch>
            <a:fillRect/>
          </a:stretch>
        </p:blipFill>
        <p:spPr>
          <a:xfrm>
            <a:off x="5188805" y="3460277"/>
            <a:ext cx="4759129" cy="2803041"/>
          </a:xfrm>
          <a:prstGeom prst="rect">
            <a:avLst/>
          </a:prstGeom>
        </p:spPr>
      </p:pic>
      <p:graphicFrame>
        <p:nvGraphicFramePr>
          <p:cNvPr id="7" name="Tabella 27">
            <a:extLst>
              <a:ext uri="{FF2B5EF4-FFF2-40B4-BE49-F238E27FC236}">
                <a16:creationId xmlns:a16="http://schemas.microsoft.com/office/drawing/2014/main" id="{CAFA5682-E809-40CD-74DE-2428FEAFB979}"/>
              </a:ext>
            </a:extLst>
          </p:cNvPr>
          <p:cNvGraphicFramePr>
            <a:graphicFrameLocks noGrp="1"/>
          </p:cNvGraphicFramePr>
          <p:nvPr/>
        </p:nvGraphicFramePr>
        <p:xfrm>
          <a:off x="1044287" y="3860865"/>
          <a:ext cx="3308639" cy="2012382"/>
        </p:xfrm>
        <a:graphic>
          <a:graphicData uri="http://schemas.openxmlformats.org/drawingml/2006/table">
            <a:tbl>
              <a:tblPr firstRow="1" bandRow="1">
                <a:tableStyleId>{9D7B26C5-4107-4FEC-AEDC-1716B250A1EF}</a:tableStyleId>
              </a:tblPr>
              <a:tblGrid>
                <a:gridCol w="1511441">
                  <a:extLst>
                    <a:ext uri="{9D8B030D-6E8A-4147-A177-3AD203B41FA5}">
                      <a16:colId xmlns:a16="http://schemas.microsoft.com/office/drawing/2014/main" val="3734226018"/>
                    </a:ext>
                  </a:extLst>
                </a:gridCol>
                <a:gridCol w="1797198">
                  <a:extLst>
                    <a:ext uri="{9D8B030D-6E8A-4147-A177-3AD203B41FA5}">
                      <a16:colId xmlns:a16="http://schemas.microsoft.com/office/drawing/2014/main" val="2699191244"/>
                    </a:ext>
                  </a:extLst>
                </a:gridCol>
              </a:tblGrid>
              <a:tr h="335397">
                <a:tc>
                  <a:txBody>
                    <a:bodyPr/>
                    <a:lstStyle/>
                    <a:p>
                      <a:endParaRPr lang="en-GB" sz="1200" dirty="0"/>
                    </a:p>
                  </a:txBody>
                  <a:tcPr anchor="ctr"/>
                </a:tc>
                <a:tc>
                  <a:txBody>
                    <a:bodyPr/>
                    <a:lstStyle/>
                    <a:p>
                      <a:r>
                        <a:rPr lang="it-IT" sz="1200" dirty="0"/>
                        <a:t>Date</a:t>
                      </a:r>
                      <a:endParaRPr lang="en-GB" sz="1200" dirty="0"/>
                    </a:p>
                  </a:txBody>
                  <a:tcPr anchor="ctr"/>
                </a:tc>
                <a:extLst>
                  <a:ext uri="{0D108BD9-81ED-4DB2-BD59-A6C34878D82A}">
                    <a16:rowId xmlns:a16="http://schemas.microsoft.com/office/drawing/2014/main" val="3714369043"/>
                  </a:ext>
                </a:extLst>
              </a:tr>
              <a:tr h="3353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Tank1</a:t>
                      </a:r>
                    </a:p>
                  </a:txBody>
                  <a:tcPr anchor="ctr"/>
                </a:tc>
                <a:tc>
                  <a:txBody>
                    <a:bodyPr/>
                    <a:lstStyle/>
                    <a:p>
                      <a:pPr algn="ctr"/>
                      <a:r>
                        <a:rPr lang="en-GB" sz="1200" dirty="0">
                          <a:solidFill>
                            <a:schemeClr val="tx1"/>
                          </a:solidFill>
                        </a:rPr>
                        <a:t>18 Aug. 2021</a:t>
                      </a:r>
                    </a:p>
                  </a:txBody>
                  <a:tcPr anchor="ctr"/>
                </a:tc>
                <a:extLst>
                  <a:ext uri="{0D108BD9-81ED-4DB2-BD59-A6C34878D82A}">
                    <a16:rowId xmlns:a16="http://schemas.microsoft.com/office/drawing/2014/main" val="1834943574"/>
                  </a:ext>
                </a:extLst>
              </a:tr>
              <a:tr h="3353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Tank2</a:t>
                      </a:r>
                      <a:endParaRPr lang="en-GB" sz="1200" dirty="0">
                        <a:solidFill>
                          <a:schemeClr val="tx1"/>
                        </a:solidFill>
                      </a:endParaRPr>
                    </a:p>
                  </a:txBody>
                  <a:tcPr anchor="ctr"/>
                </a:tc>
                <a:tc>
                  <a:txBody>
                    <a:bodyPr/>
                    <a:lstStyle/>
                    <a:p>
                      <a:pPr algn="ctr"/>
                      <a:r>
                        <a:rPr lang="it-IT" sz="1200" dirty="0">
                          <a:solidFill>
                            <a:schemeClr val="tx1"/>
                          </a:solidFill>
                        </a:rPr>
                        <a:t>19</a:t>
                      </a:r>
                      <a:r>
                        <a:rPr lang="it-IT" sz="1200" baseline="0" dirty="0">
                          <a:solidFill>
                            <a:schemeClr val="tx1"/>
                          </a:solidFill>
                        </a:rPr>
                        <a:t> </a:t>
                      </a:r>
                      <a:r>
                        <a:rPr lang="it-IT" sz="1200" dirty="0" err="1">
                          <a:solidFill>
                            <a:schemeClr val="tx1"/>
                          </a:solidFill>
                        </a:rPr>
                        <a:t>Dec</a:t>
                      </a:r>
                      <a:r>
                        <a:rPr lang="it-IT" sz="1200" dirty="0">
                          <a:solidFill>
                            <a:schemeClr val="tx1"/>
                          </a:solidFill>
                        </a:rPr>
                        <a:t>. 2022</a:t>
                      </a:r>
                      <a:endParaRPr lang="en-GB" sz="1200" dirty="0">
                        <a:solidFill>
                          <a:schemeClr val="tx1"/>
                        </a:solidFill>
                      </a:endParaRPr>
                    </a:p>
                  </a:txBody>
                  <a:tcPr anchor="ctr"/>
                </a:tc>
                <a:extLst>
                  <a:ext uri="{0D108BD9-81ED-4DB2-BD59-A6C34878D82A}">
                    <a16:rowId xmlns:a16="http://schemas.microsoft.com/office/drawing/2014/main" val="4026149872"/>
                  </a:ext>
                </a:extLst>
              </a:tr>
              <a:tr h="335397">
                <a:tc>
                  <a:txBody>
                    <a:bodyPr/>
                    <a:lstStyle/>
                    <a:p>
                      <a:pPr algn="ctr"/>
                      <a:r>
                        <a:rPr lang="it-IT" sz="1200" dirty="0">
                          <a:solidFill>
                            <a:schemeClr val="tx1"/>
                          </a:solidFill>
                        </a:rPr>
                        <a:t>Tank3</a:t>
                      </a:r>
                      <a:endParaRPr lang="en-GB" sz="1200" dirty="0">
                        <a:solidFill>
                          <a:schemeClr val="tx1"/>
                        </a:solidFill>
                      </a:endParaRPr>
                    </a:p>
                  </a:txBody>
                  <a:tcPr anchor="ctr"/>
                </a:tc>
                <a:tc>
                  <a:txBody>
                    <a:bodyPr/>
                    <a:lstStyle/>
                    <a:p>
                      <a:pPr algn="ctr"/>
                      <a:r>
                        <a:rPr lang="it-IT" sz="1200" dirty="0">
                          <a:solidFill>
                            <a:schemeClr val="tx1"/>
                          </a:solidFill>
                        </a:rPr>
                        <a:t>11</a:t>
                      </a:r>
                      <a:r>
                        <a:rPr lang="it-IT" sz="1200" baseline="0" dirty="0">
                          <a:solidFill>
                            <a:schemeClr val="tx1"/>
                          </a:solidFill>
                        </a:rPr>
                        <a:t> </a:t>
                      </a:r>
                      <a:r>
                        <a:rPr lang="it-IT" sz="1200" baseline="0" dirty="0" err="1">
                          <a:solidFill>
                            <a:schemeClr val="tx1"/>
                          </a:solidFill>
                        </a:rPr>
                        <a:t>Oct</a:t>
                      </a:r>
                      <a:r>
                        <a:rPr lang="it-IT" sz="1200" baseline="0" dirty="0">
                          <a:solidFill>
                            <a:schemeClr val="tx1"/>
                          </a:solidFill>
                        </a:rPr>
                        <a:t>. 2022</a:t>
                      </a:r>
                      <a:endParaRPr lang="en-GB" sz="1200" dirty="0">
                        <a:solidFill>
                          <a:schemeClr val="tx1"/>
                        </a:solidFill>
                      </a:endParaRPr>
                    </a:p>
                  </a:txBody>
                  <a:tcPr anchor="ctr"/>
                </a:tc>
                <a:extLst>
                  <a:ext uri="{0D108BD9-81ED-4DB2-BD59-A6C34878D82A}">
                    <a16:rowId xmlns:a16="http://schemas.microsoft.com/office/drawing/2014/main" val="1877170953"/>
                  </a:ext>
                </a:extLst>
              </a:tr>
              <a:tr h="335397">
                <a:tc>
                  <a:txBody>
                    <a:bodyPr/>
                    <a:lstStyle/>
                    <a:p>
                      <a:pPr algn="ctr"/>
                      <a:r>
                        <a:rPr lang="it-IT" sz="1200" dirty="0">
                          <a:solidFill>
                            <a:schemeClr val="tx1"/>
                          </a:solidFill>
                        </a:rPr>
                        <a:t>Tank4</a:t>
                      </a:r>
                      <a:endParaRPr lang="en-GB" sz="1200" dirty="0">
                        <a:solidFill>
                          <a:schemeClr val="tx1"/>
                        </a:solidFill>
                      </a:endParaRPr>
                    </a:p>
                  </a:txBody>
                  <a:tcPr anchor="ctr"/>
                </a:tc>
                <a:tc>
                  <a:txBody>
                    <a:bodyPr/>
                    <a:lstStyle/>
                    <a:p>
                      <a:pPr algn="ctr"/>
                      <a:r>
                        <a:rPr lang="it-IT" sz="1200" baseline="0" dirty="0">
                          <a:solidFill>
                            <a:schemeClr val="tx1"/>
                          </a:solidFill>
                        </a:rPr>
                        <a:t>9 </a:t>
                      </a:r>
                      <a:r>
                        <a:rPr lang="it-IT" sz="1200" baseline="0" dirty="0" err="1">
                          <a:solidFill>
                            <a:schemeClr val="tx1"/>
                          </a:solidFill>
                        </a:rPr>
                        <a:t>Sept</a:t>
                      </a:r>
                      <a:r>
                        <a:rPr lang="it-IT" sz="1200" baseline="0" dirty="0">
                          <a:solidFill>
                            <a:schemeClr val="tx1"/>
                          </a:solidFill>
                        </a:rPr>
                        <a:t>. 2022</a:t>
                      </a:r>
                      <a:endParaRPr lang="en-GB" sz="1200" dirty="0">
                        <a:solidFill>
                          <a:schemeClr val="tx1"/>
                        </a:solidFill>
                      </a:endParaRPr>
                    </a:p>
                  </a:txBody>
                  <a:tcPr anchor="ctr"/>
                </a:tc>
                <a:extLst>
                  <a:ext uri="{0D108BD9-81ED-4DB2-BD59-A6C34878D82A}">
                    <a16:rowId xmlns:a16="http://schemas.microsoft.com/office/drawing/2014/main" val="2198518523"/>
                  </a:ext>
                </a:extLst>
              </a:tr>
              <a:tr h="335397">
                <a:tc>
                  <a:txBody>
                    <a:bodyPr/>
                    <a:lstStyle/>
                    <a:p>
                      <a:pPr algn="ctr"/>
                      <a:r>
                        <a:rPr lang="en-GB" sz="1200" dirty="0">
                          <a:solidFill>
                            <a:schemeClr val="tx1"/>
                          </a:solidFill>
                        </a:rPr>
                        <a:t>Tank5</a:t>
                      </a:r>
                    </a:p>
                  </a:txBody>
                  <a:tcPr anchor="ctr"/>
                </a:tc>
                <a:tc>
                  <a:txBody>
                    <a:bodyPr/>
                    <a:lstStyle/>
                    <a:p>
                      <a:pPr algn="ctr"/>
                      <a:r>
                        <a:rPr lang="en-GB" sz="1200" dirty="0">
                          <a:solidFill>
                            <a:schemeClr val="tx1"/>
                          </a:solidFill>
                        </a:rPr>
                        <a:t>25 Sept. 2023</a:t>
                      </a:r>
                    </a:p>
                  </a:txBody>
                  <a:tcPr anchor="ctr"/>
                </a:tc>
                <a:extLst>
                  <a:ext uri="{0D108BD9-81ED-4DB2-BD59-A6C34878D82A}">
                    <a16:rowId xmlns:a16="http://schemas.microsoft.com/office/drawing/2014/main" val="4266712386"/>
                  </a:ext>
                </a:extLst>
              </a:tr>
            </a:tbl>
          </a:graphicData>
        </a:graphic>
      </p:graphicFrame>
      <p:grpSp>
        <p:nvGrpSpPr>
          <p:cNvPr id="10" name="Gruppo 34">
            <a:extLst>
              <a:ext uri="{FF2B5EF4-FFF2-40B4-BE49-F238E27FC236}">
                <a16:creationId xmlns:a16="http://schemas.microsoft.com/office/drawing/2014/main" id="{56CBD632-B47A-793C-63A1-9A951B56F699}"/>
              </a:ext>
            </a:extLst>
          </p:cNvPr>
          <p:cNvGrpSpPr/>
          <p:nvPr/>
        </p:nvGrpSpPr>
        <p:grpSpPr>
          <a:xfrm>
            <a:off x="4257675" y="869534"/>
            <a:ext cx="7832619" cy="2264369"/>
            <a:chOff x="364082" y="1711475"/>
            <a:chExt cx="8999349" cy="2720288"/>
          </a:xfrm>
        </p:grpSpPr>
        <p:grpSp>
          <p:nvGrpSpPr>
            <p:cNvPr id="11" name="Group 22">
              <a:extLst>
                <a:ext uri="{FF2B5EF4-FFF2-40B4-BE49-F238E27FC236}">
                  <a16:creationId xmlns:a16="http://schemas.microsoft.com/office/drawing/2014/main" id="{B2DA3800-21DE-0BF3-174B-6E475765A127}"/>
                </a:ext>
              </a:extLst>
            </p:cNvPr>
            <p:cNvGrpSpPr>
              <a:grpSpLocks noChangeAspect="1"/>
            </p:cNvGrpSpPr>
            <p:nvPr/>
          </p:nvGrpSpPr>
          <p:grpSpPr>
            <a:xfrm>
              <a:off x="364082" y="1711475"/>
              <a:ext cx="8999349" cy="2720288"/>
              <a:chOff x="879266" y="3571405"/>
              <a:chExt cx="10461626" cy="3162300"/>
            </a:xfrm>
          </p:grpSpPr>
          <p:pic>
            <p:nvPicPr>
              <p:cNvPr id="17" name="Immagine 3" descr="Immagine che contiene interni, motore, parecchi&#10;&#10;Descrizione generata automaticamente">
                <a:extLst>
                  <a:ext uri="{FF2B5EF4-FFF2-40B4-BE49-F238E27FC236}">
                    <a16:creationId xmlns:a16="http://schemas.microsoft.com/office/drawing/2014/main" id="{BA12FE3E-D435-49A4-E376-C0F4654E52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266" y="3571405"/>
                <a:ext cx="10461626"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8">
                <a:extLst>
                  <a:ext uri="{FF2B5EF4-FFF2-40B4-BE49-F238E27FC236}">
                    <a16:creationId xmlns:a16="http://schemas.microsoft.com/office/drawing/2014/main" id="{D4A51A37-91C9-A4CC-3B8D-7019C529EEB9}"/>
                  </a:ext>
                </a:extLst>
              </p:cNvPr>
              <p:cNvSpPr txBox="1"/>
              <p:nvPr/>
            </p:nvSpPr>
            <p:spPr>
              <a:xfrm>
                <a:off x="933601" y="3616968"/>
                <a:ext cx="1886442" cy="393565"/>
              </a:xfrm>
              <a:prstGeom prst="rect">
                <a:avLst/>
              </a:prstGeom>
              <a:solidFill>
                <a:srgbClr val="00B0F0"/>
              </a:solidFill>
            </p:spPr>
            <p:txBody>
              <a:bodyPr wrap="square" rtlCol="0">
                <a:spAutoFit/>
              </a:bodyPr>
              <a:lstStyle/>
              <a:p>
                <a:pPr algn="l"/>
                <a:r>
                  <a:rPr lang="en-US" sz="800" dirty="0">
                    <a:solidFill>
                      <a:srgbClr val="666666"/>
                    </a:solidFill>
                  </a:rPr>
                  <a:t>1. MAT: DT assembly on module</a:t>
                </a:r>
              </a:p>
            </p:txBody>
          </p:sp>
          <p:sp>
            <p:nvSpPr>
              <p:cNvPr id="20" name="TextBox 29">
                <a:extLst>
                  <a:ext uri="{FF2B5EF4-FFF2-40B4-BE49-F238E27FC236}">
                    <a16:creationId xmlns:a16="http://schemas.microsoft.com/office/drawing/2014/main" id="{02D7C8B7-92A6-B2A2-9862-2CE8F41A50AA}"/>
                  </a:ext>
                </a:extLst>
              </p:cNvPr>
              <p:cNvSpPr txBox="1"/>
              <p:nvPr/>
            </p:nvSpPr>
            <p:spPr>
              <a:xfrm>
                <a:off x="3409335" y="3625365"/>
                <a:ext cx="1891855" cy="250451"/>
              </a:xfrm>
              <a:prstGeom prst="rect">
                <a:avLst/>
              </a:prstGeom>
              <a:solidFill>
                <a:srgbClr val="FFFF00"/>
              </a:solidFill>
            </p:spPr>
            <p:txBody>
              <a:bodyPr wrap="square" rtlCol="0">
                <a:spAutoFit/>
              </a:bodyPr>
              <a:lstStyle/>
              <a:p>
                <a:pPr algn="l"/>
                <a:r>
                  <a:rPr lang="en-US" sz="800" dirty="0">
                    <a:solidFill>
                      <a:srgbClr val="666666"/>
                    </a:solidFill>
                  </a:rPr>
                  <a:t>2. TAT: Module connection</a:t>
                </a:r>
              </a:p>
            </p:txBody>
          </p:sp>
          <p:sp>
            <p:nvSpPr>
              <p:cNvPr id="21" name="TextBox 30">
                <a:extLst>
                  <a:ext uri="{FF2B5EF4-FFF2-40B4-BE49-F238E27FC236}">
                    <a16:creationId xmlns:a16="http://schemas.microsoft.com/office/drawing/2014/main" id="{C8D6AB7B-950B-CA65-A70C-B105E9A864E4}"/>
                  </a:ext>
                </a:extLst>
              </p:cNvPr>
              <p:cNvSpPr txBox="1"/>
              <p:nvPr/>
            </p:nvSpPr>
            <p:spPr>
              <a:xfrm>
                <a:off x="5932678" y="3601810"/>
                <a:ext cx="796075" cy="250451"/>
              </a:xfrm>
              <a:prstGeom prst="rect">
                <a:avLst/>
              </a:prstGeom>
              <a:solidFill>
                <a:schemeClr val="bg1">
                  <a:lumMod val="75000"/>
                </a:schemeClr>
              </a:solidFill>
            </p:spPr>
            <p:txBody>
              <a:bodyPr wrap="square" rtlCol="0">
                <a:spAutoFit/>
              </a:bodyPr>
              <a:lstStyle/>
              <a:p>
                <a:pPr algn="l"/>
                <a:r>
                  <a:rPr lang="en-US" sz="800" dirty="0">
                    <a:solidFill>
                      <a:srgbClr val="666666"/>
                    </a:solidFill>
                  </a:rPr>
                  <a:t>3. Tuning</a:t>
                </a:r>
              </a:p>
            </p:txBody>
          </p:sp>
          <p:sp>
            <p:nvSpPr>
              <p:cNvPr id="22" name="TextBox 31">
                <a:extLst>
                  <a:ext uri="{FF2B5EF4-FFF2-40B4-BE49-F238E27FC236}">
                    <a16:creationId xmlns:a16="http://schemas.microsoft.com/office/drawing/2014/main" id="{0E1531C0-6BA4-FAC1-724B-43D78270E669}"/>
                  </a:ext>
                </a:extLst>
              </p:cNvPr>
              <p:cNvSpPr txBox="1"/>
              <p:nvPr/>
            </p:nvSpPr>
            <p:spPr>
              <a:xfrm>
                <a:off x="8930890" y="3601810"/>
                <a:ext cx="1691614" cy="250451"/>
              </a:xfrm>
              <a:prstGeom prst="rect">
                <a:avLst/>
              </a:prstGeom>
              <a:solidFill>
                <a:srgbClr val="FFFF00"/>
              </a:solidFill>
            </p:spPr>
            <p:txBody>
              <a:bodyPr wrap="square" rtlCol="0">
                <a:spAutoFit/>
              </a:bodyPr>
              <a:lstStyle/>
              <a:p>
                <a:pPr algn="l"/>
                <a:r>
                  <a:rPr lang="en-US" sz="800" dirty="0">
                    <a:solidFill>
                      <a:srgbClr val="666666"/>
                    </a:solidFill>
                  </a:rPr>
                  <a:t>4. Trolley e Cooling system</a:t>
                </a:r>
              </a:p>
            </p:txBody>
          </p:sp>
          <p:sp>
            <p:nvSpPr>
              <p:cNvPr id="23" name="TextBox 32">
                <a:extLst>
                  <a:ext uri="{FF2B5EF4-FFF2-40B4-BE49-F238E27FC236}">
                    <a16:creationId xmlns:a16="http://schemas.microsoft.com/office/drawing/2014/main" id="{21D21A40-DD3A-7A30-6675-80764198052B}"/>
                  </a:ext>
                </a:extLst>
              </p:cNvPr>
              <p:cNvSpPr txBox="1"/>
              <p:nvPr/>
            </p:nvSpPr>
            <p:spPr>
              <a:xfrm>
                <a:off x="9680775" y="5090406"/>
                <a:ext cx="696490" cy="393565"/>
              </a:xfrm>
              <a:prstGeom prst="rect">
                <a:avLst/>
              </a:prstGeom>
              <a:solidFill>
                <a:schemeClr val="bg1">
                  <a:lumMod val="75000"/>
                </a:schemeClr>
              </a:solidFill>
            </p:spPr>
            <p:txBody>
              <a:bodyPr wrap="none" rtlCol="0">
                <a:spAutoFit/>
              </a:bodyPr>
              <a:lstStyle/>
              <a:p>
                <a:pPr algn="l"/>
                <a:r>
                  <a:rPr lang="en-US" sz="1600" dirty="0">
                    <a:solidFill>
                      <a:srgbClr val="666666"/>
                    </a:solidFill>
                  </a:rPr>
                  <a:t>DTL1</a:t>
                </a:r>
              </a:p>
            </p:txBody>
          </p:sp>
          <p:sp>
            <p:nvSpPr>
              <p:cNvPr id="24" name="TextBox 33">
                <a:extLst>
                  <a:ext uri="{FF2B5EF4-FFF2-40B4-BE49-F238E27FC236}">
                    <a16:creationId xmlns:a16="http://schemas.microsoft.com/office/drawing/2014/main" id="{A857EEB9-2FF2-2405-E24D-3B63C62F956B}"/>
                  </a:ext>
                </a:extLst>
              </p:cNvPr>
              <p:cNvSpPr txBox="1"/>
              <p:nvPr/>
            </p:nvSpPr>
            <p:spPr>
              <a:xfrm>
                <a:off x="5391827" y="6145796"/>
                <a:ext cx="696490" cy="393565"/>
              </a:xfrm>
              <a:prstGeom prst="rect">
                <a:avLst/>
              </a:prstGeom>
              <a:solidFill>
                <a:schemeClr val="bg1">
                  <a:lumMod val="75000"/>
                </a:schemeClr>
              </a:solidFill>
            </p:spPr>
            <p:txBody>
              <a:bodyPr wrap="none" rtlCol="0">
                <a:spAutoFit/>
              </a:bodyPr>
              <a:lstStyle/>
              <a:p>
                <a:pPr algn="l"/>
                <a:r>
                  <a:rPr lang="en-US" sz="1600" dirty="0">
                    <a:solidFill>
                      <a:srgbClr val="666666"/>
                    </a:solidFill>
                  </a:rPr>
                  <a:t>DTL4</a:t>
                </a:r>
              </a:p>
            </p:txBody>
          </p:sp>
          <p:sp>
            <p:nvSpPr>
              <p:cNvPr id="25" name="TextBox 34">
                <a:extLst>
                  <a:ext uri="{FF2B5EF4-FFF2-40B4-BE49-F238E27FC236}">
                    <a16:creationId xmlns:a16="http://schemas.microsoft.com/office/drawing/2014/main" id="{16FECC50-0FD9-1816-E8C2-02086BC3627E}"/>
                  </a:ext>
                </a:extLst>
              </p:cNvPr>
              <p:cNvSpPr txBox="1"/>
              <p:nvPr/>
            </p:nvSpPr>
            <p:spPr>
              <a:xfrm>
                <a:off x="2175112" y="4921420"/>
                <a:ext cx="696490" cy="393565"/>
              </a:xfrm>
              <a:prstGeom prst="rect">
                <a:avLst/>
              </a:prstGeom>
              <a:solidFill>
                <a:schemeClr val="bg1">
                  <a:lumMod val="75000"/>
                </a:schemeClr>
              </a:solidFill>
            </p:spPr>
            <p:txBody>
              <a:bodyPr wrap="none" rtlCol="0">
                <a:spAutoFit/>
              </a:bodyPr>
              <a:lstStyle/>
              <a:p>
                <a:pPr algn="l"/>
                <a:r>
                  <a:rPr lang="en-US" sz="1600" dirty="0">
                    <a:solidFill>
                      <a:srgbClr val="666666"/>
                    </a:solidFill>
                  </a:rPr>
                  <a:t>DTL3</a:t>
                </a:r>
              </a:p>
            </p:txBody>
          </p:sp>
        </p:grpSp>
        <p:sp>
          <p:nvSpPr>
            <p:cNvPr id="12" name="Freccia circolare in su 31">
              <a:extLst>
                <a:ext uri="{FF2B5EF4-FFF2-40B4-BE49-F238E27FC236}">
                  <a16:creationId xmlns:a16="http://schemas.microsoft.com/office/drawing/2014/main" id="{CB949368-B44A-16F8-6C7F-CDF4E9E34EA6}"/>
                </a:ext>
              </a:extLst>
            </p:cNvPr>
            <p:cNvSpPr/>
            <p:nvPr/>
          </p:nvSpPr>
          <p:spPr>
            <a:xfrm rot="630800">
              <a:off x="1079670" y="2715268"/>
              <a:ext cx="924596" cy="542398"/>
            </a:xfrm>
            <a:prstGeom prst="curvedUpArrow">
              <a:avLst/>
            </a:prstGeom>
            <a:solidFill>
              <a:srgbClr val="FFFF00">
                <a:alpha val="9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4" name="Freccia circolare in su 32">
              <a:extLst>
                <a:ext uri="{FF2B5EF4-FFF2-40B4-BE49-F238E27FC236}">
                  <a16:creationId xmlns:a16="http://schemas.microsoft.com/office/drawing/2014/main" id="{1329220A-F0EF-45CC-2A75-A7BC02AE2FB6}"/>
                </a:ext>
              </a:extLst>
            </p:cNvPr>
            <p:cNvSpPr/>
            <p:nvPr/>
          </p:nvSpPr>
          <p:spPr>
            <a:xfrm>
              <a:off x="1834087" y="3638689"/>
              <a:ext cx="2379381" cy="731520"/>
            </a:xfrm>
            <a:prstGeom prst="curvedUpArrow">
              <a:avLst/>
            </a:prstGeom>
            <a:solidFill>
              <a:srgbClr val="FFFF00">
                <a:alpha val="9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5" name="Freccia circolare in su 33">
              <a:extLst>
                <a:ext uri="{FF2B5EF4-FFF2-40B4-BE49-F238E27FC236}">
                  <a16:creationId xmlns:a16="http://schemas.microsoft.com/office/drawing/2014/main" id="{7CDCC685-AF44-3179-B415-0A3B26661338}"/>
                </a:ext>
              </a:extLst>
            </p:cNvPr>
            <p:cNvSpPr/>
            <p:nvPr/>
          </p:nvSpPr>
          <p:spPr>
            <a:xfrm rot="20501675">
              <a:off x="4712931" y="3458736"/>
              <a:ext cx="2379381" cy="731520"/>
            </a:xfrm>
            <a:prstGeom prst="curvedUpArrow">
              <a:avLst/>
            </a:prstGeom>
            <a:solidFill>
              <a:srgbClr val="FFFF00">
                <a:alpha val="9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2139CA17-529F-B239-0F73-EB9CB3EA3E1C}"/>
              </a:ext>
            </a:extLst>
          </p:cNvPr>
          <p:cNvSpPr txBox="1"/>
          <p:nvPr/>
        </p:nvSpPr>
        <p:spPr>
          <a:xfrm>
            <a:off x="4095992" y="6417206"/>
            <a:ext cx="6944753" cy="307777"/>
          </a:xfrm>
          <a:prstGeom prst="rect">
            <a:avLst/>
          </a:prstGeom>
          <a:noFill/>
        </p:spPr>
        <p:txBody>
          <a:bodyPr wrap="square" rtlCol="0">
            <a:spAutoFit/>
          </a:bodyPr>
          <a:lstStyle/>
          <a:p>
            <a:pPr lvl="0" algn="ctr">
              <a:defRPr/>
            </a:pPr>
            <a:r>
              <a:rPr lang="en-US" sz="1400" dirty="0">
                <a:solidFill>
                  <a:prstClr val="black"/>
                </a:solidFill>
              </a:rPr>
              <a:t>The set of 5 tanks finally installed in the tunnel</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D32804FC-36B7-C05B-8B90-BB45215E3FB5}"/>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4130644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8296" y="955221"/>
            <a:ext cx="11454062" cy="120032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The design, construction and commissioning of a particle accelerator is a very versatile task and requires various skills. </a:t>
            </a:r>
            <a:r>
              <a:rPr lang="en-US" dirty="0">
                <a:solidFill>
                  <a:prstClr val="black"/>
                </a:solidFill>
                <a:latin typeface="Calibri" panose="020F0502020204030204"/>
              </a:rPr>
              <a:t>That </a:t>
            </a:r>
            <a:r>
              <a:rPr lang="en-US" dirty="0" err="1">
                <a:solidFill>
                  <a:prstClr val="black"/>
                </a:solidFill>
                <a:latin typeface="Calibri" panose="020F0502020204030204"/>
              </a:rPr>
              <a:t>i</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ncludes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physics, engineering (electrical/electronic, thermal, mechanical, fluid dynamics), material science, management skills etc.</a:t>
            </a:r>
          </a:p>
          <a:p>
            <a:pPr marR="0" lvl="0" algn="just"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p:cNvPicPr>
            <a:picLocks noChangeAspect="1"/>
          </p:cNvPicPr>
          <p:nvPr/>
        </p:nvPicPr>
        <p:blipFill rotWithShape="1">
          <a:blip r:embed="rId2"/>
          <a:srcRect l="5374" t="518" r="3514" b="-518"/>
          <a:stretch/>
        </p:blipFill>
        <p:spPr>
          <a:xfrm>
            <a:off x="138546" y="2141006"/>
            <a:ext cx="5727031" cy="3095238"/>
          </a:xfrm>
          <a:prstGeom prst="rect">
            <a:avLst/>
          </a:prstGeom>
        </p:spPr>
      </p:pic>
      <p:sp>
        <p:nvSpPr>
          <p:cNvPr id="4" name="CasellaDiTesto 3"/>
          <p:cNvSpPr txBox="1"/>
          <p:nvPr/>
        </p:nvSpPr>
        <p:spPr>
          <a:xfrm>
            <a:off x="6096000" y="1969556"/>
            <a:ext cx="5957454"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Power Electronics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err="1">
                <a:ln>
                  <a:noFill/>
                </a:ln>
                <a:solidFill>
                  <a:prstClr val="black"/>
                </a:solidFill>
                <a:effectLst/>
                <a:uLnTx/>
                <a:uFillTx/>
                <a:latin typeface="Calibri" panose="020F0502020204030204"/>
                <a:ea typeface="+mn-ea"/>
                <a:cs typeface="+mn-cs"/>
              </a:rPr>
              <a:t>Material</a:t>
            </a: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 Science, </a:t>
            </a:r>
            <a:r>
              <a:rPr kumimoji="0" lang="it-IT" b="0" i="0" u="none" strike="noStrike" kern="1200" cap="none" spc="0" normalizeH="0" baseline="0" noProof="0" dirty="0" err="1">
                <a:ln>
                  <a:noFill/>
                </a:ln>
                <a:solidFill>
                  <a:prstClr val="black"/>
                </a:solidFill>
                <a:effectLst/>
                <a:uLnTx/>
                <a:uFillTx/>
                <a:latin typeface="Calibri" panose="020F0502020204030204"/>
                <a:ea typeface="+mn-ea"/>
                <a:cs typeface="+mn-cs"/>
              </a:rPr>
              <a:t>Thermodynamics</a:t>
            </a:r>
            <a:endParaRPr kumimoji="0" lang="it-IT"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err="1">
                <a:ln>
                  <a:noFill/>
                </a:ln>
                <a:solidFill>
                  <a:prstClr val="black"/>
                </a:solidFill>
                <a:effectLst/>
                <a:uLnTx/>
                <a:uFillTx/>
                <a:latin typeface="Calibri" panose="020F0502020204030204"/>
                <a:ea typeface="+mn-ea"/>
                <a:cs typeface="+mn-cs"/>
              </a:rPr>
              <a:t>Mechanical</a:t>
            </a: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 Engineering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err="1">
                <a:ln>
                  <a:noFill/>
                </a:ln>
                <a:solidFill>
                  <a:prstClr val="black"/>
                </a:solidFill>
                <a:effectLst/>
                <a:uLnTx/>
                <a:uFillTx/>
                <a:latin typeface="Calibri" panose="020F0502020204030204"/>
                <a:ea typeface="+mn-ea"/>
                <a:cs typeface="+mn-cs"/>
              </a:rPr>
              <a:t>Infrasturucture</a:t>
            </a: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 Engineering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dirty="0" err="1">
                <a:solidFill>
                  <a:prstClr val="black"/>
                </a:solidFill>
                <a:latin typeface="Calibri" panose="020F0502020204030204"/>
              </a:rPr>
              <a:t>Superconductivity</a:t>
            </a:r>
            <a:r>
              <a:rPr lang="it-IT" dirty="0">
                <a:solidFill>
                  <a:prstClr val="black"/>
                </a:solidFill>
                <a:latin typeface="Calibri" panose="020F0502020204030204"/>
              </a:rPr>
              <a:t> and </a:t>
            </a:r>
            <a:r>
              <a:rPr lang="it-IT" dirty="0" err="1">
                <a:solidFill>
                  <a:prstClr val="black"/>
                </a:solidFill>
                <a:latin typeface="Calibri" panose="020F0502020204030204"/>
              </a:rPr>
              <a:t>Cryogenics</a:t>
            </a:r>
            <a:endParaRPr lang="it-IT"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Vacuum Technology</a:t>
            </a:r>
            <a:endParaRPr lang="it-IT"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dirty="0">
                <a:solidFill>
                  <a:prstClr val="black"/>
                </a:solidFill>
                <a:latin typeface="Calibri" panose="020F0502020204030204"/>
              </a:rPr>
              <a:t>Circuit Design</a:t>
            </a:r>
            <a:endParaRPr kumimoji="0" lang="it-IT"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Radio Frequency and </a:t>
            </a:r>
            <a:r>
              <a:rPr kumimoji="0" lang="it-IT" b="0" i="0" u="none" strike="noStrike" kern="1200" cap="none" spc="0" normalizeH="0" baseline="0" noProof="0" dirty="0" err="1">
                <a:ln>
                  <a:noFill/>
                </a:ln>
                <a:solidFill>
                  <a:prstClr val="black"/>
                </a:solidFill>
                <a:effectLst/>
                <a:uLnTx/>
                <a:uFillTx/>
                <a:latin typeface="Calibri" panose="020F0502020204030204"/>
                <a:ea typeface="+mn-ea"/>
                <a:cs typeface="+mn-cs"/>
              </a:rPr>
              <a:t>Microwaves</a:t>
            </a:r>
            <a:endParaRPr kumimoji="0" lang="it-IT"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Software Engineering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dirty="0">
                <a:solidFill>
                  <a:prstClr val="black"/>
                </a:solidFill>
                <a:latin typeface="Calibri" panose="020F0502020204030204"/>
              </a:rPr>
              <a:t>Control System Engineering</a:t>
            </a:r>
            <a:endParaRPr kumimoji="0" lang="it-IT"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err="1">
                <a:ln>
                  <a:noFill/>
                </a:ln>
                <a:solidFill>
                  <a:prstClr val="black"/>
                </a:solidFill>
                <a:effectLst/>
                <a:uLnTx/>
                <a:uFillTx/>
                <a:latin typeface="Calibri" panose="020F0502020204030204"/>
                <a:ea typeface="+mn-ea"/>
                <a:cs typeface="+mn-cs"/>
              </a:rPr>
              <a:t>Baeam</a:t>
            </a: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 Dynamics/ </a:t>
            </a:r>
            <a:r>
              <a:rPr kumimoji="0" lang="it-IT" b="0" i="0" u="none" strike="noStrike" kern="1200" cap="none" spc="0" normalizeH="0" baseline="0" noProof="0" dirty="0" err="1">
                <a:ln>
                  <a:noFill/>
                </a:ln>
                <a:solidFill>
                  <a:prstClr val="black"/>
                </a:solidFill>
                <a:effectLst/>
                <a:uLnTx/>
                <a:uFillTx/>
                <a:latin typeface="Calibri" panose="020F0502020204030204"/>
                <a:ea typeface="+mn-ea"/>
                <a:cs typeface="+mn-cs"/>
              </a:rPr>
              <a:t>beam</a:t>
            </a: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b="0" i="0" u="none" strike="noStrike" kern="1200" cap="none" spc="0" normalizeH="0" baseline="0" noProof="0" dirty="0" err="1">
                <a:ln>
                  <a:noFill/>
                </a:ln>
                <a:solidFill>
                  <a:prstClr val="black"/>
                </a:solidFill>
                <a:effectLst/>
                <a:uLnTx/>
                <a:uFillTx/>
                <a:latin typeface="Calibri" panose="020F0502020204030204"/>
                <a:ea typeface="+mn-ea"/>
                <a:cs typeface="+mn-cs"/>
              </a:rPr>
              <a:t>optics</a:t>
            </a:r>
            <a:endParaRPr lang="it-IT"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err="1">
                <a:ln>
                  <a:noFill/>
                </a:ln>
                <a:solidFill>
                  <a:prstClr val="black"/>
                </a:solidFill>
                <a:effectLst/>
                <a:uLnTx/>
                <a:uFillTx/>
                <a:latin typeface="Calibri" panose="020F0502020204030204"/>
                <a:ea typeface="+mn-ea"/>
                <a:cs typeface="+mn-cs"/>
              </a:rPr>
              <a:t>Electrodynamics</a:t>
            </a:r>
            <a:endParaRPr kumimoji="0" lang="it-IT"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dirty="0">
                <a:solidFill>
                  <a:prstClr val="black"/>
                </a:solidFill>
                <a:latin typeface="Calibri" panose="020F0502020204030204"/>
              </a:rPr>
              <a:t>Plasma </a:t>
            </a:r>
            <a:r>
              <a:rPr lang="it-IT" dirty="0" err="1">
                <a:solidFill>
                  <a:prstClr val="black"/>
                </a:solidFill>
                <a:latin typeface="Calibri" panose="020F0502020204030204"/>
              </a:rPr>
              <a:t>Physics</a:t>
            </a:r>
            <a:endParaRPr lang="it-IT"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Administration and Accounting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Project Management</a:t>
            </a:r>
          </a:p>
        </p:txBody>
      </p:sp>
      <p:sp>
        <p:nvSpPr>
          <p:cNvPr id="7" name="Titolo 1"/>
          <p:cNvSpPr txBox="1">
            <a:spLocks/>
          </p:cNvSpPr>
          <p:nvPr/>
        </p:nvSpPr>
        <p:spPr>
          <a:xfrm>
            <a:off x="263236" y="433141"/>
            <a:ext cx="11790218"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Final Considerations</a:t>
            </a:r>
          </a:p>
        </p:txBody>
      </p:sp>
      <p:sp>
        <p:nvSpPr>
          <p:cNvPr id="5" name="Footer Placeholder 4">
            <a:extLst>
              <a:ext uri="{FF2B5EF4-FFF2-40B4-BE49-F238E27FC236}">
                <a16:creationId xmlns:a16="http://schemas.microsoft.com/office/drawing/2014/main" id="{77211D07-36AF-CE23-0A9F-06AE34B14078}"/>
              </a:ext>
            </a:extLst>
          </p:cNvPr>
          <p:cNvSpPr>
            <a:spLocks noGrp="1"/>
          </p:cNvSpPr>
          <p:nvPr>
            <p:ph type="ftr" sz="quarter" idx="11"/>
          </p:nvPr>
        </p:nvSpPr>
        <p:spPr/>
        <p:txBody>
          <a:bodyPr/>
          <a:lstStyle/>
          <a:p>
            <a:r>
              <a:rPr lang="it-IT"/>
              <a:t>A. Palmieri INSPYRE LNL 14/07/2025</a:t>
            </a:r>
          </a:p>
        </p:txBody>
      </p:sp>
      <p:sp>
        <p:nvSpPr>
          <p:cNvPr id="8" name="Slide Number Placeholder 7">
            <a:extLst>
              <a:ext uri="{FF2B5EF4-FFF2-40B4-BE49-F238E27FC236}">
                <a16:creationId xmlns:a16="http://schemas.microsoft.com/office/drawing/2014/main" id="{78ACD6DE-5AEB-667D-7834-9C672D1DB33C}"/>
              </a:ext>
            </a:extLst>
          </p:cNvPr>
          <p:cNvSpPr>
            <a:spLocks noGrp="1"/>
          </p:cNvSpPr>
          <p:nvPr>
            <p:ph type="sldNum" sz="quarter" idx="12"/>
          </p:nvPr>
        </p:nvSpPr>
        <p:spPr/>
        <p:txBody>
          <a:bodyPr/>
          <a:lstStyle/>
          <a:p>
            <a:fld id="{2E4BE8FC-CFFD-4262-8733-1BF5A1015723}" type="slidenum">
              <a:rPr lang="it-IT" smtClean="0"/>
              <a:t>46</a:t>
            </a:fld>
            <a:endParaRPr lang="it-IT"/>
          </a:p>
        </p:txBody>
      </p:sp>
    </p:spTree>
    <p:extLst>
      <p:ext uri="{BB962C8B-B14F-4D97-AF65-F5344CB8AC3E}">
        <p14:creationId xmlns:p14="http://schemas.microsoft.com/office/powerpoint/2010/main" val="1534971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E7AF32-4895-E6E4-7058-5A6DC48CFA91}"/>
              </a:ext>
            </a:extLst>
          </p:cNvPr>
          <p:cNvSpPr>
            <a:spLocks noGrp="1"/>
          </p:cNvSpPr>
          <p:nvPr>
            <p:ph type="sldNum" sz="quarter" idx="12"/>
          </p:nvPr>
        </p:nvSpPr>
        <p:spPr/>
        <p:txBody>
          <a:bodyPr/>
          <a:lstStyle/>
          <a:p>
            <a:fld id="{2E4BE8FC-CFFD-4262-8733-1BF5A1015723}" type="slidenum">
              <a:rPr lang="it-IT" smtClean="0"/>
              <a:t>47</a:t>
            </a:fld>
            <a:endParaRPr lang="it-IT"/>
          </a:p>
        </p:txBody>
      </p:sp>
      <p:pic>
        <p:nvPicPr>
          <p:cNvPr id="1026" name="Picture 2" descr="Casino (1995) Retrospective Review and Analysis – LAZY BOY POPCORN">
            <a:extLst>
              <a:ext uri="{FF2B5EF4-FFF2-40B4-BE49-F238E27FC236}">
                <a16:creationId xmlns:a16="http://schemas.microsoft.com/office/drawing/2014/main" id="{9C55D8EF-4238-F22A-E529-EA8917B51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403" y="369108"/>
            <a:ext cx="10097193" cy="56796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2C99C0-536E-F5A7-8FF5-E53EA59D68F6}"/>
              </a:ext>
            </a:extLst>
          </p:cNvPr>
          <p:cNvSpPr txBox="1"/>
          <p:nvPr/>
        </p:nvSpPr>
        <p:spPr>
          <a:xfrm>
            <a:off x="3369290" y="4817570"/>
            <a:ext cx="5105885" cy="923330"/>
          </a:xfrm>
          <a:prstGeom prst="rect">
            <a:avLst/>
          </a:prstGeom>
          <a:noFill/>
        </p:spPr>
        <p:txBody>
          <a:bodyPr wrap="none" rtlCol="0">
            <a:spAutoFit/>
          </a:bodyPr>
          <a:lstStyle/>
          <a:p>
            <a:r>
              <a:rPr lang="it-IT" sz="5400" dirty="0">
                <a:solidFill>
                  <a:srgbClr val="FFFF00"/>
                </a:solidFill>
              </a:rPr>
              <a:t>…and </a:t>
            </a:r>
            <a:r>
              <a:rPr lang="it-IT" sz="5400" dirty="0" err="1">
                <a:solidFill>
                  <a:srgbClr val="FFFF00"/>
                </a:solidFill>
              </a:rPr>
              <a:t>that</a:t>
            </a:r>
            <a:r>
              <a:rPr lang="it-IT" sz="5400" dirty="0">
                <a:solidFill>
                  <a:srgbClr val="FFFF00"/>
                </a:solidFill>
              </a:rPr>
              <a:t> </a:t>
            </a:r>
            <a:r>
              <a:rPr lang="it-IT" sz="5400" dirty="0" err="1">
                <a:solidFill>
                  <a:srgbClr val="FFFF00"/>
                </a:solidFill>
              </a:rPr>
              <a:t>is</a:t>
            </a:r>
            <a:r>
              <a:rPr lang="it-IT" sz="5400" dirty="0">
                <a:solidFill>
                  <a:srgbClr val="FFFF00"/>
                </a:solidFill>
              </a:rPr>
              <a:t> </a:t>
            </a:r>
            <a:r>
              <a:rPr lang="it-IT" sz="5400" dirty="0" err="1">
                <a:solidFill>
                  <a:srgbClr val="FFFF00"/>
                </a:solidFill>
              </a:rPr>
              <a:t>that</a:t>
            </a:r>
            <a:r>
              <a:rPr lang="it-IT" sz="5400" dirty="0">
                <a:solidFill>
                  <a:srgbClr val="FFFF00"/>
                </a:solidFill>
              </a:rPr>
              <a:t>.</a:t>
            </a:r>
          </a:p>
        </p:txBody>
      </p:sp>
      <p:sp>
        <p:nvSpPr>
          <p:cNvPr id="5" name="Footer Placeholder 4">
            <a:extLst>
              <a:ext uri="{FF2B5EF4-FFF2-40B4-BE49-F238E27FC236}">
                <a16:creationId xmlns:a16="http://schemas.microsoft.com/office/drawing/2014/main" id="{FEA2583C-7DAC-F74D-CA83-76CE7E6BE7C6}"/>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562808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9687" y="986700"/>
            <a:ext cx="11217871" cy="1631216"/>
          </a:xfrm>
          <a:prstGeom prst="rect">
            <a:avLst/>
          </a:prstGeom>
          <a:noFill/>
        </p:spPr>
        <p:txBody>
          <a:bodyPr wrap="square" rtlCol="0">
            <a:spAutoFit/>
          </a:bodyPr>
          <a:lstStyle/>
          <a:p>
            <a:pPr algn="just"/>
            <a:r>
              <a:rPr lang="it-IT" sz="2000" dirty="0"/>
              <a:t>A </a:t>
            </a:r>
            <a:r>
              <a:rPr lang="it-IT" sz="2000" dirty="0" err="1"/>
              <a:t>Particle</a:t>
            </a:r>
            <a:r>
              <a:rPr lang="it-IT" sz="2000" dirty="0"/>
              <a:t> Accelerator </a:t>
            </a:r>
            <a:r>
              <a:rPr lang="it-IT" sz="2000" dirty="0" err="1"/>
              <a:t>is</a:t>
            </a:r>
            <a:r>
              <a:rPr lang="it-IT" sz="2000" dirty="0"/>
              <a:t> an </a:t>
            </a:r>
            <a:r>
              <a:rPr lang="it-IT" sz="2000" b="1" dirty="0" err="1"/>
              <a:t>Apparatus</a:t>
            </a:r>
            <a:r>
              <a:rPr lang="it-IT" sz="2000" b="1" dirty="0"/>
              <a:t> </a:t>
            </a:r>
            <a:r>
              <a:rPr lang="it-IT" sz="2000" dirty="0" err="1"/>
              <a:t>devoted</a:t>
            </a:r>
            <a:r>
              <a:rPr lang="it-IT" sz="2000" dirty="0"/>
              <a:t> to </a:t>
            </a:r>
            <a:r>
              <a:rPr lang="it-IT" sz="2000" b="1" dirty="0" err="1"/>
              <a:t>charged</a:t>
            </a:r>
            <a:r>
              <a:rPr lang="it-IT" sz="2000" b="1" dirty="0"/>
              <a:t> </a:t>
            </a:r>
            <a:r>
              <a:rPr lang="it-IT" sz="2000" b="1" dirty="0" err="1"/>
              <a:t>particle</a:t>
            </a:r>
            <a:r>
              <a:rPr lang="it-IT" sz="2000" b="1" dirty="0"/>
              <a:t> </a:t>
            </a:r>
            <a:r>
              <a:rPr lang="it-IT" sz="2000" b="1" dirty="0" err="1"/>
              <a:t>acceleration</a:t>
            </a:r>
            <a:r>
              <a:rPr lang="it-IT" sz="2000" b="1" dirty="0"/>
              <a:t> </a:t>
            </a:r>
            <a:r>
              <a:rPr lang="it-IT" sz="2000" dirty="0" err="1"/>
              <a:t>along</a:t>
            </a:r>
            <a:r>
              <a:rPr lang="it-IT" sz="2000" dirty="0"/>
              <a:t> a </a:t>
            </a:r>
            <a:r>
              <a:rPr lang="it-IT" sz="2000" b="1" dirty="0" err="1"/>
              <a:t>prefixed</a:t>
            </a:r>
            <a:r>
              <a:rPr lang="it-IT" sz="2000" b="1" dirty="0"/>
              <a:t> </a:t>
            </a:r>
            <a:r>
              <a:rPr lang="it-IT" sz="2000" b="1" dirty="0" err="1"/>
              <a:t>trajectory</a:t>
            </a:r>
            <a:r>
              <a:rPr lang="it-IT" sz="2000" b="1" dirty="0"/>
              <a:t>, </a:t>
            </a:r>
            <a:r>
              <a:rPr lang="it-IT" sz="2000" dirty="0"/>
              <a:t>with the </a:t>
            </a:r>
            <a:r>
              <a:rPr lang="it-IT" sz="2000" dirty="0" err="1"/>
              <a:t>aim</a:t>
            </a:r>
            <a:r>
              <a:rPr lang="it-IT" sz="2000" dirty="0"/>
              <a:t> of </a:t>
            </a:r>
            <a:r>
              <a:rPr lang="it-IT" sz="2000" dirty="0" err="1"/>
              <a:t>reaching</a:t>
            </a:r>
            <a:r>
              <a:rPr lang="it-IT" sz="2000" dirty="0"/>
              <a:t> a </a:t>
            </a:r>
            <a:r>
              <a:rPr lang="it-IT" sz="2000" dirty="0" err="1"/>
              <a:t>determined</a:t>
            </a:r>
            <a:r>
              <a:rPr lang="it-IT" sz="2000" dirty="0"/>
              <a:t> </a:t>
            </a:r>
            <a:r>
              <a:rPr lang="it-IT" sz="2000" b="1" dirty="0"/>
              <a:t>energy </a:t>
            </a:r>
          </a:p>
          <a:p>
            <a:pPr marL="342900" indent="-342900" algn="just">
              <a:buFont typeface="Arial" panose="020B0604020202020204" pitchFamily="34" charset="0"/>
              <a:buChar char="•"/>
            </a:pPr>
            <a:r>
              <a:rPr lang="it-IT" sz="2000" b="1" dirty="0"/>
              <a:t>    </a:t>
            </a:r>
            <a:r>
              <a:rPr lang="it-IT" sz="2000" b="1" dirty="0" err="1"/>
              <a:t>Apparatus</a:t>
            </a:r>
            <a:r>
              <a:rPr lang="it-IT" sz="2000" b="1" dirty="0"/>
              <a:t> = &gt; </a:t>
            </a:r>
            <a:r>
              <a:rPr lang="it-IT" sz="2000" b="1" dirty="0" err="1"/>
              <a:t>artificial</a:t>
            </a:r>
            <a:r>
              <a:rPr lang="it-IT" sz="2000" b="1" dirty="0"/>
              <a:t> and </a:t>
            </a:r>
            <a:r>
              <a:rPr lang="it-IT" sz="2000" b="1" dirty="0" err="1"/>
              <a:t>complex</a:t>
            </a:r>
            <a:r>
              <a:rPr lang="it-IT" sz="2000" b="1" dirty="0"/>
              <a:t> system</a:t>
            </a:r>
          </a:p>
          <a:p>
            <a:pPr marL="571500" indent="-571500" algn="just">
              <a:buFont typeface="Arial" panose="020B0604020202020204" pitchFamily="34" charset="0"/>
              <a:buChar char="•"/>
            </a:pPr>
            <a:r>
              <a:rPr lang="it-IT" sz="2000" b="1" dirty="0" err="1"/>
              <a:t>Charged</a:t>
            </a:r>
            <a:r>
              <a:rPr lang="it-IT" sz="2000" b="1" dirty="0"/>
              <a:t> </a:t>
            </a:r>
            <a:r>
              <a:rPr lang="it-IT" sz="2000" b="1" dirty="0" err="1"/>
              <a:t>particles</a:t>
            </a:r>
            <a:r>
              <a:rPr lang="it-IT" sz="2000" b="1" dirty="0"/>
              <a:t> =&gt; </a:t>
            </a:r>
            <a:r>
              <a:rPr lang="it-IT" sz="2000" b="1" dirty="0" err="1"/>
              <a:t>electrons</a:t>
            </a:r>
            <a:r>
              <a:rPr lang="it-IT" sz="2000" b="1" dirty="0"/>
              <a:t>, </a:t>
            </a:r>
            <a:r>
              <a:rPr lang="it-IT" sz="2000" b="1" dirty="0" err="1"/>
              <a:t>protons</a:t>
            </a:r>
            <a:r>
              <a:rPr lang="it-IT" sz="2000" b="1" dirty="0"/>
              <a:t>, </a:t>
            </a:r>
            <a:r>
              <a:rPr lang="it-IT" sz="2000" b="1" dirty="0" err="1"/>
              <a:t>ions</a:t>
            </a:r>
            <a:r>
              <a:rPr lang="it-IT" sz="2000" b="1" dirty="0"/>
              <a:t>, etc. </a:t>
            </a:r>
          </a:p>
          <a:p>
            <a:pPr marL="571500" indent="-571500" algn="just">
              <a:buFont typeface="Arial" panose="020B0604020202020204" pitchFamily="34" charset="0"/>
              <a:buChar char="•"/>
            </a:pPr>
            <a:r>
              <a:rPr lang="it-IT" sz="2000" b="1" dirty="0"/>
              <a:t>Acceleration </a:t>
            </a:r>
            <a:r>
              <a:rPr lang="it-IT" sz="2000" b="1" dirty="0" err="1"/>
              <a:t>along</a:t>
            </a:r>
            <a:r>
              <a:rPr lang="it-IT" sz="2000" b="1" dirty="0"/>
              <a:t> a </a:t>
            </a:r>
            <a:r>
              <a:rPr lang="it-IT" sz="2000" b="1" dirty="0" err="1"/>
              <a:t>prefixed</a:t>
            </a:r>
            <a:r>
              <a:rPr lang="it-IT" sz="2000" b="1" dirty="0"/>
              <a:t> </a:t>
            </a:r>
            <a:r>
              <a:rPr lang="it-IT" sz="2000" b="1" dirty="0" err="1"/>
              <a:t>trajectory</a:t>
            </a:r>
            <a:r>
              <a:rPr lang="it-IT" sz="2000" b="1" dirty="0"/>
              <a:t> =&gt; </a:t>
            </a:r>
            <a:r>
              <a:rPr lang="it-IT" sz="2000" b="1" dirty="0" err="1"/>
              <a:t>application</a:t>
            </a:r>
            <a:r>
              <a:rPr lang="it-IT" sz="2000" b="1" dirty="0"/>
              <a:t> of </a:t>
            </a:r>
            <a:r>
              <a:rPr lang="it-IT" sz="2000" b="1" dirty="0" err="1"/>
              <a:t>Electromagnetic</a:t>
            </a:r>
            <a:r>
              <a:rPr lang="it-IT" sz="2000" b="1" dirty="0"/>
              <a:t> Fields</a:t>
            </a:r>
          </a:p>
        </p:txBody>
      </p:sp>
      <p:sp>
        <p:nvSpPr>
          <p:cNvPr id="3" name="Segnaposto numero diapositiva 2"/>
          <p:cNvSpPr>
            <a:spLocks noGrp="1"/>
          </p:cNvSpPr>
          <p:nvPr>
            <p:ph type="sldNum" sz="quarter" idx="12"/>
          </p:nvPr>
        </p:nvSpPr>
        <p:spPr/>
        <p:txBody>
          <a:bodyPr/>
          <a:lstStyle/>
          <a:p>
            <a:fld id="{0AA4D6E6-13A6-4217-ABA7-E4004A4D1319}" type="slidenum">
              <a:rPr lang="it-IT" smtClean="0"/>
              <a:t>5</a:t>
            </a:fld>
            <a:endParaRPr lang="it-IT"/>
          </a:p>
        </p:txBody>
      </p:sp>
      <p:sp>
        <p:nvSpPr>
          <p:cNvPr id="7" name="Scroll: Horizontal 6">
            <a:extLst>
              <a:ext uri="{FF2B5EF4-FFF2-40B4-BE49-F238E27FC236}">
                <a16:creationId xmlns:a16="http://schemas.microsoft.com/office/drawing/2014/main" id="{19FBDD0A-0F9D-44D8-A176-8E435F281E67}"/>
              </a:ext>
            </a:extLst>
          </p:cNvPr>
          <p:cNvSpPr/>
          <p:nvPr/>
        </p:nvSpPr>
        <p:spPr>
          <a:xfrm>
            <a:off x="615858" y="2494625"/>
            <a:ext cx="7078362" cy="2545492"/>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Arial" panose="020B0604020202020204" pitchFamily="34" charset="0"/>
              <a:buChar char="•"/>
            </a:pPr>
            <a:r>
              <a:rPr lang="it-IT" dirty="0">
                <a:solidFill>
                  <a:srgbClr val="181512"/>
                </a:solidFill>
              </a:rPr>
              <a:t>The </a:t>
            </a:r>
            <a:r>
              <a:rPr lang="it-IT" dirty="0" err="1">
                <a:solidFill>
                  <a:srgbClr val="181512"/>
                </a:solidFill>
              </a:rPr>
              <a:t>electric</a:t>
            </a:r>
            <a:r>
              <a:rPr lang="it-IT" dirty="0">
                <a:solidFill>
                  <a:srgbClr val="181512"/>
                </a:solidFill>
              </a:rPr>
              <a:t> </a:t>
            </a:r>
            <a:r>
              <a:rPr lang="it-IT" dirty="0" err="1">
                <a:solidFill>
                  <a:srgbClr val="181512"/>
                </a:solidFill>
              </a:rPr>
              <a:t>charge</a:t>
            </a:r>
            <a:r>
              <a:rPr lang="it-IT" dirty="0">
                <a:solidFill>
                  <a:srgbClr val="181512"/>
                </a:solidFill>
              </a:rPr>
              <a:t> </a:t>
            </a:r>
            <a:r>
              <a:rPr lang="it-IT" dirty="0" err="1">
                <a:solidFill>
                  <a:srgbClr val="181512"/>
                </a:solidFill>
              </a:rPr>
              <a:t>is</a:t>
            </a:r>
            <a:r>
              <a:rPr lang="it-IT" dirty="0">
                <a:solidFill>
                  <a:srgbClr val="181512"/>
                </a:solidFill>
              </a:rPr>
              <a:t> a </a:t>
            </a:r>
            <a:r>
              <a:rPr lang="it-IT" b="1" dirty="0" err="1">
                <a:solidFill>
                  <a:srgbClr val="181512"/>
                </a:solidFill>
              </a:rPr>
              <a:t>property</a:t>
            </a:r>
            <a:r>
              <a:rPr lang="it-IT" b="1" dirty="0">
                <a:solidFill>
                  <a:srgbClr val="181512"/>
                </a:solidFill>
              </a:rPr>
              <a:t> of </a:t>
            </a:r>
            <a:r>
              <a:rPr lang="it-IT" b="1" dirty="0" err="1">
                <a:solidFill>
                  <a:srgbClr val="181512"/>
                </a:solidFill>
              </a:rPr>
              <a:t>matter</a:t>
            </a:r>
            <a:endParaRPr lang="it-IT" b="1" dirty="0">
              <a:solidFill>
                <a:srgbClr val="181512"/>
              </a:solidFill>
            </a:endParaRPr>
          </a:p>
          <a:p>
            <a:pPr marL="285750" indent="-285750">
              <a:buFont typeface="Arial" panose="020B0604020202020204" pitchFamily="34" charset="0"/>
              <a:buChar char="•"/>
            </a:pPr>
            <a:r>
              <a:rPr lang="it-IT" dirty="0">
                <a:solidFill>
                  <a:srgbClr val="181512"/>
                </a:solidFill>
              </a:rPr>
              <a:t>We </a:t>
            </a:r>
            <a:r>
              <a:rPr lang="it-IT" dirty="0" err="1">
                <a:solidFill>
                  <a:srgbClr val="181512"/>
                </a:solidFill>
              </a:rPr>
              <a:t>distinguish</a:t>
            </a:r>
            <a:r>
              <a:rPr lang="it-IT" dirty="0">
                <a:solidFill>
                  <a:srgbClr val="181512"/>
                </a:solidFill>
              </a:rPr>
              <a:t> </a:t>
            </a:r>
            <a:r>
              <a:rPr lang="it-IT" dirty="0" err="1">
                <a:solidFill>
                  <a:srgbClr val="181512"/>
                </a:solidFill>
              </a:rPr>
              <a:t>two</a:t>
            </a:r>
            <a:r>
              <a:rPr lang="it-IT" dirty="0">
                <a:solidFill>
                  <a:srgbClr val="181512"/>
                </a:solidFill>
              </a:rPr>
              <a:t> </a:t>
            </a:r>
            <a:r>
              <a:rPr lang="it-IT" dirty="0" err="1">
                <a:solidFill>
                  <a:srgbClr val="181512"/>
                </a:solidFill>
              </a:rPr>
              <a:t>types</a:t>
            </a:r>
            <a:r>
              <a:rPr lang="it-IT" dirty="0">
                <a:solidFill>
                  <a:srgbClr val="181512"/>
                </a:solidFill>
              </a:rPr>
              <a:t> of </a:t>
            </a:r>
            <a:r>
              <a:rPr lang="it-IT" dirty="0" err="1">
                <a:solidFill>
                  <a:srgbClr val="181512"/>
                </a:solidFill>
              </a:rPr>
              <a:t>electric</a:t>
            </a:r>
            <a:r>
              <a:rPr lang="it-IT" dirty="0">
                <a:solidFill>
                  <a:srgbClr val="181512"/>
                </a:solidFill>
              </a:rPr>
              <a:t> </a:t>
            </a:r>
            <a:r>
              <a:rPr lang="it-IT" dirty="0" err="1">
                <a:solidFill>
                  <a:srgbClr val="181512"/>
                </a:solidFill>
              </a:rPr>
              <a:t>charge</a:t>
            </a:r>
            <a:r>
              <a:rPr lang="it-IT" dirty="0">
                <a:solidFill>
                  <a:srgbClr val="181512"/>
                </a:solidFill>
              </a:rPr>
              <a:t> </a:t>
            </a:r>
            <a:r>
              <a:rPr lang="it-IT" b="1" dirty="0">
                <a:solidFill>
                  <a:srgbClr val="181512"/>
                </a:solidFill>
              </a:rPr>
              <a:t>positive </a:t>
            </a:r>
            <a:r>
              <a:rPr lang="it-IT" b="1" dirty="0" err="1">
                <a:solidFill>
                  <a:srgbClr val="181512"/>
                </a:solidFill>
              </a:rPr>
              <a:t>charge</a:t>
            </a:r>
            <a:r>
              <a:rPr lang="it-IT" b="1" dirty="0">
                <a:solidFill>
                  <a:srgbClr val="181512"/>
                </a:solidFill>
              </a:rPr>
              <a:t> and negative </a:t>
            </a:r>
            <a:r>
              <a:rPr lang="it-IT" b="1" dirty="0" err="1">
                <a:solidFill>
                  <a:srgbClr val="181512"/>
                </a:solidFill>
              </a:rPr>
              <a:t>charge</a:t>
            </a:r>
            <a:r>
              <a:rPr lang="it-IT" b="1" dirty="0">
                <a:solidFill>
                  <a:srgbClr val="181512"/>
                </a:solidFill>
              </a:rPr>
              <a:t> </a:t>
            </a:r>
          </a:p>
          <a:p>
            <a:pPr marL="285750" indent="-285750">
              <a:buFont typeface="Arial" panose="020B0604020202020204" pitchFamily="34" charset="0"/>
              <a:buChar char="•"/>
            </a:pPr>
            <a:r>
              <a:rPr lang="it-IT" b="1" dirty="0" err="1">
                <a:solidFill>
                  <a:srgbClr val="181512"/>
                </a:solidFill>
              </a:rPr>
              <a:t>Charges</a:t>
            </a:r>
            <a:r>
              <a:rPr lang="it-IT" b="1" dirty="0">
                <a:solidFill>
                  <a:srgbClr val="181512"/>
                </a:solidFill>
              </a:rPr>
              <a:t> of the </a:t>
            </a:r>
            <a:r>
              <a:rPr lang="it-IT" b="1" dirty="0" err="1">
                <a:solidFill>
                  <a:srgbClr val="181512"/>
                </a:solidFill>
              </a:rPr>
              <a:t>same</a:t>
            </a:r>
            <a:r>
              <a:rPr lang="it-IT" b="1" dirty="0">
                <a:solidFill>
                  <a:srgbClr val="181512"/>
                </a:solidFill>
              </a:rPr>
              <a:t> [opposite] </a:t>
            </a:r>
            <a:r>
              <a:rPr lang="it-IT" b="1" dirty="0" err="1">
                <a:solidFill>
                  <a:srgbClr val="181512"/>
                </a:solidFill>
              </a:rPr>
              <a:t>sign</a:t>
            </a:r>
            <a:r>
              <a:rPr lang="it-IT" b="1" dirty="0">
                <a:solidFill>
                  <a:srgbClr val="181512"/>
                </a:solidFill>
              </a:rPr>
              <a:t> </a:t>
            </a:r>
            <a:r>
              <a:rPr lang="it-IT" b="1" dirty="0" err="1">
                <a:solidFill>
                  <a:srgbClr val="181512"/>
                </a:solidFill>
              </a:rPr>
              <a:t>attract</a:t>
            </a:r>
            <a:r>
              <a:rPr lang="it-IT" b="1" dirty="0">
                <a:solidFill>
                  <a:srgbClr val="181512"/>
                </a:solidFill>
              </a:rPr>
              <a:t> [</a:t>
            </a:r>
            <a:r>
              <a:rPr lang="it-IT" b="1" dirty="0" err="1">
                <a:solidFill>
                  <a:srgbClr val="181512"/>
                </a:solidFill>
              </a:rPr>
              <a:t>repel</a:t>
            </a:r>
            <a:r>
              <a:rPr lang="it-IT" b="1" dirty="0">
                <a:solidFill>
                  <a:srgbClr val="181512"/>
                </a:solidFill>
              </a:rPr>
              <a:t>] </a:t>
            </a:r>
            <a:r>
              <a:rPr lang="it-IT" b="1" dirty="0" err="1">
                <a:solidFill>
                  <a:srgbClr val="181512"/>
                </a:solidFill>
              </a:rPr>
              <a:t>each</a:t>
            </a:r>
            <a:r>
              <a:rPr lang="it-IT" b="1" dirty="0">
                <a:solidFill>
                  <a:srgbClr val="181512"/>
                </a:solidFill>
              </a:rPr>
              <a:t> </a:t>
            </a:r>
            <a:r>
              <a:rPr lang="it-IT" b="1" dirty="0" err="1">
                <a:solidFill>
                  <a:srgbClr val="181512"/>
                </a:solidFill>
              </a:rPr>
              <a:t>other</a:t>
            </a:r>
            <a:r>
              <a:rPr lang="it-IT" b="1" dirty="0">
                <a:solidFill>
                  <a:srgbClr val="181512"/>
                </a:solidFill>
              </a:rPr>
              <a:t>.</a:t>
            </a:r>
          </a:p>
        </p:txBody>
      </p:sp>
      <p:sp>
        <p:nvSpPr>
          <p:cNvPr id="5" name="Rectangle 4">
            <a:extLst>
              <a:ext uri="{FF2B5EF4-FFF2-40B4-BE49-F238E27FC236}">
                <a16:creationId xmlns:a16="http://schemas.microsoft.com/office/drawing/2014/main" id="{ABC42870-8AD7-4C61-9540-F13F195A920C}"/>
              </a:ext>
            </a:extLst>
          </p:cNvPr>
          <p:cNvSpPr/>
          <p:nvPr/>
        </p:nvSpPr>
        <p:spPr>
          <a:xfrm>
            <a:off x="615858" y="4983018"/>
            <a:ext cx="6289143" cy="1200329"/>
          </a:xfrm>
          <a:prstGeom prst="rect">
            <a:avLst/>
          </a:prstGeom>
        </p:spPr>
        <p:txBody>
          <a:bodyPr wrap="square">
            <a:spAutoFit/>
          </a:bodyPr>
          <a:lstStyle/>
          <a:p>
            <a:pPr algn="just"/>
            <a:r>
              <a:rPr lang="it-IT" b="1" dirty="0" err="1"/>
              <a:t>Types</a:t>
            </a:r>
            <a:r>
              <a:rPr lang="it-IT" b="1" dirty="0"/>
              <a:t> of </a:t>
            </a:r>
            <a:r>
              <a:rPr lang="it-IT" b="1" dirty="0" err="1"/>
              <a:t>accelerators</a:t>
            </a:r>
            <a:endParaRPr lang="it-IT" b="1" dirty="0"/>
          </a:p>
          <a:p>
            <a:pPr marL="285750" indent="-285750" algn="just">
              <a:buFont typeface="Arial" panose="020B0604020202020204" pitchFamily="34" charset="0"/>
              <a:buChar char="•"/>
            </a:pPr>
            <a:r>
              <a:rPr lang="it-IT" dirty="0"/>
              <a:t>Linear or LINAC (the </a:t>
            </a:r>
            <a:r>
              <a:rPr lang="it-IT" dirty="0" err="1"/>
              <a:t>particle</a:t>
            </a:r>
            <a:r>
              <a:rPr lang="it-IT" dirty="0"/>
              <a:t> </a:t>
            </a:r>
            <a:r>
              <a:rPr lang="it-IT" dirty="0" err="1"/>
              <a:t>trajectory</a:t>
            </a:r>
            <a:r>
              <a:rPr lang="it-IT" dirty="0"/>
              <a:t> </a:t>
            </a:r>
            <a:r>
              <a:rPr lang="it-IT" dirty="0" err="1"/>
              <a:t>is</a:t>
            </a:r>
            <a:r>
              <a:rPr lang="it-IT" dirty="0"/>
              <a:t> (</a:t>
            </a:r>
            <a:r>
              <a:rPr lang="it-IT" dirty="0" err="1"/>
              <a:t>principally</a:t>
            </a:r>
            <a:r>
              <a:rPr lang="it-IT" dirty="0"/>
              <a:t>) </a:t>
            </a:r>
            <a:r>
              <a:rPr lang="it-IT" dirty="0" err="1"/>
              <a:t>along</a:t>
            </a:r>
            <a:r>
              <a:rPr lang="it-IT" dirty="0"/>
              <a:t> a </a:t>
            </a:r>
            <a:r>
              <a:rPr lang="it-IT" dirty="0" err="1"/>
              <a:t>rectilinear</a:t>
            </a:r>
            <a:r>
              <a:rPr lang="it-IT" dirty="0"/>
              <a:t> </a:t>
            </a:r>
            <a:r>
              <a:rPr lang="it-IT" dirty="0" err="1"/>
              <a:t>path</a:t>
            </a:r>
            <a:r>
              <a:rPr lang="it-IT" dirty="0"/>
              <a:t>)</a:t>
            </a:r>
          </a:p>
          <a:p>
            <a:pPr marL="285750" indent="-285750" algn="just">
              <a:buFont typeface="Arial" panose="020B0604020202020204" pitchFamily="34" charset="0"/>
              <a:buChar char="•"/>
            </a:pPr>
            <a:r>
              <a:rPr lang="it-IT" dirty="0" err="1"/>
              <a:t>Circular</a:t>
            </a:r>
            <a:r>
              <a:rPr lang="it-IT" dirty="0"/>
              <a:t> (the </a:t>
            </a:r>
            <a:r>
              <a:rPr lang="it-IT" dirty="0" err="1"/>
              <a:t>particle</a:t>
            </a:r>
            <a:r>
              <a:rPr lang="it-IT" dirty="0"/>
              <a:t> </a:t>
            </a:r>
            <a:r>
              <a:rPr lang="it-IT" dirty="0" err="1"/>
              <a:t>trajectory</a:t>
            </a:r>
            <a:r>
              <a:rPr lang="it-IT" dirty="0"/>
              <a:t> </a:t>
            </a:r>
            <a:r>
              <a:rPr lang="it-IT" dirty="0" err="1"/>
              <a:t>is</a:t>
            </a:r>
            <a:r>
              <a:rPr lang="it-IT" dirty="0"/>
              <a:t> a </a:t>
            </a:r>
            <a:r>
              <a:rPr lang="it-IT" dirty="0" err="1"/>
              <a:t>closed</a:t>
            </a:r>
            <a:r>
              <a:rPr lang="it-IT" dirty="0"/>
              <a:t> curve or a </a:t>
            </a:r>
            <a:r>
              <a:rPr lang="it-IT" dirty="0" err="1"/>
              <a:t>spiral</a:t>
            </a:r>
            <a:r>
              <a:rPr lang="it-IT" dirty="0"/>
              <a:t>).</a:t>
            </a:r>
          </a:p>
        </p:txBody>
      </p:sp>
      <p:sp>
        <p:nvSpPr>
          <p:cNvPr id="8" name="Rectangle 2">
            <a:extLst>
              <a:ext uri="{FF2B5EF4-FFF2-40B4-BE49-F238E27FC236}">
                <a16:creationId xmlns:a16="http://schemas.microsoft.com/office/drawing/2014/main" id="{A2260661-A0B3-4B8E-9485-2DC597798E69}"/>
              </a:ext>
            </a:extLst>
          </p:cNvPr>
          <p:cNvSpPr txBox="1">
            <a:spLocks noChangeArrowheads="1"/>
          </p:cNvSpPr>
          <p:nvPr/>
        </p:nvSpPr>
        <p:spPr>
          <a:xfrm>
            <a:off x="751807" y="398123"/>
            <a:ext cx="11010506" cy="737197"/>
          </a:xfrm>
          <a:prstGeom prst="rect">
            <a:avLst/>
          </a:prstGeom>
        </p:spPr>
        <p:txBody>
          <a:bodyPr>
            <a:noAutofit/>
          </a:bodyPr>
          <a:lstStyle>
            <a:defPPr>
              <a:defRPr lang="it-IT"/>
            </a:defPPr>
            <a:lvl1pPr marL="2663549" indent="-2663549" algn="just">
              <a:lnSpc>
                <a:spcPct val="90000"/>
              </a:lnSpc>
              <a:spcBef>
                <a:spcPct val="0"/>
              </a:spcBef>
              <a:buNone/>
              <a:defRPr sz="4000" b="1">
                <a:effectLst>
                  <a:outerShdw blurRad="38100" dist="38100" dir="2700000" algn="tl">
                    <a:srgbClr val="000000">
                      <a:alpha val="43137"/>
                    </a:srgbClr>
                  </a:outerShdw>
                </a:effectLst>
                <a:ea typeface="+mj-ea"/>
                <a:cs typeface="+mj-cs"/>
              </a:defRPr>
            </a:lvl1pPr>
          </a:lstStyle>
          <a:p>
            <a:pPr algn="ctr"/>
            <a:r>
              <a:rPr lang="it-IT" sz="3200" dirty="0" err="1"/>
              <a:t>What</a:t>
            </a:r>
            <a:r>
              <a:rPr lang="it-IT" sz="3200" dirty="0"/>
              <a:t> </a:t>
            </a:r>
            <a:r>
              <a:rPr lang="it-IT" sz="3200" dirty="0" err="1"/>
              <a:t>is</a:t>
            </a:r>
            <a:r>
              <a:rPr lang="it-IT" sz="3200" dirty="0"/>
              <a:t> a </a:t>
            </a:r>
            <a:r>
              <a:rPr lang="it-IT" sz="3200" dirty="0" err="1"/>
              <a:t>Particle</a:t>
            </a:r>
            <a:r>
              <a:rPr lang="it-IT" sz="3200" dirty="0"/>
              <a:t> Accelerator?</a:t>
            </a:r>
          </a:p>
        </p:txBody>
      </p:sp>
      <p:pic>
        <p:nvPicPr>
          <p:cNvPr id="10242" name="Picture 2" descr="The Particle Adventure | How do we experiment with tiny particles? |  Advantages of accelerator design">
            <a:extLst>
              <a:ext uri="{FF2B5EF4-FFF2-40B4-BE49-F238E27FC236}">
                <a16:creationId xmlns:a16="http://schemas.microsoft.com/office/drawing/2014/main" id="{315CE3D5-6C3F-F493-F1AB-C2336674A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9117" y="2617916"/>
            <a:ext cx="3421516" cy="3354427"/>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33D872E6-E013-305C-82F6-95B020759D40}"/>
              </a:ext>
            </a:extLst>
          </p:cNvPr>
          <p:cNvSpPr>
            <a:spLocks noGrp="1"/>
          </p:cNvSpPr>
          <p:nvPr>
            <p:ph type="ftr" sz="quarter" idx="11"/>
          </p:nvPr>
        </p:nvSpPr>
        <p:spPr/>
        <p:txBody>
          <a:bodyPr/>
          <a:lstStyle/>
          <a:p>
            <a:r>
              <a:rPr lang="it-IT"/>
              <a:t>A. Palmieri INSPYRE LNL 14/07/2025</a:t>
            </a:r>
            <a:endParaRPr lang="it-IT" dirty="0"/>
          </a:p>
        </p:txBody>
      </p:sp>
    </p:spTree>
    <p:extLst>
      <p:ext uri="{BB962C8B-B14F-4D97-AF65-F5344CB8AC3E}">
        <p14:creationId xmlns:p14="http://schemas.microsoft.com/office/powerpoint/2010/main" val="2968997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2663CD8-FA23-4465-8E0D-3E4C837A5D3D}"/>
              </a:ext>
            </a:extLst>
          </p:cNvPr>
          <p:cNvSpPr>
            <a:spLocks noGrp="1"/>
          </p:cNvSpPr>
          <p:nvPr>
            <p:ph type="sldNum" sz="quarter" idx="12"/>
          </p:nvPr>
        </p:nvSpPr>
        <p:spPr/>
        <p:txBody>
          <a:bodyPr/>
          <a:lstStyle/>
          <a:p>
            <a:fld id="{0AA4D6E6-13A6-4217-ABA7-E4004A4D1319}" type="slidenum">
              <a:rPr lang="it-IT" smtClean="0"/>
              <a:t>6</a:t>
            </a:fld>
            <a:endParaRPr lang="it-IT"/>
          </a:p>
        </p:txBody>
      </p:sp>
      <p:pic>
        <p:nvPicPr>
          <p:cNvPr id="8194" name="Picture 2">
            <a:extLst>
              <a:ext uri="{FF2B5EF4-FFF2-40B4-BE49-F238E27FC236}">
                <a16:creationId xmlns:a16="http://schemas.microsoft.com/office/drawing/2014/main" id="{2C0C808D-4A13-4D41-92ED-EB3931AD609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93430" y="1198544"/>
            <a:ext cx="6578396" cy="43855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9BCF0F6-00D1-43AA-879D-EBCF3362248A}"/>
              </a:ext>
            </a:extLst>
          </p:cNvPr>
          <p:cNvSpPr txBox="1">
            <a:spLocks noChangeArrowheads="1"/>
          </p:cNvSpPr>
          <p:nvPr/>
        </p:nvSpPr>
        <p:spPr>
          <a:xfrm>
            <a:off x="751807" y="398123"/>
            <a:ext cx="11010506" cy="737197"/>
          </a:xfrm>
          <a:prstGeom prst="rect">
            <a:avLst/>
          </a:prstGeom>
        </p:spPr>
        <p:txBody>
          <a:bodyPr>
            <a:noAutofit/>
          </a:bodyPr>
          <a:lstStyle>
            <a:defPPr>
              <a:defRPr lang="it-IT"/>
            </a:defPPr>
            <a:lvl1pPr marL="2663549" indent="-2663549" algn="just">
              <a:lnSpc>
                <a:spcPct val="90000"/>
              </a:lnSpc>
              <a:spcBef>
                <a:spcPct val="0"/>
              </a:spcBef>
              <a:buNone/>
              <a:defRPr sz="4000" b="1">
                <a:effectLst>
                  <a:outerShdw blurRad="38100" dist="38100" dir="2700000" algn="tl">
                    <a:srgbClr val="000000">
                      <a:alpha val="43137"/>
                    </a:srgbClr>
                  </a:outerShdw>
                </a:effectLst>
                <a:ea typeface="+mj-ea"/>
                <a:cs typeface="+mj-cs"/>
              </a:defRPr>
            </a:lvl1pPr>
          </a:lstStyle>
          <a:p>
            <a:pPr algn="ctr"/>
            <a:r>
              <a:rPr lang="it-IT" sz="3200" dirty="0"/>
              <a:t>Motion of </a:t>
            </a:r>
            <a:r>
              <a:rPr lang="it-IT" sz="3200" dirty="0" err="1"/>
              <a:t>charged</a:t>
            </a:r>
            <a:r>
              <a:rPr lang="it-IT" sz="3200" dirty="0"/>
              <a:t> </a:t>
            </a:r>
            <a:r>
              <a:rPr lang="it-IT" sz="3200" dirty="0" err="1"/>
              <a:t>particle</a:t>
            </a:r>
            <a:r>
              <a:rPr lang="it-IT" sz="3200" dirty="0"/>
              <a:t> in a E and B field</a:t>
            </a:r>
          </a:p>
        </p:txBody>
      </p:sp>
      <p:sp>
        <p:nvSpPr>
          <p:cNvPr id="3" name="CasellaDiTesto 2">
            <a:extLst>
              <a:ext uri="{FF2B5EF4-FFF2-40B4-BE49-F238E27FC236}">
                <a16:creationId xmlns:a16="http://schemas.microsoft.com/office/drawing/2014/main" id="{C7566D92-E5EE-4596-96CB-A7C1B226B5A1}"/>
              </a:ext>
            </a:extLst>
          </p:cNvPr>
          <p:cNvSpPr txBox="1"/>
          <p:nvPr/>
        </p:nvSpPr>
        <p:spPr>
          <a:xfrm>
            <a:off x="5022936" y="2724843"/>
            <a:ext cx="1886222" cy="400110"/>
          </a:xfrm>
          <a:prstGeom prst="rect">
            <a:avLst/>
          </a:prstGeom>
          <a:noFill/>
        </p:spPr>
        <p:txBody>
          <a:bodyPr wrap="none" rtlCol="0">
            <a:spAutoFit/>
          </a:bodyPr>
          <a:lstStyle/>
          <a:p>
            <a:r>
              <a:rPr lang="it-IT" sz="2000" dirty="0"/>
              <a:t>Negative </a:t>
            </a:r>
            <a:r>
              <a:rPr lang="it-IT" sz="2000" dirty="0" err="1"/>
              <a:t>Charge</a:t>
            </a:r>
            <a:endParaRPr lang="it-IT" sz="2000" dirty="0"/>
          </a:p>
        </p:txBody>
      </p:sp>
      <p:sp>
        <p:nvSpPr>
          <p:cNvPr id="7" name="CasellaDiTesto 6">
            <a:extLst>
              <a:ext uri="{FF2B5EF4-FFF2-40B4-BE49-F238E27FC236}">
                <a16:creationId xmlns:a16="http://schemas.microsoft.com/office/drawing/2014/main" id="{CF32F82A-27A8-46A9-B3B8-A8A4D104114E}"/>
              </a:ext>
            </a:extLst>
          </p:cNvPr>
          <p:cNvSpPr txBox="1"/>
          <p:nvPr/>
        </p:nvSpPr>
        <p:spPr>
          <a:xfrm>
            <a:off x="7141928" y="5833130"/>
            <a:ext cx="1136850" cy="523220"/>
          </a:xfrm>
          <a:prstGeom prst="rect">
            <a:avLst/>
          </a:prstGeom>
          <a:noFill/>
        </p:spPr>
        <p:txBody>
          <a:bodyPr wrap="none" rtlCol="0">
            <a:spAutoFit/>
          </a:bodyPr>
          <a:lstStyle/>
          <a:p>
            <a:r>
              <a:rPr lang="it-IT" sz="2800" dirty="0">
                <a:solidFill>
                  <a:srgbClr val="0000FF"/>
                </a:solidFill>
              </a:rPr>
              <a:t>E Field</a:t>
            </a:r>
          </a:p>
        </p:txBody>
      </p:sp>
      <p:sp>
        <p:nvSpPr>
          <p:cNvPr id="9" name="CasellaDiTesto 8">
            <a:extLst>
              <a:ext uri="{FF2B5EF4-FFF2-40B4-BE49-F238E27FC236}">
                <a16:creationId xmlns:a16="http://schemas.microsoft.com/office/drawing/2014/main" id="{40C32903-D40E-489E-8E91-C9BE98DCCCAA}"/>
              </a:ext>
            </a:extLst>
          </p:cNvPr>
          <p:cNvSpPr txBox="1"/>
          <p:nvPr/>
        </p:nvSpPr>
        <p:spPr>
          <a:xfrm>
            <a:off x="8809975" y="5710589"/>
            <a:ext cx="3189527" cy="954107"/>
          </a:xfrm>
          <a:prstGeom prst="rect">
            <a:avLst/>
          </a:prstGeom>
          <a:noFill/>
        </p:spPr>
        <p:txBody>
          <a:bodyPr wrap="square" rtlCol="0">
            <a:spAutoFit/>
          </a:bodyPr>
          <a:lstStyle/>
          <a:p>
            <a:r>
              <a:rPr lang="it-IT" sz="2800" dirty="0">
                <a:solidFill>
                  <a:schemeClr val="accent6"/>
                </a:solidFill>
              </a:rPr>
              <a:t>B Field (</a:t>
            </a:r>
            <a:r>
              <a:rPr lang="it-IT" sz="2800" dirty="0" err="1">
                <a:solidFill>
                  <a:schemeClr val="accent6"/>
                </a:solidFill>
              </a:rPr>
              <a:t>entering</a:t>
            </a:r>
            <a:r>
              <a:rPr lang="it-IT" sz="2800" dirty="0">
                <a:solidFill>
                  <a:schemeClr val="accent6"/>
                </a:solidFill>
              </a:rPr>
              <a:t> in the </a:t>
            </a:r>
            <a:r>
              <a:rPr lang="it-IT" sz="2800" dirty="0" err="1">
                <a:solidFill>
                  <a:schemeClr val="accent6"/>
                </a:solidFill>
              </a:rPr>
              <a:t>sheet</a:t>
            </a:r>
            <a:r>
              <a:rPr lang="it-IT" sz="2800" dirty="0">
                <a:solidFill>
                  <a:schemeClr val="accent6"/>
                </a:solidFill>
              </a:rPr>
              <a:t> </a:t>
            </a:r>
            <a:r>
              <a:rPr lang="it-IT" sz="2800" dirty="0" err="1">
                <a:solidFill>
                  <a:schemeClr val="accent6"/>
                </a:solidFill>
              </a:rPr>
              <a:t>plane</a:t>
            </a:r>
            <a:r>
              <a:rPr lang="it-IT" sz="2800" dirty="0">
                <a:solidFill>
                  <a:schemeClr val="accent6"/>
                </a:solidFill>
              </a:rPr>
              <a:t>)</a:t>
            </a:r>
          </a:p>
        </p:txBody>
      </p:sp>
      <p:sp>
        <p:nvSpPr>
          <p:cNvPr id="10" name="Rettangolo 2">
            <a:extLst>
              <a:ext uri="{FF2B5EF4-FFF2-40B4-BE49-F238E27FC236}">
                <a16:creationId xmlns:a16="http://schemas.microsoft.com/office/drawing/2014/main" id="{D197BB5F-5610-4985-AD95-6819706F0D0C}"/>
              </a:ext>
            </a:extLst>
          </p:cNvPr>
          <p:cNvSpPr/>
          <p:nvPr/>
        </p:nvSpPr>
        <p:spPr>
          <a:xfrm>
            <a:off x="207722" y="4294247"/>
            <a:ext cx="5817153" cy="1815882"/>
          </a:xfrm>
          <a:prstGeom prst="rect">
            <a:avLst/>
          </a:prstGeom>
        </p:spPr>
        <p:txBody>
          <a:bodyPr wrap="square">
            <a:spAutoFit/>
          </a:bodyPr>
          <a:lstStyle/>
          <a:p>
            <a:r>
              <a:rPr lang="it-IT" sz="1600" dirty="0" err="1"/>
              <a:t>CampiMagnetic</a:t>
            </a:r>
            <a:r>
              <a:rPr lang="it-IT" sz="1600" dirty="0"/>
              <a:t> and </a:t>
            </a:r>
            <a:r>
              <a:rPr lang="it-IT" sz="1600" dirty="0" err="1"/>
              <a:t>electric</a:t>
            </a:r>
            <a:r>
              <a:rPr lang="it-IT" sz="1600" dirty="0"/>
              <a:t> fields have the </a:t>
            </a:r>
            <a:r>
              <a:rPr lang="it-IT" sz="1600" dirty="0" err="1"/>
              <a:t>right</a:t>
            </a:r>
            <a:r>
              <a:rPr lang="it-IT" sz="1600" dirty="0"/>
              <a:t> </a:t>
            </a:r>
            <a:r>
              <a:rPr lang="it-IT" sz="1600" dirty="0" err="1"/>
              <a:t>properties</a:t>
            </a:r>
            <a:r>
              <a:rPr lang="it-IT" sz="1600" dirty="0"/>
              <a:t> to determine the </a:t>
            </a:r>
            <a:r>
              <a:rPr lang="it-IT" sz="1600" dirty="0" err="1"/>
              <a:t>trajectory</a:t>
            </a:r>
            <a:r>
              <a:rPr lang="it-IT" sz="1600" dirty="0"/>
              <a:t> of a </a:t>
            </a:r>
            <a:r>
              <a:rPr lang="it-IT" sz="1600" dirty="0" err="1"/>
              <a:t>particle</a:t>
            </a:r>
            <a:r>
              <a:rPr lang="it-IT" sz="1600" dirty="0"/>
              <a:t> </a:t>
            </a:r>
            <a:r>
              <a:rPr lang="it-IT" sz="1600" dirty="0" err="1"/>
              <a:t>whose</a:t>
            </a:r>
            <a:r>
              <a:rPr lang="it-IT" sz="1600" dirty="0"/>
              <a:t> mass </a:t>
            </a:r>
            <a:r>
              <a:rPr lang="it-IT" sz="1600" dirty="0" err="1"/>
              <a:t>is</a:t>
            </a:r>
            <a:r>
              <a:rPr lang="it-IT" sz="1600" dirty="0"/>
              <a:t> m, </a:t>
            </a:r>
            <a:r>
              <a:rPr lang="it-IT" sz="1600" dirty="0" err="1"/>
              <a:t>that</a:t>
            </a:r>
            <a:r>
              <a:rPr lang="it-IT" sz="1600" dirty="0"/>
              <a:t> </a:t>
            </a:r>
            <a:r>
              <a:rPr lang="it-IT" sz="1600" dirty="0" err="1"/>
              <a:t>is</a:t>
            </a:r>
            <a:endParaRPr lang="it-IT" sz="1600" dirty="0"/>
          </a:p>
          <a:p>
            <a:pPr marL="457200" indent="-457200">
              <a:buFont typeface="Arial" panose="020B0604020202020204" pitchFamily="34" charset="0"/>
              <a:buChar char="•"/>
            </a:pPr>
            <a:r>
              <a:rPr lang="it-IT" sz="1600" dirty="0" err="1"/>
              <a:t>Keep</a:t>
            </a:r>
            <a:r>
              <a:rPr lang="it-IT" sz="1600" dirty="0"/>
              <a:t> the </a:t>
            </a:r>
            <a:r>
              <a:rPr lang="it-IT" sz="1600" dirty="0" err="1"/>
              <a:t>particle</a:t>
            </a:r>
            <a:r>
              <a:rPr lang="it-IT" sz="1600" dirty="0"/>
              <a:t> in </a:t>
            </a:r>
            <a:r>
              <a:rPr lang="it-IT" sz="1600" dirty="0" err="1"/>
              <a:t>motion</a:t>
            </a:r>
            <a:r>
              <a:rPr lang="it-IT" sz="1600" dirty="0"/>
              <a:t> on a </a:t>
            </a:r>
            <a:r>
              <a:rPr lang="it-IT" sz="1600" dirty="0" err="1"/>
              <a:t>fixed</a:t>
            </a:r>
            <a:r>
              <a:rPr lang="it-IT" sz="1600" dirty="0"/>
              <a:t> </a:t>
            </a:r>
            <a:r>
              <a:rPr lang="it-IT" sz="1600" dirty="0" err="1"/>
              <a:t>orbit</a:t>
            </a:r>
            <a:endParaRPr lang="it-IT" sz="1600" dirty="0"/>
          </a:p>
          <a:p>
            <a:pPr marL="457200" indent="-457200">
              <a:buFont typeface="Arial" panose="020B0604020202020204" pitchFamily="34" charset="0"/>
              <a:buChar char="•"/>
            </a:pPr>
            <a:r>
              <a:rPr lang="it-IT" sz="1600" dirty="0"/>
              <a:t>Reduce the </a:t>
            </a:r>
            <a:r>
              <a:rPr lang="it-IT" sz="1600" dirty="0" err="1"/>
              <a:t>divergence</a:t>
            </a:r>
            <a:r>
              <a:rPr lang="it-IT" sz="1600" dirty="0"/>
              <a:t> of the </a:t>
            </a:r>
            <a:r>
              <a:rPr lang="it-IT" sz="1600" dirty="0" err="1"/>
              <a:t>particle</a:t>
            </a:r>
            <a:r>
              <a:rPr lang="it-IT" sz="1600" dirty="0"/>
              <a:t> </a:t>
            </a:r>
            <a:r>
              <a:rPr lang="it-IT" sz="1600" dirty="0" err="1"/>
              <a:t>trajectoris</a:t>
            </a:r>
            <a:r>
              <a:rPr lang="it-IT" sz="1600" dirty="0"/>
              <a:t> (</a:t>
            </a:r>
            <a:r>
              <a:rPr lang="it-IT" sz="1600" dirty="0" err="1"/>
              <a:t>focusing</a:t>
            </a:r>
            <a:r>
              <a:rPr lang="it-IT" sz="1600" dirty="0"/>
              <a:t>)</a:t>
            </a:r>
          </a:p>
          <a:p>
            <a:pPr marL="457200" indent="-457200">
              <a:buFont typeface="Arial" panose="020B0604020202020204" pitchFamily="34" charset="0"/>
              <a:buChar char="•"/>
            </a:pPr>
            <a:r>
              <a:rPr lang="it-IT" sz="1600" dirty="0" err="1"/>
              <a:t>Increase</a:t>
            </a:r>
            <a:r>
              <a:rPr lang="it-IT" sz="1600" dirty="0"/>
              <a:t> </a:t>
            </a:r>
            <a:r>
              <a:rPr lang="it-IT" sz="1600" dirty="0" err="1"/>
              <a:t>their</a:t>
            </a:r>
            <a:r>
              <a:rPr lang="it-IT" sz="1600" dirty="0"/>
              <a:t> energy (</a:t>
            </a:r>
            <a:r>
              <a:rPr lang="it-IT" sz="1600" dirty="0" err="1"/>
              <a:t>acceleration</a:t>
            </a:r>
            <a:r>
              <a:rPr lang="it-IT" sz="1600" dirty="0"/>
              <a:t>)</a:t>
            </a:r>
          </a:p>
          <a:p>
            <a:pPr marL="457200" indent="-457200">
              <a:buFont typeface="Arial" panose="020B0604020202020204" pitchFamily="34" charset="0"/>
              <a:buChar char="•"/>
            </a:pPr>
            <a:r>
              <a:rPr lang="it-IT" sz="1600" b="1" dirty="0"/>
              <a:t>E</a:t>
            </a:r>
            <a:r>
              <a:rPr lang="it-IT" sz="1600" dirty="0"/>
              <a:t> field makes work on the </a:t>
            </a:r>
            <a:r>
              <a:rPr lang="it-IT" sz="1600" dirty="0" err="1"/>
              <a:t>charge</a:t>
            </a:r>
            <a:r>
              <a:rPr lang="it-IT" sz="1600" dirty="0"/>
              <a:t> and </a:t>
            </a:r>
            <a:r>
              <a:rPr lang="it-IT" sz="1600" dirty="0" err="1"/>
              <a:t>accelerates</a:t>
            </a:r>
            <a:r>
              <a:rPr lang="it-IT" sz="1600" dirty="0"/>
              <a:t> </a:t>
            </a:r>
            <a:r>
              <a:rPr lang="it-IT" sz="1600" dirty="0" err="1"/>
              <a:t>it</a:t>
            </a:r>
            <a:r>
              <a:rPr lang="it-IT" sz="1600" dirty="0"/>
              <a:t>, </a:t>
            </a:r>
            <a:r>
              <a:rPr lang="it-IT" sz="1600" dirty="0" err="1"/>
              <a:t>while</a:t>
            </a:r>
            <a:r>
              <a:rPr lang="it-IT" sz="1600" dirty="0"/>
              <a:t> </a:t>
            </a:r>
            <a:r>
              <a:rPr lang="it-IT" sz="1600" b="1" dirty="0"/>
              <a:t>B</a:t>
            </a:r>
            <a:r>
              <a:rPr lang="it-IT" sz="1600" dirty="0"/>
              <a:t> field </a:t>
            </a:r>
            <a:r>
              <a:rPr lang="it-IT" sz="1600" dirty="0" err="1"/>
              <a:t>does</a:t>
            </a:r>
            <a:r>
              <a:rPr lang="it-IT" sz="1600" dirty="0"/>
              <a:t> </a:t>
            </a:r>
            <a:r>
              <a:rPr lang="it-IT" sz="1600" dirty="0" err="1"/>
              <a:t>not</a:t>
            </a:r>
            <a:r>
              <a:rPr lang="it-IT" sz="1600" dirty="0"/>
              <a:t>.</a:t>
            </a:r>
          </a:p>
        </p:txBody>
      </p:sp>
      <p:graphicFrame>
        <p:nvGraphicFramePr>
          <p:cNvPr id="11" name="Oggetto 7">
            <a:extLst>
              <a:ext uri="{FF2B5EF4-FFF2-40B4-BE49-F238E27FC236}">
                <a16:creationId xmlns:a16="http://schemas.microsoft.com/office/drawing/2014/main" id="{42D80A01-9D9D-417D-9E4B-6C353CC54F5B}"/>
              </a:ext>
            </a:extLst>
          </p:cNvPr>
          <p:cNvGraphicFramePr>
            <a:graphicFrameLocks noChangeAspect="1"/>
          </p:cNvGraphicFramePr>
          <p:nvPr/>
        </p:nvGraphicFramePr>
        <p:xfrm>
          <a:off x="398334" y="1214341"/>
          <a:ext cx="1730375" cy="522288"/>
        </p:xfrm>
        <a:graphic>
          <a:graphicData uri="http://schemas.openxmlformats.org/presentationml/2006/ole">
            <mc:AlternateContent xmlns:mc="http://schemas.openxmlformats.org/markup-compatibility/2006">
              <mc:Choice xmlns:v="urn:schemas-microsoft-com:vml" Requires="v">
                <p:oleObj name="Equation" r:id="rId3" imgW="634680" imgH="190440" progId="Equation.DSMT4">
                  <p:embed/>
                </p:oleObj>
              </mc:Choice>
              <mc:Fallback>
                <p:oleObj name="Equation" r:id="rId3" imgW="634680" imgH="190440" progId="Equation.DSMT4">
                  <p:embed/>
                  <p:pic>
                    <p:nvPicPr>
                      <p:cNvPr id="11" name="Oggetto 7">
                        <a:extLst>
                          <a:ext uri="{FF2B5EF4-FFF2-40B4-BE49-F238E27FC236}">
                            <a16:creationId xmlns:a16="http://schemas.microsoft.com/office/drawing/2014/main" id="{42D80A01-9D9D-417D-9E4B-6C353CC54F5B}"/>
                          </a:ext>
                        </a:extLst>
                      </p:cNvPr>
                      <p:cNvPicPr/>
                      <p:nvPr/>
                    </p:nvPicPr>
                    <p:blipFill>
                      <a:blip r:embed="rId4"/>
                      <a:stretch>
                        <a:fillRect/>
                      </a:stretch>
                    </p:blipFill>
                    <p:spPr>
                      <a:xfrm>
                        <a:off x="398334" y="1214341"/>
                        <a:ext cx="1730375" cy="522288"/>
                      </a:xfrm>
                      <a:prstGeom prst="rect">
                        <a:avLst/>
                      </a:prstGeom>
                    </p:spPr>
                  </p:pic>
                </p:oleObj>
              </mc:Fallback>
            </mc:AlternateContent>
          </a:graphicData>
        </a:graphic>
      </p:graphicFrame>
      <p:graphicFrame>
        <p:nvGraphicFramePr>
          <p:cNvPr id="12" name="Oggetto 9">
            <a:extLst>
              <a:ext uri="{FF2B5EF4-FFF2-40B4-BE49-F238E27FC236}">
                <a16:creationId xmlns:a16="http://schemas.microsoft.com/office/drawing/2014/main" id="{B5D93235-9EC7-4475-9D19-61E6A3FC4DD1}"/>
              </a:ext>
            </a:extLst>
          </p:cNvPr>
          <p:cNvGraphicFramePr>
            <a:graphicFrameLocks noChangeAspect="1"/>
          </p:cNvGraphicFramePr>
          <p:nvPr/>
        </p:nvGraphicFramePr>
        <p:xfrm>
          <a:off x="90853" y="2160924"/>
          <a:ext cx="1075932" cy="462495"/>
        </p:xfrm>
        <a:graphic>
          <a:graphicData uri="http://schemas.openxmlformats.org/presentationml/2006/ole">
            <mc:AlternateContent xmlns:mc="http://schemas.openxmlformats.org/markup-compatibility/2006">
              <mc:Choice xmlns:v="urn:schemas-microsoft-com:vml" Requires="v">
                <p:oleObj name="Equation" r:id="rId5" imgW="444240" imgH="190440" progId="Equation.DSMT4">
                  <p:embed/>
                </p:oleObj>
              </mc:Choice>
              <mc:Fallback>
                <p:oleObj name="Equation" r:id="rId5" imgW="444240" imgH="190440" progId="Equation.DSMT4">
                  <p:embed/>
                  <p:pic>
                    <p:nvPicPr>
                      <p:cNvPr id="12" name="Oggetto 9">
                        <a:extLst>
                          <a:ext uri="{FF2B5EF4-FFF2-40B4-BE49-F238E27FC236}">
                            <a16:creationId xmlns:a16="http://schemas.microsoft.com/office/drawing/2014/main" id="{B5D93235-9EC7-4475-9D19-61E6A3FC4DD1}"/>
                          </a:ext>
                        </a:extLst>
                      </p:cNvPr>
                      <p:cNvPicPr/>
                      <p:nvPr/>
                    </p:nvPicPr>
                    <p:blipFill>
                      <a:blip r:embed="rId6"/>
                      <a:stretch>
                        <a:fillRect/>
                      </a:stretch>
                    </p:blipFill>
                    <p:spPr>
                      <a:xfrm>
                        <a:off x="90853" y="2160924"/>
                        <a:ext cx="1075932" cy="462495"/>
                      </a:xfrm>
                      <a:prstGeom prst="rect">
                        <a:avLst/>
                      </a:prstGeom>
                    </p:spPr>
                  </p:pic>
                </p:oleObj>
              </mc:Fallback>
            </mc:AlternateContent>
          </a:graphicData>
        </a:graphic>
      </p:graphicFrame>
      <p:graphicFrame>
        <p:nvGraphicFramePr>
          <p:cNvPr id="13" name="Oggetto 13">
            <a:extLst>
              <a:ext uri="{FF2B5EF4-FFF2-40B4-BE49-F238E27FC236}">
                <a16:creationId xmlns:a16="http://schemas.microsoft.com/office/drawing/2014/main" id="{9C6434EA-1997-4A40-B29C-71E582DA7B30}"/>
              </a:ext>
            </a:extLst>
          </p:cNvPr>
          <p:cNvGraphicFramePr>
            <a:graphicFrameLocks noChangeAspect="1"/>
          </p:cNvGraphicFramePr>
          <p:nvPr/>
        </p:nvGraphicFramePr>
        <p:xfrm>
          <a:off x="41597" y="3102029"/>
          <a:ext cx="1688260" cy="498149"/>
        </p:xfrm>
        <a:graphic>
          <a:graphicData uri="http://schemas.openxmlformats.org/presentationml/2006/ole">
            <mc:AlternateContent xmlns:mc="http://schemas.openxmlformats.org/markup-compatibility/2006">
              <mc:Choice xmlns:v="urn:schemas-microsoft-com:vml" Requires="v">
                <p:oleObj name="Equation" r:id="rId7" imgW="647640" imgH="190440" progId="Equation.DSMT4">
                  <p:embed/>
                </p:oleObj>
              </mc:Choice>
              <mc:Fallback>
                <p:oleObj name="Equation" r:id="rId7" imgW="647640" imgH="190440" progId="Equation.DSMT4">
                  <p:embed/>
                  <p:pic>
                    <p:nvPicPr>
                      <p:cNvPr id="13" name="Oggetto 13">
                        <a:extLst>
                          <a:ext uri="{FF2B5EF4-FFF2-40B4-BE49-F238E27FC236}">
                            <a16:creationId xmlns:a16="http://schemas.microsoft.com/office/drawing/2014/main" id="{9C6434EA-1997-4A40-B29C-71E582DA7B30}"/>
                          </a:ext>
                        </a:extLst>
                      </p:cNvPr>
                      <p:cNvPicPr/>
                      <p:nvPr/>
                    </p:nvPicPr>
                    <p:blipFill>
                      <a:blip r:embed="rId8"/>
                      <a:stretch>
                        <a:fillRect/>
                      </a:stretch>
                    </p:blipFill>
                    <p:spPr>
                      <a:xfrm>
                        <a:off x="41597" y="3102029"/>
                        <a:ext cx="1688260" cy="498149"/>
                      </a:xfrm>
                      <a:prstGeom prst="rect">
                        <a:avLst/>
                      </a:prstGeom>
                    </p:spPr>
                  </p:pic>
                </p:oleObj>
              </mc:Fallback>
            </mc:AlternateContent>
          </a:graphicData>
        </a:graphic>
      </p:graphicFrame>
      <p:sp>
        <p:nvSpPr>
          <p:cNvPr id="8" name="Scroll: Horizontal 7">
            <a:extLst>
              <a:ext uri="{FF2B5EF4-FFF2-40B4-BE49-F238E27FC236}">
                <a16:creationId xmlns:a16="http://schemas.microsoft.com/office/drawing/2014/main" id="{7D7E49F6-E7F8-4752-A29D-84DCCAD018A3}"/>
              </a:ext>
            </a:extLst>
          </p:cNvPr>
          <p:cNvSpPr/>
          <p:nvPr/>
        </p:nvSpPr>
        <p:spPr>
          <a:xfrm>
            <a:off x="2462825" y="1197965"/>
            <a:ext cx="3762611" cy="807020"/>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err="1"/>
              <a:t>There</a:t>
            </a:r>
            <a:r>
              <a:rPr lang="it-IT" sz="1400" dirty="0"/>
              <a:t> are </a:t>
            </a:r>
            <a:r>
              <a:rPr lang="it-IT" sz="1400" dirty="0" err="1"/>
              <a:t>two</a:t>
            </a:r>
            <a:r>
              <a:rPr lang="it-IT" sz="1400" dirty="0"/>
              <a:t> </a:t>
            </a:r>
            <a:r>
              <a:rPr lang="it-IT" sz="1400" dirty="0" err="1"/>
              <a:t>types</a:t>
            </a:r>
            <a:r>
              <a:rPr lang="it-IT" sz="1400" dirty="0"/>
              <a:t> of </a:t>
            </a:r>
            <a:r>
              <a:rPr lang="it-IT" sz="1400" dirty="0" err="1"/>
              <a:t>applied</a:t>
            </a:r>
            <a:r>
              <a:rPr lang="it-IT" sz="1400" dirty="0"/>
              <a:t> </a:t>
            </a:r>
            <a:r>
              <a:rPr lang="it-IT" sz="1400" dirty="0" err="1"/>
              <a:t>forces</a:t>
            </a:r>
            <a:r>
              <a:rPr lang="it-IT" sz="1400" dirty="0"/>
              <a:t> on a </a:t>
            </a:r>
            <a:r>
              <a:rPr lang="it-IT" sz="1400" dirty="0" err="1"/>
              <a:t>charged</a:t>
            </a:r>
            <a:r>
              <a:rPr lang="it-IT" sz="1400" dirty="0"/>
              <a:t> </a:t>
            </a:r>
            <a:r>
              <a:rPr lang="it-IT" sz="1400" dirty="0" err="1"/>
              <a:t>patrticle</a:t>
            </a:r>
            <a:r>
              <a:rPr lang="it-IT" sz="1400" dirty="0"/>
              <a:t> : </a:t>
            </a:r>
            <a:r>
              <a:rPr lang="it-IT" sz="1400" dirty="0" err="1"/>
              <a:t>electric</a:t>
            </a:r>
            <a:r>
              <a:rPr lang="it-IT" sz="1400" dirty="0"/>
              <a:t> force </a:t>
            </a:r>
            <a:r>
              <a:rPr lang="it-IT" sz="1400" b="1" dirty="0"/>
              <a:t>F</a:t>
            </a:r>
            <a:r>
              <a:rPr lang="it-IT" sz="1400" b="1" baseline="-25000" dirty="0"/>
              <a:t>e</a:t>
            </a:r>
            <a:r>
              <a:rPr lang="it-IT" sz="1400" dirty="0"/>
              <a:t> and </a:t>
            </a:r>
            <a:r>
              <a:rPr lang="it-IT" sz="1400" dirty="0" err="1"/>
              <a:t>magnetic</a:t>
            </a:r>
            <a:r>
              <a:rPr lang="it-IT" sz="1400" dirty="0"/>
              <a:t> force</a:t>
            </a:r>
            <a:r>
              <a:rPr lang="it-IT" sz="1400" b="1" dirty="0"/>
              <a:t> F</a:t>
            </a:r>
            <a:r>
              <a:rPr lang="it-IT" sz="1400" b="1" baseline="-25000" dirty="0"/>
              <a:t>m</a:t>
            </a:r>
            <a:r>
              <a:rPr lang="it-IT" sz="1400" b="1" dirty="0"/>
              <a:t> </a:t>
            </a:r>
            <a:r>
              <a:rPr lang="it-IT" sz="1400" dirty="0"/>
              <a:t>(</a:t>
            </a:r>
            <a:r>
              <a:rPr lang="it-IT" sz="1400" b="1" dirty="0"/>
              <a:t>Lorenz Force</a:t>
            </a:r>
            <a:r>
              <a:rPr lang="it-IT" sz="1400" dirty="0"/>
              <a:t>). </a:t>
            </a:r>
          </a:p>
        </p:txBody>
      </p:sp>
      <p:sp>
        <p:nvSpPr>
          <p:cNvPr id="16" name="Scroll: Horizontal 15">
            <a:extLst>
              <a:ext uri="{FF2B5EF4-FFF2-40B4-BE49-F238E27FC236}">
                <a16:creationId xmlns:a16="http://schemas.microsoft.com/office/drawing/2014/main" id="{F0C58C17-CBE6-4D31-9053-8B4FBE9EEC92}"/>
              </a:ext>
            </a:extLst>
          </p:cNvPr>
          <p:cNvSpPr/>
          <p:nvPr/>
        </p:nvSpPr>
        <p:spPr>
          <a:xfrm>
            <a:off x="1354503" y="2070804"/>
            <a:ext cx="3319849" cy="58359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a:t>Electric force </a:t>
            </a:r>
            <a:r>
              <a:rPr lang="it-IT" sz="1400" dirty="0" err="1"/>
              <a:t>is</a:t>
            </a:r>
            <a:r>
              <a:rPr lang="it-IT" sz="1400" dirty="0"/>
              <a:t> </a:t>
            </a:r>
            <a:r>
              <a:rPr lang="it-IT" sz="1400" dirty="0" err="1"/>
              <a:t>parallel</a:t>
            </a:r>
            <a:r>
              <a:rPr lang="it-IT" sz="1400" dirty="0"/>
              <a:t> to the </a:t>
            </a:r>
            <a:r>
              <a:rPr lang="it-IT" sz="1400" dirty="0" err="1"/>
              <a:t>electric</a:t>
            </a:r>
            <a:r>
              <a:rPr lang="it-IT" sz="1400" dirty="0"/>
              <a:t> field.</a:t>
            </a:r>
          </a:p>
        </p:txBody>
      </p:sp>
      <p:sp>
        <p:nvSpPr>
          <p:cNvPr id="17" name="Scroll: Horizontal 16">
            <a:extLst>
              <a:ext uri="{FF2B5EF4-FFF2-40B4-BE49-F238E27FC236}">
                <a16:creationId xmlns:a16="http://schemas.microsoft.com/office/drawing/2014/main" id="{FAC23109-C171-4209-9482-E7E4620DCF71}"/>
              </a:ext>
            </a:extLst>
          </p:cNvPr>
          <p:cNvSpPr/>
          <p:nvPr/>
        </p:nvSpPr>
        <p:spPr>
          <a:xfrm>
            <a:off x="1814767" y="2731147"/>
            <a:ext cx="3208169" cy="1396179"/>
          </a:xfrm>
          <a:prstGeom prst="horizont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a:t>The </a:t>
            </a:r>
            <a:r>
              <a:rPr lang="it-IT" sz="1400" dirty="0" err="1"/>
              <a:t>magnetic</a:t>
            </a:r>
            <a:r>
              <a:rPr lang="it-IT" sz="1400" dirty="0"/>
              <a:t> force </a:t>
            </a:r>
            <a:r>
              <a:rPr lang="it-IT" sz="1400" dirty="0" err="1"/>
              <a:t>is</a:t>
            </a:r>
            <a:r>
              <a:rPr lang="it-IT" sz="1400" dirty="0"/>
              <a:t> </a:t>
            </a:r>
            <a:r>
              <a:rPr lang="it-IT" sz="1400" dirty="0" err="1"/>
              <a:t>perpendicular</a:t>
            </a:r>
            <a:r>
              <a:rPr lang="it-IT" sz="1400" dirty="0"/>
              <a:t> </a:t>
            </a:r>
            <a:r>
              <a:rPr lang="it-IT" sz="1400" dirty="0" err="1"/>
              <a:t>both</a:t>
            </a:r>
            <a:r>
              <a:rPr lang="it-IT" sz="1400" dirty="0"/>
              <a:t> to </a:t>
            </a:r>
            <a:r>
              <a:rPr lang="it-IT" sz="1400" dirty="0" err="1"/>
              <a:t>particle</a:t>
            </a:r>
            <a:r>
              <a:rPr lang="it-IT" sz="1400" dirty="0"/>
              <a:t> </a:t>
            </a:r>
            <a:r>
              <a:rPr lang="it-IT" sz="1400" dirty="0" err="1"/>
              <a:t>velocity</a:t>
            </a:r>
            <a:r>
              <a:rPr lang="it-IT" sz="1400" dirty="0"/>
              <a:t> and </a:t>
            </a:r>
            <a:r>
              <a:rPr lang="it-IT" sz="1400" dirty="0" err="1"/>
              <a:t>magnetic</a:t>
            </a:r>
            <a:r>
              <a:rPr lang="it-IT" sz="1400" dirty="0"/>
              <a:t> field and </a:t>
            </a:r>
            <a:r>
              <a:rPr lang="it-IT" sz="1400" dirty="0" err="1"/>
              <a:t>is</a:t>
            </a:r>
            <a:r>
              <a:rPr lang="it-IT" sz="1400" dirty="0"/>
              <a:t> </a:t>
            </a:r>
            <a:r>
              <a:rPr lang="it-IT" sz="1400" dirty="0" err="1"/>
              <a:t>as</a:t>
            </a:r>
            <a:r>
              <a:rPr lang="it-IT" sz="1400" dirty="0"/>
              <a:t> high [low] </a:t>
            </a:r>
            <a:r>
              <a:rPr lang="it-IT" sz="1400" dirty="0" err="1"/>
              <a:t>as</a:t>
            </a:r>
            <a:r>
              <a:rPr lang="it-IT" sz="1400" dirty="0"/>
              <a:t> </a:t>
            </a:r>
            <a:r>
              <a:rPr lang="it-IT" sz="1400" b="1" dirty="0"/>
              <a:t>v and</a:t>
            </a:r>
            <a:r>
              <a:rPr lang="it-IT" sz="1400" dirty="0"/>
              <a:t> </a:t>
            </a:r>
            <a:r>
              <a:rPr lang="it-IT" sz="1400" b="1" dirty="0"/>
              <a:t>B</a:t>
            </a:r>
            <a:r>
              <a:rPr lang="it-IT" sz="1400" dirty="0"/>
              <a:t> are </a:t>
            </a:r>
            <a:r>
              <a:rPr lang="it-IT" sz="1400" dirty="0" err="1"/>
              <a:t>perpendicular</a:t>
            </a:r>
            <a:r>
              <a:rPr lang="it-IT" sz="1400" dirty="0"/>
              <a:t> [</a:t>
            </a:r>
            <a:r>
              <a:rPr lang="it-IT" sz="1400" dirty="0" err="1"/>
              <a:t>parallel</a:t>
            </a:r>
            <a:r>
              <a:rPr lang="it-IT" sz="1400" dirty="0"/>
              <a:t>].</a:t>
            </a:r>
          </a:p>
        </p:txBody>
      </p:sp>
      <p:sp>
        <p:nvSpPr>
          <p:cNvPr id="5" name="Footer Placeholder 4">
            <a:extLst>
              <a:ext uri="{FF2B5EF4-FFF2-40B4-BE49-F238E27FC236}">
                <a16:creationId xmlns:a16="http://schemas.microsoft.com/office/drawing/2014/main" id="{EDF53F70-7B12-6A98-59D6-A25B9BBE1694}"/>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3780282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677EDAB-958D-4300-A651-3A33FA518FCC}"/>
              </a:ext>
            </a:extLst>
          </p:cNvPr>
          <p:cNvSpPr>
            <a:spLocks noGrp="1"/>
          </p:cNvSpPr>
          <p:nvPr>
            <p:ph type="sldNum" sz="quarter" idx="12"/>
          </p:nvPr>
        </p:nvSpPr>
        <p:spPr/>
        <p:txBody>
          <a:bodyPr/>
          <a:lstStyle/>
          <a:p>
            <a:fld id="{0AA4D6E6-13A6-4217-ABA7-E4004A4D1319}" type="slidenum">
              <a:rPr lang="it-IT" smtClean="0"/>
              <a:t>7</a:t>
            </a:fld>
            <a:endParaRPr lang="it-IT"/>
          </a:p>
        </p:txBody>
      </p:sp>
      <p:pic>
        <p:nvPicPr>
          <p:cNvPr id="6150" name="Picture 6">
            <a:extLst>
              <a:ext uri="{FF2B5EF4-FFF2-40B4-BE49-F238E27FC236}">
                <a16:creationId xmlns:a16="http://schemas.microsoft.com/office/drawing/2014/main" id="{4B0FBA1E-B803-4902-8371-691C051CCA2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6903" y="730849"/>
            <a:ext cx="5584743" cy="230721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avelength and Frequency are Inversely Proportional">
            <a:extLst>
              <a:ext uri="{FF2B5EF4-FFF2-40B4-BE49-F238E27FC236}">
                <a16:creationId xmlns:a16="http://schemas.microsoft.com/office/drawing/2014/main" id="{D1D7F91A-6F41-4031-9764-FFC70BD507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65685" y="819162"/>
            <a:ext cx="4364799" cy="236972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41C6B9D-1CDC-45F8-8C35-130B343287DB}"/>
              </a:ext>
            </a:extLst>
          </p:cNvPr>
          <p:cNvSpPr txBox="1"/>
          <p:nvPr/>
        </p:nvSpPr>
        <p:spPr>
          <a:xfrm>
            <a:off x="282496" y="3038059"/>
            <a:ext cx="11845773" cy="3139321"/>
          </a:xfrm>
          <a:prstGeom prst="rect">
            <a:avLst/>
          </a:prstGeom>
          <a:noFill/>
        </p:spPr>
        <p:txBody>
          <a:bodyPr wrap="square" rtlCol="0">
            <a:spAutoFit/>
          </a:bodyPr>
          <a:lstStyle/>
          <a:p>
            <a:pPr algn="just"/>
            <a:r>
              <a:rPr lang="en-US" dirty="0"/>
              <a:t>James Clerk Maxwell (1831-1879) proposed a comprehensive theory of electrical and magnetic phenomena, which he summarized in 4 equations. They predict that the E field and the B field, when they vary over time, constitute a single entity (</a:t>
            </a:r>
            <a:r>
              <a:rPr lang="en-US" b="1" dirty="0"/>
              <a:t>electromagnetic field</a:t>
            </a:r>
            <a:r>
              <a:rPr lang="en-US" dirty="0"/>
              <a:t>), which propagates in a vacuum at the speed of light c = 299 779 245.8 m/s = 299 792.458 km/s in the form of waves (</a:t>
            </a:r>
            <a:r>
              <a:rPr lang="en-US" b="1" dirty="0"/>
              <a:t>electromagnetic waves</a:t>
            </a:r>
            <a:r>
              <a:rPr lang="en-US" dirty="0"/>
              <a:t>). An electromagnetic wave is determined by its fundamental parameters</a:t>
            </a:r>
          </a:p>
          <a:p>
            <a:pPr algn="just"/>
            <a:r>
              <a:rPr lang="en-US" dirty="0"/>
              <a:t>The </a:t>
            </a:r>
            <a:r>
              <a:rPr lang="en-US" b="1" dirty="0"/>
              <a:t>frequency</a:t>
            </a:r>
            <a:r>
              <a:rPr lang="en-US" dirty="0"/>
              <a:t> f which is measured in Hz [1/s], which indicates how many oscillations the wave completes in a second</a:t>
            </a:r>
          </a:p>
          <a:p>
            <a:pPr algn="just"/>
            <a:r>
              <a:rPr lang="en-US" dirty="0"/>
              <a:t>The </a:t>
            </a:r>
            <a:r>
              <a:rPr lang="en-US" b="1" dirty="0"/>
              <a:t>wavelength</a:t>
            </a:r>
            <a:r>
              <a:rPr lang="en-US" dirty="0"/>
              <a:t> </a:t>
            </a:r>
            <a:r>
              <a:rPr lang="en-US" dirty="0">
                <a:latin typeface="Symbol" panose="05050102010706020507" pitchFamily="18" charset="2"/>
              </a:rPr>
              <a:t>l</a:t>
            </a:r>
            <a:r>
              <a:rPr lang="en-US" dirty="0"/>
              <a:t>, which is measured in meters [m], which indicates the distance between two crests (maxima of the wave)</a:t>
            </a:r>
          </a:p>
          <a:p>
            <a:pPr algn="just"/>
            <a:r>
              <a:rPr lang="en-US" dirty="0"/>
              <a:t>The </a:t>
            </a:r>
            <a:r>
              <a:rPr lang="en-US" b="1" dirty="0"/>
              <a:t>amplitude</a:t>
            </a:r>
            <a:r>
              <a:rPr lang="en-US" dirty="0"/>
              <a:t> A, which tells us how intense the wave is. It depends on the physical quantity to which the wave is associated,</a:t>
            </a:r>
          </a:p>
          <a:p>
            <a:pPr algn="just"/>
            <a:r>
              <a:rPr lang="en-US" dirty="0"/>
              <a:t>Frequency and wavelength are inversely proportional and their product is equal to the speed of light</a:t>
            </a:r>
          </a:p>
          <a:p>
            <a:pPr algn="just"/>
            <a:endParaRPr lang="en-US" dirty="0"/>
          </a:p>
          <a:p>
            <a:pPr algn="just"/>
            <a:endParaRPr lang="en-US" dirty="0"/>
          </a:p>
          <a:p>
            <a:pPr algn="just"/>
            <a:r>
              <a:rPr lang="en-US" dirty="0"/>
              <a:t>For example for f=1MHz=10</a:t>
            </a:r>
            <a:r>
              <a:rPr lang="en-US" baseline="30000" dirty="0"/>
              <a:t>6</a:t>
            </a:r>
            <a:r>
              <a:rPr lang="en-US" dirty="0"/>
              <a:t>Hz, then </a:t>
            </a:r>
            <a:r>
              <a:rPr lang="en-US" dirty="0">
                <a:latin typeface="Symbol" panose="05050102010706020507" pitchFamily="18" charset="2"/>
              </a:rPr>
              <a:t>l</a:t>
            </a:r>
            <a:r>
              <a:rPr lang="en-US" dirty="0"/>
              <a:t> =300 m, for f=300 MHz </a:t>
            </a:r>
            <a:r>
              <a:rPr lang="en-US" dirty="0">
                <a:latin typeface="Symbol" panose="05050102010706020507" pitchFamily="18" charset="2"/>
              </a:rPr>
              <a:t>l </a:t>
            </a:r>
            <a:r>
              <a:rPr lang="en-US" dirty="0"/>
              <a:t>=1m, f=1 GHz =10</a:t>
            </a:r>
            <a:r>
              <a:rPr lang="en-US" baseline="30000" dirty="0"/>
              <a:t>9</a:t>
            </a:r>
            <a:r>
              <a:rPr lang="en-US" dirty="0"/>
              <a:t>Hz, </a:t>
            </a:r>
            <a:r>
              <a:rPr lang="en-US" dirty="0">
                <a:latin typeface="Symbol" panose="05050102010706020507" pitchFamily="18" charset="2"/>
              </a:rPr>
              <a:t>l</a:t>
            </a:r>
            <a:r>
              <a:rPr lang="en-US" dirty="0"/>
              <a:t> =30 cm</a:t>
            </a:r>
            <a:endParaRPr lang="it-IT" dirty="0"/>
          </a:p>
        </p:txBody>
      </p:sp>
      <p:sp>
        <p:nvSpPr>
          <p:cNvPr id="9" name="Rectangle 2">
            <a:extLst>
              <a:ext uri="{FF2B5EF4-FFF2-40B4-BE49-F238E27FC236}">
                <a16:creationId xmlns:a16="http://schemas.microsoft.com/office/drawing/2014/main" id="{8A901D46-4D76-48BC-90CE-F7DF1F6F7FA2}"/>
              </a:ext>
            </a:extLst>
          </p:cNvPr>
          <p:cNvSpPr txBox="1">
            <a:spLocks noChangeArrowheads="1"/>
          </p:cNvSpPr>
          <p:nvPr/>
        </p:nvSpPr>
        <p:spPr>
          <a:xfrm>
            <a:off x="3163342" y="287832"/>
            <a:ext cx="6610245" cy="6821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63549" indent="-2663549" algn="just"/>
            <a:r>
              <a:rPr lang="it-IT" sz="4000" b="1" dirty="0" err="1">
                <a:effectLst>
                  <a:outerShdw blurRad="38100" dist="38100" dir="2700000" algn="tl">
                    <a:srgbClr val="000000">
                      <a:alpha val="43137"/>
                    </a:srgbClr>
                  </a:outerShdw>
                </a:effectLst>
                <a:latin typeface="+mn-lt"/>
              </a:rPr>
              <a:t>Electromagnetic</a:t>
            </a:r>
            <a:r>
              <a:rPr lang="it-IT" sz="4000" b="1" dirty="0">
                <a:effectLst>
                  <a:outerShdw blurRad="38100" dist="38100" dir="2700000" algn="tl">
                    <a:srgbClr val="000000">
                      <a:alpha val="43137"/>
                    </a:srgbClr>
                  </a:outerShdw>
                </a:effectLst>
                <a:latin typeface="+mn-lt"/>
              </a:rPr>
              <a:t> </a:t>
            </a:r>
            <a:r>
              <a:rPr lang="it-IT" sz="4000" b="1" dirty="0" err="1">
                <a:effectLst>
                  <a:outerShdw blurRad="38100" dist="38100" dir="2700000" algn="tl">
                    <a:srgbClr val="000000">
                      <a:alpha val="43137"/>
                    </a:srgbClr>
                  </a:outerShdw>
                </a:effectLst>
                <a:latin typeface="+mn-lt"/>
              </a:rPr>
              <a:t>Waves</a:t>
            </a:r>
            <a:endParaRPr lang="it-IT" sz="4000" b="1" dirty="0">
              <a:effectLst>
                <a:outerShdw blurRad="38100" dist="38100" dir="2700000" algn="tl">
                  <a:srgbClr val="000000">
                    <a:alpha val="43137"/>
                  </a:srgbClr>
                </a:outerShdw>
              </a:effectLst>
              <a:latin typeface="+mn-lt"/>
            </a:endParaRPr>
          </a:p>
        </p:txBody>
      </p:sp>
      <p:graphicFrame>
        <p:nvGraphicFramePr>
          <p:cNvPr id="10" name="Oggetto 9">
            <a:extLst>
              <a:ext uri="{FF2B5EF4-FFF2-40B4-BE49-F238E27FC236}">
                <a16:creationId xmlns:a16="http://schemas.microsoft.com/office/drawing/2014/main" id="{AE18FE4F-B7B0-4003-9B3B-9B54A412594D}"/>
              </a:ext>
            </a:extLst>
          </p:cNvPr>
          <p:cNvGraphicFramePr>
            <a:graphicFrameLocks noChangeAspect="1"/>
          </p:cNvGraphicFramePr>
          <p:nvPr>
            <p:extLst>
              <p:ext uri="{D42A27DB-BD31-4B8C-83A1-F6EECF244321}">
                <p14:modId xmlns:p14="http://schemas.microsoft.com/office/powerpoint/2010/main" val="1657880230"/>
              </p:ext>
            </p:extLst>
          </p:nvPr>
        </p:nvGraphicFramePr>
        <p:xfrm>
          <a:off x="5279996" y="5170924"/>
          <a:ext cx="1383299" cy="650349"/>
        </p:xfrm>
        <a:graphic>
          <a:graphicData uri="http://schemas.openxmlformats.org/presentationml/2006/ole">
            <mc:AlternateContent xmlns:mc="http://schemas.openxmlformats.org/markup-compatibility/2006">
              <mc:Choice xmlns:v="urn:schemas-microsoft-com:vml" Requires="v">
                <p:oleObj name="Equation" r:id="rId4" imgW="406080" imgH="190440" progId="Equation.DSMT4">
                  <p:embed/>
                </p:oleObj>
              </mc:Choice>
              <mc:Fallback>
                <p:oleObj name="Equation" r:id="rId4" imgW="406080" imgH="190440" progId="Equation.DSMT4">
                  <p:embed/>
                  <p:pic>
                    <p:nvPicPr>
                      <p:cNvPr id="10" name="Oggetto 9">
                        <a:extLst>
                          <a:ext uri="{FF2B5EF4-FFF2-40B4-BE49-F238E27FC236}">
                            <a16:creationId xmlns:a16="http://schemas.microsoft.com/office/drawing/2014/main" id="{AE18FE4F-B7B0-4003-9B3B-9B54A412594D}"/>
                          </a:ext>
                        </a:extLst>
                      </p:cNvPr>
                      <p:cNvPicPr/>
                      <p:nvPr/>
                    </p:nvPicPr>
                    <p:blipFill>
                      <a:blip r:embed="rId5"/>
                      <a:stretch>
                        <a:fillRect/>
                      </a:stretch>
                    </p:blipFill>
                    <p:spPr>
                      <a:xfrm>
                        <a:off x="5279996" y="5170924"/>
                        <a:ext cx="1383299" cy="650349"/>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C1493EC0-EDCC-78D1-BF09-B01B2C4219D0}"/>
              </a:ext>
            </a:extLst>
          </p:cNvPr>
          <p:cNvSpPr>
            <a:spLocks noGrp="1"/>
          </p:cNvSpPr>
          <p:nvPr>
            <p:ph type="ftr" sz="quarter" idx="11"/>
          </p:nvPr>
        </p:nvSpPr>
        <p:spPr/>
        <p:txBody>
          <a:bodyPr/>
          <a:lstStyle/>
          <a:p>
            <a:r>
              <a:rPr lang="it-IT"/>
              <a:t>A. Palmieri INSPYRE LNL 14/07/2025</a:t>
            </a:r>
          </a:p>
        </p:txBody>
      </p:sp>
    </p:spTree>
    <p:extLst>
      <p:ext uri="{BB962C8B-B14F-4D97-AF65-F5344CB8AC3E}">
        <p14:creationId xmlns:p14="http://schemas.microsoft.com/office/powerpoint/2010/main" val="248132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rs.els-cdn.com/content/image/1-s2.0-S0360132319305347-gr1_lrg.jpg">
            <a:extLst>
              <a:ext uri="{FF2B5EF4-FFF2-40B4-BE49-F238E27FC236}">
                <a16:creationId xmlns:a16="http://schemas.microsoft.com/office/drawing/2014/main" id="{94807083-29E8-4B06-B9F1-C26F211E3F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698" y="0"/>
            <a:ext cx="11163993" cy="628301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BEF19CDB-B50A-4D18-8694-85728D10F8FD}"/>
              </a:ext>
            </a:extLst>
          </p:cNvPr>
          <p:cNvSpPr>
            <a:spLocks noGrp="1"/>
          </p:cNvSpPr>
          <p:nvPr>
            <p:ph type="ftr" sz="quarter" idx="11"/>
          </p:nvPr>
        </p:nvSpPr>
        <p:spPr/>
        <p:txBody>
          <a:bodyPr/>
          <a:lstStyle/>
          <a:p>
            <a:r>
              <a:rPr lang="it-IT"/>
              <a:t>A. Palmieri INSPYRE LNL 14/07/2025</a:t>
            </a:r>
          </a:p>
        </p:txBody>
      </p:sp>
      <p:sp>
        <p:nvSpPr>
          <p:cNvPr id="8" name="Slide Number Placeholder 7">
            <a:extLst>
              <a:ext uri="{FF2B5EF4-FFF2-40B4-BE49-F238E27FC236}">
                <a16:creationId xmlns:a16="http://schemas.microsoft.com/office/drawing/2014/main" id="{3F0208FA-E0C7-441B-9677-A832E46DEE41}"/>
              </a:ext>
            </a:extLst>
          </p:cNvPr>
          <p:cNvSpPr>
            <a:spLocks noGrp="1"/>
          </p:cNvSpPr>
          <p:nvPr>
            <p:ph type="sldNum" sz="quarter" idx="12"/>
          </p:nvPr>
        </p:nvSpPr>
        <p:spPr/>
        <p:txBody>
          <a:bodyPr/>
          <a:lstStyle/>
          <a:p>
            <a:fld id="{2E4BE8FC-CFFD-4262-8733-1BF5A1015723}" type="slidenum">
              <a:rPr lang="it-IT" smtClean="0"/>
              <a:t>8</a:t>
            </a:fld>
            <a:endParaRPr lang="it-IT"/>
          </a:p>
        </p:txBody>
      </p:sp>
    </p:spTree>
    <p:extLst>
      <p:ext uri="{BB962C8B-B14F-4D97-AF65-F5344CB8AC3E}">
        <p14:creationId xmlns:p14="http://schemas.microsoft.com/office/powerpoint/2010/main" val="2244346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81200" y="136525"/>
            <a:ext cx="8229600" cy="466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it-IT" sz="3200" b="1" dirty="0">
                <a:effectLst>
                  <a:outerShdw blurRad="38100" dist="38100" dir="2700000" algn="tl">
                    <a:srgbClr val="000000">
                      <a:alpha val="43137"/>
                    </a:srgbClr>
                  </a:outerShdw>
                </a:effectLst>
                <a:latin typeface="+mn-lt"/>
              </a:rPr>
              <a:t>Energy and wavelength</a:t>
            </a:r>
          </a:p>
        </p:txBody>
      </p:sp>
      <p:sp>
        <p:nvSpPr>
          <p:cNvPr id="3" name="Text Box 3"/>
          <p:cNvSpPr txBox="1">
            <a:spLocks noChangeArrowheads="1"/>
          </p:cNvSpPr>
          <p:nvPr/>
        </p:nvSpPr>
        <p:spPr bwMode="auto">
          <a:xfrm>
            <a:off x="449928" y="679861"/>
            <a:ext cx="11507372" cy="1382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en-US" altLang="it-IT" sz="2000" dirty="0"/>
              <a:t>The MKS unit of energy W is the joule (J). In particle physics, however, we normally use the electron volt (eV) and its multiples, kilo electron volts (1keV=10</a:t>
            </a:r>
            <a:r>
              <a:rPr lang="en-US" altLang="it-IT" sz="2000" baseline="30000" dirty="0"/>
              <a:t>3</a:t>
            </a:r>
            <a:r>
              <a:rPr lang="en-US" altLang="it-IT" sz="2000" dirty="0"/>
              <a:t>eV) mega electron volt (1MeV=10</a:t>
            </a:r>
            <a:r>
              <a:rPr lang="en-US" altLang="it-IT" sz="2000" baseline="30000" dirty="0"/>
              <a:t>6</a:t>
            </a:r>
            <a:r>
              <a:rPr lang="en-US" altLang="it-IT" sz="2000" dirty="0"/>
              <a:t>eV), Giga electron volt (1GeV=10</a:t>
            </a:r>
            <a:r>
              <a:rPr lang="en-US" altLang="it-IT" sz="2000" baseline="30000" dirty="0"/>
              <a:t>9</a:t>
            </a:r>
            <a:r>
              <a:rPr lang="en-US" altLang="it-IT" sz="2000" dirty="0"/>
              <a:t>eV), Tera electron volt (1TeV=10</a:t>
            </a:r>
            <a:r>
              <a:rPr lang="en-US" altLang="it-IT" sz="2000" baseline="30000" dirty="0"/>
              <a:t>12</a:t>
            </a:r>
            <a:r>
              <a:rPr lang="en-US" altLang="it-IT" sz="2000" dirty="0"/>
              <a:t>eV) etc. The electron volt is defined as the kinetic energy gained by one electron in falling through a potential difference V of 1 volt. Since</a:t>
            </a:r>
          </a:p>
        </p:txBody>
      </p:sp>
      <p:sp>
        <p:nvSpPr>
          <p:cNvPr id="5" name="Text Box 5"/>
          <p:cNvSpPr txBox="1">
            <a:spLocks noChangeArrowheads="1"/>
          </p:cNvSpPr>
          <p:nvPr/>
        </p:nvSpPr>
        <p:spPr bwMode="auto">
          <a:xfrm>
            <a:off x="597357" y="2588013"/>
            <a:ext cx="81026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it-IT" sz="2000" dirty="0"/>
              <a:t>and the magnitude of the electron charge is 1.602 × 10</a:t>
            </a:r>
            <a:r>
              <a:rPr lang="en-US" altLang="it-IT" sz="2000" baseline="30000" dirty="0"/>
              <a:t>-19</a:t>
            </a:r>
            <a:r>
              <a:rPr lang="en-US" altLang="it-IT" sz="2000" dirty="0"/>
              <a:t> C it follows that</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1964" y="3190237"/>
            <a:ext cx="35433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384279" y="3931370"/>
            <a:ext cx="1142344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it-IT" sz="2000" dirty="0"/>
              <a:t>Binding energies of atomic electrons are of order eV. Energy to remove a proton or neutron from the nucleus is of order of MeV.</a:t>
            </a:r>
            <a:r>
              <a:rPr lang="en-US" altLang="en-US" sz="2000" dirty="0">
                <a:solidFill>
                  <a:srgbClr val="202124"/>
                </a:solidFill>
                <a:latin typeface="inherit"/>
              </a:rPr>
              <a:t> </a:t>
            </a:r>
            <a:r>
              <a:rPr lang="en-US" altLang="en-US" sz="2000" dirty="0"/>
              <a:t>The German physicist Max Planck proposed that the exchange of energy between matter and radiation occurs for quanta, or discrete packets of energy. The fundamental concept of his theory was that a charged particle oscillating at the frequency ʋ could exchange energy with the environment only in the form of packets of magnitude E = </a:t>
            </a:r>
            <a:r>
              <a:rPr lang="en-US" altLang="en-US" sz="2000" dirty="0" err="1"/>
              <a:t>hʋ</a:t>
            </a:r>
            <a:r>
              <a:rPr lang="en-US" altLang="en-US" sz="2000" dirty="0"/>
              <a:t> h (Planck's constant) = 4.1 × 10</a:t>
            </a:r>
            <a:r>
              <a:rPr lang="en-US" altLang="en-US" sz="2000" baseline="30000" dirty="0"/>
              <a:t>−15 </a:t>
            </a:r>
            <a:r>
              <a:rPr lang="en-US" altLang="en-US" sz="2000" dirty="0"/>
              <a:t>eV * s Therefore, in order to "see" physical phenomena in ever smaller scales of length, it is necessary to use ever greater energies. </a:t>
            </a:r>
          </a:p>
          <a:p>
            <a:pPr algn="just"/>
            <a:endParaRPr lang="en-US" altLang="it-IT" sz="2000" dirty="0"/>
          </a:p>
        </p:txBody>
      </p:sp>
      <mc:AlternateContent xmlns:mc="http://schemas.openxmlformats.org/markup-compatibility/2006" xmlns:a14="http://schemas.microsoft.com/office/drawing/2010/main">
        <mc:Choice Requires="a14">
          <p:sp>
            <p:nvSpPr>
              <p:cNvPr id="10" name="Rettangolo 9"/>
              <p:cNvSpPr/>
              <p:nvPr/>
            </p:nvSpPr>
            <p:spPr>
              <a:xfrm>
                <a:off x="3196938" y="1957893"/>
                <a:ext cx="628390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ea typeface="Cambria Math" panose="02040503050406030204" pitchFamily="18" charset="0"/>
                        </a:rPr>
                        <m:t>𝑊</m:t>
                      </m:r>
                      <m:r>
                        <a:rPr lang="it-IT" sz="2400" i="1">
                          <a:latin typeface="Cambria Math" panose="02040503050406030204" pitchFamily="18" charset="0"/>
                          <a:ea typeface="Cambria Math" panose="02040503050406030204" pitchFamily="18" charset="0"/>
                        </a:rPr>
                        <m:t>=</m:t>
                      </m:r>
                      <m:r>
                        <a:rPr lang="it-IT" sz="2400" i="1">
                          <a:latin typeface="Cambria Math" panose="02040503050406030204" pitchFamily="18" charset="0"/>
                          <a:ea typeface="Cambria Math" panose="02040503050406030204" pitchFamily="18" charset="0"/>
                        </a:rPr>
                        <m:t>𝑞𝑉</m:t>
                      </m:r>
                      <m:r>
                        <a:rPr lang="it-IT" sz="2400" b="1" i="1" smtClean="0">
                          <a:latin typeface="Cambria Math" panose="02040503050406030204" pitchFamily="18" charset="0"/>
                        </a:rPr>
                        <m:t>=</m:t>
                      </m:r>
                      <m:r>
                        <a:rPr lang="it-IT" sz="2400" b="1" i="1" smtClean="0">
                          <a:latin typeface="Cambria Math" panose="02040503050406030204" pitchFamily="18" charset="0"/>
                        </a:rPr>
                        <m:t>𝒄𝒉𝒂𝒓𝒈𝒆</m:t>
                      </m:r>
                      <m:r>
                        <a:rPr lang="it-IT" sz="2400" b="1" i="1" smtClean="0">
                          <a:latin typeface="Cambria Math" panose="02040503050406030204" pitchFamily="18" charset="0"/>
                        </a:rPr>
                        <m:t> </m:t>
                      </m:r>
                      <m:r>
                        <a:rPr lang="it-IT" sz="2400" b="1" i="1" smtClean="0">
                          <a:latin typeface="Cambria Math" panose="02040503050406030204" pitchFamily="18" charset="0"/>
                        </a:rPr>
                        <m:t>𝒙</m:t>
                      </m:r>
                      <m:r>
                        <a:rPr lang="it-IT" sz="2400" b="1" i="1" smtClean="0">
                          <a:latin typeface="Cambria Math" panose="02040503050406030204" pitchFamily="18" charset="0"/>
                        </a:rPr>
                        <m:t> </m:t>
                      </m:r>
                      <m:r>
                        <a:rPr lang="it-IT" sz="2400" b="1" i="1" smtClean="0">
                          <a:latin typeface="Cambria Math" panose="02040503050406030204" pitchFamily="18" charset="0"/>
                        </a:rPr>
                        <m:t>𝒑𝒐𝒕𝒆𝒏𝒕𝒊𝒂𝒍</m:t>
                      </m:r>
                      <m:r>
                        <a:rPr lang="it-IT" sz="2400" b="1" i="1" smtClean="0">
                          <a:latin typeface="Cambria Math" panose="02040503050406030204" pitchFamily="18" charset="0"/>
                        </a:rPr>
                        <m:t> </m:t>
                      </m:r>
                      <m:r>
                        <a:rPr lang="it-IT" sz="2400" b="1" i="1" smtClean="0">
                          <a:latin typeface="Cambria Math" panose="02040503050406030204" pitchFamily="18" charset="0"/>
                        </a:rPr>
                        <m:t>𝒅𝒊𝒇𝒇𝒆𝒓𝒆𝒏𝒄𝒆</m:t>
                      </m:r>
                    </m:oMath>
                  </m:oMathPara>
                </a14:m>
                <a:endParaRPr lang="it-IT" sz="2400" dirty="0"/>
              </a:p>
            </p:txBody>
          </p:sp>
        </mc:Choice>
        <mc:Fallback xmlns="">
          <p:sp>
            <p:nvSpPr>
              <p:cNvPr id="10" name="Rettangolo 9"/>
              <p:cNvSpPr>
                <a:spLocks noRot="1" noChangeAspect="1" noMove="1" noResize="1" noEditPoints="1" noAdjustHandles="1" noChangeArrowheads="1" noChangeShapeType="1" noTextEdit="1"/>
              </p:cNvSpPr>
              <p:nvPr/>
            </p:nvSpPr>
            <p:spPr>
              <a:xfrm>
                <a:off x="3196938" y="1957893"/>
                <a:ext cx="6283900" cy="461665"/>
              </a:xfrm>
              <a:prstGeom prst="rect">
                <a:avLst/>
              </a:prstGeom>
              <a:blipFill>
                <a:blip r:embed="rId5"/>
                <a:stretch>
                  <a:fillRect b="-18421"/>
                </a:stretch>
              </a:blipFill>
            </p:spPr>
            <p:txBody>
              <a:bodyPr/>
              <a:lstStyle/>
              <a:p>
                <a:r>
                  <a:rPr lang="en-GB">
                    <a:noFill/>
                  </a:rPr>
                  <a:t> </a:t>
                </a:r>
              </a:p>
            </p:txBody>
          </p:sp>
        </mc:Fallback>
      </mc:AlternateContent>
      <p:sp>
        <p:nvSpPr>
          <p:cNvPr id="12" name="Segnaposto piè di pagina 11"/>
          <p:cNvSpPr>
            <a:spLocks noGrp="1"/>
          </p:cNvSpPr>
          <p:nvPr>
            <p:ph type="ftr" sz="quarter" idx="11"/>
          </p:nvPr>
        </p:nvSpPr>
        <p:spPr/>
        <p:txBody>
          <a:bodyPr/>
          <a:lstStyle/>
          <a:p>
            <a:r>
              <a:rPr lang="it-IT"/>
              <a:t>A. Palmieri INSPYRE LNL 14/07/2025</a:t>
            </a:r>
          </a:p>
        </p:txBody>
      </p:sp>
      <p:sp>
        <p:nvSpPr>
          <p:cNvPr id="8" name="Slide Number Placeholder 7">
            <a:extLst>
              <a:ext uri="{FF2B5EF4-FFF2-40B4-BE49-F238E27FC236}">
                <a16:creationId xmlns:a16="http://schemas.microsoft.com/office/drawing/2014/main" id="{B831D768-9FFB-4BC7-AD89-893842BCDC5A}"/>
              </a:ext>
            </a:extLst>
          </p:cNvPr>
          <p:cNvSpPr>
            <a:spLocks noGrp="1"/>
          </p:cNvSpPr>
          <p:nvPr>
            <p:ph type="sldNum" sz="quarter" idx="12"/>
          </p:nvPr>
        </p:nvSpPr>
        <p:spPr/>
        <p:txBody>
          <a:bodyPr/>
          <a:lstStyle/>
          <a:p>
            <a:fld id="{2E4BE8FC-CFFD-4262-8733-1BF5A1015723}" type="slidenum">
              <a:rPr lang="it-IT" smtClean="0"/>
              <a:t>9</a:t>
            </a:fld>
            <a:endParaRPr lang="it-IT"/>
          </a:p>
        </p:txBody>
      </p:sp>
    </p:spTree>
    <p:extLst>
      <p:ext uri="{BB962C8B-B14F-4D97-AF65-F5344CB8AC3E}">
        <p14:creationId xmlns:p14="http://schemas.microsoft.com/office/powerpoint/2010/main" val="271089699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6372</Words>
  <Application>Microsoft Office PowerPoint</Application>
  <PresentationFormat>Widescreen</PresentationFormat>
  <Paragraphs>429</Paragraphs>
  <Slides>47</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6" baseType="lpstr">
      <vt:lpstr>Arial</vt:lpstr>
      <vt:lpstr>Calibri</vt:lpstr>
      <vt:lpstr>Calibri Light</vt:lpstr>
      <vt:lpstr>Cambria Math</vt:lpstr>
      <vt:lpstr>inherit</vt:lpstr>
      <vt:lpstr>Symbol</vt:lpstr>
      <vt:lpstr>Trebuchet MS</vt:lpstr>
      <vt:lpstr>Tema di Office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Colliders</vt:lpstr>
      <vt:lpstr>PowerPoint Presentation</vt:lpstr>
      <vt:lpstr>PowerPoint Presentation</vt:lpstr>
      <vt:lpstr>The biggest machine: LHC (CERN), 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Particle Accelerators Part 1: Physics through History</dc:title>
  <dc:creator>Antonio</dc:creator>
  <cp:lastModifiedBy>Antonio Palmieri</cp:lastModifiedBy>
  <cp:revision>237</cp:revision>
  <dcterms:created xsi:type="dcterms:W3CDTF">2017-01-03T18:05:24Z</dcterms:created>
  <dcterms:modified xsi:type="dcterms:W3CDTF">2025-07-14T10:23:53Z</dcterms:modified>
</cp:coreProperties>
</file>