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49"/>
  </p:notesMasterIdLst>
  <p:handoutMasterIdLst>
    <p:handoutMasterId r:id="rId50"/>
  </p:handoutMasterIdLst>
  <p:sldIdLst>
    <p:sldId id="456" r:id="rId3"/>
    <p:sldId id="1431" r:id="rId4"/>
    <p:sldId id="480" r:id="rId5"/>
    <p:sldId id="1435" r:id="rId6"/>
    <p:sldId id="1436" r:id="rId7"/>
    <p:sldId id="1487" r:id="rId8"/>
    <p:sldId id="1495" r:id="rId9"/>
    <p:sldId id="1494" r:id="rId10"/>
    <p:sldId id="1434" r:id="rId11"/>
    <p:sldId id="507" r:id="rId12"/>
    <p:sldId id="508" r:id="rId13"/>
    <p:sldId id="509" r:id="rId14"/>
    <p:sldId id="505" r:id="rId15"/>
    <p:sldId id="516" r:id="rId16"/>
    <p:sldId id="513" r:id="rId17"/>
    <p:sldId id="514" r:id="rId18"/>
    <p:sldId id="515" r:id="rId19"/>
    <p:sldId id="529" r:id="rId20"/>
    <p:sldId id="530" r:id="rId21"/>
    <p:sldId id="510" r:id="rId22"/>
    <p:sldId id="511" r:id="rId23"/>
    <p:sldId id="395" r:id="rId24"/>
    <p:sldId id="377" r:id="rId25"/>
    <p:sldId id="378" r:id="rId26"/>
    <p:sldId id="1309" r:id="rId27"/>
    <p:sldId id="1452" r:id="rId28"/>
    <p:sldId id="488" r:id="rId29"/>
    <p:sldId id="461" r:id="rId30"/>
    <p:sldId id="1265" r:id="rId31"/>
    <p:sldId id="478" r:id="rId32"/>
    <p:sldId id="1189" r:id="rId33"/>
    <p:sldId id="1496" r:id="rId34"/>
    <p:sldId id="489" r:id="rId35"/>
    <p:sldId id="491" r:id="rId36"/>
    <p:sldId id="814" r:id="rId37"/>
    <p:sldId id="1453" r:id="rId38"/>
    <p:sldId id="1493" r:id="rId39"/>
    <p:sldId id="1488" r:id="rId40"/>
    <p:sldId id="1489" r:id="rId41"/>
    <p:sldId id="1154" r:id="rId42"/>
    <p:sldId id="500" r:id="rId43"/>
    <p:sldId id="1459" r:id="rId44"/>
    <p:sldId id="1460" r:id="rId45"/>
    <p:sldId id="1461" r:id="rId46"/>
    <p:sldId id="1591" r:id="rId47"/>
    <p:sldId id="258" r:id="rId48"/>
  </p:sldIdLst>
  <p:sldSz cx="9144000" cy="6858000" type="screen4x3"/>
  <p:notesSz cx="6642100" cy="9779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5C00"/>
    <a:srgbClr val="66FF33"/>
    <a:srgbClr val="FF9900"/>
    <a:srgbClr val="FFFF99"/>
    <a:srgbClr val="FFFF66"/>
    <a:srgbClr val="FFFF00"/>
    <a:srgbClr val="4E7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 autoAdjust="0"/>
  </p:normalViewPr>
  <p:slideViewPr>
    <p:cSldViewPr>
      <p:cViewPr varScale="1">
        <p:scale>
          <a:sx n="72" d="100"/>
          <a:sy n="72" d="100"/>
        </p:scale>
        <p:origin x="72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03A8860-1006-4E9F-0C12-7EFAE2A5D5C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5025"/>
            <a:ext cx="4870450" cy="440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B1F97AE-9BC7-6D6F-CE03-37264A6337D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5050" y="852488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810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41325" algn="l" defTabSz="8810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881063" algn="l" defTabSz="8810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22388" algn="l" defTabSz="8810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762125" algn="l" defTabSz="8810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BCB4BA9-521E-94AA-4842-E761F4498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9AD7B74-FB0C-AD59-4E79-C4050166B7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La ricerca di base non produce direttamente benefici per la societa’, pero’ vi sono diverse “ricadute tecnologiche” a breve e medio termine che influenzano la vita di tutti I giorni: www, elettronica veloce, calcolo e reti, apparecchiature medicali (PET, SPECT, RX, TAC, Risonanza magnetica,…), conservazione e restauro dei beni ambientali, etc, etc… </a:t>
            </a:r>
          </a:p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Inoltre la ricerca ha un “valore culturale” per l’intera societa’. </a:t>
            </a:r>
          </a:p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Spesso esiste poi una ricaduta a lungo termine, difficilmente valutabile; la ricerca e’ motivata dalla “curiosita’” dell’uomo. e.g. scoperta dell’elettrone; politico inglese fine ‘800: “a che cosa serve?”, scienziato (Maxwell?) “non lo so ancora, ma prima o poi voi troverete il modo di metterci sopra una tassa”</a:t>
            </a:r>
          </a:p>
          <a:p>
            <a:pPr marL="228600" indent="-228600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3EEB89E-969D-1EFE-97D8-1F389F4149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3425"/>
            <a:ext cx="4889500" cy="3667125"/>
          </a:xfrm>
          <a:solidFill>
            <a:srgbClr val="FFFFFF"/>
          </a:solidFill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3F0B8E9-41E4-427C-8650-1B7A5C9B7D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“Ragazzi di via Panisperna” </a:t>
            </a:r>
            <a:r>
              <a:rPr lang="en-US" altLang="en-US">
                <a:latin typeface="Arial" panose="020B0604020202020204" pitchFamily="34" charset="0"/>
                <a:sym typeface="Wingdings" panose="05000000000000000000" pitchFamily="2" charset="2"/>
              </a:rPr>
              <a:t> Fermi: necessita’ di “strumenti” costosi (acceleratori, gia’ in costruzione negli USA) e infrastrutture (servizi tecnici specializzati)</a:t>
            </a:r>
          </a:p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  <a:sym typeface="Wingdings" panose="05000000000000000000" pitchFamily="2" charset="2"/>
              </a:rPr>
              <a:t>Dai gruppi di lavoro di Enrico Fermi (Roma) e Bruno Rossi (Firenze) nasce l’idea di un “Istituto Nazionale di Fisica” (anni ‘30); bisognera’ attendere la fine della guerra e l’impegno di Edoardo Amaldi (unico dei “Ragazzi” rimasto in Italia) per veder nascere nel 1951 l’INFN e poco il primo Laboratorio Nazionale (Frascati)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>
            <a:extLst>
              <a:ext uri="{FF2B5EF4-FFF2-40B4-BE49-F238E27FC236}">
                <a16:creationId xmlns:a16="http://schemas.microsoft.com/office/drawing/2014/main" id="{A8C16B78-4512-0C04-A3B5-D434F5BDA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1027">
            <a:extLst>
              <a:ext uri="{FF2B5EF4-FFF2-40B4-BE49-F238E27FC236}">
                <a16:creationId xmlns:a16="http://schemas.microsoft.com/office/drawing/2014/main" id="{74B4F5DB-85B5-6D35-F267-BCE4485E2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Con il passare degli anni sono nate sezioni dell’INFN presso quasi tutti I dipartimenti di Fisica delle Universita’ italiane </a:t>
            </a:r>
            <a:r>
              <a:rPr lang="en-US" altLang="en-US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>
                <a:latin typeface="Arial" panose="020B0604020202020204" pitchFamily="34" charset="0"/>
              </a:rPr>
              <a:t>possibilita’ tecnica e logistica per coloro che vogliono fare ricerca di fisica nei “campi propri dell’INFN”</a:t>
            </a:r>
          </a:p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Sono nati, oltre I LNF, altri 3 Laboratori Nazionali</a:t>
            </a:r>
          </a:p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Legnaro: fisica dei nuclei pesanti, studio della struttura nucleare, onde gravitazionali (Auriga = Nautilus)</a:t>
            </a:r>
          </a:p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Laboratori del Sud (Catania): fisica nucleare fondamentale, studio di tecniche di conservazione e restauro dei beni artistici.</a:t>
            </a:r>
          </a:p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Gran Sasso: esperimenti di fisica passiva: studio di raggi cosmici e proprieta’ dei neutrini.</a:t>
            </a:r>
          </a:p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Virgo: progetto speciale dell’INFN in collaborazione con il corrispondente ente di ricerca francese, per la ricerca e lo studio delle onde gravitazionali.</a:t>
            </a:r>
          </a:p>
          <a:p>
            <a:pPr marL="228600" indent="-228600">
              <a:buFontTx/>
              <a:buAutoNum type="arabicPeriod"/>
            </a:pPr>
            <a:r>
              <a:rPr lang="en-US" altLang="en-US">
                <a:latin typeface="Arial" panose="020B0604020202020204" pitchFamily="34" charset="0"/>
              </a:rPr>
              <a:t>Il bilancio annuale dell’INFN e’ dello stesso ordine di grandezza della F.C. Juventus. (chiedere a Paola)</a:t>
            </a:r>
          </a:p>
          <a:p>
            <a:pPr marL="228600" indent="-228600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EA056C5-7C09-1BCE-7E16-70B8FC1FE4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588C70F-3EFC-ADC6-424D-361448D52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BEF21E7E-2C04-3409-4400-9CE6ED33AC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14375"/>
            <a:ext cx="4870450" cy="3652838"/>
          </a:xfrm>
          <a:solidFill>
            <a:srgbClr val="FFFFFF"/>
          </a:solidFill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0C6F632-1493-0DD5-3F0D-07AB8F262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684713"/>
            <a:ext cx="4860925" cy="43656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marL="228600" indent="-228600">
              <a:buFontTx/>
              <a:buAutoNum type="arabicPeriod"/>
            </a:pPr>
            <a:r>
              <a:rPr lang="en-GB" altLang="en-US">
                <a:latin typeface="Arial" panose="020B0604020202020204" pitchFamily="34" charset="0"/>
              </a:rPr>
              <a:t>Dopo protone, neutrone ed elettrone furono scoperte (nei raggi cosmici) o prodotte (dagli acceleratori) molti altri tipi di particelle; le loro proprieta’ erano tali da poterle organizzare in modo regolare (come Mendeleev aveva fatto per gli atomi)</a:t>
            </a:r>
          </a:p>
          <a:p>
            <a:pPr marL="228600" indent="-228600">
              <a:buFontTx/>
              <a:buAutoNum type="arabicPeriod"/>
            </a:pPr>
            <a:r>
              <a:rPr lang="en-GB" altLang="en-US">
                <a:latin typeface="Arial" panose="020B0604020202020204" pitchFamily="34" charset="0"/>
              </a:rPr>
              <a:t>Tale regolarita’ fece pensare alla presenza di costituenti ancora piu’ elementari che vennero cercati e trovati.</a:t>
            </a:r>
          </a:p>
          <a:p>
            <a:pPr marL="228600" indent="-228600">
              <a:buFontTx/>
              <a:buAutoNum type="arabicPeriod"/>
            </a:pPr>
            <a:r>
              <a:rPr lang="en-GB" altLang="en-US">
                <a:latin typeface="Arial" panose="020B0604020202020204" pitchFamily="34" charset="0"/>
              </a:rPr>
              <a:t>Questi costituiscono I “mattoni” del Modello Standard delle Particelle”</a:t>
            </a:r>
          </a:p>
          <a:p>
            <a:pPr marL="228600" indent="-228600">
              <a:buFontTx/>
              <a:buAutoNum type="arabicPeriod"/>
            </a:pPr>
            <a:r>
              <a:rPr lang="en-GB" altLang="en-US">
                <a:latin typeface="Arial" panose="020B0604020202020204" pitchFamily="34" charset="0"/>
              </a:rPr>
              <a:t>Anche in questo caso, l’esistenza di una regolarita’ (organizzazione di famiglie “uguali” ma via via piu’ pesanti) porta a pensare che esistano costituenti “ancora piu’ fondamentali” che, pur essendo stati cercati agli acceleratori e nell’Universo, per ora non sono stati ancora trovati.</a:t>
            </a:r>
          </a:p>
          <a:p>
            <a:pPr marL="228600" indent="-228600">
              <a:buFontTx/>
              <a:buAutoNum type="arabicPeriod"/>
            </a:pPr>
            <a:r>
              <a:rPr lang="en-GB" altLang="en-US">
                <a:latin typeface="Arial" panose="020B0604020202020204" pitchFamily="34" charset="0"/>
              </a:rPr>
              <a:t>Sono escluse dall’attuale MS le interazioni gravitazionali; anche questo e’ un indizio di un “qualcosa di piu’ elementare e generale” da scoprire (ampliamenti del MS, teoria delle stringhe, GUT, etc…)</a:t>
            </a:r>
          </a:p>
          <a:p>
            <a:pPr marL="228600" indent="-228600">
              <a:buFontTx/>
              <a:buAutoNum type="arabicPeriod"/>
            </a:pPr>
            <a:endParaRPr lang="en-GB" altLang="en-US">
              <a:latin typeface="Arial" panose="020B0604020202020204" pitchFamily="34" charset="0"/>
            </a:endParaRPr>
          </a:p>
          <a:p>
            <a:pPr marL="228600" indent="-228600">
              <a:buFontTx/>
              <a:buAutoNum type="arabicPeriod"/>
            </a:pPr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658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220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225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4031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2961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2675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9644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9949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385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2262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57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6896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401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371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142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3317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1971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5586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00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473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713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45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887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04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25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37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0DEFA6-50B1-930C-9CFC-EF65D88B2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34D3F43-E0DC-9B0B-379A-7AA7A561B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CAF18E-28E7-7C95-27ED-AD3778788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0F734A2-1F50-15CA-5BDA-8295CBCA8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413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it/url?sa=i&amp;rct=j&amp;q=&amp;esrc=s&amp;source=images&amp;cd=&amp;cad=rja&amp;uact=8&amp;ved=2ahUKEwi-4_-EvYLdAhXCdd4KHfKhCiYQjRx6BAgBEAU&amp;url=http%3A%2F%2Fwww.clairemulkieran.com%2Fshop%2Feverything-happens-for-a-reason-physics-t-shirt%2F&amp;psig=AOvVaw2rzShnDbjSmYjuF7jTxsyL&amp;ust=153508973127817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it/url?sa=i&amp;rct=j&amp;q=&amp;esrc=s&amp;source=images&amp;cd=&amp;cad=rja&amp;uact=8&amp;ved=2ahUKEwi-4_-EvYLdAhXCdd4KHfKhCiYQjRx6BAgBEAU&amp;url=http%3A%2F%2Fwww.clairemulkieran.com%2Fshop%2Feverything-happens-for-a-reason-physics-t-shirt%2F&amp;psig=AOvVaw2rzShnDbjSmYjuF7jTxsyL&amp;ust=153508973127817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it/url?sa=i&amp;rct=j&amp;q=&amp;esrc=s&amp;source=images&amp;cd=&amp;cad=rja&amp;uact=8&amp;ved=2ahUKEwiipMqkvYLdAhXPM94KHYzfBXYQjRx6BAgBEAU&amp;url=https%3A%2F%2Falexeinstein.wordpress.com%2F2014%2F09%2F02%2Fphysics-is-all-around-us%2F&amp;psig=AOvVaw30VUjXOGQu8ogLtIEMmVst&amp;ust=153508980036611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google.com/url?sa=i&amp;rct=j&amp;q=&amp;esrc=s&amp;source=images&amp;cd=&amp;cad=rja&amp;uact=8&amp;ved=2ahUKEwj-1Ird26nhAhVCCewKHW9jAd4QjRx6BAgBEAU&amp;url=https%3A%2F%2Fwww.shutterstock.com%2Fimage-vector%2Fmodern-physics-science-category-vector-concept-1091337944&amp;psig=AOvVaw0bMaL8QCrrIOUFK5GA7FP5&amp;ust=155403014861744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2ahUKEwjp0vLD_ojhAhWKKlAKHR00DEYQjRx6BAgBEAU&amp;url=http%3A%2F%2Fbestanimations.com%2FNature%2FNature.html&amp;psig=AOvVaw3B07dcRw8NBBwMHqVrWOYh&amp;ust=1552905427285600" TargetMode="External"/><Relationship Id="rId3" Type="http://schemas.openxmlformats.org/officeDocument/2006/relationships/image" Target="../media/image22.gif"/><Relationship Id="rId7" Type="http://schemas.openxmlformats.org/officeDocument/2006/relationships/image" Target="../media/image24.gif"/><Relationship Id="rId2" Type="http://schemas.openxmlformats.org/officeDocument/2006/relationships/hyperlink" Target="http://www.google.com/url?sa=i&amp;rct=j&amp;q=&amp;esrc=s&amp;source=images&amp;cd=&amp;cad=rja&amp;uact=8&amp;ved=2ahUKEwj48rnZ_YjhAhWRmLQKHUl6Do4QjRx6BAgBEAU&amp;url=http%3A%2F%2Fparadigmet2.rssing.com%2Fchan-25924544%2Fall_p4.html&amp;psig=AOvVaw3B07dcRw8NBBwMHqVrWOYh&amp;ust=15529054272856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izu6Kc_ojhAhWQKlAKHa9GBpoQjRx6BAgBEAU&amp;url=https%3A%2F%2Fgiphy.com%2Fgifs%2Fnight-sky-AtK6cr1n21uY8&amp;psig=AOvVaw36WQ6QFbaL0ooJgxvbf0ti&amp;ust=1552905570608272" TargetMode="External"/><Relationship Id="rId5" Type="http://schemas.openxmlformats.org/officeDocument/2006/relationships/image" Target="../media/image23.gif"/><Relationship Id="rId4" Type="http://schemas.openxmlformats.org/officeDocument/2006/relationships/hyperlink" Target="https://wifflegif.com/tags/409717-natura-gifs" TargetMode="External"/><Relationship Id="rId9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s://www.google.com/url?sa=i&amp;rct=j&amp;q=&amp;esrc=s&amp;source=images&amp;cd=&amp;cad=rja&amp;uact=8&amp;ved=2ahUKEwjSmI6K36nhAhXFGuwKHdq8Cb0QjRx6BAgBEAU&amp;url=https%3A%2F%2Fwww.pinterest.com%2Fpin%2F377387643767547553%2F&amp;psig=AOvVaw187DChZuq1ozd9FGr-tfcU&amp;ust=155403097449350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hyperlink" Target="https://www.google.com/url?sa=i&amp;rct=j&amp;q=&amp;esrc=s&amp;source=images&amp;cd=&amp;ved=2ahUKEwi0xsG736nhAhVF46QKHfeGAyQQjRx6BAgBEAU&amp;url=https%3A%2F%2Fgiphy.com%2Fgifs%2Fcristiano-ronaldo-zz4Tu5w0bYx0I&amp;psig=AOvVaw3lGIi_I2tNq-CEgL55NruI&amp;ust=155403112760709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hyperlink" Target="https://www.google.it/url?sa=i&amp;rct=j&amp;q=&amp;esrc=s&amp;source=images&amp;cd=&amp;cad=rja&amp;uact=8&amp;ved=2ahUKEwiuzKTQ3uHaAhWR6qQKHXd2AC8QjRx6BAgBEAU&amp;url=https%3A%2F%2Fhome.fnal.gov%2F~cheung%2Frtes%2FRTESWeb%2FLQCD_site%2Fpages%2Fstrongforce.htm&amp;psig=AOvVaw2H6nCComlo0GNsL01huOIi&amp;ust=1525168760524377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google.it/url?sa=i&amp;rct=j&amp;q=&amp;esrc=s&amp;source=images&amp;cd=&amp;cad=rja&amp;uact=8&amp;ved=0ahUKEwiyqLvdl-zQAhWCTRoKHTmJBEgQjRwIBw&amp;url=http%3A%2F%2Fwww.universetoday.com%2F89449%2Faccelerating-expansion-of-universe-discovery-wins-2011-noble-prize-in-physics%2F&amp;bvm=bv.141320020,d.d24&amp;psig=AFQjCNHTh-g3Bz0vuiliD3Olc4OU_elAhg&amp;ust=1481547245080934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cad=rja&amp;uact=8&amp;ved=0ahUKEwi7prGvoJ3OAhXTSxoKHf10AfQQjRwIBw&amp;url=https://mahara.org/user/reginalnaidu/wacky-wednesday-homework&amp;bvm=bv.128617741,d.ZGg&amp;psig=AFQjCNFwGUeMBf8JJ4DyO-3JuffNsEsM7w&amp;ust=147003892911971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hyperlink" Target="https://www.google.it/url?sa=i&amp;rct=j&amp;q=&amp;esrc=s&amp;source=images&amp;cd=&amp;cad=rja&amp;uact=8&amp;ved=2ahUKEwjap4_syZvZAhWOzaQKHdZhBgYQjRx6BAgAEAY&amp;url=https%3A%2F%2Fwww.universetoday.com%2F17905%2Flarge-hadron-collider-worst-case-scenario%2F&amp;psig=AOvVaw0C2uNUveH-fqE0orLkVBXq&amp;ust=1518359972496023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it/url?sa=i&amp;rct=j&amp;q=&amp;esrc=s&amp;source=images&amp;cd=&amp;cad=rja&amp;uact=8&amp;ved=2ahUKEwiD9M_gy5vZAhVD46QKHYr9DUcQjRx6BAgAEAY&amp;url=http%3A%2F%2Fwww.dw.com%2Fen%2Ftop-five-quotes-cern-on-the-large-hadron-collider-higgs-boson-and-the-universe%2Fa-17954569&amp;psig=AOvVaw3yL4vJqWIWHhrRvM77TGcR&amp;ust=1518360396638373" TargetMode="External"/><Relationship Id="rId5" Type="http://schemas.openxmlformats.org/officeDocument/2006/relationships/image" Target="../media/image46.jpeg"/><Relationship Id="rId4" Type="http://schemas.openxmlformats.org/officeDocument/2006/relationships/hyperlink" Target="https://www.google.it/url?sa=i&amp;rct=j&amp;q=&amp;esrc=s&amp;source=images&amp;cd=&amp;cad=rja&amp;uact=8&amp;ved=2ahUKEwjs3fD8yZvZAhVP6qQKHTU_BIMQjRx6BAgAEAY&amp;url=https%3A%2F%2Fhome.cern%2Ftopics%2Flarge-hadron-collider&amp;psig=AOvVaw0C2uNUveH-fqE0orLkVBXq&amp;ust=151835997249602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oogle.it/url?sa=i&amp;rct=j&amp;q=&amp;esrc=s&amp;source=images&amp;cd=&amp;cad=rja&amp;uact=8&amp;ved=0ahUKEwi678bS-YXSAhVCtBQKHUBzBEgQjRwIBw&amp;url=http%3A%2F%2Fabyss.uoregon.edu%2F~js%2F21st_century_science%2Flectures%2Flec16.html&amp;bvm=bv.146496531,d.d24&amp;psig=AFQjCNHTrFj6Ab77S6AdCVfWT-PgBFchEg&amp;ust=148683056111996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google.it/url?sa=i&amp;rct=j&amp;q=&amp;esrc=s&amp;source=images&amp;cd=&amp;cad=rja&amp;uact=8&amp;ved=2ahUKEwjWwq33gdrZAhUHDOwKHTNFCg4QjRx6BAgAEAU&amp;url=https%3A%2F%2Fmappingignorance.org%2F2013%2F04%2F29%2Fblack-holes-stop-pirating-my-data%2F&amp;psig=AOvVaw1JqADLKJG91LJnDl4cN-sa&amp;ust=1520505337510632" TargetMode="Externa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it/url?sa=i&amp;rct=j&amp;q=&amp;esrc=s&amp;source=images&amp;cd=&amp;cad=rja&amp;uact=8&amp;ved=2ahUKEwjD-Z6JypvZAhVD-aQKHf9RD3wQjRx6BAgAEAY&amp;url=https%3A%2F%2Fwww.wired.it%2Fscienza%2Fmedicina%2F2014%2F12%2F03%2Fcnao-acceleratore-pavia-tumori-chiudere%2F&amp;psig=AOvVaw2AyOmrRCUuxoTHHsBw71Su&amp;ust=1518360041375750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google.it/url?sa=i&amp;rct=j&amp;q=&amp;esrc=s&amp;source=images&amp;cd=&amp;cad=rja&amp;uact=8&amp;ved=0ahUKEwja6JbRi-zQAhVFbBoKHckwA4QQjRwIBw&amp;url=http%3A%2F%2Finterestingengineering.com%2Fone-map-explains-entirety-physics-connected%2F&amp;bvm=bv.141320020,d.d24&amp;psig=AFQjCNGBlRAzo3f-PhdVFG1dujqzfKBpNA&amp;ust=1481543961418922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>
            <a:extLst>
              <a:ext uri="{FF2B5EF4-FFF2-40B4-BE49-F238E27FC236}">
                <a16:creationId xmlns:a16="http://schemas.microsoft.com/office/drawing/2014/main" id="{9E7B9619-359C-CAC1-1FAD-83D5C70DD9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752" y="38855"/>
            <a:ext cx="8839199" cy="6327179"/>
          </a:xfrm>
        </p:spPr>
        <p:txBody>
          <a:bodyPr/>
          <a:lstStyle/>
          <a:p>
            <a:pPr>
              <a:defRPr/>
            </a:pP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WELCOME TO INSPYRE </a:t>
            </a: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 July 2025 – INFN </a:t>
            </a:r>
            <a:r>
              <a:rPr lang="en-US" sz="2400" b="1" i="1" dirty="0" err="1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Legnaro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8ECCDB-9347-2753-BD7E-FDE469C6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27" y="5463216"/>
            <a:ext cx="2276848" cy="154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844DF5B1-FC6C-166F-99C6-61EC67073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9200"/>
            <a:ext cx="883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>
              <a:defRPr/>
            </a:pPr>
            <a:endParaRPr lang="en-US" sz="4800" b="1" i="1">
              <a:solidFill>
                <a:srgbClr val="063DE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077" name="Rectangle 14">
            <a:extLst>
              <a:ext uri="{FF2B5EF4-FFF2-40B4-BE49-F238E27FC236}">
                <a16:creationId xmlns:a16="http://schemas.microsoft.com/office/drawing/2014/main" id="{CEA7692E-9ED3-2564-5462-6DDA51221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9" y="5588594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>
                <a:solidFill>
                  <a:srgbClr val="063DE8"/>
                </a:solidFill>
              </a:rPr>
              <a:t>Catalina Curceanu, LNF-INFN</a:t>
            </a:r>
            <a:endParaRPr lang="it-IT" altLang="en-US" sz="2400" b="1" dirty="0">
              <a:solidFill>
                <a:srgbClr val="063DE8"/>
              </a:solidFill>
            </a:endParaRPr>
          </a:p>
        </p:txBody>
      </p:sp>
      <p:pic>
        <p:nvPicPr>
          <p:cNvPr id="3078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CD448D-7F1B-16E9-6266-4F716A181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2" y="6018722"/>
            <a:ext cx="2276849" cy="73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lose-up of a poster&#10;&#10;AI-generated content may be incorrect.">
            <a:extLst>
              <a:ext uri="{FF2B5EF4-FFF2-40B4-BE49-F238E27FC236}">
                <a16:creationId xmlns:a16="http://schemas.microsoft.com/office/drawing/2014/main" id="{19C5BC24-8921-36C6-7234-5DE5A210A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5" y="527920"/>
            <a:ext cx="8960296" cy="516674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306F12E9-27DA-A71B-D5A7-F5CF889124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131C465C-591D-4E21-FEA9-FBBAAD0889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B046F8A1-0212-4A91-F66C-BC96DEBB87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fld id="{8EB6939E-C8E6-4A7B-A30C-3CD6329D8685}" type="slidenum">
              <a:rPr lang="en-US" altLang="en-US" sz="2400"/>
              <a:pPr algn="ctr"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en-US" altLang="en-US" sz="2400"/>
          </a:p>
        </p:txBody>
      </p:sp>
      <p:pic>
        <p:nvPicPr>
          <p:cNvPr id="15365" name="Picture 2" descr="Risultati immagini per everything is physics">
            <a:hlinkClick r:id="rId2"/>
            <a:extLst>
              <a:ext uri="{FF2B5EF4-FFF2-40B4-BE49-F238E27FC236}">
                <a16:creationId xmlns:a16="http://schemas.microsoft.com/office/drawing/2014/main" id="{B9039531-C983-4D0D-ED79-19FE12649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-3175"/>
            <a:ext cx="7100887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4">
            <a:extLst>
              <a:ext uri="{FF2B5EF4-FFF2-40B4-BE49-F238E27FC236}">
                <a16:creationId xmlns:a16="http://schemas.microsoft.com/office/drawing/2014/main" id="{33C59F65-120A-054F-E41C-AB1ACC4A5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041525"/>
            <a:ext cx="3744913" cy="2138363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2400">
              <a:latin typeface="Comic Sans MS" panose="030F0702030302020204" pitchFamily="66" charset="0"/>
            </a:endParaRPr>
          </a:p>
        </p:txBody>
      </p:sp>
      <p:sp>
        <p:nvSpPr>
          <p:cNvPr id="15367" name="Rectangle 6">
            <a:extLst>
              <a:ext uri="{FF2B5EF4-FFF2-40B4-BE49-F238E27FC236}">
                <a16:creationId xmlns:a16="http://schemas.microsoft.com/office/drawing/2014/main" id="{B059C181-169E-846E-B68B-5324DF7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636838"/>
            <a:ext cx="6985000" cy="43211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671A7FC-B95D-D224-04C0-593E20C9D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A6687252-7D79-9C48-EDB2-204DABC4EF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268C205-ABB7-D8FA-B894-AEF8141F01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fld id="{1D4DDB04-F752-4E99-8AE5-594F954E3900}" type="slidenum">
              <a:rPr lang="en-US" altLang="en-US" sz="2400"/>
              <a:pPr algn="ctr"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en-US" altLang="en-US" sz="2400"/>
          </a:p>
        </p:txBody>
      </p:sp>
      <p:pic>
        <p:nvPicPr>
          <p:cNvPr id="16389" name="Picture 2" descr="Risultati immagini per everything is physics">
            <a:hlinkClick r:id="rId2"/>
            <a:extLst>
              <a:ext uri="{FF2B5EF4-FFF2-40B4-BE49-F238E27FC236}">
                <a16:creationId xmlns:a16="http://schemas.microsoft.com/office/drawing/2014/main" id="{A4794913-3205-2F4E-E0AB-2F54404F9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-3175"/>
            <a:ext cx="7100887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514FF009-EF66-D8CD-DA9F-34B70397BE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ACF1CE79-64AE-BB09-CCFA-E387A6D2CC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7A638424-7CB0-0272-096B-30633F0358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fld id="{7EEB3430-54A2-4349-8216-BB563BCFC886}" type="slidenum">
              <a:rPr lang="en-US" altLang="en-US" sz="2400"/>
              <a:pPr algn="ctr">
                <a:spcBef>
                  <a:spcPct val="0"/>
                </a:spcBef>
                <a:buSzTx/>
                <a:buFontTx/>
                <a:buNone/>
              </a:pPr>
              <a:t>12</a:t>
            </a:fld>
            <a:endParaRPr lang="en-US" altLang="en-US" sz="2400"/>
          </a:p>
        </p:txBody>
      </p:sp>
      <p:pic>
        <p:nvPicPr>
          <p:cNvPr id="17413" name="Picture 2" descr="Risultati immagini per physics is all around us">
            <a:hlinkClick r:id="rId2"/>
            <a:extLst>
              <a:ext uri="{FF2B5EF4-FFF2-40B4-BE49-F238E27FC236}">
                <a16:creationId xmlns:a16="http://schemas.microsoft.com/office/drawing/2014/main" id="{49579AB6-F497-823C-2FC4-64C1E2CC1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8575"/>
            <a:ext cx="9644063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6A75424-1615-F219-A8F5-3DA82FAC1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F537F368-932F-C248-2A2C-798EA75AA9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8436" name="Picture 2" descr="Risultati immagini per modern physics">
            <a:hlinkClick r:id="rId2"/>
            <a:extLst>
              <a:ext uri="{FF2B5EF4-FFF2-40B4-BE49-F238E27FC236}">
                <a16:creationId xmlns:a16="http://schemas.microsoft.com/office/drawing/2014/main" id="{2B3E2546-CDD5-790E-1B5C-7A17CB18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57175"/>
            <a:ext cx="9039225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4B2F96E3-64E9-0279-68C0-158241CAA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BA005CF8-698E-0071-FE94-37BEC0BFA7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9460" name="Picture 4" descr="Immagine correlata">
            <a:hlinkClick r:id="rId2"/>
            <a:extLst>
              <a:ext uri="{FF2B5EF4-FFF2-40B4-BE49-F238E27FC236}">
                <a16:creationId xmlns:a16="http://schemas.microsoft.com/office/drawing/2014/main" id="{613E8DB9-2ADF-F7D6-8887-37416B84A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759200"/>
            <a:ext cx="47625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Risultati immagini per natura animated gif">
            <a:hlinkClick r:id="rId4"/>
            <a:extLst>
              <a:ext uri="{FF2B5EF4-FFF2-40B4-BE49-F238E27FC236}">
                <a16:creationId xmlns:a16="http://schemas.microsoft.com/office/drawing/2014/main" id="{369E9542-5407-1AB1-FD3F-EF2267A193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620713"/>
            <a:ext cx="4926012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Risultati immagini per sky animated gif">
            <a:hlinkClick r:id="rId6"/>
            <a:extLst>
              <a:ext uri="{FF2B5EF4-FFF2-40B4-BE49-F238E27FC236}">
                <a16:creationId xmlns:a16="http://schemas.microsoft.com/office/drawing/2014/main" id="{60B6EF58-7AF4-3449-3A90-EA935C7421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3789363"/>
            <a:ext cx="53625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" descr="Risultati immagini per natura animated gif">
            <a:hlinkClick r:id="rId8"/>
            <a:extLst>
              <a:ext uri="{FF2B5EF4-FFF2-40B4-BE49-F238E27FC236}">
                <a16:creationId xmlns:a16="http://schemas.microsoft.com/office/drawing/2014/main" id="{2B67FB94-5603-CEF4-3014-F5273FDA62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647700"/>
            <a:ext cx="4881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4072140B-4B30-4556-4B4C-DD8F680BD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3A84EEA0-7B96-C6A1-8F13-F728694AAD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0484" name="Picture 2" descr="Risultati immagini per einstein  animated gif">
            <a:hlinkClick r:id="rId2"/>
            <a:extLst>
              <a:ext uri="{FF2B5EF4-FFF2-40B4-BE49-F238E27FC236}">
                <a16:creationId xmlns:a16="http://schemas.microsoft.com/office/drawing/2014/main" id="{AE4C2E96-D0CA-EE81-E47A-EFD5453901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7561263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DD4BA55B-598B-D6F9-12D8-313893B8A3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2E8EC713-4F5C-785B-D369-C112BC8881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1508" name="Picture 4" descr="Risultati immagini per cristiano ronaldo animated gif">
            <a:hlinkClick r:id="rId2"/>
            <a:extLst>
              <a:ext uri="{FF2B5EF4-FFF2-40B4-BE49-F238E27FC236}">
                <a16:creationId xmlns:a16="http://schemas.microsoft.com/office/drawing/2014/main" id="{278C5A8F-351C-A719-4E6F-39895700B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" y="548680"/>
            <a:ext cx="921884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72DAB774-CA0C-AF42-C82A-1AC7013C56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2531" name="Content Placeholder 2" descr="A picture containing outdoor, person, person&#10;&#10;Description automatically generated">
            <a:extLst>
              <a:ext uri="{FF2B5EF4-FFF2-40B4-BE49-F238E27FC236}">
                <a16:creationId xmlns:a16="http://schemas.microsoft.com/office/drawing/2014/main" id="{47F9AA70-9B5B-6E7E-D137-C9C021D5E0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563" y="609600"/>
            <a:ext cx="7508875" cy="56324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C79DA612-8596-99A8-293F-02795DC43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3555" name="Content Placeholder 4" descr="A picture containing text, road, building, rink&#10;&#10;Description automatically generated">
            <a:extLst>
              <a:ext uri="{FF2B5EF4-FFF2-40B4-BE49-F238E27FC236}">
                <a16:creationId xmlns:a16="http://schemas.microsoft.com/office/drawing/2014/main" id="{CC160796-59B4-5129-48C5-12F405DC08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368" y="1089025"/>
            <a:ext cx="8323263" cy="467995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E91F1FE-9B5B-3936-E9B7-E0E13313C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4579" name="Content Placeholder 4" descr="A group of people in a living room&#10;&#10;Description automatically generated with medium confidence">
            <a:extLst>
              <a:ext uri="{FF2B5EF4-FFF2-40B4-BE49-F238E27FC236}">
                <a16:creationId xmlns:a16="http://schemas.microsoft.com/office/drawing/2014/main" id="{365FCD8A-2191-0783-A467-92540A49F9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039813"/>
            <a:ext cx="8497888" cy="4778375"/>
          </a:xfrm>
          <a:solidFill>
            <a:schemeClr val="tx1"/>
          </a:solidFill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D942C9D-13BD-2421-91CC-B679938164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isultati immagini per atom quarks animated gif">
            <a:hlinkClick r:id="rId2"/>
            <a:extLst>
              <a:ext uri="{FF2B5EF4-FFF2-40B4-BE49-F238E27FC236}">
                <a16:creationId xmlns:a16="http://schemas.microsoft.com/office/drawing/2014/main" id="{8AEEDA42-2E52-C755-B7D8-045B5CC687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59531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isultati immagini per accelerated expansion">
            <a:hlinkClick r:id="rId2"/>
            <a:extLst>
              <a:ext uri="{FF2B5EF4-FFF2-40B4-BE49-F238E27FC236}">
                <a16:creationId xmlns:a16="http://schemas.microsoft.com/office/drawing/2014/main" id="{2C8DA696-26C0-C165-DF6A-37AB3B6EE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83534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050">
            <a:extLst>
              <a:ext uri="{FF2B5EF4-FFF2-40B4-BE49-F238E27FC236}">
                <a16:creationId xmlns:a16="http://schemas.microsoft.com/office/drawing/2014/main" id="{4BBD9AC4-4D1A-DAF5-D663-1E2771DD83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79375"/>
          <a:ext cx="6715125" cy="668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938228" imgH="6912813" progId="Photoshop.Image.5">
                  <p:embed/>
                </p:oleObj>
              </mc:Choice>
              <mc:Fallback>
                <p:oleObj name="Image" r:id="rId3" imgW="6938228" imgH="6912813" progId="Photoshop.Image.5">
                  <p:embed/>
                  <p:pic>
                    <p:nvPicPr>
                      <p:cNvPr id="0" name="Object 2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79375"/>
                        <a:ext cx="6715125" cy="668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83" name="Rectangle 2051">
            <a:extLst>
              <a:ext uri="{FF2B5EF4-FFF2-40B4-BE49-F238E27FC236}">
                <a16:creationId xmlns:a16="http://schemas.microsoft.com/office/drawing/2014/main" id="{A234DF4C-5189-1742-B6D5-FFE2756F6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066800"/>
          </a:xfrm>
        </p:spPr>
        <p:txBody>
          <a:bodyPr/>
          <a:lstStyle/>
          <a:p>
            <a:pPr>
              <a:defRPr/>
            </a:pPr>
            <a:r>
              <a:rPr lang="en-US" sz="4000" b="1" i="1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Istituto Nazionale di Fisica Nucleare</a:t>
            </a:r>
          </a:p>
        </p:txBody>
      </p:sp>
      <p:sp>
        <p:nvSpPr>
          <p:cNvPr id="30724" name="Rectangle 2052">
            <a:extLst>
              <a:ext uri="{FF2B5EF4-FFF2-40B4-BE49-F238E27FC236}">
                <a16:creationId xmlns:a16="http://schemas.microsoft.com/office/drawing/2014/main" id="{7DD2F3F4-BE6B-7303-322E-292B57427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700" y="1371600"/>
            <a:ext cx="8610600" cy="441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>
                <a:solidFill>
                  <a:srgbClr val="0236B8"/>
                </a:solidFill>
              </a:rPr>
              <a:t>The INFN promotes, coordinates and performs </a:t>
            </a:r>
            <a:r>
              <a:rPr lang="en-US" altLang="en-US">
                <a:solidFill>
                  <a:srgbClr val="FF0000"/>
                </a:solidFill>
              </a:rPr>
              <a:t>scientific research in the sub-nuclear, nuclear and astroparticle physics, as well as the research and technological development </a:t>
            </a:r>
            <a:r>
              <a:rPr lang="en-US" altLang="en-US">
                <a:solidFill>
                  <a:srgbClr val="0236B8"/>
                </a:solidFill>
              </a:rPr>
              <a:t>necessaries to the activities in these sectors, in strong connection with the University and in the framework of international cooperation and confrontation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viapanispernab">
            <a:extLst>
              <a:ext uri="{FF2B5EF4-FFF2-40B4-BE49-F238E27FC236}">
                <a16:creationId xmlns:a16="http://schemas.microsoft.com/office/drawing/2014/main" id="{454DBE4A-5C0F-674E-6A6B-70E83AFC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r="12769"/>
          <a:stretch>
            <a:fillRect/>
          </a:stretch>
        </p:blipFill>
        <p:spPr bwMode="auto">
          <a:xfrm>
            <a:off x="76200" y="76200"/>
            <a:ext cx="3921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3">
            <a:extLst>
              <a:ext uri="{FF2B5EF4-FFF2-40B4-BE49-F238E27FC236}">
                <a16:creationId xmlns:a16="http://schemas.microsoft.com/office/drawing/2014/main" id="{330A4F7E-D904-A133-A608-D6C1E871E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03213"/>
            <a:ext cx="40386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it-IT" altLang="en-US">
                <a:solidFill>
                  <a:srgbClr val="FF0000"/>
                </a:solidFill>
              </a:rPr>
              <a:t>1951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it-IT" altLang="en-US" sz="2800">
                <a:solidFill>
                  <a:schemeClr val="folHlink"/>
                </a:solidFill>
              </a:rPr>
              <a:t>4</a:t>
            </a:r>
            <a:r>
              <a:rPr lang="it-IT" altLang="en-US" sz="2800"/>
              <a:t> </a:t>
            </a:r>
            <a:r>
              <a:rPr lang="en-US" altLang="en-US" sz="2800"/>
              <a:t>University Sections</a:t>
            </a:r>
            <a:br>
              <a:rPr lang="it-IT" altLang="en-US" sz="2800"/>
            </a:br>
            <a:r>
              <a:rPr lang="it-IT" altLang="en-US" sz="2000"/>
              <a:t>Milano, Torino, Padova, e Roma</a:t>
            </a:r>
          </a:p>
        </p:txBody>
      </p:sp>
      <p:sp>
        <p:nvSpPr>
          <p:cNvPr id="32776" name="Rectangle 13">
            <a:extLst>
              <a:ext uri="{FF2B5EF4-FFF2-40B4-BE49-F238E27FC236}">
                <a16:creationId xmlns:a16="http://schemas.microsoft.com/office/drawing/2014/main" id="{07F9DF89-7F49-F87A-ECA7-EBF5C6DC81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48400"/>
            <a:ext cx="4419600" cy="609600"/>
          </a:xfrm>
        </p:spPr>
        <p:txBody>
          <a:bodyPr/>
          <a:lstStyle/>
          <a:p>
            <a:r>
              <a:rPr lang="en-US" altLang="en-US" sz="2400" i="1">
                <a:solidFill>
                  <a:schemeClr val="bg1"/>
                </a:solidFill>
              </a:rPr>
              <a:t>La nascita dell’INFN</a:t>
            </a:r>
          </a:p>
        </p:txBody>
      </p:sp>
      <p:pic>
        <p:nvPicPr>
          <p:cNvPr id="32777" name="Picture 14" descr="logoinfn-piccolo">
            <a:extLst>
              <a:ext uri="{FF2B5EF4-FFF2-40B4-BE49-F238E27FC236}">
                <a16:creationId xmlns:a16="http://schemas.microsoft.com/office/drawing/2014/main" id="{3BDE0A87-818D-3307-0048-3D2DAC141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5334000"/>
            <a:ext cx="18923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nfn_mappa">
            <a:extLst>
              <a:ext uri="{FF2B5EF4-FFF2-40B4-BE49-F238E27FC236}">
                <a16:creationId xmlns:a16="http://schemas.microsoft.com/office/drawing/2014/main" id="{4261FD8C-CC9F-FEEA-F801-19D99455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50196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769D2B70-C38F-F711-63A1-01A4E39B2168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702175"/>
            <a:ext cx="5381625" cy="2003425"/>
            <a:chOff x="96" y="2962"/>
            <a:chExt cx="3390" cy="1262"/>
          </a:xfrm>
        </p:grpSpPr>
        <p:pic>
          <p:nvPicPr>
            <p:cNvPr id="34837" name="Picture 8">
              <a:extLst>
                <a:ext uri="{FF2B5EF4-FFF2-40B4-BE49-F238E27FC236}">
                  <a16:creationId xmlns:a16="http://schemas.microsoft.com/office/drawing/2014/main" id="{A07077EB-12CE-92C5-B38D-CC10816BAC6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962"/>
              <a:ext cx="1488" cy="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8" name="Rectangle 9">
              <a:extLst>
                <a:ext uri="{FF2B5EF4-FFF2-40B4-BE49-F238E27FC236}">
                  <a16:creationId xmlns:a16="http://schemas.microsoft.com/office/drawing/2014/main" id="{D65A58E1-EA06-AC4A-67C4-BD9A1C7C1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8" y="3612"/>
              <a:ext cx="1808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solidFill>
                    <a:srgbClr val="3518E4"/>
                  </a:solidFill>
                </a:rPr>
                <a:t>Laboratori del Sud</a:t>
              </a:r>
            </a:p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solidFill>
                    <a:srgbClr val="3518E4"/>
                  </a:solidFill>
                </a:rPr>
                <a:t>(Catania)</a:t>
              </a:r>
            </a:p>
          </p:txBody>
        </p:sp>
        <p:sp>
          <p:nvSpPr>
            <p:cNvPr id="34839" name="Freeform 10">
              <a:extLst>
                <a:ext uri="{FF2B5EF4-FFF2-40B4-BE49-F238E27FC236}">
                  <a16:creationId xmlns:a16="http://schemas.microsoft.com/office/drawing/2014/main" id="{A951688C-8724-7437-3E7E-CEA0E8045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3252"/>
              <a:ext cx="1806" cy="342"/>
            </a:xfrm>
            <a:custGeom>
              <a:avLst/>
              <a:gdLst>
                <a:gd name="T0" fmla="*/ 0 w 1806"/>
                <a:gd name="T1" fmla="*/ 0 h 342"/>
                <a:gd name="T2" fmla="*/ 1806 w 1806"/>
                <a:gd name="T3" fmla="*/ 342 h 342"/>
                <a:gd name="T4" fmla="*/ 0 60000 65536"/>
                <a:gd name="T5" fmla="*/ 0 60000 65536"/>
                <a:gd name="T6" fmla="*/ 0 w 1806"/>
                <a:gd name="T7" fmla="*/ 0 h 342"/>
                <a:gd name="T8" fmla="*/ 1806 w 1806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06" h="342">
                  <a:moveTo>
                    <a:pt x="0" y="0"/>
                  </a:moveTo>
                  <a:lnTo>
                    <a:pt x="1806" y="342"/>
                  </a:lnTo>
                </a:path>
              </a:pathLst>
            </a:custGeom>
            <a:noFill/>
            <a:ln w="25400">
              <a:solidFill>
                <a:srgbClr val="3518E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20" name="Freeform 14">
            <a:extLst>
              <a:ext uri="{FF2B5EF4-FFF2-40B4-BE49-F238E27FC236}">
                <a16:creationId xmlns:a16="http://schemas.microsoft.com/office/drawing/2014/main" id="{749CE2A1-7517-6ED3-CEBF-64569F308E6D}"/>
              </a:ext>
            </a:extLst>
          </p:cNvPr>
          <p:cNvSpPr>
            <a:spLocks/>
          </p:cNvSpPr>
          <p:nvPr/>
        </p:nvSpPr>
        <p:spPr bwMode="auto">
          <a:xfrm>
            <a:off x="5181600" y="3429000"/>
            <a:ext cx="1831975" cy="1265238"/>
          </a:xfrm>
          <a:custGeom>
            <a:avLst/>
            <a:gdLst>
              <a:gd name="T0" fmla="*/ 0 w 1042"/>
              <a:gd name="T1" fmla="*/ 0 h 941"/>
              <a:gd name="T2" fmla="*/ 2147483646 w 1042"/>
              <a:gd name="T3" fmla="*/ 2147483646 h 941"/>
              <a:gd name="T4" fmla="*/ 0 60000 65536"/>
              <a:gd name="T5" fmla="*/ 0 60000 65536"/>
              <a:gd name="T6" fmla="*/ 0 w 1042"/>
              <a:gd name="T7" fmla="*/ 0 h 941"/>
              <a:gd name="T8" fmla="*/ 1042 w 1042"/>
              <a:gd name="T9" fmla="*/ 941 h 9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42" h="941">
                <a:moveTo>
                  <a:pt x="0" y="0"/>
                </a:moveTo>
                <a:lnTo>
                  <a:pt x="1042" y="941"/>
                </a:lnTo>
              </a:path>
            </a:pathLst>
          </a:custGeom>
          <a:noFill/>
          <a:ln w="25400">
            <a:solidFill>
              <a:srgbClr val="3518E4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1" name="Rectangle 15">
            <a:extLst>
              <a:ext uri="{FF2B5EF4-FFF2-40B4-BE49-F238E27FC236}">
                <a16:creationId xmlns:a16="http://schemas.microsoft.com/office/drawing/2014/main" id="{B6E6841F-BB92-8E3E-6B15-795622805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514600"/>
            <a:ext cx="266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en-US" sz="2000" b="1">
                <a:solidFill>
                  <a:srgbClr val="CC0000"/>
                </a:solidFill>
              </a:rPr>
              <a:t>19 </a:t>
            </a:r>
            <a:r>
              <a:rPr lang="en-US" altLang="en-US" sz="2000" b="1">
                <a:solidFill>
                  <a:srgbClr val="CC0000"/>
                </a:solidFill>
              </a:rPr>
              <a:t>Sections</a:t>
            </a:r>
            <a:br>
              <a:rPr lang="it-IT" altLang="en-US" sz="2000" b="1"/>
            </a:br>
            <a:r>
              <a:rPr lang="it-IT" altLang="en-US" sz="2000" b="1"/>
              <a:t>11 </a:t>
            </a:r>
            <a:r>
              <a:rPr lang="en-US" altLang="en-US" sz="2000" b="1"/>
              <a:t>Related Groups</a:t>
            </a:r>
            <a:endParaRPr lang="it-IT" altLang="en-US" sz="2000" b="1"/>
          </a:p>
        </p:txBody>
      </p:sp>
      <p:sp>
        <p:nvSpPr>
          <p:cNvPr id="34822" name="Rectangle 16">
            <a:extLst>
              <a:ext uri="{FF2B5EF4-FFF2-40B4-BE49-F238E27FC236}">
                <a16:creationId xmlns:a16="http://schemas.microsoft.com/office/drawing/2014/main" id="{5DCD440B-FA9E-6717-6818-BB4DC938B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200400"/>
            <a:ext cx="1828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it-IT" altLang="en-US" sz="2000" b="1">
                <a:solidFill>
                  <a:srgbClr val="3518E4"/>
                </a:solidFill>
              </a:rPr>
              <a:t>4 </a:t>
            </a:r>
            <a:r>
              <a:rPr lang="en-US" altLang="en-US" sz="2000" b="1">
                <a:solidFill>
                  <a:srgbClr val="3518E4"/>
                </a:solidFill>
              </a:rPr>
              <a:t>National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rgbClr val="3518E4"/>
                </a:solidFill>
              </a:rPr>
              <a:t>Laboratories</a:t>
            </a:r>
            <a:endParaRPr lang="it-IT" altLang="en-US" sz="2000" b="1">
              <a:solidFill>
                <a:srgbClr val="3518E4"/>
              </a:solidFill>
            </a:endParaRPr>
          </a:p>
        </p:txBody>
      </p:sp>
      <p:sp>
        <p:nvSpPr>
          <p:cNvPr id="34823" name="Rectangle 22">
            <a:extLst>
              <a:ext uri="{FF2B5EF4-FFF2-40B4-BE49-F238E27FC236}">
                <a16:creationId xmlns:a16="http://schemas.microsoft.com/office/drawing/2014/main" id="{1C4CBD75-915B-2174-A37C-7597C1BAFE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2438400" cy="457200"/>
          </a:xfrm>
        </p:spPr>
        <p:txBody>
          <a:bodyPr/>
          <a:lstStyle/>
          <a:p>
            <a:r>
              <a:rPr lang="en-US" altLang="en-US" sz="2800" i="1">
                <a:solidFill>
                  <a:srgbClr val="063DE8"/>
                </a:solidFill>
              </a:rPr>
              <a:t>INFN today</a:t>
            </a:r>
          </a:p>
        </p:txBody>
      </p:sp>
      <p:grpSp>
        <p:nvGrpSpPr>
          <p:cNvPr id="3" name="Group 30">
            <a:extLst>
              <a:ext uri="{FF2B5EF4-FFF2-40B4-BE49-F238E27FC236}">
                <a16:creationId xmlns:a16="http://schemas.microsoft.com/office/drawing/2014/main" id="{B8B4012D-B113-40AB-4693-586F3C124D50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133600"/>
            <a:ext cx="3805238" cy="2628900"/>
            <a:chOff x="144" y="1344"/>
            <a:chExt cx="2397" cy="1656"/>
          </a:xfrm>
        </p:grpSpPr>
        <p:sp>
          <p:nvSpPr>
            <p:cNvPr id="34834" name="Rectangle 18">
              <a:extLst>
                <a:ext uri="{FF2B5EF4-FFF2-40B4-BE49-F238E27FC236}">
                  <a16:creationId xmlns:a16="http://schemas.microsoft.com/office/drawing/2014/main" id="{28655244-4643-86BA-366C-D930B3DF8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160"/>
              <a:ext cx="1296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70000"/>
                </a:lnSpc>
                <a:buSzTx/>
                <a:buFontTx/>
                <a:buNone/>
              </a:pPr>
              <a:r>
                <a:rPr lang="it-IT" altLang="en-US" sz="2400" b="1">
                  <a:solidFill>
                    <a:schemeClr val="folHlink"/>
                  </a:solidFill>
                </a:rPr>
                <a:t>VIRGO-EGO</a:t>
              </a:r>
              <a:r>
                <a:rPr lang="it-IT" altLang="en-US" sz="2400" b="1">
                  <a:solidFill>
                    <a:srgbClr val="FE92D7"/>
                  </a:solidFill>
                </a:rPr>
                <a:t> </a:t>
              </a:r>
            </a:p>
            <a:p>
              <a:pPr eaLnBrk="1" hangingPunct="1">
                <a:lnSpc>
                  <a:spcPct val="70000"/>
                </a:lnSpc>
                <a:buSzTx/>
                <a:buFontTx/>
                <a:buNone/>
              </a:pPr>
              <a:r>
                <a:rPr lang="it-IT" altLang="en-US" sz="2400" b="1">
                  <a:solidFill>
                    <a:schemeClr val="folHlink"/>
                  </a:solidFill>
                </a:rPr>
                <a:t>E</a:t>
              </a:r>
              <a:r>
                <a:rPr lang="it-IT" altLang="en-US" sz="2000" b="1"/>
                <a:t>uropean</a:t>
              </a:r>
              <a:r>
                <a:rPr lang="it-IT" altLang="en-US" sz="2400" b="1">
                  <a:solidFill>
                    <a:srgbClr val="FE92D7"/>
                  </a:solidFill>
                </a:rPr>
                <a:t> </a:t>
              </a:r>
            </a:p>
            <a:p>
              <a:pPr eaLnBrk="1" hangingPunct="1">
                <a:lnSpc>
                  <a:spcPct val="70000"/>
                </a:lnSpc>
                <a:buSzTx/>
                <a:buFontTx/>
                <a:buNone/>
              </a:pPr>
              <a:r>
                <a:rPr lang="it-IT" altLang="en-US" sz="2400" b="1">
                  <a:solidFill>
                    <a:schemeClr val="folHlink"/>
                  </a:solidFill>
                </a:rPr>
                <a:t>G</a:t>
              </a:r>
              <a:r>
                <a:rPr lang="it-IT" altLang="en-US" sz="2000" b="1"/>
                <a:t>ravitational</a:t>
              </a:r>
              <a:r>
                <a:rPr lang="it-IT" altLang="en-US" sz="2400" b="1">
                  <a:solidFill>
                    <a:srgbClr val="FE92D7"/>
                  </a:solidFill>
                </a:rPr>
                <a:t> </a:t>
              </a:r>
            </a:p>
            <a:p>
              <a:pPr eaLnBrk="1" hangingPunct="1">
                <a:lnSpc>
                  <a:spcPct val="70000"/>
                </a:lnSpc>
                <a:buSzTx/>
                <a:buFontTx/>
                <a:buNone/>
              </a:pPr>
              <a:r>
                <a:rPr lang="it-IT" altLang="en-US" sz="2400" b="1">
                  <a:solidFill>
                    <a:schemeClr val="folHlink"/>
                  </a:solidFill>
                </a:rPr>
                <a:t>O</a:t>
              </a:r>
              <a:r>
                <a:rPr lang="it-IT" altLang="en-US" sz="2000" b="1"/>
                <a:t>bservatory</a:t>
              </a:r>
              <a:endParaRPr lang="it-IT" altLang="en-US" sz="1800" b="1"/>
            </a:p>
          </p:txBody>
        </p:sp>
        <p:pic>
          <p:nvPicPr>
            <p:cNvPr id="34835" name="Picture 20" descr="cascinanew">
              <a:extLst>
                <a:ext uri="{FF2B5EF4-FFF2-40B4-BE49-F238E27FC236}">
                  <a16:creationId xmlns:a16="http://schemas.microsoft.com/office/drawing/2014/main" id="{6E7CA655-9120-C854-288F-B7F265FB6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344"/>
              <a:ext cx="1095" cy="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6" name="Freeform 21">
              <a:extLst>
                <a:ext uri="{FF2B5EF4-FFF2-40B4-BE49-F238E27FC236}">
                  <a16:creationId xmlns:a16="http://schemas.microsoft.com/office/drawing/2014/main" id="{C8380293-1931-195C-6C63-2E0F79821CAB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48" y="1728"/>
              <a:ext cx="1293" cy="144"/>
            </a:xfrm>
            <a:custGeom>
              <a:avLst/>
              <a:gdLst>
                <a:gd name="T0" fmla="*/ 0 w 1011"/>
                <a:gd name="T1" fmla="*/ 0 h 661"/>
                <a:gd name="T2" fmla="*/ 9256 w 1011"/>
                <a:gd name="T3" fmla="*/ 0 h 661"/>
                <a:gd name="T4" fmla="*/ 0 60000 65536"/>
                <a:gd name="T5" fmla="*/ 0 60000 65536"/>
                <a:gd name="T6" fmla="*/ 0 w 1011"/>
                <a:gd name="T7" fmla="*/ 0 h 661"/>
                <a:gd name="T8" fmla="*/ 1011 w 1011"/>
                <a:gd name="T9" fmla="*/ 661 h 66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1" h="661">
                  <a:moveTo>
                    <a:pt x="0" y="661"/>
                  </a:moveTo>
                  <a:lnTo>
                    <a:pt x="1011" y="0"/>
                  </a:lnTo>
                </a:path>
              </a:pathLst>
            </a:custGeom>
            <a:noFill/>
            <a:ln w="25400">
              <a:solidFill>
                <a:schemeClr val="folHlink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E64028-354B-0EAE-6705-0BFC2384A15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62400" cy="1828800"/>
            <a:chOff x="48" y="48"/>
            <a:chExt cx="2496" cy="1152"/>
          </a:xfrm>
        </p:grpSpPr>
        <p:pic>
          <p:nvPicPr>
            <p:cNvPr id="34831" name="Picture 4">
              <a:extLst>
                <a:ext uri="{FF2B5EF4-FFF2-40B4-BE49-F238E27FC236}">
                  <a16:creationId xmlns:a16="http://schemas.microsoft.com/office/drawing/2014/main" id="{8E0ADD16-07DF-BBA3-B573-6A3FF0C766A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8"/>
              <a:ext cx="139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2" name="Rectangle 5">
              <a:extLst>
                <a:ext uri="{FF2B5EF4-FFF2-40B4-BE49-F238E27FC236}">
                  <a16:creationId xmlns:a16="http://schemas.microsoft.com/office/drawing/2014/main" id="{85D60870-5DCB-3224-33A0-F71326025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96"/>
              <a:ext cx="871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solidFill>
                    <a:srgbClr val="3518E4"/>
                  </a:solidFill>
                </a:rPr>
                <a:t>Legnaro</a:t>
              </a:r>
            </a:p>
          </p:txBody>
        </p:sp>
        <p:sp>
          <p:nvSpPr>
            <p:cNvPr id="34833" name="Freeform 6">
              <a:extLst>
                <a:ext uri="{FF2B5EF4-FFF2-40B4-BE49-F238E27FC236}">
                  <a16:creationId xmlns:a16="http://schemas.microsoft.com/office/drawing/2014/main" id="{97261DC4-5E02-141C-8B6C-1F8B3B653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" y="409"/>
              <a:ext cx="1118" cy="407"/>
            </a:xfrm>
            <a:custGeom>
              <a:avLst/>
              <a:gdLst>
                <a:gd name="T0" fmla="*/ 1118 w 1118"/>
                <a:gd name="T1" fmla="*/ 407 h 407"/>
                <a:gd name="T2" fmla="*/ 0 w 1118"/>
                <a:gd name="T3" fmla="*/ 0 h 407"/>
                <a:gd name="T4" fmla="*/ 0 60000 65536"/>
                <a:gd name="T5" fmla="*/ 0 60000 65536"/>
                <a:gd name="T6" fmla="*/ 0 w 1118"/>
                <a:gd name="T7" fmla="*/ 0 h 407"/>
                <a:gd name="T8" fmla="*/ 1118 w 1118"/>
                <a:gd name="T9" fmla="*/ 407 h 4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18" h="407">
                  <a:moveTo>
                    <a:pt x="1118" y="407"/>
                  </a:move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3518E4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34826" name="Picture 26">
            <a:extLst>
              <a:ext uri="{FF2B5EF4-FFF2-40B4-BE49-F238E27FC236}">
                <a16:creationId xmlns:a16="http://schemas.microsoft.com/office/drawing/2014/main" id="{E5093625-822A-DE38-7757-4C14F9B17F7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724400"/>
            <a:ext cx="2667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9">
            <a:extLst>
              <a:ext uri="{FF2B5EF4-FFF2-40B4-BE49-F238E27FC236}">
                <a16:creationId xmlns:a16="http://schemas.microsoft.com/office/drawing/2014/main" id="{99296246-EC37-50CB-CB04-7BF53C8FCEBB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-76200"/>
            <a:ext cx="3962400" cy="3048000"/>
            <a:chOff x="3312" y="-48"/>
            <a:chExt cx="2496" cy="1920"/>
          </a:xfrm>
        </p:grpSpPr>
        <p:pic>
          <p:nvPicPr>
            <p:cNvPr id="34828" name="Picture 12">
              <a:extLst>
                <a:ext uri="{FF2B5EF4-FFF2-40B4-BE49-F238E27FC236}">
                  <a16:creationId xmlns:a16="http://schemas.microsoft.com/office/drawing/2014/main" id="{6D672399-59BF-DCAB-E319-C3027DAE73D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40"/>
              <a:ext cx="1680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9" name="Rectangle 13">
              <a:extLst>
                <a:ext uri="{FF2B5EF4-FFF2-40B4-BE49-F238E27FC236}">
                  <a16:creationId xmlns:a16="http://schemas.microsoft.com/office/drawing/2014/main" id="{A4875003-D152-45E1-FC91-287E38BEE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-48"/>
              <a:ext cx="1200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solidFill>
                    <a:srgbClr val="0000FF"/>
                  </a:solidFill>
                </a:rPr>
                <a:t>Gran Sasso</a:t>
              </a:r>
            </a:p>
          </p:txBody>
        </p:sp>
        <p:sp>
          <p:nvSpPr>
            <p:cNvPr id="34830" name="Line 28">
              <a:extLst>
                <a:ext uri="{FF2B5EF4-FFF2-40B4-BE49-F238E27FC236}">
                  <a16:creationId xmlns:a16="http://schemas.microsoft.com/office/drawing/2014/main" id="{B2CDEAB8-7577-96E3-5CD2-E56D209F95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2" y="1248"/>
              <a:ext cx="768" cy="624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>
            <a:extLst>
              <a:ext uri="{FF2B5EF4-FFF2-40B4-BE49-F238E27FC236}">
                <a16:creationId xmlns:a16="http://schemas.microsoft.com/office/drawing/2014/main" id="{7F505B92-4D5F-FCB7-72B2-187C6C646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39" name="Content Placeholder 1">
            <a:extLst>
              <a:ext uri="{FF2B5EF4-FFF2-40B4-BE49-F238E27FC236}">
                <a16:creationId xmlns:a16="http://schemas.microsoft.com/office/drawing/2014/main" id="{E5C08096-7A32-802C-1ABC-91DBD06544F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4340" name="Content Placeholder 2">
            <a:extLst>
              <a:ext uri="{FF2B5EF4-FFF2-40B4-BE49-F238E27FC236}">
                <a16:creationId xmlns:a16="http://schemas.microsoft.com/office/drawing/2014/main" id="{315C54AA-41E4-AF16-4222-30BCAE97AB2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4341" name="Picture 2" descr="https://mahara.org/artefact/file/download.php?file=81568&amp;view=17707">
            <a:hlinkClick r:id="rId3"/>
            <a:extLst>
              <a:ext uri="{FF2B5EF4-FFF2-40B4-BE49-F238E27FC236}">
                <a16:creationId xmlns:a16="http://schemas.microsoft.com/office/drawing/2014/main" id="{F3FC2726-92E8-8066-5902-F2E4E28F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288"/>
            <a:ext cx="8894763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9F6CD3A-5952-C2D9-C946-DDEA6C3092EC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5029200"/>
            <a:ext cx="1447800" cy="1579563"/>
            <a:chOff x="3744" y="3822"/>
            <a:chExt cx="912" cy="995"/>
          </a:xfrm>
        </p:grpSpPr>
        <p:sp>
          <p:nvSpPr>
            <p:cNvPr id="262147" name="Rectangle 3">
              <a:extLst>
                <a:ext uri="{FF2B5EF4-FFF2-40B4-BE49-F238E27FC236}">
                  <a16:creationId xmlns:a16="http://schemas.microsoft.com/office/drawing/2014/main" id="{126EF83D-1AE9-E673-CD14-33F106B02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3822"/>
              <a:ext cx="912" cy="995"/>
            </a:xfrm>
            <a:prstGeom prst="rect">
              <a:avLst/>
            </a:prstGeom>
            <a:solidFill>
              <a:srgbClr val="64ACE2">
                <a:alpha val="50000"/>
              </a:srgbClr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64ACE2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>
                <a:defRPr/>
              </a:pPr>
              <a:endPara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62148" name="Text Box 4">
              <a:extLst>
                <a:ext uri="{FF2B5EF4-FFF2-40B4-BE49-F238E27FC236}">
                  <a16:creationId xmlns:a16="http://schemas.microsoft.com/office/drawing/2014/main" id="{5FBA4783-646C-3E8C-4DED-C56840FF3A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1" y="3949"/>
              <a:ext cx="752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Higgs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Boson</a:t>
              </a:r>
            </a:p>
          </p:txBody>
        </p:sp>
      </p:grpSp>
      <p:sp>
        <p:nvSpPr>
          <p:cNvPr id="262149" name="Text Box 5">
            <a:extLst>
              <a:ext uri="{FF2B5EF4-FFF2-40B4-BE49-F238E27FC236}">
                <a16:creationId xmlns:a16="http://schemas.microsoft.com/office/drawing/2014/main" id="{A3019A3F-A25A-11B1-CA69-BDDA96C5DDE6}"/>
              </a:ext>
            </a:extLst>
          </p:cNvPr>
          <p:cNvSpPr txBox="1">
            <a:spLocks noChangeArrowheads="1"/>
          </p:cNvSpPr>
          <p:nvPr/>
        </p:nvSpPr>
        <p:spPr bwMode="auto">
          <a:xfrm rot="-5391797">
            <a:off x="4491831" y="3196432"/>
            <a:ext cx="3055937" cy="457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Force carriers 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AE308CC5-009D-F271-AACC-075AFB7331E4}"/>
              </a:ext>
            </a:extLst>
          </p:cNvPr>
          <p:cNvGrpSpPr>
            <a:grpSpLocks/>
          </p:cNvGrpSpPr>
          <p:nvPr/>
        </p:nvGrpSpPr>
        <p:grpSpPr bwMode="auto">
          <a:xfrm>
            <a:off x="4808538" y="3429000"/>
            <a:ext cx="906462" cy="1598613"/>
            <a:chOff x="4848" y="0"/>
            <a:chExt cx="571" cy="1007"/>
          </a:xfrm>
        </p:grpSpPr>
        <p:sp>
          <p:nvSpPr>
            <p:cNvPr id="38989" name="Rectangle 7">
              <a:extLst>
                <a:ext uri="{FF2B5EF4-FFF2-40B4-BE49-F238E27FC236}">
                  <a16:creationId xmlns:a16="http://schemas.microsoft.com/office/drawing/2014/main" id="{CCAFF3A4-FC4A-5118-CB02-76D276E40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" y="547"/>
              <a:ext cx="480" cy="432"/>
            </a:xfrm>
            <a:prstGeom prst="rect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3300"/>
              </a:extrusionClr>
              <a:contourClr>
                <a:srgbClr val="FF3300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8990" name="Text Box 8">
              <a:extLst>
                <a:ext uri="{FF2B5EF4-FFF2-40B4-BE49-F238E27FC236}">
                  <a16:creationId xmlns:a16="http://schemas.microsoft.com/office/drawing/2014/main" id="{01BFE04B-BC85-A7A9-271F-0F5E8D29A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9" y="457"/>
              <a:ext cx="38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4000">
                  <a:solidFill>
                    <a:srgbClr val="FFFFFF"/>
                  </a:solidFill>
                </a:rPr>
                <a:t>Z</a:t>
              </a: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8991" name="Text Box 9">
              <a:extLst>
                <a:ext uri="{FF2B5EF4-FFF2-40B4-BE49-F238E27FC236}">
                  <a16:creationId xmlns:a16="http://schemas.microsoft.com/office/drawing/2014/main" id="{9400DB41-7310-F4C7-3B88-0654D6B5F3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795"/>
              <a:ext cx="5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it-IT" altLang="en-US" sz="1600">
                  <a:solidFill>
                    <a:srgbClr val="FFFFFF"/>
                  </a:solidFill>
                </a:rPr>
                <a:t> </a:t>
              </a:r>
              <a:r>
                <a:rPr lang="en-US" altLang="en-US" sz="1600">
                  <a:solidFill>
                    <a:srgbClr val="FFFFFF"/>
                  </a:solidFill>
                </a:rPr>
                <a:t>boson</a:t>
              </a:r>
              <a:r>
                <a:rPr lang="it-IT" altLang="en-US" sz="1600">
                  <a:solidFill>
                    <a:srgbClr val="FFFFFF"/>
                  </a:solidFill>
                </a:rPr>
                <a:t>e</a:t>
              </a: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8992" name="Rectangle 10">
              <a:extLst>
                <a:ext uri="{FF2B5EF4-FFF2-40B4-BE49-F238E27FC236}">
                  <a16:creationId xmlns:a16="http://schemas.microsoft.com/office/drawing/2014/main" id="{10ED9E81-9A19-1631-A371-75F96232A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56"/>
              <a:ext cx="480" cy="442"/>
            </a:xfrm>
            <a:prstGeom prst="rect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3300"/>
              </a:extrusionClr>
              <a:contourClr>
                <a:srgbClr val="FF3300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8993" name="Text Box 11">
              <a:extLst>
                <a:ext uri="{FF2B5EF4-FFF2-40B4-BE49-F238E27FC236}">
                  <a16:creationId xmlns:a16="http://schemas.microsoft.com/office/drawing/2014/main" id="{CD407FAC-7C6F-CE17-92D6-17E339C23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6" y="0"/>
              <a:ext cx="38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4000">
                  <a:solidFill>
                    <a:srgbClr val="FFFFFF"/>
                  </a:solidFill>
                </a:rPr>
                <a:t>W</a:t>
              </a: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8994" name="Text Box 12">
              <a:extLst>
                <a:ext uri="{FF2B5EF4-FFF2-40B4-BE49-F238E27FC236}">
                  <a16:creationId xmlns:a16="http://schemas.microsoft.com/office/drawing/2014/main" id="{00297636-B712-B3AE-2C81-2489C3050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38"/>
              <a:ext cx="57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>
                  <a:solidFill>
                    <a:srgbClr val="FFFFFF"/>
                  </a:solidFill>
                </a:rPr>
                <a:t> boson</a:t>
              </a:r>
              <a:r>
                <a:rPr lang="it-IT" altLang="en-US" sz="1600">
                  <a:solidFill>
                    <a:srgbClr val="FFFFFF"/>
                  </a:solidFill>
                </a:rPr>
                <a:t>e</a:t>
              </a:r>
              <a:endParaRPr lang="en-US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13">
            <a:extLst>
              <a:ext uri="{FF2B5EF4-FFF2-40B4-BE49-F238E27FC236}">
                <a16:creationId xmlns:a16="http://schemas.microsoft.com/office/drawing/2014/main" id="{507EE563-F665-FA04-AB5E-C27767689B21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424113"/>
            <a:ext cx="765175" cy="998537"/>
            <a:chOff x="3072" y="1527"/>
            <a:chExt cx="482" cy="629"/>
          </a:xfrm>
        </p:grpSpPr>
        <p:sp>
          <p:nvSpPr>
            <p:cNvPr id="262158" name="Rectangle 14">
              <a:extLst>
                <a:ext uri="{FF2B5EF4-FFF2-40B4-BE49-F238E27FC236}">
                  <a16:creationId xmlns:a16="http://schemas.microsoft.com/office/drawing/2014/main" id="{C4C28F1B-4E81-990D-67F9-C401D0B4B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89"/>
              <a:ext cx="480" cy="442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987" name="Text Box 15">
              <a:extLst>
                <a:ext uri="{FF2B5EF4-FFF2-40B4-BE49-F238E27FC236}">
                  <a16:creationId xmlns:a16="http://schemas.microsoft.com/office/drawing/2014/main" id="{8165B178-DF6B-87FC-1831-51A74AF6E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527"/>
              <a:ext cx="38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4400">
                  <a:solidFill>
                    <a:srgbClr val="FFFFFF"/>
                  </a:solidFill>
                  <a:latin typeface="Symbol" panose="05050102010706020507" pitchFamily="18" charset="2"/>
                </a:rPr>
                <a:t>g</a:t>
              </a:r>
              <a:endParaRPr lang="en-US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8988" name="Text Box 16">
              <a:extLst>
                <a:ext uri="{FF2B5EF4-FFF2-40B4-BE49-F238E27FC236}">
                  <a16:creationId xmlns:a16="http://schemas.microsoft.com/office/drawing/2014/main" id="{8CAB54C5-110D-D852-B42F-5F55C16DF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2" y="1944"/>
              <a:ext cx="47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it-IT" altLang="en-US" sz="1600">
                  <a:solidFill>
                    <a:srgbClr val="FFFFFF"/>
                  </a:solidFill>
                </a:rPr>
                <a:t>f</a:t>
              </a:r>
              <a:r>
                <a:rPr lang="en-US" altLang="en-US" sz="1600">
                  <a:solidFill>
                    <a:srgbClr val="FFFFFF"/>
                  </a:solidFill>
                </a:rPr>
                <a:t>oton</a:t>
              </a:r>
              <a:r>
                <a:rPr lang="it-IT" altLang="en-US" sz="1600">
                  <a:solidFill>
                    <a:srgbClr val="FFFFFF"/>
                  </a:solidFill>
                </a:rPr>
                <a:t>e</a:t>
              </a:r>
              <a:endParaRPr lang="en-US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7">
            <a:extLst>
              <a:ext uri="{FF2B5EF4-FFF2-40B4-BE49-F238E27FC236}">
                <a16:creationId xmlns:a16="http://schemas.microsoft.com/office/drawing/2014/main" id="{F7694028-6311-2320-B053-6393200808F1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676400"/>
            <a:ext cx="825500" cy="965200"/>
            <a:chOff x="3072" y="1056"/>
            <a:chExt cx="520" cy="608"/>
          </a:xfrm>
        </p:grpSpPr>
        <p:sp>
          <p:nvSpPr>
            <p:cNvPr id="262162" name="Rectangle 18">
              <a:extLst>
                <a:ext uri="{FF2B5EF4-FFF2-40B4-BE49-F238E27FC236}">
                  <a16:creationId xmlns:a16="http://schemas.microsoft.com/office/drawing/2014/main" id="{1E627580-7460-26D5-2002-4709F9114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211"/>
              <a:ext cx="480" cy="441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984" name="Text Box 19">
              <a:extLst>
                <a:ext uri="{FF2B5EF4-FFF2-40B4-BE49-F238E27FC236}">
                  <a16:creationId xmlns:a16="http://schemas.microsoft.com/office/drawing/2014/main" id="{EBDF017B-7878-1763-FE2F-006BC728F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0" y="1056"/>
              <a:ext cx="38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4400">
                  <a:solidFill>
                    <a:srgbClr val="FFFFFF"/>
                  </a:solidFill>
                </a:rPr>
                <a:t>g</a:t>
              </a: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8985" name="Text Box 20">
              <a:extLst>
                <a:ext uri="{FF2B5EF4-FFF2-40B4-BE49-F238E27FC236}">
                  <a16:creationId xmlns:a16="http://schemas.microsoft.com/office/drawing/2014/main" id="{C9BAFFC4-C580-8C8C-8CE0-F776BD4B5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1452"/>
              <a:ext cx="49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>
                  <a:solidFill>
                    <a:srgbClr val="FFFFFF"/>
                  </a:solidFill>
                </a:rPr>
                <a:t>gluon</a:t>
              </a:r>
              <a:r>
                <a:rPr lang="it-IT" altLang="en-US" sz="1600">
                  <a:solidFill>
                    <a:srgbClr val="FFFFFF"/>
                  </a:solidFill>
                </a:rPr>
                <a:t>e</a:t>
              </a:r>
              <a:endParaRPr lang="en-US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262165" name="Text Box 21">
            <a:extLst>
              <a:ext uri="{FF2B5EF4-FFF2-40B4-BE49-F238E27FC236}">
                <a16:creationId xmlns:a16="http://schemas.microsoft.com/office/drawing/2014/main" id="{DE8DE325-5923-01BF-CC94-7DA7A9A8AC99}"/>
              </a:ext>
            </a:extLst>
          </p:cNvPr>
          <p:cNvSpPr txBox="1">
            <a:spLocks noChangeArrowheads="1"/>
          </p:cNvSpPr>
          <p:nvPr/>
        </p:nvSpPr>
        <p:spPr bwMode="auto">
          <a:xfrm rot="-5041">
            <a:off x="1600200" y="5029200"/>
            <a:ext cx="3198813" cy="155416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32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                           </a:t>
            </a:r>
            <a:r>
              <a:rPr lang="en-US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Families of</a:t>
            </a:r>
          </a:p>
          <a:p>
            <a:pPr algn="ctr">
              <a:defRPr/>
            </a:pPr>
            <a:r>
              <a:rPr lang="en-US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matter</a:t>
            </a: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AC384EA8-D6C2-9B2E-CED3-2C8A3E6B94E4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1676400"/>
            <a:ext cx="912813" cy="3976688"/>
            <a:chOff x="2448" y="1056"/>
            <a:chExt cx="575" cy="2505"/>
          </a:xfrm>
        </p:grpSpPr>
        <p:grpSp>
          <p:nvGrpSpPr>
            <p:cNvPr id="38965" name="Group 23">
              <a:extLst>
                <a:ext uri="{FF2B5EF4-FFF2-40B4-BE49-F238E27FC236}">
                  <a16:creationId xmlns:a16="http://schemas.microsoft.com/office/drawing/2014/main" id="{03EE7252-245F-06E2-0530-042C2044C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1" y="2483"/>
              <a:ext cx="480" cy="663"/>
              <a:chOff x="2496" y="2448"/>
              <a:chExt cx="480" cy="663"/>
            </a:xfrm>
          </p:grpSpPr>
          <p:sp>
            <p:nvSpPr>
              <p:cNvPr id="38980" name="Rectangle 24">
                <a:extLst>
                  <a:ext uri="{FF2B5EF4-FFF2-40B4-BE49-F238E27FC236}">
                    <a16:creationId xmlns:a16="http://schemas.microsoft.com/office/drawing/2014/main" id="{CA39D15E-FA7A-1879-617B-E13970031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640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981" name="Text Box 25">
                <a:extLst>
                  <a:ext uri="{FF2B5EF4-FFF2-40B4-BE49-F238E27FC236}">
                    <a16:creationId xmlns:a16="http://schemas.microsoft.com/office/drawing/2014/main" id="{FD0A99C4-A4AE-5BC8-05A5-CE609DA578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" y="2448"/>
                <a:ext cx="3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54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t</a:t>
                </a: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82" name="Text Box 26">
                <a:extLst>
                  <a:ext uri="{FF2B5EF4-FFF2-40B4-BE49-F238E27FC236}">
                    <a16:creationId xmlns:a16="http://schemas.microsoft.com/office/drawing/2014/main" id="{05263420-DB51-1D44-E2CA-9EFA7EDC0D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6" y="2880"/>
                <a:ext cx="37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it-IT" altLang="en-US" sz="1800">
                    <a:solidFill>
                      <a:srgbClr val="000000"/>
                    </a:solidFill>
                  </a:rPr>
                  <a:t>  </a:t>
                </a:r>
                <a:r>
                  <a:rPr lang="en-US" altLang="en-US" sz="1600">
                    <a:solidFill>
                      <a:srgbClr val="000000"/>
                    </a:solidFill>
                  </a:rPr>
                  <a:t>tau</a:t>
                </a:r>
              </a:p>
            </p:txBody>
          </p:sp>
        </p:grpSp>
        <p:grpSp>
          <p:nvGrpSpPr>
            <p:cNvPr id="38966" name="Group 27">
              <a:extLst>
                <a:ext uri="{FF2B5EF4-FFF2-40B4-BE49-F238E27FC236}">
                  <a16:creationId xmlns:a16="http://schemas.microsoft.com/office/drawing/2014/main" id="{91A7955B-D764-97DF-A989-82CC3DFA3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2032"/>
              <a:ext cx="575" cy="611"/>
              <a:chOff x="2448" y="2011"/>
              <a:chExt cx="575" cy="611"/>
            </a:xfrm>
          </p:grpSpPr>
          <p:sp>
            <p:nvSpPr>
              <p:cNvPr id="38976" name="Rectangle 28">
                <a:extLst>
                  <a:ext uri="{FF2B5EF4-FFF2-40B4-BE49-F238E27FC236}">
                    <a16:creationId xmlns:a16="http://schemas.microsoft.com/office/drawing/2014/main" id="{7715247D-8941-2670-87BC-9B13A3CAE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160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977" name="Text Box 29">
                <a:extLst>
                  <a:ext uri="{FF2B5EF4-FFF2-40B4-BE49-F238E27FC236}">
                    <a16:creationId xmlns:a16="http://schemas.microsoft.com/office/drawing/2014/main" id="{359329CF-5E72-AD1C-931E-CB37BFF0A1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39" y="2011"/>
                <a:ext cx="38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44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n</a:t>
                </a:r>
                <a:endParaRPr lang="en-US" altLang="en-US" sz="240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38978" name="Text Box 30">
                <a:extLst>
                  <a:ext uri="{FF2B5EF4-FFF2-40B4-BE49-F238E27FC236}">
                    <a16:creationId xmlns:a16="http://schemas.microsoft.com/office/drawing/2014/main" id="{FA0BA1FE-78DF-86AA-60D4-0B80085E0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3" y="2236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38979" name="Text Box 31">
                <a:extLst>
                  <a:ext uri="{FF2B5EF4-FFF2-40B4-BE49-F238E27FC236}">
                    <a16:creationId xmlns:a16="http://schemas.microsoft.com/office/drawing/2014/main" id="{128D5401-6DEA-4A62-64D2-2BFFC7A11E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8" y="2430"/>
                <a:ext cx="57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t</a:t>
                </a:r>
                <a:r>
                  <a:rPr lang="en-US" altLang="en-US" sz="1400">
                    <a:solidFill>
                      <a:srgbClr val="000000"/>
                    </a:solidFill>
                  </a:rPr>
                  <a:t>-neutrino</a:t>
                </a:r>
                <a:endParaRPr lang="en-US" altLang="en-US" sz="12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8967" name="Group 32">
              <a:extLst>
                <a:ext uri="{FF2B5EF4-FFF2-40B4-BE49-F238E27FC236}">
                  <a16:creationId xmlns:a16="http://schemas.microsoft.com/office/drawing/2014/main" id="{A490505E-BA64-A4F4-3EBC-B40176CF8F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3" y="1584"/>
              <a:ext cx="513" cy="563"/>
              <a:chOff x="2463" y="1584"/>
              <a:chExt cx="513" cy="563"/>
            </a:xfrm>
          </p:grpSpPr>
          <p:sp>
            <p:nvSpPr>
              <p:cNvPr id="38973" name="Rectangle 33">
                <a:extLst>
                  <a:ext uri="{FF2B5EF4-FFF2-40B4-BE49-F238E27FC236}">
                    <a16:creationId xmlns:a16="http://schemas.microsoft.com/office/drawing/2014/main" id="{B9A18E5B-1E3C-11FF-F353-39813B1D2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1680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974" name="Text Box 34">
                <a:extLst>
                  <a:ext uri="{FF2B5EF4-FFF2-40B4-BE49-F238E27FC236}">
                    <a16:creationId xmlns:a16="http://schemas.microsoft.com/office/drawing/2014/main" id="{38484D03-930C-93D3-4DE9-030863EBB4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2" y="1584"/>
                <a:ext cx="384" cy="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4800">
                    <a:solidFill>
                      <a:srgbClr val="000000"/>
                    </a:solidFill>
                  </a:rPr>
                  <a:t>b</a:t>
                </a: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75" name="Text Box 35">
                <a:extLst>
                  <a:ext uri="{FF2B5EF4-FFF2-40B4-BE49-F238E27FC236}">
                    <a16:creationId xmlns:a16="http://schemas.microsoft.com/office/drawing/2014/main" id="{8B6DC7AF-000D-8679-2F24-89BD761667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3" y="1935"/>
                <a:ext cx="50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600">
                    <a:solidFill>
                      <a:srgbClr val="000000"/>
                    </a:solidFill>
                  </a:rPr>
                  <a:t>bottom</a:t>
                </a:r>
              </a:p>
            </p:txBody>
          </p:sp>
        </p:grpSp>
        <p:grpSp>
          <p:nvGrpSpPr>
            <p:cNvPr id="38968" name="Group 36">
              <a:extLst>
                <a:ext uri="{FF2B5EF4-FFF2-40B4-BE49-F238E27FC236}">
                  <a16:creationId xmlns:a16="http://schemas.microsoft.com/office/drawing/2014/main" id="{97490E3E-CF79-8B0B-7C73-A3BF62E31F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1056"/>
              <a:ext cx="480" cy="611"/>
              <a:chOff x="2496" y="1056"/>
              <a:chExt cx="480" cy="611"/>
            </a:xfrm>
          </p:grpSpPr>
          <p:sp>
            <p:nvSpPr>
              <p:cNvPr id="38970" name="Rectangle 37">
                <a:extLst>
                  <a:ext uri="{FF2B5EF4-FFF2-40B4-BE49-F238E27FC236}">
                    <a16:creationId xmlns:a16="http://schemas.microsoft.com/office/drawing/2014/main" id="{B10196DD-2F09-07FD-C4C2-2435FEDF1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1200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971" name="Text Box 38">
                <a:extLst>
                  <a:ext uri="{FF2B5EF4-FFF2-40B4-BE49-F238E27FC236}">
                    <a16:creationId xmlns:a16="http://schemas.microsoft.com/office/drawing/2014/main" id="{9135BC92-01B8-61C7-9806-E3304AC096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2" y="1056"/>
                <a:ext cx="3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5400">
                    <a:solidFill>
                      <a:srgbClr val="000000"/>
                    </a:solidFill>
                  </a:rPr>
                  <a:t>t</a:t>
                </a: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72" name="Text Box 39">
                <a:extLst>
                  <a:ext uri="{FF2B5EF4-FFF2-40B4-BE49-F238E27FC236}">
                    <a16:creationId xmlns:a16="http://schemas.microsoft.com/office/drawing/2014/main" id="{7E0DFE3D-F8AC-6C69-B6E4-5F7D960EC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6" y="1455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600">
                    <a:solidFill>
                      <a:srgbClr val="000000"/>
                    </a:solidFill>
                  </a:rPr>
                  <a:t>top</a:t>
                </a:r>
              </a:p>
            </p:txBody>
          </p:sp>
        </p:grpSp>
        <p:sp>
          <p:nvSpPr>
            <p:cNvPr id="262184" name="Text Box 40">
              <a:extLst>
                <a:ext uri="{FF2B5EF4-FFF2-40B4-BE49-F238E27FC236}">
                  <a16:creationId xmlns:a16="http://schemas.microsoft.com/office/drawing/2014/main" id="{1A176793-C123-A8D0-27C2-B72B2E3EB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041">
              <a:off x="2486" y="3196"/>
              <a:ext cx="529" cy="365"/>
            </a:xfrm>
            <a:prstGeom prst="rect">
              <a:avLst/>
            </a:prstGeom>
            <a:solidFill>
              <a:srgbClr val="9AB8C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III</a:t>
              </a:r>
              <a:r>
                <a:rPr lang="en-US" sz="320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1" name="Group 41">
            <a:extLst>
              <a:ext uri="{FF2B5EF4-FFF2-40B4-BE49-F238E27FC236}">
                <a16:creationId xmlns:a16="http://schemas.microsoft.com/office/drawing/2014/main" id="{30EFC942-7E08-EF44-3ED9-0E15DF1BD722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641475"/>
            <a:ext cx="965200" cy="4003675"/>
            <a:chOff x="1920" y="1034"/>
            <a:chExt cx="608" cy="2522"/>
          </a:xfrm>
        </p:grpSpPr>
        <p:grpSp>
          <p:nvGrpSpPr>
            <p:cNvPr id="38947" name="Group 42">
              <a:extLst>
                <a:ext uri="{FF2B5EF4-FFF2-40B4-BE49-F238E27FC236}">
                  <a16:creationId xmlns:a16="http://schemas.microsoft.com/office/drawing/2014/main" id="{E8F5BFB5-B24E-57A5-43AE-8F2C154BEC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3" y="2511"/>
              <a:ext cx="555" cy="636"/>
              <a:chOff x="1968" y="2471"/>
              <a:chExt cx="555" cy="636"/>
            </a:xfrm>
          </p:grpSpPr>
          <p:sp>
            <p:nvSpPr>
              <p:cNvPr id="38962" name="Rectangle 43">
                <a:extLst>
                  <a:ext uri="{FF2B5EF4-FFF2-40B4-BE49-F238E27FC236}">
                    <a16:creationId xmlns:a16="http://schemas.microsoft.com/office/drawing/2014/main" id="{E9743879-A1B0-8EA7-1367-C8E4FF5DA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640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963" name="Text Box 44">
                <a:extLst>
                  <a:ext uri="{FF2B5EF4-FFF2-40B4-BE49-F238E27FC236}">
                    <a16:creationId xmlns:a16="http://schemas.microsoft.com/office/drawing/2014/main" id="{32166560-2913-DE14-1A15-27C8990EB3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0" y="2471"/>
                <a:ext cx="384" cy="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48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</a:p>
            </p:txBody>
          </p:sp>
          <p:sp>
            <p:nvSpPr>
              <p:cNvPr id="38964" name="Text Box 45">
                <a:extLst>
                  <a:ext uri="{FF2B5EF4-FFF2-40B4-BE49-F238E27FC236}">
                    <a16:creationId xmlns:a16="http://schemas.microsoft.com/office/drawing/2014/main" id="{41FDF107-43AA-0B67-DEBD-DD786CD4EB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6" y="2895"/>
                <a:ext cx="50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600">
                    <a:solidFill>
                      <a:srgbClr val="000000"/>
                    </a:solidFill>
                  </a:rPr>
                  <a:t>muon</a:t>
                </a:r>
                <a:r>
                  <a:rPr lang="it-IT" altLang="en-US" sz="1600">
                    <a:solidFill>
                      <a:srgbClr val="000000"/>
                    </a:solidFill>
                  </a:rPr>
                  <a:t>e</a:t>
                </a:r>
                <a:endParaRPr lang="en-US" altLang="en-US" sz="16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8948" name="Group 46">
              <a:extLst>
                <a:ext uri="{FF2B5EF4-FFF2-40B4-BE49-F238E27FC236}">
                  <a16:creationId xmlns:a16="http://schemas.microsoft.com/office/drawing/2014/main" id="{62C03073-C510-4167-8533-85B97EF545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2031"/>
              <a:ext cx="591" cy="616"/>
              <a:chOff x="1920" y="2006"/>
              <a:chExt cx="591" cy="616"/>
            </a:xfrm>
          </p:grpSpPr>
          <p:sp>
            <p:nvSpPr>
              <p:cNvPr id="38958" name="Rectangle 47">
                <a:extLst>
                  <a:ext uri="{FF2B5EF4-FFF2-40B4-BE49-F238E27FC236}">
                    <a16:creationId xmlns:a16="http://schemas.microsoft.com/office/drawing/2014/main" id="{99FD1F0D-7999-5BEA-8BC3-1C141FED4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160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959" name="Text Box 48">
                <a:extLst>
                  <a:ext uri="{FF2B5EF4-FFF2-40B4-BE49-F238E27FC236}">
                    <a16:creationId xmlns:a16="http://schemas.microsoft.com/office/drawing/2014/main" id="{B2234A03-63A7-445A-09BD-F44C4040BD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1" y="2006"/>
                <a:ext cx="38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44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n</a:t>
                </a:r>
                <a:endParaRPr lang="en-US" altLang="en-US" sz="240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38960" name="Text Box 49">
                <a:extLst>
                  <a:ext uri="{FF2B5EF4-FFF2-40B4-BE49-F238E27FC236}">
                    <a16:creationId xmlns:a16="http://schemas.microsoft.com/office/drawing/2014/main" id="{7EBC448A-298F-78EA-9F03-35A3E86D35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7" y="2256"/>
                <a:ext cx="20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2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endParaRPr lang="en-US" altLang="en-US" sz="240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38961" name="Text Box 50">
                <a:extLst>
                  <a:ext uri="{FF2B5EF4-FFF2-40B4-BE49-F238E27FC236}">
                    <a16:creationId xmlns:a16="http://schemas.microsoft.com/office/drawing/2014/main" id="{85EF9BB8-8A4B-8241-1A4A-D78D97BBED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0" y="2430"/>
                <a:ext cx="5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en-US" sz="1400">
                    <a:solidFill>
                      <a:srgbClr val="000000"/>
                    </a:solidFill>
                  </a:rPr>
                  <a:t>-neutrino</a:t>
                </a:r>
                <a:endParaRPr lang="en-US" altLang="en-US" sz="12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8949" name="Group 51">
              <a:extLst>
                <a:ext uri="{FF2B5EF4-FFF2-40B4-BE49-F238E27FC236}">
                  <a16:creationId xmlns:a16="http://schemas.microsoft.com/office/drawing/2014/main" id="{0C39B8C7-CF36-B51A-208A-DA7718F7CF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" y="1510"/>
              <a:ext cx="543" cy="644"/>
              <a:chOff x="1948" y="1510"/>
              <a:chExt cx="543" cy="644"/>
            </a:xfrm>
          </p:grpSpPr>
          <p:sp>
            <p:nvSpPr>
              <p:cNvPr id="38955" name="Rectangle 52">
                <a:extLst>
                  <a:ext uri="{FF2B5EF4-FFF2-40B4-BE49-F238E27FC236}">
                    <a16:creationId xmlns:a16="http://schemas.microsoft.com/office/drawing/2014/main" id="{5169D952-A2B9-A6D5-B990-3001939AA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680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956" name="Text Box 53">
                <a:extLst>
                  <a:ext uri="{FF2B5EF4-FFF2-40B4-BE49-F238E27FC236}">
                    <a16:creationId xmlns:a16="http://schemas.microsoft.com/office/drawing/2014/main" id="{FD748353-3266-7698-B7B9-E2AAA230CA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4" y="1510"/>
                <a:ext cx="3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5400">
                    <a:solidFill>
                      <a:srgbClr val="000000"/>
                    </a:solidFill>
                  </a:rPr>
                  <a:t>s</a:t>
                </a: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57" name="Text Box 54">
                <a:extLst>
                  <a:ext uri="{FF2B5EF4-FFF2-40B4-BE49-F238E27FC236}">
                    <a16:creationId xmlns:a16="http://schemas.microsoft.com/office/drawing/2014/main" id="{BC0D3D2D-85B5-1E54-7571-B193638788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48" y="1942"/>
                <a:ext cx="54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600">
                    <a:solidFill>
                      <a:srgbClr val="000000"/>
                    </a:solidFill>
                  </a:rPr>
                  <a:t>strange</a:t>
                </a:r>
              </a:p>
            </p:txBody>
          </p:sp>
        </p:grpSp>
        <p:grpSp>
          <p:nvGrpSpPr>
            <p:cNvPr id="38950" name="Group 55">
              <a:extLst>
                <a:ext uri="{FF2B5EF4-FFF2-40B4-BE49-F238E27FC236}">
                  <a16:creationId xmlns:a16="http://schemas.microsoft.com/office/drawing/2014/main" id="{1B292E72-6905-8360-5ED2-FC9F28D701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1034"/>
              <a:ext cx="480" cy="633"/>
              <a:chOff x="1968" y="1034"/>
              <a:chExt cx="480" cy="633"/>
            </a:xfrm>
          </p:grpSpPr>
          <p:sp>
            <p:nvSpPr>
              <p:cNvPr id="38952" name="Rectangle 56">
                <a:extLst>
                  <a:ext uri="{FF2B5EF4-FFF2-40B4-BE49-F238E27FC236}">
                    <a16:creationId xmlns:a16="http://schemas.microsoft.com/office/drawing/2014/main" id="{D21C0EC6-1908-3629-EFCE-B0C570DE4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200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953" name="Text Box 57">
                <a:extLst>
                  <a:ext uri="{FF2B5EF4-FFF2-40B4-BE49-F238E27FC236}">
                    <a16:creationId xmlns:a16="http://schemas.microsoft.com/office/drawing/2014/main" id="{BFFF0A90-8E7C-F05D-5E8E-05A1B034CD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6" y="1034"/>
                <a:ext cx="3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5400">
                    <a:solidFill>
                      <a:srgbClr val="000000"/>
                    </a:solidFill>
                  </a:rPr>
                  <a:t>c</a:t>
                </a: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54" name="Text Box 58">
                <a:extLst>
                  <a:ext uri="{FF2B5EF4-FFF2-40B4-BE49-F238E27FC236}">
                    <a16:creationId xmlns:a16="http://schemas.microsoft.com/office/drawing/2014/main" id="{3954079F-11F4-4EB2-8F1C-63A127D65B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1455"/>
                <a:ext cx="4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600">
                    <a:solidFill>
                      <a:srgbClr val="000000"/>
                    </a:solidFill>
                  </a:rPr>
                  <a:t>charm</a:t>
                </a:r>
              </a:p>
            </p:txBody>
          </p:sp>
        </p:grpSp>
        <p:sp>
          <p:nvSpPr>
            <p:cNvPr id="262203" name="Text Box 59">
              <a:extLst>
                <a:ext uri="{FF2B5EF4-FFF2-40B4-BE49-F238E27FC236}">
                  <a16:creationId xmlns:a16="http://schemas.microsoft.com/office/drawing/2014/main" id="{0EA8E985-8DC6-9629-40E9-329F06A3C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041">
              <a:off x="1941" y="3191"/>
              <a:ext cx="529" cy="365"/>
            </a:xfrm>
            <a:prstGeom prst="rect">
              <a:avLst/>
            </a:prstGeom>
            <a:solidFill>
              <a:srgbClr val="9AB8C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II</a:t>
              </a:r>
              <a:r>
                <a:rPr lang="en-US" sz="320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6" name="Group 60">
            <a:extLst>
              <a:ext uri="{FF2B5EF4-FFF2-40B4-BE49-F238E27FC236}">
                <a16:creationId xmlns:a16="http://schemas.microsoft.com/office/drawing/2014/main" id="{4EF73577-B1B7-A71D-632A-C2CD062A0FE1}"/>
              </a:ext>
            </a:extLst>
          </p:cNvPr>
          <p:cNvGrpSpPr>
            <a:grpSpLocks/>
          </p:cNvGrpSpPr>
          <p:nvPr/>
        </p:nvGrpSpPr>
        <p:grpSpPr bwMode="auto">
          <a:xfrm>
            <a:off x="2157413" y="1638300"/>
            <a:ext cx="974725" cy="4000500"/>
            <a:chOff x="1359" y="1032"/>
            <a:chExt cx="614" cy="2520"/>
          </a:xfrm>
        </p:grpSpPr>
        <p:sp>
          <p:nvSpPr>
            <p:cNvPr id="38933" name="Rectangle 61">
              <a:extLst>
                <a:ext uri="{FF2B5EF4-FFF2-40B4-BE49-F238E27FC236}">
                  <a16:creationId xmlns:a16="http://schemas.microsoft.com/office/drawing/2014/main" id="{7758595F-25FD-104C-4B15-60E4E830D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" y="2682"/>
              <a:ext cx="480" cy="432"/>
            </a:xfrm>
            <a:prstGeom prst="rect">
              <a:avLst/>
            </a:prstGeom>
            <a:solidFill>
              <a:srgbClr val="66FF99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99"/>
              </a:extrusionClr>
              <a:contourClr>
                <a:srgbClr val="66FF99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8934" name="Text Box 62">
              <a:extLst>
                <a:ext uri="{FF2B5EF4-FFF2-40B4-BE49-F238E27FC236}">
                  <a16:creationId xmlns:a16="http://schemas.microsoft.com/office/drawing/2014/main" id="{B5C44E70-3747-642E-8621-6ACB17E670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8" y="2492"/>
              <a:ext cx="38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5400">
                  <a:solidFill>
                    <a:srgbClr val="000000"/>
                  </a:solidFill>
                </a:rPr>
                <a:t>e</a:t>
              </a: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8935" name="Text Box 63">
              <a:extLst>
                <a:ext uri="{FF2B5EF4-FFF2-40B4-BE49-F238E27FC236}">
                  <a16:creationId xmlns:a16="http://schemas.microsoft.com/office/drawing/2014/main" id="{688058B6-1C5E-BAAA-FCD4-D75E556D34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2929"/>
              <a:ext cx="6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</a:rPr>
                <a:t>e</a:t>
              </a:r>
              <a:r>
                <a:rPr lang="it-IT" altLang="en-US" sz="1600">
                  <a:solidFill>
                    <a:srgbClr val="000000"/>
                  </a:solidFill>
                </a:rPr>
                <a:t>let</a:t>
              </a:r>
              <a:r>
                <a:rPr lang="en-US" altLang="en-US" sz="1600">
                  <a:solidFill>
                    <a:srgbClr val="000000"/>
                  </a:solidFill>
                </a:rPr>
                <a:t>tron</a:t>
              </a:r>
              <a:r>
                <a:rPr lang="it-IT" altLang="en-US" sz="1600">
                  <a:solidFill>
                    <a:srgbClr val="000000"/>
                  </a:solidFill>
                </a:rPr>
                <a:t>e</a:t>
              </a:r>
              <a:endParaRPr lang="en-US" alt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38936" name="Group 64">
              <a:extLst>
                <a:ext uri="{FF2B5EF4-FFF2-40B4-BE49-F238E27FC236}">
                  <a16:creationId xmlns:a16="http://schemas.microsoft.com/office/drawing/2014/main" id="{3320ECF1-F3E1-517D-5AF7-45EA252FF4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2" y="2035"/>
              <a:ext cx="576" cy="618"/>
              <a:chOff x="1392" y="2009"/>
              <a:chExt cx="576" cy="618"/>
            </a:xfrm>
          </p:grpSpPr>
          <p:sp>
            <p:nvSpPr>
              <p:cNvPr id="38944" name="Rectangle 65">
                <a:extLst>
                  <a:ext uri="{FF2B5EF4-FFF2-40B4-BE49-F238E27FC236}">
                    <a16:creationId xmlns:a16="http://schemas.microsoft.com/office/drawing/2014/main" id="{7D941ED8-36CC-3962-FD36-5A7411626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158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945" name="Text Box 66">
                <a:extLst>
                  <a:ext uri="{FF2B5EF4-FFF2-40B4-BE49-F238E27FC236}">
                    <a16:creationId xmlns:a16="http://schemas.microsoft.com/office/drawing/2014/main" id="{3DEE4B6A-E150-FEE4-B1B3-4EC6A4683C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3" y="2009"/>
                <a:ext cx="38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44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US" altLang="en-US" sz="2800" baseline="-25000">
                    <a:solidFill>
                      <a:srgbClr val="000000"/>
                    </a:solidFill>
                  </a:rPr>
                  <a:t>e</a:t>
                </a:r>
                <a:endParaRPr lang="en-US" altLang="en-US" sz="240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38946" name="Text Box 67">
                <a:extLst>
                  <a:ext uri="{FF2B5EF4-FFF2-40B4-BE49-F238E27FC236}">
                    <a16:creationId xmlns:a16="http://schemas.microsoft.com/office/drawing/2014/main" id="{40C6A8E7-2BE0-C010-3214-E8E5E18499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2435"/>
                <a:ext cx="57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</a:rPr>
                  <a:t>e-neutrino</a:t>
                </a:r>
                <a:endParaRPr lang="en-US" altLang="en-US" sz="12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8937" name="Rectangle 68">
              <a:extLst>
                <a:ext uri="{FF2B5EF4-FFF2-40B4-BE49-F238E27FC236}">
                  <a16:creationId xmlns:a16="http://schemas.microsoft.com/office/drawing/2014/main" id="{83205B6D-D950-81A3-A33B-74359BD8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" y="1676"/>
              <a:ext cx="480" cy="432"/>
            </a:xfrm>
            <a:prstGeom prst="rect">
              <a:avLst/>
            </a:prstGeom>
            <a:solidFill>
              <a:srgbClr val="66FF99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99"/>
              </a:extrusionClr>
              <a:contourClr>
                <a:srgbClr val="66FF99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8938" name="Text Box 69">
              <a:extLst>
                <a:ext uri="{FF2B5EF4-FFF2-40B4-BE49-F238E27FC236}">
                  <a16:creationId xmlns:a16="http://schemas.microsoft.com/office/drawing/2014/main" id="{D56613E4-84B9-3579-5D94-3ADE9C788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8" y="1580"/>
              <a:ext cx="384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4800">
                  <a:solidFill>
                    <a:srgbClr val="000000"/>
                  </a:solidFill>
                </a:rPr>
                <a:t>d</a:t>
              </a: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8939" name="Text Box 70">
              <a:extLst>
                <a:ext uri="{FF2B5EF4-FFF2-40B4-BE49-F238E27FC236}">
                  <a16:creationId xmlns:a16="http://schemas.microsoft.com/office/drawing/2014/main" id="{E59BE05A-2842-82E7-F6E9-C55FFDEF2E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" y="1929"/>
              <a:ext cx="42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</a:rPr>
                <a:t>down</a:t>
              </a:r>
            </a:p>
          </p:txBody>
        </p:sp>
        <p:sp>
          <p:nvSpPr>
            <p:cNvPr id="38940" name="Rectangle 71">
              <a:extLst>
                <a:ext uri="{FF2B5EF4-FFF2-40B4-BE49-F238E27FC236}">
                  <a16:creationId xmlns:a16="http://schemas.microsoft.com/office/drawing/2014/main" id="{6FB21C14-4BC5-76D2-FC67-32F822D87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5" y="1199"/>
              <a:ext cx="480" cy="432"/>
            </a:xfrm>
            <a:prstGeom prst="rect">
              <a:avLst/>
            </a:prstGeom>
            <a:solidFill>
              <a:srgbClr val="66FF99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99"/>
              </a:extrusionClr>
              <a:contourClr>
                <a:srgbClr val="66FF99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en-GB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8941" name="Text Box 72">
              <a:extLst>
                <a:ext uri="{FF2B5EF4-FFF2-40B4-BE49-F238E27FC236}">
                  <a16:creationId xmlns:a16="http://schemas.microsoft.com/office/drawing/2014/main" id="{9CAFA9A2-FF05-17F7-8A9B-CA2BCDE23A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9" y="1425"/>
              <a:ext cx="2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up</a:t>
              </a: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8942" name="Text Box 73">
              <a:extLst>
                <a:ext uri="{FF2B5EF4-FFF2-40B4-BE49-F238E27FC236}">
                  <a16:creationId xmlns:a16="http://schemas.microsoft.com/office/drawing/2014/main" id="{CE92D5F8-38DF-3D8F-4A25-BC5866A73F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3" y="1032"/>
              <a:ext cx="38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5400">
                  <a:solidFill>
                    <a:srgbClr val="000000"/>
                  </a:solidFill>
                </a:rPr>
                <a:t>u</a:t>
              </a: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262218" name="Text Box 74">
              <a:extLst>
                <a:ext uri="{FF2B5EF4-FFF2-40B4-BE49-F238E27FC236}">
                  <a16:creationId xmlns:a16="http://schemas.microsoft.com/office/drawing/2014/main" id="{B5BB4382-FD97-1ED0-5C35-445166AD1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041">
              <a:off x="1382" y="3187"/>
              <a:ext cx="529" cy="365"/>
            </a:xfrm>
            <a:prstGeom prst="rect">
              <a:avLst/>
            </a:prstGeom>
            <a:solidFill>
              <a:srgbClr val="9AB8C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 </a:t>
              </a:r>
              <a:r>
                <a:rPr lang="en-US" sz="320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62219" name="Text Box 75">
            <a:extLst>
              <a:ext uri="{FF2B5EF4-FFF2-40B4-BE49-F238E27FC236}">
                <a16:creationId xmlns:a16="http://schemas.microsoft.com/office/drawing/2014/main" id="{1BFFA204-AA36-3EB1-9995-B67448681C9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01725" y="3997326"/>
            <a:ext cx="1450975" cy="457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Lepton</a:t>
            </a:r>
            <a:r>
              <a:rPr lang="en-US">
                <a:solidFill>
                  <a:srgbClr val="000066"/>
                </a:solidFill>
                <a:latin typeface="Arial" charset="0"/>
              </a:rPr>
              <a:t>s</a:t>
            </a:r>
          </a:p>
        </p:txBody>
      </p:sp>
      <p:sp>
        <p:nvSpPr>
          <p:cNvPr id="262220" name="Text Box 76">
            <a:extLst>
              <a:ext uri="{FF2B5EF4-FFF2-40B4-BE49-F238E27FC236}">
                <a16:creationId xmlns:a16="http://schemas.microsoft.com/office/drawing/2014/main" id="{7C863F21-D16A-4699-4375-46A9C52DB80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92994" y="2418557"/>
            <a:ext cx="1487487" cy="457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Quarks</a:t>
            </a: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62221" name="Text Box 77">
            <a:extLst>
              <a:ext uri="{FF2B5EF4-FFF2-40B4-BE49-F238E27FC236}">
                <a16:creationId xmlns:a16="http://schemas.microsoft.com/office/drawing/2014/main" id="{2F368545-7B52-13BD-E3CF-81FFA3489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5" y="6027738"/>
            <a:ext cx="327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it-IT" altLang="en-US" sz="4000" b="1">
                <a:solidFill>
                  <a:srgbClr val="FF0000"/>
                </a:solidFill>
              </a:rPr>
              <a:t> 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grpSp>
        <p:nvGrpSpPr>
          <p:cNvPr id="18" name="Group 78">
            <a:extLst>
              <a:ext uri="{FF2B5EF4-FFF2-40B4-BE49-F238E27FC236}">
                <a16:creationId xmlns:a16="http://schemas.microsoft.com/office/drawing/2014/main" id="{B072A535-9A31-F15B-341E-83E2F3F4D71A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1887538"/>
            <a:ext cx="1981200" cy="3675062"/>
            <a:chOff x="4464" y="528"/>
            <a:chExt cx="960" cy="2332"/>
          </a:xfrm>
        </p:grpSpPr>
        <p:sp>
          <p:nvSpPr>
            <p:cNvPr id="262223" name="Text Box 79">
              <a:extLst>
                <a:ext uri="{FF2B5EF4-FFF2-40B4-BE49-F238E27FC236}">
                  <a16:creationId xmlns:a16="http://schemas.microsoft.com/office/drawing/2014/main" id="{BAB4C699-B7E7-1ED5-4FF0-6FE3C4AFF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041">
              <a:off x="4464" y="528"/>
              <a:ext cx="960" cy="2332"/>
            </a:xfrm>
            <a:prstGeom prst="rect">
              <a:avLst/>
            </a:prstGeom>
            <a:solidFill>
              <a:srgbClr val="562B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562B00"/>
              </a:extrusionClr>
            </a:sp3d>
          </p:spPr>
          <p:txBody>
            <a:bodyPr>
              <a:spAutoFit/>
              <a:flatTx/>
            </a:bodyPr>
            <a:lstStyle/>
            <a:p>
              <a:pPr algn="ctr">
                <a:lnSpc>
                  <a:spcPct val="80000"/>
                </a:lnSpc>
                <a:defRPr/>
              </a:pPr>
              <a:endParaRPr lang="en-US" sz="32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320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Gravity</a:t>
              </a:r>
              <a:endParaRPr lang="it-IT" sz="32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>
                <a:defRPr/>
              </a:pPr>
              <a:endParaRPr lang="en-US" sz="32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>
                <a:defRPr/>
              </a:pPr>
              <a:r>
                <a:rPr lang="en-US" sz="320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</a:p>
            <a:p>
              <a:pPr algn="ctr">
                <a:defRPr/>
              </a:pPr>
              <a:r>
                <a:rPr lang="en-US" sz="320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The…</a:t>
              </a:r>
            </a:p>
            <a:p>
              <a:pPr algn="ctr">
                <a:defRPr/>
              </a:pPr>
              <a:r>
                <a:rPr lang="en-US" sz="320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“opera</a:t>
              </a:r>
            </a:p>
            <a:p>
              <a:pPr algn="ctr">
                <a:defRPr/>
              </a:pPr>
              <a:r>
                <a:rPr lang="en-US" sz="320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Ghost”</a:t>
              </a:r>
              <a:endParaRPr lang="it-IT" sz="32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aphicFrame>
          <p:nvGraphicFramePr>
            <p:cNvPr id="38932" name="Object 80">
              <a:extLst>
                <a:ext uri="{FF2B5EF4-FFF2-40B4-BE49-F238E27FC236}">
                  <a16:creationId xmlns:a16="http://schemas.microsoft.com/office/drawing/2014/main" id="{24705201-69A4-1102-2FAE-B80FDFF52C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75" y="1104"/>
            <a:ext cx="37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627278" imgH="808330" progId="MS_ClipArt_Gallery.2">
                    <p:embed/>
                  </p:oleObj>
                </mc:Choice>
                <mc:Fallback>
                  <p:oleObj name="Clip" r:id="rId3" imgW="627278" imgH="808330" progId="MS_ClipArt_Gallery.2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5" y="1104"/>
                          <a:ext cx="372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2225" name="Text Box 81">
            <a:extLst>
              <a:ext uri="{FF2B5EF4-FFF2-40B4-BE49-F238E27FC236}">
                <a16:creationId xmlns:a16="http://schemas.microsoft.com/office/drawing/2014/main" id="{170C04A4-640D-5423-9270-E9DFEC9D0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1196975"/>
            <a:ext cx="1874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SzTx/>
              <a:buFontTx/>
              <a:buNone/>
            </a:pPr>
            <a:r>
              <a:rPr lang="it-IT" altLang="en-US">
                <a:solidFill>
                  <a:srgbClr val="FFFF00"/>
                </a:solidFill>
              </a:rPr>
              <a:t>Fermion</a:t>
            </a:r>
            <a:r>
              <a:rPr lang="en-US" altLang="en-US">
                <a:solidFill>
                  <a:srgbClr val="FFFF00"/>
                </a:solidFill>
              </a:rPr>
              <a:t>s</a:t>
            </a:r>
          </a:p>
        </p:txBody>
      </p:sp>
      <p:sp>
        <p:nvSpPr>
          <p:cNvPr id="262226" name="Text Box 82">
            <a:extLst>
              <a:ext uri="{FF2B5EF4-FFF2-40B4-BE49-F238E27FC236}">
                <a16:creationId xmlns:a16="http://schemas.microsoft.com/office/drawing/2014/main" id="{85E2B496-785D-7393-BBB4-6B5A28A77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725" y="1196975"/>
            <a:ext cx="15382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SzTx/>
              <a:buFontTx/>
              <a:buNone/>
            </a:pPr>
            <a:r>
              <a:rPr lang="it-IT" altLang="en-US">
                <a:solidFill>
                  <a:srgbClr val="FFFF00"/>
                </a:solidFill>
              </a:rPr>
              <a:t>Boson</a:t>
            </a:r>
            <a:r>
              <a:rPr lang="en-US" altLang="en-US">
                <a:solidFill>
                  <a:srgbClr val="FFFF00"/>
                </a:solidFill>
              </a:rPr>
              <a:t>s</a:t>
            </a:r>
          </a:p>
        </p:txBody>
      </p:sp>
      <p:sp>
        <p:nvSpPr>
          <p:cNvPr id="38929" name="WordArt 83">
            <a:extLst>
              <a:ext uri="{FF2B5EF4-FFF2-40B4-BE49-F238E27FC236}">
                <a16:creationId xmlns:a16="http://schemas.microsoft.com/office/drawing/2014/main" id="{4B96A331-1EE3-731C-3F8F-2081D4E9E4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742083">
            <a:off x="1819275" y="-34925"/>
            <a:ext cx="4724400" cy="1447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620000" scaled="1"/>
                </a:gradFill>
                <a:latin typeface="Impact" panose="020B0806030902050204" pitchFamily="34" charset="0"/>
              </a:rPr>
              <a:t>The Standard Model</a:t>
            </a:r>
          </a:p>
        </p:txBody>
      </p:sp>
      <p:pic>
        <p:nvPicPr>
          <p:cNvPr id="38930" name="Picture 84">
            <a:extLst>
              <a:ext uri="{FF2B5EF4-FFF2-40B4-BE49-F238E27FC236}">
                <a16:creationId xmlns:a16="http://schemas.microsoft.com/office/drawing/2014/main" id="{F7E85CB2-3BB0-498F-D36E-BF697F17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02300"/>
            <a:ext cx="1054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2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2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9" grpId="0" animBg="1" autoUpdateAnimBg="0"/>
      <p:bldP spid="262219" grpId="0" animBg="1" autoUpdateAnimBg="0"/>
      <p:bldP spid="262220" grpId="0" animBg="1" autoUpdateAnimBg="0"/>
      <p:bldP spid="262221" grpId="0" autoUpdateAnimBg="0"/>
      <p:bldP spid="262225" grpId="0" autoUpdateAnimBg="0"/>
      <p:bldP spid="26222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635C0205-7139-AB8E-A713-EA26C8185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77827" name="Picture 2" descr="Risultati immagini per large hadron collider">
            <a:hlinkClick r:id="rId2"/>
            <a:extLst>
              <a:ext uri="{FF2B5EF4-FFF2-40B4-BE49-F238E27FC236}">
                <a16:creationId xmlns:a16="http://schemas.microsoft.com/office/drawing/2014/main" id="{DF256869-AE39-D505-972E-AAF3B2FB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-26988"/>
            <a:ext cx="9315450" cy="325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Risultati immagini per large hadron collider">
            <a:hlinkClick r:id="rId4"/>
            <a:extLst>
              <a:ext uri="{FF2B5EF4-FFF2-40B4-BE49-F238E27FC236}">
                <a16:creationId xmlns:a16="http://schemas.microsoft.com/office/drawing/2014/main" id="{9B51013A-DBA4-6138-BEB2-8D8128A87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067050"/>
            <a:ext cx="581977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 descr="Risultati immagini per particle accelerators quotes">
            <a:hlinkClick r:id="rId6"/>
            <a:extLst>
              <a:ext uri="{FF2B5EF4-FFF2-40B4-BE49-F238E27FC236}">
                <a16:creationId xmlns:a16="http://schemas.microsoft.com/office/drawing/2014/main" id="{A9F33F81-3EDE-0555-01BE-2C90D151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763963"/>
            <a:ext cx="4410075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oter Placeholder 3">
            <a:extLst>
              <a:ext uri="{FF2B5EF4-FFF2-40B4-BE49-F238E27FC236}">
                <a16:creationId xmlns:a16="http://schemas.microsoft.com/office/drawing/2014/main" id="{A1FCA61E-E62D-F063-4D53-F63AE018D1D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/>
              <a:t>J. Nielsen</a:t>
            </a:r>
          </a:p>
        </p:txBody>
      </p:sp>
      <p:sp>
        <p:nvSpPr>
          <p:cNvPr id="78851" name="Slide Number Placeholder 4">
            <a:extLst>
              <a:ext uri="{FF2B5EF4-FFF2-40B4-BE49-F238E27FC236}">
                <a16:creationId xmlns:a16="http://schemas.microsoft.com/office/drawing/2014/main" id="{C05BB625-2632-815D-036E-96E5C9B719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fld id="{84F6B84A-B0BE-48F5-A358-3DE0B660333F}" type="slidenum">
              <a:rPr lang="en-US" altLang="en-US" sz="2400"/>
              <a:pPr algn="ctr">
                <a:spcBef>
                  <a:spcPct val="0"/>
                </a:spcBef>
                <a:buSzTx/>
                <a:buFontTx/>
                <a:buNone/>
              </a:pPr>
              <a:t>28</a:t>
            </a:fld>
            <a:endParaRPr lang="en-US" altLang="en-US" sz="2400"/>
          </a:p>
        </p:txBody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599C0DB9-5334-3023-9670-EF23EC7F6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en-US" altLang="en-US"/>
              <a:t>Higgs Decay to Photons</a:t>
            </a:r>
          </a:p>
        </p:txBody>
      </p:sp>
      <p:grpSp>
        <p:nvGrpSpPr>
          <p:cNvPr id="78853" name="Group 3">
            <a:extLst>
              <a:ext uri="{FF2B5EF4-FFF2-40B4-BE49-F238E27FC236}">
                <a16:creationId xmlns:a16="http://schemas.microsoft.com/office/drawing/2014/main" id="{9573D1A8-F7DA-D324-CD79-EF1EB4116C2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200" y="1143000"/>
            <a:ext cx="5862638" cy="5478463"/>
            <a:chOff x="3470" y="572"/>
            <a:chExt cx="2120" cy="1981"/>
          </a:xfrm>
        </p:grpSpPr>
        <p:pic>
          <p:nvPicPr>
            <p:cNvPr id="78868" name="Picture 4">
              <a:extLst>
                <a:ext uri="{FF2B5EF4-FFF2-40B4-BE49-F238E27FC236}">
                  <a16:creationId xmlns:a16="http://schemas.microsoft.com/office/drawing/2014/main" id="{A2302316-B340-8F94-D836-B0B573A69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572"/>
              <a:ext cx="2030" cy="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9" name="Picture 5">
              <a:extLst>
                <a:ext uri="{FF2B5EF4-FFF2-40B4-BE49-F238E27FC236}">
                  <a16:creationId xmlns:a16="http://schemas.microsoft.com/office/drawing/2014/main" id="{00143A6B-4BC8-1415-564F-95C78AB26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7" t="29120" r="11958" b="23769"/>
            <a:stretch>
              <a:fillRect/>
            </a:stretch>
          </p:blipFill>
          <p:spPr bwMode="auto">
            <a:xfrm>
              <a:off x="3470" y="2115"/>
              <a:ext cx="443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854" name="Text Box 6">
            <a:extLst>
              <a:ext uri="{FF2B5EF4-FFF2-40B4-BE49-F238E27FC236}">
                <a16:creationId xmlns:a16="http://schemas.microsoft.com/office/drawing/2014/main" id="{C5778E29-3C52-CC9A-AE3A-669C34A9F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138" y="1219200"/>
            <a:ext cx="260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/>
              <a:t>Rare decay in SM</a:t>
            </a:r>
          </a:p>
        </p:txBody>
      </p:sp>
      <p:sp>
        <p:nvSpPr>
          <p:cNvPr id="78855" name="Text Box 7">
            <a:extLst>
              <a:ext uri="{FF2B5EF4-FFF2-40B4-BE49-F238E27FC236}">
                <a16:creationId xmlns:a16="http://schemas.microsoft.com/office/drawing/2014/main" id="{10B3DE1B-EA41-D8DD-324D-9D946810B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810000"/>
            <a:ext cx="29876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/>
              <a:t>LHC detectors have been optimized to find </a:t>
            </a:r>
            <a:r>
              <a:rPr lang="en-US" altLang="en-US" sz="2400">
                <a:solidFill>
                  <a:srgbClr val="FF0000"/>
                </a:solidFill>
              </a:rPr>
              <a:t>this peak!</a:t>
            </a:r>
          </a:p>
        </p:txBody>
      </p:sp>
      <p:sp>
        <p:nvSpPr>
          <p:cNvPr id="78856" name="Line 8">
            <a:extLst>
              <a:ext uri="{FF2B5EF4-FFF2-40B4-BE49-F238E27FC236}">
                <a16:creationId xmlns:a16="http://schemas.microsoft.com/office/drawing/2014/main" id="{DFAF13DB-3085-1622-42A7-8D6623DE45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48200" y="3886200"/>
            <a:ext cx="12192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57" name="Line 10">
            <a:extLst>
              <a:ext uri="{FF2B5EF4-FFF2-40B4-BE49-F238E27FC236}">
                <a16:creationId xmlns:a16="http://schemas.microsoft.com/office/drawing/2014/main" id="{5223D5F8-357C-B648-C580-52FF2933C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3638" y="2743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58" name="Line 11">
            <a:extLst>
              <a:ext uri="{FF2B5EF4-FFF2-40B4-BE49-F238E27FC236}">
                <a16:creationId xmlns:a16="http://schemas.microsoft.com/office/drawing/2014/main" id="{16BDBFDC-1628-A182-845D-90A2BAD0CA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3238" y="23622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59" name="Line 12">
            <a:extLst>
              <a:ext uri="{FF2B5EF4-FFF2-40B4-BE49-F238E27FC236}">
                <a16:creationId xmlns:a16="http://schemas.microsoft.com/office/drawing/2014/main" id="{52DCF6BB-D44D-AAB4-0DB2-35DDD4D633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53238" y="27432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60" name="Line 13">
            <a:extLst>
              <a:ext uri="{FF2B5EF4-FFF2-40B4-BE49-F238E27FC236}">
                <a16:creationId xmlns:a16="http://schemas.microsoft.com/office/drawing/2014/main" id="{0B9165F9-D26E-7D6C-AFF4-588F01BCF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6638" y="2362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61" name="Text Box 14">
            <a:extLst>
              <a:ext uri="{FF2B5EF4-FFF2-40B4-BE49-F238E27FC236}">
                <a16:creationId xmlns:a16="http://schemas.microsoft.com/office/drawing/2014/main" id="{BD10F609-0CFB-FCD0-2B7D-F23D10EC3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963" y="224948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/>
              <a:t>H</a:t>
            </a:r>
          </a:p>
        </p:txBody>
      </p:sp>
      <p:sp>
        <p:nvSpPr>
          <p:cNvPr id="78862" name="Text Box 15">
            <a:extLst>
              <a:ext uri="{FF2B5EF4-FFF2-40B4-BE49-F238E27FC236}">
                <a16:creationId xmlns:a16="http://schemas.microsoft.com/office/drawing/2014/main" id="{26310186-3D2E-C832-2975-37A014224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638" y="2097088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/>
              <a:t>t</a:t>
            </a:r>
          </a:p>
        </p:txBody>
      </p:sp>
      <p:sp>
        <p:nvSpPr>
          <p:cNvPr id="78863" name="Text Box 16">
            <a:extLst>
              <a:ext uri="{FF2B5EF4-FFF2-40B4-BE49-F238E27FC236}">
                <a16:creationId xmlns:a16="http://schemas.microsoft.com/office/drawing/2014/main" id="{75DC0ED0-85FB-EEFA-7429-2523643D6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763" y="2859088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/>
              <a:t>t</a:t>
            </a:r>
          </a:p>
        </p:txBody>
      </p:sp>
      <p:sp>
        <p:nvSpPr>
          <p:cNvPr id="78864" name="Text Box 17">
            <a:extLst>
              <a:ext uri="{FF2B5EF4-FFF2-40B4-BE49-F238E27FC236}">
                <a16:creationId xmlns:a16="http://schemas.microsoft.com/office/drawing/2014/main" id="{103A074A-1C75-99B1-5A44-07EF4064A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638" y="2209800"/>
            <a:ext cx="309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78865" name="Text Box 18">
            <a:extLst>
              <a:ext uri="{FF2B5EF4-FFF2-40B4-BE49-F238E27FC236}">
                <a16:creationId xmlns:a16="http://schemas.microsoft.com/office/drawing/2014/main" id="{3AF17729-D9A4-644B-BD09-A156F2017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5" y="2971800"/>
            <a:ext cx="30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78866" name="Freeform 20">
            <a:extLst>
              <a:ext uri="{FF2B5EF4-FFF2-40B4-BE49-F238E27FC236}">
                <a16:creationId xmlns:a16="http://schemas.microsoft.com/office/drawing/2014/main" id="{88E8FCC2-E625-2C58-982D-4568E2DED2D1}"/>
              </a:ext>
            </a:extLst>
          </p:cNvPr>
          <p:cNvSpPr>
            <a:spLocks/>
          </p:cNvSpPr>
          <p:nvPr/>
        </p:nvSpPr>
        <p:spPr bwMode="auto">
          <a:xfrm>
            <a:off x="7386638" y="2362200"/>
            <a:ext cx="685800" cy="152400"/>
          </a:xfrm>
          <a:custGeom>
            <a:avLst/>
            <a:gdLst>
              <a:gd name="T0" fmla="*/ 0 w 432"/>
              <a:gd name="T1" fmla="*/ 0 h 96"/>
              <a:gd name="T2" fmla="*/ 2147483646 w 432"/>
              <a:gd name="T3" fmla="*/ 2147483646 h 96"/>
              <a:gd name="T4" fmla="*/ 2147483646 w 432"/>
              <a:gd name="T5" fmla="*/ 0 h 96"/>
              <a:gd name="T6" fmla="*/ 2147483646 w 432"/>
              <a:gd name="T7" fmla="*/ 2147483646 h 96"/>
              <a:gd name="T8" fmla="*/ 2147483646 w 432"/>
              <a:gd name="T9" fmla="*/ 0 h 96"/>
              <a:gd name="T10" fmla="*/ 2147483646 w 432"/>
              <a:gd name="T11" fmla="*/ 2147483646 h 96"/>
              <a:gd name="T12" fmla="*/ 2147483646 w 432"/>
              <a:gd name="T13" fmla="*/ 0 h 96"/>
              <a:gd name="T14" fmla="*/ 2147483646 w 432"/>
              <a:gd name="T15" fmla="*/ 2147483646 h 96"/>
              <a:gd name="T16" fmla="*/ 2147483646 w 432"/>
              <a:gd name="T17" fmla="*/ 0 h 96"/>
              <a:gd name="T18" fmla="*/ 2147483646 w 43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32"/>
              <a:gd name="T31" fmla="*/ 0 h 96"/>
              <a:gd name="T32" fmla="*/ 432 w 432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32" h="96">
                <a:moveTo>
                  <a:pt x="0" y="0"/>
                </a:moveTo>
                <a:cubicBezTo>
                  <a:pt x="16" y="48"/>
                  <a:pt x="32" y="96"/>
                  <a:pt x="48" y="96"/>
                </a:cubicBezTo>
                <a:cubicBezTo>
                  <a:pt x="64" y="96"/>
                  <a:pt x="80" y="0"/>
                  <a:pt x="96" y="0"/>
                </a:cubicBezTo>
                <a:cubicBezTo>
                  <a:pt x="112" y="0"/>
                  <a:pt x="128" y="96"/>
                  <a:pt x="144" y="96"/>
                </a:cubicBezTo>
                <a:cubicBezTo>
                  <a:pt x="160" y="96"/>
                  <a:pt x="176" y="0"/>
                  <a:pt x="192" y="0"/>
                </a:cubicBezTo>
                <a:cubicBezTo>
                  <a:pt x="208" y="0"/>
                  <a:pt x="224" y="96"/>
                  <a:pt x="240" y="96"/>
                </a:cubicBezTo>
                <a:cubicBezTo>
                  <a:pt x="256" y="96"/>
                  <a:pt x="272" y="0"/>
                  <a:pt x="288" y="0"/>
                </a:cubicBezTo>
                <a:cubicBezTo>
                  <a:pt x="304" y="0"/>
                  <a:pt x="320" y="96"/>
                  <a:pt x="336" y="96"/>
                </a:cubicBezTo>
                <a:cubicBezTo>
                  <a:pt x="352" y="96"/>
                  <a:pt x="368" y="0"/>
                  <a:pt x="384" y="0"/>
                </a:cubicBezTo>
                <a:cubicBezTo>
                  <a:pt x="400" y="0"/>
                  <a:pt x="424" y="80"/>
                  <a:pt x="432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67" name="Freeform 21">
            <a:extLst>
              <a:ext uri="{FF2B5EF4-FFF2-40B4-BE49-F238E27FC236}">
                <a16:creationId xmlns:a16="http://schemas.microsoft.com/office/drawing/2014/main" id="{9AFDD389-4027-7AF3-85DE-9F8CE1EFBDFE}"/>
              </a:ext>
            </a:extLst>
          </p:cNvPr>
          <p:cNvSpPr>
            <a:spLocks/>
          </p:cNvSpPr>
          <p:nvPr/>
        </p:nvSpPr>
        <p:spPr bwMode="auto">
          <a:xfrm>
            <a:off x="7386638" y="3048000"/>
            <a:ext cx="685800" cy="152400"/>
          </a:xfrm>
          <a:custGeom>
            <a:avLst/>
            <a:gdLst>
              <a:gd name="T0" fmla="*/ 0 w 432"/>
              <a:gd name="T1" fmla="*/ 0 h 96"/>
              <a:gd name="T2" fmla="*/ 2147483646 w 432"/>
              <a:gd name="T3" fmla="*/ 2147483646 h 96"/>
              <a:gd name="T4" fmla="*/ 2147483646 w 432"/>
              <a:gd name="T5" fmla="*/ 0 h 96"/>
              <a:gd name="T6" fmla="*/ 2147483646 w 432"/>
              <a:gd name="T7" fmla="*/ 2147483646 h 96"/>
              <a:gd name="T8" fmla="*/ 2147483646 w 432"/>
              <a:gd name="T9" fmla="*/ 0 h 96"/>
              <a:gd name="T10" fmla="*/ 2147483646 w 432"/>
              <a:gd name="T11" fmla="*/ 2147483646 h 96"/>
              <a:gd name="T12" fmla="*/ 2147483646 w 432"/>
              <a:gd name="T13" fmla="*/ 0 h 96"/>
              <a:gd name="T14" fmla="*/ 2147483646 w 432"/>
              <a:gd name="T15" fmla="*/ 2147483646 h 96"/>
              <a:gd name="T16" fmla="*/ 2147483646 w 432"/>
              <a:gd name="T17" fmla="*/ 0 h 96"/>
              <a:gd name="T18" fmla="*/ 2147483646 w 43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32"/>
              <a:gd name="T31" fmla="*/ 0 h 96"/>
              <a:gd name="T32" fmla="*/ 432 w 432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32" h="96">
                <a:moveTo>
                  <a:pt x="0" y="0"/>
                </a:moveTo>
                <a:cubicBezTo>
                  <a:pt x="16" y="48"/>
                  <a:pt x="32" y="96"/>
                  <a:pt x="48" y="96"/>
                </a:cubicBezTo>
                <a:cubicBezTo>
                  <a:pt x="64" y="96"/>
                  <a:pt x="80" y="0"/>
                  <a:pt x="96" y="0"/>
                </a:cubicBezTo>
                <a:cubicBezTo>
                  <a:pt x="112" y="0"/>
                  <a:pt x="128" y="96"/>
                  <a:pt x="144" y="96"/>
                </a:cubicBezTo>
                <a:cubicBezTo>
                  <a:pt x="160" y="96"/>
                  <a:pt x="176" y="0"/>
                  <a:pt x="192" y="0"/>
                </a:cubicBezTo>
                <a:cubicBezTo>
                  <a:pt x="208" y="0"/>
                  <a:pt x="224" y="96"/>
                  <a:pt x="240" y="96"/>
                </a:cubicBezTo>
                <a:cubicBezTo>
                  <a:pt x="256" y="96"/>
                  <a:pt x="272" y="0"/>
                  <a:pt x="288" y="0"/>
                </a:cubicBezTo>
                <a:cubicBezTo>
                  <a:pt x="304" y="0"/>
                  <a:pt x="320" y="96"/>
                  <a:pt x="336" y="96"/>
                </a:cubicBezTo>
                <a:cubicBezTo>
                  <a:pt x="352" y="96"/>
                  <a:pt x="368" y="0"/>
                  <a:pt x="384" y="0"/>
                </a:cubicBezTo>
                <a:cubicBezTo>
                  <a:pt x="400" y="0"/>
                  <a:pt x="424" y="80"/>
                  <a:pt x="432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A0BF7-05C5-8295-2388-7A2EAF5824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99" b="630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97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sultati immagini per atom quarks">
            <a:hlinkClick r:id="rId2"/>
            <a:extLst>
              <a:ext uri="{FF2B5EF4-FFF2-40B4-BE49-F238E27FC236}">
                <a16:creationId xmlns:a16="http://schemas.microsoft.com/office/drawing/2014/main" id="{7DA5A608-8942-6334-7630-0EECF63D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4189784" cy="41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blue and yellow atom&#10;&#10;AI-generated content may be incorrect.">
            <a:extLst>
              <a:ext uri="{FF2B5EF4-FFF2-40B4-BE49-F238E27FC236}">
                <a16:creationId xmlns:a16="http://schemas.microsoft.com/office/drawing/2014/main" id="{8E98BD7C-89D1-4773-D740-E57B733C6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347"/>
            <a:ext cx="4355976" cy="326698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2" name="Picture 8">
            <a:extLst>
              <a:ext uri="{FF2B5EF4-FFF2-40B4-BE49-F238E27FC236}">
                <a16:creationId xmlns:a16="http://schemas.microsoft.com/office/drawing/2014/main" id="{A2B8560A-89A2-FE60-8328-6FB0A335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33375"/>
            <a:ext cx="8232775" cy="6297613"/>
          </a:xfrm>
          <a:prstGeom prst="rect">
            <a:avLst/>
          </a:prstGeom>
          <a:noFill/>
          <a:ln w="19050">
            <a:solidFill>
              <a:srgbClr val="CE1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9">
            <a:extLst>
              <a:ext uri="{FF2B5EF4-FFF2-40B4-BE49-F238E27FC236}">
                <a16:creationId xmlns:a16="http://schemas.microsoft.com/office/drawing/2014/main" id="{C9E26E4E-F4F8-7B85-DD1E-1D881CE2B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2238375"/>
            <a:ext cx="1878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/>
              <a:t>Dark Energy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/>
              <a:t>73%</a:t>
            </a:r>
            <a:endParaRPr lang="en-US" altLang="en-US" sz="2400">
              <a:latin typeface="Times" panose="02020603050405020304" pitchFamily="18" charset="0"/>
            </a:endParaRPr>
          </a:p>
        </p:txBody>
      </p:sp>
      <p:sp>
        <p:nvSpPr>
          <p:cNvPr id="79876" name="Rectangle 10">
            <a:extLst>
              <a:ext uri="{FF2B5EF4-FFF2-40B4-BE49-F238E27FC236}">
                <a16:creationId xmlns:a16="http://schemas.microsoft.com/office/drawing/2014/main" id="{A018EB74-140C-798A-F96C-9AF0D6A0F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3783013"/>
            <a:ext cx="17764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Dark Matter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23%</a:t>
            </a:r>
            <a:endParaRPr lang="en-US" altLang="en-US" sz="2400"/>
          </a:p>
        </p:txBody>
      </p:sp>
      <p:sp>
        <p:nvSpPr>
          <p:cNvPr id="79877" name="Rectangle 11">
            <a:extLst>
              <a:ext uri="{FF2B5EF4-FFF2-40B4-BE49-F238E27FC236}">
                <a16:creationId xmlns:a16="http://schemas.microsoft.com/office/drawing/2014/main" id="{0D49318F-E968-DC99-17FB-9A39076C7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4988" y="1192213"/>
            <a:ext cx="2317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rgbClr val="FFFB0C"/>
                </a:solidFill>
              </a:rPr>
              <a:t>“Normal Matter”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rgbClr val="FFFB0C"/>
                </a:solidFill>
              </a:rPr>
              <a:t>4%</a:t>
            </a:r>
            <a:endParaRPr lang="en-US" altLang="en-US" sz="24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890745A9-E56A-69B4-B216-2A2828270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73731" name="Content Placeholder 2">
            <a:extLst>
              <a:ext uri="{FF2B5EF4-FFF2-40B4-BE49-F238E27FC236}">
                <a16:creationId xmlns:a16="http://schemas.microsoft.com/office/drawing/2014/main" id="{E532D44E-94FB-B643-F357-E74E48C12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73732" name="Picture 4" descr="Risultati immagini per fall into black hole">
            <a:hlinkClick r:id="rId2"/>
            <a:extLst>
              <a:ext uri="{FF2B5EF4-FFF2-40B4-BE49-F238E27FC236}">
                <a16:creationId xmlns:a16="http://schemas.microsoft.com/office/drawing/2014/main" id="{1B731728-D82B-087D-1414-69422F4C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175" y="-315913"/>
            <a:ext cx="9793288" cy="734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F569F-119A-7455-5EAC-3CD74BB17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19" y="0"/>
            <a:ext cx="7772400" cy="1143000"/>
          </a:xfrm>
        </p:spPr>
        <p:txBody>
          <a:bodyPr/>
          <a:lstStyle/>
          <a:p>
            <a:r>
              <a:rPr lang="en-GB" dirty="0"/>
              <a:t>SPES, INFN-LNL</a:t>
            </a:r>
          </a:p>
        </p:txBody>
      </p:sp>
      <p:pic>
        <p:nvPicPr>
          <p:cNvPr id="5" name="Content Placeholder 4" descr="A large blue machine in a factory&#10;&#10;AI-generated content may be incorrect.">
            <a:extLst>
              <a:ext uri="{FF2B5EF4-FFF2-40B4-BE49-F238E27FC236}">
                <a16:creationId xmlns:a16="http://schemas.microsoft.com/office/drawing/2014/main" id="{07BC0524-CD2D-DBAF-23DC-131218C6C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836712"/>
            <a:ext cx="10029469" cy="5641577"/>
          </a:xfrm>
        </p:spPr>
      </p:pic>
    </p:spTree>
    <p:extLst>
      <p:ext uri="{BB962C8B-B14F-4D97-AF65-F5344CB8AC3E}">
        <p14:creationId xmlns:p14="http://schemas.microsoft.com/office/powerpoint/2010/main" val="3564181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EF7D2A59-9AD2-F7A0-DC9A-193974258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150813"/>
            <a:ext cx="7772400" cy="1143000"/>
          </a:xfrm>
        </p:spPr>
        <p:txBody>
          <a:bodyPr/>
          <a:lstStyle/>
          <a:p>
            <a:r>
              <a:rPr lang="en-GB" altLang="en-US"/>
              <a:t>CNAO</a:t>
            </a:r>
          </a:p>
        </p:txBody>
      </p:sp>
      <p:pic>
        <p:nvPicPr>
          <p:cNvPr id="80899" name="Picture 2" descr="Risultati immagini per cnao">
            <a:hlinkClick r:id="rId2"/>
            <a:extLst>
              <a:ext uri="{FF2B5EF4-FFF2-40B4-BE49-F238E27FC236}">
                <a16:creationId xmlns:a16="http://schemas.microsoft.com/office/drawing/2014/main" id="{DB74C641-63CF-603C-F3C4-34F93D270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052513"/>
            <a:ext cx="9275763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5894244B-A8A7-8951-A697-99BA74505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81923" name="Picture 2" descr="vlcsnap-2015-02-22-14h25m41s29">
            <a:extLst>
              <a:ext uri="{FF2B5EF4-FFF2-40B4-BE49-F238E27FC236}">
                <a16:creationId xmlns:a16="http://schemas.microsoft.com/office/drawing/2014/main" id="{74C50738-C10F-9707-D587-E473BF73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275" y="692150"/>
            <a:ext cx="945515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D0508FC5-849F-3EDF-CB49-7467331DFF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3491" name="Content Placeholder 2">
            <a:extLst>
              <a:ext uri="{FF2B5EF4-FFF2-40B4-BE49-F238E27FC236}">
                <a16:creationId xmlns:a16="http://schemas.microsoft.com/office/drawing/2014/main" id="{97579A83-E0EC-9E29-CEA0-5CC991BEBA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3492" name="Picture 2">
            <a:extLst>
              <a:ext uri="{FF2B5EF4-FFF2-40B4-BE49-F238E27FC236}">
                <a16:creationId xmlns:a16="http://schemas.microsoft.com/office/drawing/2014/main" id="{15FF7291-EF27-4F35-323E-1D68E10A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15425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alendar&#10;&#10;AI-generated content may be incorrect.">
            <a:extLst>
              <a:ext uri="{FF2B5EF4-FFF2-40B4-BE49-F238E27FC236}">
                <a16:creationId xmlns:a16="http://schemas.microsoft.com/office/drawing/2014/main" id="{19E469C7-E99A-DEA4-9622-DC9E8E7D5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68" y="30057"/>
            <a:ext cx="9333935" cy="5256584"/>
          </a:xfrm>
          <a:prstGeom prst="rect">
            <a:avLst/>
          </a:prstGeom>
        </p:spPr>
      </p:pic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99BB267F-3283-3679-9E28-05BBF7139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786832"/>
            <a:ext cx="6480720" cy="206572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26E10-0036-2106-BEC4-7F13FF371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alendar&#10;&#10;AI-generated content may be incorrect.">
            <a:extLst>
              <a:ext uri="{FF2B5EF4-FFF2-40B4-BE49-F238E27FC236}">
                <a16:creationId xmlns:a16="http://schemas.microsoft.com/office/drawing/2014/main" id="{FDCD788C-B63E-CEDF-3A11-35EEF022D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9359" cy="2235185"/>
          </a:xfrm>
          <a:prstGeom prst="rect">
            <a:avLst/>
          </a:prstGeom>
        </p:spPr>
      </p:pic>
      <p:pic>
        <p:nvPicPr>
          <p:cNvPr id="7" name="Picture 6" descr="A screenshot of a calendar&#10;&#10;AI-generated content may be incorrect.">
            <a:extLst>
              <a:ext uri="{FF2B5EF4-FFF2-40B4-BE49-F238E27FC236}">
                <a16:creationId xmlns:a16="http://schemas.microsoft.com/office/drawing/2014/main" id="{207297DE-6215-02E4-952C-2549EAC72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64" y="2167148"/>
            <a:ext cx="9324528" cy="2523703"/>
          </a:xfrm>
          <a:prstGeom prst="rect">
            <a:avLst/>
          </a:prstGeom>
        </p:spPr>
      </p:pic>
      <p:pic>
        <p:nvPicPr>
          <p:cNvPr id="9" name="Picture 8" descr="A cartoon characters with their hands over their mouth&#10;&#10;AI-generated content may be incorrect.">
            <a:extLst>
              <a:ext uri="{FF2B5EF4-FFF2-40B4-BE49-F238E27FC236}">
                <a16:creationId xmlns:a16="http://schemas.microsoft.com/office/drawing/2014/main" id="{00542662-A562-0B70-5953-7771AC71B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94349"/>
            <a:ext cx="2815580" cy="3993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DB970-F576-5CF3-8451-6D831A2AE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90" y="4158207"/>
            <a:ext cx="4049688" cy="26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87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alendar&#10;&#10;AI-generated content may be incorrect.">
            <a:extLst>
              <a:ext uri="{FF2B5EF4-FFF2-40B4-BE49-F238E27FC236}">
                <a16:creationId xmlns:a16="http://schemas.microsoft.com/office/drawing/2014/main" id="{729F6FE7-4BF0-F74F-4986-5D93C904A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92597"/>
            <a:ext cx="7088850" cy="4168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0895D-D520-EA31-20FA-6B318D312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170" y="4581127"/>
            <a:ext cx="3660279" cy="2030786"/>
          </a:xfrm>
          <a:prstGeom prst="rect">
            <a:avLst/>
          </a:prstGeom>
        </p:spPr>
      </p:pic>
      <p:pic>
        <p:nvPicPr>
          <p:cNvPr id="5" name="Picture 4" descr="A cartoon of a doctor&#10;&#10;AI-generated content may be incorrect.">
            <a:extLst>
              <a:ext uri="{FF2B5EF4-FFF2-40B4-BE49-F238E27FC236}">
                <a16:creationId xmlns:a16="http://schemas.microsoft.com/office/drawing/2014/main" id="{BEA04919-FE3A-D55A-F8BC-601FD1E11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62" y="182508"/>
            <a:ext cx="3025294" cy="1702917"/>
          </a:xfrm>
          <a:prstGeom prst="rect">
            <a:avLst/>
          </a:prstGeom>
        </p:spPr>
      </p:pic>
      <p:pic>
        <p:nvPicPr>
          <p:cNvPr id="9" name="Picture 8" descr="A blue spheres with lights&#10;&#10;AI-generated content may be incorrect.">
            <a:extLst>
              <a:ext uri="{FF2B5EF4-FFF2-40B4-BE49-F238E27FC236}">
                <a16:creationId xmlns:a16="http://schemas.microsoft.com/office/drawing/2014/main" id="{57AD645C-C471-5A91-A51B-ADE3A5A8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39" y="2105404"/>
            <a:ext cx="2804234" cy="1577156"/>
          </a:xfrm>
          <a:prstGeom prst="rect">
            <a:avLst/>
          </a:prstGeom>
        </p:spPr>
      </p:pic>
      <p:pic>
        <p:nvPicPr>
          <p:cNvPr id="12" name="Picture 11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DCE4B908-25AB-3985-83A9-20BBB0E0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71237"/>
            <a:ext cx="4039076" cy="227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08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D8DD40-96E5-9D18-4193-2F6A9FC23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284985"/>
            <a:ext cx="5267325" cy="3514725"/>
          </a:xfrm>
          <a:prstGeom prst="rect">
            <a:avLst/>
          </a:prstGeom>
        </p:spPr>
      </p:pic>
      <p:pic>
        <p:nvPicPr>
          <p:cNvPr id="3" name="Picture 2" descr="A screenshot of a calendar&#10;&#10;AI-generated content may be incorrect.">
            <a:extLst>
              <a:ext uri="{FF2B5EF4-FFF2-40B4-BE49-F238E27FC236}">
                <a16:creationId xmlns:a16="http://schemas.microsoft.com/office/drawing/2014/main" id="{935EA3DF-7DA3-20B1-BB2C-1280DD724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09" y="58290"/>
            <a:ext cx="8595307" cy="337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7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7796A3E0-F202-0426-2E27-DF3BCFEC6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-23813"/>
            <a:ext cx="7772400" cy="1143001"/>
          </a:xfrm>
        </p:spPr>
        <p:txBody>
          <a:bodyPr/>
          <a:lstStyle/>
          <a:p>
            <a:r>
              <a:rPr lang="en-GB" altLang="en-US" dirty="0">
                <a:solidFill>
                  <a:srgbClr val="FFFF00"/>
                </a:solidFill>
              </a:rPr>
              <a:t>Quarks</a:t>
            </a:r>
          </a:p>
        </p:txBody>
      </p:sp>
      <p:pic>
        <p:nvPicPr>
          <p:cNvPr id="7171" name="Content Placeholder 4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BB66E061-3067-5CF5-D5B5-1436842783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908050"/>
            <a:ext cx="8134350" cy="6100763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id="{D7FFFFCF-9F18-95CB-69EA-B5D9A5BC4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02403" name="Content Placeholder 2">
            <a:extLst>
              <a:ext uri="{FF2B5EF4-FFF2-40B4-BE49-F238E27FC236}">
                <a16:creationId xmlns:a16="http://schemas.microsoft.com/office/drawing/2014/main" id="{80CBBF6F-8408-818B-F555-EFB13C5050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02404" name="Picture 2" descr="Risultati immagini per map modern physics">
            <a:hlinkClick r:id="rId2"/>
            <a:extLst>
              <a:ext uri="{FF2B5EF4-FFF2-40B4-BE49-F238E27FC236}">
                <a16:creationId xmlns:a16="http://schemas.microsoft.com/office/drawing/2014/main" id="{CE6BA771-40B6-12B4-B78F-C777C1892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2059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9536384-005D-8D12-D934-94396A2B2277}"/>
              </a:ext>
            </a:extLst>
          </p:cNvPr>
          <p:cNvSpPr txBox="1">
            <a:spLocks/>
          </p:cNvSpPr>
          <p:nvPr/>
        </p:nvSpPr>
        <p:spPr bwMode="auto">
          <a:xfrm>
            <a:off x="0" y="-242888"/>
            <a:ext cx="9144000" cy="15890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3000" kern="0" dirty="0">
                <a:solidFill>
                  <a:srgbClr val="FF0000"/>
                </a:solidFill>
                <a:latin typeface="Lucida Handwriting" panose="03010101010101010101" pitchFamily="66" charset="0"/>
              </a:rPr>
              <a:t>La Terra Incognita </a:t>
            </a:r>
            <a:r>
              <a:rPr lang="en-GB" sz="3000" kern="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della</a:t>
            </a:r>
            <a:r>
              <a:rPr lang="en-GB" sz="3000" kern="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GB" sz="3000" kern="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Fisica</a:t>
            </a:r>
            <a:r>
              <a:rPr lang="en-GB" sz="3000" kern="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GB" sz="3000" kern="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moderna</a:t>
            </a:r>
            <a:endParaRPr lang="en-GB" sz="3000" kern="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ubtitle 4">
            <a:extLst>
              <a:ext uri="{FF2B5EF4-FFF2-40B4-BE49-F238E27FC236}">
                <a16:creationId xmlns:a16="http://schemas.microsoft.com/office/drawing/2014/main" id="{A37C8D26-F53F-A502-C33E-43C312D9D82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0115" name="Title 1">
            <a:extLst>
              <a:ext uri="{FF2B5EF4-FFF2-40B4-BE49-F238E27FC236}">
                <a16:creationId xmlns:a16="http://schemas.microsoft.com/office/drawing/2014/main" id="{1CE07171-D85A-61E8-3914-2100AA1512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90116" name="Picture 1">
            <a:extLst>
              <a:ext uri="{FF2B5EF4-FFF2-40B4-BE49-F238E27FC236}">
                <a16:creationId xmlns:a16="http://schemas.microsoft.com/office/drawing/2014/main" id="{AC309463-3F82-72C1-D84E-48C4156D7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0"/>
            <a:ext cx="6962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6">
            <a:extLst>
              <a:ext uri="{FF2B5EF4-FFF2-40B4-BE49-F238E27FC236}">
                <a16:creationId xmlns:a16="http://schemas.microsoft.com/office/drawing/2014/main" id="{56B2EC0D-7454-D290-0ED7-66BDE148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924175"/>
            <a:ext cx="2016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08F4206-E83B-9007-44AC-F3FDC237CD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Content Placeholder 8" descr="Logo, company name&#10;&#10;Description automatically generated">
            <a:extLst>
              <a:ext uri="{FF2B5EF4-FFF2-40B4-BE49-F238E27FC236}">
                <a16:creationId xmlns:a16="http://schemas.microsoft.com/office/drawing/2014/main" id="{C5837C8F-573C-600F-64F8-CB0D881161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038" y="1354138"/>
            <a:ext cx="6003925" cy="414972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CED38356-FA22-7CE1-CFBD-F9FF396E31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-171450"/>
            <a:ext cx="7772400" cy="1143000"/>
          </a:xfrm>
        </p:spPr>
        <p:txBody>
          <a:bodyPr/>
          <a:lstStyle/>
          <a:p>
            <a:r>
              <a:rPr lang="en-GB" altLang="en-US" dirty="0">
                <a:solidFill>
                  <a:srgbClr val="FFFF00"/>
                </a:solidFill>
              </a:rPr>
              <a:t>Lise Meitner</a:t>
            </a:r>
          </a:p>
        </p:txBody>
      </p:sp>
      <p:pic>
        <p:nvPicPr>
          <p:cNvPr id="95235" name="Picture 3" descr="Text&#10;&#10;Description automatically generated">
            <a:extLst>
              <a:ext uri="{FF2B5EF4-FFF2-40B4-BE49-F238E27FC236}">
                <a16:creationId xmlns:a16="http://schemas.microsoft.com/office/drawing/2014/main" id="{E2DFE862-34CE-210F-C083-C03409A6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92696"/>
            <a:ext cx="76962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97C88-B78B-46AC-0669-0A559B1A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person, person, wall&#10;&#10;Description automatically generated">
            <a:extLst>
              <a:ext uri="{FF2B5EF4-FFF2-40B4-BE49-F238E27FC236}">
                <a16:creationId xmlns:a16="http://schemas.microsoft.com/office/drawing/2014/main" id="{BE108B45-E30B-938E-FDCB-C84F58CDC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21" y="835360"/>
            <a:ext cx="9474921" cy="5187280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2BD700D-784C-7DC9-2E43-21D92F6B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-17145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next Einstein could be you!</a:t>
            </a:r>
            <a:endParaRPr kumimoji="0" lang="it-IT" altLang="en-US" sz="36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689D2D-C6EE-8602-D25B-05391AB28409}"/>
              </a:ext>
            </a:extLst>
          </p:cNvPr>
          <p:cNvSpPr txBox="1"/>
          <p:nvPr/>
        </p:nvSpPr>
        <p:spPr>
          <a:xfrm>
            <a:off x="4322136" y="846879"/>
            <a:ext cx="482186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only two ways to live your life. One is as though nothing is a miracle. The other is as though everything is a miracle.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Try not to become a man/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woman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success. Rather become a man/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woman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value.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― Albert Einstein </a:t>
            </a:r>
          </a:p>
        </p:txBody>
      </p:sp>
      <p:pic>
        <p:nvPicPr>
          <p:cNvPr id="4" name="Picture 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9AF6E53E-8F4D-8CED-8044-8B7CFF595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4" y="666844"/>
            <a:ext cx="4127438" cy="61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1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logos with text&#10;&#10;AI-generated content may be incorrect.">
            <a:extLst>
              <a:ext uri="{FF2B5EF4-FFF2-40B4-BE49-F238E27FC236}">
                <a16:creationId xmlns:a16="http://schemas.microsoft.com/office/drawing/2014/main" id="{0D6C9837-BBA7-DD48-02A1-74947A435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" y="1412776"/>
            <a:ext cx="9039099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C907B5E2-2042-99CD-29B9-F89A56C937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-23813"/>
            <a:ext cx="7772400" cy="1143001"/>
          </a:xfrm>
        </p:spPr>
        <p:txBody>
          <a:bodyPr/>
          <a:lstStyle/>
          <a:p>
            <a:r>
              <a:rPr lang="en-GB" altLang="en-US" dirty="0">
                <a:solidFill>
                  <a:srgbClr val="FFFF00"/>
                </a:solidFill>
              </a:rPr>
              <a:t>Stars and Galaxies</a:t>
            </a:r>
          </a:p>
        </p:txBody>
      </p:sp>
      <p:pic>
        <p:nvPicPr>
          <p:cNvPr id="8195" name="Content Placeholder 8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0B1745B7-62DB-328E-1A76-2DA2FFCD6E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914400"/>
            <a:ext cx="8509000" cy="592931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lnf.infn.it/edu/stagelnf/2011/foto_imc/IMG_7759.jpg">
            <a:extLst>
              <a:ext uri="{FF2B5EF4-FFF2-40B4-BE49-F238E27FC236}">
                <a16:creationId xmlns:a16="http://schemas.microsoft.com/office/drawing/2014/main" id="{A593B50C-97EB-BBC7-5289-2D078F908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863" y="1763254"/>
            <a:ext cx="5304025" cy="35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4AD0CC3-756D-17C8-1C19-A6E547A0F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5019737"/>
            <a:ext cx="2464786" cy="1710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EB07A0F9-7BC7-4CC2-3426-0952F6954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535" y="50507"/>
            <a:ext cx="3056307" cy="1710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D15AF82-BB12-70AF-02AE-7A9E3AE56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5" y="50507"/>
            <a:ext cx="1745399" cy="2327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 descr="Immagine che contiene testo, schermata, grafica, libro&#10;&#10;Descrizione generata automaticamente">
            <a:extLst>
              <a:ext uri="{FF2B5EF4-FFF2-40B4-BE49-F238E27FC236}">
                <a16:creationId xmlns:a16="http://schemas.microsoft.com/office/drawing/2014/main" id="{43D86523-38CC-495E-BCE0-41073BBC23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5" y="4221088"/>
            <a:ext cx="1871453" cy="2619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Content Placeholder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45CACBE-4112-C717-8723-E2657FFC8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421" y="5081345"/>
            <a:ext cx="3139610" cy="17660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8EB6AA9-8ABE-4E26-A025-3475D477CD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61" y="2243923"/>
            <a:ext cx="1812808" cy="2537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3D3E16-BA9C-906C-418D-63C741C9EA53}"/>
              </a:ext>
            </a:extLst>
          </p:cNvPr>
          <p:cNvSpPr/>
          <p:nvPr/>
        </p:nvSpPr>
        <p:spPr bwMode="auto">
          <a:xfrm>
            <a:off x="3844297" y="1928009"/>
            <a:ext cx="2160240" cy="89939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2011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FFFF00"/>
                </a:solidFill>
                <a:latin typeface="Arial" charset="0"/>
              </a:rPr>
              <a:t>First edition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8" name="Content Placeholder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0A227A6-7C46-D478-BBAB-9935A0C2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43" y="10623"/>
            <a:ext cx="1998672" cy="284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214F-4B24-B091-43F2-B70ED5864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>
            <a:extLst>
              <a:ext uri="{FF2B5EF4-FFF2-40B4-BE49-F238E27FC236}">
                <a16:creationId xmlns:a16="http://schemas.microsoft.com/office/drawing/2014/main" id="{B5327AA2-B184-79E9-6045-ADB0E39136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752" y="38855"/>
            <a:ext cx="8839199" cy="6327179"/>
          </a:xfrm>
        </p:spPr>
        <p:txBody>
          <a:bodyPr/>
          <a:lstStyle/>
          <a:p>
            <a:pPr>
              <a:defRPr/>
            </a:pP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Get INSPYRED </a:t>
            </a: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25AE83E-E1BE-F93B-C552-E8F45ACF3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27" y="5463216"/>
            <a:ext cx="2276848" cy="154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0674A60B-0E82-D169-2186-8A1EC8A88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9200"/>
            <a:ext cx="883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1" u="none" strike="noStrike" kern="1200" cap="none" spc="0" normalizeH="0" baseline="0" noProof="0">
              <a:ln>
                <a:noFill/>
              </a:ln>
              <a:solidFill>
                <a:srgbClr val="063DE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78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8E5B7F-3158-1A7C-5BEB-7759D539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2" y="6018722"/>
            <a:ext cx="2276849" cy="73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lose-up of a poster&#10;&#10;AI-generated content may be incorrect.">
            <a:extLst>
              <a:ext uri="{FF2B5EF4-FFF2-40B4-BE49-F238E27FC236}">
                <a16:creationId xmlns:a16="http://schemas.microsoft.com/office/drawing/2014/main" id="{507D8EA2-DBFA-B6A9-5DAF-A1E76664A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5" y="527920"/>
            <a:ext cx="8960296" cy="51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4022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>
            <a:extLst>
              <a:ext uri="{FF2B5EF4-FFF2-40B4-BE49-F238E27FC236}">
                <a16:creationId xmlns:a16="http://schemas.microsoft.com/office/drawing/2014/main" id="{9E7B9619-359C-CAC1-1FAD-83D5C70DD9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1" y="-233883"/>
            <a:ext cx="8839199" cy="6327179"/>
          </a:xfrm>
        </p:spPr>
        <p:txBody>
          <a:bodyPr/>
          <a:lstStyle/>
          <a:p>
            <a:pPr>
              <a:defRPr/>
            </a:pP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Get INSPYRED </a:t>
            </a: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8ECCDB-9347-2753-BD7E-FDE469C6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588" y="5451591"/>
            <a:ext cx="2276848" cy="154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844DF5B1-FC6C-166F-99C6-61EC67073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9200"/>
            <a:ext cx="883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>
              <a:defRPr/>
            </a:pPr>
            <a:endParaRPr lang="en-US" sz="4800" b="1" i="1">
              <a:solidFill>
                <a:srgbClr val="063DE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077" name="Rectangle 14">
            <a:extLst>
              <a:ext uri="{FF2B5EF4-FFF2-40B4-BE49-F238E27FC236}">
                <a16:creationId xmlns:a16="http://schemas.microsoft.com/office/drawing/2014/main" id="{CEA7692E-9ED3-2564-5462-6DDA51221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6133314"/>
            <a:ext cx="2860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>
                <a:solidFill>
                  <a:srgbClr val="063DE8"/>
                </a:solidFill>
              </a:rPr>
              <a:t>Catalina Curceanu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>
                <a:solidFill>
                  <a:srgbClr val="063DE8"/>
                </a:solidFill>
              </a:rPr>
              <a:t>LNF-INFN</a:t>
            </a:r>
            <a:endParaRPr lang="it-IT" altLang="en-US" sz="2400" b="1" dirty="0">
              <a:solidFill>
                <a:srgbClr val="063DE8"/>
              </a:solidFill>
            </a:endParaRPr>
          </a:p>
        </p:txBody>
      </p:sp>
      <p:pic>
        <p:nvPicPr>
          <p:cNvPr id="3078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CD448D-7F1B-16E9-6266-4F716A181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0" y="5906398"/>
            <a:ext cx="2760915" cy="89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oster for a physics event&#10;&#10;AI-generated content may be incorrect.">
            <a:extLst>
              <a:ext uri="{FF2B5EF4-FFF2-40B4-BE49-F238E27FC236}">
                <a16:creationId xmlns:a16="http://schemas.microsoft.com/office/drawing/2014/main" id="{D525965C-B77D-3C26-12F7-7AF7E40E4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7" y="507254"/>
            <a:ext cx="8922386" cy="49043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erial view of a large city&#10;&#10;AI-generated content may be incorrect.">
            <a:extLst>
              <a:ext uri="{FF2B5EF4-FFF2-40B4-BE49-F238E27FC236}">
                <a16:creationId xmlns:a16="http://schemas.microsoft.com/office/drawing/2014/main" id="{ED17E40D-2319-1534-A256-47C1FFC09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14" y="-29522"/>
            <a:ext cx="9912627" cy="619539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F42B07-3C4A-94A7-5FA6-809E78FCB0CF}"/>
              </a:ext>
            </a:extLst>
          </p:cNvPr>
          <p:cNvSpPr txBox="1"/>
          <p:nvPr/>
        </p:nvSpPr>
        <p:spPr>
          <a:xfrm rot="10800000" flipV="1">
            <a:off x="876112" y="6309320"/>
            <a:ext cx="7943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Vista aerea dei Laboratori Nazionali di Legnaro (© INFN)</a:t>
            </a: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untitled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untitled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6345</TotalTime>
  <Words>929</Words>
  <Application>Microsoft Office PowerPoint</Application>
  <PresentationFormat>On-screen Show (4:3)</PresentationFormat>
  <Paragraphs>130</Paragraphs>
  <Slides>46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Comic Sans MS</vt:lpstr>
      <vt:lpstr>Impact</vt:lpstr>
      <vt:lpstr>Lucida Handwriting</vt:lpstr>
      <vt:lpstr>Symbol</vt:lpstr>
      <vt:lpstr>Times</vt:lpstr>
      <vt:lpstr>untitled 1</vt:lpstr>
      <vt:lpstr>1_untitled 1</vt:lpstr>
      <vt:lpstr>Image</vt:lpstr>
      <vt:lpstr>Clip</vt:lpstr>
      <vt:lpstr>WELCOME TO INSPYRE           14 July 2025 – INFN Legnaro</vt:lpstr>
      <vt:lpstr>PowerPoint Presentation</vt:lpstr>
      <vt:lpstr>PowerPoint Presentation</vt:lpstr>
      <vt:lpstr>Quarks</vt:lpstr>
      <vt:lpstr>Stars and Galaxies</vt:lpstr>
      <vt:lpstr>PowerPoint Presentation</vt:lpstr>
      <vt:lpstr>Get INSPYRED           </vt:lpstr>
      <vt:lpstr>Get INSPYRED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Istituto Nazionale di Fisica Nucleare</vt:lpstr>
      <vt:lpstr>La nascita dell’INFN</vt:lpstr>
      <vt:lpstr>INFN today</vt:lpstr>
      <vt:lpstr>PowerPoint Presentation</vt:lpstr>
      <vt:lpstr>PowerPoint Presentation</vt:lpstr>
      <vt:lpstr>PowerPoint Presentation</vt:lpstr>
      <vt:lpstr>Higgs Decay to Photons</vt:lpstr>
      <vt:lpstr>PowerPoint Presentation</vt:lpstr>
      <vt:lpstr>PowerPoint Presentation</vt:lpstr>
      <vt:lpstr>PowerPoint Presentation</vt:lpstr>
      <vt:lpstr>SPES, INFN-LNL</vt:lpstr>
      <vt:lpstr>CNAO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Lise Meitner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Scienza Spazio aperto</dc:title>
  <dc:creator>Catalina</dc:creator>
  <cp:lastModifiedBy>Catalina Oana Curceanu</cp:lastModifiedBy>
  <cp:revision>235</cp:revision>
  <dcterms:modified xsi:type="dcterms:W3CDTF">2025-07-12T10:30:26Z</dcterms:modified>
</cp:coreProperties>
</file>