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2" r:id="rId6"/>
    <p:sldId id="2236" r:id="rId7"/>
    <p:sldId id="289" r:id="rId8"/>
    <p:sldId id="2239" r:id="rId9"/>
    <p:sldId id="2237" r:id="rId10"/>
    <p:sldId id="2238" r:id="rId11"/>
    <p:sldId id="2158" r:id="rId12"/>
    <p:sldId id="257" r:id="rId13"/>
    <p:sldId id="2247" r:id="rId14"/>
    <p:sldId id="2254" r:id="rId15"/>
    <p:sldId id="2362" r:id="rId16"/>
    <p:sldId id="2349" r:id="rId17"/>
    <p:sldId id="2351" r:id="rId18"/>
    <p:sldId id="2154" r:id="rId19"/>
    <p:sldId id="2363" r:id="rId20"/>
    <p:sldId id="2384" r:id="rId21"/>
    <p:sldId id="2385" r:id="rId22"/>
    <p:sldId id="238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1362" autoAdjust="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F2F715-4698-4D8A-B7BB-8E0B60C1FDD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C808F0-CD66-4D3F-A1AB-71599CEC0FEE}">
      <dgm:prSet phldrT="[Testo]"/>
      <dgm:spPr/>
      <dgm:t>
        <a:bodyPr/>
        <a:lstStyle/>
        <a:p>
          <a:r>
            <a:rPr lang="it-IT"/>
            <a:t>WP1: Management</a:t>
          </a:r>
          <a:endParaRPr lang="en-US"/>
        </a:p>
      </dgm:t>
    </dgm:pt>
    <dgm:pt modelId="{665ABCF6-5A4F-410A-A2EF-2F473BF7E9D7}" type="parTrans" cxnId="{7F8CF3C4-DBBE-4E18-8FE9-36470FAF1961}">
      <dgm:prSet/>
      <dgm:spPr/>
      <dgm:t>
        <a:bodyPr/>
        <a:lstStyle/>
        <a:p>
          <a:endParaRPr lang="en-US"/>
        </a:p>
      </dgm:t>
    </dgm:pt>
    <dgm:pt modelId="{6C272F47-A9D4-4841-B45D-9798D72AF42D}" type="sibTrans" cxnId="{7F8CF3C4-DBBE-4E18-8FE9-36470FAF1961}">
      <dgm:prSet/>
      <dgm:spPr/>
      <dgm:t>
        <a:bodyPr/>
        <a:lstStyle/>
        <a:p>
          <a:r>
            <a:rPr lang="it-IT"/>
            <a:t>417.942€</a:t>
          </a:r>
          <a:endParaRPr lang="en-US"/>
        </a:p>
      </dgm:t>
    </dgm:pt>
    <dgm:pt modelId="{9E464498-2829-488C-99A1-0EB6A4E2909F}">
      <dgm:prSet phldrT="[Testo]"/>
      <dgm:spPr/>
      <dgm:t>
        <a:bodyPr/>
        <a:lstStyle/>
        <a:p>
          <a:r>
            <a:rPr lang="it-IT"/>
            <a:t>WP2: </a:t>
          </a:r>
          <a:r>
            <a:rPr lang="it-IT" err="1"/>
            <a:t>Optics</a:t>
          </a:r>
          <a:r>
            <a:rPr lang="it-IT"/>
            <a:t>, Electronics and </a:t>
          </a:r>
          <a:r>
            <a:rPr lang="it-IT" err="1"/>
            <a:t>Photonics</a:t>
          </a:r>
          <a:endParaRPr lang="en-US"/>
        </a:p>
      </dgm:t>
    </dgm:pt>
    <dgm:pt modelId="{A8D79B27-FE18-4C9D-84F6-4951945632E9}" type="parTrans" cxnId="{59587A4A-8CEC-4E32-A123-8D29B044B8B6}">
      <dgm:prSet/>
      <dgm:spPr/>
      <dgm:t>
        <a:bodyPr/>
        <a:lstStyle/>
        <a:p>
          <a:endParaRPr lang="en-US"/>
        </a:p>
      </dgm:t>
    </dgm:pt>
    <dgm:pt modelId="{32360B07-636E-4C6C-B193-57EE8AFB1D83}" type="sibTrans" cxnId="{59587A4A-8CEC-4E32-A123-8D29B044B8B6}">
      <dgm:prSet/>
      <dgm:spPr/>
      <dgm:t>
        <a:bodyPr/>
        <a:lstStyle/>
        <a:p>
          <a:r>
            <a:rPr lang="it-IT"/>
            <a:t>12.266.676€</a:t>
          </a:r>
          <a:endParaRPr lang="en-US"/>
        </a:p>
      </dgm:t>
    </dgm:pt>
    <dgm:pt modelId="{BEF730D6-C5BD-4F8F-A6BB-33CD4AB6B1BB}">
      <dgm:prSet phldrT="[Testo]"/>
      <dgm:spPr/>
      <dgm:t>
        <a:bodyPr/>
        <a:lstStyle/>
        <a:p>
          <a:r>
            <a:rPr lang="it-IT"/>
            <a:t>WP3: Vacuum and </a:t>
          </a:r>
          <a:r>
            <a:rPr lang="it-IT" err="1"/>
            <a:t>Cryogenics</a:t>
          </a:r>
          <a:endParaRPr lang="en-US"/>
        </a:p>
      </dgm:t>
    </dgm:pt>
    <dgm:pt modelId="{D998FCA6-4D57-4E1C-849D-76D1E6FAE5E5}" type="parTrans" cxnId="{5C2BB019-11A7-413E-A811-77BAC9748DE7}">
      <dgm:prSet/>
      <dgm:spPr/>
      <dgm:t>
        <a:bodyPr/>
        <a:lstStyle/>
        <a:p>
          <a:endParaRPr lang="en-US"/>
        </a:p>
      </dgm:t>
    </dgm:pt>
    <dgm:pt modelId="{90204B69-41C8-4829-8CA4-8A9FBD5DB8A4}" type="sibTrans" cxnId="{5C2BB019-11A7-413E-A811-77BAC9748DE7}">
      <dgm:prSet/>
      <dgm:spPr/>
      <dgm:t>
        <a:bodyPr/>
        <a:lstStyle/>
        <a:p>
          <a:r>
            <a:rPr lang="en-US"/>
            <a:t>5.228.165€</a:t>
          </a:r>
        </a:p>
      </dgm:t>
    </dgm:pt>
    <dgm:pt modelId="{0E9C8884-F092-4AAA-BFF2-710C8077AB4C}">
      <dgm:prSet phldrT="[Testo]"/>
      <dgm:spPr/>
      <dgm:t>
        <a:bodyPr/>
        <a:lstStyle/>
        <a:p>
          <a:r>
            <a:rPr lang="it-IT"/>
            <a:t>WP4: </a:t>
          </a:r>
          <a:r>
            <a:rPr lang="it-IT" err="1"/>
            <a:t>Suspensions</a:t>
          </a:r>
          <a:r>
            <a:rPr lang="it-IT"/>
            <a:t> and large </a:t>
          </a:r>
          <a:r>
            <a:rPr lang="it-IT" err="1"/>
            <a:t>interferometric</a:t>
          </a:r>
          <a:r>
            <a:rPr lang="it-IT"/>
            <a:t> facilities</a:t>
          </a:r>
          <a:endParaRPr lang="en-US"/>
        </a:p>
      </dgm:t>
    </dgm:pt>
    <dgm:pt modelId="{2BF39B08-9545-480E-8835-AD71A164CBC3}" type="parTrans" cxnId="{8A8933E7-B761-461B-A8C3-AEEB3E01B19E}">
      <dgm:prSet/>
      <dgm:spPr/>
      <dgm:t>
        <a:bodyPr/>
        <a:lstStyle/>
        <a:p>
          <a:endParaRPr lang="en-US"/>
        </a:p>
      </dgm:t>
    </dgm:pt>
    <dgm:pt modelId="{DA36B064-7F72-47C5-8163-6EB99562ED14}" type="sibTrans" cxnId="{8A8933E7-B761-461B-A8C3-AEEB3E01B19E}">
      <dgm:prSet/>
      <dgm:spPr/>
      <dgm:t>
        <a:bodyPr/>
        <a:lstStyle/>
        <a:p>
          <a:r>
            <a:rPr lang="en-US"/>
            <a:t>10.511.601€</a:t>
          </a:r>
        </a:p>
      </dgm:t>
    </dgm:pt>
    <dgm:pt modelId="{A1D31F82-360F-4235-8362-5D446D712A7A}">
      <dgm:prSet/>
      <dgm:spPr/>
      <dgm:t>
        <a:bodyPr/>
        <a:lstStyle/>
        <a:p>
          <a:r>
            <a:rPr lang="it-IT"/>
            <a:t>WP5: Computing &amp; DAQ</a:t>
          </a:r>
          <a:endParaRPr lang="en-US"/>
        </a:p>
      </dgm:t>
    </dgm:pt>
    <dgm:pt modelId="{35E0ED08-C247-4A59-B78E-847E288E5B43}" type="parTrans" cxnId="{85A586B1-AC12-4131-AF9B-AA516E2FFB4D}">
      <dgm:prSet/>
      <dgm:spPr/>
      <dgm:t>
        <a:bodyPr/>
        <a:lstStyle/>
        <a:p>
          <a:endParaRPr lang="en-US"/>
        </a:p>
      </dgm:t>
    </dgm:pt>
    <dgm:pt modelId="{8B76CBC7-282D-4D72-B2AD-0B9F5F5524B3}" type="sibTrans" cxnId="{85A586B1-AC12-4131-AF9B-AA516E2FFB4D}">
      <dgm:prSet/>
      <dgm:spPr/>
      <dgm:t>
        <a:bodyPr/>
        <a:lstStyle/>
        <a:p>
          <a:r>
            <a:rPr lang="en-US"/>
            <a:t>1.108.177€</a:t>
          </a:r>
        </a:p>
      </dgm:t>
    </dgm:pt>
    <dgm:pt modelId="{6C84F31C-CCA7-4952-8203-9FD9D0CE91CD}">
      <dgm:prSet/>
      <dgm:spPr/>
      <dgm:t>
        <a:bodyPr/>
        <a:lstStyle/>
        <a:p>
          <a:r>
            <a:rPr lang="it-IT"/>
            <a:t>WP6: </a:t>
          </a:r>
          <a:r>
            <a:rPr lang="it-IT" err="1"/>
            <a:t>Sustainable</a:t>
          </a:r>
          <a:r>
            <a:rPr lang="it-IT"/>
            <a:t> Design</a:t>
          </a:r>
          <a:endParaRPr lang="en-US"/>
        </a:p>
      </dgm:t>
    </dgm:pt>
    <dgm:pt modelId="{6B4F5C1E-44E1-40A5-B584-35455E9B6C2B}" type="parTrans" cxnId="{9414853E-36F4-4761-9317-3225BA1D02DC}">
      <dgm:prSet/>
      <dgm:spPr/>
      <dgm:t>
        <a:bodyPr/>
        <a:lstStyle/>
        <a:p>
          <a:endParaRPr lang="en-US"/>
        </a:p>
      </dgm:t>
    </dgm:pt>
    <dgm:pt modelId="{18EC63E4-15CB-40F3-8373-E60524A1D38B}" type="sibTrans" cxnId="{9414853E-36F4-4761-9317-3225BA1D02DC}">
      <dgm:prSet/>
      <dgm:spPr/>
      <dgm:t>
        <a:bodyPr/>
        <a:lstStyle/>
        <a:p>
          <a:r>
            <a:rPr lang="en-US"/>
            <a:t>19.843.048€</a:t>
          </a:r>
        </a:p>
      </dgm:t>
    </dgm:pt>
    <dgm:pt modelId="{3DFF2AEB-39A9-44D7-99CE-2066D9E15986}">
      <dgm:prSet/>
      <dgm:spPr/>
      <dgm:t>
        <a:bodyPr/>
        <a:lstStyle/>
        <a:p>
          <a:r>
            <a:rPr lang="it-IT"/>
            <a:t>WP7: </a:t>
          </a:r>
          <a:r>
            <a:rPr lang="it-IT" err="1"/>
            <a:t>Outreaching</a:t>
          </a:r>
          <a:r>
            <a:rPr lang="it-IT"/>
            <a:t>, </a:t>
          </a:r>
          <a:r>
            <a:rPr lang="it-IT" err="1"/>
            <a:t>Dissemination</a:t>
          </a:r>
          <a:r>
            <a:rPr lang="it-IT"/>
            <a:t>, training</a:t>
          </a:r>
          <a:endParaRPr lang="en-US"/>
        </a:p>
      </dgm:t>
    </dgm:pt>
    <dgm:pt modelId="{A54F7A10-FBA9-4D4F-BAA3-F892A13B5E1A}" type="parTrans" cxnId="{97F2CCB5-8F54-4C2B-9FD3-D4F749018866}">
      <dgm:prSet/>
      <dgm:spPr/>
      <dgm:t>
        <a:bodyPr/>
        <a:lstStyle/>
        <a:p>
          <a:endParaRPr lang="en-US"/>
        </a:p>
      </dgm:t>
    </dgm:pt>
    <dgm:pt modelId="{59F39DCB-6E39-46EF-ACCD-D33C5BEE52FE}" type="sibTrans" cxnId="{97F2CCB5-8F54-4C2B-9FD3-D4F749018866}">
      <dgm:prSet/>
      <dgm:spPr/>
      <dgm:t>
        <a:bodyPr/>
        <a:lstStyle/>
        <a:p>
          <a:r>
            <a:rPr lang="en-US"/>
            <a:t>623.320€</a:t>
          </a:r>
        </a:p>
      </dgm:t>
    </dgm:pt>
    <dgm:pt modelId="{C400277E-7DFC-4482-A89C-AA17E981A7AE}" type="pres">
      <dgm:prSet presAssocID="{90F2F715-4698-4D8A-B7BB-8E0B60C1FD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45822DD-E557-438A-BA1C-DDD262F4B751}" type="pres">
      <dgm:prSet presAssocID="{51C808F0-CD66-4D3F-A1AB-71599CEC0FEE}" presName="hierRoot1" presStyleCnt="0">
        <dgm:presLayoutVars>
          <dgm:hierBranch val="init"/>
        </dgm:presLayoutVars>
      </dgm:prSet>
      <dgm:spPr/>
    </dgm:pt>
    <dgm:pt modelId="{597132BA-675C-455B-B3FC-BA55380B83E8}" type="pres">
      <dgm:prSet presAssocID="{51C808F0-CD66-4D3F-A1AB-71599CEC0FEE}" presName="rootComposite1" presStyleCnt="0"/>
      <dgm:spPr/>
    </dgm:pt>
    <dgm:pt modelId="{FAC29A36-1997-48AF-B619-6EBB81E0FA9F}" type="pres">
      <dgm:prSet presAssocID="{51C808F0-CD66-4D3F-A1AB-71599CEC0FEE}" presName="rootText1" presStyleLbl="node0" presStyleIdx="0" presStyleCnt="1">
        <dgm:presLayoutVars>
          <dgm:chMax/>
          <dgm:chPref val="3"/>
        </dgm:presLayoutVars>
      </dgm:prSet>
      <dgm:spPr/>
    </dgm:pt>
    <dgm:pt modelId="{F3508C6B-44D4-4BB9-A3F4-43CBDA672405}" type="pres">
      <dgm:prSet presAssocID="{51C808F0-CD66-4D3F-A1AB-71599CEC0FEE}" presName="titleText1" presStyleLbl="fgAcc0" presStyleIdx="0" presStyleCnt="1">
        <dgm:presLayoutVars>
          <dgm:chMax val="0"/>
          <dgm:chPref val="0"/>
        </dgm:presLayoutVars>
      </dgm:prSet>
      <dgm:spPr/>
    </dgm:pt>
    <dgm:pt modelId="{B0D5AAF9-0BA1-4682-A743-4A6176028D2B}" type="pres">
      <dgm:prSet presAssocID="{51C808F0-CD66-4D3F-A1AB-71599CEC0FEE}" presName="rootConnector1" presStyleLbl="node1" presStyleIdx="0" presStyleCnt="6"/>
      <dgm:spPr/>
    </dgm:pt>
    <dgm:pt modelId="{17622021-BABA-429F-9B5E-D4BD33581CE0}" type="pres">
      <dgm:prSet presAssocID="{51C808F0-CD66-4D3F-A1AB-71599CEC0FEE}" presName="hierChild2" presStyleCnt="0"/>
      <dgm:spPr/>
    </dgm:pt>
    <dgm:pt modelId="{3A9658D7-46F5-4C5A-AABB-BE8632D9E125}" type="pres">
      <dgm:prSet presAssocID="{A8D79B27-FE18-4C9D-84F6-4951945632E9}" presName="Name37" presStyleLbl="parChTrans1D2" presStyleIdx="0" presStyleCnt="6"/>
      <dgm:spPr/>
    </dgm:pt>
    <dgm:pt modelId="{FA8E17A3-8FE8-495C-90B2-E6AAFB0AF09E}" type="pres">
      <dgm:prSet presAssocID="{9E464498-2829-488C-99A1-0EB6A4E2909F}" presName="hierRoot2" presStyleCnt="0">
        <dgm:presLayoutVars>
          <dgm:hierBranch val="init"/>
        </dgm:presLayoutVars>
      </dgm:prSet>
      <dgm:spPr/>
    </dgm:pt>
    <dgm:pt modelId="{3FC4CA71-F012-4D5C-B197-B54BE57BF7D7}" type="pres">
      <dgm:prSet presAssocID="{9E464498-2829-488C-99A1-0EB6A4E2909F}" presName="rootComposite" presStyleCnt="0"/>
      <dgm:spPr/>
    </dgm:pt>
    <dgm:pt modelId="{25409A99-3FC9-46F0-981B-9FBAA9620BB5}" type="pres">
      <dgm:prSet presAssocID="{9E464498-2829-488C-99A1-0EB6A4E2909F}" presName="rootText" presStyleLbl="node1" presStyleIdx="0" presStyleCnt="6">
        <dgm:presLayoutVars>
          <dgm:chMax/>
          <dgm:chPref val="3"/>
        </dgm:presLayoutVars>
      </dgm:prSet>
      <dgm:spPr/>
    </dgm:pt>
    <dgm:pt modelId="{7DD9CB1E-C5C7-4079-93A1-F3758CE97DD1}" type="pres">
      <dgm:prSet presAssocID="{9E464498-2829-488C-99A1-0EB6A4E2909F}" presName="titleText2" presStyleLbl="fgAcc1" presStyleIdx="0" presStyleCnt="6">
        <dgm:presLayoutVars>
          <dgm:chMax val="0"/>
          <dgm:chPref val="0"/>
        </dgm:presLayoutVars>
      </dgm:prSet>
      <dgm:spPr/>
    </dgm:pt>
    <dgm:pt modelId="{6D494F14-D374-4F73-A36E-92327C648C38}" type="pres">
      <dgm:prSet presAssocID="{9E464498-2829-488C-99A1-0EB6A4E2909F}" presName="rootConnector" presStyleLbl="node2" presStyleIdx="0" presStyleCnt="0"/>
      <dgm:spPr/>
    </dgm:pt>
    <dgm:pt modelId="{E4F612EB-BC51-4027-BF99-F13C83FD714A}" type="pres">
      <dgm:prSet presAssocID="{9E464498-2829-488C-99A1-0EB6A4E2909F}" presName="hierChild4" presStyleCnt="0"/>
      <dgm:spPr/>
    </dgm:pt>
    <dgm:pt modelId="{5837750F-ADE7-4D5A-AA3C-6ED1EE741CF6}" type="pres">
      <dgm:prSet presAssocID="{9E464498-2829-488C-99A1-0EB6A4E2909F}" presName="hierChild5" presStyleCnt="0"/>
      <dgm:spPr/>
    </dgm:pt>
    <dgm:pt modelId="{97F76939-819F-4FED-AE20-783E82C81FFC}" type="pres">
      <dgm:prSet presAssocID="{D998FCA6-4D57-4E1C-849D-76D1E6FAE5E5}" presName="Name37" presStyleLbl="parChTrans1D2" presStyleIdx="1" presStyleCnt="6"/>
      <dgm:spPr/>
    </dgm:pt>
    <dgm:pt modelId="{A15B7326-93F2-4B12-B640-2D10DAC8F52A}" type="pres">
      <dgm:prSet presAssocID="{BEF730D6-C5BD-4F8F-A6BB-33CD4AB6B1BB}" presName="hierRoot2" presStyleCnt="0">
        <dgm:presLayoutVars>
          <dgm:hierBranch val="init"/>
        </dgm:presLayoutVars>
      </dgm:prSet>
      <dgm:spPr/>
    </dgm:pt>
    <dgm:pt modelId="{F0BB1ED4-8753-4336-881B-F09C4BFC065B}" type="pres">
      <dgm:prSet presAssocID="{BEF730D6-C5BD-4F8F-A6BB-33CD4AB6B1BB}" presName="rootComposite" presStyleCnt="0"/>
      <dgm:spPr/>
    </dgm:pt>
    <dgm:pt modelId="{C47941BB-16D2-40CD-A649-0A36EDECCB8A}" type="pres">
      <dgm:prSet presAssocID="{BEF730D6-C5BD-4F8F-A6BB-33CD4AB6B1BB}" presName="rootText" presStyleLbl="node1" presStyleIdx="1" presStyleCnt="6">
        <dgm:presLayoutVars>
          <dgm:chMax/>
          <dgm:chPref val="3"/>
        </dgm:presLayoutVars>
      </dgm:prSet>
      <dgm:spPr/>
    </dgm:pt>
    <dgm:pt modelId="{9DACFEDB-54DF-4DF5-8E61-D166249A1390}" type="pres">
      <dgm:prSet presAssocID="{BEF730D6-C5BD-4F8F-A6BB-33CD4AB6B1BB}" presName="titleText2" presStyleLbl="fgAcc1" presStyleIdx="1" presStyleCnt="6">
        <dgm:presLayoutVars>
          <dgm:chMax val="0"/>
          <dgm:chPref val="0"/>
        </dgm:presLayoutVars>
      </dgm:prSet>
      <dgm:spPr/>
    </dgm:pt>
    <dgm:pt modelId="{2FB9C1FC-1F13-45CE-985B-8CFA62A7C155}" type="pres">
      <dgm:prSet presAssocID="{BEF730D6-C5BD-4F8F-A6BB-33CD4AB6B1BB}" presName="rootConnector" presStyleLbl="node2" presStyleIdx="0" presStyleCnt="0"/>
      <dgm:spPr/>
    </dgm:pt>
    <dgm:pt modelId="{D0A0353F-C94B-4D4A-A8D8-F32F6647E341}" type="pres">
      <dgm:prSet presAssocID="{BEF730D6-C5BD-4F8F-A6BB-33CD4AB6B1BB}" presName="hierChild4" presStyleCnt="0"/>
      <dgm:spPr/>
    </dgm:pt>
    <dgm:pt modelId="{979FDE4E-3E13-400B-946D-D6CF01B3A040}" type="pres">
      <dgm:prSet presAssocID="{BEF730D6-C5BD-4F8F-A6BB-33CD4AB6B1BB}" presName="hierChild5" presStyleCnt="0"/>
      <dgm:spPr/>
    </dgm:pt>
    <dgm:pt modelId="{F0931DE5-087E-45B8-BAF3-5756B1D6C5AE}" type="pres">
      <dgm:prSet presAssocID="{2BF39B08-9545-480E-8835-AD71A164CBC3}" presName="Name37" presStyleLbl="parChTrans1D2" presStyleIdx="2" presStyleCnt="6"/>
      <dgm:spPr/>
    </dgm:pt>
    <dgm:pt modelId="{51B0C98B-4DA0-41FD-932B-0BE6395E4A63}" type="pres">
      <dgm:prSet presAssocID="{0E9C8884-F092-4AAA-BFF2-710C8077AB4C}" presName="hierRoot2" presStyleCnt="0">
        <dgm:presLayoutVars>
          <dgm:hierBranch val="init"/>
        </dgm:presLayoutVars>
      </dgm:prSet>
      <dgm:spPr/>
    </dgm:pt>
    <dgm:pt modelId="{0A92E818-9847-4D2F-A8AB-FE873F3AD69A}" type="pres">
      <dgm:prSet presAssocID="{0E9C8884-F092-4AAA-BFF2-710C8077AB4C}" presName="rootComposite" presStyleCnt="0"/>
      <dgm:spPr/>
    </dgm:pt>
    <dgm:pt modelId="{613BCDB9-B86B-46E2-9925-11B8FC6C64A9}" type="pres">
      <dgm:prSet presAssocID="{0E9C8884-F092-4AAA-BFF2-710C8077AB4C}" presName="rootText" presStyleLbl="node1" presStyleIdx="2" presStyleCnt="6">
        <dgm:presLayoutVars>
          <dgm:chMax/>
          <dgm:chPref val="3"/>
        </dgm:presLayoutVars>
      </dgm:prSet>
      <dgm:spPr/>
    </dgm:pt>
    <dgm:pt modelId="{5576002F-D6DA-4406-86C7-6861ABE46F83}" type="pres">
      <dgm:prSet presAssocID="{0E9C8884-F092-4AAA-BFF2-710C8077AB4C}" presName="titleText2" presStyleLbl="fgAcc1" presStyleIdx="2" presStyleCnt="6">
        <dgm:presLayoutVars>
          <dgm:chMax val="0"/>
          <dgm:chPref val="0"/>
        </dgm:presLayoutVars>
      </dgm:prSet>
      <dgm:spPr/>
    </dgm:pt>
    <dgm:pt modelId="{2F8E1D65-B070-49C8-BE10-84D03F02C3C8}" type="pres">
      <dgm:prSet presAssocID="{0E9C8884-F092-4AAA-BFF2-710C8077AB4C}" presName="rootConnector" presStyleLbl="node2" presStyleIdx="0" presStyleCnt="0"/>
      <dgm:spPr/>
    </dgm:pt>
    <dgm:pt modelId="{B5FDC149-4588-48D3-BCCC-EAF4AD95681F}" type="pres">
      <dgm:prSet presAssocID="{0E9C8884-F092-4AAA-BFF2-710C8077AB4C}" presName="hierChild4" presStyleCnt="0"/>
      <dgm:spPr/>
    </dgm:pt>
    <dgm:pt modelId="{8BDAB6C6-2BE4-49E1-BFF7-5FC0DDD0CD61}" type="pres">
      <dgm:prSet presAssocID="{0E9C8884-F092-4AAA-BFF2-710C8077AB4C}" presName="hierChild5" presStyleCnt="0"/>
      <dgm:spPr/>
    </dgm:pt>
    <dgm:pt modelId="{6E24886B-B6BE-44E2-A42E-64E92198866C}" type="pres">
      <dgm:prSet presAssocID="{35E0ED08-C247-4A59-B78E-847E288E5B43}" presName="Name37" presStyleLbl="parChTrans1D2" presStyleIdx="3" presStyleCnt="6"/>
      <dgm:spPr/>
    </dgm:pt>
    <dgm:pt modelId="{3BF00520-9E1F-4F6E-A6D1-E43958293343}" type="pres">
      <dgm:prSet presAssocID="{A1D31F82-360F-4235-8362-5D446D712A7A}" presName="hierRoot2" presStyleCnt="0">
        <dgm:presLayoutVars>
          <dgm:hierBranch val="init"/>
        </dgm:presLayoutVars>
      </dgm:prSet>
      <dgm:spPr/>
    </dgm:pt>
    <dgm:pt modelId="{28CDB8A0-3B1B-44F4-82B0-2B617A8802FA}" type="pres">
      <dgm:prSet presAssocID="{A1D31F82-360F-4235-8362-5D446D712A7A}" presName="rootComposite" presStyleCnt="0"/>
      <dgm:spPr/>
    </dgm:pt>
    <dgm:pt modelId="{646792E2-7389-4DD5-9213-537B9DF1EA59}" type="pres">
      <dgm:prSet presAssocID="{A1D31F82-360F-4235-8362-5D446D712A7A}" presName="rootText" presStyleLbl="node1" presStyleIdx="3" presStyleCnt="6">
        <dgm:presLayoutVars>
          <dgm:chMax/>
          <dgm:chPref val="3"/>
        </dgm:presLayoutVars>
      </dgm:prSet>
      <dgm:spPr/>
    </dgm:pt>
    <dgm:pt modelId="{45B7DAAC-2752-43CE-86C2-EB769F1344DF}" type="pres">
      <dgm:prSet presAssocID="{A1D31F82-360F-4235-8362-5D446D712A7A}" presName="titleText2" presStyleLbl="fgAcc1" presStyleIdx="3" presStyleCnt="6">
        <dgm:presLayoutVars>
          <dgm:chMax val="0"/>
          <dgm:chPref val="0"/>
        </dgm:presLayoutVars>
      </dgm:prSet>
      <dgm:spPr/>
    </dgm:pt>
    <dgm:pt modelId="{790C5FBC-D444-49F9-AE50-DBA1903EF168}" type="pres">
      <dgm:prSet presAssocID="{A1D31F82-360F-4235-8362-5D446D712A7A}" presName="rootConnector" presStyleLbl="node2" presStyleIdx="0" presStyleCnt="0"/>
      <dgm:spPr/>
    </dgm:pt>
    <dgm:pt modelId="{A7E25136-78F7-482C-BE07-D45BDCEDFBFE}" type="pres">
      <dgm:prSet presAssocID="{A1D31F82-360F-4235-8362-5D446D712A7A}" presName="hierChild4" presStyleCnt="0"/>
      <dgm:spPr/>
    </dgm:pt>
    <dgm:pt modelId="{64DC26B3-5513-47BD-BEF0-FD5C9107E38F}" type="pres">
      <dgm:prSet presAssocID="{A1D31F82-360F-4235-8362-5D446D712A7A}" presName="hierChild5" presStyleCnt="0"/>
      <dgm:spPr/>
    </dgm:pt>
    <dgm:pt modelId="{06F90F4D-C8A9-4CFA-8C85-253CB57868C7}" type="pres">
      <dgm:prSet presAssocID="{6B4F5C1E-44E1-40A5-B584-35455E9B6C2B}" presName="Name37" presStyleLbl="parChTrans1D2" presStyleIdx="4" presStyleCnt="6"/>
      <dgm:spPr/>
    </dgm:pt>
    <dgm:pt modelId="{71D65E00-6C7B-4332-8500-117061886F6C}" type="pres">
      <dgm:prSet presAssocID="{6C84F31C-CCA7-4952-8203-9FD9D0CE91CD}" presName="hierRoot2" presStyleCnt="0">
        <dgm:presLayoutVars>
          <dgm:hierBranch val="init"/>
        </dgm:presLayoutVars>
      </dgm:prSet>
      <dgm:spPr/>
    </dgm:pt>
    <dgm:pt modelId="{A54C3EBE-C807-42C1-8713-681509062421}" type="pres">
      <dgm:prSet presAssocID="{6C84F31C-CCA7-4952-8203-9FD9D0CE91CD}" presName="rootComposite" presStyleCnt="0"/>
      <dgm:spPr/>
    </dgm:pt>
    <dgm:pt modelId="{AA206940-8C12-4EDC-B4DE-AF0AE37D6B88}" type="pres">
      <dgm:prSet presAssocID="{6C84F31C-CCA7-4952-8203-9FD9D0CE91CD}" presName="rootText" presStyleLbl="node1" presStyleIdx="4" presStyleCnt="6">
        <dgm:presLayoutVars>
          <dgm:chMax/>
          <dgm:chPref val="3"/>
        </dgm:presLayoutVars>
      </dgm:prSet>
      <dgm:spPr/>
    </dgm:pt>
    <dgm:pt modelId="{45209173-9887-4359-91C2-37949913F914}" type="pres">
      <dgm:prSet presAssocID="{6C84F31C-CCA7-4952-8203-9FD9D0CE91CD}" presName="titleText2" presStyleLbl="fgAcc1" presStyleIdx="4" presStyleCnt="6">
        <dgm:presLayoutVars>
          <dgm:chMax val="0"/>
          <dgm:chPref val="0"/>
        </dgm:presLayoutVars>
      </dgm:prSet>
      <dgm:spPr/>
    </dgm:pt>
    <dgm:pt modelId="{051063E4-95EB-4BA3-9F6C-288107B68B97}" type="pres">
      <dgm:prSet presAssocID="{6C84F31C-CCA7-4952-8203-9FD9D0CE91CD}" presName="rootConnector" presStyleLbl="node2" presStyleIdx="0" presStyleCnt="0"/>
      <dgm:spPr/>
    </dgm:pt>
    <dgm:pt modelId="{DD73FEC2-1211-4247-9614-8FF1FFE08CBC}" type="pres">
      <dgm:prSet presAssocID="{6C84F31C-CCA7-4952-8203-9FD9D0CE91CD}" presName="hierChild4" presStyleCnt="0"/>
      <dgm:spPr/>
    </dgm:pt>
    <dgm:pt modelId="{C76E64E9-B972-4BCD-AC9D-784F873E203D}" type="pres">
      <dgm:prSet presAssocID="{6C84F31C-CCA7-4952-8203-9FD9D0CE91CD}" presName="hierChild5" presStyleCnt="0"/>
      <dgm:spPr/>
    </dgm:pt>
    <dgm:pt modelId="{C384EDC4-576D-4EE6-A391-6F58EBF493C7}" type="pres">
      <dgm:prSet presAssocID="{A54F7A10-FBA9-4D4F-BAA3-F892A13B5E1A}" presName="Name37" presStyleLbl="parChTrans1D2" presStyleIdx="5" presStyleCnt="6"/>
      <dgm:spPr/>
    </dgm:pt>
    <dgm:pt modelId="{5870A5D6-4B7A-40EA-A214-729793A534C8}" type="pres">
      <dgm:prSet presAssocID="{3DFF2AEB-39A9-44D7-99CE-2066D9E15986}" presName="hierRoot2" presStyleCnt="0">
        <dgm:presLayoutVars>
          <dgm:hierBranch val="init"/>
        </dgm:presLayoutVars>
      </dgm:prSet>
      <dgm:spPr/>
    </dgm:pt>
    <dgm:pt modelId="{F3F26D89-17DC-4C9C-AE4B-1E15A1D50A83}" type="pres">
      <dgm:prSet presAssocID="{3DFF2AEB-39A9-44D7-99CE-2066D9E15986}" presName="rootComposite" presStyleCnt="0"/>
      <dgm:spPr/>
    </dgm:pt>
    <dgm:pt modelId="{350D697C-7183-4810-A801-934DDD88F11C}" type="pres">
      <dgm:prSet presAssocID="{3DFF2AEB-39A9-44D7-99CE-2066D9E15986}" presName="rootText" presStyleLbl="node1" presStyleIdx="5" presStyleCnt="6">
        <dgm:presLayoutVars>
          <dgm:chMax/>
          <dgm:chPref val="3"/>
        </dgm:presLayoutVars>
      </dgm:prSet>
      <dgm:spPr/>
    </dgm:pt>
    <dgm:pt modelId="{92DC4548-029C-41E5-B99C-F296D947FD12}" type="pres">
      <dgm:prSet presAssocID="{3DFF2AEB-39A9-44D7-99CE-2066D9E15986}" presName="titleText2" presStyleLbl="fgAcc1" presStyleIdx="5" presStyleCnt="6">
        <dgm:presLayoutVars>
          <dgm:chMax val="0"/>
          <dgm:chPref val="0"/>
        </dgm:presLayoutVars>
      </dgm:prSet>
      <dgm:spPr/>
    </dgm:pt>
    <dgm:pt modelId="{426A4054-1C85-4792-A326-1DB58AA149B1}" type="pres">
      <dgm:prSet presAssocID="{3DFF2AEB-39A9-44D7-99CE-2066D9E15986}" presName="rootConnector" presStyleLbl="node2" presStyleIdx="0" presStyleCnt="0"/>
      <dgm:spPr/>
    </dgm:pt>
    <dgm:pt modelId="{A534E3DA-7DD5-4502-8863-9FEBB9F9E7E7}" type="pres">
      <dgm:prSet presAssocID="{3DFF2AEB-39A9-44D7-99CE-2066D9E15986}" presName="hierChild4" presStyleCnt="0"/>
      <dgm:spPr/>
    </dgm:pt>
    <dgm:pt modelId="{087ED729-EB64-4FC9-9475-16C4D29D427F}" type="pres">
      <dgm:prSet presAssocID="{3DFF2AEB-39A9-44D7-99CE-2066D9E15986}" presName="hierChild5" presStyleCnt="0"/>
      <dgm:spPr/>
    </dgm:pt>
    <dgm:pt modelId="{05B2BAB2-4154-4E8B-A4A0-8F6BA75DCF65}" type="pres">
      <dgm:prSet presAssocID="{51C808F0-CD66-4D3F-A1AB-71599CEC0FEE}" presName="hierChild3" presStyleCnt="0"/>
      <dgm:spPr/>
    </dgm:pt>
  </dgm:ptLst>
  <dgm:cxnLst>
    <dgm:cxn modelId="{71370013-5E71-4FDB-A866-D01515D39C84}" type="presOf" srcId="{3DFF2AEB-39A9-44D7-99CE-2066D9E15986}" destId="{350D697C-7183-4810-A801-934DDD88F11C}" srcOrd="0" destOrd="0" presId="urn:microsoft.com/office/officeart/2008/layout/NameandTitleOrganizationalChart"/>
    <dgm:cxn modelId="{A7541418-A66B-4BE5-AE3C-D3A17E86B4B7}" type="presOf" srcId="{A1D31F82-360F-4235-8362-5D446D712A7A}" destId="{790C5FBC-D444-49F9-AE50-DBA1903EF168}" srcOrd="1" destOrd="0" presId="urn:microsoft.com/office/officeart/2008/layout/NameandTitleOrganizationalChart"/>
    <dgm:cxn modelId="{BA602218-32BC-4C56-AF49-5E28DC950F68}" type="presOf" srcId="{DA36B064-7F72-47C5-8163-6EB99562ED14}" destId="{5576002F-D6DA-4406-86C7-6861ABE46F83}" srcOrd="0" destOrd="0" presId="urn:microsoft.com/office/officeart/2008/layout/NameandTitleOrganizationalChart"/>
    <dgm:cxn modelId="{5C2BB019-11A7-413E-A811-77BAC9748DE7}" srcId="{51C808F0-CD66-4D3F-A1AB-71599CEC0FEE}" destId="{BEF730D6-C5BD-4F8F-A6BB-33CD4AB6B1BB}" srcOrd="1" destOrd="0" parTransId="{D998FCA6-4D57-4E1C-849D-76D1E6FAE5E5}" sibTransId="{90204B69-41C8-4829-8CA4-8A9FBD5DB8A4}"/>
    <dgm:cxn modelId="{9AFDC536-D4A2-476F-8D79-4DCE4E369B07}" type="presOf" srcId="{2BF39B08-9545-480E-8835-AD71A164CBC3}" destId="{F0931DE5-087E-45B8-BAF3-5756B1D6C5AE}" srcOrd="0" destOrd="0" presId="urn:microsoft.com/office/officeart/2008/layout/NameandTitleOrganizationalChart"/>
    <dgm:cxn modelId="{C5E2EF36-014B-4E04-B123-65CB536A4B71}" type="presOf" srcId="{90204B69-41C8-4829-8CA4-8A9FBD5DB8A4}" destId="{9DACFEDB-54DF-4DF5-8E61-D166249A1390}" srcOrd="0" destOrd="0" presId="urn:microsoft.com/office/officeart/2008/layout/NameandTitleOrganizationalChart"/>
    <dgm:cxn modelId="{9414853E-36F4-4761-9317-3225BA1D02DC}" srcId="{51C808F0-CD66-4D3F-A1AB-71599CEC0FEE}" destId="{6C84F31C-CCA7-4952-8203-9FD9D0CE91CD}" srcOrd="4" destOrd="0" parTransId="{6B4F5C1E-44E1-40A5-B584-35455E9B6C2B}" sibTransId="{18EC63E4-15CB-40F3-8373-E60524A1D38B}"/>
    <dgm:cxn modelId="{06289C5B-578B-48F5-9EBF-27ADCA6A557D}" type="presOf" srcId="{9E464498-2829-488C-99A1-0EB6A4E2909F}" destId="{6D494F14-D374-4F73-A36E-92327C648C38}" srcOrd="1" destOrd="0" presId="urn:microsoft.com/office/officeart/2008/layout/NameandTitleOrganizationalChart"/>
    <dgm:cxn modelId="{FC2CB442-6DD5-4E18-99B1-FEAC16B36DA2}" type="presOf" srcId="{6B4F5C1E-44E1-40A5-B584-35455E9B6C2B}" destId="{06F90F4D-C8A9-4CFA-8C85-253CB57868C7}" srcOrd="0" destOrd="0" presId="urn:microsoft.com/office/officeart/2008/layout/NameandTitleOrganizationalChart"/>
    <dgm:cxn modelId="{59587A4A-8CEC-4E32-A123-8D29B044B8B6}" srcId="{51C808F0-CD66-4D3F-A1AB-71599CEC0FEE}" destId="{9E464498-2829-488C-99A1-0EB6A4E2909F}" srcOrd="0" destOrd="0" parTransId="{A8D79B27-FE18-4C9D-84F6-4951945632E9}" sibTransId="{32360B07-636E-4C6C-B193-57EE8AFB1D83}"/>
    <dgm:cxn modelId="{57BE876B-9627-475F-A2C5-9873A7469753}" type="presOf" srcId="{6C84F31C-CCA7-4952-8203-9FD9D0CE91CD}" destId="{051063E4-95EB-4BA3-9F6C-288107B68B97}" srcOrd="1" destOrd="0" presId="urn:microsoft.com/office/officeart/2008/layout/NameandTitleOrganizationalChart"/>
    <dgm:cxn modelId="{B513CD57-C034-4092-8549-EC8C9FB35DDA}" type="presOf" srcId="{18EC63E4-15CB-40F3-8373-E60524A1D38B}" destId="{45209173-9887-4359-91C2-37949913F914}" srcOrd="0" destOrd="0" presId="urn:microsoft.com/office/officeart/2008/layout/NameandTitleOrganizationalChart"/>
    <dgm:cxn modelId="{F6A65658-CC32-4648-B374-371FD5A0DC60}" type="presOf" srcId="{35E0ED08-C247-4A59-B78E-847E288E5B43}" destId="{6E24886B-B6BE-44E2-A42E-64E92198866C}" srcOrd="0" destOrd="0" presId="urn:microsoft.com/office/officeart/2008/layout/NameandTitleOrganizationalChart"/>
    <dgm:cxn modelId="{99166E7F-48C0-46AD-9908-5490E906ECB2}" type="presOf" srcId="{6C84F31C-CCA7-4952-8203-9FD9D0CE91CD}" destId="{AA206940-8C12-4EDC-B4DE-AF0AE37D6B88}" srcOrd="0" destOrd="0" presId="urn:microsoft.com/office/officeart/2008/layout/NameandTitleOrganizationalChart"/>
    <dgm:cxn modelId="{C84DC780-613F-4EA9-AA3F-8E6995D24CB5}" type="presOf" srcId="{59F39DCB-6E39-46EF-ACCD-D33C5BEE52FE}" destId="{92DC4548-029C-41E5-B99C-F296D947FD12}" srcOrd="0" destOrd="0" presId="urn:microsoft.com/office/officeart/2008/layout/NameandTitleOrganizationalChart"/>
    <dgm:cxn modelId="{1335DC8E-729E-45A4-B87E-8101D1079AB2}" type="presOf" srcId="{8B76CBC7-282D-4D72-B2AD-0B9F5F5524B3}" destId="{45B7DAAC-2752-43CE-86C2-EB769F1344DF}" srcOrd="0" destOrd="0" presId="urn:microsoft.com/office/officeart/2008/layout/NameandTitleOrganizationalChart"/>
    <dgm:cxn modelId="{6890B891-D440-42FA-98BD-27409531134E}" type="presOf" srcId="{D998FCA6-4D57-4E1C-849D-76D1E6FAE5E5}" destId="{97F76939-819F-4FED-AE20-783E82C81FFC}" srcOrd="0" destOrd="0" presId="urn:microsoft.com/office/officeart/2008/layout/NameandTitleOrganizationalChart"/>
    <dgm:cxn modelId="{2BDFDC9F-51AC-4942-B753-64F6723BAA01}" type="presOf" srcId="{A1D31F82-360F-4235-8362-5D446D712A7A}" destId="{646792E2-7389-4DD5-9213-537B9DF1EA59}" srcOrd="0" destOrd="0" presId="urn:microsoft.com/office/officeart/2008/layout/NameandTitleOrganizationalChart"/>
    <dgm:cxn modelId="{85A586B1-AC12-4131-AF9B-AA516E2FFB4D}" srcId="{51C808F0-CD66-4D3F-A1AB-71599CEC0FEE}" destId="{A1D31F82-360F-4235-8362-5D446D712A7A}" srcOrd="3" destOrd="0" parTransId="{35E0ED08-C247-4A59-B78E-847E288E5B43}" sibTransId="{8B76CBC7-282D-4D72-B2AD-0B9F5F5524B3}"/>
    <dgm:cxn modelId="{97F2CCB5-8F54-4C2B-9FD3-D4F749018866}" srcId="{51C808F0-CD66-4D3F-A1AB-71599CEC0FEE}" destId="{3DFF2AEB-39A9-44D7-99CE-2066D9E15986}" srcOrd="5" destOrd="0" parTransId="{A54F7A10-FBA9-4D4F-BAA3-F892A13B5E1A}" sibTransId="{59F39DCB-6E39-46EF-ACCD-D33C5BEE52FE}"/>
    <dgm:cxn modelId="{9F9EA9B6-F1EA-4945-9DE1-14A7DA1ED0A9}" type="presOf" srcId="{0E9C8884-F092-4AAA-BFF2-710C8077AB4C}" destId="{2F8E1D65-B070-49C8-BE10-84D03F02C3C8}" srcOrd="1" destOrd="0" presId="urn:microsoft.com/office/officeart/2008/layout/NameandTitleOrganizationalChart"/>
    <dgm:cxn modelId="{2C2136BB-F695-42E4-90F8-3591529364B8}" type="presOf" srcId="{9E464498-2829-488C-99A1-0EB6A4E2909F}" destId="{25409A99-3FC9-46F0-981B-9FBAA9620BB5}" srcOrd="0" destOrd="0" presId="urn:microsoft.com/office/officeart/2008/layout/NameandTitleOrganizationalChart"/>
    <dgm:cxn modelId="{B2FECDBD-F311-43ED-BB5E-F8BEB00F5E88}" type="presOf" srcId="{A54F7A10-FBA9-4D4F-BAA3-F892A13B5E1A}" destId="{C384EDC4-576D-4EE6-A391-6F58EBF493C7}" srcOrd="0" destOrd="0" presId="urn:microsoft.com/office/officeart/2008/layout/NameandTitleOrganizationalChart"/>
    <dgm:cxn modelId="{C4BBDBBF-E229-47C9-9ADC-3973AEBB9905}" type="presOf" srcId="{90F2F715-4698-4D8A-B7BB-8E0B60C1FDD4}" destId="{C400277E-7DFC-4482-A89C-AA17E981A7AE}" srcOrd="0" destOrd="0" presId="urn:microsoft.com/office/officeart/2008/layout/NameandTitleOrganizationalChart"/>
    <dgm:cxn modelId="{03F7CCC2-0EF2-41AF-A62D-AD0C2A13DBDB}" type="presOf" srcId="{A8D79B27-FE18-4C9D-84F6-4951945632E9}" destId="{3A9658D7-46F5-4C5A-AABB-BE8632D9E125}" srcOrd="0" destOrd="0" presId="urn:microsoft.com/office/officeart/2008/layout/NameandTitleOrganizationalChart"/>
    <dgm:cxn modelId="{AF1D68C3-3E71-451B-AEA4-70579191944A}" type="presOf" srcId="{3DFF2AEB-39A9-44D7-99CE-2066D9E15986}" destId="{426A4054-1C85-4792-A326-1DB58AA149B1}" srcOrd="1" destOrd="0" presId="urn:microsoft.com/office/officeart/2008/layout/NameandTitleOrganizationalChart"/>
    <dgm:cxn modelId="{7F8CF3C4-DBBE-4E18-8FE9-36470FAF1961}" srcId="{90F2F715-4698-4D8A-B7BB-8E0B60C1FDD4}" destId="{51C808F0-CD66-4D3F-A1AB-71599CEC0FEE}" srcOrd="0" destOrd="0" parTransId="{665ABCF6-5A4F-410A-A2EF-2F473BF7E9D7}" sibTransId="{6C272F47-A9D4-4841-B45D-9798D72AF42D}"/>
    <dgm:cxn modelId="{991993E4-3324-48BD-ABEC-E07070ECAE41}" type="presOf" srcId="{0E9C8884-F092-4AAA-BFF2-710C8077AB4C}" destId="{613BCDB9-B86B-46E2-9925-11B8FC6C64A9}" srcOrd="0" destOrd="0" presId="urn:microsoft.com/office/officeart/2008/layout/NameandTitleOrganizationalChart"/>
    <dgm:cxn modelId="{8A8933E7-B761-461B-A8C3-AEEB3E01B19E}" srcId="{51C808F0-CD66-4D3F-A1AB-71599CEC0FEE}" destId="{0E9C8884-F092-4AAA-BFF2-710C8077AB4C}" srcOrd="2" destOrd="0" parTransId="{2BF39B08-9545-480E-8835-AD71A164CBC3}" sibTransId="{DA36B064-7F72-47C5-8163-6EB99562ED14}"/>
    <dgm:cxn modelId="{F53D7BE8-08FA-4926-B8FE-71B155538E37}" type="presOf" srcId="{32360B07-636E-4C6C-B193-57EE8AFB1D83}" destId="{7DD9CB1E-C5C7-4079-93A1-F3758CE97DD1}" srcOrd="0" destOrd="0" presId="urn:microsoft.com/office/officeart/2008/layout/NameandTitleOrganizationalChart"/>
    <dgm:cxn modelId="{4A5570EB-A372-4E16-B0EC-45B6D6B2C82C}" type="presOf" srcId="{6C272F47-A9D4-4841-B45D-9798D72AF42D}" destId="{F3508C6B-44D4-4BB9-A3F4-43CBDA672405}" srcOrd="0" destOrd="0" presId="urn:microsoft.com/office/officeart/2008/layout/NameandTitleOrganizationalChart"/>
    <dgm:cxn modelId="{B166ABF3-84AC-458E-929F-B6328FD98393}" type="presOf" srcId="{BEF730D6-C5BD-4F8F-A6BB-33CD4AB6B1BB}" destId="{2FB9C1FC-1F13-45CE-985B-8CFA62A7C155}" srcOrd="1" destOrd="0" presId="urn:microsoft.com/office/officeart/2008/layout/NameandTitleOrganizationalChart"/>
    <dgm:cxn modelId="{891980F5-4A0C-4B2E-B357-9D94C6FAD159}" type="presOf" srcId="{51C808F0-CD66-4D3F-A1AB-71599CEC0FEE}" destId="{B0D5AAF9-0BA1-4682-A743-4A6176028D2B}" srcOrd="1" destOrd="0" presId="urn:microsoft.com/office/officeart/2008/layout/NameandTitleOrganizationalChart"/>
    <dgm:cxn modelId="{C1E375F6-E7CE-4B01-8FAF-20268D43EC5E}" type="presOf" srcId="{BEF730D6-C5BD-4F8F-A6BB-33CD4AB6B1BB}" destId="{C47941BB-16D2-40CD-A649-0A36EDECCB8A}" srcOrd="0" destOrd="0" presId="urn:microsoft.com/office/officeart/2008/layout/NameandTitleOrganizationalChart"/>
    <dgm:cxn modelId="{2A6360FF-81BE-4255-B4F5-822152CC49FE}" type="presOf" srcId="{51C808F0-CD66-4D3F-A1AB-71599CEC0FEE}" destId="{FAC29A36-1997-48AF-B619-6EBB81E0FA9F}" srcOrd="0" destOrd="0" presId="urn:microsoft.com/office/officeart/2008/layout/NameandTitleOrganizationalChart"/>
    <dgm:cxn modelId="{438A4F4D-F649-4C9B-BA92-9D459123547A}" type="presParOf" srcId="{C400277E-7DFC-4482-A89C-AA17E981A7AE}" destId="{445822DD-E557-438A-BA1C-DDD262F4B751}" srcOrd="0" destOrd="0" presId="urn:microsoft.com/office/officeart/2008/layout/NameandTitleOrganizationalChart"/>
    <dgm:cxn modelId="{80C6A254-0AC1-4295-AAE5-A876149C45AD}" type="presParOf" srcId="{445822DD-E557-438A-BA1C-DDD262F4B751}" destId="{597132BA-675C-455B-B3FC-BA55380B83E8}" srcOrd="0" destOrd="0" presId="urn:microsoft.com/office/officeart/2008/layout/NameandTitleOrganizationalChart"/>
    <dgm:cxn modelId="{865D03E2-5C07-4EA8-9B81-AF85F4ED6EF6}" type="presParOf" srcId="{597132BA-675C-455B-B3FC-BA55380B83E8}" destId="{FAC29A36-1997-48AF-B619-6EBB81E0FA9F}" srcOrd="0" destOrd="0" presId="urn:microsoft.com/office/officeart/2008/layout/NameandTitleOrganizationalChart"/>
    <dgm:cxn modelId="{E98DF4F5-B35E-4617-AE67-C1458000D261}" type="presParOf" srcId="{597132BA-675C-455B-B3FC-BA55380B83E8}" destId="{F3508C6B-44D4-4BB9-A3F4-43CBDA672405}" srcOrd="1" destOrd="0" presId="urn:microsoft.com/office/officeart/2008/layout/NameandTitleOrganizationalChart"/>
    <dgm:cxn modelId="{2F38FDFE-B2A1-4BDD-9628-76EF04388308}" type="presParOf" srcId="{597132BA-675C-455B-B3FC-BA55380B83E8}" destId="{B0D5AAF9-0BA1-4682-A743-4A6176028D2B}" srcOrd="2" destOrd="0" presId="urn:microsoft.com/office/officeart/2008/layout/NameandTitleOrganizationalChart"/>
    <dgm:cxn modelId="{61A2CF8D-5379-4020-9A48-E2A056F264AC}" type="presParOf" srcId="{445822DD-E557-438A-BA1C-DDD262F4B751}" destId="{17622021-BABA-429F-9B5E-D4BD33581CE0}" srcOrd="1" destOrd="0" presId="urn:microsoft.com/office/officeart/2008/layout/NameandTitleOrganizationalChart"/>
    <dgm:cxn modelId="{72BF4FCB-6509-47CD-A51C-DC8AF4600CBA}" type="presParOf" srcId="{17622021-BABA-429F-9B5E-D4BD33581CE0}" destId="{3A9658D7-46F5-4C5A-AABB-BE8632D9E125}" srcOrd="0" destOrd="0" presId="urn:microsoft.com/office/officeart/2008/layout/NameandTitleOrganizationalChart"/>
    <dgm:cxn modelId="{824623A0-0648-4C5E-8D79-DFD7554EF028}" type="presParOf" srcId="{17622021-BABA-429F-9B5E-D4BD33581CE0}" destId="{FA8E17A3-8FE8-495C-90B2-E6AAFB0AF09E}" srcOrd="1" destOrd="0" presId="urn:microsoft.com/office/officeart/2008/layout/NameandTitleOrganizationalChart"/>
    <dgm:cxn modelId="{E09B5170-8FFC-41AF-8C95-3298533FB82E}" type="presParOf" srcId="{FA8E17A3-8FE8-495C-90B2-E6AAFB0AF09E}" destId="{3FC4CA71-F012-4D5C-B197-B54BE57BF7D7}" srcOrd="0" destOrd="0" presId="urn:microsoft.com/office/officeart/2008/layout/NameandTitleOrganizationalChart"/>
    <dgm:cxn modelId="{D3559FC4-AE65-452A-9938-8B3065CE3481}" type="presParOf" srcId="{3FC4CA71-F012-4D5C-B197-B54BE57BF7D7}" destId="{25409A99-3FC9-46F0-981B-9FBAA9620BB5}" srcOrd="0" destOrd="0" presId="urn:microsoft.com/office/officeart/2008/layout/NameandTitleOrganizationalChart"/>
    <dgm:cxn modelId="{72C6A8C6-0AB5-4238-847B-276555899536}" type="presParOf" srcId="{3FC4CA71-F012-4D5C-B197-B54BE57BF7D7}" destId="{7DD9CB1E-C5C7-4079-93A1-F3758CE97DD1}" srcOrd="1" destOrd="0" presId="urn:microsoft.com/office/officeart/2008/layout/NameandTitleOrganizationalChart"/>
    <dgm:cxn modelId="{95D3504B-7A16-4F2C-AD29-DF85AAF2D9D9}" type="presParOf" srcId="{3FC4CA71-F012-4D5C-B197-B54BE57BF7D7}" destId="{6D494F14-D374-4F73-A36E-92327C648C38}" srcOrd="2" destOrd="0" presId="urn:microsoft.com/office/officeart/2008/layout/NameandTitleOrganizationalChart"/>
    <dgm:cxn modelId="{1198DA66-7786-426A-AEF2-4C38CDB3C0E0}" type="presParOf" srcId="{FA8E17A3-8FE8-495C-90B2-E6AAFB0AF09E}" destId="{E4F612EB-BC51-4027-BF99-F13C83FD714A}" srcOrd="1" destOrd="0" presId="urn:microsoft.com/office/officeart/2008/layout/NameandTitleOrganizationalChart"/>
    <dgm:cxn modelId="{68A93686-1845-46AB-A642-816C823B0B17}" type="presParOf" srcId="{FA8E17A3-8FE8-495C-90B2-E6AAFB0AF09E}" destId="{5837750F-ADE7-4D5A-AA3C-6ED1EE741CF6}" srcOrd="2" destOrd="0" presId="urn:microsoft.com/office/officeart/2008/layout/NameandTitleOrganizationalChart"/>
    <dgm:cxn modelId="{26B7536F-ED45-470D-A65D-D51706F13612}" type="presParOf" srcId="{17622021-BABA-429F-9B5E-D4BD33581CE0}" destId="{97F76939-819F-4FED-AE20-783E82C81FFC}" srcOrd="2" destOrd="0" presId="urn:microsoft.com/office/officeart/2008/layout/NameandTitleOrganizationalChart"/>
    <dgm:cxn modelId="{B5469443-282F-4D64-A62A-725D144B7A7E}" type="presParOf" srcId="{17622021-BABA-429F-9B5E-D4BD33581CE0}" destId="{A15B7326-93F2-4B12-B640-2D10DAC8F52A}" srcOrd="3" destOrd="0" presId="urn:microsoft.com/office/officeart/2008/layout/NameandTitleOrganizationalChart"/>
    <dgm:cxn modelId="{189CB2D2-865D-4B1C-9D82-81EB75D2198D}" type="presParOf" srcId="{A15B7326-93F2-4B12-B640-2D10DAC8F52A}" destId="{F0BB1ED4-8753-4336-881B-F09C4BFC065B}" srcOrd="0" destOrd="0" presId="urn:microsoft.com/office/officeart/2008/layout/NameandTitleOrganizationalChart"/>
    <dgm:cxn modelId="{B1ED832F-926F-429B-A2C5-108753D20627}" type="presParOf" srcId="{F0BB1ED4-8753-4336-881B-F09C4BFC065B}" destId="{C47941BB-16D2-40CD-A649-0A36EDECCB8A}" srcOrd="0" destOrd="0" presId="urn:microsoft.com/office/officeart/2008/layout/NameandTitleOrganizationalChart"/>
    <dgm:cxn modelId="{8C6F2458-59DF-4556-B338-78E902ED2A1B}" type="presParOf" srcId="{F0BB1ED4-8753-4336-881B-F09C4BFC065B}" destId="{9DACFEDB-54DF-4DF5-8E61-D166249A1390}" srcOrd="1" destOrd="0" presId="urn:microsoft.com/office/officeart/2008/layout/NameandTitleOrganizationalChart"/>
    <dgm:cxn modelId="{1CACB27B-C422-4303-AC86-539B1957BD2A}" type="presParOf" srcId="{F0BB1ED4-8753-4336-881B-F09C4BFC065B}" destId="{2FB9C1FC-1F13-45CE-985B-8CFA62A7C155}" srcOrd="2" destOrd="0" presId="urn:microsoft.com/office/officeart/2008/layout/NameandTitleOrganizationalChart"/>
    <dgm:cxn modelId="{45103349-8176-40E6-BA89-A3D528A61FA7}" type="presParOf" srcId="{A15B7326-93F2-4B12-B640-2D10DAC8F52A}" destId="{D0A0353F-C94B-4D4A-A8D8-F32F6647E341}" srcOrd="1" destOrd="0" presId="urn:microsoft.com/office/officeart/2008/layout/NameandTitleOrganizationalChart"/>
    <dgm:cxn modelId="{F275F425-DC6C-474A-A4A1-69F9A7B9DF54}" type="presParOf" srcId="{A15B7326-93F2-4B12-B640-2D10DAC8F52A}" destId="{979FDE4E-3E13-400B-946D-D6CF01B3A040}" srcOrd="2" destOrd="0" presId="urn:microsoft.com/office/officeart/2008/layout/NameandTitleOrganizationalChart"/>
    <dgm:cxn modelId="{CD2741D2-8EC6-47B3-B415-FB70D86E9D84}" type="presParOf" srcId="{17622021-BABA-429F-9B5E-D4BD33581CE0}" destId="{F0931DE5-087E-45B8-BAF3-5756B1D6C5AE}" srcOrd="4" destOrd="0" presId="urn:microsoft.com/office/officeart/2008/layout/NameandTitleOrganizationalChart"/>
    <dgm:cxn modelId="{7F9B0679-E7D8-445C-8920-1DC827F8282F}" type="presParOf" srcId="{17622021-BABA-429F-9B5E-D4BD33581CE0}" destId="{51B0C98B-4DA0-41FD-932B-0BE6395E4A63}" srcOrd="5" destOrd="0" presId="urn:microsoft.com/office/officeart/2008/layout/NameandTitleOrganizationalChart"/>
    <dgm:cxn modelId="{E80460D4-E8E3-486D-8591-CF0A309DD4E5}" type="presParOf" srcId="{51B0C98B-4DA0-41FD-932B-0BE6395E4A63}" destId="{0A92E818-9847-4D2F-A8AB-FE873F3AD69A}" srcOrd="0" destOrd="0" presId="urn:microsoft.com/office/officeart/2008/layout/NameandTitleOrganizationalChart"/>
    <dgm:cxn modelId="{B78B87E9-FFF1-4F24-BA8B-CB675A14E1DF}" type="presParOf" srcId="{0A92E818-9847-4D2F-A8AB-FE873F3AD69A}" destId="{613BCDB9-B86B-46E2-9925-11B8FC6C64A9}" srcOrd="0" destOrd="0" presId="urn:microsoft.com/office/officeart/2008/layout/NameandTitleOrganizationalChart"/>
    <dgm:cxn modelId="{783FA823-11E8-46D9-9F90-B955705EC295}" type="presParOf" srcId="{0A92E818-9847-4D2F-A8AB-FE873F3AD69A}" destId="{5576002F-D6DA-4406-86C7-6861ABE46F83}" srcOrd="1" destOrd="0" presId="urn:microsoft.com/office/officeart/2008/layout/NameandTitleOrganizationalChart"/>
    <dgm:cxn modelId="{E8807321-D084-43A3-8A58-5109E632A66A}" type="presParOf" srcId="{0A92E818-9847-4D2F-A8AB-FE873F3AD69A}" destId="{2F8E1D65-B070-49C8-BE10-84D03F02C3C8}" srcOrd="2" destOrd="0" presId="urn:microsoft.com/office/officeart/2008/layout/NameandTitleOrganizationalChart"/>
    <dgm:cxn modelId="{A63FF058-2301-4BD5-B1D4-4AFD1ED746A7}" type="presParOf" srcId="{51B0C98B-4DA0-41FD-932B-0BE6395E4A63}" destId="{B5FDC149-4588-48D3-BCCC-EAF4AD95681F}" srcOrd="1" destOrd="0" presId="urn:microsoft.com/office/officeart/2008/layout/NameandTitleOrganizationalChart"/>
    <dgm:cxn modelId="{3D4006F6-B9D0-4033-80AA-5AA36A50271F}" type="presParOf" srcId="{51B0C98B-4DA0-41FD-932B-0BE6395E4A63}" destId="{8BDAB6C6-2BE4-49E1-BFF7-5FC0DDD0CD61}" srcOrd="2" destOrd="0" presId="urn:microsoft.com/office/officeart/2008/layout/NameandTitleOrganizationalChart"/>
    <dgm:cxn modelId="{176BFC30-6450-4104-87A0-54548455910E}" type="presParOf" srcId="{17622021-BABA-429F-9B5E-D4BD33581CE0}" destId="{6E24886B-B6BE-44E2-A42E-64E92198866C}" srcOrd="6" destOrd="0" presId="urn:microsoft.com/office/officeart/2008/layout/NameandTitleOrganizationalChart"/>
    <dgm:cxn modelId="{2EDDEBA7-CE0E-441F-9B7D-51158E967DAA}" type="presParOf" srcId="{17622021-BABA-429F-9B5E-D4BD33581CE0}" destId="{3BF00520-9E1F-4F6E-A6D1-E43958293343}" srcOrd="7" destOrd="0" presId="urn:microsoft.com/office/officeart/2008/layout/NameandTitleOrganizationalChart"/>
    <dgm:cxn modelId="{250FA69A-C834-46A3-B0A7-AA502F5C184F}" type="presParOf" srcId="{3BF00520-9E1F-4F6E-A6D1-E43958293343}" destId="{28CDB8A0-3B1B-44F4-82B0-2B617A8802FA}" srcOrd="0" destOrd="0" presId="urn:microsoft.com/office/officeart/2008/layout/NameandTitleOrganizationalChart"/>
    <dgm:cxn modelId="{16B35A6C-1F19-47DC-B97D-41DCB9BBEC2B}" type="presParOf" srcId="{28CDB8A0-3B1B-44F4-82B0-2B617A8802FA}" destId="{646792E2-7389-4DD5-9213-537B9DF1EA59}" srcOrd="0" destOrd="0" presId="urn:microsoft.com/office/officeart/2008/layout/NameandTitleOrganizationalChart"/>
    <dgm:cxn modelId="{35880996-2711-4392-A5AE-6CCDA3F45C19}" type="presParOf" srcId="{28CDB8A0-3B1B-44F4-82B0-2B617A8802FA}" destId="{45B7DAAC-2752-43CE-86C2-EB769F1344DF}" srcOrd="1" destOrd="0" presId="urn:microsoft.com/office/officeart/2008/layout/NameandTitleOrganizationalChart"/>
    <dgm:cxn modelId="{713B4CE9-8496-422F-B064-247DCDE41569}" type="presParOf" srcId="{28CDB8A0-3B1B-44F4-82B0-2B617A8802FA}" destId="{790C5FBC-D444-49F9-AE50-DBA1903EF168}" srcOrd="2" destOrd="0" presId="urn:microsoft.com/office/officeart/2008/layout/NameandTitleOrganizationalChart"/>
    <dgm:cxn modelId="{D7BB5A3B-AD39-4DE3-9064-76A9638E26B1}" type="presParOf" srcId="{3BF00520-9E1F-4F6E-A6D1-E43958293343}" destId="{A7E25136-78F7-482C-BE07-D45BDCEDFBFE}" srcOrd="1" destOrd="0" presId="urn:microsoft.com/office/officeart/2008/layout/NameandTitleOrganizationalChart"/>
    <dgm:cxn modelId="{1B02DBEF-2159-4AB7-A94A-0D669E1518B2}" type="presParOf" srcId="{3BF00520-9E1F-4F6E-A6D1-E43958293343}" destId="{64DC26B3-5513-47BD-BEF0-FD5C9107E38F}" srcOrd="2" destOrd="0" presId="urn:microsoft.com/office/officeart/2008/layout/NameandTitleOrganizationalChart"/>
    <dgm:cxn modelId="{725E68A4-4971-4B5C-BE45-55F8F8268AAC}" type="presParOf" srcId="{17622021-BABA-429F-9B5E-D4BD33581CE0}" destId="{06F90F4D-C8A9-4CFA-8C85-253CB57868C7}" srcOrd="8" destOrd="0" presId="urn:microsoft.com/office/officeart/2008/layout/NameandTitleOrganizationalChart"/>
    <dgm:cxn modelId="{2B162872-C263-4B3B-A13F-A1302D6AFA73}" type="presParOf" srcId="{17622021-BABA-429F-9B5E-D4BD33581CE0}" destId="{71D65E00-6C7B-4332-8500-117061886F6C}" srcOrd="9" destOrd="0" presId="urn:microsoft.com/office/officeart/2008/layout/NameandTitleOrganizationalChart"/>
    <dgm:cxn modelId="{9AB35BFF-266D-4258-BE25-FE0564AA2B59}" type="presParOf" srcId="{71D65E00-6C7B-4332-8500-117061886F6C}" destId="{A54C3EBE-C807-42C1-8713-681509062421}" srcOrd="0" destOrd="0" presId="urn:microsoft.com/office/officeart/2008/layout/NameandTitleOrganizationalChart"/>
    <dgm:cxn modelId="{72511994-7F78-48B2-BD85-A74C4A13170A}" type="presParOf" srcId="{A54C3EBE-C807-42C1-8713-681509062421}" destId="{AA206940-8C12-4EDC-B4DE-AF0AE37D6B88}" srcOrd="0" destOrd="0" presId="urn:microsoft.com/office/officeart/2008/layout/NameandTitleOrganizationalChart"/>
    <dgm:cxn modelId="{2E7D289B-DC01-432A-A6E7-C2B633BC205D}" type="presParOf" srcId="{A54C3EBE-C807-42C1-8713-681509062421}" destId="{45209173-9887-4359-91C2-37949913F914}" srcOrd="1" destOrd="0" presId="urn:microsoft.com/office/officeart/2008/layout/NameandTitleOrganizationalChart"/>
    <dgm:cxn modelId="{8E105D52-8045-4147-839B-4F7BC30D308A}" type="presParOf" srcId="{A54C3EBE-C807-42C1-8713-681509062421}" destId="{051063E4-95EB-4BA3-9F6C-288107B68B97}" srcOrd="2" destOrd="0" presId="urn:microsoft.com/office/officeart/2008/layout/NameandTitleOrganizationalChart"/>
    <dgm:cxn modelId="{A4E41780-27DA-41A5-A6C3-4770CB52F177}" type="presParOf" srcId="{71D65E00-6C7B-4332-8500-117061886F6C}" destId="{DD73FEC2-1211-4247-9614-8FF1FFE08CBC}" srcOrd="1" destOrd="0" presId="urn:microsoft.com/office/officeart/2008/layout/NameandTitleOrganizationalChart"/>
    <dgm:cxn modelId="{DFB5B7AC-DD81-4312-A425-4A87CB59481F}" type="presParOf" srcId="{71D65E00-6C7B-4332-8500-117061886F6C}" destId="{C76E64E9-B972-4BCD-AC9D-784F873E203D}" srcOrd="2" destOrd="0" presId="urn:microsoft.com/office/officeart/2008/layout/NameandTitleOrganizationalChart"/>
    <dgm:cxn modelId="{604FE4E7-BB78-4A85-97E4-D849C0FFA5B8}" type="presParOf" srcId="{17622021-BABA-429F-9B5E-D4BD33581CE0}" destId="{C384EDC4-576D-4EE6-A391-6F58EBF493C7}" srcOrd="10" destOrd="0" presId="urn:microsoft.com/office/officeart/2008/layout/NameandTitleOrganizationalChart"/>
    <dgm:cxn modelId="{172A7C7C-A01F-416F-9718-EE2E71B32553}" type="presParOf" srcId="{17622021-BABA-429F-9B5E-D4BD33581CE0}" destId="{5870A5D6-4B7A-40EA-A214-729793A534C8}" srcOrd="11" destOrd="0" presId="urn:microsoft.com/office/officeart/2008/layout/NameandTitleOrganizationalChart"/>
    <dgm:cxn modelId="{F5EE8EC2-4367-48E2-9723-BF3970540772}" type="presParOf" srcId="{5870A5D6-4B7A-40EA-A214-729793A534C8}" destId="{F3F26D89-17DC-4C9C-AE4B-1E15A1D50A83}" srcOrd="0" destOrd="0" presId="urn:microsoft.com/office/officeart/2008/layout/NameandTitleOrganizationalChart"/>
    <dgm:cxn modelId="{A90FDFA6-9883-475C-B10D-E635587495EB}" type="presParOf" srcId="{F3F26D89-17DC-4C9C-AE4B-1E15A1D50A83}" destId="{350D697C-7183-4810-A801-934DDD88F11C}" srcOrd="0" destOrd="0" presId="urn:microsoft.com/office/officeart/2008/layout/NameandTitleOrganizationalChart"/>
    <dgm:cxn modelId="{D46F7673-CF4D-449C-A324-31C0F559618E}" type="presParOf" srcId="{F3F26D89-17DC-4C9C-AE4B-1E15A1D50A83}" destId="{92DC4548-029C-41E5-B99C-F296D947FD12}" srcOrd="1" destOrd="0" presId="urn:microsoft.com/office/officeart/2008/layout/NameandTitleOrganizationalChart"/>
    <dgm:cxn modelId="{204D9233-A66B-41C3-B9F6-84B672E6E302}" type="presParOf" srcId="{F3F26D89-17DC-4C9C-AE4B-1E15A1D50A83}" destId="{426A4054-1C85-4792-A326-1DB58AA149B1}" srcOrd="2" destOrd="0" presId="urn:microsoft.com/office/officeart/2008/layout/NameandTitleOrganizationalChart"/>
    <dgm:cxn modelId="{8C264808-F81D-4CE4-A994-63943E6289F8}" type="presParOf" srcId="{5870A5D6-4B7A-40EA-A214-729793A534C8}" destId="{A534E3DA-7DD5-4502-8863-9FEBB9F9E7E7}" srcOrd="1" destOrd="0" presId="urn:microsoft.com/office/officeart/2008/layout/NameandTitleOrganizationalChart"/>
    <dgm:cxn modelId="{2A86C4F4-40F7-4A1B-999B-239686F8F816}" type="presParOf" srcId="{5870A5D6-4B7A-40EA-A214-729793A534C8}" destId="{087ED729-EB64-4FC9-9475-16C4D29D427F}" srcOrd="2" destOrd="0" presId="urn:microsoft.com/office/officeart/2008/layout/NameandTitleOrganizationalChart"/>
    <dgm:cxn modelId="{B6AF8B40-5A2B-4EF3-A452-F0EB144BC99C}" type="presParOf" srcId="{445822DD-E557-438A-BA1C-DDD262F4B751}" destId="{05B2BAB2-4154-4E8B-A4A0-8F6BA75DCF65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4EDC4-576D-4EE6-A391-6F58EBF493C7}">
      <dsp:nvSpPr>
        <dsp:cNvPr id="0" name=""/>
        <dsp:cNvSpPr/>
      </dsp:nvSpPr>
      <dsp:spPr>
        <a:xfrm>
          <a:off x="5850143" y="1986742"/>
          <a:ext cx="4991285" cy="44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91"/>
              </a:lnTo>
              <a:lnTo>
                <a:pt x="4991285" y="265391"/>
              </a:lnTo>
              <a:lnTo>
                <a:pt x="4991285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90F4D-C8A9-4CFA-8C85-253CB57868C7}">
      <dsp:nvSpPr>
        <dsp:cNvPr id="0" name=""/>
        <dsp:cNvSpPr/>
      </dsp:nvSpPr>
      <dsp:spPr>
        <a:xfrm>
          <a:off x="5850143" y="1986742"/>
          <a:ext cx="2994771" cy="44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91"/>
              </a:lnTo>
              <a:lnTo>
                <a:pt x="2994771" y="265391"/>
              </a:lnTo>
              <a:lnTo>
                <a:pt x="2994771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4886B-B6BE-44E2-A42E-64E92198866C}">
      <dsp:nvSpPr>
        <dsp:cNvPr id="0" name=""/>
        <dsp:cNvSpPr/>
      </dsp:nvSpPr>
      <dsp:spPr>
        <a:xfrm>
          <a:off x="5850143" y="1986742"/>
          <a:ext cx="998257" cy="445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91"/>
              </a:lnTo>
              <a:lnTo>
                <a:pt x="998257" y="265391"/>
              </a:lnTo>
              <a:lnTo>
                <a:pt x="998257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31DE5-087E-45B8-BAF3-5756B1D6C5AE}">
      <dsp:nvSpPr>
        <dsp:cNvPr id="0" name=""/>
        <dsp:cNvSpPr/>
      </dsp:nvSpPr>
      <dsp:spPr>
        <a:xfrm>
          <a:off x="4851886" y="1986742"/>
          <a:ext cx="998257" cy="445172"/>
        </a:xfrm>
        <a:custGeom>
          <a:avLst/>
          <a:gdLst/>
          <a:ahLst/>
          <a:cxnLst/>
          <a:rect l="0" t="0" r="0" b="0"/>
          <a:pathLst>
            <a:path>
              <a:moveTo>
                <a:pt x="998257" y="0"/>
              </a:moveTo>
              <a:lnTo>
                <a:pt x="998257" y="265391"/>
              </a:lnTo>
              <a:lnTo>
                <a:pt x="0" y="265391"/>
              </a:lnTo>
              <a:lnTo>
                <a:pt x="0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939-819F-4FED-AE20-783E82C81FFC}">
      <dsp:nvSpPr>
        <dsp:cNvPr id="0" name=""/>
        <dsp:cNvSpPr/>
      </dsp:nvSpPr>
      <dsp:spPr>
        <a:xfrm>
          <a:off x="2855372" y="1986742"/>
          <a:ext cx="2994771" cy="445172"/>
        </a:xfrm>
        <a:custGeom>
          <a:avLst/>
          <a:gdLst/>
          <a:ahLst/>
          <a:cxnLst/>
          <a:rect l="0" t="0" r="0" b="0"/>
          <a:pathLst>
            <a:path>
              <a:moveTo>
                <a:pt x="2994771" y="0"/>
              </a:moveTo>
              <a:lnTo>
                <a:pt x="2994771" y="265391"/>
              </a:lnTo>
              <a:lnTo>
                <a:pt x="0" y="265391"/>
              </a:lnTo>
              <a:lnTo>
                <a:pt x="0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658D7-46F5-4C5A-AABB-BE8632D9E125}">
      <dsp:nvSpPr>
        <dsp:cNvPr id="0" name=""/>
        <dsp:cNvSpPr/>
      </dsp:nvSpPr>
      <dsp:spPr>
        <a:xfrm>
          <a:off x="858858" y="1986742"/>
          <a:ext cx="4991285" cy="445172"/>
        </a:xfrm>
        <a:custGeom>
          <a:avLst/>
          <a:gdLst/>
          <a:ahLst/>
          <a:cxnLst/>
          <a:rect l="0" t="0" r="0" b="0"/>
          <a:pathLst>
            <a:path>
              <a:moveTo>
                <a:pt x="4991285" y="0"/>
              </a:moveTo>
              <a:lnTo>
                <a:pt x="4991285" y="265391"/>
              </a:lnTo>
              <a:lnTo>
                <a:pt x="0" y="265391"/>
              </a:lnTo>
              <a:lnTo>
                <a:pt x="0" y="4451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29A36-1997-48AF-B619-6EBB81E0FA9F}">
      <dsp:nvSpPr>
        <dsp:cNvPr id="0" name=""/>
        <dsp:cNvSpPr/>
      </dsp:nvSpPr>
      <dsp:spPr>
        <a:xfrm>
          <a:off x="5106074" y="1216250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WP1: Management</a:t>
          </a:r>
          <a:endParaRPr lang="en-US" sz="1200" kern="1200"/>
        </a:p>
      </dsp:txBody>
      <dsp:txXfrm>
        <a:off x="5106074" y="1216250"/>
        <a:ext cx="1488137" cy="770491"/>
      </dsp:txXfrm>
    </dsp:sp>
    <dsp:sp modelId="{F3508C6B-44D4-4BB9-A3F4-43CBDA672405}">
      <dsp:nvSpPr>
        <dsp:cNvPr id="0" name=""/>
        <dsp:cNvSpPr/>
      </dsp:nvSpPr>
      <dsp:spPr>
        <a:xfrm>
          <a:off x="5403702" y="1815522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417.942€</a:t>
          </a:r>
          <a:endParaRPr lang="en-US" sz="1600" kern="1200"/>
        </a:p>
      </dsp:txBody>
      <dsp:txXfrm>
        <a:off x="5403702" y="1815522"/>
        <a:ext cx="1339323" cy="256830"/>
      </dsp:txXfrm>
    </dsp:sp>
    <dsp:sp modelId="{25409A99-3FC9-46F0-981B-9FBAA9620BB5}">
      <dsp:nvSpPr>
        <dsp:cNvPr id="0" name=""/>
        <dsp:cNvSpPr/>
      </dsp:nvSpPr>
      <dsp:spPr>
        <a:xfrm>
          <a:off x="114789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WP2: </a:t>
          </a:r>
          <a:r>
            <a:rPr lang="it-IT" sz="1200" kern="1200" err="1"/>
            <a:t>Optics</a:t>
          </a:r>
          <a:r>
            <a:rPr lang="it-IT" sz="1200" kern="1200"/>
            <a:t>, Electronics and </a:t>
          </a:r>
          <a:r>
            <a:rPr lang="it-IT" sz="1200" kern="1200" err="1"/>
            <a:t>Photonics</a:t>
          </a:r>
          <a:endParaRPr lang="en-US" sz="1200" kern="1200"/>
        </a:p>
      </dsp:txBody>
      <dsp:txXfrm>
        <a:off x="114789" y="2431915"/>
        <a:ext cx="1488137" cy="770491"/>
      </dsp:txXfrm>
    </dsp:sp>
    <dsp:sp modelId="{7DD9CB1E-C5C7-4079-93A1-F3758CE97DD1}">
      <dsp:nvSpPr>
        <dsp:cNvPr id="0" name=""/>
        <dsp:cNvSpPr/>
      </dsp:nvSpPr>
      <dsp:spPr>
        <a:xfrm>
          <a:off x="412416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12.266.676€</a:t>
          </a:r>
          <a:endParaRPr lang="en-US" sz="1600" kern="1200"/>
        </a:p>
      </dsp:txBody>
      <dsp:txXfrm>
        <a:off x="412416" y="3031186"/>
        <a:ext cx="1339323" cy="256830"/>
      </dsp:txXfrm>
    </dsp:sp>
    <dsp:sp modelId="{C47941BB-16D2-40CD-A649-0A36EDECCB8A}">
      <dsp:nvSpPr>
        <dsp:cNvPr id="0" name=""/>
        <dsp:cNvSpPr/>
      </dsp:nvSpPr>
      <dsp:spPr>
        <a:xfrm>
          <a:off x="2111303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WP3: Vacuum and </a:t>
          </a:r>
          <a:r>
            <a:rPr lang="it-IT" sz="1200" kern="1200" err="1"/>
            <a:t>Cryogenics</a:t>
          </a:r>
          <a:endParaRPr lang="en-US" sz="1200" kern="1200"/>
        </a:p>
      </dsp:txBody>
      <dsp:txXfrm>
        <a:off x="2111303" y="2431915"/>
        <a:ext cx="1488137" cy="770491"/>
      </dsp:txXfrm>
    </dsp:sp>
    <dsp:sp modelId="{9DACFEDB-54DF-4DF5-8E61-D166249A1390}">
      <dsp:nvSpPr>
        <dsp:cNvPr id="0" name=""/>
        <dsp:cNvSpPr/>
      </dsp:nvSpPr>
      <dsp:spPr>
        <a:xfrm>
          <a:off x="2408931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5.228.165€</a:t>
          </a:r>
        </a:p>
      </dsp:txBody>
      <dsp:txXfrm>
        <a:off x="2408931" y="3031186"/>
        <a:ext cx="1339323" cy="256830"/>
      </dsp:txXfrm>
    </dsp:sp>
    <dsp:sp modelId="{613BCDB9-B86B-46E2-9925-11B8FC6C64A9}">
      <dsp:nvSpPr>
        <dsp:cNvPr id="0" name=""/>
        <dsp:cNvSpPr/>
      </dsp:nvSpPr>
      <dsp:spPr>
        <a:xfrm>
          <a:off x="4107817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WP4: </a:t>
          </a:r>
          <a:r>
            <a:rPr lang="it-IT" sz="1200" kern="1200" err="1"/>
            <a:t>Suspensions</a:t>
          </a:r>
          <a:r>
            <a:rPr lang="it-IT" sz="1200" kern="1200"/>
            <a:t> and large </a:t>
          </a:r>
          <a:r>
            <a:rPr lang="it-IT" sz="1200" kern="1200" err="1"/>
            <a:t>interferometric</a:t>
          </a:r>
          <a:r>
            <a:rPr lang="it-IT" sz="1200" kern="1200"/>
            <a:t> facilities</a:t>
          </a:r>
          <a:endParaRPr lang="en-US" sz="1200" kern="1200"/>
        </a:p>
      </dsp:txBody>
      <dsp:txXfrm>
        <a:off x="4107817" y="2431915"/>
        <a:ext cx="1488137" cy="770491"/>
      </dsp:txXfrm>
    </dsp:sp>
    <dsp:sp modelId="{5576002F-D6DA-4406-86C7-6861ABE46F83}">
      <dsp:nvSpPr>
        <dsp:cNvPr id="0" name=""/>
        <dsp:cNvSpPr/>
      </dsp:nvSpPr>
      <dsp:spPr>
        <a:xfrm>
          <a:off x="4405445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10.511.601€</a:t>
          </a:r>
        </a:p>
      </dsp:txBody>
      <dsp:txXfrm>
        <a:off x="4405445" y="3031186"/>
        <a:ext cx="1339323" cy="256830"/>
      </dsp:txXfrm>
    </dsp:sp>
    <dsp:sp modelId="{646792E2-7389-4DD5-9213-537B9DF1EA59}">
      <dsp:nvSpPr>
        <dsp:cNvPr id="0" name=""/>
        <dsp:cNvSpPr/>
      </dsp:nvSpPr>
      <dsp:spPr>
        <a:xfrm>
          <a:off x="6104331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WP5: Computing &amp; DAQ</a:t>
          </a:r>
          <a:endParaRPr lang="en-US" sz="1200" kern="1200"/>
        </a:p>
      </dsp:txBody>
      <dsp:txXfrm>
        <a:off x="6104331" y="2431915"/>
        <a:ext cx="1488137" cy="770491"/>
      </dsp:txXfrm>
    </dsp:sp>
    <dsp:sp modelId="{45B7DAAC-2752-43CE-86C2-EB769F1344DF}">
      <dsp:nvSpPr>
        <dsp:cNvPr id="0" name=""/>
        <dsp:cNvSpPr/>
      </dsp:nvSpPr>
      <dsp:spPr>
        <a:xfrm>
          <a:off x="6401959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1.108.177€</a:t>
          </a:r>
        </a:p>
      </dsp:txBody>
      <dsp:txXfrm>
        <a:off x="6401959" y="3031186"/>
        <a:ext cx="1339323" cy="256830"/>
      </dsp:txXfrm>
    </dsp:sp>
    <dsp:sp modelId="{AA206940-8C12-4EDC-B4DE-AF0AE37D6B88}">
      <dsp:nvSpPr>
        <dsp:cNvPr id="0" name=""/>
        <dsp:cNvSpPr/>
      </dsp:nvSpPr>
      <dsp:spPr>
        <a:xfrm>
          <a:off x="8100846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WP6: </a:t>
          </a:r>
          <a:r>
            <a:rPr lang="it-IT" sz="1200" kern="1200" err="1"/>
            <a:t>Sustainable</a:t>
          </a:r>
          <a:r>
            <a:rPr lang="it-IT" sz="1200" kern="1200"/>
            <a:t> Design</a:t>
          </a:r>
          <a:endParaRPr lang="en-US" sz="1200" kern="1200"/>
        </a:p>
      </dsp:txBody>
      <dsp:txXfrm>
        <a:off x="8100846" y="2431915"/>
        <a:ext cx="1488137" cy="770491"/>
      </dsp:txXfrm>
    </dsp:sp>
    <dsp:sp modelId="{45209173-9887-4359-91C2-37949913F914}">
      <dsp:nvSpPr>
        <dsp:cNvPr id="0" name=""/>
        <dsp:cNvSpPr/>
      </dsp:nvSpPr>
      <dsp:spPr>
        <a:xfrm>
          <a:off x="8398473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19.843.048€</a:t>
          </a:r>
        </a:p>
      </dsp:txBody>
      <dsp:txXfrm>
        <a:off x="8398473" y="3031186"/>
        <a:ext cx="1339323" cy="256830"/>
      </dsp:txXfrm>
    </dsp:sp>
    <dsp:sp modelId="{350D697C-7183-4810-A801-934DDD88F11C}">
      <dsp:nvSpPr>
        <dsp:cNvPr id="0" name=""/>
        <dsp:cNvSpPr/>
      </dsp:nvSpPr>
      <dsp:spPr>
        <a:xfrm>
          <a:off x="10097360" y="2431915"/>
          <a:ext cx="1488137" cy="7704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08725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WP7: </a:t>
          </a:r>
          <a:r>
            <a:rPr lang="it-IT" sz="1200" kern="1200" err="1"/>
            <a:t>Outreaching</a:t>
          </a:r>
          <a:r>
            <a:rPr lang="it-IT" sz="1200" kern="1200"/>
            <a:t>, </a:t>
          </a:r>
          <a:r>
            <a:rPr lang="it-IT" sz="1200" kern="1200" err="1"/>
            <a:t>Dissemination</a:t>
          </a:r>
          <a:r>
            <a:rPr lang="it-IT" sz="1200" kern="1200"/>
            <a:t>, training</a:t>
          </a:r>
          <a:endParaRPr lang="en-US" sz="1200" kern="1200"/>
        </a:p>
      </dsp:txBody>
      <dsp:txXfrm>
        <a:off x="10097360" y="2431915"/>
        <a:ext cx="1488137" cy="770491"/>
      </dsp:txXfrm>
    </dsp:sp>
    <dsp:sp modelId="{92DC4548-029C-41E5-B99C-F296D947FD12}">
      <dsp:nvSpPr>
        <dsp:cNvPr id="0" name=""/>
        <dsp:cNvSpPr/>
      </dsp:nvSpPr>
      <dsp:spPr>
        <a:xfrm>
          <a:off x="10394987" y="3031186"/>
          <a:ext cx="1339323" cy="2568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623.320€</a:t>
          </a:r>
        </a:p>
      </dsp:txBody>
      <dsp:txXfrm>
        <a:off x="10394987" y="3031186"/>
        <a:ext cx="1339323" cy="256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03/04/2025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BC7A9-CBDB-0A4F-BD40-5DF3863389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7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92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3FD44-0033-477C-B41E-AD2BFE6110F9}" type="datetime1">
              <a:rPr lang="it-IT" smtClean="0"/>
              <a:t>03/04/2025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1D964-CA3E-4DC3-9966-21032D21C46F}" type="datetime1">
              <a:rPr lang="it-IT" smtClean="0"/>
              <a:t>03/04/2025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3C48-0CC3-41E8-B0AE-736FD1B2D852}" type="datetime1">
              <a:rPr lang="it-IT" smtClean="0"/>
              <a:t>03/04/2025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4707-C430-43D4-9B56-79808676A1AA}" type="datetime1">
              <a:rPr lang="it-IT" smtClean="0"/>
              <a:t>03/04/2025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F016-D447-DA44-6B1D-854417C9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6644D-BBCA-18C8-204C-891A3E30F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6D6DB-CE7F-1BB6-96BA-5720AFBC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DF0AC-41C2-ED4B-9F16-06BAF12A1AE4}" type="datetimeFigureOut">
              <a:rPr lang="en-IT" smtClean="0"/>
              <a:t>04/03/2025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33427-B907-3568-B825-84FE8D5D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051B-8269-EEF8-D7A9-8B2AB1DC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EA84F-7A77-824D-BA8C-AC3C5E7EC5E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424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DD08-203D-437F-BEB0-3EAD897A29F2}" type="datetime1">
              <a:rPr lang="it-IT" smtClean="0"/>
              <a:t>03/04/2025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3D8F-8423-4DAF-993D-64466BE9B503}" type="datetime1">
              <a:rPr lang="it-IT" smtClean="0"/>
              <a:t>03/04/2025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F719-D41E-420F-9C70-C6839E805173}" type="datetime1">
              <a:rPr lang="it-IT" smtClean="0"/>
              <a:t>03/04/2025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2540-2D20-46B7-A9C1-9E774F5688CD}" type="datetime1">
              <a:rPr lang="it-IT" smtClean="0"/>
              <a:t>03/04/2025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4156C-3085-4AEB-82DC-A0A4004AEF33}" type="datetime1">
              <a:rPr lang="it-IT" smtClean="0"/>
              <a:t>03/04/2025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4B8E-802E-4C69-AE01-8F69362F57E5}" type="datetime1">
              <a:rPr lang="it-IT" smtClean="0"/>
              <a:t>03/04/2025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951F2-EAE5-4862-965E-84C6F348E7ED}" type="datetime1">
              <a:rPr lang="it-IT" smtClean="0"/>
              <a:t>03/04/2025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C33B-97A9-4D4C-87F9-6EE1E65A7B9D}" type="datetime1">
              <a:rPr lang="it-IT" smtClean="0"/>
              <a:t>03/04/2025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6E5DF1AF-86EA-49BD-9B96-11657EEDEB2E}" type="datetime1">
              <a:rPr lang="it-IT" smtClean="0"/>
              <a:t>03/04/2025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ETIC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3644" y="3919200"/>
            <a:ext cx="3795445" cy="1655762"/>
          </a:xfrm>
        </p:spPr>
        <p:txBody>
          <a:bodyPr/>
          <a:lstStyle/>
          <a:p>
            <a:r>
              <a:rPr lang="it-IT" dirty="0" err="1"/>
              <a:t>VanLong</a:t>
            </a:r>
            <a:r>
              <a:rPr lang="it-IT" dirty="0"/>
              <a:t> Hoang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975" y="5633714"/>
            <a:ext cx="3795444" cy="482600"/>
          </a:xfrm>
        </p:spPr>
        <p:txBody>
          <a:bodyPr/>
          <a:lstStyle/>
          <a:p>
            <a:r>
              <a:rPr lang="it-IT" dirty="0"/>
              <a:t>Sapienza Università 4-04-2025</a:t>
            </a:r>
          </a:p>
        </p:txBody>
      </p:sp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D3ACA5-A1F1-4B4E-535B-A7B25A3C8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0B646B-279C-DC07-04A4-E9630071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9DE2C7C-5F1C-C513-B9AC-64C4E4D0ABF9}"/>
              </a:ext>
            </a:extLst>
          </p:cNvPr>
          <p:cNvSpPr txBox="1">
            <a:spLocks/>
          </p:cNvSpPr>
          <p:nvPr/>
        </p:nvSpPr>
        <p:spPr>
          <a:xfrm>
            <a:off x="170359" y="3469184"/>
            <a:ext cx="379544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E. Majorana</a:t>
            </a:r>
          </a:p>
          <a:p>
            <a:endParaRPr lang="it-IT" sz="1800" b="1" dirty="0"/>
          </a:p>
          <a:p>
            <a:r>
              <a:rPr lang="it-IT" sz="1800" b="1" dirty="0"/>
              <a:t>Sapienza Univ. di Roma </a:t>
            </a:r>
          </a:p>
          <a:p>
            <a:r>
              <a:rPr lang="it-IT" sz="1800" b="1" dirty="0"/>
              <a:t>INFN Sezione di Roma</a:t>
            </a:r>
          </a:p>
          <a:p>
            <a:endParaRPr lang="it-IT" sz="1800" b="1" dirty="0"/>
          </a:p>
          <a:p>
            <a:endParaRPr lang="it-IT" sz="1800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B2BD099-FBF6-4342-06C3-9D12ECA63794}"/>
              </a:ext>
            </a:extLst>
          </p:cNvPr>
          <p:cNvSpPr/>
          <p:nvPr/>
        </p:nvSpPr>
        <p:spPr>
          <a:xfrm>
            <a:off x="4498108" y="526474"/>
            <a:ext cx="7065819" cy="720436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56" t="11023" r="-18526" b="190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 descr="Immagine che contiene Carattere, Elementi grafici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DEDF3B33-CADD-33F1-0052-89C6A48E5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" y="1707033"/>
            <a:ext cx="4395450" cy="1428396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D09E8D8-2F6E-9D17-DDE0-67039EE69C43}"/>
              </a:ext>
            </a:extLst>
          </p:cNvPr>
          <p:cNvSpPr txBox="1">
            <a:spLocks/>
          </p:cNvSpPr>
          <p:nvPr/>
        </p:nvSpPr>
        <p:spPr>
          <a:xfrm>
            <a:off x="102658" y="2747454"/>
            <a:ext cx="4649808" cy="70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a plan for an applied physics and engineering laboratory for gravitational waves</a:t>
            </a:r>
            <a:endParaRPr lang="it-IT" sz="1800" b="1" dirty="0"/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7E23100A-1662-FC98-FB33-6502C730C85B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2">
            <a:extLst>
              <a:ext uri="{FF2B5EF4-FFF2-40B4-BE49-F238E27FC236}">
                <a16:creationId xmlns:a16="http://schemas.microsoft.com/office/drawing/2014/main" id="{25A59320-CCA4-17CB-5C8C-2460A03D586F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25484F-13AC-8470-C308-2AB6E05D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7" y="1026319"/>
            <a:ext cx="9895703" cy="5432492"/>
          </a:xfrm>
          <a:prstGeom prst="rect">
            <a:avLst/>
          </a:prstGeom>
        </p:spPr>
      </p:pic>
      <p:pic>
        <p:nvPicPr>
          <p:cNvPr id="20" name="Picture 94">
            <a:extLst>
              <a:ext uri="{FF2B5EF4-FFF2-40B4-BE49-F238E27FC236}">
                <a16:creationId xmlns:a16="http://schemas.microsoft.com/office/drawing/2014/main" id="{3F2DE3E0-A0A7-E1A1-3086-EABA5DE5D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magine 3">
            <a:extLst>
              <a:ext uri="{FF2B5EF4-FFF2-40B4-BE49-F238E27FC236}">
                <a16:creationId xmlns:a16="http://schemas.microsoft.com/office/drawing/2014/main" id="{E1BB1C76-91D4-A4FD-A73D-678019DAE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E2A50-3B96-6FFE-A907-2DD8EB8F4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4">
            <a:extLst>
              <a:ext uri="{FF2B5EF4-FFF2-40B4-BE49-F238E27FC236}">
                <a16:creationId xmlns:a16="http://schemas.microsoft.com/office/drawing/2014/main" id="{DB4C0AD8-AEF5-55D3-911B-E9DAEC411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320F09-B9C3-C8DF-40A0-50D159F4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292" y="1495167"/>
            <a:ext cx="7367801" cy="4744994"/>
          </a:xfrm>
          <a:prstGeom prst="rect">
            <a:avLst/>
          </a:prstGeom>
        </p:spPr>
      </p:pic>
      <p:pic>
        <p:nvPicPr>
          <p:cNvPr id="18" name="Picture 17" descr="A metal object with holes and holes&#10;&#10;AI-generated content may be incorrect.">
            <a:extLst>
              <a:ext uri="{FF2B5EF4-FFF2-40B4-BE49-F238E27FC236}">
                <a16:creationId xmlns:a16="http://schemas.microsoft.com/office/drawing/2014/main" id="{238CE9BC-0FB2-3D68-7C79-85D28375D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456" y="2125362"/>
            <a:ext cx="2900748" cy="3867664"/>
          </a:xfrm>
          <a:prstGeom prst="rect">
            <a:avLst/>
          </a:prstGeom>
        </p:spPr>
      </p:pic>
      <p:pic>
        <p:nvPicPr>
          <p:cNvPr id="20" name="Immagine 20" descr="Immagine che contiene Trasparenza, design, interno, arte&#10;&#10;Descrizione generata automaticamente">
            <a:extLst>
              <a:ext uri="{FF2B5EF4-FFF2-40B4-BE49-F238E27FC236}">
                <a16:creationId xmlns:a16="http://schemas.microsoft.com/office/drawing/2014/main" id="{535651D8-E41D-5000-A499-8FD5926D5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844" y="3289426"/>
            <a:ext cx="2292156" cy="1539535"/>
          </a:xfrm>
          <a:prstGeom prst="rect">
            <a:avLst/>
          </a:prstGeom>
        </p:spPr>
      </p:pic>
      <p:sp>
        <p:nvSpPr>
          <p:cNvPr id="23" name="CasellaDiTesto 2">
            <a:extLst>
              <a:ext uri="{FF2B5EF4-FFF2-40B4-BE49-F238E27FC236}">
                <a16:creationId xmlns:a16="http://schemas.microsoft.com/office/drawing/2014/main" id="{E3DABAB9-D380-B9F2-E724-2FEEE106D274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24" name="Immagine 3">
            <a:extLst>
              <a:ext uri="{FF2B5EF4-FFF2-40B4-BE49-F238E27FC236}">
                <a16:creationId xmlns:a16="http://schemas.microsoft.com/office/drawing/2014/main" id="{2B0C379E-2FA4-E966-A5AB-8FC1162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3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4081A3-90A9-BED0-BC28-5189BA3CE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92" y="1148345"/>
            <a:ext cx="9284494" cy="5220009"/>
          </a:xfrm>
          <a:prstGeom prst="rect">
            <a:avLst/>
          </a:prstGeom>
        </p:spPr>
      </p:pic>
      <p:sp>
        <p:nvSpPr>
          <p:cNvPr id="2" name="CasellaDiTesto 2">
            <a:extLst>
              <a:ext uri="{FF2B5EF4-FFF2-40B4-BE49-F238E27FC236}">
                <a16:creationId xmlns:a16="http://schemas.microsoft.com/office/drawing/2014/main" id="{079D69DA-18F2-6836-F97B-1285BFA01750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DE59927C-9698-0B71-6035-59B5D60B2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8" name="Picture 94">
            <a:extLst>
              <a:ext uri="{FF2B5EF4-FFF2-40B4-BE49-F238E27FC236}">
                <a16:creationId xmlns:a16="http://schemas.microsoft.com/office/drawing/2014/main" id="{CA352BBA-8D63-23E0-1BCF-E407D4DCB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70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1DAE1C44-DC6E-6BAA-B65D-8B8C20201ED1}"/>
              </a:ext>
            </a:extLst>
          </p:cNvPr>
          <p:cNvSpPr txBox="1">
            <a:spLocks/>
          </p:cNvSpPr>
          <p:nvPr/>
        </p:nvSpPr>
        <p:spPr>
          <a:xfrm>
            <a:off x="3420912" y="939103"/>
            <a:ext cx="10515600" cy="7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Titillium Web" pitchFamily="2" charset="77"/>
              </a:rPr>
              <a:t>Suspensions: Steady-State Simulations for C75 payload</a:t>
            </a:r>
          </a:p>
        </p:txBody>
      </p:sp>
      <p:pic>
        <p:nvPicPr>
          <p:cNvPr id="8" name="Immagine 7" descr="Immagine che contiene lampada, testo, schermata, design&#10;&#10;Descrizione generata automaticamente">
            <a:extLst>
              <a:ext uri="{FF2B5EF4-FFF2-40B4-BE49-F238E27FC236}">
                <a16:creationId xmlns:a16="http://schemas.microsoft.com/office/drawing/2014/main" id="{C37655AF-D42D-5230-A47E-D10E4622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1" y="1706135"/>
            <a:ext cx="3510934" cy="4932397"/>
          </a:xfrm>
          <a:prstGeom prst="rect">
            <a:avLst/>
          </a:prstGeom>
        </p:spPr>
      </p:pic>
      <p:pic>
        <p:nvPicPr>
          <p:cNvPr id="11" name="Immagine 10" descr="Immagine che contiene lampada, testo, schermata&#10;&#10;Descrizione generata automaticamente">
            <a:extLst>
              <a:ext uri="{FF2B5EF4-FFF2-40B4-BE49-F238E27FC236}">
                <a16:creationId xmlns:a16="http://schemas.microsoft.com/office/drawing/2014/main" id="{6C113006-6403-73A4-3D63-D04E40832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6" y="1639644"/>
            <a:ext cx="3584971" cy="4932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EEB7535-7FF0-A42B-0FE8-9A2C2FE09084}"/>
                  </a:ext>
                </a:extLst>
              </p:cNvPr>
              <p:cNvSpPr txBox="1"/>
              <p:nvPr/>
            </p:nvSpPr>
            <p:spPr>
              <a:xfrm>
                <a:off x="3864598" y="1378659"/>
                <a:ext cx="4615839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i="1" dirty="0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it-IT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it-IT" sz="1400" dirty="0"/>
                  <a:t>Test Mass: 125 kg, 450 mm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it-IT" sz="1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/>
                  <a:t>PF-TM Sapphire </a:t>
                </a:r>
                <a:r>
                  <a:rPr lang="it-IT" sz="1400" dirty="0" err="1"/>
                  <a:t>wires</a:t>
                </a:r>
                <a:r>
                  <a:rPr lang="it-IT" sz="1400" dirty="0"/>
                  <a:t>: 5.4 mm </a:t>
                </a:r>
                <a14:m>
                  <m:oMath xmlns:m="http://schemas.openxmlformats.org/officeDocument/2006/math">
                    <m:r>
                      <a:rPr lang="it-IT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it-IT" sz="1400" dirty="0"/>
                  <a:t>, Length 800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 err="1"/>
                  <a:t>TestMass</a:t>
                </a:r>
                <a:r>
                  <a:rPr lang="it-IT" sz="1400" dirty="0"/>
                  <a:t>-MI Sapphire: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 err="1"/>
                  <a:t>Fibers</a:t>
                </a:r>
                <a:r>
                  <a:rPr lang="it-IT" sz="1400" dirty="0"/>
                  <a:t> 2.2 mm </a:t>
                </a:r>
                <a14:m>
                  <m:oMath xmlns:m="http://schemas.openxmlformats.org/officeDocument/2006/math">
                    <m:r>
                      <a:rPr lang="it-IT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1400" dirty="0"/>
                  <a:t>, Length 700 mm</a:t>
                </a:r>
              </a:p>
              <a:p>
                <a:r>
                  <a:rPr lang="en-US" sz="1400" dirty="0"/>
                  <a:t>       OR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highlight>
                      <a:srgbClr val="FFFF00"/>
                    </a:highlight>
                  </a:rPr>
                  <a:t>Ribbons</a:t>
                </a:r>
                <a:r>
                  <a:rPr lang="en-US" sz="1400" dirty="0"/>
                  <a:t> (thin) 6.5 mm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/>
                  <a:t> 1 mm, Length 700 mm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Coldest Point 8K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Radiation component to 8K environment included.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highlight>
                      <a:srgbClr val="FFFF00"/>
                    </a:highlight>
                  </a:rPr>
                  <a:t>High emissivity </a:t>
                </a:r>
                <a:r>
                  <a:rPr lang="en-US" sz="1400" dirty="0"/>
                  <a:t>studies in Rome, dedicated to cryogenics </a:t>
                </a:r>
                <a:r>
                  <a:rPr lang="en-US" sz="1400" dirty="0">
                    <a:sym typeface="Wingdings" pitchFamily="2" charset="2"/>
                  </a:rPr>
                  <a:t> Selection of the viable solution for both Prototype and ET cryostat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𝜀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=0.85)</m:t>
                    </m:r>
                  </m:oMath>
                </a14:m>
                <a:r>
                  <a:rPr lang="en-US" sz="1400" dirty="0">
                    <a:sym typeface="Wingdings" pitchFamily="2" charset="2"/>
                  </a:rPr>
                  <a:t> ~flat down to 100 K.</a:t>
                </a:r>
                <a:endParaRPr lang="en-US" sz="1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EEB7535-7FF0-A42B-0FE8-9A2C2FE09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598" y="1378659"/>
                <a:ext cx="4615839" cy="2462213"/>
              </a:xfrm>
              <a:prstGeom prst="rect">
                <a:avLst/>
              </a:prstGeom>
              <a:blipFill>
                <a:blip r:embed="rId4"/>
                <a:stretch>
                  <a:fillRect l="-275" t="-513" b="-15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67477A-36A3-5DFC-EF24-6BA2EB4E1C63}"/>
              </a:ext>
            </a:extLst>
          </p:cNvPr>
          <p:cNvSpPr txBox="1"/>
          <p:nvPr/>
        </p:nvSpPr>
        <p:spPr>
          <a:xfrm>
            <a:off x="1224299" y="1344991"/>
            <a:ext cx="1623697" cy="33855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Sapphire Fibers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90202A-1911-E0D0-BCAE-8B8A1C2B4FFF}"/>
              </a:ext>
            </a:extLst>
          </p:cNvPr>
          <p:cNvSpPr txBox="1"/>
          <p:nvPr/>
        </p:nvSpPr>
        <p:spPr>
          <a:xfrm>
            <a:off x="9423777" y="1275121"/>
            <a:ext cx="1836102" cy="33855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Sapphire Ribbons</a:t>
            </a:r>
          </a:p>
        </p:txBody>
      </p:sp>
      <p:pic>
        <p:nvPicPr>
          <p:cNvPr id="3" name="Immagine 2" descr="Immagine che contiene schermata, cerchio&#10;&#10;Descrizione generata automaticamente">
            <a:extLst>
              <a:ext uri="{FF2B5EF4-FFF2-40B4-BE49-F238E27FC236}">
                <a16:creationId xmlns:a16="http://schemas.microsoft.com/office/drawing/2014/main" id="{0CBAAE1A-3021-CAD9-440D-B4A9A61E5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22706"/>
          <a:stretch/>
        </p:blipFill>
        <p:spPr>
          <a:xfrm>
            <a:off x="4434945" y="3949092"/>
            <a:ext cx="3318802" cy="2823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611BEB1-682B-18F7-4CE0-39194A331C82}"/>
                  </a:ext>
                </a:extLst>
              </p:cNvPr>
              <p:cNvSpPr txBox="1"/>
              <p:nvPr/>
            </p:nvSpPr>
            <p:spPr>
              <a:xfrm>
                <a:off x="5428606" y="4702646"/>
                <a:ext cx="133478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611BEB1-682B-18F7-4CE0-39194A331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06" y="4702646"/>
                <a:ext cx="13347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2">
            <a:extLst>
              <a:ext uri="{FF2B5EF4-FFF2-40B4-BE49-F238E27FC236}">
                <a16:creationId xmlns:a16="http://schemas.microsoft.com/office/drawing/2014/main" id="{45A46044-713F-F9E5-0288-C3E846842EE2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EB339F99-E0C5-DBB9-0915-20F43BCF6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10" name="Picture 94">
            <a:extLst>
              <a:ext uri="{FF2B5EF4-FFF2-40B4-BE49-F238E27FC236}">
                <a16:creationId xmlns:a16="http://schemas.microsoft.com/office/drawing/2014/main" id="{ABB3F7EB-139D-4CAE-AA3E-C1ED6E168A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22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029B-C522-2F6D-3FAF-CDFB6B6A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15883" cy="836341"/>
          </a:xfrm>
        </p:spPr>
        <p:txBody>
          <a:bodyPr>
            <a:normAutofit/>
          </a:bodyPr>
          <a:lstStyle/>
          <a:p>
            <a:r>
              <a:rPr lang="en-US" sz="1800" dirty="0"/>
              <a:t>Thermal simulations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4E179-0C56-C458-01CF-A19387CE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" y="935910"/>
            <a:ext cx="5634145" cy="589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C6223-7AE3-E6E0-A272-5D8281AF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6" y="1120208"/>
            <a:ext cx="1855413" cy="2764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0734F-761E-79BF-3E17-5BDCE911D07D}"/>
              </a:ext>
            </a:extLst>
          </p:cNvPr>
          <p:cNvSpPr txBox="1"/>
          <p:nvPr/>
        </p:nvSpPr>
        <p:spPr>
          <a:xfrm>
            <a:off x="4668243" y="6395604"/>
            <a:ext cx="3764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SBAI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0EC05-1E8E-BCDB-42EE-27C81AB40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3579308"/>
            <a:ext cx="5712010" cy="3278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86CA91-ACD3-57A5-E481-5D7C2E83D0C8}"/>
              </a:ext>
            </a:extLst>
          </p:cNvPr>
          <p:cNvSpPr txBox="1"/>
          <p:nvPr/>
        </p:nvSpPr>
        <p:spPr>
          <a:xfrm>
            <a:off x="153026" y="5553126"/>
            <a:ext cx="6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FIRST RML SYSTEM !</a:t>
            </a:r>
            <a:endParaRPr lang="en-IT" dirty="0">
              <a:highlight>
                <a:srgbClr val="FFFF00"/>
              </a:highlight>
            </a:endParaRPr>
          </a:p>
        </p:txBody>
      </p:sp>
      <p:pic>
        <p:nvPicPr>
          <p:cNvPr id="14" name="Picture 94">
            <a:extLst>
              <a:ext uri="{FF2B5EF4-FFF2-40B4-BE49-F238E27FC236}">
                <a16:creationId xmlns:a16="http://schemas.microsoft.com/office/drawing/2014/main" id="{5580D393-3D23-E41D-1874-25CCDD3095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egnaposto contenuto 18" descr="Immagine che contiene testo, porta, guardiola&#10;&#10;Descrizione generata automaticamente">
            <a:extLst>
              <a:ext uri="{FF2B5EF4-FFF2-40B4-BE49-F238E27FC236}">
                <a16:creationId xmlns:a16="http://schemas.microsoft.com/office/drawing/2014/main" id="{D5EE1559-B191-5A71-4748-4830F127C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0" y="112341"/>
            <a:ext cx="5175386" cy="34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1245094" y="1163403"/>
            <a:ext cx="98942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ARC-CRYOGENICS partner projects in the “Eistein Telescope galaxy”</a:t>
            </a:r>
          </a:p>
          <a:p>
            <a:pPr algn="just"/>
            <a:endParaRPr lang="en-US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PRIN </a:t>
            </a:r>
            <a:r>
              <a:rPr lang="en-US" b="1" dirty="0" err="1">
                <a:latin typeface="Titillium" pitchFamily="2" charset="77"/>
              </a:rPr>
              <a:t>LoVeC</a:t>
            </a:r>
            <a:r>
              <a:rPr lang="en-US" b="1" dirty="0">
                <a:latin typeface="Titillium" pitchFamily="2" charset="77"/>
              </a:rPr>
              <a:t>-ET </a:t>
            </a:r>
            <a:r>
              <a:rPr lang="en-US" dirty="0">
                <a:latin typeface="Titillium" pitchFamily="2" charset="77"/>
              </a:rPr>
              <a:t>(Low frequency Versus Cryogenics for ET), Majorana 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PRIN payload prototype (including Silicon): partners: Sapienza, PG, URB TOV, INFN</a:t>
            </a:r>
            <a:endParaRPr lang="en-US" b="1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KAGRA</a:t>
            </a:r>
            <a:r>
              <a:rPr lang="en-US" dirty="0">
                <a:latin typeface="Titillium" pitchFamily="2" charset="77"/>
              </a:rPr>
              <a:t> (a continuous collaborative exchange since some decades), we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discuss any cryogenic payload issue and solutions,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exchange on cryogenics, materials, technical noise, cryogenic/vacuum and sensing devices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Titillium Web" pitchFamily="2" charset="77"/>
              </a:rPr>
              <a:t>KIT</a:t>
            </a:r>
            <a:r>
              <a:rPr lang="en-US" dirty="0">
                <a:effectLst/>
                <a:latin typeface="Titillium Web" pitchFamily="2" charset="77"/>
              </a:rPr>
              <a:t> Karlsruhe Institute of Technology, Grohman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 Web" pitchFamily="2" charset="77"/>
              </a:rPr>
              <a:t>Current and Long-term plans for cryostats and payloads </a:t>
            </a:r>
            <a:endParaRPr lang="en-US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Titillium Web" pitchFamily="2" charset="77"/>
              </a:rPr>
              <a:t>ETIC-CAOS</a:t>
            </a:r>
            <a:r>
              <a:rPr lang="en-US" dirty="0">
                <a:effectLst/>
                <a:latin typeface="Titillium Web" pitchFamily="2" charset="77"/>
              </a:rPr>
              <a:t> INFN, H. </a:t>
            </a:r>
            <a:r>
              <a:rPr lang="en-US" dirty="0" err="1">
                <a:effectLst/>
                <a:latin typeface="Titillium Web" pitchFamily="2" charset="77"/>
              </a:rPr>
              <a:t>Vocca</a:t>
            </a:r>
            <a:endParaRPr lang="en-US" dirty="0">
              <a:effectLst/>
              <a:latin typeface="Titillium Web" pitchFamily="2" charset="77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 Web" pitchFamily="2" charset="77"/>
              </a:rPr>
              <a:t>Room Temperature developments for seismic attenuator interferometric facility</a:t>
            </a:r>
            <a:endParaRPr lang="en-US" b="1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INFN Investment CSN5</a:t>
            </a:r>
            <a:r>
              <a:rPr lang="en-US" dirty="0">
                <a:latin typeface="Titillium" pitchFamily="2" charset="77"/>
              </a:rPr>
              <a:t> at Napoli branch (L. Di Fiore)</a:t>
            </a:r>
            <a:endParaRPr lang="en-US" b="1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EGO Vacuum &amp; Cryogenics</a:t>
            </a:r>
            <a:r>
              <a:rPr lang="en-US" dirty="0">
                <a:latin typeface="Titillium" pitchFamily="2" charset="77"/>
              </a:rPr>
              <a:t>, A. </a:t>
            </a:r>
            <a:r>
              <a:rPr lang="en-US" dirty="0" err="1">
                <a:latin typeface="Titillium" pitchFamily="2" charset="77"/>
              </a:rPr>
              <a:t>Pasqualetti</a:t>
            </a:r>
            <a:endParaRPr lang="en-US" dirty="0">
              <a:latin typeface="Titillium" pitchFamily="2" charset="77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Waiting for the ARC cryostat operation, we plan to use the facility at EGO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INFN Cuore and Cupid</a:t>
            </a:r>
            <a:r>
              <a:rPr lang="en-US" dirty="0">
                <a:latin typeface="Titillium" pitchFamily="2" charset="77"/>
              </a:rPr>
              <a:t>, </a:t>
            </a:r>
            <a:r>
              <a:rPr lang="en-US" dirty="0" err="1">
                <a:latin typeface="Titillium" pitchFamily="2" charset="77"/>
              </a:rPr>
              <a:t>Pirro</a:t>
            </a:r>
            <a:r>
              <a:rPr lang="en-US" dirty="0">
                <a:latin typeface="Titillium" pitchFamily="2" charset="77"/>
              </a:rPr>
              <a:t> and </a:t>
            </a:r>
            <a:r>
              <a:rPr lang="en-US" dirty="0" err="1">
                <a:latin typeface="Titillium" pitchFamily="2" charset="77"/>
              </a:rPr>
              <a:t>Cruciani</a:t>
            </a:r>
            <a:endParaRPr lang="en-US" dirty="0">
              <a:latin typeface="Titillium" pitchFamily="2" charset="77"/>
            </a:endParaRP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Directly involved in ETIC, they are spending significant and precious FTE with us</a:t>
            </a:r>
            <a:endParaRPr lang="en-US" b="1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 pitchFamily="2" charset="77"/>
              </a:rPr>
              <a:t>INFN LNGS</a:t>
            </a:r>
            <a:r>
              <a:rPr lang="en-US" dirty="0">
                <a:latin typeface="Titillium" pitchFamily="2" charset="77"/>
              </a:rPr>
              <a:t>, Spallino</a:t>
            </a:r>
          </a:p>
          <a:p>
            <a:pPr marL="742950" lvl="1" indent="-285750" algn="just">
              <a:buFont typeface="Wingdings" pitchFamily="2" charset="2"/>
              <a:buChar char="Ø"/>
            </a:pPr>
            <a:r>
              <a:rPr lang="en-US" dirty="0">
                <a:latin typeface="Titillium" pitchFamily="2" charset="77"/>
              </a:rPr>
              <a:t>Frost formation on cold surfaces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0B76C354-9A11-BF86-F507-F54604AD6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10" name="Picture 94">
            <a:extLst>
              <a:ext uri="{FF2B5EF4-FFF2-40B4-BE49-F238E27FC236}">
                <a16:creationId xmlns:a16="http://schemas.microsoft.com/office/drawing/2014/main" id="{D6DC61DA-2D5A-F2AF-57A8-1BDE9F249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2">
            <a:extLst>
              <a:ext uri="{FF2B5EF4-FFF2-40B4-BE49-F238E27FC236}">
                <a16:creationId xmlns:a16="http://schemas.microsoft.com/office/drawing/2014/main" id="{93D2C517-D0F2-32DC-AB40-91960ACD2B33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</p:spTree>
    <p:extLst>
      <p:ext uri="{BB962C8B-B14F-4D97-AF65-F5344CB8AC3E}">
        <p14:creationId xmlns:p14="http://schemas.microsoft.com/office/powerpoint/2010/main" val="383152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6B5B-D2B8-4C2F-C355-166EA98B0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2422FE-5B6F-AE64-9052-EF6538FA1A67}"/>
              </a:ext>
            </a:extLst>
          </p:cNvPr>
          <p:cNvSpPr txBox="1"/>
          <p:nvPr/>
        </p:nvSpPr>
        <p:spPr>
          <a:xfrm>
            <a:off x="604328" y="1172410"/>
            <a:ext cx="98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Manca </a:t>
            </a:r>
            <a:r>
              <a:rPr lang="en-US" sz="2400" b="1" dirty="0" err="1">
                <a:solidFill>
                  <a:srgbClr val="B27F47"/>
                </a:solidFill>
                <a:latin typeface="Titillium Bd" pitchFamily="2" charset="77"/>
              </a:rPr>
              <a:t>ancora</a:t>
            </a:r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 molto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57BD3-D441-2358-20A7-06FFFC85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23" y="2641782"/>
            <a:ext cx="3632200" cy="378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B132C-69D7-323A-B76B-1CFA54C37729}"/>
              </a:ext>
            </a:extLst>
          </p:cNvPr>
          <p:cNvSpPr/>
          <p:nvPr/>
        </p:nvSpPr>
        <p:spPr>
          <a:xfrm rot="18900000">
            <a:off x="2843810" y="3034035"/>
            <a:ext cx="104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8AE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D8C27-047D-A1E7-8921-F93C96D79612}"/>
              </a:ext>
            </a:extLst>
          </p:cNvPr>
          <p:cNvSpPr/>
          <p:nvPr/>
        </p:nvSpPr>
        <p:spPr>
          <a:xfrm rot="3570023">
            <a:off x="1441504" y="2409095"/>
            <a:ext cx="177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cooling methods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F0C719-A54B-7625-9C35-82A52C9C1313}"/>
              </a:ext>
            </a:extLst>
          </p:cNvPr>
          <p:cNvSpPr/>
          <p:nvPr/>
        </p:nvSpPr>
        <p:spPr>
          <a:xfrm rot="1721090">
            <a:off x="1406802" y="2969390"/>
            <a:ext cx="10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Calibri Light" panose="020F0302020204030204" pitchFamily="34" charset="0"/>
                <a:cs typeface="Calibri Light" panose="020F0302020204030204" pitchFamily="34" charset="0"/>
              </a:rPr>
              <a:t>Cryostats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389BF-7C8F-1F82-B07E-BF8CB2160CF8}"/>
              </a:ext>
            </a:extLst>
          </p:cNvPr>
          <p:cNvSpPr/>
          <p:nvPr/>
        </p:nvSpPr>
        <p:spPr>
          <a:xfrm rot="2499156">
            <a:off x="170251" y="2872600"/>
            <a:ext cx="226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test-mass Suspensions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FF349-5BBC-E4EE-BA39-FF291AFCE229}"/>
              </a:ext>
            </a:extLst>
          </p:cNvPr>
          <p:cNvSpPr/>
          <p:nvPr/>
        </p:nvSpPr>
        <p:spPr>
          <a:xfrm rot="1506365">
            <a:off x="626136" y="2287329"/>
            <a:ext cx="18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A440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seismic attenutor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1F1D8-6F09-ACF5-312A-B0BF4E16131E}"/>
              </a:ext>
            </a:extLst>
          </p:cNvPr>
          <p:cNvSpPr/>
          <p:nvPr/>
        </p:nvSpPr>
        <p:spPr>
          <a:xfrm rot="17597597">
            <a:off x="1693599" y="2457116"/>
            <a:ext cx="27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D0583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underground infrastructure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2F609C-347A-5D8B-2394-36AA2576E115}"/>
              </a:ext>
            </a:extLst>
          </p:cNvPr>
          <p:cNvSpPr txBox="1"/>
          <p:nvPr/>
        </p:nvSpPr>
        <p:spPr>
          <a:xfrm>
            <a:off x="4166618" y="2353516"/>
            <a:ext cx="207001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Analyse carefully the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1AB3F-74D4-4B57-16ED-4F2E6F3A3F02}"/>
              </a:ext>
            </a:extLst>
          </p:cNvPr>
          <p:cNvSpPr txBox="1"/>
          <p:nvPr/>
        </p:nvSpPr>
        <p:spPr>
          <a:xfrm>
            <a:off x="6183338" y="5105613"/>
            <a:ext cx="322016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Aligning priorities and wisely schedule viable R&amp;D milestones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2D667-69A8-03F7-5776-C117C08018ED}"/>
              </a:ext>
            </a:extLst>
          </p:cNvPr>
          <p:cNvSpPr txBox="1"/>
          <p:nvPr/>
        </p:nvSpPr>
        <p:spPr>
          <a:xfrm>
            <a:off x="5921363" y="4395315"/>
            <a:ext cx="37169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Development of experimental facilities and know-how identification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A2533-32EA-A080-C823-6BC1E6C5EF82}"/>
              </a:ext>
            </a:extLst>
          </p:cNvPr>
          <p:cNvSpPr txBox="1"/>
          <p:nvPr/>
        </p:nvSpPr>
        <p:spPr>
          <a:xfrm>
            <a:off x="4618007" y="3717892"/>
            <a:ext cx="32201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Widening the collaboration and gathering financial resources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821B1EE-DACA-16CF-D5B6-80B0901410E1}"/>
              </a:ext>
            </a:extLst>
          </p:cNvPr>
          <p:cNvSpPr/>
          <p:nvPr/>
        </p:nvSpPr>
        <p:spPr>
          <a:xfrm>
            <a:off x="9743777" y="3091309"/>
            <a:ext cx="394688" cy="1433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330AD2-6987-3AC7-01E3-140AEE5054B1}"/>
              </a:ext>
            </a:extLst>
          </p:cNvPr>
          <p:cNvSpPr txBox="1"/>
          <p:nvPr/>
        </p:nvSpPr>
        <p:spPr>
          <a:xfrm>
            <a:off x="10138465" y="3623235"/>
            <a:ext cx="21170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A “</a:t>
            </a:r>
            <a:r>
              <a:rPr lang="en-GB" dirty="0" err="1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sustainanable</a:t>
            </a:r>
            <a:r>
              <a:rPr lang="en-GB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” Technical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3F5E28-1964-78C3-84A4-D68BFDA5ED97}"/>
              </a:ext>
            </a:extLst>
          </p:cNvPr>
          <p:cNvSpPr txBox="1"/>
          <p:nvPr/>
        </p:nvSpPr>
        <p:spPr>
          <a:xfrm>
            <a:off x="4137523" y="3030939"/>
            <a:ext cx="23079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Experience with present detectors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5B20D1-7D87-D96E-6AAF-BA34311BA126}"/>
              </a:ext>
            </a:extLst>
          </p:cNvPr>
          <p:cNvGrpSpPr/>
          <p:nvPr/>
        </p:nvGrpSpPr>
        <p:grpSpPr>
          <a:xfrm rot="19555348">
            <a:off x="4947333" y="3131053"/>
            <a:ext cx="2503052" cy="1899700"/>
            <a:chOff x="3283154" y="4680488"/>
            <a:chExt cx="1916135" cy="1454258"/>
          </a:xfrm>
          <a:noFill/>
        </p:grpSpPr>
        <p:sp>
          <p:nvSpPr>
            <p:cNvPr id="21" name="Curved Down Arrow 20">
              <a:extLst>
                <a:ext uri="{FF2B5EF4-FFF2-40B4-BE49-F238E27FC236}">
                  <a16:creationId xmlns:a16="http://schemas.microsoft.com/office/drawing/2014/main" id="{177842A5-AD8F-B7E6-5258-3C41015F3511}"/>
                </a:ext>
              </a:extLst>
            </p:cNvPr>
            <p:cNvSpPr/>
            <p:nvPr/>
          </p:nvSpPr>
          <p:spPr>
            <a:xfrm>
              <a:off x="3394227" y="4680488"/>
              <a:ext cx="1805062" cy="743919"/>
            </a:xfrm>
            <a:prstGeom prst="curvedDown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>
              <a:extLst>
                <a:ext uri="{FF2B5EF4-FFF2-40B4-BE49-F238E27FC236}">
                  <a16:creationId xmlns:a16="http://schemas.microsoft.com/office/drawing/2014/main" id="{547C7324-693E-8BC7-91E9-458B3ED8D7A4}"/>
                </a:ext>
              </a:extLst>
            </p:cNvPr>
            <p:cNvSpPr/>
            <p:nvPr/>
          </p:nvSpPr>
          <p:spPr>
            <a:xfrm flipH="1" flipV="1">
              <a:off x="3283154" y="5390827"/>
              <a:ext cx="1805062" cy="743919"/>
            </a:xfrm>
            <a:prstGeom prst="curvedDown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CasellaDiTesto 2">
            <a:extLst>
              <a:ext uri="{FF2B5EF4-FFF2-40B4-BE49-F238E27FC236}">
                <a16:creationId xmlns:a16="http://schemas.microsoft.com/office/drawing/2014/main" id="{91EDA4D3-05B3-D75A-FFC9-0B54D55A875E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25" name="Immagine 3">
            <a:extLst>
              <a:ext uri="{FF2B5EF4-FFF2-40B4-BE49-F238E27FC236}">
                <a16:creationId xmlns:a16="http://schemas.microsoft.com/office/drawing/2014/main" id="{46580477-8B0B-1D46-B556-145EC958E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26" name="Picture 94">
            <a:extLst>
              <a:ext uri="{FF2B5EF4-FFF2-40B4-BE49-F238E27FC236}">
                <a16:creationId xmlns:a16="http://schemas.microsoft.com/office/drawing/2014/main" id="{FE7DB84C-FE2E-FCA5-0344-BFF1C4866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1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A0C08-E7C0-4C23-DCCF-E788CB843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AD29145-195A-3535-9CAC-6275C24916A9}"/>
              </a:ext>
            </a:extLst>
          </p:cNvPr>
          <p:cNvSpPr txBox="1"/>
          <p:nvPr/>
        </p:nvSpPr>
        <p:spPr>
          <a:xfrm>
            <a:off x="604328" y="1172410"/>
            <a:ext cx="98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B27F47"/>
                </a:solidFill>
                <a:latin typeface="Titillium Bd" pitchFamily="2" charset="77"/>
              </a:rPr>
              <a:t>Sinergie</a:t>
            </a:r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 </a:t>
            </a:r>
            <a:r>
              <a:rPr lang="en-US" sz="2400" b="1" dirty="0" err="1">
                <a:solidFill>
                  <a:srgbClr val="B27F47"/>
                </a:solidFill>
                <a:latin typeface="Titillium Bd" pitchFamily="2" charset="77"/>
              </a:rPr>
              <a:t>locali</a:t>
            </a:r>
            <a:endParaRPr lang="en-US" sz="24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EE2B6C-F6B9-07D5-A558-E40CF3F3F4BF}"/>
              </a:ext>
            </a:extLst>
          </p:cNvPr>
          <p:cNvSpPr txBox="1"/>
          <p:nvPr/>
        </p:nvSpPr>
        <p:spPr>
          <a:xfrm>
            <a:off x="604328" y="1354948"/>
            <a:ext cx="11157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r>
              <a:rPr lang="it-IT" b="1" dirty="0"/>
              <a:t>Possiamo crescere in </a:t>
            </a:r>
            <a:r>
              <a:rPr lang="en-IT" b="1" dirty="0"/>
              <a:t>sinergia con altri settori di ricerca ricchi di esperienza presenti nel dipartimento, ma ciò è possibile solo seguendo da vicino le esperienze con gli attuali interferometri</a:t>
            </a:r>
            <a:r>
              <a:rPr lang="en-GB" b="1" dirty="0"/>
              <a:t>.</a:t>
            </a:r>
            <a:endParaRPr lang="en-IT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B0D00D-A599-3875-37AF-9B883491388B}"/>
              </a:ext>
            </a:extLst>
          </p:cNvPr>
          <p:cNvGrpSpPr/>
          <p:nvPr/>
        </p:nvGrpSpPr>
        <p:grpSpPr>
          <a:xfrm>
            <a:off x="194843" y="4670829"/>
            <a:ext cx="11802313" cy="1764260"/>
            <a:chOff x="194843" y="4670829"/>
            <a:chExt cx="11802313" cy="17642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B17CE9-6B36-B323-FB1F-DB67F2E2EB93}"/>
                </a:ext>
              </a:extLst>
            </p:cNvPr>
            <p:cNvSpPr txBox="1"/>
            <p:nvPr/>
          </p:nvSpPr>
          <p:spPr>
            <a:xfrm>
              <a:off x="194843" y="4957761"/>
              <a:ext cx="1180231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Titillium Web" pitchFamily="2" charset="77"/>
                </a:rPr>
                <a:t>I </a:t>
              </a:r>
              <a:r>
                <a:rPr lang="en-GB" b="1" dirty="0" err="1">
                  <a:latin typeface="Titillium Web" pitchFamily="2" charset="77"/>
                </a:rPr>
                <a:t>migliori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specialisti</a:t>
              </a:r>
              <a:r>
                <a:rPr lang="en-GB" b="1" dirty="0">
                  <a:latin typeface="Titillium Web" pitchFamily="2" charset="77"/>
                </a:rPr>
                <a:t> del </a:t>
              </a:r>
              <a:r>
                <a:rPr lang="en-GB" b="1" dirty="0" err="1">
                  <a:latin typeface="Titillium Web" pitchFamily="2" charset="77"/>
                </a:rPr>
                <a:t>mondo</a:t>
              </a:r>
              <a:r>
                <a:rPr lang="en-GB" b="1" dirty="0">
                  <a:latin typeface="Titillium Web" pitchFamily="2" charset="77"/>
                </a:rPr>
                <a:t> non </a:t>
              </a:r>
              <a:r>
                <a:rPr lang="en-GB" b="1" dirty="0" err="1">
                  <a:latin typeface="Titillium Web" pitchFamily="2" charset="77"/>
                </a:rPr>
                <a:t>porteranno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grossi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contributi</a:t>
              </a:r>
              <a:r>
                <a:rPr lang="en-GB" b="1" dirty="0">
                  <a:latin typeface="Titillium Web" pitchFamily="2" charset="77"/>
                </a:rPr>
                <a:t> al TDR di ET in poco tempo senza </a:t>
              </a:r>
              <a:r>
                <a:rPr lang="en-GB" b="1" dirty="0" err="1">
                  <a:latin typeface="Titillium Web" pitchFamily="2" charset="77"/>
                </a:rPr>
                <a:t>utilizzare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l’esperienza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sul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funzionamento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degli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attuali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rivelatori</a:t>
              </a:r>
              <a:r>
                <a:rPr lang="en-GB" b="1" dirty="0">
                  <a:latin typeface="Titillium Web" pitchFamily="2" charset="77"/>
                </a:rPr>
                <a:t>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Titillium Web" pitchFamily="2" charset="77"/>
                </a:rPr>
                <a:t>Il </a:t>
              </a:r>
              <a:r>
                <a:rPr lang="en-GB" b="1" dirty="0" err="1">
                  <a:latin typeface="Titillium Web" pitchFamily="2" charset="77"/>
                </a:rPr>
                <a:t>momento</a:t>
              </a:r>
              <a:r>
                <a:rPr lang="en-GB" b="1" dirty="0">
                  <a:latin typeface="Titillium Web" pitchFamily="2" charset="77"/>
                </a:rPr>
                <a:t> per </a:t>
              </a:r>
              <a:r>
                <a:rPr lang="en-GB" b="1" dirty="0" err="1">
                  <a:latin typeface="Titillium Web" pitchFamily="2" charset="77"/>
                </a:rPr>
                <a:t>investire</a:t>
              </a:r>
              <a:r>
                <a:rPr lang="en-GB" b="1" dirty="0">
                  <a:latin typeface="Titillium Web" pitchFamily="2" charset="77"/>
                </a:rPr>
                <a:t> in </a:t>
              </a:r>
              <a:r>
                <a:rPr lang="en-GB" b="1" dirty="0" err="1">
                  <a:latin typeface="Titillium Web" pitchFamily="2" charset="77"/>
                </a:rPr>
                <a:t>questo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settore</a:t>
              </a:r>
              <a:r>
                <a:rPr lang="en-GB" b="1" dirty="0">
                  <a:latin typeface="Titillium Web" pitchFamily="2" charset="77"/>
                </a:rPr>
                <a:t> e </a:t>
              </a:r>
              <a:r>
                <a:rPr lang="en-GB" b="1" dirty="0" err="1">
                  <a:latin typeface="Titillium Web" pitchFamily="2" charset="77"/>
                </a:rPr>
                <a:t>acquisire</a:t>
              </a:r>
              <a:r>
                <a:rPr lang="en-GB" b="1" dirty="0">
                  <a:latin typeface="Titillium Web" pitchFamily="2" charset="77"/>
                </a:rPr>
                <a:t> e </a:t>
              </a:r>
              <a:r>
                <a:rPr lang="en-GB" b="1" dirty="0" err="1">
                  <a:latin typeface="Titillium Web" pitchFamily="2" charset="77"/>
                </a:rPr>
                <a:t>consolidare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rilevanza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nella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collaborazione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è</a:t>
              </a:r>
              <a:r>
                <a:rPr lang="en-GB" b="1" dirty="0">
                  <a:latin typeface="Titillium Web" pitchFamily="2" charset="77"/>
                </a:rPr>
                <a:t> ORA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Titillium Web" pitchFamily="2" charset="77"/>
                </a:rPr>
                <a:t>E’ </a:t>
              </a:r>
              <a:r>
                <a:rPr lang="en-GB" b="1" dirty="0" err="1">
                  <a:latin typeface="Titillium Web" pitchFamily="2" charset="77"/>
                </a:rPr>
                <a:t>necessario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organizzare</a:t>
              </a:r>
              <a:r>
                <a:rPr lang="en-GB" b="1" dirty="0">
                  <a:latin typeface="Titillium Web" pitchFamily="2" charset="77"/>
                </a:rPr>
                <a:t> un network locale con I </a:t>
              </a:r>
              <a:r>
                <a:rPr lang="en-GB" b="1" dirty="0" err="1">
                  <a:latin typeface="Titillium Web" pitchFamily="2" charset="77"/>
                </a:rPr>
                <a:t>dipartimenti</a:t>
              </a:r>
              <a:r>
                <a:rPr lang="en-GB" b="1" dirty="0">
                  <a:latin typeface="Titillium Web" pitchFamily="2" charset="77"/>
                </a:rPr>
                <a:t> di </a:t>
              </a:r>
              <a:r>
                <a:rPr lang="en-GB" b="1" dirty="0" err="1">
                  <a:latin typeface="Titillium Web" pitchFamily="2" charset="77"/>
                </a:rPr>
                <a:t>ingegneria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interessati</a:t>
              </a:r>
              <a:r>
                <a:rPr lang="en-GB" b="1" dirty="0">
                  <a:latin typeface="Titillium Web" pitchFamily="2" charset="77"/>
                </a:rPr>
                <a:t> alle </a:t>
              </a:r>
              <a:r>
                <a:rPr lang="en-GB" b="1" dirty="0" err="1">
                  <a:latin typeface="Titillium Web" pitchFamily="2" charset="77"/>
                </a:rPr>
                <a:t>tecnologie</a:t>
              </a:r>
              <a:r>
                <a:rPr lang="en-GB" b="1" dirty="0">
                  <a:latin typeface="Titillium Web" pitchFamily="2" charset="77"/>
                </a:rPr>
                <a:t> </a:t>
              </a:r>
              <a:r>
                <a:rPr lang="en-GB" b="1" dirty="0" err="1">
                  <a:latin typeface="Titillium Web" pitchFamily="2" charset="77"/>
                </a:rPr>
                <a:t>avanzate</a:t>
              </a:r>
              <a:r>
                <a:rPr lang="en-GB" b="1" dirty="0">
                  <a:latin typeface="Titillium Web" pitchFamily="2" charset="77"/>
                </a:rPr>
                <a:t> per ET con </a:t>
              </a:r>
              <a:r>
                <a:rPr lang="en-GB" b="1" dirty="0" err="1">
                  <a:latin typeface="Titillium Web" pitchFamily="2" charset="77"/>
                </a:rPr>
                <a:t>Fisica</a:t>
              </a:r>
              <a:r>
                <a:rPr lang="en-GB" b="1" dirty="0">
                  <a:latin typeface="Titillium Web" pitchFamily="2" charset="77"/>
                </a:rPr>
                <a:t> e INFN</a:t>
              </a: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F57ABB8D-B286-667F-EF5A-83AA2F145706}"/>
                </a:ext>
              </a:extLst>
            </p:cNvPr>
            <p:cNvSpPr/>
            <p:nvPr/>
          </p:nvSpPr>
          <p:spPr>
            <a:xfrm rot="16200000">
              <a:off x="6520693" y="8141"/>
              <a:ext cx="387018" cy="9712394"/>
            </a:xfrm>
            <a:prstGeom prst="leftBrace">
              <a:avLst>
                <a:gd name="adj1" fmla="val 35158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>
                <a:latin typeface="Titillium Web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A939F5-BDD3-6411-4AB8-739CE1D1B9BF}"/>
              </a:ext>
            </a:extLst>
          </p:cNvPr>
          <p:cNvGrpSpPr/>
          <p:nvPr/>
        </p:nvGrpSpPr>
        <p:grpSpPr>
          <a:xfrm>
            <a:off x="862957" y="2811052"/>
            <a:ext cx="11242604" cy="1793359"/>
            <a:chOff x="862957" y="2811052"/>
            <a:chExt cx="11242604" cy="179335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2AB4E3-0CD1-5409-BEBD-E83DF979A391}"/>
                </a:ext>
              </a:extLst>
            </p:cNvPr>
            <p:cNvSpPr txBox="1"/>
            <p:nvPr/>
          </p:nvSpPr>
          <p:spPr>
            <a:xfrm>
              <a:off x="862957" y="3255882"/>
              <a:ext cx="2796388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T" dirty="0">
                  <a:latin typeface="Titillium Web" pitchFamily="2" charset="77"/>
                </a:rPr>
                <a:t>Materiali a bassa dissipazione meccanica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F87AF2-BE69-171A-471D-0CA810C2AE16}"/>
                </a:ext>
              </a:extLst>
            </p:cNvPr>
            <p:cNvSpPr txBox="1"/>
            <p:nvPr/>
          </p:nvSpPr>
          <p:spPr>
            <a:xfrm>
              <a:off x="9309173" y="3429000"/>
              <a:ext cx="2796388" cy="92333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T" dirty="0">
                  <a:latin typeface="Titillium Web" pitchFamily="2" charset="77"/>
                </a:rPr>
                <a:t>Accoppiamento ottico tra le TestMass e readout interferoemetrico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3A1C08-170A-A3B9-A151-C517878C7917}"/>
                </a:ext>
              </a:extLst>
            </p:cNvPr>
            <p:cNvSpPr txBox="1"/>
            <p:nvPr/>
          </p:nvSpPr>
          <p:spPr>
            <a:xfrm>
              <a:off x="6122307" y="4026057"/>
              <a:ext cx="132871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T" dirty="0">
                  <a:latin typeface="Titillium Web" pitchFamily="2" charset="77"/>
                </a:rPr>
                <a:t>Criogenia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1D6C9F-4266-ADD5-80C0-A4B308385AA2}"/>
                </a:ext>
              </a:extLst>
            </p:cNvPr>
            <p:cNvSpPr txBox="1"/>
            <p:nvPr/>
          </p:nvSpPr>
          <p:spPr>
            <a:xfrm>
              <a:off x="3140707" y="3958080"/>
              <a:ext cx="2796388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itillium Web" pitchFamily="2" charset="77"/>
                </a:rPr>
                <a:t>S</a:t>
              </a:r>
              <a:r>
                <a:rPr lang="en-IT" dirty="0">
                  <a:latin typeface="Titillium Web" pitchFamily="2" charset="77"/>
                </a:rPr>
                <a:t>ensoristica di vibrazione e rumore ambientale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B902AB-EF95-FB19-9651-7AF07D41BAB4}"/>
                </a:ext>
              </a:extLst>
            </p:cNvPr>
            <p:cNvSpPr txBox="1"/>
            <p:nvPr/>
          </p:nvSpPr>
          <p:spPr>
            <a:xfrm>
              <a:off x="3591717" y="2811052"/>
              <a:ext cx="3719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Titillium Web" pitchFamily="2" charset="77"/>
                </a:rPr>
                <a:t>S</a:t>
              </a:r>
              <a:r>
                <a:rPr lang="en-IT" b="1" dirty="0">
                  <a:latin typeface="Titillium Web" pitchFamily="2" charset="77"/>
                </a:rPr>
                <a:t>tato dinamico delle test mass (TM)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671A881-82A8-7A01-3DA9-CC0BB6F57C3D}"/>
                </a:ext>
              </a:extLst>
            </p:cNvPr>
            <p:cNvCxnSpPr/>
            <p:nvPr/>
          </p:nvCxnSpPr>
          <p:spPr>
            <a:xfrm flipH="1">
              <a:off x="3756991" y="3255882"/>
              <a:ext cx="1391479" cy="2678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366AD66-D04D-AFCF-4073-90C070CC42C4}"/>
                </a:ext>
              </a:extLst>
            </p:cNvPr>
            <p:cNvCxnSpPr>
              <a:cxnSpLocks/>
            </p:cNvCxnSpPr>
            <p:nvPr/>
          </p:nvCxnSpPr>
          <p:spPr>
            <a:xfrm>
              <a:off x="5444557" y="3255882"/>
              <a:ext cx="1077092" cy="66696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CCB8AB3-22BB-E47F-4433-AB32EFB65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8861" y="3275213"/>
              <a:ext cx="206977" cy="5781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2BA068-8D56-6B70-F6A0-B542BBFF93A5}"/>
                </a:ext>
              </a:extLst>
            </p:cNvPr>
            <p:cNvSpPr txBox="1"/>
            <p:nvPr/>
          </p:nvSpPr>
          <p:spPr>
            <a:xfrm>
              <a:off x="8228140" y="2824846"/>
              <a:ext cx="3209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Titillium Web" pitchFamily="2" charset="77"/>
                </a:rPr>
                <a:t>Limiti di sensibilità del </a:t>
              </a:r>
              <a:r>
                <a:rPr lang="it-IT" b="1" dirty="0" err="1">
                  <a:latin typeface="Titillium Web" pitchFamily="2" charset="77"/>
                </a:rPr>
                <a:t>readout</a:t>
              </a:r>
              <a:endParaRPr lang="en-IT" b="1" i="1" dirty="0">
                <a:latin typeface="Titillium Web" pitchFamily="2" charset="77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A09DE50-744E-F84E-DA58-E53E787D5D01}"/>
                </a:ext>
              </a:extLst>
            </p:cNvPr>
            <p:cNvCxnSpPr>
              <a:cxnSpLocks/>
            </p:cNvCxnSpPr>
            <p:nvPr/>
          </p:nvCxnSpPr>
          <p:spPr>
            <a:xfrm>
              <a:off x="9611139" y="3166455"/>
              <a:ext cx="591979" cy="2189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63995EB-39D5-BAEB-9D6A-21948C2417DA}"/>
                </a:ext>
              </a:extLst>
            </p:cNvPr>
            <p:cNvCxnSpPr>
              <a:cxnSpLocks/>
            </p:cNvCxnSpPr>
            <p:nvPr/>
          </p:nvCxnSpPr>
          <p:spPr>
            <a:xfrm>
              <a:off x="5707864" y="3271157"/>
              <a:ext cx="1887110" cy="4203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6128EF-FAB8-CD21-1A32-233EA46155E5}"/>
                </a:ext>
              </a:extLst>
            </p:cNvPr>
            <p:cNvSpPr txBox="1"/>
            <p:nvPr/>
          </p:nvSpPr>
          <p:spPr>
            <a:xfrm>
              <a:off x="7651293" y="3681559"/>
              <a:ext cx="142366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T" dirty="0">
                  <a:latin typeface="Titillium Web" pitchFamily="2" charset="77"/>
                </a:rPr>
                <a:t>Elettronica di Controllo</a:t>
              </a:r>
            </a:p>
          </p:txBody>
        </p:sp>
      </p:grpSp>
      <p:sp>
        <p:nvSpPr>
          <p:cNvPr id="42" name="CasellaDiTesto 2">
            <a:extLst>
              <a:ext uri="{FF2B5EF4-FFF2-40B4-BE49-F238E27FC236}">
                <a16:creationId xmlns:a16="http://schemas.microsoft.com/office/drawing/2014/main" id="{84C6EAC6-C269-7B17-7F4C-3C88C1E2D0CE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43" name="Immagine 3">
            <a:extLst>
              <a:ext uri="{FF2B5EF4-FFF2-40B4-BE49-F238E27FC236}">
                <a16:creationId xmlns:a16="http://schemas.microsoft.com/office/drawing/2014/main" id="{600386CF-2DC8-E533-1E4C-A19F9DCB3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44" name="Picture 94">
            <a:extLst>
              <a:ext uri="{FF2B5EF4-FFF2-40B4-BE49-F238E27FC236}">
                <a16:creationId xmlns:a16="http://schemas.microsoft.com/office/drawing/2014/main" id="{78E9B6ED-9276-3E01-1B3F-A28525D7F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1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06099-DFF4-B965-7DAE-72B9ED71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94141A-0745-43F3-5A02-92D74B78D04C}"/>
              </a:ext>
            </a:extLst>
          </p:cNvPr>
          <p:cNvSpPr txBox="1"/>
          <p:nvPr/>
        </p:nvSpPr>
        <p:spPr>
          <a:xfrm>
            <a:off x="604328" y="1172410"/>
            <a:ext cx="98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Local synergies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E22BF-B143-37DB-E77A-956FB8DC2ABE}"/>
              </a:ext>
            </a:extLst>
          </p:cNvPr>
          <p:cNvSpPr txBox="1"/>
          <p:nvPr/>
        </p:nvSpPr>
        <p:spPr>
          <a:xfrm>
            <a:off x="604328" y="1892959"/>
            <a:ext cx="599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Fruitful preliminary exchanges with 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DIMA  Mechanical and Aerospace Engineering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SBAI Basic and A</a:t>
            </a:r>
            <a:r>
              <a:rPr lang="en-GB" dirty="0"/>
              <a:t>p</a:t>
            </a:r>
            <a:r>
              <a:rPr lang="en-IT" dirty="0"/>
              <a:t>plied Science Engineering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BDEA1-0460-B542-C995-384473A68A80}"/>
              </a:ext>
            </a:extLst>
          </p:cNvPr>
          <p:cNvSpPr txBox="1"/>
          <p:nvPr/>
        </p:nvSpPr>
        <p:spPr>
          <a:xfrm>
            <a:off x="604327" y="3352172"/>
            <a:ext cx="11270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Fruitful preliminary exchanges with 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Mechatronics and vibration control (seismic isolation systems and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Inertial sensor Sensor contamination at Low frequency (seismic isolation systems and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Fluid-dynamics studies (from technical issues related to detector cleanliness and residual vacuum to astrophysics)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Cryogenics (</a:t>
            </a:r>
            <a:r>
              <a:rPr lang="en-US" dirty="0" err="1"/>
              <a:t>cryofluids</a:t>
            </a:r>
            <a:r>
              <a:rPr lang="en-US" dirty="0"/>
              <a:t> and mechanical dynamics)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Electromagnetic pollution in underground environment (impact on sensing and actuation devices)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coatings dedicated to cryogenic payloads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Crystalline materials Sapphire and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6E12565B-33A5-8A01-3344-A7BCA09160A3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6E1657FA-7994-63E1-D800-62E146E1E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14" name="Picture 94">
            <a:extLst>
              <a:ext uri="{FF2B5EF4-FFF2-40B4-BE49-F238E27FC236}">
                <a16:creationId xmlns:a16="http://schemas.microsoft.com/office/drawing/2014/main" id="{90322C7A-7FA9-E602-0158-04BDE3767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6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5EC6-1CF8-4DDB-F499-12CA0F34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39D1A-DAC3-03A9-45E5-CDA275954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D4306-0F6A-62B7-D7EF-FEA75C4B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05B77-0E2C-7DC5-C331-D600A30F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19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D0055-8EBB-306C-5631-A4859F6C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0178"/>
            <a:ext cx="3801718" cy="5068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B3811-960A-405E-7491-C5F45D7EC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281" y="1210177"/>
            <a:ext cx="3801719" cy="5068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01941-81E9-1F22-BA44-5A99E855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748" y="1210178"/>
            <a:ext cx="6758611" cy="5068958"/>
          </a:xfrm>
          <a:prstGeom prst="rect">
            <a:avLst/>
          </a:prstGeom>
        </p:spPr>
      </p:pic>
      <p:pic>
        <p:nvPicPr>
          <p:cNvPr id="9" name="Picture 94">
            <a:extLst>
              <a:ext uri="{FF2B5EF4-FFF2-40B4-BE49-F238E27FC236}">
                <a16:creationId xmlns:a16="http://schemas.microsoft.com/office/drawing/2014/main" id="{39A48621-1E98-9AA7-82AE-87814CE4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17B86-8F2E-2165-58BD-2E3CDD25990C}"/>
              </a:ext>
            </a:extLst>
          </p:cNvPr>
          <p:cNvSpPr txBox="1"/>
          <p:nvPr/>
        </p:nvSpPr>
        <p:spPr>
          <a:xfrm>
            <a:off x="4612193" y="5592188"/>
            <a:ext cx="2759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Challenges Pay</a:t>
            </a:r>
            <a:endParaRPr lang="en-IT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CF8EA-C7B3-68C4-9AEC-6B83EA7AC3BC}"/>
              </a:ext>
            </a:extLst>
          </p:cNvPr>
          <p:cNvSpPr txBox="1"/>
          <p:nvPr/>
        </p:nvSpPr>
        <p:spPr>
          <a:xfrm>
            <a:off x="2652084" y="1190110"/>
            <a:ext cx="33162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special mention to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E. Benedetti,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Van Long Hoang, Benedetta Kalemi, Marco Orsini and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Marco Ricci</a:t>
            </a:r>
          </a:p>
        </p:txBody>
      </p:sp>
    </p:spTree>
    <p:extLst>
      <p:ext uri="{BB962C8B-B14F-4D97-AF65-F5344CB8AC3E}">
        <p14:creationId xmlns:p14="http://schemas.microsoft.com/office/powerpoint/2010/main" val="35886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CFEF9-742B-03FE-B7BB-93042B60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BFB0CD4E-80CC-2F34-478B-8DF555AD9B58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9" name="LIGO Interferometer (Rai Talk) Animation.m4v">
            <a:hlinkClick r:id="" action="ppaction://media"/>
            <a:extLst>
              <a:ext uri="{FF2B5EF4-FFF2-40B4-BE49-F238E27FC236}">
                <a16:creationId xmlns:a16="http://schemas.microsoft.com/office/drawing/2014/main" id="{94C7B5E7-0D65-E9B3-CC84-A209B85F2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6815" y="1302136"/>
            <a:ext cx="8755512" cy="4924975"/>
          </a:xfrm>
          <a:prstGeom prst="rect">
            <a:avLst/>
          </a:prstGeom>
        </p:spPr>
      </p:pic>
      <p:pic>
        <p:nvPicPr>
          <p:cNvPr id="11" name="Picture 94">
            <a:extLst>
              <a:ext uri="{FF2B5EF4-FFF2-40B4-BE49-F238E27FC236}">
                <a16:creationId xmlns:a16="http://schemas.microsoft.com/office/drawing/2014/main" id="{AD932377-08E3-AFD0-AFA0-4F2C6E901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3">
            <a:extLst>
              <a:ext uri="{FF2B5EF4-FFF2-40B4-BE49-F238E27FC236}">
                <a16:creationId xmlns:a16="http://schemas.microsoft.com/office/drawing/2014/main" id="{A17D9616-7ACA-F182-DA28-0B50C4C97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5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2">
            <a:extLst>
              <a:ext uri="{FF2B5EF4-FFF2-40B4-BE49-F238E27FC236}">
                <a16:creationId xmlns:a16="http://schemas.microsoft.com/office/drawing/2014/main" id="{8B6C9C0D-3DB3-07BC-A069-024E77923F03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C30063-4A15-95E9-12EA-6841EB75CEFC}"/>
              </a:ext>
            </a:extLst>
          </p:cNvPr>
          <p:cNvGrpSpPr/>
          <p:nvPr/>
        </p:nvGrpSpPr>
        <p:grpSpPr>
          <a:xfrm>
            <a:off x="3097388" y="1302136"/>
            <a:ext cx="8767544" cy="4801601"/>
            <a:chOff x="3097388" y="1302136"/>
            <a:chExt cx="8767544" cy="4801601"/>
          </a:xfrm>
        </p:grpSpPr>
        <p:pic>
          <p:nvPicPr>
            <p:cNvPr id="37" name="Picture 1">
              <a:extLst>
                <a:ext uri="{FF2B5EF4-FFF2-40B4-BE49-F238E27FC236}">
                  <a16:creationId xmlns:a16="http://schemas.microsoft.com/office/drawing/2014/main" id="{78B2949D-6493-D09E-B68D-AF29670E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388" y="1302136"/>
              <a:ext cx="8767544" cy="480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63BA7E-1D7A-98E4-86CC-62E168D230B4}"/>
                </a:ext>
              </a:extLst>
            </p:cNvPr>
            <p:cNvSpPr/>
            <p:nvPr/>
          </p:nvSpPr>
          <p:spPr>
            <a:xfrm>
              <a:off x="3097388" y="4192793"/>
              <a:ext cx="3042770" cy="146862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097094-C523-9D11-4233-BCE8DB89F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0716" y="3886199"/>
              <a:ext cx="294563" cy="306594"/>
            </a:xfrm>
            <a:prstGeom prst="straightConnector1">
              <a:avLst/>
            </a:prstGeom>
            <a:ln w="38100">
              <a:solidFill>
                <a:srgbClr val="05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F34417E-262A-E418-EAD9-AC36DE08E3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1084" y="3894215"/>
              <a:ext cx="294563" cy="306594"/>
            </a:xfrm>
            <a:prstGeom prst="straightConnector1">
              <a:avLst/>
            </a:prstGeom>
            <a:ln w="38100">
              <a:solidFill>
                <a:srgbClr val="05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346E5E9-1C99-3358-3796-D0EB39F983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59929" y="2037342"/>
              <a:ext cx="531606" cy="92248"/>
            </a:xfrm>
            <a:prstGeom prst="straightConnector1">
              <a:avLst/>
            </a:prstGeom>
            <a:ln w="38100">
              <a:solidFill>
                <a:srgbClr val="05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25842DA-A73B-7E8C-CA53-53E86A6542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52169" y="1937078"/>
              <a:ext cx="531606" cy="92248"/>
            </a:xfrm>
            <a:prstGeom prst="straightConnector1">
              <a:avLst/>
            </a:prstGeom>
            <a:ln w="38100">
              <a:solidFill>
                <a:srgbClr val="05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41A04C-1FEF-6217-44E7-6D7F535E0C77}"/>
              </a:ext>
            </a:extLst>
          </p:cNvPr>
          <p:cNvGrpSpPr/>
          <p:nvPr/>
        </p:nvGrpSpPr>
        <p:grpSpPr>
          <a:xfrm>
            <a:off x="-78019" y="1286174"/>
            <a:ext cx="3636884" cy="4878300"/>
            <a:chOff x="-78019" y="1286174"/>
            <a:chExt cx="3636884" cy="4878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F82E7EC-3C0B-E636-4862-E0F48F5CC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997" y="1286174"/>
              <a:ext cx="1964496" cy="1969207"/>
            </a:xfrm>
            <a:prstGeom prst="rect">
              <a:avLst/>
            </a:prstGeom>
          </p:spPr>
        </p:pic>
        <p:sp>
          <p:nvSpPr>
            <p:cNvPr id="47" name="Up Arrow 46">
              <a:extLst>
                <a:ext uri="{FF2B5EF4-FFF2-40B4-BE49-F238E27FC236}">
                  <a16:creationId xmlns:a16="http://schemas.microsoft.com/office/drawing/2014/main" id="{5F9DD3D9-6F9E-7C7F-1C39-13007C35B16F}"/>
                </a:ext>
              </a:extLst>
            </p:cNvPr>
            <p:cNvSpPr/>
            <p:nvPr/>
          </p:nvSpPr>
          <p:spPr>
            <a:xfrm rot="7084231">
              <a:off x="2718241" y="2734323"/>
              <a:ext cx="699724" cy="98152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AE5D25C-01F4-9CEA-675A-F9DD5D8AC588}"/>
                </a:ext>
              </a:extLst>
            </p:cNvPr>
            <p:cNvSpPr txBox="1"/>
            <p:nvPr/>
          </p:nvSpPr>
          <p:spPr>
            <a:xfrm>
              <a:off x="-78019" y="3302152"/>
              <a:ext cx="317540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 mirrors are big objects</a:t>
              </a:r>
            </a:p>
            <a:p>
              <a:r>
                <a:rPr lang="en-GB" dirty="0"/>
                <a:t>From the present ones 42 kg to the big ones 200 kg ! </a:t>
              </a:r>
            </a:p>
            <a:p>
              <a:r>
                <a:rPr lang="en-GB" dirty="0"/>
                <a:t>The position of the reflective surface fluctuates as a function of temperature and mechanical dissipation</a:t>
              </a:r>
              <a:endParaRPr lang="en-IT" dirty="0"/>
            </a:p>
            <a:p>
              <a:r>
                <a:rPr lang="en-US" dirty="0">
                  <a:sym typeface="Wingdings" pitchFamily="2" charset="2"/>
                </a:rPr>
                <a:t> </a:t>
              </a:r>
            </a:p>
            <a:p>
              <a:r>
                <a:rPr lang="en-US" b="1" dirty="0">
                  <a:solidFill>
                    <a:srgbClr val="C00000"/>
                  </a:solidFill>
                </a:rPr>
                <a:t>WE MUST  MITIGATE </a:t>
              </a:r>
            </a:p>
            <a:p>
              <a:r>
                <a:rPr lang="en-US" b="1" dirty="0">
                  <a:solidFill>
                    <a:srgbClr val="C00000"/>
                  </a:solidFill>
                </a:rPr>
                <a:t>THIS EFFECT</a:t>
              </a:r>
              <a:endParaRPr lang="en-IT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0" name="Picture 94">
            <a:extLst>
              <a:ext uri="{FF2B5EF4-FFF2-40B4-BE49-F238E27FC236}">
                <a16:creationId xmlns:a16="http://schemas.microsoft.com/office/drawing/2014/main" id="{77D22223-5D15-F0C2-146B-A83E66CE0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magine 3">
            <a:extLst>
              <a:ext uri="{FF2B5EF4-FFF2-40B4-BE49-F238E27FC236}">
                <a16:creationId xmlns:a16="http://schemas.microsoft.com/office/drawing/2014/main" id="{A6C469CF-9ADA-D39C-C570-BEA5F0FB7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3481C-8D45-3400-664C-39143903BAC5}"/>
              </a:ext>
            </a:extLst>
          </p:cNvPr>
          <p:cNvCxnSpPr>
            <a:cxnSpLocks/>
          </p:cNvCxnSpPr>
          <p:nvPr/>
        </p:nvCxnSpPr>
        <p:spPr>
          <a:xfrm>
            <a:off x="96253" y="1832400"/>
            <a:ext cx="1199998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798660-BB3C-DDD1-B210-B0ABD57E70C4}"/>
              </a:ext>
            </a:extLst>
          </p:cNvPr>
          <p:cNvSpPr txBox="1"/>
          <p:nvPr/>
        </p:nvSpPr>
        <p:spPr>
          <a:xfrm>
            <a:off x="264375" y="1186069"/>
            <a:ext cx="1164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>
                <a:latin typeface="Titillium Web" pitchFamily="2" charset="77"/>
              </a:rPr>
              <a:t>Cryogenics in physics: Fairbank’s theorem and Hamilton lemma</a:t>
            </a:r>
          </a:p>
        </p:txBody>
      </p:sp>
      <p:pic>
        <p:nvPicPr>
          <p:cNvPr id="8" name="Picture 4" descr="Hamilton">
            <a:extLst>
              <a:ext uri="{FF2B5EF4-FFF2-40B4-BE49-F238E27FC236}">
                <a16:creationId xmlns:a16="http://schemas.microsoft.com/office/drawing/2014/main" id="{B1EAA0D0-8E24-41EC-6986-339A9E39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88" y="1969318"/>
            <a:ext cx="1262430" cy="13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indoor, room, furniture, raft&#10;&#10;Description automatically generated">
            <a:extLst>
              <a:ext uri="{FF2B5EF4-FFF2-40B4-BE49-F238E27FC236}">
                <a16:creationId xmlns:a16="http://schemas.microsoft.com/office/drawing/2014/main" id="{D07ADBFB-33F1-A49A-4B41-00BA44FE0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806469"/>
            <a:ext cx="4160253" cy="2671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02827-BA0A-00D8-EDC2-CD8461729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516" y="3348314"/>
            <a:ext cx="4905884" cy="3118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C114D0-63F4-22D1-E354-0EFC4529A4C6}"/>
              </a:ext>
            </a:extLst>
          </p:cNvPr>
          <p:cNvSpPr txBox="1"/>
          <p:nvPr/>
        </p:nvSpPr>
        <p:spPr>
          <a:xfrm>
            <a:off x="1889077" y="3049046"/>
            <a:ext cx="166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 Web" pitchFamily="2" charset="77"/>
              </a:rPr>
              <a:t>W. M.</a:t>
            </a:r>
            <a:r>
              <a:rPr lang="en-US" sz="1800" dirty="0">
                <a:latin typeface="Titillium Web" pitchFamily="2" charset="77"/>
              </a:rPr>
              <a:t> Fairbank </a:t>
            </a:r>
            <a:endParaRPr lang="en-IT" dirty="0">
              <a:latin typeface="Titillium Web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F5495-64D4-99C4-A1F8-C3ACA7F94276}"/>
              </a:ext>
            </a:extLst>
          </p:cNvPr>
          <p:cNvSpPr txBox="1"/>
          <p:nvPr/>
        </p:nvSpPr>
        <p:spPr>
          <a:xfrm>
            <a:off x="8074538" y="3037686"/>
            <a:ext cx="166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tillium Web" pitchFamily="2" charset="77"/>
              </a:rPr>
              <a:t>W. Hamilton </a:t>
            </a:r>
            <a:endParaRPr lang="en-IT" dirty="0">
              <a:latin typeface="Titillium Web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149693-C29F-985C-EE48-1251468A8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05" y="1997810"/>
            <a:ext cx="1085972" cy="13505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4D8842-E5C5-858A-561F-FE0174AA7771}"/>
              </a:ext>
            </a:extLst>
          </p:cNvPr>
          <p:cNvSpPr txBox="1"/>
          <p:nvPr/>
        </p:nvSpPr>
        <p:spPr>
          <a:xfrm>
            <a:off x="8323285" y="2185582"/>
            <a:ext cx="3589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tillium Web" pitchFamily="2" charset="77"/>
              </a:rPr>
              <a:t>“Any experiment will be harder, if it is done at low temperature”</a:t>
            </a:r>
            <a:endParaRPr lang="en-IT" b="1" dirty="0">
              <a:latin typeface="Titillium Web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B899C-39E5-7E34-7DFA-C7B52B1CAA71}"/>
              </a:ext>
            </a:extLst>
          </p:cNvPr>
          <p:cNvSpPr txBox="1"/>
          <p:nvPr/>
        </p:nvSpPr>
        <p:spPr>
          <a:xfrm>
            <a:off x="1959142" y="2185582"/>
            <a:ext cx="3341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tillium Web" pitchFamily="2" charset="77"/>
              </a:rPr>
              <a:t>“Any experiment is  better, if it is done  at low temperature”</a:t>
            </a:r>
            <a:endParaRPr lang="en-IT" b="1" dirty="0">
              <a:latin typeface="Titillium Web" pitchFamily="2" charset="77"/>
            </a:endParaRPr>
          </a:p>
        </p:txBody>
      </p:sp>
      <p:sp>
        <p:nvSpPr>
          <p:cNvPr id="22" name="CasellaDiTesto 2">
            <a:extLst>
              <a:ext uri="{FF2B5EF4-FFF2-40B4-BE49-F238E27FC236}">
                <a16:creationId xmlns:a16="http://schemas.microsoft.com/office/drawing/2014/main" id="{05D7FFA6-9822-B96D-C468-B52867096A1D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25" name="Picture 94">
            <a:extLst>
              <a:ext uri="{FF2B5EF4-FFF2-40B4-BE49-F238E27FC236}">
                <a16:creationId xmlns:a16="http://schemas.microsoft.com/office/drawing/2014/main" id="{152C2BDE-99CC-046C-4E53-179B8EA7B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3">
            <a:extLst>
              <a:ext uri="{FF2B5EF4-FFF2-40B4-BE49-F238E27FC236}">
                <a16:creationId xmlns:a16="http://schemas.microsoft.com/office/drawing/2014/main" id="{107A3B45-33A5-3373-8DE3-7C8BB0DB1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4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355460-AEE6-F4DA-3872-EF891DFE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6" y="1243653"/>
            <a:ext cx="10322560" cy="5128042"/>
          </a:xfrm>
          <a:prstGeom prst="rect">
            <a:avLst/>
          </a:prstGeom>
        </p:spPr>
      </p:pic>
      <p:pic>
        <p:nvPicPr>
          <p:cNvPr id="11" name="Picture 94">
            <a:extLst>
              <a:ext uri="{FF2B5EF4-FFF2-40B4-BE49-F238E27FC236}">
                <a16:creationId xmlns:a16="http://schemas.microsoft.com/office/drawing/2014/main" id="{647947C6-F6A5-C896-4FBA-599172051A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2">
            <a:extLst>
              <a:ext uri="{FF2B5EF4-FFF2-40B4-BE49-F238E27FC236}">
                <a16:creationId xmlns:a16="http://schemas.microsoft.com/office/drawing/2014/main" id="{E205C878-23DC-7CB6-3267-37CAFECB8948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16" name="Immagine 3">
            <a:extLst>
              <a:ext uri="{FF2B5EF4-FFF2-40B4-BE49-F238E27FC236}">
                <a16:creationId xmlns:a16="http://schemas.microsoft.com/office/drawing/2014/main" id="{BF911D1C-AF71-AED2-C731-053A59AE7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E4B9F2-E497-91C4-B761-5A36B1216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047" y="2788832"/>
            <a:ext cx="3863775" cy="3532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0E0B1E-9F48-723C-946A-22969B86BD8A}"/>
              </a:ext>
            </a:extLst>
          </p:cNvPr>
          <p:cNvSpPr txBox="1"/>
          <p:nvPr/>
        </p:nvSpPr>
        <p:spPr>
          <a:xfrm>
            <a:off x="6465559" y="2419501"/>
            <a:ext cx="7302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dirty="0">
                <a:latin typeface="Calibri" panose="020F0502020204030204" pitchFamily="34" charset="0"/>
                <a:cs typeface="Calibri" panose="020F0502020204030204" pitchFamily="34" charset="0"/>
              </a:rPr>
              <a:t>A “</a:t>
            </a:r>
            <a:r>
              <a:rPr kumimoji="1"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cold”payload</a:t>
            </a:r>
            <a:endParaRPr lang="en-I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4D39A5-7340-972E-1937-68C047FE66E0}"/>
              </a:ext>
            </a:extLst>
          </p:cNvPr>
          <p:cNvSpPr txBox="1"/>
          <p:nvPr/>
        </p:nvSpPr>
        <p:spPr>
          <a:xfrm>
            <a:off x="8365410" y="2419501"/>
            <a:ext cx="3503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31F20"/>
                </a:solidFill>
                <a:effectLst/>
                <a:latin typeface="Times"/>
              </a:rPr>
              <a:t>X. Koroveshi et al. PRD 108 (2023)</a:t>
            </a:r>
          </a:p>
        </p:txBody>
      </p:sp>
    </p:spTree>
    <p:extLst>
      <p:ext uri="{BB962C8B-B14F-4D97-AF65-F5344CB8AC3E}">
        <p14:creationId xmlns:p14="http://schemas.microsoft.com/office/powerpoint/2010/main" val="313382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150071" y="1266285"/>
            <a:ext cx="1189185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ARC, Amaldi Research Center heritage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ARC</a:t>
            </a:r>
            <a:r>
              <a:rPr lang="en-US" dirty="0">
                <a:effectLst/>
                <a:latin typeface="Titillium" pitchFamily="2" charset="77"/>
              </a:rPr>
              <a:t>, is entitled to prof. E. </a:t>
            </a:r>
            <a:r>
              <a:rPr lang="en-US" dirty="0" err="1">
                <a:effectLst/>
                <a:latin typeface="Titillium" pitchFamily="2" charset="77"/>
              </a:rPr>
              <a:t>Amaldi</a:t>
            </a:r>
            <a:r>
              <a:rPr lang="en-US" dirty="0">
                <a:effectLst/>
                <a:latin typeface="Titillium" pitchFamily="2" charset="77"/>
              </a:rPr>
              <a:t> due to his visionary </a:t>
            </a:r>
            <a:r>
              <a:rPr lang="en-US" dirty="0">
                <a:latin typeface="Titillium" pitchFamily="2" charset="77"/>
              </a:rPr>
              <a:t>ability to envisage the progress of experimental fundamental physics, ranging from nuclear, to particle, cosmic ray, space, to neutrino and, finally, GW research.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In 2018, after the directional detection through LV network, the interdisciplinary excellence effort, pivoting on GW research, was funded at the Dep. of Physics of Sapienza Univ.</a:t>
            </a:r>
          </a:p>
          <a:p>
            <a:pPr algn="just"/>
            <a:endParaRPr lang="en-US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ARC excellence center at the Dep. of Physics of Sapienza Univ. concluded its 5-year funding term i</a:t>
            </a:r>
            <a:r>
              <a:rPr lang="en-US" dirty="0">
                <a:effectLst/>
                <a:latin typeface="Titillium" pitchFamily="2" charset="77"/>
              </a:rPr>
              <a:t>n 2022, ~750 k</a:t>
            </a:r>
            <a:r>
              <a:rPr lang="en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for apparatus, building provided by Sapienza (finally delivered in April 23)</a:t>
            </a:r>
            <a:r>
              <a:rPr lang="en-IT" dirty="0">
                <a:effectLst/>
              </a:rPr>
              <a:t> </a:t>
            </a:r>
            <a:endParaRPr lang="en-US" dirty="0">
              <a:effectLst/>
              <a:latin typeface="Titill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A5A23-3167-7292-70AF-9C59D3369A8B}"/>
              </a:ext>
            </a:extLst>
          </p:cNvPr>
          <p:cNvSpPr txBox="1"/>
          <p:nvPr/>
        </p:nvSpPr>
        <p:spPr>
          <a:xfrm>
            <a:off x="157876" y="4266120"/>
            <a:ext cx="112423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tillium" pitchFamily="2" charset="77"/>
              </a:rPr>
              <a:t>ARC </a:t>
            </a:r>
            <a:r>
              <a:rPr lang="en-US" dirty="0">
                <a:latin typeface="Titillium" pitchFamily="2" charset="77"/>
              </a:rPr>
              <a:t>promotes FIVE interdisciplinary studies:</a:t>
            </a:r>
          </a:p>
          <a:p>
            <a:pPr algn="just"/>
            <a:endParaRPr lang="en-US" dirty="0">
              <a:effectLst/>
              <a:latin typeface="Titillium" pitchFamily="2" charset="77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tillium" pitchFamily="2" charset="77"/>
              </a:rPr>
              <a:t>GW Data Analysis</a:t>
            </a:r>
            <a:endParaRPr lang="en-US" b="1" dirty="0">
              <a:latin typeface="Titillium" pitchFamily="2" charset="77"/>
            </a:endParaRPr>
          </a:p>
          <a:p>
            <a:pPr algn="just"/>
            <a:r>
              <a:rPr lang="en-US" b="1" dirty="0">
                <a:latin typeface="Titillium" pitchFamily="2" charset="77"/>
              </a:rPr>
              <a:t>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tillium" pitchFamily="2" charset="77"/>
              </a:rPr>
              <a:t>MultiMessanger</a:t>
            </a:r>
            <a:r>
              <a:rPr lang="en-US" b="1" dirty="0">
                <a:solidFill>
                  <a:srgbClr val="0070C0"/>
                </a:solidFill>
                <a:latin typeface="Titillium" pitchFamily="2" charset="77"/>
              </a:rPr>
              <a:t> astrophysics</a:t>
            </a:r>
            <a:endParaRPr lang="en-US" b="1" dirty="0">
              <a:latin typeface="Titillium" pitchFamily="2" charset="77"/>
            </a:endParaRPr>
          </a:p>
          <a:p>
            <a:pPr algn="just"/>
            <a:r>
              <a:rPr lang="en-US" b="1" dirty="0">
                <a:latin typeface="Titillium" pitchFamily="2" charset="77"/>
              </a:rPr>
              <a:t>                                                                                             </a:t>
            </a:r>
            <a:r>
              <a:rPr lang="en-US" b="1" dirty="0">
                <a:solidFill>
                  <a:srgbClr val="00B050"/>
                </a:solidFill>
                <a:latin typeface="Titillium" pitchFamily="2" charset="77"/>
              </a:rPr>
              <a:t>Quantum photonics </a:t>
            </a:r>
            <a:r>
              <a:rPr lang="en-US" b="1" dirty="0">
                <a:latin typeface="Titillium" pitchFamily="2" charset="77"/>
              </a:rPr>
              <a:t>    </a:t>
            </a:r>
          </a:p>
          <a:p>
            <a:pPr algn="just"/>
            <a:r>
              <a:rPr lang="en-US" b="1" dirty="0">
                <a:solidFill>
                  <a:srgbClr val="7030A0"/>
                </a:solidFill>
                <a:latin typeface="Titillium" pitchFamily="2" charset="77"/>
              </a:rPr>
              <a:t>    							      Surface Physics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4D6F1-B03C-4A20-B3F0-CE780B1AED4A}"/>
              </a:ext>
            </a:extLst>
          </p:cNvPr>
          <p:cNvSpPr txBox="1"/>
          <p:nvPr/>
        </p:nvSpPr>
        <p:spPr>
          <a:xfrm>
            <a:off x="8729614" y="5699167"/>
            <a:ext cx="2670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highlight>
                  <a:srgbClr val="FFFF00"/>
                </a:highlight>
                <a:latin typeface="Titillium" pitchFamily="2" charset="77"/>
              </a:rPr>
              <a:t>Cryogenics</a:t>
            </a:r>
            <a:r>
              <a:rPr lang="it-IT" sz="2400" b="1" dirty="0">
                <a:highlight>
                  <a:srgbClr val="FFFF00"/>
                </a:highlight>
                <a:latin typeface="Titillium" pitchFamily="2" charset="77"/>
              </a:rPr>
              <a:t> for ET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5" name="Picture 94">
            <a:extLst>
              <a:ext uri="{FF2B5EF4-FFF2-40B4-BE49-F238E27FC236}">
                <a16:creationId xmlns:a16="http://schemas.microsoft.com/office/drawing/2014/main" id="{44C123CB-3010-720C-6059-57A1B344D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4">
            <a:extLst>
              <a:ext uri="{FF2B5EF4-FFF2-40B4-BE49-F238E27FC236}">
                <a16:creationId xmlns:a16="http://schemas.microsoft.com/office/drawing/2014/main" id="{D21E7DCD-C64F-F28A-8144-D3D5E5C9C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672548" y="1722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2">
            <a:extLst>
              <a:ext uri="{FF2B5EF4-FFF2-40B4-BE49-F238E27FC236}">
                <a16:creationId xmlns:a16="http://schemas.microsoft.com/office/drawing/2014/main" id="{3BC285D8-019A-86E0-3CD6-9072B8F68B74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12" name="Immagine 3">
            <a:extLst>
              <a:ext uri="{FF2B5EF4-FFF2-40B4-BE49-F238E27FC236}">
                <a16:creationId xmlns:a16="http://schemas.microsoft.com/office/drawing/2014/main" id="{F0CE2234-596F-A28D-1C5A-8AFD875E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474846" y="1224958"/>
            <a:ext cx="94969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B27F47"/>
                </a:solidFill>
                <a:latin typeface="Titillium Bd" pitchFamily="2" charset="77"/>
              </a:rPr>
              <a:t>ARC-ETCRYO</a:t>
            </a:r>
          </a:p>
          <a:p>
            <a:pPr algn="just"/>
            <a:endParaRPr lang="en-US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r>
              <a:rPr lang="en-US" u="sng" dirty="0">
                <a:effectLst/>
                <a:latin typeface="Titillium" pitchFamily="2" charset="77"/>
              </a:rPr>
              <a:t>What do we want to study here </a:t>
            </a:r>
            <a:r>
              <a:rPr lang="en-US" dirty="0">
                <a:effectLst/>
                <a:latin typeface="Titillium" pitchFamily="2" charset="77"/>
              </a:rPr>
              <a:t>?</a:t>
            </a:r>
          </a:p>
          <a:p>
            <a:pPr algn="just"/>
            <a:endParaRPr lang="en-US" dirty="0">
              <a:effectLst/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highlight>
                  <a:srgbClr val="FFFF00"/>
                </a:highlight>
                <a:latin typeface="Titillium" pitchFamily="2" charset="77"/>
              </a:rPr>
              <a:t>Viable Cryogenic payload solutions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Titillium" pitchFamily="2" charset="77"/>
              </a:rPr>
              <a:t>Cooling large mass payloads through solid conduction</a:t>
            </a:r>
            <a:endParaRPr lang="en-US" dirty="0">
              <a:effectLst/>
              <a:highlight>
                <a:srgbClr val="FFFF00"/>
              </a:highlight>
              <a:latin typeface="Titillium" pitchFamily="2" charset="77"/>
            </a:endParaRPr>
          </a:p>
          <a:p>
            <a:pPr algn="just"/>
            <a:endParaRPr lang="en-US" dirty="0">
              <a:latin typeface="Titillium" pitchFamily="2" charset="77"/>
            </a:endParaRPr>
          </a:p>
          <a:p>
            <a:pPr algn="just"/>
            <a:r>
              <a:rPr lang="en-US" u="sng" dirty="0">
                <a:latin typeface="Titillium" pitchFamily="2" charset="77"/>
              </a:rPr>
              <a:t>What is not included in the apparatus we are developing </a:t>
            </a:r>
            <a:r>
              <a:rPr lang="en-US" dirty="0">
                <a:effectLst/>
                <a:latin typeface="Titillium" pitchFamily="2" charset="77"/>
              </a:rPr>
              <a:t>?</a:t>
            </a:r>
          </a:p>
          <a:p>
            <a:pPr algn="just"/>
            <a:endParaRPr lang="en-US" dirty="0">
              <a:latin typeface="Titillium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Titillium" pitchFamily="2" charset="77"/>
              </a:rPr>
              <a:t>Seismic Isolation</a:t>
            </a:r>
            <a:r>
              <a:rPr lang="en-US" dirty="0">
                <a:effectLst/>
                <a:latin typeface="Titillium" pitchFamily="2" charset="77"/>
              </a:rPr>
              <a:t>. </a:t>
            </a:r>
            <a:r>
              <a:rPr lang="en-US" dirty="0">
                <a:latin typeface="Titillium" pitchFamily="2" charset="77"/>
              </a:rPr>
              <a:t>Due and crucial for actual ET design</a:t>
            </a:r>
            <a:r>
              <a:rPr lang="en-US" dirty="0">
                <a:effectLst/>
                <a:latin typeface="Titillium" pitchFamily="2" charset="77"/>
              </a:rPr>
              <a:t>, modelling of payloads takes it into account. However, the mechanical and thermal performance of the suspensions embedded in the payload system, are not affected by </a:t>
            </a:r>
            <a:r>
              <a:rPr lang="en-US" dirty="0">
                <a:latin typeface="Titillium" pitchFamily="2" charset="77"/>
              </a:rPr>
              <a:t>Seismic Isolation</a:t>
            </a:r>
            <a:r>
              <a:rPr lang="en-US" dirty="0">
                <a:effectLst/>
                <a:latin typeface="Titillium" pitchFamily="2" charset="77"/>
              </a:rPr>
              <a:t> system presence. </a:t>
            </a:r>
          </a:p>
          <a:p>
            <a:pPr algn="just"/>
            <a:r>
              <a:rPr lang="en-US" dirty="0">
                <a:latin typeface="Titillium" pitchFamily="2" charset="77"/>
              </a:rPr>
              <a:t>     </a:t>
            </a:r>
          </a:p>
          <a:p>
            <a:pPr algn="just"/>
            <a:r>
              <a:rPr lang="en-US" dirty="0">
                <a:latin typeface="Titillium" pitchFamily="2" charset="77"/>
              </a:rPr>
              <a:t> </a:t>
            </a:r>
            <a:r>
              <a:rPr lang="en-US" dirty="0">
                <a:latin typeface="Titillium" pitchFamily="2" charset="77"/>
                <a:sym typeface="Wingdings" pitchFamily="2" charset="2"/>
              </a:rPr>
              <a:t> Preserving the s</a:t>
            </a:r>
            <a:r>
              <a:rPr lang="en-US" dirty="0">
                <a:effectLst/>
                <a:latin typeface="Titillium" pitchFamily="2" charset="77"/>
              </a:rPr>
              <a:t>eismic isolation potentially provided </a:t>
            </a:r>
            <a:r>
              <a:rPr lang="en-US" dirty="0">
                <a:latin typeface="Titillium" pitchFamily="2" charset="77"/>
              </a:rPr>
              <a:t>by a </a:t>
            </a:r>
            <a:r>
              <a:rPr lang="en-US" i="1" dirty="0" err="1">
                <a:latin typeface="Titillium" pitchFamily="2" charset="77"/>
              </a:rPr>
              <a:t>superattenuator</a:t>
            </a:r>
            <a:r>
              <a:rPr lang="en-US" dirty="0">
                <a:latin typeface="Titillium" pitchFamily="2" charset="77"/>
              </a:rPr>
              <a:t> suspending the payload </a:t>
            </a:r>
            <a:r>
              <a:rPr lang="en-US" dirty="0">
                <a:effectLst/>
                <a:latin typeface="Titillium" pitchFamily="2" charset="77"/>
              </a:rPr>
              <a:t>is the main constraint </a:t>
            </a:r>
            <a:r>
              <a:rPr lang="en-US" dirty="0">
                <a:latin typeface="Titillium" pitchFamily="2" charset="77"/>
              </a:rPr>
              <a:t>in </a:t>
            </a:r>
            <a:r>
              <a:rPr lang="en-US" dirty="0">
                <a:effectLst/>
                <a:latin typeface="Titillium" pitchFamily="2" charset="77"/>
              </a:rPr>
              <a:t>cryogenic suspension system design.</a:t>
            </a:r>
          </a:p>
          <a:p>
            <a:pPr algn="just"/>
            <a:r>
              <a:rPr lang="en-US" dirty="0">
                <a:latin typeface="Titillium" pitchFamily="2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99D00-5FC5-42D6-C521-FC1C6CEC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465" y="202376"/>
            <a:ext cx="1261717" cy="711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0555BB-D22E-124A-0693-D8B13F7170D3}"/>
              </a:ext>
            </a:extLst>
          </p:cNvPr>
          <p:cNvSpPr/>
          <p:nvPr/>
        </p:nvSpPr>
        <p:spPr>
          <a:xfrm>
            <a:off x="9903220" y="1100013"/>
            <a:ext cx="2060180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3000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endParaRPr lang="en-IT" sz="30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28D01-67BF-662E-53A9-CFD2CF6EAB88}"/>
              </a:ext>
            </a:extLst>
          </p:cNvPr>
          <p:cNvSpPr/>
          <p:nvPr/>
        </p:nvSpPr>
        <p:spPr>
          <a:xfrm rot="17765039">
            <a:off x="10425002" y="2660073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cryogenics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EA65D-7CEF-04DA-F01A-5E5CBE412476}"/>
              </a:ext>
            </a:extLst>
          </p:cNvPr>
          <p:cNvSpPr/>
          <p:nvPr/>
        </p:nvSpPr>
        <p:spPr>
          <a:xfrm rot="5400000">
            <a:off x="9995552" y="4385168"/>
            <a:ext cx="1874105" cy="3305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FF0000"/>
                </a:solidFill>
              </a:rPr>
              <a:t>Test mass </a:t>
            </a:r>
            <a:r>
              <a:rPr lang="it-IT" err="1">
                <a:solidFill>
                  <a:srgbClr val="FF0000"/>
                </a:solidFill>
              </a:rPr>
              <a:t>payload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B234BA-BA23-B7AB-E416-6C47FA8BAE0E}"/>
              </a:ext>
            </a:extLst>
          </p:cNvPr>
          <p:cNvSpPr/>
          <p:nvPr/>
        </p:nvSpPr>
        <p:spPr>
          <a:xfrm>
            <a:off x="10530480" y="5438274"/>
            <a:ext cx="824479" cy="8244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0.6 T </a:t>
            </a:r>
          </a:p>
          <a:p>
            <a:pPr algn="ctr"/>
            <a:r>
              <a:rPr lang="it-IT" sz="1200" dirty="0">
                <a:solidFill>
                  <a:srgbClr val="FF0000"/>
                </a:solidFill>
              </a:rPr>
              <a:t>20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9AB93-DC20-DBE1-C4B8-CBB506445D40}"/>
              </a:ext>
            </a:extLst>
          </p:cNvPr>
          <p:cNvSpPr/>
          <p:nvPr/>
        </p:nvSpPr>
        <p:spPr>
          <a:xfrm rot="3866219">
            <a:off x="9479034" y="2653319"/>
            <a:ext cx="1961002" cy="3305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seismic</a:t>
            </a:r>
            <a:r>
              <a:rPr lang="it-IT"/>
              <a:t> </a:t>
            </a:r>
            <a:r>
              <a:rPr lang="it-IT" err="1"/>
              <a:t>suspension</a:t>
            </a:r>
            <a:endParaRPr lang="it-IT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03BB06-A9E8-3986-D983-9FBE04265D4E}"/>
              </a:ext>
            </a:extLst>
          </p:cNvPr>
          <p:cNvSpPr/>
          <p:nvPr/>
        </p:nvSpPr>
        <p:spPr>
          <a:xfrm flipH="1">
            <a:off x="10365256" y="1665551"/>
            <a:ext cx="1848897" cy="4622242"/>
          </a:xfrm>
          <a:custGeom>
            <a:avLst/>
            <a:gdLst>
              <a:gd name="connsiteX0" fmla="*/ 0 w 1848897"/>
              <a:gd name="connsiteY0" fmla="*/ 190919 h 4622242"/>
              <a:gd name="connsiteX1" fmla="*/ 0 w 1848897"/>
              <a:gd name="connsiteY1" fmla="*/ 190919 h 4622242"/>
              <a:gd name="connsiteX2" fmla="*/ 90435 w 1848897"/>
              <a:gd name="connsiteY2" fmla="*/ 130629 h 4622242"/>
              <a:gd name="connsiteX3" fmla="*/ 733530 w 1848897"/>
              <a:gd name="connsiteY3" fmla="*/ 0 h 4622242"/>
              <a:gd name="connsiteX4" fmla="*/ 1055077 w 1848897"/>
              <a:gd name="connsiteY4" fmla="*/ 713433 h 4622242"/>
              <a:gd name="connsiteX5" fmla="*/ 1336431 w 1848897"/>
              <a:gd name="connsiteY5" fmla="*/ 1607737 h 4622242"/>
              <a:gd name="connsiteX6" fmla="*/ 1356528 w 1848897"/>
              <a:gd name="connsiteY6" fmla="*/ 1788607 h 4622242"/>
              <a:gd name="connsiteX7" fmla="*/ 1657978 w 1848897"/>
              <a:gd name="connsiteY7" fmla="*/ 2321169 h 4622242"/>
              <a:gd name="connsiteX8" fmla="*/ 1758462 w 1848897"/>
              <a:gd name="connsiteY8" fmla="*/ 3396343 h 4622242"/>
              <a:gd name="connsiteX9" fmla="*/ 1848897 w 1848897"/>
              <a:gd name="connsiteY9" fmla="*/ 4561952 h 4622242"/>
              <a:gd name="connsiteX10" fmla="*/ 673240 w 1848897"/>
              <a:gd name="connsiteY10" fmla="*/ 4622242 h 4622242"/>
              <a:gd name="connsiteX11" fmla="*/ 914400 w 1848897"/>
              <a:gd name="connsiteY11" fmla="*/ 3677697 h 4622242"/>
              <a:gd name="connsiteX12" fmla="*/ 904352 w 1848897"/>
              <a:gd name="connsiteY12" fmla="*/ 2280976 h 4622242"/>
              <a:gd name="connsiteX13" fmla="*/ 0 w 1848897"/>
              <a:gd name="connsiteY13" fmla="*/ 190919 h 462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897" h="4622242">
                <a:moveTo>
                  <a:pt x="0" y="190919"/>
                </a:moveTo>
                <a:lnTo>
                  <a:pt x="0" y="190919"/>
                </a:lnTo>
                <a:cubicBezTo>
                  <a:pt x="87086" y="147377"/>
                  <a:pt x="66990" y="177522"/>
                  <a:pt x="90435" y="130629"/>
                </a:cubicBezTo>
                <a:lnTo>
                  <a:pt x="733530" y="0"/>
                </a:lnTo>
                <a:lnTo>
                  <a:pt x="1055077" y="713433"/>
                </a:lnTo>
                <a:lnTo>
                  <a:pt x="1336431" y="1607737"/>
                </a:lnTo>
                <a:lnTo>
                  <a:pt x="1356528" y="1788607"/>
                </a:lnTo>
                <a:lnTo>
                  <a:pt x="1657978" y="2321169"/>
                </a:lnTo>
                <a:lnTo>
                  <a:pt x="1758462" y="3396343"/>
                </a:lnTo>
                <a:lnTo>
                  <a:pt x="1848897" y="4561952"/>
                </a:lnTo>
                <a:lnTo>
                  <a:pt x="673240" y="4622242"/>
                </a:lnTo>
                <a:lnTo>
                  <a:pt x="914400" y="3677697"/>
                </a:lnTo>
                <a:cubicBezTo>
                  <a:pt x="911051" y="3212123"/>
                  <a:pt x="907701" y="2746550"/>
                  <a:pt x="904352" y="2280976"/>
                </a:cubicBezTo>
                <a:lnTo>
                  <a:pt x="0" y="190919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94">
            <a:extLst>
              <a:ext uri="{FF2B5EF4-FFF2-40B4-BE49-F238E27FC236}">
                <a16:creationId xmlns:a16="http://schemas.microsoft.com/office/drawing/2014/main" id="{35CD23B9-965F-D5CA-E3B5-044922B63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2">
            <a:extLst>
              <a:ext uri="{FF2B5EF4-FFF2-40B4-BE49-F238E27FC236}">
                <a16:creationId xmlns:a16="http://schemas.microsoft.com/office/drawing/2014/main" id="{AEA733E3-A115-5DCF-3B99-8B3C33838F2A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17" name="Immagine 3">
            <a:extLst>
              <a:ext uri="{FF2B5EF4-FFF2-40B4-BE49-F238E27FC236}">
                <a16:creationId xmlns:a16="http://schemas.microsoft.com/office/drawing/2014/main" id="{079C9A4A-BAF8-9034-2BD1-219CCAEE2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764A4CF-12CB-4EB7-F471-409D69E70553}"/>
              </a:ext>
            </a:extLst>
          </p:cNvPr>
          <p:cNvGraphicFramePr/>
          <p:nvPr/>
        </p:nvGraphicFramePr>
        <p:xfrm>
          <a:off x="126998" y="502928"/>
          <a:ext cx="11849101" cy="4504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02ECE5-3E01-1FF0-FD7B-30F3E5C2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348" y="290710"/>
            <a:ext cx="7996451" cy="1429851"/>
          </a:xfrm>
        </p:spPr>
        <p:txBody>
          <a:bodyPr>
            <a:normAutofit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dirty="0"/>
              <a:t>ETIC Project</a:t>
            </a:r>
            <a:endParaRPr lang="en-US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C62259E-8BD4-D58F-CC63-C79CA6A7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9" y="1090247"/>
            <a:ext cx="11641667" cy="747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C92659FB-06E8-7866-4910-FF1F3173ED6C}"/>
              </a:ext>
            </a:extLst>
          </p:cNvPr>
          <p:cNvGraphicFramePr>
            <a:graphicFrameLocks noGrp="1"/>
          </p:cNvGraphicFramePr>
          <p:nvPr/>
        </p:nvGraphicFramePr>
        <p:xfrm>
          <a:off x="611253" y="4464191"/>
          <a:ext cx="10481548" cy="6010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97364">
                  <a:extLst>
                    <a:ext uri="{9D8B030D-6E8A-4147-A177-3AD203B41FA5}">
                      <a16:colId xmlns:a16="http://schemas.microsoft.com/office/drawing/2014/main" val="897990763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466669112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923407526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3846864164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2309190255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2084539864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1291276393"/>
                    </a:ext>
                  </a:extLst>
                </a:gridCol>
              </a:tblGrid>
              <a:tr h="182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INFN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UniBO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UniCA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UniVanvitelli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UniPD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194468"/>
                  </a:ext>
                </a:extLst>
              </a:tr>
              <a:tr h="35721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33.867.823.25 €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186.574.23 €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1.624.578.86 €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989.113.35 €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1.400.259.10 €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281.035.50 €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1.947.255.55 €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3666175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F3615226-79CF-13B2-A24D-1645A545A61D}"/>
              </a:ext>
            </a:extLst>
          </p:cNvPr>
          <p:cNvGraphicFramePr>
            <a:graphicFrameLocks noGrp="1"/>
          </p:cNvGraphicFramePr>
          <p:nvPr/>
        </p:nvGraphicFramePr>
        <p:xfrm>
          <a:off x="611253" y="5418346"/>
          <a:ext cx="10481548" cy="79957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97364">
                  <a:extLst>
                    <a:ext uri="{9D8B030D-6E8A-4147-A177-3AD203B41FA5}">
                      <a16:colId xmlns:a16="http://schemas.microsoft.com/office/drawing/2014/main" val="2583323281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1934683514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950560518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1504121421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785955035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4197330020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1633705034"/>
                    </a:ext>
                  </a:extLst>
                </a:gridCol>
              </a:tblGrid>
              <a:tr h="39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UniPG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UniPI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err="1">
                          <a:effectLst/>
                        </a:rPr>
                        <a:t>UniSapienza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UniRM2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INAF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ASI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GSSI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7114888"/>
                  </a:ext>
                </a:extLst>
              </a:tr>
              <a:tr h="39978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5.079.557.50 €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599.649.40 €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1.550.135.75 €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1.348.432.40 €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407.316.90 €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312.525.60 €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404.674.00 €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2931630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A4AD7ED7-6E7E-C0EC-B967-3D73F2850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584" y="91778"/>
            <a:ext cx="2432515" cy="9815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A7628-D12F-FBB2-A0E9-B088C9FFAFC7}"/>
              </a:ext>
            </a:extLst>
          </p:cNvPr>
          <p:cNvGrpSpPr/>
          <p:nvPr/>
        </p:nvGrpSpPr>
        <p:grpSpPr>
          <a:xfrm>
            <a:off x="19640" y="1720561"/>
            <a:ext cx="12045361" cy="4634512"/>
            <a:chOff x="19640" y="1720561"/>
            <a:chExt cx="12045361" cy="46345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2CB29A-6525-1AE4-C8F4-6AA144BE9F02}"/>
                </a:ext>
              </a:extLst>
            </p:cNvPr>
            <p:cNvSpPr/>
            <p:nvPr/>
          </p:nvSpPr>
          <p:spPr>
            <a:xfrm>
              <a:off x="3818281" y="1720561"/>
              <a:ext cx="8246720" cy="4634511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5F6819-F21D-D498-BAB4-29E1D3118D0F}"/>
                </a:ext>
              </a:extLst>
            </p:cNvPr>
            <p:cNvSpPr/>
            <p:nvPr/>
          </p:nvSpPr>
          <p:spPr>
            <a:xfrm>
              <a:off x="19640" y="3768669"/>
              <a:ext cx="3798641" cy="258640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9E4A39-A5CB-EBB9-E7E8-E6993BA2FEC1}"/>
                </a:ext>
              </a:extLst>
            </p:cNvPr>
            <p:cNvSpPr/>
            <p:nvPr/>
          </p:nvSpPr>
          <p:spPr>
            <a:xfrm>
              <a:off x="38096" y="2831942"/>
              <a:ext cx="2077125" cy="93672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8224A0-54AC-8379-3A42-09FC00BC296B}"/>
              </a:ext>
            </a:extLst>
          </p:cNvPr>
          <p:cNvSpPr txBox="1"/>
          <p:nvPr/>
        </p:nvSpPr>
        <p:spPr>
          <a:xfrm>
            <a:off x="390703" y="3861424"/>
            <a:ext cx="93443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3 Operative Units in Rome</a:t>
            </a:r>
          </a:p>
          <a:p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INFN-RM1</a:t>
            </a:r>
            <a:r>
              <a:rPr lang="en-US" dirty="0"/>
              <a:t>@WP3: apparatus development budget (~4.2 M€)</a:t>
            </a:r>
            <a:r>
              <a:rPr lang="en-GB" dirty="0"/>
              <a:t> +</a:t>
            </a:r>
            <a:r>
              <a:rPr lang="en-US" dirty="0"/>
              <a:t> 2 grants for fixed-term positions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UniSapienza-Fis</a:t>
            </a:r>
            <a:r>
              <a:rPr lang="en-US" dirty="0"/>
              <a:t>@WP3: 2 grants for fixed term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UniSapienza-Ing</a:t>
            </a:r>
            <a:r>
              <a:rPr lang="en-US" dirty="0"/>
              <a:t>@WP6, Sustainable Design 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90A60919-76FE-43E5-AF32-0EED241C91BE}"/>
              </a:ext>
            </a:extLst>
          </p:cNvPr>
          <p:cNvSpPr/>
          <p:nvPr/>
        </p:nvSpPr>
        <p:spPr>
          <a:xfrm>
            <a:off x="390703" y="4270917"/>
            <a:ext cx="9344311" cy="1147429"/>
          </a:xfrm>
          <a:prstGeom prst="frame">
            <a:avLst>
              <a:gd name="adj1" fmla="val 36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C4C68C-2FAF-BA81-4A1C-232089009941}"/>
              </a:ext>
            </a:extLst>
          </p:cNvPr>
          <p:cNvSpPr txBox="1"/>
          <p:nvPr/>
        </p:nvSpPr>
        <p:spPr>
          <a:xfrm>
            <a:off x="1987681" y="2403457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Grado WP coordinator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65DE38-5DFA-5EA8-FF4D-4279479A01C8}"/>
              </a:ext>
            </a:extLst>
          </p:cNvPr>
          <p:cNvGrpSpPr/>
          <p:nvPr/>
        </p:nvGrpSpPr>
        <p:grpSpPr>
          <a:xfrm>
            <a:off x="7057451" y="1530816"/>
            <a:ext cx="4963099" cy="3695567"/>
            <a:chOff x="7057451" y="1530816"/>
            <a:chExt cx="4963099" cy="36955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E296F9-76F6-BE0C-C817-7C85C45B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7451" y="1530816"/>
              <a:ext cx="4463658" cy="253257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A2C4D60E-E214-AF63-416F-0DCF268A0A2C}"/>
                </a:ext>
              </a:extLst>
            </p:cNvPr>
            <p:cNvSpPr/>
            <p:nvPr/>
          </p:nvSpPr>
          <p:spPr>
            <a:xfrm rot="19449696">
              <a:off x="9826802" y="4014078"/>
              <a:ext cx="348487" cy="426222"/>
            </a:xfrm>
            <a:prstGeom prst="up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E92C14-5B89-D0C3-98AE-B47E2C928E1D}"/>
                </a:ext>
              </a:extLst>
            </p:cNvPr>
            <p:cNvSpPr txBox="1"/>
            <p:nvPr/>
          </p:nvSpPr>
          <p:spPr>
            <a:xfrm>
              <a:off x="10064891" y="4303053"/>
              <a:ext cx="1955659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T" dirty="0"/>
                <a:t>ET members subset in the local Research Unit</a:t>
              </a:r>
            </a:p>
          </p:txBody>
        </p:sp>
      </p:grpSp>
      <p:sp>
        <p:nvSpPr>
          <p:cNvPr id="23" name="CasellaDiTesto 2">
            <a:extLst>
              <a:ext uri="{FF2B5EF4-FFF2-40B4-BE49-F238E27FC236}">
                <a16:creationId xmlns:a16="http://schemas.microsoft.com/office/drawing/2014/main" id="{AA66CFEE-53C2-2BA1-B7DC-555C6BEFD778}"/>
              </a:ext>
            </a:extLst>
          </p:cNvPr>
          <p:cNvSpPr txBox="1"/>
          <p:nvPr/>
        </p:nvSpPr>
        <p:spPr>
          <a:xfrm>
            <a:off x="6779008" y="645881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 -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ETIC</a:t>
            </a:r>
          </a:p>
        </p:txBody>
      </p:sp>
      <p:pic>
        <p:nvPicPr>
          <p:cNvPr id="24" name="Immagine 3">
            <a:extLst>
              <a:ext uri="{FF2B5EF4-FFF2-40B4-BE49-F238E27FC236}">
                <a16:creationId xmlns:a16="http://schemas.microsoft.com/office/drawing/2014/main" id="{6F92EE1B-971A-352E-4211-3F77F771F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307667" y="6426382"/>
            <a:ext cx="2942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Picture 94">
            <a:extLst>
              <a:ext uri="{FF2B5EF4-FFF2-40B4-BE49-F238E27FC236}">
                <a16:creationId xmlns:a16="http://schemas.microsoft.com/office/drawing/2014/main" id="{9C3B8515-83CF-2B0D-DF53-EA9252D2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88A2E5-2900-015A-B5E7-C2BE96A3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2" y="6371695"/>
            <a:ext cx="964927" cy="4826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D304E4-ACC8-D9FB-1D50-F1A8FDD1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ETIC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A35290-B076-0E20-4260-D39AD3F5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9</a:t>
            </a:fld>
            <a:endParaRPr lang="it-IT"/>
          </a:p>
        </p:txBody>
      </p:sp>
      <p:pic>
        <p:nvPicPr>
          <p:cNvPr id="19" name="Immagine 18" descr="Immagine che contiene Carattere, Elementi grafici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9BB99F77-FCF5-E65F-37B8-CF0AECF0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86" y="888494"/>
            <a:ext cx="4395450" cy="142839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B29F455-D2C6-036C-62DF-77A99893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66" b="10720"/>
          <a:stretch/>
        </p:blipFill>
        <p:spPr>
          <a:xfrm>
            <a:off x="9186791" y="2080042"/>
            <a:ext cx="2942165" cy="1690557"/>
          </a:xfrm>
          <a:prstGeom prst="rect">
            <a:avLst/>
          </a:prstGeom>
        </p:spPr>
      </p:pic>
      <p:pic>
        <p:nvPicPr>
          <p:cNvPr id="20" name="Immagine 19" descr="Immagine che contiene aria aperta, cielo, pianta, nuvola&#10;&#10;Descrizione generata automaticamente">
            <a:extLst>
              <a:ext uri="{FF2B5EF4-FFF2-40B4-BE49-F238E27FC236}">
                <a16:creationId xmlns:a16="http://schemas.microsoft.com/office/drawing/2014/main" id="{4BFB8299-A0C2-B7B4-A913-1D87F6355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12532" b="25161"/>
          <a:stretch/>
        </p:blipFill>
        <p:spPr>
          <a:xfrm>
            <a:off x="5990875" y="2080042"/>
            <a:ext cx="3177149" cy="1694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22CA-5551-DE91-3C38-A4817AB7B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563" y="3823563"/>
            <a:ext cx="3405335" cy="2019205"/>
          </a:xfrm>
          <a:prstGeom prst="rect">
            <a:avLst/>
          </a:prstGeom>
        </p:spPr>
      </p:pic>
      <p:pic>
        <p:nvPicPr>
          <p:cNvPr id="11" name="Immagine 11" descr="Immagine che contiene interno, macchina, muro, pavimento&#10;&#10;Il contenuto generato dall'IA potrebbe non essere corretto.">
            <a:extLst>
              <a:ext uri="{FF2B5EF4-FFF2-40B4-BE49-F238E27FC236}">
                <a16:creationId xmlns:a16="http://schemas.microsoft.com/office/drawing/2014/main" id="{BB4BC1FB-6F50-07EF-2F6A-E1389424A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14644" r="24132" b="13424"/>
          <a:stretch/>
        </p:blipFill>
        <p:spPr>
          <a:xfrm>
            <a:off x="8723621" y="3962218"/>
            <a:ext cx="3405335" cy="18683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DB7B557-8314-64F5-9645-196C7048DF2D}"/>
              </a:ext>
            </a:extLst>
          </p:cNvPr>
          <p:cNvSpPr/>
          <p:nvPr/>
        </p:nvSpPr>
        <p:spPr>
          <a:xfrm>
            <a:off x="7244080" y="5181792"/>
            <a:ext cx="822960" cy="70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6617E-2E56-CACF-9CDE-7FCF9E7A13F7}"/>
              </a:ext>
            </a:extLst>
          </p:cNvPr>
          <p:cNvSpPr/>
          <p:nvPr/>
        </p:nvSpPr>
        <p:spPr>
          <a:xfrm>
            <a:off x="10165112" y="3962883"/>
            <a:ext cx="2037047" cy="186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B813E0F0-03E8-D947-11CC-CBF9B95B8F64}"/>
              </a:ext>
            </a:extLst>
          </p:cNvPr>
          <p:cNvSpPr txBox="1"/>
          <p:nvPr/>
        </p:nvSpPr>
        <p:spPr>
          <a:xfrm>
            <a:off x="138472" y="1160468"/>
            <a:ext cx="632096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latin typeface="Titillium Web" pitchFamily="2" charset="77"/>
              </a:rPr>
              <a:t>Opere Civili e impianti </a:t>
            </a:r>
            <a:r>
              <a:rPr lang="it-IT" dirty="0">
                <a:latin typeface="Titillium Web" pitchFamily="2" charset="77"/>
              </a:rPr>
              <a:t>(adeguamento o ampliamento dei servizi)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Movimentazione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Camera pulita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tillium Web" pitchFamily="2" charset="77"/>
              </a:rPr>
              <a:t>Clean-booth</a:t>
            </a:r>
            <a:endParaRPr lang="it-IT" dirty="0">
              <a:latin typeface="Titillium Web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Cabina elettrica e comparto impianti esterno</a:t>
            </a:r>
          </a:p>
          <a:p>
            <a:r>
              <a:rPr lang="it-IT" u="sng" dirty="0">
                <a:latin typeface="Titillium Web" pitchFamily="2" charset="77"/>
              </a:rPr>
              <a:t>Apparecchiature Acquisite</a:t>
            </a:r>
            <a:endParaRPr lang="it-IT" dirty="0">
              <a:latin typeface="Titillium Web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1° Linea di Refrigerazione con Camera di test (Fantini)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Titillium Web" pitchFamily="2" charset="77"/>
              </a:rPr>
              <a:t>Pulse Tubes </a:t>
            </a:r>
            <a:r>
              <a:rPr lang="it-IT" dirty="0">
                <a:latin typeface="Titillium Web" pitchFamily="2" charset="77"/>
              </a:rPr>
              <a:t>e compressori</a:t>
            </a:r>
          </a:p>
          <a:p>
            <a:r>
              <a:rPr lang="it-IT" u="sng" dirty="0">
                <a:latin typeface="Titillium Web" pitchFamily="2" charset="77"/>
              </a:rPr>
              <a:t>Apparati progettati e costruiti ad hoc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2° linea di refrigerazione  (</a:t>
            </a:r>
            <a:r>
              <a:rPr lang="it-IT" dirty="0">
                <a:highlight>
                  <a:srgbClr val="FFFF00"/>
                </a:highlight>
                <a:latin typeface="Titillium Web" pitchFamily="2" charset="77"/>
              </a:rPr>
              <a:t>04/2025)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Titillium Web" pitchFamily="2" charset="77"/>
              </a:rPr>
              <a:t>Clean </a:t>
            </a:r>
            <a:r>
              <a:rPr lang="it-IT" dirty="0">
                <a:latin typeface="Titillium Web" pitchFamily="2" charset="77"/>
              </a:rPr>
              <a:t>Booth </a:t>
            </a:r>
            <a:r>
              <a:rPr lang="it-IT" dirty="0">
                <a:highlight>
                  <a:srgbClr val="FFFF00"/>
                </a:highlight>
                <a:latin typeface="Titillium Web" pitchFamily="2" charset="77"/>
              </a:rPr>
              <a:t>(05/2025)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Criostato C75 (</a:t>
            </a:r>
            <a:r>
              <a:rPr lang="it-IT" dirty="0">
                <a:highlight>
                  <a:srgbClr val="FFFF00"/>
                </a:highlight>
                <a:latin typeface="Titillium Web" pitchFamily="2" charset="77"/>
              </a:rPr>
              <a:t>09/2025)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Prototipo Payload per sospensione in zaffiro (</a:t>
            </a:r>
            <a:r>
              <a:rPr lang="it-IT" dirty="0">
                <a:highlight>
                  <a:srgbClr val="FFFF00"/>
                </a:highlight>
                <a:latin typeface="Titillium Web" pitchFamily="2" charset="77"/>
              </a:rPr>
              <a:t>09/2025)</a:t>
            </a:r>
          </a:p>
          <a:p>
            <a:r>
              <a:rPr lang="it-IT" u="sng" dirty="0">
                <a:latin typeface="Titillium Web" pitchFamily="2" charset="77"/>
              </a:rPr>
              <a:t>Lavorazioni speciali hi-tech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Coating ad alta emissività (DE)</a:t>
            </a:r>
            <a:r>
              <a:rPr lang="it-IT" dirty="0"/>
              <a:t> Lavorazioni speciali</a:t>
            </a:r>
            <a:endParaRPr lang="it-IT" dirty="0">
              <a:latin typeface="Titillium Web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campioni in zaffiro (JP, 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tillium Web" pitchFamily="2" charset="77"/>
              </a:rPr>
              <a:t>Link Termici (USA, JP)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55ED3160-E166-1B09-1CEC-7EC5E24A5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12" y="6524095"/>
            <a:ext cx="964927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1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783074A1-5EB3-4A60-AD74-A3AD1FCB0878}" vid="{BEE12312-E2D7-42BE-A6BE-4606C3E80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da7f2e-c373-4dae-9d8d-de155a501ec5">
      <Terms xmlns="http://schemas.microsoft.com/office/infopath/2007/PartnerControls"/>
    </lcf76f155ced4ddcb4097134ff3c332f>
    <_ip_UnifiedCompliancePolicyUIAction xmlns="http://schemas.microsoft.com/sharepoint/v3" xsi:nil="true"/>
    <TaxCatchAll xmlns="29b15f42-945a-4f71-bfdc-10ac36b66450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54B9C7EB83A3498968F528FC64EFFC" ma:contentTypeVersion="20" ma:contentTypeDescription="Create a new document." ma:contentTypeScope="" ma:versionID="569d292bbfcf716868d59510ee28982d">
  <xsd:schema xmlns:xsd="http://www.w3.org/2001/XMLSchema" xmlns:xs="http://www.w3.org/2001/XMLSchema" xmlns:p="http://schemas.microsoft.com/office/2006/metadata/properties" xmlns:ns1="http://schemas.microsoft.com/sharepoint/v3" xmlns:ns2="cdda7f2e-c373-4dae-9d8d-de155a501ec5" xmlns:ns3="29b15f42-945a-4f71-bfdc-10ac36b66450" targetNamespace="http://schemas.microsoft.com/office/2006/metadata/properties" ma:root="true" ma:fieldsID="baf11f960016b6bca5d5012f51e8180d" ns1:_="" ns2:_="" ns3:_="">
    <xsd:import namespace="http://schemas.microsoft.com/sharepoint/v3"/>
    <xsd:import namespace="cdda7f2e-c373-4dae-9d8d-de155a501ec5"/>
    <xsd:import namespace="29b15f42-945a-4f71-bfdc-10ac36b66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a7f2e-c373-4dae-9d8d-de155a501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15f42-945a-4f71-bfdc-10ac36b6645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3a7152d-ac62-4b85-afe1-8bf640cacbe7}" ma:internalName="TaxCatchAll" ma:showField="CatchAllData" ma:web="29b15f42-945a-4f71-bfdc-10ac36b66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  <ds:schemaRef ds:uri="cdda7f2e-c373-4dae-9d8d-de155a501ec5"/>
    <ds:schemaRef ds:uri="http://schemas.microsoft.com/sharepoint/v3"/>
    <ds:schemaRef ds:uri="29b15f42-945a-4f71-bfdc-10ac36b66450"/>
  </ds:schemaRefs>
</ds:datastoreItem>
</file>

<file path=customXml/itemProps3.xml><?xml version="1.0" encoding="utf-8"?>
<ds:datastoreItem xmlns:ds="http://schemas.openxmlformats.org/officeDocument/2006/customXml" ds:itemID="{6C1C6127-A0C2-4EBD-B52A-154609B472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dda7f2e-c373-4dae-9d8d-de155a501ec5"/>
    <ds:schemaRef ds:uri="29b15f42-945a-4f71-bfdc-10ac36b664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ETIC powerpoint</Template>
  <TotalTime>6259</TotalTime>
  <Words>1374</Words>
  <Application>Microsoft Office PowerPoint</Application>
  <PresentationFormat>Widescreen</PresentationFormat>
  <Paragraphs>230</Paragraphs>
  <Slides>19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</vt:lpstr>
      <vt:lpstr>Times New Roman</vt:lpstr>
      <vt:lpstr>Titillium</vt:lpstr>
      <vt:lpstr>Titillium Bd</vt:lpstr>
      <vt:lpstr>Titillium Web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ETIC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Thermal simulations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Michele Punturo</dc:creator>
  <cp:lastModifiedBy>Van Long Hoang</cp:lastModifiedBy>
  <cp:revision>27</cp:revision>
  <dcterms:created xsi:type="dcterms:W3CDTF">2025-03-04T13:03:38Z</dcterms:created>
  <dcterms:modified xsi:type="dcterms:W3CDTF">2025-04-03T21:05:14Z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0x0101000854B9C7EB83A3498968F528FC64EFFC</vt:lpwstr>
  </property>
</Properties>
</file>