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6" r:id="rId3"/>
    <p:sldId id="267" r:id="rId4"/>
    <p:sldId id="268" r:id="rId5"/>
    <p:sldId id="270" r:id="rId6"/>
    <p:sldId id="272" r:id="rId7"/>
    <p:sldId id="271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5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F6444-05A8-487A-90AB-3E05985E580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FD513-91AE-412E-AF30-DB4698E8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8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9c3e098d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a9c3e098d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49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09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08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7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0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0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0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0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0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0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528000" y="6356351"/>
            <a:ext cx="36206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810000" y="6356351"/>
            <a:ext cx="655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ePIC SVT IB / SVT general meeting 23.1.2024</a:t>
            </a:r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11098107" y="6356351"/>
            <a:ext cx="931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/>
              <a:pPr/>
              <a:t>‹#›</a:t>
            </a:fld>
            <a:endParaRPr/>
          </a:p>
        </p:txBody>
      </p:sp>
      <p:pic>
        <p:nvPicPr>
          <p:cNvPr id="21" name="Google Shape;21;p7" descr="EPIC-logo_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76557" y="0"/>
            <a:ext cx="2215444" cy="1512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08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78175" lvl="0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156350" lvl="1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734525" lvl="2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312700" lvl="3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890876" lvl="4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469051" lvl="5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047226" lvl="6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625401" lvl="7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203576" lvl="8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68493" y="6356351"/>
            <a:ext cx="311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584222" y="6356351"/>
            <a:ext cx="6632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ePIC SVT IB / SVT general meeting 23.1.2024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0625667" y="6356351"/>
            <a:ext cx="9567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475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Titolo verticale e test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 rot="5400000">
            <a:off x="7285039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78175" lvl="0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156350" lvl="1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734525" lvl="2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312700" lvl="3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890876" lvl="4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469051" lvl="5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047226" lvl="6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625401" lvl="7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203576" lvl="8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468493" y="6356351"/>
            <a:ext cx="311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3584222" y="6356351"/>
            <a:ext cx="6632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ePIC SVT IB / SVT general meeting 23.1.2024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10625667" y="6356351"/>
            <a:ext cx="9567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447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F766CB-0987-BF2B-BEBA-C6A07D2E6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E0186A-C97A-A2CB-F581-19EE5E8D4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B00071-EE2D-C01E-CDB0-4D08C401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B84-0BEC-4220-AD5A-6F911753A58B}" type="datetimeFigureOut">
              <a:rPr lang="it-IT" smtClean="0"/>
              <a:t>27/02/2025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40A8A2-BBD8-B638-1DB2-1FC80943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345B01-E9C2-3D82-F394-BDE8D099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75AB-9971-4DC9-9F5D-4393DEC1E1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28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F90D38-7015-BA21-63E3-986BE728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00F348-5BE0-A8B4-8613-AF722F347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01A848-4CFA-A0C6-3F49-708F8042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B84-0BEC-4220-AD5A-6F911753A58B}" type="datetimeFigureOut">
              <a:rPr lang="it-IT" smtClean="0"/>
              <a:t>27/02/2025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9C02C9-52DF-0201-A752-E0C8720C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B1C909-9CE2-7D27-8569-E687A9D7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75AB-9971-4DC9-9F5D-4393DEC1E1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110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6F61A9-32EC-5729-EAF9-A08EB584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6DDABB-81FD-5524-160C-C3CDC84B6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1E3B2C-B121-2CBC-2395-FEF9C944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B84-0BEC-4220-AD5A-6F911753A58B}" type="datetimeFigureOut">
              <a:rPr lang="it-IT" smtClean="0"/>
              <a:t>27/02/2025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D87F74-8213-CDA2-794A-DA62764A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10ED48-C48E-F5A2-B591-58EFECCA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75AB-9971-4DC9-9F5D-4393DEC1E1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66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8A8AD-F12A-2BC2-042F-0881FF14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DEB5F6-84EC-F4F8-B402-2DBC697D5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62A637-E70F-3001-05FF-1B7F7654C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22C3C8-6B79-6D60-6201-2A7674A3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B84-0BEC-4220-AD5A-6F911753A58B}" type="datetimeFigureOut">
              <a:rPr lang="it-IT" smtClean="0"/>
              <a:t>27/02/2025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D1C301-B9CA-1CF3-AA59-A9E63B0C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F55614-672C-A67F-9466-2B51E2D1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75AB-9971-4DC9-9F5D-4393DEC1E1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66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185C84-798D-0D75-5978-6853B2BE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618AF7-B8EB-6540-4EC6-AAFF70389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9F0BA0-C901-1188-B2F0-718DC1F44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FF978F1-B328-E957-850A-759E67821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05D1FE-A731-C21C-4621-25F86AD6B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802C5D3-4F9D-F536-6D2D-1FE5174B1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B84-0BEC-4220-AD5A-6F911753A58B}" type="datetimeFigureOut">
              <a:rPr lang="it-IT" smtClean="0"/>
              <a:t>27/02/2025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EA7C797-51FF-0B3C-68A1-313FFFC7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B8DF80-E49D-6655-7449-FB4EA729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75AB-9971-4DC9-9F5D-4393DEC1E1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278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6CF4C5-5ADD-8E8A-A60E-3CBEDA01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B8D117B-0C5C-0E73-558E-FC7CA4C5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B84-0BEC-4220-AD5A-6F911753A58B}" type="datetimeFigureOut">
              <a:rPr lang="it-IT" smtClean="0"/>
              <a:t>27/02/2025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D3FE2C-46BC-A868-FF3B-79D22D86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811D69-CAAE-7DC3-A87D-84D2F605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75AB-9971-4DC9-9F5D-4393DEC1E1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285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20A1FA-B63C-63E7-CCFA-B007F869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B84-0BEC-4220-AD5A-6F911753A58B}" type="datetimeFigureOut">
              <a:rPr lang="it-IT" smtClean="0"/>
              <a:t>27/02/2025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D0F3FDC-0C22-1BC3-CEB3-E3D8B771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A41F67-D3B8-156B-DFDD-7E2A45C8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75AB-9971-4DC9-9F5D-4393DEC1E1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612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A09A0-08E7-4F04-B49D-F2F9FAFA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F051FE-D1C7-F9EF-22CC-112AE417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30C688-06E5-D214-EE96-714E85C7C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27B26B-32C0-542E-0F7F-D111F5236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B84-0BEC-4220-AD5A-6F911753A58B}" type="datetimeFigureOut">
              <a:rPr lang="it-IT" smtClean="0"/>
              <a:t>27/02/2025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9F0933-4540-5D31-C3E5-DFFD073B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37908B-BA99-59E7-A290-950C8564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75AB-9971-4DC9-9F5D-4393DEC1E1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23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78175" lvl="0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156350" lvl="1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734525" lvl="2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312700" lvl="3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890876" lvl="4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469051" lvl="5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047226" lvl="6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625401" lvl="7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203576" lvl="8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468493" y="6356351"/>
            <a:ext cx="311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3584222" y="6356351"/>
            <a:ext cx="6632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ePIC SVT IB / SVT general meeting 23.1.2024</a:t>
            </a:r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11104034" y="6356351"/>
            <a:ext cx="9567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739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B45D4-7652-7235-BF8C-EC62365C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3709B8A-BAEF-6A17-5CED-C76570E3D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B118C8-37CE-27AC-8F70-C237816C3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3E3E16-4DD9-0D7F-740D-6D665958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B84-0BEC-4220-AD5A-6F911753A58B}" type="datetimeFigureOut">
              <a:rPr lang="it-IT" smtClean="0"/>
              <a:t>27/02/2025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82F150-E2EA-4C25-2A6A-B6B9D7AB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052EB7-6E1D-0C95-425F-5529C6A9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75AB-9971-4DC9-9F5D-4393DEC1E1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177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DBA11E-4D51-17FC-701F-5F595F63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5828B18-20F5-641F-F33E-7F5CA4B74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D9443F-2A57-ED5A-46C8-CD25AC09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B84-0BEC-4220-AD5A-6F911753A58B}" type="datetimeFigureOut">
              <a:rPr lang="it-IT" smtClean="0"/>
              <a:t>27/02/2025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C40824-1839-438F-5BC7-68BA5173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393971-E986-D917-3370-9FFAE087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75AB-9971-4DC9-9F5D-4393DEC1E1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655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455E795-D8A0-FF67-CBC7-54BC06A0F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6F76AB-B0F8-AD0E-5215-48AD51F6D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0274D0-7049-BDFC-1639-0F75E320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B84-0BEC-4220-AD5A-6F911753A58B}" type="datetimeFigureOut">
              <a:rPr lang="it-IT" smtClean="0"/>
              <a:t>27/02/2025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0049BE-001D-014B-B984-08B25D88A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13F3D4-9A79-52CD-EF61-33EC6087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75AB-9971-4DC9-9F5D-4393DEC1E1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66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058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578175" lvl="0" indent="-289088" algn="l">
              <a:spcBef>
                <a:spcPts val="50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529">
                <a:solidFill>
                  <a:srgbClr val="888888"/>
                </a:solidFill>
              </a:defRPr>
            </a:lvl1pPr>
            <a:lvl2pPr marL="1156350" lvl="1" indent="-289088" algn="l">
              <a:spcBef>
                <a:spcPts val="45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276">
                <a:solidFill>
                  <a:srgbClr val="888888"/>
                </a:solidFill>
              </a:defRPr>
            </a:lvl2pPr>
            <a:lvl3pPr marL="1734525" lvl="2" indent="-289088" algn="l">
              <a:spcBef>
                <a:spcPts val="40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023">
                <a:solidFill>
                  <a:srgbClr val="888888"/>
                </a:solidFill>
              </a:defRPr>
            </a:lvl3pPr>
            <a:lvl4pPr marL="2312700" lvl="3" indent="-289088" algn="l"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770">
                <a:solidFill>
                  <a:srgbClr val="888888"/>
                </a:solidFill>
              </a:defRPr>
            </a:lvl4pPr>
            <a:lvl5pPr marL="2890876" lvl="4" indent="-289088" algn="l"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770">
                <a:solidFill>
                  <a:srgbClr val="888888"/>
                </a:solidFill>
              </a:defRPr>
            </a:lvl5pPr>
            <a:lvl6pPr marL="3469051" lvl="5" indent="-289088" algn="l"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770">
                <a:solidFill>
                  <a:srgbClr val="888888"/>
                </a:solidFill>
              </a:defRPr>
            </a:lvl6pPr>
            <a:lvl7pPr marL="4047226" lvl="6" indent="-289088" algn="l"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770">
                <a:solidFill>
                  <a:srgbClr val="888888"/>
                </a:solidFill>
              </a:defRPr>
            </a:lvl7pPr>
            <a:lvl8pPr marL="4625401" lvl="7" indent="-289088" algn="l"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770">
                <a:solidFill>
                  <a:srgbClr val="888888"/>
                </a:solidFill>
              </a:defRPr>
            </a:lvl8pPr>
            <a:lvl9pPr marL="5203576" lvl="8" indent="-289088" algn="l"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77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468493" y="6356351"/>
            <a:ext cx="311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3584222" y="6356351"/>
            <a:ext cx="6632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ePIC SVT IB / SVT general meeting 23.1.2024</a:t>
            </a: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11104033" y="6356351"/>
            <a:ext cx="9567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964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Contenuto 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78175" lvl="0" indent="-513933" algn="l">
              <a:spcBef>
                <a:spcPts val="708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541"/>
            </a:lvl1pPr>
            <a:lvl2pPr marL="1156350" lvl="1" indent="-481813" algn="l">
              <a:spcBef>
                <a:spcPts val="607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035"/>
            </a:lvl2pPr>
            <a:lvl3pPr marL="1734525" lvl="2" indent="-449692" algn="l">
              <a:spcBef>
                <a:spcPts val="50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529"/>
            </a:lvl3pPr>
            <a:lvl4pPr marL="2312700" lvl="3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276"/>
            </a:lvl4pPr>
            <a:lvl5pPr marL="2890876" lvl="4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276"/>
            </a:lvl5pPr>
            <a:lvl6pPr marL="3469051" lvl="5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276"/>
            </a:lvl6pPr>
            <a:lvl7pPr marL="4047226" lvl="6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276"/>
            </a:lvl7pPr>
            <a:lvl8pPr marL="4625401" lvl="7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276"/>
            </a:lvl8pPr>
            <a:lvl9pPr marL="5203576" lvl="8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276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78175" lvl="0" indent="-513933" algn="l">
              <a:spcBef>
                <a:spcPts val="708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541"/>
            </a:lvl1pPr>
            <a:lvl2pPr marL="1156350" lvl="1" indent="-481813" algn="l">
              <a:spcBef>
                <a:spcPts val="607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035"/>
            </a:lvl2pPr>
            <a:lvl3pPr marL="1734525" lvl="2" indent="-449692" algn="l">
              <a:spcBef>
                <a:spcPts val="50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529"/>
            </a:lvl3pPr>
            <a:lvl4pPr marL="2312700" lvl="3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276"/>
            </a:lvl4pPr>
            <a:lvl5pPr marL="2890876" lvl="4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276"/>
            </a:lvl5pPr>
            <a:lvl6pPr marL="3469051" lvl="5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276"/>
            </a:lvl6pPr>
            <a:lvl7pPr marL="4047226" lvl="6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276"/>
            </a:lvl7pPr>
            <a:lvl8pPr marL="4625401" lvl="7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276"/>
            </a:lvl8pPr>
            <a:lvl9pPr marL="5203576" lvl="8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276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468493" y="6356351"/>
            <a:ext cx="311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3584222" y="6356351"/>
            <a:ext cx="6632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ePIC SVT IB / SVT general meeting 23.1.2024</a:t>
            </a:r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0625667" y="6356351"/>
            <a:ext cx="9567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18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578175" lvl="0" indent="-289088" algn="l">
              <a:spcBef>
                <a:spcPts val="60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35" b="1"/>
            </a:lvl1pPr>
            <a:lvl2pPr marL="1156350" lvl="1" indent="-289088" algn="l">
              <a:spcBef>
                <a:spcPts val="50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29" b="1"/>
            </a:lvl2pPr>
            <a:lvl3pPr marL="1734525" lvl="2" indent="-289088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76" b="1"/>
            </a:lvl3pPr>
            <a:lvl4pPr marL="2312700" lvl="3" indent="-289088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23" b="1"/>
            </a:lvl4pPr>
            <a:lvl5pPr marL="2890876" lvl="4" indent="-289088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23" b="1"/>
            </a:lvl5pPr>
            <a:lvl6pPr marL="3469051" lvl="5" indent="-289088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23" b="1"/>
            </a:lvl6pPr>
            <a:lvl7pPr marL="4047226" lvl="6" indent="-289088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23" b="1"/>
            </a:lvl7pPr>
            <a:lvl8pPr marL="4625401" lvl="7" indent="-289088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23" b="1"/>
            </a:lvl8pPr>
            <a:lvl9pPr marL="5203576" lvl="8" indent="-289088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23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78175" lvl="0" indent="-481813" algn="l">
              <a:spcBef>
                <a:spcPts val="60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035"/>
            </a:lvl1pPr>
            <a:lvl2pPr marL="1156350" lvl="1" indent="-449692" algn="l">
              <a:spcBef>
                <a:spcPts val="50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529"/>
            </a:lvl2pPr>
            <a:lvl3pPr marL="1734525" lvl="2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276"/>
            </a:lvl3pPr>
            <a:lvl4pPr marL="2312700" lvl="3" indent="-417571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023"/>
            </a:lvl4pPr>
            <a:lvl5pPr marL="2890876" lvl="4" indent="-417571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023"/>
            </a:lvl5pPr>
            <a:lvl6pPr marL="3469051" lvl="5" indent="-417571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023"/>
            </a:lvl6pPr>
            <a:lvl7pPr marL="4047226" lvl="6" indent="-417571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023"/>
            </a:lvl7pPr>
            <a:lvl8pPr marL="4625401" lvl="7" indent="-417571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023"/>
            </a:lvl8pPr>
            <a:lvl9pPr marL="5203576" lvl="8" indent="-417571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023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578175" lvl="0" indent="-289088" algn="l">
              <a:spcBef>
                <a:spcPts val="60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35" b="1"/>
            </a:lvl1pPr>
            <a:lvl2pPr marL="1156350" lvl="1" indent="-289088" algn="l">
              <a:spcBef>
                <a:spcPts val="50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29" b="1"/>
            </a:lvl2pPr>
            <a:lvl3pPr marL="1734525" lvl="2" indent="-289088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76" b="1"/>
            </a:lvl3pPr>
            <a:lvl4pPr marL="2312700" lvl="3" indent="-289088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23" b="1"/>
            </a:lvl4pPr>
            <a:lvl5pPr marL="2890876" lvl="4" indent="-289088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23" b="1"/>
            </a:lvl5pPr>
            <a:lvl6pPr marL="3469051" lvl="5" indent="-289088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23" b="1"/>
            </a:lvl6pPr>
            <a:lvl7pPr marL="4047226" lvl="6" indent="-289088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23" b="1"/>
            </a:lvl7pPr>
            <a:lvl8pPr marL="4625401" lvl="7" indent="-289088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23" b="1"/>
            </a:lvl8pPr>
            <a:lvl9pPr marL="5203576" lvl="8" indent="-289088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23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78175" lvl="0" indent="-481813" algn="l">
              <a:spcBef>
                <a:spcPts val="60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035"/>
            </a:lvl1pPr>
            <a:lvl2pPr marL="1156350" lvl="1" indent="-449692" algn="l">
              <a:spcBef>
                <a:spcPts val="50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529"/>
            </a:lvl2pPr>
            <a:lvl3pPr marL="1734525" lvl="2" indent="-433631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276"/>
            </a:lvl3pPr>
            <a:lvl4pPr marL="2312700" lvl="3" indent="-417571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023"/>
            </a:lvl4pPr>
            <a:lvl5pPr marL="2890876" lvl="4" indent="-417571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023"/>
            </a:lvl5pPr>
            <a:lvl6pPr marL="3469051" lvl="5" indent="-417571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023"/>
            </a:lvl6pPr>
            <a:lvl7pPr marL="4047226" lvl="6" indent="-417571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023"/>
            </a:lvl7pPr>
            <a:lvl8pPr marL="4625401" lvl="7" indent="-417571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023"/>
            </a:lvl8pPr>
            <a:lvl9pPr marL="5203576" lvl="8" indent="-417571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023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468493" y="6356351"/>
            <a:ext cx="311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3584222" y="6356351"/>
            <a:ext cx="6632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ePIC SVT IB / SVT general meeting 23.1.2024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10625667" y="6356351"/>
            <a:ext cx="9567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89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468493" y="6356351"/>
            <a:ext cx="311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3584222" y="6356351"/>
            <a:ext cx="6632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ePIC SVT IB / SVT general meeting 23.1.2024</a:t>
            </a: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0625667" y="6356351"/>
            <a:ext cx="9567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81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Vuot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468493" y="6356351"/>
            <a:ext cx="311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584222" y="6356351"/>
            <a:ext cx="6632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ePIC SVT IB / SVT general meeting 23.1.2024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0625667" y="6356351"/>
            <a:ext cx="9567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40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52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78175" lvl="0" indent="-546054" algn="l">
              <a:spcBef>
                <a:spcPts val="809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047"/>
            </a:lvl1pPr>
            <a:lvl2pPr marL="1156350" lvl="1" indent="-513933" algn="l">
              <a:spcBef>
                <a:spcPts val="70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541"/>
            </a:lvl2pPr>
            <a:lvl3pPr marL="1734525" lvl="2" indent="-481813" algn="l">
              <a:spcBef>
                <a:spcPts val="60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035"/>
            </a:lvl3pPr>
            <a:lvl4pPr marL="2312700" lvl="3" indent="-449692" algn="l">
              <a:spcBef>
                <a:spcPts val="50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529"/>
            </a:lvl4pPr>
            <a:lvl5pPr marL="2890876" lvl="4" indent="-449692" algn="l">
              <a:spcBef>
                <a:spcPts val="50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529"/>
            </a:lvl5pPr>
            <a:lvl6pPr marL="3469051" lvl="5" indent="-449692" algn="l">
              <a:spcBef>
                <a:spcPts val="50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529"/>
            </a:lvl6pPr>
            <a:lvl7pPr marL="4047226" lvl="6" indent="-449692" algn="l">
              <a:spcBef>
                <a:spcPts val="50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529"/>
            </a:lvl7pPr>
            <a:lvl8pPr marL="4625401" lvl="7" indent="-449692" algn="l">
              <a:spcBef>
                <a:spcPts val="50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529"/>
            </a:lvl8pPr>
            <a:lvl9pPr marL="5203576" lvl="8" indent="-449692" algn="l">
              <a:spcBef>
                <a:spcPts val="50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529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609602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78175" lvl="0" indent="-289088" algn="l"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70"/>
            </a:lvl1pPr>
            <a:lvl2pPr marL="1156350" lvl="1" indent="-289088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18"/>
            </a:lvl2pPr>
            <a:lvl3pPr marL="1734525" lvl="2" indent="-289088" algn="l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65"/>
            </a:lvl3pPr>
            <a:lvl4pPr marL="2312700" lvl="3" indent="-289088" algn="l"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38"/>
            </a:lvl4pPr>
            <a:lvl5pPr marL="2890876" lvl="4" indent="-289088" algn="l"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38"/>
            </a:lvl5pPr>
            <a:lvl6pPr marL="3469051" lvl="5" indent="-289088" algn="l"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38"/>
            </a:lvl6pPr>
            <a:lvl7pPr marL="4047226" lvl="6" indent="-289088" algn="l"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38"/>
            </a:lvl7pPr>
            <a:lvl8pPr marL="4625401" lvl="7" indent="-289088" algn="l"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38"/>
            </a:lvl8pPr>
            <a:lvl9pPr marL="5203576" lvl="8" indent="-289088" algn="l"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38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468493" y="6356351"/>
            <a:ext cx="311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3584222" y="6356351"/>
            <a:ext cx="6632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ePIC SVT IB / SVT general meeting 23.1.2024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0625667" y="6356351"/>
            <a:ext cx="9567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80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52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78175" lvl="0" indent="-289088" algn="l"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70"/>
            </a:lvl1pPr>
            <a:lvl2pPr marL="1156350" lvl="1" indent="-289088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18"/>
            </a:lvl2pPr>
            <a:lvl3pPr marL="1734525" lvl="2" indent="-289088" algn="l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65"/>
            </a:lvl3pPr>
            <a:lvl4pPr marL="2312700" lvl="3" indent="-289088" algn="l"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38"/>
            </a:lvl4pPr>
            <a:lvl5pPr marL="2890876" lvl="4" indent="-289088" algn="l"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38"/>
            </a:lvl5pPr>
            <a:lvl6pPr marL="3469051" lvl="5" indent="-289088" algn="l"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38"/>
            </a:lvl6pPr>
            <a:lvl7pPr marL="4047226" lvl="6" indent="-289088" algn="l"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38"/>
            </a:lvl7pPr>
            <a:lvl8pPr marL="4625401" lvl="7" indent="-289088" algn="l"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38"/>
            </a:lvl8pPr>
            <a:lvl9pPr marL="5203576" lvl="8" indent="-289088" algn="l"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38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468493" y="6356351"/>
            <a:ext cx="311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584222" y="6356351"/>
            <a:ext cx="6632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ePIC SVT IB / SVT general meeting 23.1.2024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10625667" y="6356351"/>
            <a:ext cx="9567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66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68493" y="6356351"/>
            <a:ext cx="311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156350">
              <a:buClr>
                <a:srgbClr val="000000"/>
              </a:buClr>
            </a:pPr>
            <a:endParaRPr lang="en-US" kern="0"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584222" y="6356351"/>
            <a:ext cx="6632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156350">
              <a:buClr>
                <a:srgbClr val="000000"/>
              </a:buClr>
            </a:pPr>
            <a:r>
              <a:rPr lang="en-US" kern="0"/>
              <a:t>ePIC SVT IB / SVT general meeting 23.1.2024</a:t>
            </a:r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10625667" y="6356351"/>
            <a:ext cx="9567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1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51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51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51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51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51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51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51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51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156350">
              <a:buClr>
                <a:srgbClr val="000000"/>
              </a:buClr>
            </a:pPr>
            <a:fld id="{00000000-1234-1234-1234-123412341234}" type="slidenum">
              <a:rPr lang="it-IT" kern="0" smtClean="0"/>
              <a:pPr defTabSz="1156350">
                <a:buClr>
                  <a:srgbClr val="000000"/>
                </a:buClr>
              </a:pPr>
              <a:t>‹#›</a:t>
            </a:fld>
            <a:endParaRPr lang="it-IT" kern="0"/>
          </a:p>
        </p:txBody>
      </p:sp>
    </p:spTree>
    <p:extLst>
      <p:ext uri="{BB962C8B-B14F-4D97-AF65-F5344CB8AC3E}">
        <p14:creationId xmlns:p14="http://schemas.microsoft.com/office/powerpoint/2010/main" val="32803546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CAE6AA2-51E4-BBC3-E843-F8279C37B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1A044B-05CD-C200-CB1F-7590374D3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E93886-D591-AACA-44AD-1CB548C55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A4EB84-0BEC-4220-AD5A-6F911753A58B}" type="datetimeFigureOut">
              <a:rPr lang="it-IT" smtClean="0"/>
              <a:t>27/02/2025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03C621-C2EB-3188-E9BD-B1C699268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D7E4ED-20F3-807B-619D-D0178129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0175AB-9971-4DC9-9F5D-4393DEC1E1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66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5ED1AD-8D1B-2F3D-ABCA-3BF416965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37647"/>
            <a:ext cx="12192000" cy="2449663"/>
          </a:xfrm>
        </p:spPr>
        <p:txBody>
          <a:bodyPr>
            <a:noAutofit/>
          </a:bodyPr>
          <a:lstStyle/>
          <a:p>
            <a:r>
              <a:rPr lang="it-IT" sz="4800" b="1" dirty="0" err="1">
                <a:solidFill>
                  <a:srgbClr val="0070C0"/>
                </a:solidFill>
              </a:rPr>
              <a:t>Epic</a:t>
            </a:r>
            <a:r>
              <a:rPr lang="it-IT" sz="4800" b="1" dirty="0">
                <a:solidFill>
                  <a:srgbClr val="0070C0"/>
                </a:solidFill>
              </a:rPr>
              <a:t> SVT </a:t>
            </a:r>
            <a:br>
              <a:rPr lang="it-IT" sz="4800" b="1" dirty="0">
                <a:solidFill>
                  <a:srgbClr val="0070C0"/>
                </a:solidFill>
              </a:rPr>
            </a:br>
            <a:r>
              <a:rPr lang="it-IT" sz="4800" b="1" dirty="0" err="1">
                <a:solidFill>
                  <a:srgbClr val="0070C0"/>
                </a:solidFill>
              </a:rPr>
              <a:t>preliminary</a:t>
            </a:r>
            <a:r>
              <a:rPr lang="it-IT" sz="4800" b="1" dirty="0">
                <a:solidFill>
                  <a:srgbClr val="0070C0"/>
                </a:solidFill>
              </a:rPr>
              <a:t> </a:t>
            </a:r>
            <a:r>
              <a:rPr lang="it-IT" sz="4800" b="1" dirty="0" err="1">
                <a:solidFill>
                  <a:srgbClr val="0070C0"/>
                </a:solidFill>
              </a:rPr>
              <a:t>F.E.analysis</a:t>
            </a:r>
            <a:r>
              <a:rPr lang="it-IT" sz="4800" b="1" dirty="0">
                <a:solidFill>
                  <a:srgbClr val="0070C0"/>
                </a:solidFill>
              </a:rPr>
              <a:t> status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sz="2400" b="1" dirty="0">
                <a:solidFill>
                  <a:srgbClr val="0070C0"/>
                </a:solidFill>
              </a:rPr>
              <a:t>M. Benettoni, N. </a:t>
            </a:r>
            <a:r>
              <a:rPr lang="it-IT" sz="2400" b="1" dirty="0" err="1">
                <a:solidFill>
                  <a:srgbClr val="0070C0"/>
                </a:solidFill>
              </a:rPr>
              <a:t>Bez</a:t>
            </a:r>
            <a:r>
              <a:rPr lang="it-IT" sz="2400" b="1" dirty="0">
                <a:solidFill>
                  <a:srgbClr val="0070C0"/>
                </a:solidFill>
              </a:rPr>
              <a:t>, M. Turcato </a:t>
            </a:r>
            <a:br>
              <a:rPr lang="it-IT" sz="2400" b="1" dirty="0">
                <a:solidFill>
                  <a:srgbClr val="0070C0"/>
                </a:solidFill>
              </a:rPr>
            </a:br>
            <a:r>
              <a:rPr lang="it-IT" sz="2400" b="1" dirty="0">
                <a:solidFill>
                  <a:srgbClr val="0070C0"/>
                </a:solidFill>
              </a:rPr>
              <a:t>Servizio Progettazione Meccanica</a:t>
            </a:r>
            <a:br>
              <a:rPr lang="it-IT" sz="2400" b="1" dirty="0">
                <a:solidFill>
                  <a:srgbClr val="0070C0"/>
                </a:solidFill>
              </a:rPr>
            </a:br>
            <a:r>
              <a:rPr lang="it-IT" sz="2400" b="1" dirty="0">
                <a:solidFill>
                  <a:srgbClr val="0070C0"/>
                </a:solidFill>
              </a:rPr>
              <a:t>Feb. 2025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2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C8B8EDD-05F8-A1F7-AACE-9AC95D5F0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762" y="480857"/>
            <a:ext cx="4263897" cy="5896285"/>
          </a:xfrm>
          <a:prstGeom prst="rect">
            <a:avLst/>
          </a:prstGeom>
        </p:spPr>
      </p:pic>
      <p:sp>
        <p:nvSpPr>
          <p:cNvPr id="124" name="Google Shape;124;g2a9c3e098d9_0_22"/>
          <p:cNvSpPr txBox="1">
            <a:spLocks noGrp="1"/>
          </p:cNvSpPr>
          <p:nvPr>
            <p:ph type="sldNum" idx="12"/>
          </p:nvPr>
        </p:nvSpPr>
        <p:spPr>
          <a:xfrm>
            <a:off x="10416380" y="6356350"/>
            <a:ext cx="883222" cy="3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619" tIns="57794" rIns="115619" bIns="57794" anchor="ctr" anchorCtr="0">
            <a:noAutofit/>
          </a:bodyPr>
          <a:lstStyle/>
          <a:p>
            <a:pPr defTabSz="578175"/>
            <a:fld id="{00000000-1234-1234-1234-123412341234}" type="slidenum">
              <a:rPr lang="it-IT">
                <a:latin typeface="Arial"/>
                <a:ea typeface="Arial"/>
                <a:cs typeface="Arial"/>
                <a:sym typeface="Arial"/>
              </a:rPr>
              <a:pPr defTabSz="578175"/>
              <a:t>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Raggruppa"/>
          <p:cNvGrpSpPr/>
          <p:nvPr/>
        </p:nvGrpSpPr>
        <p:grpSpPr>
          <a:xfrm>
            <a:off x="534072" y="469142"/>
            <a:ext cx="7250245" cy="3500991"/>
            <a:chOff x="1550205" y="2256913"/>
            <a:chExt cx="6840237" cy="3207553"/>
          </a:xfrm>
        </p:grpSpPr>
        <p:pic>
          <p:nvPicPr>
            <p:cNvPr id="14" name="Immagine" descr="Immagi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0205" y="2293681"/>
              <a:ext cx="6840237" cy="3170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Rettangolo"/>
            <p:cNvSpPr/>
            <p:nvPr/>
          </p:nvSpPr>
          <p:spPr>
            <a:xfrm>
              <a:off x="2159402" y="2256913"/>
              <a:ext cx="1370662" cy="67729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0342" tIns="90342" rIns="90342" bIns="90342" numCol="1" anchor="ctr">
              <a:noAutofit/>
            </a:bodyPr>
            <a:lstStyle/>
            <a:p>
              <a:pPr algn="ctr" defTabSz="1038908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541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62B4D4-F727-9D67-CDFA-CF540B4B07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317"/>
          <a:stretch/>
        </p:blipFill>
        <p:spPr>
          <a:xfrm>
            <a:off x="292447" y="5154803"/>
            <a:ext cx="3213804" cy="1159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986950-D8FC-F1FC-44B1-BE3317E72AB1}"/>
              </a:ext>
            </a:extLst>
          </p:cNvPr>
          <p:cNvSpPr txBox="1"/>
          <p:nvPr/>
        </p:nvSpPr>
        <p:spPr>
          <a:xfrm>
            <a:off x="292447" y="4499642"/>
            <a:ext cx="760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from literature / web… : forced convection quoted to 10-100 W/m</a:t>
            </a:r>
            <a:r>
              <a:rPr lang="en-US" baseline="30000" dirty="0"/>
              <a:t>2</a:t>
            </a:r>
            <a:r>
              <a:rPr lang="en-US" dirty="0"/>
              <a:t>K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F81BC71B-7B41-1BA0-9343-0264598CD30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8860" y="3244719"/>
            <a:ext cx="780125" cy="10112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D5EB2C-F63F-1452-8D78-6DC5D7797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7664" y="5029959"/>
            <a:ext cx="4176653" cy="147896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9C3B6A-4F71-4F02-1886-58E4D1836FAE}"/>
              </a:ext>
            </a:extLst>
          </p:cNvPr>
          <p:cNvSpPr txBox="1"/>
          <p:nvPr/>
        </p:nvSpPr>
        <p:spPr>
          <a:xfrm>
            <a:off x="403781" y="202252"/>
            <a:ext cx="6230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Preliminary </a:t>
            </a:r>
            <a:r>
              <a:rPr lang="it-IT" sz="2000" b="1" dirty="0" err="1">
                <a:solidFill>
                  <a:srgbClr val="0070C0"/>
                </a:solidFill>
              </a:rPr>
              <a:t>heat</a:t>
            </a:r>
            <a:r>
              <a:rPr lang="it-IT" sz="2000" b="1" dirty="0">
                <a:solidFill>
                  <a:srgbClr val="0070C0"/>
                </a:solidFill>
              </a:rPr>
              <a:t> trans. </a:t>
            </a:r>
            <a:r>
              <a:rPr lang="it-IT" sz="2000" b="1" dirty="0" err="1">
                <a:solidFill>
                  <a:srgbClr val="0070C0"/>
                </a:solidFill>
              </a:rPr>
              <a:t>Coeff</a:t>
            </a:r>
            <a:r>
              <a:rPr lang="it-IT" sz="2000" b="1" dirty="0">
                <a:solidFill>
                  <a:srgbClr val="0070C0"/>
                </a:solidFill>
              </a:rPr>
              <a:t>. estimate</a:t>
            </a:r>
          </a:p>
        </p:txBody>
      </p:sp>
    </p:spTree>
    <p:extLst>
      <p:ext uri="{BB962C8B-B14F-4D97-AF65-F5344CB8AC3E}">
        <p14:creationId xmlns:p14="http://schemas.microsoft.com/office/powerpoint/2010/main" val="290226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EAC74-5A03-355D-B044-5BD3BBD4EC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5" name="Immagine 7" descr="Schermata 2024-01-10 alle 04.57.13.png">
            <a:extLst>
              <a:ext uri="{FF2B5EF4-FFF2-40B4-BE49-F238E27FC236}">
                <a16:creationId xmlns:a16="http://schemas.microsoft.com/office/drawing/2014/main" id="{5949CBB2-7C00-3F11-7D59-24FC2DFD0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4"/>
          <a:stretch/>
        </p:blipFill>
        <p:spPr>
          <a:xfrm>
            <a:off x="7468428" y="304106"/>
            <a:ext cx="4289219" cy="50505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A945D4-9B37-991C-D915-DAFE77D4A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54" t="55370"/>
          <a:stretch/>
        </p:blipFill>
        <p:spPr>
          <a:xfrm>
            <a:off x="5868443" y="21472"/>
            <a:ext cx="3513552" cy="2963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E157A1-1074-0FE2-3EAC-926288C276C4}"/>
              </a:ext>
            </a:extLst>
          </p:cNvPr>
          <p:cNvSpPr txBox="1"/>
          <p:nvPr/>
        </p:nvSpPr>
        <p:spPr>
          <a:xfrm>
            <a:off x="639715" y="663199"/>
            <a:ext cx="1134611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Conservative? esteem assuming </a:t>
            </a:r>
            <a:r>
              <a:rPr lang="en-US" sz="1600" dirty="0" err="1"/>
              <a:t>h.t.c</a:t>
            </a:r>
            <a:r>
              <a:rPr lang="en-US" sz="1600" dirty="0"/>
              <a:t>. 25W/m2K, v=2.5 m/s</a:t>
            </a:r>
            <a:br>
              <a:rPr lang="en-US" sz="1600" dirty="0"/>
            </a:br>
            <a:r>
              <a:rPr lang="en-US" sz="1600" dirty="0"/>
              <a:t>Ps=40 </a:t>
            </a:r>
            <a:r>
              <a:rPr lang="en-US" sz="1600" dirty="0" err="1"/>
              <a:t>mW</a:t>
            </a:r>
            <a:r>
              <a:rPr lang="en-US" sz="1600" dirty="0"/>
              <a:t>/cm2</a:t>
            </a:r>
          </a:p>
          <a:p>
            <a:r>
              <a:rPr lang="en-US" sz="1600" dirty="0"/>
              <a:t>Length </a:t>
            </a:r>
            <a:r>
              <a:rPr lang="it-IT" sz="1600" dirty="0"/>
              <a:t>~ </a:t>
            </a:r>
            <a:r>
              <a:rPr lang="en-US" sz="1600" dirty="0"/>
              <a:t>26.6 cm</a:t>
            </a:r>
          </a:p>
          <a:p>
            <a:r>
              <a:rPr lang="en-US" sz="1600" dirty="0"/>
              <a:t>P/width = </a:t>
            </a:r>
            <a:r>
              <a:rPr lang="it-IT" sz="1600" dirty="0"/>
              <a:t>~ </a:t>
            </a:r>
            <a:r>
              <a:rPr lang="en-US" sz="1600" dirty="0"/>
              <a:t>1 W/</a:t>
            </a:r>
            <a:r>
              <a:rPr lang="en-US" sz="1600" dirty="0" err="1"/>
              <a:t>cm_width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Assuming </a:t>
            </a:r>
            <a:r>
              <a:rPr lang="en-US" sz="1600" dirty="0" err="1"/>
              <a:t>htc</a:t>
            </a:r>
            <a:r>
              <a:rPr lang="en-US" sz="1600" dirty="0"/>
              <a:t> 25 W/m2K = 0.0025 W/cm2K </a:t>
            </a:r>
          </a:p>
          <a:p>
            <a:r>
              <a:rPr lang="en-US" sz="1600" dirty="0"/>
              <a:t>Power from L0 + L1: Pw = 2 W/</a:t>
            </a:r>
            <a:r>
              <a:rPr lang="en-US" sz="1600" dirty="0" err="1"/>
              <a:t>cm_width</a:t>
            </a:r>
            <a:endParaRPr lang="en-US" sz="1600" dirty="0"/>
          </a:p>
          <a:p>
            <a:r>
              <a:rPr lang="en-US" sz="1600" dirty="0"/>
              <a:t>A = 26.6 cm2 /sensor / </a:t>
            </a:r>
            <a:r>
              <a:rPr lang="en-US" sz="1600" dirty="0" err="1"/>
              <a:t>cm_width</a:t>
            </a:r>
            <a:endParaRPr lang="en-US" sz="1600" dirty="0"/>
          </a:p>
          <a:p>
            <a:r>
              <a:rPr lang="en-US" sz="1600" dirty="0" err="1"/>
              <a:t>Dtemp</a:t>
            </a:r>
            <a:r>
              <a:rPr lang="en-US" sz="1600" dirty="0"/>
              <a:t> = Pw /(</a:t>
            </a:r>
            <a:r>
              <a:rPr lang="en-US" sz="1600" dirty="0" err="1"/>
              <a:t>hc</a:t>
            </a:r>
            <a:r>
              <a:rPr lang="en-US" sz="1600" dirty="0"/>
              <a:t> 2A) </a:t>
            </a:r>
            <a:r>
              <a:rPr lang="it-IT" sz="1600" dirty="0"/>
              <a:t>~ 15</a:t>
            </a:r>
            <a:r>
              <a:rPr lang="en-US" sz="1600" dirty="0"/>
              <a:t>K</a:t>
            </a:r>
          </a:p>
          <a:p>
            <a:r>
              <a:rPr lang="en-US" sz="1600" dirty="0" err="1"/>
              <a:t>Dtemp</a:t>
            </a:r>
            <a:r>
              <a:rPr lang="en-US" sz="1600" dirty="0"/>
              <a:t> is </a:t>
            </a:r>
            <a:r>
              <a:rPr lang="en-US" sz="1600" dirty="0" err="1"/>
              <a:t>t</a:t>
            </a:r>
            <a:r>
              <a:rPr lang="en-US" sz="2000" baseline="-10000" dirty="0" err="1"/>
              <a:t>sensor</a:t>
            </a:r>
            <a:r>
              <a:rPr lang="en-US" sz="1600" dirty="0"/>
              <a:t> vs </a:t>
            </a:r>
            <a:r>
              <a:rPr lang="en-US" sz="1200" dirty="0" err="1"/>
              <a:t>t</a:t>
            </a:r>
            <a:r>
              <a:rPr lang="en-US" sz="2000" baseline="-10000" dirty="0" err="1"/>
              <a:t>air</a:t>
            </a:r>
            <a:r>
              <a:rPr lang="en-US" sz="1600" baseline="-10000" dirty="0"/>
              <a:t> </a:t>
            </a:r>
            <a:r>
              <a:rPr lang="en-US" sz="1600" dirty="0"/>
              <a:t>assuming both </a:t>
            </a:r>
            <a:r>
              <a:rPr lang="en-US" sz="1600" dirty="0" err="1"/>
              <a:t>costant</a:t>
            </a:r>
            <a:r>
              <a:rPr lang="en-US" sz="1600" dirty="0"/>
              <a:t>/uniform</a:t>
            </a:r>
          </a:p>
          <a:p>
            <a:endParaRPr lang="en-US" sz="1600" dirty="0"/>
          </a:p>
          <a:p>
            <a:r>
              <a:rPr lang="en-US" sz="1600" b="1" dirty="0"/>
              <a:t>Sensors to be </a:t>
            </a:r>
            <a:r>
              <a:rPr lang="it-IT" sz="1600" b="1" dirty="0">
                <a:solidFill>
                  <a:srgbClr val="141313"/>
                </a:solidFill>
              </a:rPr>
              <a:t>~ 15 K </a:t>
            </a:r>
            <a:r>
              <a:rPr lang="it-IT" sz="1600" b="1" dirty="0" err="1">
                <a:solidFill>
                  <a:srgbClr val="141313"/>
                </a:solidFill>
              </a:rPr>
              <a:t>warmer</a:t>
            </a:r>
            <a:r>
              <a:rPr lang="it-IT" sz="1600" b="1" dirty="0">
                <a:solidFill>
                  <a:srgbClr val="141313"/>
                </a:solidFill>
              </a:rPr>
              <a:t> </a:t>
            </a:r>
            <a:r>
              <a:rPr lang="it-IT" sz="1600" b="1" dirty="0" err="1">
                <a:solidFill>
                  <a:srgbClr val="141313"/>
                </a:solidFill>
              </a:rPr>
              <a:t>than</a:t>
            </a:r>
            <a:r>
              <a:rPr lang="it-IT" sz="1600" b="1" dirty="0">
                <a:solidFill>
                  <a:srgbClr val="141313"/>
                </a:solidFill>
              </a:rPr>
              <a:t> air </a:t>
            </a:r>
            <a:r>
              <a:rPr lang="it-IT" sz="1600" dirty="0">
                <a:solidFill>
                  <a:srgbClr val="141313"/>
                </a:solidFill>
              </a:rPr>
              <a:t>(38K to ~ 4K for </a:t>
            </a:r>
            <a:r>
              <a:rPr lang="it-IT" sz="1600" dirty="0" err="1">
                <a:solidFill>
                  <a:srgbClr val="141313"/>
                </a:solidFill>
              </a:rPr>
              <a:t>hc</a:t>
            </a:r>
            <a:r>
              <a:rPr lang="it-IT" sz="1600" dirty="0">
                <a:solidFill>
                  <a:srgbClr val="141313"/>
                </a:solidFill>
              </a:rPr>
              <a:t> 10 to 100 </a:t>
            </a:r>
            <a:r>
              <a:rPr lang="en-US" sz="1600" dirty="0"/>
              <a:t>W/m2K </a:t>
            </a:r>
            <a:r>
              <a:rPr lang="it-IT" sz="1600" dirty="0">
                <a:solidFill>
                  <a:srgbClr val="141313"/>
                </a:solidFill>
              </a:rPr>
              <a:t>)</a:t>
            </a:r>
          </a:p>
          <a:p>
            <a:endParaRPr lang="it-IT" sz="1600" dirty="0">
              <a:solidFill>
                <a:srgbClr val="141313"/>
              </a:solidFill>
            </a:endParaRPr>
          </a:p>
          <a:p>
            <a:r>
              <a:rPr lang="it-IT" sz="1600" dirty="0">
                <a:solidFill>
                  <a:srgbClr val="141313"/>
                </a:solidFill>
              </a:rPr>
              <a:t>Air </a:t>
            </a:r>
            <a:r>
              <a:rPr lang="it-IT" sz="1600" dirty="0" err="1">
                <a:solidFill>
                  <a:srgbClr val="141313"/>
                </a:solidFill>
              </a:rPr>
              <a:t>will</a:t>
            </a:r>
            <a:r>
              <a:rPr lang="it-IT" sz="1600" dirty="0">
                <a:solidFill>
                  <a:srgbClr val="141313"/>
                </a:solidFill>
              </a:rPr>
              <a:t> </a:t>
            </a:r>
            <a:r>
              <a:rPr lang="it-IT" sz="1600" dirty="0" err="1">
                <a:solidFill>
                  <a:srgbClr val="141313"/>
                </a:solidFill>
              </a:rPr>
              <a:t>get</a:t>
            </a:r>
            <a:r>
              <a:rPr lang="it-IT" sz="1600" dirty="0">
                <a:solidFill>
                  <a:srgbClr val="141313"/>
                </a:solidFill>
              </a:rPr>
              <a:t> </a:t>
            </a:r>
            <a:r>
              <a:rPr lang="it-IT" sz="1600" dirty="0" err="1">
                <a:solidFill>
                  <a:srgbClr val="141313"/>
                </a:solidFill>
              </a:rPr>
              <a:t>warmer</a:t>
            </a:r>
            <a:r>
              <a:rPr lang="it-IT" sz="1600" dirty="0">
                <a:solidFill>
                  <a:srgbClr val="141313"/>
                </a:solidFill>
              </a:rPr>
              <a:t> </a:t>
            </a:r>
            <a:r>
              <a:rPr lang="it-IT" sz="1600" dirty="0" err="1">
                <a:solidFill>
                  <a:srgbClr val="141313"/>
                </a:solidFill>
              </a:rPr>
              <a:t>along</a:t>
            </a:r>
            <a:r>
              <a:rPr lang="it-IT" sz="1600" dirty="0">
                <a:solidFill>
                  <a:srgbClr val="141313"/>
                </a:solidFill>
              </a:rPr>
              <a:t> </a:t>
            </a:r>
            <a:r>
              <a:rPr lang="it-IT" sz="1600" dirty="0" err="1">
                <a:solidFill>
                  <a:srgbClr val="141313"/>
                </a:solidFill>
              </a:rPr>
              <a:t>path</a:t>
            </a:r>
            <a:r>
              <a:rPr lang="it-IT" sz="1600" dirty="0">
                <a:solidFill>
                  <a:srgbClr val="141313"/>
                </a:solidFill>
              </a:rPr>
              <a:t> </a:t>
            </a:r>
            <a:r>
              <a:rPr lang="it-IT" sz="1600" dirty="0" err="1">
                <a:solidFill>
                  <a:srgbClr val="141313"/>
                </a:solidFill>
              </a:rPr>
              <a:t>depending</a:t>
            </a:r>
            <a:r>
              <a:rPr lang="it-IT" sz="1600" dirty="0">
                <a:solidFill>
                  <a:srgbClr val="141313"/>
                </a:solidFill>
              </a:rPr>
              <a:t> on flow</a:t>
            </a:r>
          </a:p>
          <a:p>
            <a:r>
              <a:rPr lang="it-IT" sz="1600" dirty="0">
                <a:solidFill>
                  <a:srgbClr val="141313"/>
                </a:solidFill>
              </a:rPr>
              <a:t>E.g. with v=2.5 m/s</a:t>
            </a:r>
          </a:p>
          <a:p>
            <a:r>
              <a:rPr lang="it-IT" sz="1600" dirty="0">
                <a:solidFill>
                  <a:srgbClr val="141313"/>
                </a:solidFill>
              </a:rPr>
              <a:t>Flow 1.2 cm x 1 </a:t>
            </a:r>
            <a:r>
              <a:rPr lang="it-IT" sz="1600" dirty="0" err="1">
                <a:solidFill>
                  <a:srgbClr val="141313"/>
                </a:solidFill>
              </a:rPr>
              <a:t>cm_width</a:t>
            </a:r>
            <a:r>
              <a:rPr lang="it-IT" sz="1600" dirty="0">
                <a:solidFill>
                  <a:srgbClr val="141313"/>
                </a:solidFill>
              </a:rPr>
              <a:t> x 250 cm/s = 300 cm3/s/ </a:t>
            </a:r>
            <a:r>
              <a:rPr lang="it-IT" sz="1600" dirty="0" err="1">
                <a:solidFill>
                  <a:srgbClr val="141313"/>
                </a:solidFill>
              </a:rPr>
              <a:t>cm_width</a:t>
            </a:r>
            <a:endParaRPr lang="it-IT" sz="1600" dirty="0">
              <a:solidFill>
                <a:srgbClr val="141313"/>
              </a:solidFill>
            </a:endParaRPr>
          </a:p>
          <a:p>
            <a:r>
              <a:rPr lang="it-IT" sz="1600" dirty="0">
                <a:solidFill>
                  <a:srgbClr val="141313"/>
                </a:solidFill>
              </a:rPr>
              <a:t>= 3 E-4 m3/s / </a:t>
            </a:r>
            <a:r>
              <a:rPr lang="it-IT" sz="1600" dirty="0" err="1">
                <a:solidFill>
                  <a:srgbClr val="141313"/>
                </a:solidFill>
              </a:rPr>
              <a:t>cm_width</a:t>
            </a:r>
            <a:r>
              <a:rPr lang="it-IT" sz="1600" dirty="0">
                <a:solidFill>
                  <a:srgbClr val="141313"/>
                </a:solidFill>
              </a:rPr>
              <a:t> : Q= 3.6 E-4 kg/s / </a:t>
            </a:r>
            <a:r>
              <a:rPr lang="it-IT" sz="1600" dirty="0" err="1">
                <a:solidFill>
                  <a:srgbClr val="141313"/>
                </a:solidFill>
              </a:rPr>
              <a:t>cm_width</a:t>
            </a:r>
            <a:endParaRPr lang="it-IT" sz="1600" dirty="0">
              <a:solidFill>
                <a:srgbClr val="141313"/>
              </a:solidFill>
            </a:endParaRPr>
          </a:p>
          <a:p>
            <a:r>
              <a:rPr lang="it-IT" sz="1600" dirty="0">
                <a:solidFill>
                  <a:srgbClr val="141313"/>
                </a:solidFill>
              </a:rPr>
              <a:t>Air </a:t>
            </a:r>
            <a:r>
              <a:rPr lang="it-IT" sz="1600" dirty="0"/>
              <a:t>STP (Standard Temperature and Pressure):</a:t>
            </a:r>
            <a:r>
              <a:rPr lang="it-IT" sz="1600" dirty="0">
                <a:solidFill>
                  <a:srgbClr val="141313"/>
                </a:solidFill>
              </a:rPr>
              <a:t> Cp 1006 J/Kg K , Ro 1.2 kg/m3</a:t>
            </a:r>
          </a:p>
          <a:p>
            <a:r>
              <a:rPr lang="it-IT" sz="1600" b="1" dirty="0" err="1">
                <a:solidFill>
                  <a:srgbClr val="141313"/>
                </a:solidFill>
              </a:rPr>
              <a:t>Dt</a:t>
            </a:r>
            <a:r>
              <a:rPr lang="it-IT" sz="1600" b="1" dirty="0">
                <a:solidFill>
                  <a:srgbClr val="141313"/>
                </a:solidFill>
              </a:rPr>
              <a:t> air = </a:t>
            </a:r>
            <a:r>
              <a:rPr lang="it-IT" sz="1600" b="1" dirty="0" err="1">
                <a:solidFill>
                  <a:srgbClr val="141313"/>
                </a:solidFill>
              </a:rPr>
              <a:t>Pw</a:t>
            </a:r>
            <a:r>
              <a:rPr lang="it-IT" sz="1600" b="1" dirty="0">
                <a:solidFill>
                  <a:srgbClr val="141313"/>
                </a:solidFill>
              </a:rPr>
              <a:t>/</a:t>
            </a:r>
            <a:r>
              <a:rPr lang="it-IT" sz="1600" b="1" dirty="0" err="1">
                <a:solidFill>
                  <a:srgbClr val="141313"/>
                </a:solidFill>
              </a:rPr>
              <a:t>QCp</a:t>
            </a:r>
            <a:r>
              <a:rPr lang="it-IT" sz="1600" b="1" dirty="0">
                <a:solidFill>
                  <a:srgbClr val="141313"/>
                </a:solidFill>
              </a:rPr>
              <a:t> ~ 5.5 K </a:t>
            </a:r>
            <a:r>
              <a:rPr lang="it-IT" sz="1600" dirty="0">
                <a:solidFill>
                  <a:srgbClr val="141313"/>
                </a:solidFill>
              </a:rPr>
              <a:t>from </a:t>
            </a:r>
            <a:r>
              <a:rPr lang="it-IT" sz="1600" dirty="0" err="1">
                <a:solidFill>
                  <a:srgbClr val="141313"/>
                </a:solidFill>
              </a:rPr>
              <a:t>inlet</a:t>
            </a:r>
            <a:r>
              <a:rPr lang="it-IT" sz="1600" dirty="0">
                <a:solidFill>
                  <a:srgbClr val="141313"/>
                </a:solidFill>
              </a:rPr>
              <a:t> to outlet @ 2.5 m/s</a:t>
            </a:r>
          </a:p>
          <a:p>
            <a:r>
              <a:rPr lang="en-US" sz="1600" b="1" dirty="0"/>
              <a:t>Expected warmest sensor area </a:t>
            </a:r>
            <a:r>
              <a:rPr lang="it-IT" sz="1600" b="1" dirty="0">
                <a:solidFill>
                  <a:srgbClr val="141313"/>
                </a:solidFill>
              </a:rPr>
              <a:t>~ </a:t>
            </a:r>
            <a:r>
              <a:rPr lang="en-US" sz="1600" b="1" dirty="0"/>
              <a:t>20.5K + air inlet temperature ….+ contingency …</a:t>
            </a:r>
          </a:p>
          <a:p>
            <a:r>
              <a:rPr lang="en-US" sz="1600" dirty="0"/>
              <a:t>(if no air dispersion,  full flow, 25W/m2K, v=2.5 m/s on A=19.5 cm2 =&gt;</a:t>
            </a:r>
            <a:r>
              <a:rPr lang="it-IT" sz="1600" dirty="0">
                <a:solidFill>
                  <a:srgbClr val="141313"/>
                </a:solidFill>
              </a:rPr>
              <a:t> ~</a:t>
            </a:r>
            <a:r>
              <a:rPr lang="en-US" sz="1600" dirty="0"/>
              <a:t>5 l/s vs </a:t>
            </a:r>
            <a:r>
              <a:rPr lang="it-IT" sz="1600" dirty="0">
                <a:solidFill>
                  <a:srgbClr val="141313"/>
                </a:solidFill>
              </a:rPr>
              <a:t>~ </a:t>
            </a:r>
            <a:r>
              <a:rPr lang="en-US" sz="1600" dirty="0"/>
              <a:t>0.5 l full gap volume, </a:t>
            </a:r>
            <a:r>
              <a:rPr lang="it-IT" sz="1600" dirty="0">
                <a:solidFill>
                  <a:srgbClr val="141313"/>
                </a:solidFill>
              </a:rPr>
              <a:t>~ </a:t>
            </a:r>
            <a:r>
              <a:rPr lang="en-US" sz="1600" dirty="0"/>
              <a:t>10 </a:t>
            </a:r>
            <a:r>
              <a:rPr lang="en-US" sz="1600" dirty="0" err="1"/>
              <a:t>V_exchange</a:t>
            </a:r>
            <a:r>
              <a:rPr lang="en-US" sz="1600" dirty="0"/>
              <a:t>/s)</a:t>
            </a:r>
          </a:p>
          <a:p>
            <a:r>
              <a:rPr lang="en-US" sz="1600" dirty="0"/>
              <a:t>Not considered:</a:t>
            </a:r>
          </a:p>
          <a:p>
            <a:r>
              <a:rPr lang="en-US" sz="1600" dirty="0"/>
              <a:t> </a:t>
            </a:r>
            <a:r>
              <a:rPr lang="en-US" sz="1600" i="1" dirty="0"/>
              <a:t>“</a:t>
            </a:r>
            <a:r>
              <a:rPr lang="it-IT" sz="1600" i="1" dirty="0"/>
              <a:t>4.5…(mm wide «</a:t>
            </a:r>
            <a:r>
              <a:rPr lang="it-IT" sz="1600" i="1" dirty="0" err="1"/>
              <a:t>border</a:t>
            </a:r>
            <a:r>
              <a:rPr lang="it-IT" sz="1600" i="1" dirty="0"/>
              <a:t>» ?) nella ‘’</a:t>
            </a:r>
            <a:r>
              <a:rPr lang="it-IT" sz="1600" i="1" dirty="0" err="1"/>
              <a:t>left</a:t>
            </a:r>
            <a:r>
              <a:rPr lang="it-IT" sz="1600" i="1" dirty="0"/>
              <a:t> end-</a:t>
            </a:r>
            <a:r>
              <a:rPr lang="it-IT" sz="1600" i="1" dirty="0" err="1"/>
              <a:t>cap</a:t>
            </a:r>
            <a:r>
              <a:rPr lang="it-IT" sz="1600" i="1" dirty="0"/>
              <a:t>’’, dove escono anche i dati e</a:t>
            </a:r>
            <a:br>
              <a:rPr lang="it-IT" sz="1600" i="1" dirty="0"/>
            </a:br>
            <a:r>
              <a:rPr lang="it-IT" sz="1600" i="1" dirty="0"/>
              <a:t>si trova dal lato ‘</a:t>
            </a:r>
            <a:r>
              <a:rPr lang="it-IT" sz="1600" i="1" dirty="0" err="1"/>
              <a:t>hadron</a:t>
            </a:r>
            <a:r>
              <a:rPr lang="it-IT" sz="1600" i="1" dirty="0"/>
              <a:t>’, che consuma circa 800 </a:t>
            </a:r>
            <a:r>
              <a:rPr lang="it-IT" sz="1600" i="1" dirty="0" err="1"/>
              <a:t>mW</a:t>
            </a:r>
            <a:r>
              <a:rPr lang="it-IT" sz="1600" i="1" dirty="0"/>
              <a:t>/cm^2 … per che «larghezza»?</a:t>
            </a:r>
            <a:endParaRPr lang="en-US" sz="1600" i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044B0F3-6BE0-2A7C-59E7-A702005E8009}"/>
              </a:ext>
            </a:extLst>
          </p:cNvPr>
          <p:cNvSpPr/>
          <p:nvPr/>
        </p:nvSpPr>
        <p:spPr>
          <a:xfrm>
            <a:off x="6513534" y="1346548"/>
            <a:ext cx="156576" cy="1628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sellaDiTesto 1">
            <a:extLst>
              <a:ext uri="{FF2B5EF4-FFF2-40B4-BE49-F238E27FC236}">
                <a16:creationId xmlns:a16="http://schemas.microsoft.com/office/drawing/2014/main" id="{8DF81875-A330-E1C4-69FB-371931FB9B2A}"/>
              </a:ext>
            </a:extLst>
          </p:cNvPr>
          <p:cNvSpPr txBox="1"/>
          <p:nvPr/>
        </p:nvSpPr>
        <p:spPr>
          <a:xfrm>
            <a:off x="639715" y="216134"/>
            <a:ext cx="6230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Rough </a:t>
            </a:r>
            <a:r>
              <a:rPr lang="it-IT" sz="2000" b="1" dirty="0" err="1">
                <a:solidFill>
                  <a:srgbClr val="0070C0"/>
                </a:solidFill>
              </a:rPr>
              <a:t>calculation</a:t>
            </a:r>
            <a:r>
              <a:rPr lang="it-IT" sz="2000" b="1" dirty="0">
                <a:solidFill>
                  <a:srgbClr val="0070C0"/>
                </a:solidFill>
              </a:rPr>
              <a:t> of L0&amp;L1 </a:t>
            </a:r>
            <a:r>
              <a:rPr lang="it-IT" sz="2000" b="1" dirty="0" err="1">
                <a:solidFill>
                  <a:srgbClr val="0070C0"/>
                </a:solidFill>
              </a:rPr>
              <a:t>temp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esteem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360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A9277-EA7B-0560-7F62-22008F5D12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038F65-7E5A-1F13-D161-B5B2BFD5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45" y="772406"/>
            <a:ext cx="2262022" cy="237512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FF6ED85-BECD-3883-5978-1C57DFC05E2F}"/>
              </a:ext>
            </a:extLst>
          </p:cNvPr>
          <p:cNvGrpSpPr/>
          <p:nvPr/>
        </p:nvGrpSpPr>
        <p:grpSpPr>
          <a:xfrm>
            <a:off x="654420" y="782643"/>
            <a:ext cx="6301033" cy="2313754"/>
            <a:chOff x="3318528" y="3942996"/>
            <a:chExt cx="6301033" cy="231375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6F77C7-200E-0E28-48B1-0EE0B87A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9333" y="3942996"/>
              <a:ext cx="3110228" cy="231375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6309BC-EBA1-CF4F-09A0-316C2A630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8528" y="3942996"/>
              <a:ext cx="3165316" cy="231375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2A91783-38FC-A181-299F-C52FCA19660F}"/>
              </a:ext>
            </a:extLst>
          </p:cNvPr>
          <p:cNvSpPr txBox="1"/>
          <p:nvPr/>
        </p:nvSpPr>
        <p:spPr>
          <a:xfrm>
            <a:off x="5765954" y="359909"/>
            <a:ext cx="591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First trials: localized inlets/nozzles, full section outlet @ 2.5 m/s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DA9C4C-E2EA-18AB-6DC8-F145C3144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606" y="782643"/>
            <a:ext cx="2204236" cy="23413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9C57D-2A07-F7CB-B1C6-B0AFBF53805A}"/>
              </a:ext>
            </a:extLst>
          </p:cNvPr>
          <p:cNvSpPr txBox="1"/>
          <p:nvPr/>
        </p:nvSpPr>
        <p:spPr>
          <a:xfrm>
            <a:off x="557019" y="3144625"/>
            <a:ext cx="110141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Inlet: array of 6x4 nozzles, 15m/s; outlet open, average speed 2 m/s; 40 </a:t>
            </a:r>
            <a:r>
              <a:rPr lang="en-US" sz="1600" dirty="0" err="1"/>
              <a:t>mW</a:t>
            </a:r>
            <a:r>
              <a:rPr lang="en-US" sz="1600" dirty="0"/>
              <a:t>/cm2 uniform on both surfaces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i="1" dirty="0"/>
              <a:t>Spotted / dispersed color maps, strange patterns  =&gt;  cause: poor mesh  =&gt; improved mesh (mesh inflation on surfaces)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A4A75C-EEB3-CD00-B9DF-D5E209D7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1443" y="3570985"/>
            <a:ext cx="3201562" cy="23195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02AA61-E468-9E6F-2314-A69385C18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094" y="3570985"/>
            <a:ext cx="3110617" cy="23195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763D45-1DD9-49F2-AC83-A3FFC01545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2532" y="3570985"/>
            <a:ext cx="3106845" cy="2319590"/>
          </a:xfrm>
          <a:prstGeom prst="rect">
            <a:avLst/>
          </a:prstGeo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F4739F7E-541C-9700-22E9-FCA150FCA870}"/>
              </a:ext>
            </a:extLst>
          </p:cNvPr>
          <p:cNvSpPr txBox="1"/>
          <p:nvPr/>
        </p:nvSpPr>
        <p:spPr>
          <a:xfrm>
            <a:off x="654420" y="295842"/>
            <a:ext cx="6230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70C0"/>
                </a:solidFill>
              </a:rPr>
              <a:t>preliminary</a:t>
            </a:r>
            <a:r>
              <a:rPr lang="it-IT" sz="2000" b="1" dirty="0">
                <a:solidFill>
                  <a:srgbClr val="0070C0"/>
                </a:solidFill>
              </a:rPr>
              <a:t> CFD </a:t>
            </a:r>
            <a:r>
              <a:rPr lang="it-IT" sz="2000" b="1" dirty="0" err="1">
                <a:solidFill>
                  <a:srgbClr val="0070C0"/>
                </a:solidFill>
              </a:rPr>
              <a:t>simulations</a:t>
            </a:r>
            <a:endParaRPr lang="it-IT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6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3E67E-999F-E0F8-3D54-698B5769A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FE6DD-8FD5-BDB4-D8A8-83FB9F603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A79A0-9A70-BED6-1040-1E09D0EF4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11" y="79034"/>
            <a:ext cx="1473260" cy="938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97FBCE-B6AC-2F98-B094-584EB123E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07" y="1084994"/>
            <a:ext cx="3907966" cy="1964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4C77B9-F0A6-9A5B-7988-1A9F9E308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589" y="1084994"/>
            <a:ext cx="3984390" cy="19642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EBBF13-D806-5B80-A187-EEF722DC5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895" y="1084994"/>
            <a:ext cx="2883505" cy="1964267"/>
          </a:xfrm>
          <a:prstGeom prst="rect">
            <a:avLst/>
          </a:prstGeom>
        </p:spPr>
      </p:pic>
      <p:pic>
        <p:nvPicPr>
          <p:cNvPr id="24" name="Picture 23" descr="A screen shot of a computer&#10;&#10;Description automatically generated">
            <a:extLst>
              <a:ext uri="{FF2B5EF4-FFF2-40B4-BE49-F238E27FC236}">
                <a16:creationId xmlns:a16="http://schemas.microsoft.com/office/drawing/2014/main" id="{C36332D9-F214-BA14-FE1B-9631475894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8" y="3962337"/>
            <a:ext cx="2893548" cy="23940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D94291B-BF17-2B3F-BEF6-91C71C6E4D9C}"/>
              </a:ext>
            </a:extLst>
          </p:cNvPr>
          <p:cNvSpPr txBox="1"/>
          <p:nvPr/>
        </p:nvSpPr>
        <p:spPr>
          <a:xfrm>
            <a:off x="473957" y="3090300"/>
            <a:ext cx="11449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Additional investigation of results vs:</a:t>
            </a:r>
          </a:p>
          <a:p>
            <a:r>
              <a:rPr lang="en-US" sz="1600" dirty="0"/>
              <a:t> n. of iterations e.g. 233 vs 766 iterations (convergence reached) : no relevant difference in results</a:t>
            </a:r>
          </a:p>
          <a:p>
            <a:r>
              <a:rPr lang="en-US" sz="1600" dirty="0"/>
              <a:t> mesh sensitivity: n. and thickness of inflation layers : no relevant difference in results</a:t>
            </a:r>
          </a:p>
          <a:p>
            <a:r>
              <a:rPr lang="en-US" sz="1600" dirty="0"/>
              <a:t> </a:t>
            </a:r>
          </a:p>
        </p:txBody>
      </p:sp>
      <p:pic>
        <p:nvPicPr>
          <p:cNvPr id="27" name="Picture 26" descr="A screenshot of a computer&#10;&#10;Description automatically generated">
            <a:extLst>
              <a:ext uri="{FF2B5EF4-FFF2-40B4-BE49-F238E27FC236}">
                <a16:creationId xmlns:a16="http://schemas.microsoft.com/office/drawing/2014/main" id="{48E4D23C-0F13-6DBE-2F23-B1A7C88E4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90" y="3949946"/>
            <a:ext cx="4148306" cy="24064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9E67C1-305F-A664-021A-D1128AAA6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9132" y="3949946"/>
            <a:ext cx="3934282" cy="2406405"/>
          </a:xfrm>
          <a:prstGeom prst="rect">
            <a:avLst/>
          </a:prstGeom>
        </p:spPr>
      </p:pic>
      <p:sp>
        <p:nvSpPr>
          <p:cNvPr id="29" name="CasellaDiTesto 1">
            <a:extLst>
              <a:ext uri="{FF2B5EF4-FFF2-40B4-BE49-F238E27FC236}">
                <a16:creationId xmlns:a16="http://schemas.microsoft.com/office/drawing/2014/main" id="{E1A1759A-D7E2-1AAF-3E50-E5D712758C65}"/>
              </a:ext>
            </a:extLst>
          </p:cNvPr>
          <p:cNvSpPr txBox="1"/>
          <p:nvPr/>
        </p:nvSpPr>
        <p:spPr>
          <a:xfrm>
            <a:off x="2024884" y="245727"/>
            <a:ext cx="9287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70C0"/>
                </a:solidFill>
              </a:rPr>
              <a:t>Improved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preliminary</a:t>
            </a:r>
            <a:r>
              <a:rPr lang="it-IT" sz="2000" b="1" dirty="0">
                <a:solidFill>
                  <a:srgbClr val="0070C0"/>
                </a:solidFill>
              </a:rPr>
              <a:t> CFD </a:t>
            </a:r>
            <a:r>
              <a:rPr lang="it-IT" sz="2000" b="1" dirty="0" err="1">
                <a:solidFill>
                  <a:srgbClr val="0070C0"/>
                </a:solidFill>
              </a:rPr>
              <a:t>simulations</a:t>
            </a:r>
            <a:r>
              <a:rPr lang="it-IT" sz="2000" b="1" dirty="0">
                <a:solidFill>
                  <a:srgbClr val="0070C0"/>
                </a:solidFill>
              </a:rPr>
              <a:t> and </a:t>
            </a:r>
            <a:r>
              <a:rPr lang="it-IT" sz="2000" b="1" dirty="0" err="1">
                <a:solidFill>
                  <a:srgbClr val="0070C0"/>
                </a:solidFill>
              </a:rPr>
              <a:t>main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parameters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investigation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31" name="Picture 30" descr="A screenshot of a computer&#10;&#10;Description automatically generated">
            <a:extLst>
              <a:ext uri="{FF2B5EF4-FFF2-40B4-BE49-F238E27FC236}">
                <a16:creationId xmlns:a16="http://schemas.microsoft.com/office/drawing/2014/main" id="{DA87D908-3709-2ED4-8729-BBE65E42EE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975" y="2237968"/>
            <a:ext cx="1367059" cy="12704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E5669B3-4E08-C6A6-EDB1-BB238517C455}"/>
              </a:ext>
            </a:extLst>
          </p:cNvPr>
          <p:cNvSpPr txBox="1"/>
          <p:nvPr/>
        </p:nvSpPr>
        <p:spPr>
          <a:xfrm>
            <a:off x="2109188" y="569126"/>
            <a:ext cx="1008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More realistic nozzles/inlets, added outlet opening, improved mesh (inflation, 10 layers, 0.2 mm max thickness), </a:t>
            </a:r>
          </a:p>
          <a:p>
            <a:r>
              <a:rPr lang="en-US" sz="1400" dirty="0"/>
              <a:t>v inlet @ 15 m/s, P = 400 W/m</a:t>
            </a:r>
            <a:r>
              <a:rPr lang="en-US" sz="1400" baseline="30000" dirty="0"/>
              <a:t>2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898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14EA0-6B17-9C68-2FC1-FC1DB2786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FB81-CB27-AE11-942D-5EBDD5DDFB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31083785-F056-14C4-5E48-0E386B92FB73}"/>
              </a:ext>
            </a:extLst>
          </p:cNvPr>
          <p:cNvSpPr txBox="1"/>
          <p:nvPr/>
        </p:nvSpPr>
        <p:spPr>
          <a:xfrm>
            <a:off x="565735" y="394884"/>
            <a:ext cx="9287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Preliminary </a:t>
            </a:r>
            <a:r>
              <a:rPr lang="it-IT" sz="2000" b="1" dirty="0" err="1">
                <a:solidFill>
                  <a:srgbClr val="0070C0"/>
                </a:solidFill>
              </a:rPr>
              <a:t>static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structural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simulations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6B58F-3E20-2320-2235-16FD36ED826E}"/>
              </a:ext>
            </a:extLst>
          </p:cNvPr>
          <p:cNvSpPr txBox="1"/>
          <p:nvPr/>
        </p:nvSpPr>
        <p:spPr>
          <a:xfrm>
            <a:off x="565735" y="794994"/>
            <a:ext cx="5027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Initial attempt: uniform thickness 1 mm, Isotropic material E=50GPa, overall gravity load ~ 16N</a:t>
            </a:r>
          </a:p>
          <a:p>
            <a:r>
              <a:rPr lang="en-US" sz="1600" dirty="0"/>
              <a:t>	         		</a:t>
            </a:r>
            <a:r>
              <a:rPr lang="en-US" sz="1200" dirty="0"/>
              <a:t>(includes 50% contingency)</a:t>
            </a:r>
          </a:p>
          <a:p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80EB48-E870-C8FE-029E-0DA29595F508}"/>
              </a:ext>
            </a:extLst>
          </p:cNvPr>
          <p:cNvSpPr txBox="1"/>
          <p:nvPr/>
        </p:nvSpPr>
        <p:spPr>
          <a:xfrm>
            <a:off x="5687840" y="723173"/>
            <a:ext cx="63599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iteration:</a:t>
            </a:r>
          </a:p>
          <a:p>
            <a:r>
              <a:rPr lang="en-US" sz="1600" dirty="0"/>
              <a:t>FEA of simplified L1 layer only, assuming: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Arcs composed by orthotropic CF woven E=61 </a:t>
            </a:r>
            <a:r>
              <a:rPr lang="en-US" sz="1600" dirty="0" err="1"/>
              <a:t>GPa</a:t>
            </a: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Beams composed by unidirectional CF  E</a:t>
            </a:r>
            <a:r>
              <a:rPr lang="en-US" sz="1600" baseline="-25000" dirty="0"/>
              <a:t>l</a:t>
            </a:r>
            <a:r>
              <a:rPr lang="en-US" sz="1600" dirty="0"/>
              <a:t>=121 </a:t>
            </a:r>
            <a:r>
              <a:rPr lang="en-US" sz="1600" dirty="0" err="1"/>
              <a:t>Gpa</a:t>
            </a:r>
            <a:r>
              <a:rPr lang="en-US" sz="1600" dirty="0"/>
              <a:t>, E</a:t>
            </a:r>
            <a:r>
              <a:rPr lang="en-US" sz="1600" baseline="-25000" dirty="0"/>
              <a:t>t</a:t>
            </a:r>
            <a:r>
              <a:rPr lang="en-US" sz="1600" dirty="0"/>
              <a:t>= 8.6 </a:t>
            </a:r>
            <a:r>
              <a:rPr lang="en-US" sz="1600" dirty="0" err="1"/>
              <a:t>GPa</a:t>
            </a: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Shell elements thickness 0.2 mm on the “sensor half-cylinder”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Shell elements thickness 0.6 mm on the support “cones”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1ACA13-42EE-CDA4-6A6B-1A0CE9C95BD5}"/>
              </a:ext>
            </a:extLst>
          </p:cNvPr>
          <p:cNvSpPr txBox="1"/>
          <p:nvPr/>
        </p:nvSpPr>
        <p:spPr>
          <a:xfrm>
            <a:off x="5593606" y="5199848"/>
            <a:ext cx="60826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E.g. L2 supports to increase </a:t>
            </a:r>
            <a:r>
              <a:rPr lang="en-US" dirty="0" err="1"/>
              <a:t>stifness</a:t>
            </a:r>
            <a:r>
              <a:rPr lang="en-US" dirty="0"/>
              <a:t> …</a:t>
            </a:r>
          </a:p>
          <a:p>
            <a:endParaRPr lang="en-US" dirty="0"/>
          </a:p>
          <a:p>
            <a:r>
              <a:rPr lang="en-US" dirty="0"/>
              <a:t>Work in progress to refine geometry and FEA models to</a:t>
            </a:r>
          </a:p>
          <a:p>
            <a:r>
              <a:rPr lang="en-US" sz="1800" dirty="0"/>
              <a:t>minimize deformation / displacement of sensors, with minimal amount of structure mass </a:t>
            </a:r>
          </a:p>
        </p:txBody>
      </p:sp>
      <p:pic>
        <p:nvPicPr>
          <p:cNvPr id="17" name="Picture 16" descr="A multicolored machine with a blue background&#10;&#10;Description automatically generated">
            <a:extLst>
              <a:ext uri="{FF2B5EF4-FFF2-40B4-BE49-F238E27FC236}">
                <a16:creationId xmlns:a16="http://schemas.microsoft.com/office/drawing/2014/main" id="{2AEB2EE6-AF66-457C-D114-E9F2DF7A0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"/>
          <a:stretch/>
        </p:blipFill>
        <p:spPr>
          <a:xfrm>
            <a:off x="795738" y="1621278"/>
            <a:ext cx="4375227" cy="26059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0AF547-D308-4999-4DE9-D9D47FC51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35" y="4268739"/>
            <a:ext cx="4375230" cy="2514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21EB56-6FFB-58A1-6D9E-88B431653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10" y="2713454"/>
            <a:ext cx="5830111" cy="23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5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B0CDE-2B1A-5F07-8D2A-398328955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2C0B1-AE59-0B5F-A923-9382EE1A54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19C81277-679E-2AF2-BFD8-3950B8D17B8D}"/>
              </a:ext>
            </a:extLst>
          </p:cNvPr>
          <p:cNvSpPr txBox="1"/>
          <p:nvPr/>
        </p:nvSpPr>
        <p:spPr>
          <a:xfrm>
            <a:off x="565735" y="394884"/>
            <a:ext cx="9287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Preliminary </a:t>
            </a:r>
            <a:r>
              <a:rPr lang="it-IT" sz="2000" b="1" dirty="0" err="1">
                <a:solidFill>
                  <a:srgbClr val="0070C0"/>
                </a:solidFill>
              </a:rPr>
              <a:t>modal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simulations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8B7C9-A88C-369B-167F-6E85E65248FD}"/>
              </a:ext>
            </a:extLst>
          </p:cNvPr>
          <p:cNvSpPr txBox="1"/>
          <p:nvPr/>
        </p:nvSpPr>
        <p:spPr>
          <a:xfrm>
            <a:off x="565734" y="794994"/>
            <a:ext cx="10779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Arcs composed by orthotropic CF woven E=61 </a:t>
            </a:r>
            <a:r>
              <a:rPr lang="en-US" sz="1600" dirty="0" err="1"/>
              <a:t>GPa</a:t>
            </a: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Beams composed by unidirectional CF  E</a:t>
            </a:r>
            <a:r>
              <a:rPr lang="en-US" sz="1600" baseline="-25000" dirty="0"/>
              <a:t>l</a:t>
            </a:r>
            <a:r>
              <a:rPr lang="en-US" sz="1600" dirty="0"/>
              <a:t>=121 </a:t>
            </a:r>
            <a:r>
              <a:rPr lang="en-US" sz="1600" dirty="0" err="1"/>
              <a:t>Gpa</a:t>
            </a:r>
            <a:r>
              <a:rPr lang="en-US" sz="1600" dirty="0"/>
              <a:t>, E</a:t>
            </a:r>
            <a:r>
              <a:rPr lang="en-US" sz="1600" baseline="-25000" dirty="0"/>
              <a:t>t</a:t>
            </a:r>
            <a:r>
              <a:rPr lang="en-US" sz="1600" dirty="0"/>
              <a:t>= 8.6 </a:t>
            </a:r>
            <a:r>
              <a:rPr lang="en-US" sz="1600" dirty="0" err="1"/>
              <a:t>GPa</a:t>
            </a: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Shell elements thickness 0.4 mm on the “sensor half-cylinder”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Shell elements thickness 0.6 mm on the support “cones”</a:t>
            </a:r>
          </a:p>
          <a:p>
            <a:endParaRPr lang="en-US" sz="1600" dirty="0"/>
          </a:p>
          <a:p>
            <a:r>
              <a:rPr lang="en-US" sz="1600" dirty="0"/>
              <a:t>         1</a:t>
            </a:r>
            <a:r>
              <a:rPr lang="en-US" sz="1600" baseline="30000" dirty="0"/>
              <a:t>st</a:t>
            </a:r>
            <a:r>
              <a:rPr lang="en-US" sz="1600" dirty="0"/>
              <a:t> mode: bottom beam deflection … 		    		2</a:t>
            </a:r>
            <a:r>
              <a:rPr lang="en-US" sz="1600" baseline="30000" dirty="0"/>
              <a:t>nd</a:t>
            </a:r>
            <a:r>
              <a:rPr lang="en-US" sz="1600" dirty="0"/>
              <a:t> mode: axial oscillation (along Z)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B3CE14-5F49-AA2D-929F-CA5D116CA929}"/>
              </a:ext>
            </a:extLst>
          </p:cNvPr>
          <p:cNvSpPr txBox="1"/>
          <p:nvPr/>
        </p:nvSpPr>
        <p:spPr>
          <a:xfrm>
            <a:off x="744633" y="6112697"/>
            <a:ext cx="10999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Work in progress to refine geometry and FEA models to</a:t>
            </a:r>
          </a:p>
          <a:p>
            <a:r>
              <a:rPr lang="en-US" sz="1600" dirty="0"/>
              <a:t>design stiffer as possible structure, high natural frequencies, with minimal amount of structure mass</a:t>
            </a:r>
          </a:p>
        </p:txBody>
      </p:sp>
      <p:pic>
        <p:nvPicPr>
          <p:cNvPr id="17" name="Picture 16" descr="A blue and black object with a rainbow colored object&#10;&#10;Description automatically generated with medium confidence">
            <a:extLst>
              <a:ext uri="{FF2B5EF4-FFF2-40B4-BE49-F238E27FC236}">
                <a16:creationId xmlns:a16="http://schemas.microsoft.com/office/drawing/2014/main" id="{0B6A73F7-4F95-8F8E-AFAA-AF2255A8C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1" y="2436613"/>
            <a:ext cx="5573630" cy="3660704"/>
          </a:xfrm>
          <a:prstGeom prst="rect">
            <a:avLst/>
          </a:prstGeom>
        </p:spPr>
      </p:pic>
      <p:pic>
        <p:nvPicPr>
          <p:cNvPr id="19" name="Picture 18" descr="A screenshot of a data&#10;&#10;Description automatically generated">
            <a:extLst>
              <a:ext uri="{FF2B5EF4-FFF2-40B4-BE49-F238E27FC236}">
                <a16:creationId xmlns:a16="http://schemas.microsoft.com/office/drawing/2014/main" id="{425446BB-8BF2-829E-1BD1-63376DE48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70" y="394884"/>
            <a:ext cx="1876425" cy="1552575"/>
          </a:xfrm>
          <a:prstGeom prst="rect">
            <a:avLst/>
          </a:prstGeom>
        </p:spPr>
      </p:pic>
      <p:pic>
        <p:nvPicPr>
          <p:cNvPr id="21" name="Picture 20" descr="A wireframe of a paint roller&#10;&#10;Description automatically generated">
            <a:extLst>
              <a:ext uri="{FF2B5EF4-FFF2-40B4-BE49-F238E27FC236}">
                <a16:creationId xmlns:a16="http://schemas.microsoft.com/office/drawing/2014/main" id="{F6D3ED9A-E619-B997-44D1-A07B0ED8B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01" y="2436612"/>
            <a:ext cx="5477936" cy="36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4149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34316</TotalTime>
  <Words>777</Words>
  <Application>Microsoft Office PowerPoint</Application>
  <PresentationFormat>Widescreen</PresentationFormat>
  <Paragraphs>79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Courier New</vt:lpstr>
      <vt:lpstr>Gill Sans</vt:lpstr>
      <vt:lpstr>1_Tema di Office</vt:lpstr>
      <vt:lpstr>Tema di Office</vt:lpstr>
      <vt:lpstr>Epic SVT  preliminary F.E.analysis status M. Benettoni, N. Bez, M. Turcato  Servizio Progettazione Meccanica Feb.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Massimo Benettoni</dc:creator>
  <cp:lastModifiedBy>Massimo Benettoni</cp:lastModifiedBy>
  <cp:revision>21</cp:revision>
  <dcterms:created xsi:type="dcterms:W3CDTF">2024-05-28T11:11:18Z</dcterms:created>
  <dcterms:modified xsi:type="dcterms:W3CDTF">2025-02-27T12:51:34Z</dcterms:modified>
</cp:coreProperties>
</file>