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 id="2147483754" r:id="rId2"/>
  </p:sldMasterIdLst>
  <p:notesMasterIdLst>
    <p:notesMasterId r:id="rId16"/>
  </p:notesMasterIdLst>
  <p:handoutMasterIdLst>
    <p:handoutMasterId r:id="rId17"/>
  </p:handoutMasterIdLst>
  <p:sldIdLst>
    <p:sldId id="336" r:id="rId3"/>
    <p:sldId id="296" r:id="rId4"/>
    <p:sldId id="326" r:id="rId5"/>
    <p:sldId id="327" r:id="rId6"/>
    <p:sldId id="328" r:id="rId7"/>
    <p:sldId id="329" r:id="rId8"/>
    <p:sldId id="330" r:id="rId9"/>
    <p:sldId id="331" r:id="rId10"/>
    <p:sldId id="334" r:id="rId11"/>
    <p:sldId id="335" r:id="rId12"/>
    <p:sldId id="283" r:id="rId13"/>
    <p:sldId id="325" r:id="rId14"/>
    <p:sldId id="324" r:id="rId15"/>
  </p:sldIdLst>
  <p:sldSz cx="9144000" cy="6858000" type="screen4x3"/>
  <p:notesSz cx="6781800" cy="9855200"/>
  <p:defaultTextStyle>
    <a:defPPr>
      <a:defRPr lang="nl-NL"/>
    </a:defPPr>
    <a:lvl1pPr algn="l" rtl="0" fontAlgn="base">
      <a:spcBef>
        <a:spcPct val="0"/>
      </a:spcBef>
      <a:spcAft>
        <a:spcPct val="0"/>
      </a:spcAft>
      <a:defRPr sz="1000" i="1" kern="1200">
        <a:solidFill>
          <a:schemeClr val="hlink"/>
        </a:solidFill>
        <a:latin typeface="Arial" charset="0"/>
        <a:ea typeface="+mn-ea"/>
        <a:cs typeface="+mn-cs"/>
      </a:defRPr>
    </a:lvl1pPr>
    <a:lvl2pPr marL="457200" algn="l" rtl="0" fontAlgn="base">
      <a:spcBef>
        <a:spcPct val="0"/>
      </a:spcBef>
      <a:spcAft>
        <a:spcPct val="0"/>
      </a:spcAft>
      <a:defRPr sz="1000" i="1" kern="1200">
        <a:solidFill>
          <a:schemeClr val="hlink"/>
        </a:solidFill>
        <a:latin typeface="Arial" charset="0"/>
        <a:ea typeface="+mn-ea"/>
        <a:cs typeface="+mn-cs"/>
      </a:defRPr>
    </a:lvl2pPr>
    <a:lvl3pPr marL="914400" algn="l" rtl="0" fontAlgn="base">
      <a:spcBef>
        <a:spcPct val="0"/>
      </a:spcBef>
      <a:spcAft>
        <a:spcPct val="0"/>
      </a:spcAft>
      <a:defRPr sz="1000" i="1" kern="1200">
        <a:solidFill>
          <a:schemeClr val="hlink"/>
        </a:solidFill>
        <a:latin typeface="Arial" charset="0"/>
        <a:ea typeface="+mn-ea"/>
        <a:cs typeface="+mn-cs"/>
      </a:defRPr>
    </a:lvl3pPr>
    <a:lvl4pPr marL="1371600" algn="l" rtl="0" fontAlgn="base">
      <a:spcBef>
        <a:spcPct val="0"/>
      </a:spcBef>
      <a:spcAft>
        <a:spcPct val="0"/>
      </a:spcAft>
      <a:defRPr sz="1000" i="1" kern="1200">
        <a:solidFill>
          <a:schemeClr val="hlink"/>
        </a:solidFill>
        <a:latin typeface="Arial" charset="0"/>
        <a:ea typeface="+mn-ea"/>
        <a:cs typeface="+mn-cs"/>
      </a:defRPr>
    </a:lvl4pPr>
    <a:lvl5pPr marL="1828800" algn="l" rtl="0" fontAlgn="base">
      <a:spcBef>
        <a:spcPct val="0"/>
      </a:spcBef>
      <a:spcAft>
        <a:spcPct val="0"/>
      </a:spcAft>
      <a:defRPr sz="1000" i="1" kern="1200">
        <a:solidFill>
          <a:schemeClr val="hlink"/>
        </a:solidFill>
        <a:latin typeface="Arial" charset="0"/>
        <a:ea typeface="+mn-ea"/>
        <a:cs typeface="+mn-cs"/>
      </a:defRPr>
    </a:lvl5pPr>
    <a:lvl6pPr marL="2286000" algn="l" defTabSz="914400" rtl="0" eaLnBrk="1" latinLnBrk="0" hangingPunct="1">
      <a:defRPr sz="1000" i="1" kern="1200">
        <a:solidFill>
          <a:schemeClr val="hlink"/>
        </a:solidFill>
        <a:latin typeface="Arial" charset="0"/>
        <a:ea typeface="+mn-ea"/>
        <a:cs typeface="+mn-cs"/>
      </a:defRPr>
    </a:lvl6pPr>
    <a:lvl7pPr marL="2743200" algn="l" defTabSz="914400" rtl="0" eaLnBrk="1" latinLnBrk="0" hangingPunct="1">
      <a:defRPr sz="1000" i="1" kern="1200">
        <a:solidFill>
          <a:schemeClr val="hlink"/>
        </a:solidFill>
        <a:latin typeface="Arial" charset="0"/>
        <a:ea typeface="+mn-ea"/>
        <a:cs typeface="+mn-cs"/>
      </a:defRPr>
    </a:lvl7pPr>
    <a:lvl8pPr marL="3200400" algn="l" defTabSz="914400" rtl="0" eaLnBrk="1" latinLnBrk="0" hangingPunct="1">
      <a:defRPr sz="1000" i="1" kern="1200">
        <a:solidFill>
          <a:schemeClr val="hlink"/>
        </a:solidFill>
        <a:latin typeface="Arial" charset="0"/>
        <a:ea typeface="+mn-ea"/>
        <a:cs typeface="+mn-cs"/>
      </a:defRPr>
    </a:lvl8pPr>
    <a:lvl9pPr marL="3657600" algn="l" defTabSz="914400" rtl="0" eaLnBrk="1" latinLnBrk="0" hangingPunct="1">
      <a:defRPr sz="1000" i="1" kern="1200">
        <a:solidFill>
          <a:schemeClr val="hlink"/>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1931" autoAdjust="0"/>
    <p:restoredTop sz="96275" autoAdjust="0"/>
  </p:normalViewPr>
  <p:slideViewPr>
    <p:cSldViewPr>
      <p:cViewPr>
        <p:scale>
          <a:sx n="60" d="100"/>
          <a:sy n="60" d="100"/>
        </p:scale>
        <p:origin x="-1578" y="-228"/>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5682" y="-1338"/>
      </p:cViewPr>
      <p:guideLst>
        <p:guide orient="horz" pos="3104"/>
        <p:guide pos="21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_rels/viewProps.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slide" Target="slides/slide9.xml"/><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werkblad1.xlsx"/></Relationships>
</file>

<file path=ppt/charts/chart1.xml><?xml version="1.0" encoding="utf-8"?>
<c:chartSpace xmlns:c="http://schemas.openxmlformats.org/drawingml/2006/chart" xmlns:a="http://schemas.openxmlformats.org/drawingml/2006/main" xmlns:r="http://schemas.openxmlformats.org/officeDocument/2006/relationships">
  <c:lang val="nl-NL"/>
  <c:chart>
    <c:plotArea>
      <c:layout/>
      <c:areaChart>
        <c:grouping val="stacked"/>
        <c:ser>
          <c:idx val="0"/>
          <c:order val="0"/>
          <c:tx>
            <c:strRef>
              <c:f>Blad1!$B$1</c:f>
              <c:strCache>
                <c:ptCount val="1"/>
                <c:pt idx="0">
                  <c:v>Testing equipment</c:v>
                </c:pt>
              </c:strCache>
            </c:strRef>
          </c:tx>
          <c:cat>
            <c:numRef>
              <c:f>Blad1!$A$2:$A$7</c:f>
              <c:numCache>
                <c:formatCode>0</c:formatCode>
                <c:ptCount val="6"/>
                <c:pt idx="0">
                  <c:v>2013</c:v>
                </c:pt>
                <c:pt idx="1">
                  <c:v>2014</c:v>
                </c:pt>
                <c:pt idx="2">
                  <c:v>2015</c:v>
                </c:pt>
                <c:pt idx="3">
                  <c:v>2016</c:v>
                </c:pt>
                <c:pt idx="4">
                  <c:v>2017</c:v>
                </c:pt>
                <c:pt idx="5">
                  <c:v>2018</c:v>
                </c:pt>
              </c:numCache>
            </c:numRef>
          </c:cat>
          <c:val>
            <c:numRef>
              <c:f>Blad1!$B$2:$B$7</c:f>
              <c:numCache>
                <c:formatCode>General</c:formatCode>
                <c:ptCount val="6"/>
                <c:pt idx="0">
                  <c:v>5</c:v>
                </c:pt>
                <c:pt idx="1">
                  <c:v>6</c:v>
                </c:pt>
                <c:pt idx="2">
                  <c:v>4</c:v>
                </c:pt>
                <c:pt idx="3">
                  <c:v>1</c:v>
                </c:pt>
                <c:pt idx="4">
                  <c:v>1</c:v>
                </c:pt>
                <c:pt idx="5">
                  <c:v>1</c:v>
                </c:pt>
              </c:numCache>
            </c:numRef>
          </c:val>
        </c:ser>
        <c:ser>
          <c:idx val="1"/>
          <c:order val="1"/>
          <c:tx>
            <c:strRef>
              <c:f>Blad1!$C$1</c:f>
              <c:strCache>
                <c:ptCount val="1"/>
                <c:pt idx="0">
                  <c:v>Production equipment</c:v>
                </c:pt>
              </c:strCache>
            </c:strRef>
          </c:tx>
          <c:cat>
            <c:numRef>
              <c:f>Blad1!$A$2:$A$7</c:f>
              <c:numCache>
                <c:formatCode>0</c:formatCode>
                <c:ptCount val="6"/>
                <c:pt idx="0">
                  <c:v>2013</c:v>
                </c:pt>
                <c:pt idx="1">
                  <c:v>2014</c:v>
                </c:pt>
                <c:pt idx="2">
                  <c:v>2015</c:v>
                </c:pt>
                <c:pt idx="3">
                  <c:v>2016</c:v>
                </c:pt>
                <c:pt idx="4">
                  <c:v>2017</c:v>
                </c:pt>
                <c:pt idx="5">
                  <c:v>2018</c:v>
                </c:pt>
              </c:numCache>
            </c:numRef>
          </c:cat>
          <c:val>
            <c:numRef>
              <c:f>Blad1!$C$2:$C$7</c:f>
              <c:numCache>
                <c:formatCode>General</c:formatCode>
                <c:ptCount val="6"/>
                <c:pt idx="0">
                  <c:v>3</c:v>
                </c:pt>
                <c:pt idx="1">
                  <c:v>6</c:v>
                </c:pt>
                <c:pt idx="2">
                  <c:v>4</c:v>
                </c:pt>
                <c:pt idx="3">
                  <c:v>1</c:v>
                </c:pt>
                <c:pt idx="4">
                  <c:v>1</c:v>
                </c:pt>
                <c:pt idx="5">
                  <c:v>1</c:v>
                </c:pt>
              </c:numCache>
            </c:numRef>
          </c:val>
        </c:ser>
        <c:ser>
          <c:idx val="2"/>
          <c:order val="2"/>
          <c:tx>
            <c:strRef>
              <c:f>Blad1!$D$1</c:f>
              <c:strCache>
                <c:ptCount val="1"/>
                <c:pt idx="0">
                  <c:v>DOM-assembly</c:v>
                </c:pt>
              </c:strCache>
            </c:strRef>
          </c:tx>
          <c:cat>
            <c:numRef>
              <c:f>Blad1!$A$2:$A$7</c:f>
              <c:numCache>
                <c:formatCode>0</c:formatCode>
                <c:ptCount val="6"/>
                <c:pt idx="0">
                  <c:v>2013</c:v>
                </c:pt>
                <c:pt idx="1">
                  <c:v>2014</c:v>
                </c:pt>
                <c:pt idx="2">
                  <c:v>2015</c:v>
                </c:pt>
                <c:pt idx="3">
                  <c:v>2016</c:v>
                </c:pt>
                <c:pt idx="4">
                  <c:v>2017</c:v>
                </c:pt>
                <c:pt idx="5">
                  <c:v>2018</c:v>
                </c:pt>
              </c:numCache>
            </c:numRef>
          </c:cat>
          <c:val>
            <c:numRef>
              <c:f>Blad1!$D$2:$D$7</c:f>
              <c:numCache>
                <c:formatCode>General</c:formatCode>
                <c:ptCount val="6"/>
                <c:pt idx="0">
                  <c:v>0</c:v>
                </c:pt>
                <c:pt idx="1">
                  <c:v>5</c:v>
                </c:pt>
                <c:pt idx="2">
                  <c:v>21</c:v>
                </c:pt>
                <c:pt idx="3">
                  <c:v>36</c:v>
                </c:pt>
                <c:pt idx="4">
                  <c:v>36</c:v>
                </c:pt>
                <c:pt idx="5">
                  <c:v>36</c:v>
                </c:pt>
              </c:numCache>
            </c:numRef>
          </c:val>
        </c:ser>
        <c:ser>
          <c:idx val="3"/>
          <c:order val="3"/>
          <c:tx>
            <c:strRef>
              <c:f>Blad1!$E$1</c:f>
              <c:strCache>
                <c:ptCount val="1"/>
                <c:pt idx="0">
                  <c:v>Testing</c:v>
                </c:pt>
              </c:strCache>
            </c:strRef>
          </c:tx>
          <c:cat>
            <c:numRef>
              <c:f>Blad1!$A$2:$A$7</c:f>
              <c:numCache>
                <c:formatCode>0</c:formatCode>
                <c:ptCount val="6"/>
                <c:pt idx="0">
                  <c:v>2013</c:v>
                </c:pt>
                <c:pt idx="1">
                  <c:v>2014</c:v>
                </c:pt>
                <c:pt idx="2">
                  <c:v>2015</c:v>
                </c:pt>
                <c:pt idx="3">
                  <c:v>2016</c:v>
                </c:pt>
                <c:pt idx="4">
                  <c:v>2017</c:v>
                </c:pt>
                <c:pt idx="5">
                  <c:v>2018</c:v>
                </c:pt>
              </c:numCache>
            </c:numRef>
          </c:cat>
          <c:val>
            <c:numRef>
              <c:f>Blad1!$E$2:$E$7</c:f>
              <c:numCache>
                <c:formatCode>General</c:formatCode>
                <c:ptCount val="6"/>
                <c:pt idx="1">
                  <c:v>4</c:v>
                </c:pt>
                <c:pt idx="2">
                  <c:v>15</c:v>
                </c:pt>
                <c:pt idx="3">
                  <c:v>15</c:v>
                </c:pt>
                <c:pt idx="4">
                  <c:v>15</c:v>
                </c:pt>
                <c:pt idx="5">
                  <c:v>15</c:v>
                </c:pt>
              </c:numCache>
            </c:numRef>
          </c:val>
        </c:ser>
        <c:ser>
          <c:idx val="4"/>
          <c:order val="4"/>
          <c:tx>
            <c:strRef>
              <c:f>Blad1!$F$1</c:f>
              <c:strCache>
                <c:ptCount val="1"/>
                <c:pt idx="0">
                  <c:v>DU-assembly</c:v>
                </c:pt>
              </c:strCache>
            </c:strRef>
          </c:tx>
          <c:cat>
            <c:numRef>
              <c:f>Blad1!$A$2:$A$7</c:f>
              <c:numCache>
                <c:formatCode>0</c:formatCode>
                <c:ptCount val="6"/>
                <c:pt idx="0">
                  <c:v>2013</c:v>
                </c:pt>
                <c:pt idx="1">
                  <c:v>2014</c:v>
                </c:pt>
                <c:pt idx="2">
                  <c:v>2015</c:v>
                </c:pt>
                <c:pt idx="3">
                  <c:v>2016</c:v>
                </c:pt>
                <c:pt idx="4">
                  <c:v>2017</c:v>
                </c:pt>
                <c:pt idx="5">
                  <c:v>2018</c:v>
                </c:pt>
              </c:numCache>
            </c:numRef>
          </c:cat>
          <c:val>
            <c:numRef>
              <c:f>Blad1!$F$2:$F$7</c:f>
              <c:numCache>
                <c:formatCode>General</c:formatCode>
                <c:ptCount val="6"/>
                <c:pt idx="1">
                  <c:v>2</c:v>
                </c:pt>
                <c:pt idx="2">
                  <c:v>9</c:v>
                </c:pt>
                <c:pt idx="3">
                  <c:v>9</c:v>
                </c:pt>
                <c:pt idx="4">
                  <c:v>9</c:v>
                </c:pt>
                <c:pt idx="5">
                  <c:v>5</c:v>
                </c:pt>
              </c:numCache>
            </c:numRef>
          </c:val>
        </c:ser>
        <c:axId val="79054336"/>
        <c:axId val="79055872"/>
      </c:areaChart>
      <c:catAx>
        <c:axId val="79054336"/>
        <c:scaling>
          <c:orientation val="minMax"/>
        </c:scaling>
        <c:axPos val="b"/>
        <c:numFmt formatCode="0" sourceLinked="1"/>
        <c:tickLblPos val="nextTo"/>
        <c:crossAx val="79055872"/>
        <c:crosses val="autoZero"/>
        <c:auto val="1"/>
        <c:lblAlgn val="ctr"/>
        <c:lblOffset val="100"/>
      </c:catAx>
      <c:valAx>
        <c:axId val="79055872"/>
        <c:scaling>
          <c:orientation val="minMax"/>
        </c:scaling>
        <c:axPos val="l"/>
        <c:majorGridlines/>
        <c:numFmt formatCode="General" sourceLinked="1"/>
        <c:tickLblPos val="nextTo"/>
        <c:crossAx val="79054336"/>
        <c:crosses val="autoZero"/>
        <c:crossBetween val="midCat"/>
      </c:valAx>
    </c:plotArea>
    <c:legend>
      <c:legendPos val="r"/>
    </c:legend>
    <c:plotVisOnly val="1"/>
  </c:chart>
  <c:txPr>
    <a:bodyPr/>
    <a:lstStyle/>
    <a:p>
      <a:pPr>
        <a:defRPr sz="1800"/>
      </a:pPr>
      <a:endParaRPr lang="nl-NL"/>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463" cy="4921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41750" y="0"/>
            <a:ext cx="2938463" cy="492125"/>
          </a:xfrm>
          <a:prstGeom prst="rect">
            <a:avLst/>
          </a:prstGeom>
        </p:spPr>
        <p:txBody>
          <a:bodyPr vert="horz" lIns="91440" tIns="45720" rIns="91440" bIns="45720" rtlCol="0"/>
          <a:lstStyle>
            <a:lvl1pPr algn="r">
              <a:defRPr sz="1200"/>
            </a:lvl1pPr>
          </a:lstStyle>
          <a:p>
            <a:pPr>
              <a:defRPr/>
            </a:pPr>
            <a:r>
              <a:rPr lang="nl-NL"/>
              <a:t>09-12-2010</a:t>
            </a:r>
            <a:endParaRPr lang="en-US"/>
          </a:p>
        </p:txBody>
      </p:sp>
      <p:sp>
        <p:nvSpPr>
          <p:cNvPr id="4" name="Footer Placeholder 3"/>
          <p:cNvSpPr>
            <a:spLocks noGrp="1"/>
          </p:cNvSpPr>
          <p:nvPr>
            <p:ph type="ftr" sz="quarter" idx="2"/>
          </p:nvPr>
        </p:nvSpPr>
        <p:spPr>
          <a:xfrm>
            <a:off x="0" y="9361488"/>
            <a:ext cx="2938463" cy="492125"/>
          </a:xfrm>
          <a:prstGeom prst="rect">
            <a:avLst/>
          </a:prstGeom>
        </p:spPr>
        <p:txBody>
          <a:bodyPr vert="horz" lIns="91440" tIns="45720" rIns="91440" bIns="45720" rtlCol="0" anchor="b"/>
          <a:lstStyle>
            <a:lvl1pPr algn="l">
              <a:defRPr sz="1200"/>
            </a:lvl1pPr>
          </a:lstStyle>
          <a:p>
            <a:pPr>
              <a:defRPr/>
            </a:pPr>
            <a:r>
              <a:rPr lang="en-US"/>
              <a:t>Organizing future KM3net production</a:t>
            </a:r>
          </a:p>
        </p:txBody>
      </p:sp>
      <p:sp>
        <p:nvSpPr>
          <p:cNvPr id="5" name="Slide Number Placeholder 4"/>
          <p:cNvSpPr>
            <a:spLocks noGrp="1"/>
          </p:cNvSpPr>
          <p:nvPr>
            <p:ph type="sldNum" sz="quarter" idx="3"/>
          </p:nvPr>
        </p:nvSpPr>
        <p:spPr>
          <a:xfrm>
            <a:off x="3841750" y="9361488"/>
            <a:ext cx="2938463" cy="492125"/>
          </a:xfrm>
          <a:prstGeom prst="rect">
            <a:avLst/>
          </a:prstGeom>
        </p:spPr>
        <p:txBody>
          <a:bodyPr vert="horz" lIns="91440" tIns="45720" rIns="91440" bIns="45720" rtlCol="0" anchor="b"/>
          <a:lstStyle>
            <a:lvl1pPr algn="r">
              <a:defRPr sz="1200"/>
            </a:lvl1pPr>
          </a:lstStyle>
          <a:p>
            <a:pPr>
              <a:defRPr/>
            </a:pPr>
            <a:fld id="{1D9D164B-9B51-468C-B69B-720164E21D96}" type="slidenum">
              <a:rPr lang="en-US"/>
              <a:pPr>
                <a:defRPr/>
              </a:pPr>
              <a:t>‹nr.›</a:t>
            </a:fld>
            <a:endParaRPr lang="en-US"/>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463" cy="492125"/>
          </a:xfrm>
          <a:prstGeom prst="rect">
            <a:avLst/>
          </a:prstGeom>
        </p:spPr>
        <p:txBody>
          <a:bodyPr vert="horz" lIns="91440" tIns="45720" rIns="91440" bIns="45720" rtlCol="0"/>
          <a:lstStyle>
            <a:lvl1pPr algn="l" fontAlgn="auto">
              <a:spcBef>
                <a:spcPts val="0"/>
              </a:spcBef>
              <a:spcAft>
                <a:spcPts val="0"/>
              </a:spcAft>
              <a:defRPr sz="1200" i="0">
                <a:solidFill>
                  <a:schemeClr val="tx1"/>
                </a:solidFill>
                <a:latin typeface="+mn-lt"/>
              </a:defRPr>
            </a:lvl1pPr>
          </a:lstStyle>
          <a:p>
            <a:pPr>
              <a:defRPr/>
            </a:pPr>
            <a:endParaRPr lang="nl-NL"/>
          </a:p>
        </p:txBody>
      </p:sp>
      <p:sp>
        <p:nvSpPr>
          <p:cNvPr id="3" name="Date Placeholder 2"/>
          <p:cNvSpPr>
            <a:spLocks noGrp="1"/>
          </p:cNvSpPr>
          <p:nvPr>
            <p:ph type="dt" idx="1"/>
          </p:nvPr>
        </p:nvSpPr>
        <p:spPr>
          <a:xfrm>
            <a:off x="3841750" y="0"/>
            <a:ext cx="2938463" cy="492125"/>
          </a:xfrm>
          <a:prstGeom prst="rect">
            <a:avLst/>
          </a:prstGeom>
        </p:spPr>
        <p:txBody>
          <a:bodyPr vert="horz" lIns="91440" tIns="45720" rIns="91440" bIns="45720" rtlCol="0"/>
          <a:lstStyle>
            <a:lvl1pPr algn="r" fontAlgn="auto">
              <a:spcBef>
                <a:spcPts val="0"/>
              </a:spcBef>
              <a:spcAft>
                <a:spcPts val="0"/>
              </a:spcAft>
              <a:defRPr sz="1200" i="0">
                <a:solidFill>
                  <a:schemeClr val="tx1"/>
                </a:solidFill>
                <a:latin typeface="+mn-lt"/>
              </a:defRPr>
            </a:lvl1pPr>
          </a:lstStyle>
          <a:p>
            <a:pPr>
              <a:defRPr/>
            </a:pPr>
            <a:r>
              <a:rPr lang="nl-NL"/>
              <a:t>6-July-2010</a:t>
            </a:r>
          </a:p>
        </p:txBody>
      </p:sp>
      <p:sp>
        <p:nvSpPr>
          <p:cNvPr id="4" name="Slide Image Placeholder 3"/>
          <p:cNvSpPr>
            <a:spLocks noGrp="1" noRot="1" noChangeAspect="1"/>
          </p:cNvSpPr>
          <p:nvPr>
            <p:ph type="sldImg" idx="2"/>
          </p:nvPr>
        </p:nvSpPr>
        <p:spPr>
          <a:xfrm>
            <a:off x="927100" y="739775"/>
            <a:ext cx="4927600" cy="36957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Notes Placeholder 4"/>
          <p:cNvSpPr>
            <a:spLocks noGrp="1"/>
          </p:cNvSpPr>
          <p:nvPr>
            <p:ph type="body" sz="quarter" idx="3"/>
          </p:nvPr>
        </p:nvSpPr>
        <p:spPr>
          <a:xfrm>
            <a:off x="677863" y="4681538"/>
            <a:ext cx="5426075" cy="4433887"/>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l-NL" noProof="0" smtClean="0"/>
          </a:p>
        </p:txBody>
      </p:sp>
      <p:sp>
        <p:nvSpPr>
          <p:cNvPr id="6" name="Footer Placeholder 5"/>
          <p:cNvSpPr>
            <a:spLocks noGrp="1"/>
          </p:cNvSpPr>
          <p:nvPr>
            <p:ph type="ftr" sz="quarter" idx="4"/>
          </p:nvPr>
        </p:nvSpPr>
        <p:spPr>
          <a:xfrm>
            <a:off x="0" y="9361488"/>
            <a:ext cx="2938463" cy="492125"/>
          </a:xfrm>
          <a:prstGeom prst="rect">
            <a:avLst/>
          </a:prstGeom>
        </p:spPr>
        <p:txBody>
          <a:bodyPr vert="horz" lIns="91440" tIns="45720" rIns="91440" bIns="45720" rtlCol="0" anchor="b"/>
          <a:lstStyle>
            <a:lvl1pPr algn="l" fontAlgn="auto">
              <a:spcBef>
                <a:spcPts val="0"/>
              </a:spcBef>
              <a:spcAft>
                <a:spcPts val="0"/>
              </a:spcAft>
              <a:defRPr sz="1200" i="0">
                <a:solidFill>
                  <a:schemeClr val="tx1"/>
                </a:solidFill>
                <a:latin typeface="+mn-lt"/>
              </a:defRPr>
            </a:lvl1pPr>
          </a:lstStyle>
          <a:p>
            <a:pPr>
              <a:defRPr/>
            </a:pPr>
            <a:r>
              <a:rPr lang="nl-NL"/>
              <a:t>Organizing future KM3net production</a:t>
            </a:r>
          </a:p>
        </p:txBody>
      </p:sp>
      <p:sp>
        <p:nvSpPr>
          <p:cNvPr id="7" name="Slide Number Placeholder 6"/>
          <p:cNvSpPr>
            <a:spLocks noGrp="1"/>
          </p:cNvSpPr>
          <p:nvPr>
            <p:ph type="sldNum" sz="quarter" idx="5"/>
          </p:nvPr>
        </p:nvSpPr>
        <p:spPr>
          <a:xfrm>
            <a:off x="3841750" y="9361488"/>
            <a:ext cx="2938463" cy="492125"/>
          </a:xfrm>
          <a:prstGeom prst="rect">
            <a:avLst/>
          </a:prstGeom>
        </p:spPr>
        <p:txBody>
          <a:bodyPr vert="horz" lIns="91440" tIns="45720" rIns="91440" bIns="45720" rtlCol="0" anchor="b"/>
          <a:lstStyle>
            <a:lvl1pPr algn="r" fontAlgn="auto">
              <a:spcBef>
                <a:spcPts val="0"/>
              </a:spcBef>
              <a:spcAft>
                <a:spcPts val="0"/>
              </a:spcAft>
              <a:defRPr sz="1200" i="0">
                <a:solidFill>
                  <a:schemeClr val="tx1"/>
                </a:solidFill>
                <a:latin typeface="+mn-lt"/>
              </a:defRPr>
            </a:lvl1pPr>
          </a:lstStyle>
          <a:p>
            <a:pPr>
              <a:defRPr/>
            </a:pPr>
            <a:fld id="{C16E7897-9CAA-4573-914D-AD8255763C35}" type="slidenum">
              <a:rPr lang="nl-NL"/>
              <a:pPr>
                <a:defRPr/>
              </a:pPr>
              <a:t>‹nr.›</a:t>
            </a:fld>
            <a:endParaRPr lang="nl-NL"/>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1894C4B-F064-43FD-8508-7F1A6563B085}" type="slidenum">
              <a:rPr lang="fr-FR" smtClean="0"/>
              <a:pPr>
                <a:defRPr/>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Slide Number Placeholder 3"/>
          <p:cNvSpPr txBox="1">
            <a:spLocks noGrp="1"/>
          </p:cNvSpPr>
          <p:nvPr/>
        </p:nvSpPr>
        <p:spPr bwMode="auto">
          <a:xfrm>
            <a:off x="3841750" y="9361488"/>
            <a:ext cx="2938463" cy="492125"/>
          </a:xfrm>
          <a:prstGeom prst="rect">
            <a:avLst/>
          </a:prstGeom>
          <a:noFill/>
          <a:ln>
            <a:miter lim="800000"/>
            <a:headEnd/>
            <a:tailEnd/>
          </a:ln>
        </p:spPr>
        <p:txBody>
          <a:bodyPr anchor="b"/>
          <a:lstStyle/>
          <a:p>
            <a:pPr algn="r">
              <a:defRPr/>
            </a:pPr>
            <a:fld id="{A013BAE9-3200-4BBF-8BC3-5DD7CA5CA507}" type="slidenum">
              <a:rPr lang="nl-NL" sz="1200" i="0">
                <a:solidFill>
                  <a:schemeClr val="tx1"/>
                </a:solidFill>
                <a:latin typeface="+mn-lt"/>
              </a:rPr>
              <a:pPr algn="r">
                <a:defRPr/>
              </a:pPr>
              <a:t>10</a:t>
            </a:fld>
            <a:endParaRPr lang="nl-NL" sz="1200" i="0">
              <a:solidFill>
                <a:schemeClr val="tx1"/>
              </a:solidFill>
              <a:latin typeface="+mn-lt"/>
            </a:endParaRPr>
          </a:p>
        </p:txBody>
      </p:sp>
      <p:sp>
        <p:nvSpPr>
          <p:cNvPr id="41988" name="Notes Placeholder 4"/>
          <p:cNvSpPr>
            <a:spLocks noGrp="1"/>
          </p:cNvSpPr>
          <p:nvPr>
            <p:ph type="body" sz="quarter" idx="11"/>
          </p:nvPr>
        </p:nvSpPr>
        <p:spPr bwMode="auto">
          <a:noFill/>
          <a:ln>
            <a:solidFill>
              <a:srgbClr val="000000"/>
            </a:solidFill>
            <a:miter lim="800000"/>
            <a:headEnd/>
            <a:tailEnd/>
          </a:ln>
        </p:spPr>
        <p:txBody>
          <a:bodyPr/>
          <a:lstStyle/>
          <a:p>
            <a:pPr eaLnBrk="1" hangingPunct="1">
              <a:spcBef>
                <a:spcPct val="0"/>
              </a:spcBef>
            </a:pPr>
            <a:endParaRPr lang="en-US" sz="1000" i="1" smtClean="0">
              <a:solidFill>
                <a:schemeClr val="hlink"/>
              </a:solidFill>
              <a:latin typeface="Arial" charset="0"/>
            </a:endParaRPr>
          </a:p>
        </p:txBody>
      </p:sp>
      <p:sp>
        <p:nvSpPr>
          <p:cNvPr id="5" name="Date Placeholder 4"/>
          <p:cNvSpPr>
            <a:spLocks noGrp="1"/>
          </p:cNvSpPr>
          <p:nvPr>
            <p:ph type="dt" sz="quarter" idx="1"/>
          </p:nvPr>
        </p:nvSpPr>
        <p:spPr/>
        <p:txBody>
          <a:bodyPr/>
          <a:lstStyle/>
          <a:p>
            <a:pPr>
              <a:defRPr/>
            </a:pPr>
            <a:r>
              <a:rPr lang="nl-NL"/>
              <a:t>6-July-2010</a:t>
            </a:r>
          </a:p>
        </p:txBody>
      </p:sp>
      <p:sp>
        <p:nvSpPr>
          <p:cNvPr id="6" name="Footer Placeholder 5"/>
          <p:cNvSpPr>
            <a:spLocks noGrp="1"/>
          </p:cNvSpPr>
          <p:nvPr>
            <p:ph type="ftr" sz="quarter" idx="4"/>
          </p:nvPr>
        </p:nvSpPr>
        <p:spPr/>
        <p:txBody>
          <a:bodyPr/>
          <a:lstStyle/>
          <a:p>
            <a:pPr>
              <a:defRPr/>
            </a:pPr>
            <a:r>
              <a:rPr lang="nl-NL"/>
              <a:t>Organizing future KM3net production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Slide Number Placeholder 3"/>
          <p:cNvSpPr txBox="1">
            <a:spLocks noGrp="1"/>
          </p:cNvSpPr>
          <p:nvPr/>
        </p:nvSpPr>
        <p:spPr bwMode="auto">
          <a:xfrm>
            <a:off x="3841750" y="9361488"/>
            <a:ext cx="2938463" cy="492125"/>
          </a:xfrm>
          <a:prstGeom prst="rect">
            <a:avLst/>
          </a:prstGeom>
          <a:noFill/>
          <a:ln>
            <a:miter lim="800000"/>
            <a:headEnd/>
            <a:tailEnd/>
          </a:ln>
        </p:spPr>
        <p:txBody>
          <a:bodyPr anchor="b"/>
          <a:lstStyle/>
          <a:p>
            <a:pPr algn="r">
              <a:defRPr/>
            </a:pPr>
            <a:fld id="{FDDE7DEC-37C0-405A-BB2E-5D96F7230061}" type="slidenum">
              <a:rPr lang="nl-NL" sz="1200" i="0">
                <a:solidFill>
                  <a:schemeClr val="tx1"/>
                </a:solidFill>
                <a:latin typeface="+mn-lt"/>
              </a:rPr>
              <a:pPr algn="r">
                <a:defRPr/>
              </a:pPr>
              <a:t>11</a:t>
            </a:fld>
            <a:endParaRPr lang="nl-NL" sz="1200" i="0">
              <a:solidFill>
                <a:schemeClr val="tx1"/>
              </a:solidFill>
              <a:latin typeface="+mn-lt"/>
            </a:endParaRPr>
          </a:p>
        </p:txBody>
      </p:sp>
      <p:sp>
        <p:nvSpPr>
          <p:cNvPr id="57348" name="Notes Placeholder 4"/>
          <p:cNvSpPr>
            <a:spLocks noGrp="1"/>
          </p:cNvSpPr>
          <p:nvPr>
            <p:ph type="body" sz="quarter" idx="11"/>
          </p:nvPr>
        </p:nvSpPr>
        <p:spPr bwMode="auto">
          <a:noFill/>
          <a:ln>
            <a:solidFill>
              <a:srgbClr val="000000"/>
            </a:solidFill>
            <a:miter lim="800000"/>
            <a:headEnd/>
            <a:tailEnd/>
          </a:ln>
        </p:spPr>
        <p:txBody>
          <a:bodyPr/>
          <a:lstStyle/>
          <a:p>
            <a:pPr eaLnBrk="1" hangingPunct="1">
              <a:spcBef>
                <a:spcPct val="0"/>
              </a:spcBef>
            </a:pPr>
            <a:endParaRPr lang="en-US" sz="1000" i="1" smtClean="0">
              <a:solidFill>
                <a:schemeClr val="hlink"/>
              </a:solidFill>
              <a:latin typeface="Arial" charset="0"/>
            </a:endParaRPr>
          </a:p>
        </p:txBody>
      </p:sp>
      <p:sp>
        <p:nvSpPr>
          <p:cNvPr id="5" name="Date Placeholder 4"/>
          <p:cNvSpPr>
            <a:spLocks noGrp="1"/>
          </p:cNvSpPr>
          <p:nvPr>
            <p:ph type="dt" sz="quarter" idx="1"/>
          </p:nvPr>
        </p:nvSpPr>
        <p:spPr/>
        <p:txBody>
          <a:bodyPr/>
          <a:lstStyle/>
          <a:p>
            <a:pPr>
              <a:defRPr/>
            </a:pPr>
            <a:r>
              <a:rPr lang="nl-NL"/>
              <a:t>6-July-2010</a:t>
            </a:r>
          </a:p>
        </p:txBody>
      </p:sp>
      <p:sp>
        <p:nvSpPr>
          <p:cNvPr id="6" name="Footer Placeholder 5"/>
          <p:cNvSpPr>
            <a:spLocks noGrp="1"/>
          </p:cNvSpPr>
          <p:nvPr>
            <p:ph type="ftr" sz="quarter" idx="4"/>
          </p:nvPr>
        </p:nvSpPr>
        <p:spPr/>
        <p:txBody>
          <a:bodyPr/>
          <a:lstStyle/>
          <a:p>
            <a:pPr>
              <a:defRPr/>
            </a:pPr>
            <a:r>
              <a:rPr lang="nl-NL"/>
              <a:t>Organizing future KM3net production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Slide Number Placeholder 3"/>
          <p:cNvSpPr txBox="1">
            <a:spLocks noGrp="1"/>
          </p:cNvSpPr>
          <p:nvPr/>
        </p:nvSpPr>
        <p:spPr bwMode="auto">
          <a:xfrm>
            <a:off x="3841750" y="9361488"/>
            <a:ext cx="2938463" cy="492125"/>
          </a:xfrm>
          <a:prstGeom prst="rect">
            <a:avLst/>
          </a:prstGeom>
          <a:noFill/>
          <a:ln>
            <a:miter lim="800000"/>
            <a:headEnd/>
            <a:tailEnd/>
          </a:ln>
        </p:spPr>
        <p:txBody>
          <a:bodyPr anchor="b"/>
          <a:lstStyle/>
          <a:p>
            <a:pPr algn="r">
              <a:defRPr/>
            </a:pPr>
            <a:fld id="{FDDE7DEC-37C0-405A-BB2E-5D96F7230061}" type="slidenum">
              <a:rPr lang="nl-NL" sz="1200" i="0">
                <a:solidFill>
                  <a:schemeClr val="tx1"/>
                </a:solidFill>
                <a:latin typeface="+mn-lt"/>
              </a:rPr>
              <a:pPr algn="r">
                <a:defRPr/>
              </a:pPr>
              <a:t>12</a:t>
            </a:fld>
            <a:endParaRPr lang="nl-NL" sz="1200" i="0">
              <a:solidFill>
                <a:schemeClr val="tx1"/>
              </a:solidFill>
              <a:latin typeface="+mn-lt"/>
            </a:endParaRPr>
          </a:p>
        </p:txBody>
      </p:sp>
      <p:sp>
        <p:nvSpPr>
          <p:cNvPr id="57348" name="Notes Placeholder 4"/>
          <p:cNvSpPr>
            <a:spLocks noGrp="1"/>
          </p:cNvSpPr>
          <p:nvPr>
            <p:ph type="body" sz="quarter" idx="11"/>
          </p:nvPr>
        </p:nvSpPr>
        <p:spPr bwMode="auto">
          <a:noFill/>
          <a:ln>
            <a:solidFill>
              <a:srgbClr val="000000"/>
            </a:solidFill>
            <a:miter lim="800000"/>
            <a:headEnd/>
            <a:tailEnd/>
          </a:ln>
        </p:spPr>
        <p:txBody>
          <a:bodyPr/>
          <a:lstStyle/>
          <a:p>
            <a:pPr eaLnBrk="1" hangingPunct="1">
              <a:spcBef>
                <a:spcPct val="0"/>
              </a:spcBef>
            </a:pPr>
            <a:endParaRPr lang="en-US" sz="1000" i="1" smtClean="0">
              <a:solidFill>
                <a:schemeClr val="hlink"/>
              </a:solidFill>
              <a:latin typeface="Arial" charset="0"/>
            </a:endParaRPr>
          </a:p>
        </p:txBody>
      </p:sp>
      <p:sp>
        <p:nvSpPr>
          <p:cNvPr id="5" name="Date Placeholder 4"/>
          <p:cNvSpPr>
            <a:spLocks noGrp="1"/>
          </p:cNvSpPr>
          <p:nvPr>
            <p:ph type="dt" sz="quarter" idx="1"/>
          </p:nvPr>
        </p:nvSpPr>
        <p:spPr/>
        <p:txBody>
          <a:bodyPr/>
          <a:lstStyle/>
          <a:p>
            <a:pPr>
              <a:defRPr/>
            </a:pPr>
            <a:r>
              <a:rPr lang="nl-NL"/>
              <a:t>6-July-2010</a:t>
            </a:r>
          </a:p>
        </p:txBody>
      </p:sp>
      <p:sp>
        <p:nvSpPr>
          <p:cNvPr id="6" name="Footer Placeholder 5"/>
          <p:cNvSpPr>
            <a:spLocks noGrp="1"/>
          </p:cNvSpPr>
          <p:nvPr>
            <p:ph type="ftr" sz="quarter" idx="4"/>
          </p:nvPr>
        </p:nvSpPr>
        <p:spPr/>
        <p:txBody>
          <a:bodyPr/>
          <a:lstStyle/>
          <a:p>
            <a:pPr>
              <a:defRPr/>
            </a:pPr>
            <a:r>
              <a:rPr lang="nl-NL"/>
              <a:t>Organizing future KM3net production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Slide Number Placeholder 3"/>
          <p:cNvSpPr txBox="1">
            <a:spLocks noGrp="1"/>
          </p:cNvSpPr>
          <p:nvPr/>
        </p:nvSpPr>
        <p:spPr bwMode="auto">
          <a:xfrm>
            <a:off x="3841750" y="9361488"/>
            <a:ext cx="2938463" cy="492125"/>
          </a:xfrm>
          <a:prstGeom prst="rect">
            <a:avLst/>
          </a:prstGeom>
          <a:noFill/>
          <a:ln>
            <a:miter lim="800000"/>
            <a:headEnd/>
            <a:tailEnd/>
          </a:ln>
        </p:spPr>
        <p:txBody>
          <a:bodyPr anchor="b"/>
          <a:lstStyle/>
          <a:p>
            <a:pPr algn="r">
              <a:defRPr/>
            </a:pPr>
            <a:fld id="{A3A85F73-9389-4EFF-964C-2C59FB419128}" type="slidenum">
              <a:rPr lang="nl-NL" sz="1200" i="0">
                <a:solidFill>
                  <a:schemeClr val="tx1"/>
                </a:solidFill>
                <a:latin typeface="+mn-lt"/>
              </a:rPr>
              <a:pPr algn="r">
                <a:defRPr/>
              </a:pPr>
              <a:t>13</a:t>
            </a:fld>
            <a:endParaRPr lang="nl-NL" sz="1200" i="0">
              <a:solidFill>
                <a:schemeClr val="tx1"/>
              </a:solidFill>
              <a:latin typeface="+mn-lt"/>
            </a:endParaRPr>
          </a:p>
        </p:txBody>
      </p:sp>
      <p:sp>
        <p:nvSpPr>
          <p:cNvPr id="53252" name="Notes Placeholder 4"/>
          <p:cNvSpPr>
            <a:spLocks noGrp="1"/>
          </p:cNvSpPr>
          <p:nvPr>
            <p:ph type="body" sz="quarter" idx="11"/>
          </p:nvPr>
        </p:nvSpPr>
        <p:spPr bwMode="auto">
          <a:noFill/>
          <a:ln>
            <a:solidFill>
              <a:srgbClr val="000000"/>
            </a:solidFill>
            <a:miter lim="800000"/>
            <a:headEnd/>
            <a:tailEnd/>
          </a:ln>
        </p:spPr>
        <p:txBody>
          <a:bodyPr/>
          <a:lstStyle/>
          <a:p>
            <a:pPr eaLnBrk="1" hangingPunct="1">
              <a:spcBef>
                <a:spcPct val="0"/>
              </a:spcBef>
            </a:pPr>
            <a:endParaRPr lang="en-US" sz="1000" i="1" dirty="0" smtClean="0">
              <a:solidFill>
                <a:schemeClr val="hlink"/>
              </a:solidFill>
              <a:latin typeface="Arial" charset="0"/>
            </a:endParaRPr>
          </a:p>
        </p:txBody>
      </p:sp>
      <p:sp>
        <p:nvSpPr>
          <p:cNvPr id="5" name="Date Placeholder 4"/>
          <p:cNvSpPr txBox="1">
            <a:spLocks noGrp="1"/>
          </p:cNvSpPr>
          <p:nvPr/>
        </p:nvSpPr>
        <p:spPr>
          <a:xfrm>
            <a:off x="3841750" y="0"/>
            <a:ext cx="2938463" cy="492125"/>
          </a:xfrm>
          <a:prstGeom prst="rect">
            <a:avLst/>
          </a:prstGeom>
          <a:noFill/>
        </p:spPr>
        <p:txBody>
          <a:bodyPr/>
          <a:lstStyle/>
          <a:p>
            <a:pPr algn="r" fontAlgn="auto">
              <a:spcBef>
                <a:spcPts val="0"/>
              </a:spcBef>
              <a:spcAft>
                <a:spcPts val="0"/>
              </a:spcAft>
              <a:defRPr/>
            </a:pPr>
            <a:r>
              <a:rPr lang="nl-NL" sz="1200" i="0">
                <a:solidFill>
                  <a:schemeClr val="tx1"/>
                </a:solidFill>
                <a:latin typeface="+mn-lt"/>
              </a:rPr>
              <a:t>6-July-2010</a:t>
            </a:r>
          </a:p>
        </p:txBody>
      </p:sp>
      <p:sp>
        <p:nvSpPr>
          <p:cNvPr id="6" name="Footer Placeholder 5"/>
          <p:cNvSpPr txBox="1">
            <a:spLocks noGrp="1"/>
          </p:cNvSpPr>
          <p:nvPr/>
        </p:nvSpPr>
        <p:spPr>
          <a:xfrm>
            <a:off x="0" y="9361488"/>
            <a:ext cx="2938463" cy="492125"/>
          </a:xfrm>
          <a:prstGeom prst="rect">
            <a:avLst/>
          </a:prstGeom>
          <a:noFill/>
        </p:spPr>
        <p:txBody>
          <a:bodyPr anchor="b"/>
          <a:lstStyle/>
          <a:p>
            <a:pPr fontAlgn="auto">
              <a:spcBef>
                <a:spcPts val="0"/>
              </a:spcBef>
              <a:spcAft>
                <a:spcPts val="0"/>
              </a:spcAft>
              <a:defRPr/>
            </a:pPr>
            <a:r>
              <a:rPr lang="nl-NL" sz="1200" i="0">
                <a:solidFill>
                  <a:schemeClr val="tx1"/>
                </a:solidFill>
                <a:latin typeface="+mn-lt"/>
              </a:rPr>
              <a:t>Organizing future KM3net production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Slide Number Placeholder 3"/>
          <p:cNvSpPr txBox="1">
            <a:spLocks noGrp="1"/>
          </p:cNvSpPr>
          <p:nvPr/>
        </p:nvSpPr>
        <p:spPr bwMode="auto">
          <a:xfrm>
            <a:off x="3841750" y="9361488"/>
            <a:ext cx="2938463" cy="492125"/>
          </a:xfrm>
          <a:prstGeom prst="rect">
            <a:avLst/>
          </a:prstGeom>
          <a:noFill/>
          <a:ln>
            <a:miter lim="800000"/>
            <a:headEnd/>
            <a:tailEnd/>
          </a:ln>
        </p:spPr>
        <p:txBody>
          <a:bodyPr anchor="b"/>
          <a:lstStyle/>
          <a:p>
            <a:pPr algn="r">
              <a:defRPr/>
            </a:pPr>
            <a:fld id="{CAE5C2BF-F4C8-439C-8013-94D038061714}" type="slidenum">
              <a:rPr lang="nl-NL" sz="1200" i="0">
                <a:solidFill>
                  <a:schemeClr val="tx1"/>
                </a:solidFill>
                <a:latin typeface="+mn-lt"/>
              </a:rPr>
              <a:pPr algn="r">
                <a:defRPr/>
              </a:pPr>
              <a:t>2</a:t>
            </a:fld>
            <a:endParaRPr lang="nl-NL" sz="1200" i="0">
              <a:solidFill>
                <a:schemeClr val="tx1"/>
              </a:solidFill>
              <a:latin typeface="+mn-lt"/>
            </a:endParaRPr>
          </a:p>
        </p:txBody>
      </p:sp>
      <p:sp>
        <p:nvSpPr>
          <p:cNvPr id="51204" name="Notes Placeholder 4"/>
          <p:cNvSpPr>
            <a:spLocks noGrp="1"/>
          </p:cNvSpPr>
          <p:nvPr>
            <p:ph type="body" sz="quarter" idx="11"/>
          </p:nvPr>
        </p:nvSpPr>
        <p:spPr bwMode="auto">
          <a:noFill/>
          <a:ln>
            <a:solidFill>
              <a:srgbClr val="000000"/>
            </a:solidFill>
            <a:miter lim="800000"/>
            <a:headEnd/>
            <a:tailEnd/>
          </a:ln>
        </p:spPr>
        <p:txBody>
          <a:bodyPr/>
          <a:lstStyle/>
          <a:p>
            <a:pPr eaLnBrk="1" hangingPunct="1">
              <a:spcBef>
                <a:spcPct val="0"/>
              </a:spcBef>
            </a:pPr>
            <a:endParaRPr lang="en-US" sz="1000" i="1" smtClean="0">
              <a:solidFill>
                <a:schemeClr val="hlink"/>
              </a:solidFill>
              <a:latin typeface="Arial" charset="0"/>
            </a:endParaRPr>
          </a:p>
        </p:txBody>
      </p:sp>
      <p:sp>
        <p:nvSpPr>
          <p:cNvPr id="5" name="Date Placeholder 4"/>
          <p:cNvSpPr txBox="1">
            <a:spLocks noGrp="1"/>
          </p:cNvSpPr>
          <p:nvPr/>
        </p:nvSpPr>
        <p:spPr>
          <a:xfrm>
            <a:off x="3841750" y="0"/>
            <a:ext cx="2938463" cy="492125"/>
          </a:xfrm>
          <a:prstGeom prst="rect">
            <a:avLst/>
          </a:prstGeom>
          <a:noFill/>
        </p:spPr>
        <p:txBody>
          <a:bodyPr/>
          <a:lstStyle/>
          <a:p>
            <a:pPr algn="r" fontAlgn="auto">
              <a:spcBef>
                <a:spcPts val="0"/>
              </a:spcBef>
              <a:spcAft>
                <a:spcPts val="0"/>
              </a:spcAft>
              <a:defRPr/>
            </a:pPr>
            <a:r>
              <a:rPr lang="nl-NL" sz="1200" i="0">
                <a:solidFill>
                  <a:schemeClr val="tx1"/>
                </a:solidFill>
                <a:latin typeface="+mn-lt"/>
              </a:rPr>
              <a:t>6-July-2010</a:t>
            </a:r>
          </a:p>
        </p:txBody>
      </p:sp>
      <p:sp>
        <p:nvSpPr>
          <p:cNvPr id="6" name="Footer Placeholder 5"/>
          <p:cNvSpPr txBox="1">
            <a:spLocks noGrp="1"/>
          </p:cNvSpPr>
          <p:nvPr/>
        </p:nvSpPr>
        <p:spPr>
          <a:xfrm>
            <a:off x="0" y="9361488"/>
            <a:ext cx="2938463" cy="492125"/>
          </a:xfrm>
          <a:prstGeom prst="rect">
            <a:avLst/>
          </a:prstGeom>
          <a:noFill/>
        </p:spPr>
        <p:txBody>
          <a:bodyPr anchor="b"/>
          <a:lstStyle/>
          <a:p>
            <a:pPr fontAlgn="auto">
              <a:spcBef>
                <a:spcPts val="0"/>
              </a:spcBef>
              <a:spcAft>
                <a:spcPts val="0"/>
              </a:spcAft>
              <a:defRPr/>
            </a:pPr>
            <a:r>
              <a:rPr lang="nl-NL" sz="1200" i="0">
                <a:solidFill>
                  <a:schemeClr val="tx1"/>
                </a:solidFill>
                <a:latin typeface="+mn-lt"/>
              </a:rPr>
              <a:t>Organizing future KM3net production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Slide Number Placeholder 3"/>
          <p:cNvSpPr txBox="1">
            <a:spLocks noGrp="1"/>
          </p:cNvSpPr>
          <p:nvPr/>
        </p:nvSpPr>
        <p:spPr bwMode="auto">
          <a:xfrm>
            <a:off x="3841750" y="9361488"/>
            <a:ext cx="2938463" cy="492125"/>
          </a:xfrm>
          <a:prstGeom prst="rect">
            <a:avLst/>
          </a:prstGeom>
          <a:noFill/>
          <a:ln>
            <a:miter lim="800000"/>
            <a:headEnd/>
            <a:tailEnd/>
          </a:ln>
        </p:spPr>
        <p:txBody>
          <a:bodyPr anchor="b"/>
          <a:lstStyle/>
          <a:p>
            <a:pPr algn="r">
              <a:defRPr/>
            </a:pPr>
            <a:fld id="{FDDE7DEC-37C0-405A-BB2E-5D96F7230061}" type="slidenum">
              <a:rPr lang="nl-NL" sz="1200" i="0">
                <a:solidFill>
                  <a:schemeClr val="tx1"/>
                </a:solidFill>
                <a:latin typeface="+mn-lt"/>
              </a:rPr>
              <a:pPr algn="r">
                <a:defRPr/>
              </a:pPr>
              <a:t>3</a:t>
            </a:fld>
            <a:endParaRPr lang="nl-NL" sz="1200" i="0">
              <a:solidFill>
                <a:schemeClr val="tx1"/>
              </a:solidFill>
              <a:latin typeface="+mn-lt"/>
            </a:endParaRPr>
          </a:p>
        </p:txBody>
      </p:sp>
      <p:sp>
        <p:nvSpPr>
          <p:cNvPr id="57348" name="Notes Placeholder 4"/>
          <p:cNvSpPr>
            <a:spLocks noGrp="1"/>
          </p:cNvSpPr>
          <p:nvPr>
            <p:ph type="body" sz="quarter" idx="11"/>
          </p:nvPr>
        </p:nvSpPr>
        <p:spPr bwMode="auto">
          <a:noFill/>
          <a:ln>
            <a:solidFill>
              <a:srgbClr val="000000"/>
            </a:solidFill>
            <a:miter lim="800000"/>
            <a:headEnd/>
            <a:tailEnd/>
          </a:ln>
        </p:spPr>
        <p:txBody>
          <a:bodyPr/>
          <a:lstStyle/>
          <a:p>
            <a:pPr eaLnBrk="1" hangingPunct="1">
              <a:spcBef>
                <a:spcPct val="0"/>
              </a:spcBef>
            </a:pPr>
            <a:endParaRPr lang="en-US" sz="1000" i="1" smtClean="0">
              <a:solidFill>
                <a:schemeClr val="hlink"/>
              </a:solidFill>
              <a:latin typeface="Arial" charset="0"/>
            </a:endParaRPr>
          </a:p>
        </p:txBody>
      </p:sp>
      <p:sp>
        <p:nvSpPr>
          <p:cNvPr id="5" name="Date Placeholder 4"/>
          <p:cNvSpPr>
            <a:spLocks noGrp="1"/>
          </p:cNvSpPr>
          <p:nvPr>
            <p:ph type="dt" sz="quarter" idx="1"/>
          </p:nvPr>
        </p:nvSpPr>
        <p:spPr/>
        <p:txBody>
          <a:bodyPr/>
          <a:lstStyle/>
          <a:p>
            <a:pPr>
              <a:defRPr/>
            </a:pPr>
            <a:r>
              <a:rPr lang="nl-NL"/>
              <a:t>6-July-2010</a:t>
            </a:r>
          </a:p>
        </p:txBody>
      </p:sp>
      <p:sp>
        <p:nvSpPr>
          <p:cNvPr id="6" name="Footer Placeholder 5"/>
          <p:cNvSpPr>
            <a:spLocks noGrp="1"/>
          </p:cNvSpPr>
          <p:nvPr>
            <p:ph type="ftr" sz="quarter" idx="4"/>
          </p:nvPr>
        </p:nvSpPr>
        <p:spPr/>
        <p:txBody>
          <a:bodyPr/>
          <a:lstStyle/>
          <a:p>
            <a:pPr>
              <a:defRPr/>
            </a:pPr>
            <a:r>
              <a:rPr lang="nl-NL"/>
              <a:t>Organizing future KM3net production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Slide Number Placeholder 3"/>
          <p:cNvSpPr txBox="1">
            <a:spLocks noGrp="1"/>
          </p:cNvSpPr>
          <p:nvPr/>
        </p:nvSpPr>
        <p:spPr bwMode="auto">
          <a:xfrm>
            <a:off x="3841750" y="9361488"/>
            <a:ext cx="2938463" cy="492125"/>
          </a:xfrm>
          <a:prstGeom prst="rect">
            <a:avLst/>
          </a:prstGeom>
          <a:noFill/>
          <a:ln>
            <a:miter lim="800000"/>
            <a:headEnd/>
            <a:tailEnd/>
          </a:ln>
        </p:spPr>
        <p:txBody>
          <a:bodyPr anchor="b"/>
          <a:lstStyle/>
          <a:p>
            <a:pPr algn="r">
              <a:defRPr/>
            </a:pPr>
            <a:fld id="{FDDE7DEC-37C0-405A-BB2E-5D96F7230061}" type="slidenum">
              <a:rPr lang="nl-NL" sz="1200" i="0">
                <a:solidFill>
                  <a:schemeClr val="tx1"/>
                </a:solidFill>
                <a:latin typeface="+mn-lt"/>
              </a:rPr>
              <a:pPr algn="r">
                <a:defRPr/>
              </a:pPr>
              <a:t>4</a:t>
            </a:fld>
            <a:endParaRPr lang="nl-NL" sz="1200" i="0">
              <a:solidFill>
                <a:schemeClr val="tx1"/>
              </a:solidFill>
              <a:latin typeface="+mn-lt"/>
            </a:endParaRPr>
          </a:p>
        </p:txBody>
      </p:sp>
      <p:sp>
        <p:nvSpPr>
          <p:cNvPr id="57348" name="Notes Placeholder 4"/>
          <p:cNvSpPr>
            <a:spLocks noGrp="1"/>
          </p:cNvSpPr>
          <p:nvPr>
            <p:ph type="body" sz="quarter" idx="11"/>
          </p:nvPr>
        </p:nvSpPr>
        <p:spPr bwMode="auto">
          <a:noFill/>
          <a:ln>
            <a:solidFill>
              <a:srgbClr val="000000"/>
            </a:solidFill>
            <a:miter lim="800000"/>
            <a:headEnd/>
            <a:tailEnd/>
          </a:ln>
        </p:spPr>
        <p:txBody>
          <a:bodyPr/>
          <a:lstStyle/>
          <a:p>
            <a:pPr eaLnBrk="1" hangingPunct="1">
              <a:spcBef>
                <a:spcPct val="0"/>
              </a:spcBef>
            </a:pPr>
            <a:endParaRPr lang="en-US" sz="1000" i="1" smtClean="0">
              <a:solidFill>
                <a:schemeClr val="hlink"/>
              </a:solidFill>
              <a:latin typeface="Arial" charset="0"/>
            </a:endParaRPr>
          </a:p>
        </p:txBody>
      </p:sp>
      <p:sp>
        <p:nvSpPr>
          <p:cNvPr id="5" name="Date Placeholder 4"/>
          <p:cNvSpPr>
            <a:spLocks noGrp="1"/>
          </p:cNvSpPr>
          <p:nvPr>
            <p:ph type="dt" sz="quarter" idx="1"/>
          </p:nvPr>
        </p:nvSpPr>
        <p:spPr/>
        <p:txBody>
          <a:bodyPr/>
          <a:lstStyle/>
          <a:p>
            <a:pPr>
              <a:defRPr/>
            </a:pPr>
            <a:r>
              <a:rPr lang="nl-NL"/>
              <a:t>6-July-2010</a:t>
            </a:r>
          </a:p>
        </p:txBody>
      </p:sp>
      <p:sp>
        <p:nvSpPr>
          <p:cNvPr id="6" name="Footer Placeholder 5"/>
          <p:cNvSpPr>
            <a:spLocks noGrp="1"/>
          </p:cNvSpPr>
          <p:nvPr>
            <p:ph type="ftr" sz="quarter" idx="4"/>
          </p:nvPr>
        </p:nvSpPr>
        <p:spPr/>
        <p:txBody>
          <a:bodyPr/>
          <a:lstStyle/>
          <a:p>
            <a:pPr>
              <a:defRPr/>
            </a:pPr>
            <a:r>
              <a:rPr lang="nl-NL"/>
              <a:t>Organizing future KM3net production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Slide Number Placeholder 3"/>
          <p:cNvSpPr txBox="1">
            <a:spLocks noGrp="1"/>
          </p:cNvSpPr>
          <p:nvPr/>
        </p:nvSpPr>
        <p:spPr bwMode="auto">
          <a:xfrm>
            <a:off x="3841750" y="9361488"/>
            <a:ext cx="2938463" cy="492125"/>
          </a:xfrm>
          <a:prstGeom prst="rect">
            <a:avLst/>
          </a:prstGeom>
          <a:noFill/>
          <a:ln>
            <a:miter lim="800000"/>
            <a:headEnd/>
            <a:tailEnd/>
          </a:ln>
        </p:spPr>
        <p:txBody>
          <a:bodyPr anchor="b"/>
          <a:lstStyle/>
          <a:p>
            <a:pPr algn="r">
              <a:defRPr/>
            </a:pPr>
            <a:fld id="{FDDE7DEC-37C0-405A-BB2E-5D96F7230061}" type="slidenum">
              <a:rPr lang="nl-NL" sz="1200" i="0">
                <a:solidFill>
                  <a:schemeClr val="tx1"/>
                </a:solidFill>
                <a:latin typeface="+mn-lt"/>
              </a:rPr>
              <a:pPr algn="r">
                <a:defRPr/>
              </a:pPr>
              <a:t>5</a:t>
            </a:fld>
            <a:endParaRPr lang="nl-NL" sz="1200" i="0">
              <a:solidFill>
                <a:schemeClr val="tx1"/>
              </a:solidFill>
              <a:latin typeface="+mn-lt"/>
            </a:endParaRPr>
          </a:p>
        </p:txBody>
      </p:sp>
      <p:sp>
        <p:nvSpPr>
          <p:cNvPr id="57348" name="Notes Placeholder 4"/>
          <p:cNvSpPr>
            <a:spLocks noGrp="1"/>
          </p:cNvSpPr>
          <p:nvPr>
            <p:ph type="body" sz="quarter" idx="11"/>
          </p:nvPr>
        </p:nvSpPr>
        <p:spPr bwMode="auto">
          <a:noFill/>
          <a:ln>
            <a:solidFill>
              <a:srgbClr val="000000"/>
            </a:solidFill>
            <a:miter lim="800000"/>
            <a:headEnd/>
            <a:tailEnd/>
          </a:ln>
        </p:spPr>
        <p:txBody>
          <a:bodyPr/>
          <a:lstStyle/>
          <a:p>
            <a:pPr eaLnBrk="1" hangingPunct="1">
              <a:spcBef>
                <a:spcPct val="0"/>
              </a:spcBef>
            </a:pPr>
            <a:endParaRPr lang="en-US" sz="1000" i="1" smtClean="0">
              <a:solidFill>
                <a:schemeClr val="hlink"/>
              </a:solidFill>
              <a:latin typeface="Arial" charset="0"/>
            </a:endParaRPr>
          </a:p>
        </p:txBody>
      </p:sp>
      <p:sp>
        <p:nvSpPr>
          <p:cNvPr id="5" name="Date Placeholder 4"/>
          <p:cNvSpPr>
            <a:spLocks noGrp="1"/>
          </p:cNvSpPr>
          <p:nvPr>
            <p:ph type="dt" sz="quarter" idx="1"/>
          </p:nvPr>
        </p:nvSpPr>
        <p:spPr/>
        <p:txBody>
          <a:bodyPr/>
          <a:lstStyle/>
          <a:p>
            <a:pPr>
              <a:defRPr/>
            </a:pPr>
            <a:r>
              <a:rPr lang="nl-NL"/>
              <a:t>6-July-2010</a:t>
            </a:r>
          </a:p>
        </p:txBody>
      </p:sp>
      <p:sp>
        <p:nvSpPr>
          <p:cNvPr id="6" name="Footer Placeholder 5"/>
          <p:cNvSpPr>
            <a:spLocks noGrp="1"/>
          </p:cNvSpPr>
          <p:nvPr>
            <p:ph type="ftr" sz="quarter" idx="4"/>
          </p:nvPr>
        </p:nvSpPr>
        <p:spPr/>
        <p:txBody>
          <a:bodyPr/>
          <a:lstStyle/>
          <a:p>
            <a:pPr>
              <a:defRPr/>
            </a:pPr>
            <a:r>
              <a:rPr lang="nl-NL"/>
              <a:t>Organizing future KM3net production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Slide Number Placeholder 3"/>
          <p:cNvSpPr txBox="1">
            <a:spLocks noGrp="1"/>
          </p:cNvSpPr>
          <p:nvPr/>
        </p:nvSpPr>
        <p:spPr bwMode="auto">
          <a:xfrm>
            <a:off x="3841750" y="9361488"/>
            <a:ext cx="2938463" cy="492125"/>
          </a:xfrm>
          <a:prstGeom prst="rect">
            <a:avLst/>
          </a:prstGeom>
          <a:noFill/>
          <a:ln>
            <a:miter lim="800000"/>
            <a:headEnd/>
            <a:tailEnd/>
          </a:ln>
        </p:spPr>
        <p:txBody>
          <a:bodyPr anchor="b"/>
          <a:lstStyle/>
          <a:p>
            <a:pPr algn="r">
              <a:defRPr/>
            </a:pPr>
            <a:fld id="{FDDE7DEC-37C0-405A-BB2E-5D96F7230061}" type="slidenum">
              <a:rPr lang="nl-NL" sz="1200" i="0">
                <a:solidFill>
                  <a:schemeClr val="tx1"/>
                </a:solidFill>
                <a:latin typeface="+mn-lt"/>
              </a:rPr>
              <a:pPr algn="r">
                <a:defRPr/>
              </a:pPr>
              <a:t>6</a:t>
            </a:fld>
            <a:endParaRPr lang="nl-NL" sz="1200" i="0">
              <a:solidFill>
                <a:schemeClr val="tx1"/>
              </a:solidFill>
              <a:latin typeface="+mn-lt"/>
            </a:endParaRPr>
          </a:p>
        </p:txBody>
      </p:sp>
      <p:sp>
        <p:nvSpPr>
          <p:cNvPr id="57348" name="Notes Placeholder 4"/>
          <p:cNvSpPr>
            <a:spLocks noGrp="1"/>
          </p:cNvSpPr>
          <p:nvPr>
            <p:ph type="body" sz="quarter" idx="11"/>
          </p:nvPr>
        </p:nvSpPr>
        <p:spPr bwMode="auto">
          <a:noFill/>
          <a:ln>
            <a:solidFill>
              <a:srgbClr val="000000"/>
            </a:solidFill>
            <a:miter lim="800000"/>
            <a:headEnd/>
            <a:tailEnd/>
          </a:ln>
        </p:spPr>
        <p:txBody>
          <a:bodyPr/>
          <a:lstStyle/>
          <a:p>
            <a:pPr eaLnBrk="1" hangingPunct="1">
              <a:spcBef>
                <a:spcPct val="0"/>
              </a:spcBef>
            </a:pPr>
            <a:endParaRPr lang="en-US" sz="1000" i="1" smtClean="0">
              <a:solidFill>
                <a:schemeClr val="hlink"/>
              </a:solidFill>
              <a:latin typeface="Arial" charset="0"/>
            </a:endParaRPr>
          </a:p>
        </p:txBody>
      </p:sp>
      <p:sp>
        <p:nvSpPr>
          <p:cNvPr id="5" name="Date Placeholder 4"/>
          <p:cNvSpPr>
            <a:spLocks noGrp="1"/>
          </p:cNvSpPr>
          <p:nvPr>
            <p:ph type="dt" sz="quarter" idx="1"/>
          </p:nvPr>
        </p:nvSpPr>
        <p:spPr/>
        <p:txBody>
          <a:bodyPr/>
          <a:lstStyle/>
          <a:p>
            <a:pPr>
              <a:defRPr/>
            </a:pPr>
            <a:r>
              <a:rPr lang="nl-NL"/>
              <a:t>6-July-2010</a:t>
            </a:r>
          </a:p>
        </p:txBody>
      </p:sp>
      <p:sp>
        <p:nvSpPr>
          <p:cNvPr id="6" name="Footer Placeholder 5"/>
          <p:cNvSpPr>
            <a:spLocks noGrp="1"/>
          </p:cNvSpPr>
          <p:nvPr>
            <p:ph type="ftr" sz="quarter" idx="4"/>
          </p:nvPr>
        </p:nvSpPr>
        <p:spPr/>
        <p:txBody>
          <a:bodyPr/>
          <a:lstStyle/>
          <a:p>
            <a:pPr>
              <a:defRPr/>
            </a:pPr>
            <a:r>
              <a:rPr lang="nl-NL"/>
              <a:t>Organizing future KM3net production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Slide Number Placeholder 3"/>
          <p:cNvSpPr txBox="1">
            <a:spLocks noGrp="1"/>
          </p:cNvSpPr>
          <p:nvPr/>
        </p:nvSpPr>
        <p:spPr bwMode="auto">
          <a:xfrm>
            <a:off x="3841750" y="9361488"/>
            <a:ext cx="2938463" cy="492125"/>
          </a:xfrm>
          <a:prstGeom prst="rect">
            <a:avLst/>
          </a:prstGeom>
          <a:noFill/>
          <a:ln>
            <a:miter lim="800000"/>
            <a:headEnd/>
            <a:tailEnd/>
          </a:ln>
        </p:spPr>
        <p:txBody>
          <a:bodyPr anchor="b"/>
          <a:lstStyle/>
          <a:p>
            <a:pPr algn="r">
              <a:defRPr/>
            </a:pPr>
            <a:fld id="{FDDE7DEC-37C0-405A-BB2E-5D96F7230061}" type="slidenum">
              <a:rPr lang="nl-NL" sz="1200" i="0">
                <a:solidFill>
                  <a:schemeClr val="tx1"/>
                </a:solidFill>
                <a:latin typeface="+mn-lt"/>
              </a:rPr>
              <a:pPr algn="r">
                <a:defRPr/>
              </a:pPr>
              <a:t>7</a:t>
            </a:fld>
            <a:endParaRPr lang="nl-NL" sz="1200" i="0">
              <a:solidFill>
                <a:schemeClr val="tx1"/>
              </a:solidFill>
              <a:latin typeface="+mn-lt"/>
            </a:endParaRPr>
          </a:p>
        </p:txBody>
      </p:sp>
      <p:sp>
        <p:nvSpPr>
          <p:cNvPr id="57348" name="Notes Placeholder 4"/>
          <p:cNvSpPr>
            <a:spLocks noGrp="1"/>
          </p:cNvSpPr>
          <p:nvPr>
            <p:ph type="body" sz="quarter" idx="11"/>
          </p:nvPr>
        </p:nvSpPr>
        <p:spPr bwMode="auto">
          <a:noFill/>
          <a:ln>
            <a:solidFill>
              <a:srgbClr val="000000"/>
            </a:solidFill>
            <a:miter lim="800000"/>
            <a:headEnd/>
            <a:tailEnd/>
          </a:ln>
        </p:spPr>
        <p:txBody>
          <a:bodyPr/>
          <a:lstStyle/>
          <a:p>
            <a:pPr eaLnBrk="1" hangingPunct="1">
              <a:spcBef>
                <a:spcPct val="0"/>
              </a:spcBef>
            </a:pPr>
            <a:endParaRPr lang="en-US" sz="1000" i="1" smtClean="0">
              <a:solidFill>
                <a:schemeClr val="hlink"/>
              </a:solidFill>
              <a:latin typeface="Arial" charset="0"/>
            </a:endParaRPr>
          </a:p>
        </p:txBody>
      </p:sp>
      <p:sp>
        <p:nvSpPr>
          <p:cNvPr id="5" name="Date Placeholder 4"/>
          <p:cNvSpPr>
            <a:spLocks noGrp="1"/>
          </p:cNvSpPr>
          <p:nvPr>
            <p:ph type="dt" sz="quarter" idx="1"/>
          </p:nvPr>
        </p:nvSpPr>
        <p:spPr/>
        <p:txBody>
          <a:bodyPr/>
          <a:lstStyle/>
          <a:p>
            <a:pPr>
              <a:defRPr/>
            </a:pPr>
            <a:r>
              <a:rPr lang="nl-NL"/>
              <a:t>6-July-2010</a:t>
            </a:r>
          </a:p>
        </p:txBody>
      </p:sp>
      <p:sp>
        <p:nvSpPr>
          <p:cNvPr id="6" name="Footer Placeholder 5"/>
          <p:cNvSpPr>
            <a:spLocks noGrp="1"/>
          </p:cNvSpPr>
          <p:nvPr>
            <p:ph type="ftr" sz="quarter" idx="4"/>
          </p:nvPr>
        </p:nvSpPr>
        <p:spPr/>
        <p:txBody>
          <a:bodyPr/>
          <a:lstStyle/>
          <a:p>
            <a:pPr>
              <a:defRPr/>
            </a:pPr>
            <a:r>
              <a:rPr lang="nl-NL"/>
              <a:t>Organizing future KM3net production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Slide Number Placeholder 3"/>
          <p:cNvSpPr txBox="1">
            <a:spLocks noGrp="1"/>
          </p:cNvSpPr>
          <p:nvPr/>
        </p:nvSpPr>
        <p:spPr bwMode="auto">
          <a:xfrm>
            <a:off x="3841750" y="9361488"/>
            <a:ext cx="2938463" cy="492125"/>
          </a:xfrm>
          <a:prstGeom prst="rect">
            <a:avLst/>
          </a:prstGeom>
          <a:noFill/>
          <a:ln>
            <a:miter lim="800000"/>
            <a:headEnd/>
            <a:tailEnd/>
          </a:ln>
        </p:spPr>
        <p:txBody>
          <a:bodyPr anchor="b"/>
          <a:lstStyle/>
          <a:p>
            <a:pPr algn="r">
              <a:defRPr/>
            </a:pPr>
            <a:fld id="{FDDE7DEC-37C0-405A-BB2E-5D96F7230061}" type="slidenum">
              <a:rPr lang="nl-NL" sz="1200" i="0">
                <a:solidFill>
                  <a:schemeClr val="tx1"/>
                </a:solidFill>
                <a:latin typeface="+mn-lt"/>
              </a:rPr>
              <a:pPr algn="r">
                <a:defRPr/>
              </a:pPr>
              <a:t>8</a:t>
            </a:fld>
            <a:endParaRPr lang="nl-NL" sz="1200" i="0">
              <a:solidFill>
                <a:schemeClr val="tx1"/>
              </a:solidFill>
              <a:latin typeface="+mn-lt"/>
            </a:endParaRPr>
          </a:p>
        </p:txBody>
      </p:sp>
      <p:sp>
        <p:nvSpPr>
          <p:cNvPr id="57348" name="Notes Placeholder 4"/>
          <p:cNvSpPr>
            <a:spLocks noGrp="1"/>
          </p:cNvSpPr>
          <p:nvPr>
            <p:ph type="body" sz="quarter" idx="11"/>
          </p:nvPr>
        </p:nvSpPr>
        <p:spPr bwMode="auto">
          <a:noFill/>
          <a:ln>
            <a:solidFill>
              <a:srgbClr val="000000"/>
            </a:solidFill>
            <a:miter lim="800000"/>
            <a:headEnd/>
            <a:tailEnd/>
          </a:ln>
        </p:spPr>
        <p:txBody>
          <a:bodyPr/>
          <a:lstStyle/>
          <a:p>
            <a:pPr eaLnBrk="1" hangingPunct="1">
              <a:spcBef>
                <a:spcPct val="0"/>
              </a:spcBef>
            </a:pPr>
            <a:endParaRPr lang="en-US" sz="1000" i="1" smtClean="0">
              <a:solidFill>
                <a:schemeClr val="hlink"/>
              </a:solidFill>
              <a:latin typeface="Arial" charset="0"/>
            </a:endParaRPr>
          </a:p>
        </p:txBody>
      </p:sp>
      <p:sp>
        <p:nvSpPr>
          <p:cNvPr id="5" name="Date Placeholder 4"/>
          <p:cNvSpPr>
            <a:spLocks noGrp="1"/>
          </p:cNvSpPr>
          <p:nvPr>
            <p:ph type="dt" sz="quarter" idx="1"/>
          </p:nvPr>
        </p:nvSpPr>
        <p:spPr/>
        <p:txBody>
          <a:bodyPr/>
          <a:lstStyle/>
          <a:p>
            <a:pPr>
              <a:defRPr/>
            </a:pPr>
            <a:r>
              <a:rPr lang="nl-NL"/>
              <a:t>6-July-2010</a:t>
            </a:r>
          </a:p>
        </p:txBody>
      </p:sp>
      <p:sp>
        <p:nvSpPr>
          <p:cNvPr id="6" name="Footer Placeholder 5"/>
          <p:cNvSpPr>
            <a:spLocks noGrp="1"/>
          </p:cNvSpPr>
          <p:nvPr>
            <p:ph type="ftr" sz="quarter" idx="4"/>
          </p:nvPr>
        </p:nvSpPr>
        <p:spPr/>
        <p:txBody>
          <a:bodyPr/>
          <a:lstStyle/>
          <a:p>
            <a:pPr>
              <a:defRPr/>
            </a:pPr>
            <a:r>
              <a:rPr lang="nl-NL"/>
              <a:t>Organizing future KM3net production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Slide Number Placeholder 3"/>
          <p:cNvSpPr txBox="1">
            <a:spLocks noGrp="1"/>
          </p:cNvSpPr>
          <p:nvPr/>
        </p:nvSpPr>
        <p:spPr bwMode="auto">
          <a:xfrm>
            <a:off x="3841750" y="9361488"/>
            <a:ext cx="2938463" cy="492125"/>
          </a:xfrm>
          <a:prstGeom prst="rect">
            <a:avLst/>
          </a:prstGeom>
          <a:noFill/>
          <a:ln>
            <a:miter lim="800000"/>
            <a:headEnd/>
            <a:tailEnd/>
          </a:ln>
        </p:spPr>
        <p:txBody>
          <a:bodyPr anchor="b"/>
          <a:lstStyle/>
          <a:p>
            <a:pPr algn="r">
              <a:defRPr/>
            </a:pPr>
            <a:fld id="{47F70D81-C23E-439E-B0E6-BC86EFB792EF}" type="slidenum">
              <a:rPr lang="nl-NL" sz="1200" i="0">
                <a:solidFill>
                  <a:schemeClr val="tx1"/>
                </a:solidFill>
                <a:latin typeface="+mn-lt"/>
              </a:rPr>
              <a:pPr algn="r">
                <a:defRPr/>
              </a:pPr>
              <a:t>9</a:t>
            </a:fld>
            <a:endParaRPr lang="nl-NL" sz="1200" i="0">
              <a:solidFill>
                <a:schemeClr val="tx1"/>
              </a:solidFill>
              <a:latin typeface="+mn-lt"/>
            </a:endParaRPr>
          </a:p>
        </p:txBody>
      </p:sp>
      <p:sp>
        <p:nvSpPr>
          <p:cNvPr id="39940" name="Notes Placeholder 4"/>
          <p:cNvSpPr>
            <a:spLocks noGrp="1"/>
          </p:cNvSpPr>
          <p:nvPr>
            <p:ph type="body" sz="quarter" idx="11"/>
          </p:nvPr>
        </p:nvSpPr>
        <p:spPr bwMode="auto">
          <a:noFill/>
          <a:ln>
            <a:solidFill>
              <a:srgbClr val="000000"/>
            </a:solidFill>
            <a:miter lim="800000"/>
            <a:headEnd/>
            <a:tailEnd/>
          </a:ln>
        </p:spPr>
        <p:txBody>
          <a:bodyPr/>
          <a:lstStyle/>
          <a:p>
            <a:pPr eaLnBrk="1" hangingPunct="1">
              <a:spcBef>
                <a:spcPct val="0"/>
              </a:spcBef>
            </a:pPr>
            <a:endParaRPr lang="en-US" sz="1000" i="1" smtClean="0">
              <a:solidFill>
                <a:schemeClr val="hlink"/>
              </a:solidFill>
              <a:latin typeface="Arial" charset="0"/>
            </a:endParaRPr>
          </a:p>
        </p:txBody>
      </p:sp>
      <p:sp>
        <p:nvSpPr>
          <p:cNvPr id="5" name="Date Placeholder 4"/>
          <p:cNvSpPr>
            <a:spLocks noGrp="1"/>
          </p:cNvSpPr>
          <p:nvPr>
            <p:ph type="dt" sz="quarter" idx="1"/>
          </p:nvPr>
        </p:nvSpPr>
        <p:spPr/>
        <p:txBody>
          <a:bodyPr/>
          <a:lstStyle/>
          <a:p>
            <a:pPr>
              <a:defRPr/>
            </a:pPr>
            <a:r>
              <a:rPr lang="nl-NL"/>
              <a:t>6-July-2010</a:t>
            </a:r>
          </a:p>
        </p:txBody>
      </p:sp>
      <p:sp>
        <p:nvSpPr>
          <p:cNvPr id="6" name="Footer Placeholder 5"/>
          <p:cNvSpPr>
            <a:spLocks noGrp="1"/>
          </p:cNvSpPr>
          <p:nvPr>
            <p:ph type="ftr" sz="quarter" idx="4"/>
          </p:nvPr>
        </p:nvSpPr>
        <p:spPr/>
        <p:txBody>
          <a:bodyPr/>
          <a:lstStyle/>
          <a:p>
            <a:pPr>
              <a:defRPr/>
            </a:pPr>
            <a:r>
              <a:rPr lang="nl-NL"/>
              <a:t>Organizing future KM3net production</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0" descr="logo_1"/>
          <p:cNvPicPr>
            <a:picLocks noChangeAspect="1" noChangeArrowheads="1"/>
          </p:cNvPicPr>
          <p:nvPr/>
        </p:nvPicPr>
        <p:blipFill>
          <a:blip r:embed="rId2"/>
          <a:srcRect/>
          <a:stretch>
            <a:fillRect/>
          </a:stretch>
        </p:blipFill>
        <p:spPr bwMode="auto">
          <a:xfrm>
            <a:off x="0" y="0"/>
            <a:ext cx="500063" cy="512763"/>
          </a:xfrm>
          <a:prstGeom prst="rect">
            <a:avLst/>
          </a:prstGeom>
          <a:noFill/>
          <a:ln w="9525">
            <a:noFill/>
            <a:miter lim="800000"/>
            <a:headEnd/>
            <a:tailEnd/>
          </a:ln>
        </p:spPr>
      </p:pic>
      <p:pic>
        <p:nvPicPr>
          <p:cNvPr id="5" name="Picture 63"/>
          <p:cNvPicPr>
            <a:picLocks noChangeAspect="1" noChangeArrowheads="1"/>
          </p:cNvPicPr>
          <p:nvPr/>
        </p:nvPicPr>
        <p:blipFill>
          <a:blip r:embed="rId3"/>
          <a:srcRect/>
          <a:stretch>
            <a:fillRect/>
          </a:stretch>
        </p:blipFill>
        <p:spPr bwMode="auto">
          <a:xfrm>
            <a:off x="0" y="0"/>
            <a:ext cx="623888" cy="642938"/>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6" name="Date Placeholder 3"/>
          <p:cNvSpPr>
            <a:spLocks noGrp="1"/>
          </p:cNvSpPr>
          <p:nvPr>
            <p:ph type="dt" sz="half" idx="10"/>
          </p:nvPr>
        </p:nvSpPr>
        <p:spPr/>
        <p:txBody>
          <a:bodyPr/>
          <a:lstStyle>
            <a:lvl1pPr>
              <a:defRPr/>
            </a:lvl1pPr>
          </a:lstStyle>
          <a:p>
            <a:pPr>
              <a:defRPr/>
            </a:pPr>
            <a:r>
              <a:rPr lang="nl-NL" smtClean="0"/>
              <a:t>21/02/2012</a:t>
            </a:r>
            <a:endParaRPr lang="nl-NL"/>
          </a:p>
        </p:txBody>
      </p:sp>
      <p:sp>
        <p:nvSpPr>
          <p:cNvPr id="7" name="Footer Placeholder 4"/>
          <p:cNvSpPr>
            <a:spLocks noGrp="1"/>
          </p:cNvSpPr>
          <p:nvPr>
            <p:ph type="ftr" sz="quarter" idx="11"/>
          </p:nvPr>
        </p:nvSpPr>
        <p:spPr/>
        <p:txBody>
          <a:bodyPr/>
          <a:lstStyle>
            <a:lvl1pPr>
              <a:defRPr/>
            </a:lvl1pPr>
          </a:lstStyle>
          <a:p>
            <a:pPr>
              <a:defRPr/>
            </a:pPr>
            <a:r>
              <a:rPr lang="en-US" smtClean="0"/>
              <a:t>KM3Net General meeting 2012 Catania- Edward Berbee - Nikhef</a:t>
            </a:r>
            <a:endParaRPr lang="nl-NL"/>
          </a:p>
        </p:txBody>
      </p:sp>
      <p:sp>
        <p:nvSpPr>
          <p:cNvPr id="8" name="Slide Number Placeholder 5"/>
          <p:cNvSpPr>
            <a:spLocks noGrp="1"/>
          </p:cNvSpPr>
          <p:nvPr>
            <p:ph type="sldNum" sz="quarter" idx="12"/>
          </p:nvPr>
        </p:nvSpPr>
        <p:spPr/>
        <p:txBody>
          <a:bodyPr/>
          <a:lstStyle>
            <a:lvl1pPr>
              <a:defRPr/>
            </a:lvl1pPr>
          </a:lstStyle>
          <a:p>
            <a:pPr>
              <a:defRPr/>
            </a:pPr>
            <a:fld id="{DC9FC963-5CB8-4D45-9C5F-0FE9C9BD443D}" type="slidenum">
              <a:rPr lang="nl-NL"/>
              <a:pPr>
                <a:defRPr/>
              </a:pPr>
              <a:t>‹nr.›</a:t>
            </a:fld>
            <a:endParaRPr lang="nl-NL"/>
          </a:p>
        </p:txBody>
      </p:sp>
      <p:sp>
        <p:nvSpPr>
          <p:cNvPr id="9" name="ZoneTexte 9"/>
          <p:cNvSpPr txBox="1"/>
          <p:nvPr userDrawn="1"/>
        </p:nvSpPr>
        <p:spPr>
          <a:xfrm>
            <a:off x="0" y="642918"/>
            <a:ext cx="857250" cy="246221"/>
          </a:xfrm>
          <a:prstGeom prst="rect">
            <a:avLst/>
          </a:prstGeom>
          <a:noFill/>
          <a:ln>
            <a:noFill/>
          </a:ln>
        </p:spPr>
        <p:txBody>
          <a:bodyPr wrap="square">
            <a:spAutoFit/>
          </a:bodyPr>
          <a:lstStyle/>
          <a:p>
            <a:pPr algn="l" fontAlgn="auto">
              <a:spcBef>
                <a:spcPts val="0"/>
              </a:spcBef>
              <a:spcAft>
                <a:spcPts val="0"/>
              </a:spcAft>
              <a:defRPr/>
            </a:pPr>
            <a:r>
              <a:rPr lang="fr-FR" i="0" dirty="0">
                <a:solidFill>
                  <a:schemeClr val="tx1"/>
                </a:solidFill>
                <a:effectLst/>
                <a:latin typeface="Arial" pitchFamily="34" charset="0"/>
                <a:cs typeface="Arial" pitchFamily="34" charset="0"/>
              </a:rPr>
              <a:t>WP F/L</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4C6499B-07B7-4604-9D1B-3D1F5BE218FB}" type="datetimeFigureOut">
              <a:rPr lang="nl-NL" smtClean="0"/>
              <a:pPr/>
              <a:t>21-2-2012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BA0B8F5-B4B1-4FB7-BBAC-F6030E47BD8D}"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4C6499B-07B7-4604-9D1B-3D1F5BE218FB}" type="datetimeFigureOut">
              <a:rPr lang="nl-NL" smtClean="0"/>
              <a:pPr/>
              <a:t>21-2-2012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BA0B8F5-B4B1-4FB7-BBAC-F6030E47BD8D}" type="slidenum">
              <a:rPr lang="nl-NL" smtClean="0"/>
              <a:pPr/>
              <a:t>‹nr.›</a:t>
            </a:fld>
            <a:endParaRPr lang="nl-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4C6499B-07B7-4604-9D1B-3D1F5BE218FB}" type="datetimeFigureOut">
              <a:rPr lang="nl-NL" smtClean="0"/>
              <a:pPr/>
              <a:t>21-2-2012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BA0B8F5-B4B1-4FB7-BBAC-F6030E47BD8D}"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04C6499B-07B7-4604-9D1B-3D1F5BE218FB}" type="datetimeFigureOut">
              <a:rPr lang="nl-NL" smtClean="0"/>
              <a:pPr/>
              <a:t>21-2-2012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BA0B8F5-B4B1-4FB7-BBAC-F6030E47BD8D}"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4C6499B-07B7-4604-9D1B-3D1F5BE218FB}" type="datetimeFigureOut">
              <a:rPr lang="nl-NL" smtClean="0"/>
              <a:pPr/>
              <a:t>21-2-2012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BA0B8F5-B4B1-4FB7-BBAC-F6030E47BD8D}"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04C6499B-07B7-4604-9D1B-3D1F5BE218FB}" type="datetimeFigureOut">
              <a:rPr lang="nl-NL" smtClean="0"/>
              <a:pPr/>
              <a:t>21-2-2012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BA0B8F5-B4B1-4FB7-BBAC-F6030E47BD8D}"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4C6499B-07B7-4604-9D1B-3D1F5BE218FB}" type="datetimeFigureOut">
              <a:rPr lang="nl-NL" smtClean="0"/>
              <a:pPr/>
              <a:t>21-2-2012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BA0B8F5-B4B1-4FB7-BBAC-F6030E47BD8D}"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4C6499B-07B7-4604-9D1B-3D1F5BE218FB}" type="datetimeFigureOut">
              <a:rPr lang="nl-NL" smtClean="0"/>
              <a:pPr/>
              <a:t>21-2-2012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BA0B8F5-B4B1-4FB7-BBAC-F6030E47BD8D}"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4C6499B-07B7-4604-9D1B-3D1F5BE218FB}" type="datetimeFigureOut">
              <a:rPr lang="nl-NL" smtClean="0"/>
              <a:pPr/>
              <a:t>21-2-2012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BA0B8F5-B4B1-4FB7-BBAC-F6030E47BD8D}"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4C6499B-07B7-4604-9D1B-3D1F5BE218FB}" type="datetimeFigureOut">
              <a:rPr lang="nl-NL" smtClean="0"/>
              <a:pPr/>
              <a:t>21-2-2012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BA0B8F5-B4B1-4FB7-BBAC-F6030E47BD8D}"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4C6499B-07B7-4604-9D1B-3D1F5BE218FB}" type="datetimeFigureOut">
              <a:rPr lang="nl-NL" smtClean="0"/>
              <a:pPr/>
              <a:t>21-2-2012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BA0B8F5-B4B1-4FB7-BBAC-F6030E47BD8D}"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nl-NL" smtClean="0"/>
          </a:p>
        </p:txBody>
      </p:sp>
      <p:sp>
        <p:nvSpPr>
          <p:cNvPr id="614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smtClean="0"/>
          </a:p>
        </p:txBody>
      </p:sp>
      <p:sp>
        <p:nvSpPr>
          <p:cNvPr id="12"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i="0">
                <a:solidFill>
                  <a:schemeClr val="tx1">
                    <a:tint val="75000"/>
                  </a:schemeClr>
                </a:solidFill>
                <a:latin typeface="+mn-lt"/>
              </a:defRPr>
            </a:lvl1pPr>
          </a:lstStyle>
          <a:p>
            <a:pPr>
              <a:defRPr/>
            </a:pPr>
            <a:r>
              <a:rPr lang="nl-NL" smtClean="0"/>
              <a:t>21/02/2012</a:t>
            </a:r>
            <a:endParaRPr lang="nl-NL"/>
          </a:p>
        </p:txBody>
      </p:sp>
      <p:sp>
        <p:nvSpPr>
          <p:cNvPr id="13"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i="0">
                <a:solidFill>
                  <a:schemeClr val="tx1">
                    <a:tint val="75000"/>
                  </a:schemeClr>
                </a:solidFill>
                <a:latin typeface="+mn-lt"/>
              </a:defRPr>
            </a:lvl1pPr>
          </a:lstStyle>
          <a:p>
            <a:pPr>
              <a:defRPr/>
            </a:pPr>
            <a:r>
              <a:rPr lang="en-US" smtClean="0"/>
              <a:t>KM3Net General meeting 2012 Catania- Edward Berbee - Nikhef</a:t>
            </a:r>
            <a:endParaRPr lang="nl-NL"/>
          </a:p>
        </p:txBody>
      </p:sp>
      <p:sp>
        <p:nvSpPr>
          <p:cNvPr id="14"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i="0">
                <a:solidFill>
                  <a:schemeClr val="tx1">
                    <a:tint val="75000"/>
                  </a:schemeClr>
                </a:solidFill>
                <a:latin typeface="+mn-lt"/>
              </a:defRPr>
            </a:lvl1pPr>
          </a:lstStyle>
          <a:p>
            <a:pPr>
              <a:defRPr/>
            </a:pPr>
            <a:fld id="{75EAE76F-5D97-425F-960A-21231434CC33}"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751" r:id="rId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6499B-07B7-4604-9D1B-3D1F5BE218FB}" type="datetimeFigureOut">
              <a:rPr lang="nl-NL" smtClean="0"/>
              <a:pPr/>
              <a:t>21-2-2012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A0B8F5-B4B1-4FB7-BBAC-F6030E47BD8D}"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Excel_97-2003-werkblad1.xls"/></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ctrTitle"/>
          </p:nvPr>
        </p:nvSpPr>
        <p:spPr>
          <a:xfrm>
            <a:off x="785786" y="2214554"/>
            <a:ext cx="7772400" cy="1470025"/>
          </a:xfrm>
        </p:spPr>
        <p:txBody>
          <a:bodyPr/>
          <a:lstStyle/>
          <a:p>
            <a:r>
              <a:rPr lang="en-GB" sz="2800" dirty="0" smtClean="0">
                <a:latin typeface="Arial" pitchFamily="34" charset="0"/>
                <a:cs typeface="Arial" pitchFamily="34" charset="0"/>
              </a:rPr>
              <a:t>DOM &amp; DU tendering and assembly</a:t>
            </a:r>
            <a:endParaRPr lang="en-US" sz="2800" dirty="0">
              <a:latin typeface="Arial" pitchFamily="34" charset="0"/>
              <a:cs typeface="Arial" pitchFamily="34" charset="0"/>
            </a:endParaRPr>
          </a:p>
        </p:txBody>
      </p:sp>
      <p:sp>
        <p:nvSpPr>
          <p:cNvPr id="6" name="Tijdelijke aanduiding voor voettekst 5"/>
          <p:cNvSpPr>
            <a:spLocks noGrp="1"/>
          </p:cNvSpPr>
          <p:nvPr>
            <p:ph type="ftr" sz="quarter" idx="11"/>
          </p:nvPr>
        </p:nvSpPr>
        <p:spPr/>
        <p:txBody>
          <a:bodyPr/>
          <a:lstStyle/>
          <a:p>
            <a:pPr>
              <a:defRPr/>
            </a:pPr>
            <a:r>
              <a:rPr lang="fr-FR" dirty="0" smtClean="0"/>
              <a:t>KM3Net General meeting 2012 </a:t>
            </a:r>
            <a:r>
              <a:rPr lang="fr-FR" dirty="0" err="1" smtClean="0"/>
              <a:t>Catania</a:t>
            </a:r>
            <a:r>
              <a:rPr lang="fr-FR" dirty="0" smtClean="0"/>
              <a:t> - Edward </a:t>
            </a:r>
            <a:r>
              <a:rPr lang="fr-FR" dirty="0" err="1" smtClean="0"/>
              <a:t>Berbee</a:t>
            </a:r>
            <a:r>
              <a:rPr lang="fr-FR" dirty="0" smtClean="0"/>
              <a:t> - </a:t>
            </a:r>
            <a:r>
              <a:rPr lang="fr-FR" dirty="0" err="1" smtClean="0"/>
              <a:t>Nikhef</a:t>
            </a:r>
            <a:endParaRPr lang="en-GB" dirty="0"/>
          </a:p>
        </p:txBody>
      </p:sp>
      <p:sp>
        <p:nvSpPr>
          <p:cNvPr id="5" name="Date Placeholder 4"/>
          <p:cNvSpPr>
            <a:spLocks noGrp="1"/>
          </p:cNvSpPr>
          <p:nvPr>
            <p:ph type="dt" sz="half" idx="10"/>
          </p:nvPr>
        </p:nvSpPr>
        <p:spPr/>
        <p:txBody>
          <a:bodyPr/>
          <a:lstStyle/>
          <a:p>
            <a:pPr>
              <a:defRPr/>
            </a:pPr>
            <a:r>
              <a:rPr lang="nl-NL" smtClean="0"/>
              <a:t>21/02/2012</a:t>
            </a:r>
            <a:endParaRPr lang="en-GB"/>
          </a:p>
        </p:txBody>
      </p:sp>
      <p:sp>
        <p:nvSpPr>
          <p:cNvPr id="7" name="Slide Number Placeholder 6"/>
          <p:cNvSpPr>
            <a:spLocks noGrp="1"/>
          </p:cNvSpPr>
          <p:nvPr>
            <p:ph type="sldNum" sz="quarter" idx="12"/>
          </p:nvPr>
        </p:nvSpPr>
        <p:spPr/>
        <p:txBody>
          <a:bodyPr/>
          <a:lstStyle/>
          <a:p>
            <a:pPr>
              <a:defRPr/>
            </a:pPr>
            <a:fld id="{84717AA6-5254-499D-B03B-A1E65502E5E6}" type="slidenum">
              <a:rPr lang="en-GB" smtClean="0"/>
              <a:pPr>
                <a:defRPr/>
              </a:pPr>
              <a:t>1</a:t>
            </a:fld>
            <a:endParaRPr lang="en-GB"/>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lide Number Placeholder 7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64BA08E-CD70-4B51-8F80-A7A4C1A3E5EA}" type="slidenum">
              <a:rPr lang="nl-NL" i="0">
                <a:solidFill>
                  <a:schemeClr val="tx1">
                    <a:tint val="75000"/>
                  </a:schemeClr>
                </a:solidFill>
                <a:latin typeface="+mn-lt"/>
              </a:rPr>
              <a:pPr algn="r" fontAlgn="auto">
                <a:spcBef>
                  <a:spcPts val="0"/>
                </a:spcBef>
                <a:spcAft>
                  <a:spcPts val="0"/>
                </a:spcAft>
                <a:defRPr/>
              </a:pPr>
              <a:t>10</a:t>
            </a:fld>
            <a:endParaRPr lang="nl-NL" i="0">
              <a:solidFill>
                <a:schemeClr val="tx1">
                  <a:tint val="75000"/>
                </a:schemeClr>
              </a:solidFill>
              <a:latin typeface="+mn-lt"/>
            </a:endParaRPr>
          </a:p>
        </p:txBody>
      </p:sp>
      <p:sp>
        <p:nvSpPr>
          <p:cNvPr id="14339" name="Text Box 3"/>
          <p:cNvSpPr txBox="1">
            <a:spLocks noChangeArrowheads="1"/>
          </p:cNvSpPr>
          <p:nvPr/>
        </p:nvSpPr>
        <p:spPr bwMode="auto">
          <a:xfrm>
            <a:off x="2362200" y="1905000"/>
            <a:ext cx="184150" cy="336550"/>
          </a:xfrm>
          <a:prstGeom prst="rect">
            <a:avLst/>
          </a:prstGeom>
          <a:noFill/>
          <a:ln w="9525">
            <a:noFill/>
            <a:miter lim="800000"/>
            <a:headEnd/>
            <a:tailEnd/>
          </a:ln>
        </p:spPr>
        <p:txBody>
          <a:bodyPr wrap="none">
            <a:spAutoFit/>
          </a:bodyPr>
          <a:lstStyle/>
          <a:p>
            <a:pPr algn="r"/>
            <a:endParaRPr lang="en-US" sz="1600"/>
          </a:p>
        </p:txBody>
      </p:sp>
      <p:sp>
        <p:nvSpPr>
          <p:cNvPr id="14340" name="Rectangle 4"/>
          <p:cNvSpPr>
            <a:spLocks noChangeArrowheads="1"/>
          </p:cNvSpPr>
          <p:nvPr/>
        </p:nvSpPr>
        <p:spPr bwMode="auto">
          <a:xfrm>
            <a:off x="4479925" y="3048000"/>
            <a:ext cx="184150" cy="762000"/>
          </a:xfrm>
          <a:prstGeom prst="rect">
            <a:avLst/>
          </a:prstGeom>
          <a:noFill/>
          <a:ln w="9525">
            <a:noFill/>
            <a:miter lim="800000"/>
            <a:headEnd/>
            <a:tailEnd/>
          </a:ln>
        </p:spPr>
        <p:txBody>
          <a:bodyPr wrap="none">
            <a:spAutoFit/>
          </a:bodyPr>
          <a:lstStyle/>
          <a:p>
            <a:pPr algn="r" eaLnBrk="0" hangingPunct="0"/>
            <a:endParaRPr lang="en-US" sz="4400" i="0">
              <a:solidFill>
                <a:schemeClr val="tx1"/>
              </a:solidFill>
            </a:endParaRPr>
          </a:p>
        </p:txBody>
      </p:sp>
      <p:sp>
        <p:nvSpPr>
          <p:cNvPr id="8" name="Date Placeholder 7"/>
          <p:cNvSpPr>
            <a:spLocks noGrp="1"/>
          </p:cNvSpPr>
          <p:nvPr>
            <p:ph type="dt" sz="half" idx="10"/>
          </p:nvPr>
        </p:nvSpPr>
        <p:spPr/>
        <p:txBody>
          <a:bodyPr/>
          <a:lstStyle/>
          <a:p>
            <a:pPr>
              <a:defRPr/>
            </a:pPr>
            <a:r>
              <a:rPr lang="nl-NL" smtClean="0"/>
              <a:t>21/02/2012</a:t>
            </a:r>
            <a:endParaRPr lang="nl-NL" dirty="0"/>
          </a:p>
        </p:txBody>
      </p:sp>
      <p:sp>
        <p:nvSpPr>
          <p:cNvPr id="10" name="Footer Placeholder 9"/>
          <p:cNvSpPr>
            <a:spLocks noGrp="1"/>
          </p:cNvSpPr>
          <p:nvPr>
            <p:ph type="ftr" sz="quarter" idx="11"/>
          </p:nvPr>
        </p:nvSpPr>
        <p:spPr/>
        <p:txBody>
          <a:bodyPr/>
          <a:lstStyle/>
          <a:p>
            <a:pPr>
              <a:defRPr/>
            </a:pPr>
            <a:r>
              <a:rPr lang="en-US" b="1" smtClean="0">
                <a:cs typeface="Arial" charset="0"/>
              </a:rPr>
              <a:t>KM3Net General meeting 2012 Catania- Edward Berbee - Nikhef</a:t>
            </a:r>
            <a:endParaRPr lang="nl-NL" dirty="0"/>
          </a:p>
        </p:txBody>
      </p:sp>
      <p:sp>
        <p:nvSpPr>
          <p:cNvPr id="9" name="Slide Number Placeholder 8"/>
          <p:cNvSpPr>
            <a:spLocks noGrp="1"/>
          </p:cNvSpPr>
          <p:nvPr>
            <p:ph type="sldNum" sz="quarter" idx="12"/>
          </p:nvPr>
        </p:nvSpPr>
        <p:spPr/>
        <p:txBody>
          <a:bodyPr/>
          <a:lstStyle/>
          <a:p>
            <a:pPr>
              <a:defRPr/>
            </a:pPr>
            <a:fld id="{A41B8C81-6982-427B-BCE0-422A9CBBEB67}" type="slidenum">
              <a:rPr lang="nl-NL" smtClean="0"/>
              <a:pPr>
                <a:defRPr/>
              </a:pPr>
              <a:t>10</a:t>
            </a:fld>
            <a:endParaRPr lang="nl-NL"/>
          </a:p>
        </p:txBody>
      </p:sp>
      <p:pic>
        <p:nvPicPr>
          <p:cNvPr id="14344" name="Picture 3" descr="\\beuk\user\berbee\berbee\aaprojecten\KM3\ik\inrichten\plaatjes\top2.jpg"/>
          <p:cNvPicPr>
            <a:picLocks noChangeAspect="1" noChangeArrowheads="1"/>
          </p:cNvPicPr>
          <p:nvPr/>
        </p:nvPicPr>
        <p:blipFill>
          <a:blip r:embed="rId3"/>
          <a:srcRect/>
          <a:stretch>
            <a:fillRect/>
          </a:stretch>
        </p:blipFill>
        <p:spPr bwMode="auto">
          <a:xfrm>
            <a:off x="1619250" y="765175"/>
            <a:ext cx="5976938" cy="5037138"/>
          </a:xfrm>
          <a:prstGeom prst="rect">
            <a:avLst/>
          </a:prstGeom>
          <a:noFill/>
          <a:ln w="9525">
            <a:noFill/>
            <a:miter lim="800000"/>
            <a:headEnd/>
            <a:tailEnd/>
          </a:ln>
        </p:spPr>
      </p:pic>
      <p:sp>
        <p:nvSpPr>
          <p:cNvPr id="11" name="TextBox 10"/>
          <p:cNvSpPr txBox="1"/>
          <p:nvPr/>
        </p:nvSpPr>
        <p:spPr>
          <a:xfrm>
            <a:off x="107951" y="3141663"/>
            <a:ext cx="1392216" cy="7159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dirty="0"/>
              <a:t>Two assembly-tables for  top hemisphere,  pmt’s and electronics.</a:t>
            </a:r>
          </a:p>
        </p:txBody>
      </p:sp>
      <p:sp>
        <p:nvSpPr>
          <p:cNvPr id="12" name="TextBox 11"/>
          <p:cNvSpPr txBox="1"/>
          <p:nvPr/>
        </p:nvSpPr>
        <p:spPr>
          <a:xfrm>
            <a:off x="107950" y="1773238"/>
            <a:ext cx="1439863" cy="7080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Assembly of bottom hemisphere,  pmt’s with bases and signal collection board</a:t>
            </a:r>
          </a:p>
        </p:txBody>
      </p:sp>
      <p:sp>
        <p:nvSpPr>
          <p:cNvPr id="13" name="TextBox 12"/>
          <p:cNvSpPr txBox="1"/>
          <p:nvPr/>
        </p:nvSpPr>
        <p:spPr>
          <a:xfrm>
            <a:off x="107950" y="908050"/>
            <a:ext cx="1439863" cy="5540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Storage for components, sufficient for one day.</a:t>
            </a:r>
          </a:p>
        </p:txBody>
      </p:sp>
      <p:sp>
        <p:nvSpPr>
          <p:cNvPr id="14" name="TextBox 13"/>
          <p:cNvSpPr txBox="1"/>
          <p:nvPr/>
        </p:nvSpPr>
        <p:spPr>
          <a:xfrm>
            <a:off x="3419475" y="115888"/>
            <a:ext cx="1800225" cy="57467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a:solidFill>
                  <a:srgbClr val="000000"/>
                </a:solidFill>
              </a:rPr>
              <a:t>Gel-filling for top-and bottom hemisphere + test before filling.</a:t>
            </a:r>
          </a:p>
        </p:txBody>
      </p:sp>
      <p:sp>
        <p:nvSpPr>
          <p:cNvPr id="15" name="TextBox 14"/>
          <p:cNvSpPr txBox="1"/>
          <p:nvPr/>
        </p:nvSpPr>
        <p:spPr>
          <a:xfrm>
            <a:off x="7740650" y="1484313"/>
            <a:ext cx="1295400" cy="5540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Storage-buffer  for ready and partly ready products.</a:t>
            </a:r>
          </a:p>
        </p:txBody>
      </p:sp>
      <p:sp>
        <p:nvSpPr>
          <p:cNvPr id="16" name="TextBox 15"/>
          <p:cNvSpPr txBox="1"/>
          <p:nvPr/>
        </p:nvSpPr>
        <p:spPr>
          <a:xfrm>
            <a:off x="7740650" y="2420938"/>
            <a:ext cx="1295400" cy="5540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Test setup for both top and bottom- hemispheres.</a:t>
            </a:r>
          </a:p>
        </p:txBody>
      </p:sp>
      <p:sp>
        <p:nvSpPr>
          <p:cNvPr id="17" name="TextBox 16"/>
          <p:cNvSpPr txBox="1"/>
          <p:nvPr/>
        </p:nvSpPr>
        <p:spPr>
          <a:xfrm>
            <a:off x="7740650" y="3789363"/>
            <a:ext cx="1250950" cy="57467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Assembly of </a:t>
            </a:r>
            <a:r>
              <a:rPr lang="en-US" dirty="0" err="1"/>
              <a:t>dom’s</a:t>
            </a:r>
            <a:r>
              <a:rPr lang="en-US" dirty="0"/>
              <a:t>, simple end check.</a:t>
            </a:r>
          </a:p>
        </p:txBody>
      </p:sp>
      <p:sp>
        <p:nvSpPr>
          <p:cNvPr id="18" name="TextBox 17"/>
          <p:cNvSpPr txBox="1"/>
          <p:nvPr/>
        </p:nvSpPr>
        <p:spPr>
          <a:xfrm>
            <a:off x="7740650" y="4797425"/>
            <a:ext cx="1295400" cy="40005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Packaging  and transport.</a:t>
            </a:r>
          </a:p>
        </p:txBody>
      </p:sp>
      <p:cxnSp>
        <p:nvCxnSpPr>
          <p:cNvPr id="30" name="Straight Connector 29"/>
          <p:cNvCxnSpPr>
            <a:endCxn id="13" idx="3"/>
          </p:cNvCxnSpPr>
          <p:nvPr/>
        </p:nvCxnSpPr>
        <p:spPr>
          <a:xfrm rot="10800000">
            <a:off x="1547813" y="1185863"/>
            <a:ext cx="647700" cy="2984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12" idx="3"/>
          </p:cNvCxnSpPr>
          <p:nvPr/>
        </p:nvCxnSpPr>
        <p:spPr>
          <a:xfrm rot="10800000">
            <a:off x="1547813" y="2127250"/>
            <a:ext cx="792162" cy="1492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11" idx="3"/>
          </p:cNvCxnSpPr>
          <p:nvPr/>
        </p:nvCxnSpPr>
        <p:spPr>
          <a:xfrm rot="10800000" flipV="1">
            <a:off x="1500167" y="2924174"/>
            <a:ext cx="768372" cy="575472"/>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endCxn id="11" idx="3"/>
          </p:cNvCxnSpPr>
          <p:nvPr/>
        </p:nvCxnSpPr>
        <p:spPr>
          <a:xfrm rot="16200000" flipV="1">
            <a:off x="1451363" y="3548450"/>
            <a:ext cx="792954" cy="695346"/>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a:endCxn id="13" idx="3"/>
          </p:cNvCxnSpPr>
          <p:nvPr/>
        </p:nvCxnSpPr>
        <p:spPr>
          <a:xfrm rot="16200000" flipV="1">
            <a:off x="1074738" y="1658938"/>
            <a:ext cx="2098675" cy="1152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14" idx="2"/>
          </p:cNvCxnSpPr>
          <p:nvPr/>
        </p:nvCxnSpPr>
        <p:spPr>
          <a:xfrm rot="16200000" flipV="1">
            <a:off x="4002882" y="1019969"/>
            <a:ext cx="814387" cy="1809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endCxn id="15" idx="1"/>
          </p:cNvCxnSpPr>
          <p:nvPr/>
        </p:nvCxnSpPr>
        <p:spPr>
          <a:xfrm flipV="1">
            <a:off x="6659563" y="1762125"/>
            <a:ext cx="1081087" cy="29845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a:endCxn id="16" idx="1"/>
          </p:cNvCxnSpPr>
          <p:nvPr/>
        </p:nvCxnSpPr>
        <p:spPr>
          <a:xfrm>
            <a:off x="6588125" y="2636838"/>
            <a:ext cx="1152525" cy="60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a:endCxn id="17" idx="1"/>
          </p:cNvCxnSpPr>
          <p:nvPr/>
        </p:nvCxnSpPr>
        <p:spPr>
          <a:xfrm flipV="1">
            <a:off x="6359525" y="4076700"/>
            <a:ext cx="1368425" cy="15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a:endCxn id="18" idx="1"/>
          </p:cNvCxnSpPr>
          <p:nvPr/>
        </p:nvCxnSpPr>
        <p:spPr>
          <a:xfrm>
            <a:off x="6516688" y="4941888"/>
            <a:ext cx="1223962" cy="55562"/>
          </a:xfrm>
          <a:prstGeom prst="line">
            <a:avLst/>
          </a:prstGeom>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107950" y="4652963"/>
            <a:ext cx="1439863" cy="40005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Storage-buffer  for empty (rolling) tables.</a:t>
            </a:r>
          </a:p>
        </p:txBody>
      </p:sp>
      <p:cxnSp>
        <p:nvCxnSpPr>
          <p:cNvPr id="69" name="Straight Connector 68"/>
          <p:cNvCxnSpPr>
            <a:endCxn id="67" idx="3"/>
          </p:cNvCxnSpPr>
          <p:nvPr/>
        </p:nvCxnSpPr>
        <p:spPr>
          <a:xfrm rot="10800000" flipV="1">
            <a:off x="1547813" y="4724400"/>
            <a:ext cx="1008062" cy="128588"/>
          </a:xfrm>
          <a:prstGeom prst="line">
            <a:avLst/>
          </a:prstGeom>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6084888" y="5876925"/>
            <a:ext cx="1511300" cy="5540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Tasks: packaging, gel-filling and Functional test before filling.</a:t>
            </a:r>
          </a:p>
        </p:txBody>
      </p:sp>
      <p:cxnSp>
        <p:nvCxnSpPr>
          <p:cNvPr id="74" name="Straight Connector 73"/>
          <p:cNvCxnSpPr>
            <a:stCxn id="72" idx="1"/>
          </p:cNvCxnSpPr>
          <p:nvPr/>
        </p:nvCxnSpPr>
        <p:spPr>
          <a:xfrm rot="10800000">
            <a:off x="5795963" y="5516563"/>
            <a:ext cx="288925" cy="63817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lide Number Placeholder 7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2A71F2B-63A8-41D5-B5C1-B5C34BF50B2D}" type="slidenum">
              <a:rPr lang="nl-NL" i="0">
                <a:solidFill>
                  <a:schemeClr val="tx1">
                    <a:tint val="75000"/>
                  </a:schemeClr>
                </a:solidFill>
                <a:latin typeface="+mn-lt"/>
              </a:rPr>
              <a:pPr algn="r" fontAlgn="auto">
                <a:spcBef>
                  <a:spcPts val="0"/>
                </a:spcBef>
                <a:spcAft>
                  <a:spcPts val="0"/>
                </a:spcAft>
                <a:defRPr/>
              </a:pPr>
              <a:t>11</a:t>
            </a:fld>
            <a:endParaRPr lang="nl-NL" i="0">
              <a:solidFill>
                <a:schemeClr val="tx1">
                  <a:tint val="75000"/>
                </a:schemeClr>
              </a:solidFill>
              <a:latin typeface="+mn-lt"/>
            </a:endParaRPr>
          </a:p>
        </p:txBody>
      </p:sp>
      <p:sp>
        <p:nvSpPr>
          <p:cNvPr id="31749" name="Text Box 6"/>
          <p:cNvSpPr txBox="1">
            <a:spLocks noChangeArrowheads="1"/>
          </p:cNvSpPr>
          <p:nvPr/>
        </p:nvSpPr>
        <p:spPr bwMode="auto">
          <a:xfrm>
            <a:off x="500034" y="1214422"/>
            <a:ext cx="8643966" cy="3416320"/>
          </a:xfrm>
          <a:prstGeom prst="rect">
            <a:avLst/>
          </a:prstGeom>
          <a:noFill/>
          <a:ln w="9525">
            <a:noFill/>
            <a:miter lim="800000"/>
            <a:headEnd/>
            <a:tailEnd/>
          </a:ln>
        </p:spPr>
        <p:txBody>
          <a:bodyPr wrap="square">
            <a:spAutoFit/>
          </a:bodyPr>
          <a:lstStyle/>
          <a:p>
            <a:pPr lvl="1"/>
            <a:r>
              <a:rPr lang="en-US" sz="1800" i="0" dirty="0" smtClean="0">
                <a:solidFill>
                  <a:schemeClr val="tx1"/>
                </a:solidFill>
                <a:cs typeface="Arial" charset="0"/>
              </a:rPr>
              <a:t>As an example; three </a:t>
            </a:r>
            <a:r>
              <a:rPr lang="en-US" sz="1800" i="0" dirty="0">
                <a:solidFill>
                  <a:schemeClr val="tx1"/>
                </a:solidFill>
                <a:cs typeface="Arial" charset="0"/>
              </a:rPr>
              <a:t>sites to assemble OM’s, and one site that exclusively produces complete DU’s.</a:t>
            </a:r>
          </a:p>
          <a:p>
            <a:pPr lvl="1"/>
            <a:endParaRPr lang="en-US" sz="1800" i="0" dirty="0">
              <a:solidFill>
                <a:schemeClr val="tx1"/>
              </a:solidFill>
              <a:cs typeface="Arial" charset="0"/>
            </a:endParaRPr>
          </a:p>
          <a:p>
            <a:pPr lvl="1"/>
            <a:r>
              <a:rPr lang="en-US" sz="1800" i="0" dirty="0" smtClean="0">
                <a:solidFill>
                  <a:schemeClr val="tx1"/>
                </a:solidFill>
                <a:cs typeface="Arial" charset="0"/>
              </a:rPr>
              <a:t>DOM </a:t>
            </a:r>
            <a:r>
              <a:rPr lang="en-US" sz="1800" i="0" dirty="0">
                <a:solidFill>
                  <a:schemeClr val="tx1"/>
                </a:solidFill>
                <a:cs typeface="Arial" charset="0"/>
              </a:rPr>
              <a:t>production, </a:t>
            </a:r>
            <a:r>
              <a:rPr lang="en-US" sz="1800" i="0" dirty="0" smtClean="0">
                <a:solidFill>
                  <a:schemeClr val="tx1"/>
                </a:solidFill>
                <a:cs typeface="Arial" charset="0"/>
              </a:rPr>
              <a:t>6 </a:t>
            </a:r>
            <a:r>
              <a:rPr lang="en-US" sz="1800" i="0" dirty="0">
                <a:solidFill>
                  <a:schemeClr val="tx1"/>
                </a:solidFill>
                <a:cs typeface="Arial" charset="0"/>
              </a:rPr>
              <a:t>sites, per site;</a:t>
            </a:r>
          </a:p>
          <a:p>
            <a:pPr lvl="1"/>
            <a:r>
              <a:rPr lang="en-US" sz="1800" i="0" dirty="0" smtClean="0">
                <a:solidFill>
                  <a:schemeClr val="tx1"/>
                </a:solidFill>
                <a:cs typeface="Arial" charset="0"/>
              </a:rPr>
              <a:t>-8 </a:t>
            </a:r>
            <a:r>
              <a:rPr lang="en-US" sz="1800" i="0" dirty="0" err="1">
                <a:solidFill>
                  <a:schemeClr val="tx1"/>
                </a:solidFill>
                <a:cs typeface="Arial" charset="0"/>
              </a:rPr>
              <a:t>Fte</a:t>
            </a:r>
            <a:endParaRPr lang="en-US" sz="1800" i="0" dirty="0">
              <a:solidFill>
                <a:schemeClr val="tx1"/>
              </a:solidFill>
              <a:cs typeface="Arial" charset="0"/>
            </a:endParaRPr>
          </a:p>
          <a:p>
            <a:pPr lvl="1"/>
            <a:r>
              <a:rPr lang="en-US" sz="1800" i="0" dirty="0" smtClean="0">
                <a:solidFill>
                  <a:schemeClr val="tx1"/>
                </a:solidFill>
                <a:cs typeface="Arial" charset="0"/>
              </a:rPr>
              <a:t>-</a:t>
            </a:r>
            <a:r>
              <a:rPr lang="en-US" sz="1800" i="0" dirty="0">
                <a:solidFill>
                  <a:schemeClr val="tx1"/>
                </a:solidFill>
                <a:cs typeface="Arial" charset="0"/>
              </a:rPr>
              <a:t>250 m</a:t>
            </a:r>
            <a:r>
              <a:rPr lang="en-US" sz="1800" i="0" baseline="30000" dirty="0">
                <a:solidFill>
                  <a:schemeClr val="tx1"/>
                </a:solidFill>
                <a:cs typeface="Arial" charset="0"/>
              </a:rPr>
              <a:t>2</a:t>
            </a:r>
            <a:r>
              <a:rPr lang="en-US" sz="1800" i="0" dirty="0">
                <a:solidFill>
                  <a:schemeClr val="tx1"/>
                </a:solidFill>
                <a:cs typeface="Arial" charset="0"/>
              </a:rPr>
              <a:t> production and testing.</a:t>
            </a:r>
          </a:p>
          <a:p>
            <a:pPr lvl="1"/>
            <a:r>
              <a:rPr lang="en-US" sz="1800" i="0" dirty="0">
                <a:solidFill>
                  <a:schemeClr val="tx1"/>
                </a:solidFill>
                <a:cs typeface="Arial" charset="0"/>
              </a:rPr>
              <a:t>-100 m</a:t>
            </a:r>
            <a:r>
              <a:rPr lang="en-US" sz="1800" i="0" baseline="30000" dirty="0">
                <a:solidFill>
                  <a:schemeClr val="tx1"/>
                </a:solidFill>
                <a:cs typeface="Arial" charset="0"/>
              </a:rPr>
              <a:t>2</a:t>
            </a:r>
            <a:r>
              <a:rPr lang="en-US" sz="1800" i="0" dirty="0">
                <a:solidFill>
                  <a:schemeClr val="tx1"/>
                </a:solidFill>
                <a:cs typeface="Arial" charset="0"/>
              </a:rPr>
              <a:t> storage.</a:t>
            </a:r>
          </a:p>
          <a:p>
            <a:pPr lvl="1"/>
            <a:endParaRPr lang="en-US" sz="1800" i="0" dirty="0">
              <a:solidFill>
                <a:srgbClr val="000000"/>
              </a:solidFill>
              <a:cs typeface="Arial" charset="0"/>
            </a:endParaRPr>
          </a:p>
          <a:p>
            <a:pPr lvl="1"/>
            <a:r>
              <a:rPr lang="en-US" sz="1800" i="0" dirty="0">
                <a:solidFill>
                  <a:schemeClr val="tx1"/>
                </a:solidFill>
                <a:cs typeface="Arial" charset="0"/>
              </a:rPr>
              <a:t>For DU </a:t>
            </a:r>
            <a:r>
              <a:rPr lang="en-US" sz="1800" i="0" dirty="0" smtClean="0">
                <a:solidFill>
                  <a:schemeClr val="tx1"/>
                </a:solidFill>
                <a:cs typeface="Arial" charset="0"/>
              </a:rPr>
              <a:t>production at 1 site;</a:t>
            </a:r>
            <a:endParaRPr lang="en-US" sz="1800" i="0" dirty="0">
              <a:solidFill>
                <a:schemeClr val="tx1"/>
              </a:solidFill>
              <a:cs typeface="Arial" charset="0"/>
            </a:endParaRPr>
          </a:p>
          <a:p>
            <a:pPr lvl="1"/>
            <a:r>
              <a:rPr lang="en-US" sz="1800" i="0" dirty="0">
                <a:solidFill>
                  <a:schemeClr val="tx1"/>
                </a:solidFill>
                <a:cs typeface="Arial" charset="0"/>
              </a:rPr>
              <a:t>-11 </a:t>
            </a:r>
            <a:r>
              <a:rPr lang="en-US" sz="1800" i="0" dirty="0" err="1">
                <a:solidFill>
                  <a:schemeClr val="tx1"/>
                </a:solidFill>
                <a:cs typeface="Arial" charset="0"/>
              </a:rPr>
              <a:t>Fte</a:t>
            </a:r>
            <a:endParaRPr lang="en-US" sz="1800" i="0" dirty="0">
              <a:solidFill>
                <a:schemeClr val="tx1"/>
              </a:solidFill>
              <a:cs typeface="Arial" charset="0"/>
            </a:endParaRPr>
          </a:p>
          <a:p>
            <a:pPr lvl="1"/>
            <a:r>
              <a:rPr lang="en-US" sz="1800" i="0" dirty="0" smtClean="0">
                <a:solidFill>
                  <a:schemeClr val="tx1"/>
                </a:solidFill>
                <a:cs typeface="Arial" charset="0"/>
              </a:rPr>
              <a:t>-</a:t>
            </a:r>
            <a:r>
              <a:rPr lang="en-US" sz="1800" i="0" dirty="0">
                <a:solidFill>
                  <a:schemeClr val="tx1"/>
                </a:solidFill>
                <a:cs typeface="Arial" charset="0"/>
              </a:rPr>
              <a:t>1000 m</a:t>
            </a:r>
            <a:r>
              <a:rPr lang="en-US" sz="1800" i="0" baseline="30000" dirty="0">
                <a:solidFill>
                  <a:schemeClr val="tx1"/>
                </a:solidFill>
                <a:cs typeface="Arial" charset="0"/>
              </a:rPr>
              <a:t>2</a:t>
            </a:r>
            <a:r>
              <a:rPr lang="en-US" sz="1800" i="0" dirty="0">
                <a:solidFill>
                  <a:schemeClr val="tx1"/>
                </a:solidFill>
                <a:cs typeface="Arial" charset="0"/>
              </a:rPr>
              <a:t> assembly and testing.</a:t>
            </a:r>
          </a:p>
          <a:p>
            <a:pPr lvl="1"/>
            <a:r>
              <a:rPr lang="en-US" sz="1800" i="0" dirty="0">
                <a:solidFill>
                  <a:schemeClr val="tx1"/>
                </a:solidFill>
                <a:cs typeface="Arial" charset="0"/>
              </a:rPr>
              <a:t>-storage (750 </a:t>
            </a:r>
            <a:r>
              <a:rPr lang="en-US" sz="1800" i="0" dirty="0" smtClean="0">
                <a:solidFill>
                  <a:schemeClr val="tx1"/>
                </a:solidFill>
                <a:cs typeface="Arial" charset="0"/>
              </a:rPr>
              <a:t>m</a:t>
            </a:r>
            <a:r>
              <a:rPr lang="en-US" sz="1800" i="0" baseline="30000" dirty="0" smtClean="0">
                <a:solidFill>
                  <a:schemeClr val="tx1"/>
                </a:solidFill>
                <a:cs typeface="Arial" charset="0"/>
              </a:rPr>
              <a:t>2</a:t>
            </a:r>
            <a:r>
              <a:rPr lang="en-US" sz="1800" i="0" dirty="0" smtClean="0">
                <a:solidFill>
                  <a:schemeClr val="tx1"/>
                </a:solidFill>
                <a:cs typeface="Arial" charset="0"/>
              </a:rPr>
              <a:t>)</a:t>
            </a:r>
            <a:endParaRPr lang="en-US" sz="1800" i="0" dirty="0">
              <a:solidFill>
                <a:schemeClr val="tx1"/>
              </a:solidFill>
              <a:cs typeface="Arial" charset="0"/>
            </a:endParaRPr>
          </a:p>
        </p:txBody>
      </p:sp>
      <p:sp>
        <p:nvSpPr>
          <p:cNvPr id="7" name="Date Placeholder 6"/>
          <p:cNvSpPr>
            <a:spLocks noGrp="1"/>
          </p:cNvSpPr>
          <p:nvPr>
            <p:ph type="dt" sz="half" idx="10"/>
          </p:nvPr>
        </p:nvSpPr>
        <p:spPr/>
        <p:txBody>
          <a:bodyPr/>
          <a:lstStyle/>
          <a:p>
            <a:pPr>
              <a:defRPr/>
            </a:pPr>
            <a:r>
              <a:rPr lang="nl-NL" smtClean="0"/>
              <a:t>21/02/2012</a:t>
            </a:r>
            <a:endParaRPr lang="nl-NL"/>
          </a:p>
        </p:txBody>
      </p:sp>
      <p:sp>
        <p:nvSpPr>
          <p:cNvPr id="9" name="Footer Placeholder 8"/>
          <p:cNvSpPr>
            <a:spLocks noGrp="1"/>
          </p:cNvSpPr>
          <p:nvPr>
            <p:ph type="ftr" sz="quarter" idx="11"/>
          </p:nvPr>
        </p:nvSpPr>
        <p:spPr/>
        <p:txBody>
          <a:bodyPr/>
          <a:lstStyle/>
          <a:p>
            <a:pPr>
              <a:defRPr/>
            </a:pPr>
            <a:r>
              <a:rPr lang="en-US" smtClean="0"/>
              <a:t>KM3Net General meeting 2012 Catania- Edward Berbee - Nikhef</a:t>
            </a:r>
            <a:endParaRPr lang="nl-NL"/>
          </a:p>
        </p:txBody>
      </p:sp>
      <p:sp>
        <p:nvSpPr>
          <p:cNvPr id="8" name="Slide Number Placeholder 7"/>
          <p:cNvSpPr>
            <a:spLocks noGrp="1"/>
          </p:cNvSpPr>
          <p:nvPr>
            <p:ph type="sldNum" sz="quarter" idx="12"/>
          </p:nvPr>
        </p:nvSpPr>
        <p:spPr/>
        <p:txBody>
          <a:bodyPr/>
          <a:lstStyle/>
          <a:p>
            <a:pPr>
              <a:defRPr/>
            </a:pPr>
            <a:fld id="{050E17CF-EF21-4CD3-93B5-8CC77C4C4B0E}" type="slidenum">
              <a:rPr lang="nl-NL" smtClean="0"/>
              <a:pPr>
                <a:defRPr/>
              </a:pPr>
              <a:t>11</a:t>
            </a:fld>
            <a:endParaRPr lang="nl-NL"/>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lide Number Placeholder 7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2A71F2B-63A8-41D5-B5C1-B5C34BF50B2D}" type="slidenum">
              <a:rPr lang="nl-NL" i="0">
                <a:solidFill>
                  <a:schemeClr val="tx1">
                    <a:tint val="75000"/>
                  </a:schemeClr>
                </a:solidFill>
                <a:latin typeface="+mn-lt"/>
              </a:rPr>
              <a:pPr algn="r" fontAlgn="auto">
                <a:spcBef>
                  <a:spcPts val="0"/>
                </a:spcBef>
                <a:spcAft>
                  <a:spcPts val="0"/>
                </a:spcAft>
                <a:defRPr/>
              </a:pPr>
              <a:t>12</a:t>
            </a:fld>
            <a:endParaRPr lang="nl-NL" i="0" dirty="0">
              <a:solidFill>
                <a:schemeClr val="tx1">
                  <a:tint val="75000"/>
                </a:schemeClr>
              </a:solidFill>
              <a:latin typeface="+mn-lt"/>
            </a:endParaRPr>
          </a:p>
        </p:txBody>
      </p:sp>
      <p:sp>
        <p:nvSpPr>
          <p:cNvPr id="31747" name="Title 1"/>
          <p:cNvSpPr txBox="1">
            <a:spLocks/>
          </p:cNvSpPr>
          <p:nvPr/>
        </p:nvSpPr>
        <p:spPr bwMode="auto">
          <a:xfrm>
            <a:off x="2428861" y="142852"/>
            <a:ext cx="2286016" cy="1524014"/>
          </a:xfrm>
          <a:prstGeom prst="rect">
            <a:avLst/>
          </a:prstGeom>
          <a:noFill/>
          <a:ln w="9525">
            <a:noFill/>
            <a:miter lim="800000"/>
            <a:headEnd/>
            <a:tailEnd/>
          </a:ln>
        </p:spPr>
        <p:txBody>
          <a:bodyPr anchor="ctr"/>
          <a:lstStyle/>
          <a:p>
            <a:pPr marL="342900" indent="-342900"/>
            <a:r>
              <a:rPr lang="en-US" sz="2400" i="0" dirty="0" smtClean="0">
                <a:solidFill>
                  <a:schemeClr val="tx1"/>
                </a:solidFill>
                <a:latin typeface="Arial" pitchFamily="34" charset="0"/>
                <a:cs typeface="Arial" pitchFamily="34" charset="0"/>
              </a:rPr>
              <a:t>“Reminder”</a:t>
            </a:r>
            <a:endParaRPr lang="en-US" sz="2400" i="0" dirty="0" smtClean="0">
              <a:solidFill>
                <a:schemeClr val="tx1"/>
              </a:solidFill>
              <a:cs typeface="Arial" charset="0"/>
            </a:endParaRPr>
          </a:p>
          <a:p>
            <a:pPr marL="342900" indent="-342900"/>
            <a:endParaRPr lang="en-GB" sz="2400" i="0" dirty="0">
              <a:solidFill>
                <a:schemeClr val="tx1"/>
              </a:solidFill>
            </a:endParaRPr>
          </a:p>
        </p:txBody>
      </p:sp>
      <p:sp>
        <p:nvSpPr>
          <p:cNvPr id="31748" name="Text Box 5"/>
          <p:cNvSpPr txBox="1">
            <a:spLocks noChangeArrowheads="1"/>
          </p:cNvSpPr>
          <p:nvPr/>
        </p:nvSpPr>
        <p:spPr bwMode="auto">
          <a:xfrm>
            <a:off x="357158" y="2786059"/>
            <a:ext cx="8324876" cy="1877437"/>
          </a:xfrm>
          <a:prstGeom prst="rect">
            <a:avLst/>
          </a:prstGeom>
          <a:noFill/>
          <a:ln w="9525">
            <a:noFill/>
            <a:miter lim="800000"/>
            <a:headEnd/>
            <a:tailEnd/>
          </a:ln>
        </p:spPr>
        <p:txBody>
          <a:bodyPr wrap="square">
            <a:spAutoFit/>
          </a:bodyPr>
          <a:lstStyle/>
          <a:p>
            <a:pPr lvl="1"/>
            <a:r>
              <a:rPr lang="en-US" sz="3600" i="0" dirty="0" smtClean="0">
                <a:solidFill>
                  <a:schemeClr val="tx1"/>
                </a:solidFill>
                <a:cs typeface="Arial" charset="0"/>
              </a:rPr>
              <a:t>		60 </a:t>
            </a:r>
            <a:r>
              <a:rPr lang="en-US" sz="3600" i="0" dirty="0" err="1" smtClean="0">
                <a:solidFill>
                  <a:schemeClr val="tx1"/>
                </a:solidFill>
                <a:cs typeface="Arial" charset="0"/>
              </a:rPr>
              <a:t>fte</a:t>
            </a:r>
            <a:r>
              <a:rPr lang="en-US" sz="3600" i="0" dirty="0" smtClean="0">
                <a:solidFill>
                  <a:schemeClr val="tx1"/>
                </a:solidFill>
                <a:cs typeface="Arial" charset="0"/>
              </a:rPr>
              <a:t> during four years</a:t>
            </a:r>
          </a:p>
          <a:p>
            <a:pPr lvl="1"/>
            <a:endParaRPr lang="en-US" sz="2000" i="0" dirty="0">
              <a:solidFill>
                <a:schemeClr val="tx1"/>
              </a:solidFill>
              <a:latin typeface="Arial" pitchFamily="34" charset="0"/>
              <a:cs typeface="Arial" pitchFamily="34" charset="0"/>
            </a:endParaRPr>
          </a:p>
          <a:p>
            <a:pPr lvl="1"/>
            <a:endParaRPr lang="en-US" sz="2000" i="0" dirty="0" smtClean="0">
              <a:solidFill>
                <a:schemeClr val="tx1"/>
              </a:solidFill>
              <a:cs typeface="Arial" charset="0"/>
            </a:endParaRPr>
          </a:p>
          <a:p>
            <a:pPr lvl="1"/>
            <a:endParaRPr lang="en-US" sz="2000" i="0" dirty="0" smtClean="0">
              <a:solidFill>
                <a:schemeClr val="tx1"/>
              </a:solidFill>
              <a:cs typeface="Arial" charset="0"/>
            </a:endParaRPr>
          </a:p>
          <a:p>
            <a:pPr lvl="1"/>
            <a:endParaRPr lang="en-US" sz="2000" i="0" dirty="0" smtClean="0">
              <a:solidFill>
                <a:schemeClr val="tx1"/>
              </a:solidFill>
              <a:cs typeface="Arial" charset="0"/>
            </a:endParaRPr>
          </a:p>
        </p:txBody>
      </p:sp>
      <p:sp>
        <p:nvSpPr>
          <p:cNvPr id="7" name="Date Placeholder 6"/>
          <p:cNvSpPr>
            <a:spLocks noGrp="1"/>
          </p:cNvSpPr>
          <p:nvPr>
            <p:ph type="dt" sz="half" idx="10"/>
          </p:nvPr>
        </p:nvSpPr>
        <p:spPr/>
        <p:txBody>
          <a:bodyPr/>
          <a:lstStyle/>
          <a:p>
            <a:pPr>
              <a:defRPr/>
            </a:pPr>
            <a:r>
              <a:rPr lang="nl-NL" smtClean="0"/>
              <a:t>21/02/2012</a:t>
            </a:r>
            <a:endParaRPr lang="nl-NL"/>
          </a:p>
        </p:txBody>
      </p:sp>
      <p:sp>
        <p:nvSpPr>
          <p:cNvPr id="9" name="Footer Placeholder 8"/>
          <p:cNvSpPr>
            <a:spLocks noGrp="1"/>
          </p:cNvSpPr>
          <p:nvPr>
            <p:ph type="ftr" sz="quarter" idx="11"/>
          </p:nvPr>
        </p:nvSpPr>
        <p:spPr/>
        <p:txBody>
          <a:bodyPr/>
          <a:lstStyle/>
          <a:p>
            <a:pPr>
              <a:defRPr/>
            </a:pPr>
            <a:r>
              <a:rPr lang="en-US" smtClean="0"/>
              <a:t>KM3Net General meeting 2012 Catania- Edward Berbee - Nikhef</a:t>
            </a:r>
            <a:endParaRPr lang="nl-NL" dirty="0"/>
          </a:p>
        </p:txBody>
      </p:sp>
      <p:sp>
        <p:nvSpPr>
          <p:cNvPr id="8" name="Slide Number Placeholder 7"/>
          <p:cNvSpPr>
            <a:spLocks noGrp="1"/>
          </p:cNvSpPr>
          <p:nvPr>
            <p:ph type="sldNum" sz="quarter" idx="12"/>
          </p:nvPr>
        </p:nvSpPr>
        <p:spPr/>
        <p:txBody>
          <a:bodyPr/>
          <a:lstStyle/>
          <a:p>
            <a:pPr>
              <a:defRPr/>
            </a:pPr>
            <a:fld id="{050E17CF-EF21-4CD3-93B5-8CC77C4C4B0E}" type="slidenum">
              <a:rPr lang="nl-NL" smtClean="0"/>
              <a:pPr>
                <a:defRPr/>
              </a:pPr>
              <a:t>12</a:t>
            </a:fld>
            <a:endParaRPr lang="nl-NL"/>
          </a:p>
        </p:txBody>
      </p:sp>
      <p:sp>
        <p:nvSpPr>
          <p:cNvPr id="10" name="Title 1"/>
          <p:cNvSpPr txBox="1">
            <a:spLocks/>
          </p:cNvSpPr>
          <p:nvPr/>
        </p:nvSpPr>
        <p:spPr bwMode="auto">
          <a:xfrm>
            <a:off x="571472" y="4429132"/>
            <a:ext cx="8001024" cy="1666866"/>
          </a:xfrm>
          <a:prstGeom prst="rect">
            <a:avLst/>
          </a:prstGeom>
          <a:noFill/>
          <a:ln w="9525">
            <a:noFill/>
            <a:miter lim="800000"/>
            <a:headEnd/>
            <a:tailEnd/>
          </a:ln>
        </p:spPr>
        <p:txBody>
          <a:bodyPr anchor="ctr"/>
          <a:lstStyle/>
          <a:p>
            <a:pPr marL="342900" indent="-342900"/>
            <a:r>
              <a:rPr lang="en-US" sz="2400" i="0" dirty="0" smtClean="0">
                <a:solidFill>
                  <a:schemeClr val="tx1"/>
                </a:solidFill>
                <a:latin typeface="Arial" pitchFamily="34" charset="0"/>
                <a:cs typeface="Arial" pitchFamily="34" charset="0"/>
              </a:rPr>
              <a:t>A bit more specified on the next slide;</a:t>
            </a:r>
            <a:endParaRPr lang="en-US" sz="2400" i="0" dirty="0" smtClean="0">
              <a:solidFill>
                <a:schemeClr val="tx1"/>
              </a:solidFill>
              <a:cs typeface="Arial" charset="0"/>
            </a:endParaRPr>
          </a:p>
          <a:p>
            <a:pPr marL="342900" indent="-342900"/>
            <a:endParaRPr lang="en-GB" sz="2400" i="0" dirty="0">
              <a:solidFill>
                <a:schemeClr val="tx1"/>
              </a:solidFill>
            </a:endParaRPr>
          </a:p>
        </p:txBody>
      </p:sp>
      <p:sp>
        <p:nvSpPr>
          <p:cNvPr id="12" name="Text Box 5"/>
          <p:cNvSpPr txBox="1">
            <a:spLocks noChangeArrowheads="1"/>
          </p:cNvSpPr>
          <p:nvPr/>
        </p:nvSpPr>
        <p:spPr bwMode="auto">
          <a:xfrm>
            <a:off x="571472" y="1214422"/>
            <a:ext cx="8324876" cy="830997"/>
          </a:xfrm>
          <a:prstGeom prst="rect">
            <a:avLst/>
          </a:prstGeom>
          <a:noFill/>
          <a:ln w="9525">
            <a:noFill/>
            <a:miter lim="800000"/>
            <a:headEnd/>
            <a:tailEnd/>
          </a:ln>
        </p:spPr>
        <p:txBody>
          <a:bodyPr wrap="square">
            <a:spAutoFit/>
          </a:bodyPr>
          <a:lstStyle/>
          <a:p>
            <a:pPr marL="342900" indent="-342900"/>
            <a:r>
              <a:rPr lang="en-US" sz="2400" i="0" dirty="0" smtClean="0">
                <a:solidFill>
                  <a:schemeClr val="tx1"/>
                </a:solidFill>
                <a:cs typeface="Arial" charset="0"/>
              </a:rPr>
              <a:t>Total manpower needed (for production, assembly and </a:t>
            </a:r>
          </a:p>
          <a:p>
            <a:pPr marL="342900" indent="-342900"/>
            <a:r>
              <a:rPr lang="en-US" sz="2400" i="0" dirty="0" smtClean="0">
                <a:solidFill>
                  <a:schemeClr val="tx1"/>
                </a:solidFill>
                <a:cs typeface="Arial" charset="0"/>
              </a:rPr>
              <a:t>quality control at production);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6"/>
          <p:cNvSpPr txBox="1">
            <a:spLocks noChangeArrowheads="1"/>
          </p:cNvSpPr>
          <p:nvPr/>
        </p:nvSpPr>
        <p:spPr bwMode="auto">
          <a:xfrm>
            <a:off x="571472" y="714356"/>
            <a:ext cx="4967288" cy="923925"/>
          </a:xfrm>
          <a:prstGeom prst="rect">
            <a:avLst/>
          </a:prstGeom>
          <a:noFill/>
          <a:ln w="9525">
            <a:noFill/>
            <a:miter lim="800000"/>
            <a:headEnd/>
            <a:tailEnd/>
          </a:ln>
        </p:spPr>
        <p:txBody>
          <a:bodyPr>
            <a:spAutoFit/>
          </a:bodyPr>
          <a:lstStyle/>
          <a:p>
            <a:pPr lvl="1"/>
            <a:r>
              <a:rPr lang="en-US" sz="1800" i="0" dirty="0">
                <a:solidFill>
                  <a:schemeClr val="tx1"/>
                </a:solidFill>
                <a:cs typeface="Arial" charset="0"/>
              </a:rPr>
              <a:t>Estimation of the </a:t>
            </a:r>
            <a:r>
              <a:rPr lang="en-US" sz="1800" i="0" dirty="0" smtClean="0">
                <a:solidFill>
                  <a:schemeClr val="tx1"/>
                </a:solidFill>
                <a:cs typeface="Arial" charset="0"/>
              </a:rPr>
              <a:t>assembly-hours </a:t>
            </a:r>
            <a:r>
              <a:rPr lang="en-US" sz="1800" i="0" dirty="0">
                <a:solidFill>
                  <a:schemeClr val="tx1"/>
                </a:solidFill>
                <a:cs typeface="Arial" charset="0"/>
              </a:rPr>
              <a:t>in </a:t>
            </a:r>
            <a:r>
              <a:rPr lang="en-US" sz="1800" i="0" dirty="0" err="1">
                <a:solidFill>
                  <a:schemeClr val="tx1"/>
                </a:solidFill>
                <a:cs typeface="Arial" charset="0"/>
              </a:rPr>
              <a:t>Fte</a:t>
            </a:r>
            <a:r>
              <a:rPr lang="en-US" sz="1800" i="0" dirty="0">
                <a:solidFill>
                  <a:schemeClr val="tx1"/>
                </a:solidFill>
                <a:cs typeface="Arial" charset="0"/>
              </a:rPr>
              <a:t> years for the DU’s.</a:t>
            </a:r>
          </a:p>
          <a:p>
            <a:pPr lvl="1"/>
            <a:r>
              <a:rPr lang="en-US" sz="1800" i="0" dirty="0">
                <a:solidFill>
                  <a:schemeClr val="tx1"/>
                </a:solidFill>
                <a:cs typeface="Arial" charset="0"/>
              </a:rPr>
              <a:t>OM-assembly is incl. electronics.</a:t>
            </a:r>
          </a:p>
        </p:txBody>
      </p:sp>
      <p:sp>
        <p:nvSpPr>
          <p:cNvPr id="4" name="Tijdelijke aanduiding voor datum 3"/>
          <p:cNvSpPr>
            <a:spLocks noGrp="1"/>
          </p:cNvSpPr>
          <p:nvPr>
            <p:ph type="dt" sz="half" idx="10"/>
          </p:nvPr>
        </p:nvSpPr>
        <p:spPr/>
        <p:txBody>
          <a:bodyPr/>
          <a:lstStyle/>
          <a:p>
            <a:pPr>
              <a:defRPr/>
            </a:pPr>
            <a:r>
              <a:rPr lang="nl-NL" smtClean="0"/>
              <a:t>21/02/2012</a:t>
            </a:r>
            <a:endParaRPr lang="nl-NL"/>
          </a:p>
        </p:txBody>
      </p:sp>
      <p:sp>
        <p:nvSpPr>
          <p:cNvPr id="6" name="Tijdelijke aanduiding voor voettekst 5"/>
          <p:cNvSpPr>
            <a:spLocks noGrp="1"/>
          </p:cNvSpPr>
          <p:nvPr>
            <p:ph type="ftr" sz="quarter" idx="11"/>
          </p:nvPr>
        </p:nvSpPr>
        <p:spPr/>
        <p:txBody>
          <a:bodyPr/>
          <a:lstStyle/>
          <a:p>
            <a:pPr>
              <a:defRPr/>
            </a:pPr>
            <a:r>
              <a:rPr lang="en-US" smtClean="0"/>
              <a:t>KM3Net General meeting 2012 Catania- Edward Berbee - Nikhef</a:t>
            </a:r>
            <a:endParaRPr lang="nl-NL"/>
          </a:p>
        </p:txBody>
      </p:sp>
      <p:sp>
        <p:nvSpPr>
          <p:cNvPr id="5" name="Tijdelijke aanduiding voor dianummer 4"/>
          <p:cNvSpPr>
            <a:spLocks noGrp="1"/>
          </p:cNvSpPr>
          <p:nvPr>
            <p:ph type="sldNum" sz="quarter" idx="12"/>
          </p:nvPr>
        </p:nvSpPr>
        <p:spPr/>
        <p:txBody>
          <a:bodyPr/>
          <a:lstStyle/>
          <a:p>
            <a:pPr>
              <a:defRPr/>
            </a:pPr>
            <a:fld id="{DC9FC963-5CB8-4D45-9C5F-0FE9C9BD443D}" type="slidenum">
              <a:rPr lang="nl-NL" smtClean="0"/>
              <a:pPr>
                <a:defRPr/>
              </a:pPr>
              <a:t>13</a:t>
            </a:fld>
            <a:endParaRPr lang="nl-NL"/>
          </a:p>
        </p:txBody>
      </p:sp>
      <p:graphicFrame>
        <p:nvGraphicFramePr>
          <p:cNvPr id="8" name="Grafiek 7"/>
          <p:cNvGraphicFramePr/>
          <p:nvPr/>
        </p:nvGraphicFramePr>
        <p:xfrm>
          <a:off x="642910" y="3143248"/>
          <a:ext cx="8501090" cy="3143272"/>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6"/>
          <p:cNvSpPr txBox="1">
            <a:spLocks noChangeArrowheads="1"/>
          </p:cNvSpPr>
          <p:nvPr/>
        </p:nvSpPr>
        <p:spPr bwMode="auto">
          <a:xfrm rot="16647002">
            <a:off x="2779246" y="796179"/>
            <a:ext cx="3037577" cy="4093428"/>
          </a:xfrm>
          <a:prstGeom prst="rect">
            <a:avLst/>
          </a:prstGeom>
          <a:noFill/>
          <a:ln w="9525">
            <a:noFill/>
            <a:miter lim="800000"/>
            <a:headEnd/>
            <a:tailEnd/>
          </a:ln>
        </p:spPr>
        <p:txBody>
          <a:bodyPr wrap="square">
            <a:spAutoFit/>
          </a:bodyPr>
          <a:lstStyle/>
          <a:p>
            <a:pPr lvl="1"/>
            <a:r>
              <a:rPr lang="en-US" sz="2000" i="0" dirty="0" smtClean="0">
                <a:solidFill>
                  <a:schemeClr val="tx1"/>
                </a:solidFill>
                <a:cs typeface="Arial" charset="0"/>
              </a:rPr>
              <a:t>5 </a:t>
            </a:r>
            <a:r>
              <a:rPr lang="en-US" sz="2000" i="0" dirty="0" err="1" smtClean="0">
                <a:solidFill>
                  <a:schemeClr val="tx1"/>
                </a:solidFill>
                <a:cs typeface="Arial" charset="0"/>
              </a:rPr>
              <a:t>Du’s</a:t>
            </a:r>
            <a:r>
              <a:rPr lang="en-US" sz="2000" i="0" dirty="0" smtClean="0">
                <a:solidFill>
                  <a:schemeClr val="tx1"/>
                </a:solidFill>
                <a:cs typeface="Arial" charset="0"/>
              </a:rPr>
              <a:t> ready</a:t>
            </a:r>
          </a:p>
          <a:p>
            <a:pPr lvl="1"/>
            <a:endParaRPr lang="en-US" sz="2000" i="0" dirty="0" smtClean="0">
              <a:solidFill>
                <a:schemeClr val="tx1"/>
              </a:solidFill>
              <a:cs typeface="Arial" charset="0"/>
            </a:endParaRPr>
          </a:p>
          <a:p>
            <a:pPr lvl="1"/>
            <a:endParaRPr lang="en-US" sz="2000" i="0" dirty="0" smtClean="0">
              <a:solidFill>
                <a:schemeClr val="tx1"/>
              </a:solidFill>
              <a:cs typeface="Arial" charset="0"/>
            </a:endParaRPr>
          </a:p>
          <a:p>
            <a:pPr lvl="1"/>
            <a:r>
              <a:rPr lang="en-US" sz="2000" i="0" dirty="0" smtClean="0">
                <a:solidFill>
                  <a:schemeClr val="tx1"/>
                </a:solidFill>
                <a:cs typeface="Arial" charset="0"/>
              </a:rPr>
              <a:t>  50 </a:t>
            </a:r>
            <a:r>
              <a:rPr lang="en-US" sz="2000" i="0" dirty="0" err="1" smtClean="0">
                <a:solidFill>
                  <a:schemeClr val="tx1"/>
                </a:solidFill>
                <a:cs typeface="Arial" charset="0"/>
              </a:rPr>
              <a:t>Du’s</a:t>
            </a:r>
            <a:r>
              <a:rPr lang="en-US" sz="2000" i="0" dirty="0" smtClean="0">
                <a:solidFill>
                  <a:schemeClr val="tx1"/>
                </a:solidFill>
                <a:cs typeface="Arial" charset="0"/>
              </a:rPr>
              <a:t> ready</a:t>
            </a:r>
          </a:p>
          <a:p>
            <a:pPr lvl="1"/>
            <a:endParaRPr lang="en-US" sz="2000" i="0" dirty="0" smtClean="0">
              <a:solidFill>
                <a:schemeClr val="tx1"/>
              </a:solidFill>
              <a:cs typeface="Arial" charset="0"/>
            </a:endParaRPr>
          </a:p>
          <a:p>
            <a:pPr lvl="1"/>
            <a:endParaRPr lang="en-US" sz="2000" i="0" dirty="0" smtClean="0">
              <a:solidFill>
                <a:schemeClr val="tx1"/>
              </a:solidFill>
              <a:cs typeface="Arial" charset="0"/>
            </a:endParaRPr>
          </a:p>
          <a:p>
            <a:pPr lvl="1"/>
            <a:r>
              <a:rPr lang="en-US" sz="2000" i="0" dirty="0" smtClean="0">
                <a:solidFill>
                  <a:schemeClr val="tx1"/>
                </a:solidFill>
                <a:cs typeface="Arial" charset="0"/>
              </a:rPr>
              <a:t>    140 </a:t>
            </a:r>
            <a:r>
              <a:rPr lang="en-US" sz="2000" i="0" dirty="0" err="1" smtClean="0">
                <a:solidFill>
                  <a:schemeClr val="tx1"/>
                </a:solidFill>
                <a:cs typeface="Arial" charset="0"/>
              </a:rPr>
              <a:t>Du’s</a:t>
            </a:r>
            <a:r>
              <a:rPr lang="en-US" sz="2000" i="0" dirty="0" smtClean="0">
                <a:solidFill>
                  <a:schemeClr val="tx1"/>
                </a:solidFill>
                <a:cs typeface="Arial" charset="0"/>
              </a:rPr>
              <a:t> ready</a:t>
            </a:r>
          </a:p>
          <a:p>
            <a:pPr lvl="1"/>
            <a:endParaRPr lang="en-US" sz="2000" i="0" dirty="0" smtClean="0">
              <a:solidFill>
                <a:schemeClr val="tx1"/>
              </a:solidFill>
              <a:cs typeface="Arial" charset="0"/>
            </a:endParaRPr>
          </a:p>
          <a:p>
            <a:pPr lvl="1"/>
            <a:endParaRPr lang="en-US" sz="2000" i="0" dirty="0" smtClean="0">
              <a:solidFill>
                <a:schemeClr val="tx1"/>
              </a:solidFill>
              <a:cs typeface="Arial" charset="0"/>
            </a:endParaRPr>
          </a:p>
          <a:p>
            <a:pPr lvl="1"/>
            <a:r>
              <a:rPr lang="en-US" sz="2000" i="0" dirty="0" smtClean="0">
                <a:solidFill>
                  <a:schemeClr val="tx1"/>
                </a:solidFill>
                <a:cs typeface="Arial" charset="0"/>
              </a:rPr>
              <a:t>      230 </a:t>
            </a:r>
            <a:r>
              <a:rPr lang="en-US" sz="2000" i="0" dirty="0" err="1" smtClean="0">
                <a:solidFill>
                  <a:schemeClr val="tx1"/>
                </a:solidFill>
                <a:cs typeface="Arial" charset="0"/>
              </a:rPr>
              <a:t>Du’s</a:t>
            </a:r>
            <a:r>
              <a:rPr lang="en-US" sz="2000" i="0" dirty="0" smtClean="0">
                <a:solidFill>
                  <a:schemeClr val="tx1"/>
                </a:solidFill>
                <a:cs typeface="Arial" charset="0"/>
              </a:rPr>
              <a:t> ready</a:t>
            </a:r>
          </a:p>
          <a:p>
            <a:pPr lvl="1"/>
            <a:endParaRPr lang="en-US" sz="2000" i="0" dirty="0" smtClean="0">
              <a:solidFill>
                <a:schemeClr val="tx1"/>
              </a:solidFill>
              <a:cs typeface="Arial" charset="0"/>
            </a:endParaRPr>
          </a:p>
          <a:p>
            <a:pPr lvl="1"/>
            <a:endParaRPr lang="en-US" sz="2000" i="0" dirty="0" smtClean="0">
              <a:solidFill>
                <a:schemeClr val="tx1"/>
              </a:solidFill>
              <a:cs typeface="Arial" charset="0"/>
            </a:endParaRPr>
          </a:p>
          <a:p>
            <a:pPr lvl="1"/>
            <a:r>
              <a:rPr lang="en-US" sz="2000" i="0" dirty="0" smtClean="0">
                <a:solidFill>
                  <a:schemeClr val="tx1"/>
                </a:solidFill>
                <a:cs typeface="Arial" charset="0"/>
              </a:rPr>
              <a:t>        320 </a:t>
            </a:r>
            <a:r>
              <a:rPr lang="en-US" sz="2000" i="0" dirty="0" err="1" smtClean="0">
                <a:solidFill>
                  <a:schemeClr val="tx1"/>
                </a:solidFill>
                <a:cs typeface="Arial" charset="0"/>
              </a:rPr>
              <a:t>Du’s</a:t>
            </a:r>
            <a:r>
              <a:rPr lang="en-US" sz="2000" i="0" dirty="0" smtClean="0">
                <a:solidFill>
                  <a:schemeClr val="tx1"/>
                </a:solidFill>
                <a:cs typeface="Arial" charset="0"/>
              </a:rPr>
              <a:t> ready</a:t>
            </a:r>
            <a:endParaRPr lang="en-US" sz="2000" i="0" dirty="0">
              <a:solidFill>
                <a:schemeClr val="tx1"/>
              </a:solidFill>
              <a:cs typeface="Arial" charset="0"/>
            </a:endParaRPr>
          </a:p>
        </p:txBody>
      </p:sp>
      <p:sp>
        <p:nvSpPr>
          <p:cNvPr id="9" name="Text Box 6"/>
          <p:cNvSpPr txBox="1">
            <a:spLocks noChangeArrowheads="1"/>
          </p:cNvSpPr>
          <p:nvPr/>
        </p:nvSpPr>
        <p:spPr bwMode="auto">
          <a:xfrm>
            <a:off x="214282" y="2786058"/>
            <a:ext cx="1071538" cy="369332"/>
          </a:xfrm>
          <a:prstGeom prst="rect">
            <a:avLst/>
          </a:prstGeom>
          <a:noFill/>
          <a:ln w="9525">
            <a:noFill/>
            <a:miter lim="800000"/>
            <a:headEnd/>
            <a:tailEnd/>
          </a:ln>
        </p:spPr>
        <p:txBody>
          <a:bodyPr wrap="square">
            <a:spAutoFit/>
          </a:bodyPr>
          <a:lstStyle/>
          <a:p>
            <a:pPr lvl="1"/>
            <a:r>
              <a:rPr lang="en-US" sz="1800" i="0" dirty="0" err="1" smtClean="0">
                <a:solidFill>
                  <a:schemeClr val="tx1"/>
                </a:solidFill>
                <a:cs typeface="Arial" charset="0"/>
              </a:rPr>
              <a:t>Fte</a:t>
            </a:r>
            <a:r>
              <a:rPr lang="en-US" sz="1800" i="0" dirty="0" smtClean="0">
                <a:solidFill>
                  <a:schemeClr val="tx1"/>
                </a:solidFill>
                <a:cs typeface="Arial" charset="0"/>
              </a:rPr>
              <a:t>.</a:t>
            </a:r>
            <a:endParaRPr lang="en-US" sz="1800" i="0" dirty="0">
              <a:solidFill>
                <a:schemeClr val="tx1"/>
              </a:solidFill>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Chart 5"/>
          <p:cNvGraphicFramePr>
            <a:graphicFrameLocks/>
          </p:cNvGraphicFramePr>
          <p:nvPr/>
        </p:nvGraphicFramePr>
        <p:xfrm>
          <a:off x="500034" y="1714488"/>
          <a:ext cx="8355013" cy="4176713"/>
        </p:xfrm>
        <a:graphic>
          <a:graphicData uri="http://schemas.openxmlformats.org/presentationml/2006/ole">
            <p:oleObj spid="_x0000_s1026" name="Worksheet" r:id="rId4" imgW="4591151" imgH="2295540" progId="Excel.Sheet.8">
              <p:embed/>
            </p:oleObj>
          </a:graphicData>
        </a:graphic>
      </p:graphicFrame>
      <p:sp>
        <p:nvSpPr>
          <p:cNvPr id="1027" name="Text Box 6"/>
          <p:cNvSpPr txBox="1">
            <a:spLocks noChangeArrowheads="1"/>
          </p:cNvSpPr>
          <p:nvPr/>
        </p:nvSpPr>
        <p:spPr bwMode="auto">
          <a:xfrm>
            <a:off x="1285852" y="785794"/>
            <a:ext cx="7451727" cy="461665"/>
          </a:xfrm>
          <a:prstGeom prst="rect">
            <a:avLst/>
          </a:prstGeom>
          <a:noFill/>
          <a:ln w="9525">
            <a:noFill/>
            <a:miter lim="800000"/>
            <a:headEnd/>
            <a:tailEnd/>
          </a:ln>
        </p:spPr>
        <p:txBody>
          <a:bodyPr wrap="square">
            <a:spAutoFit/>
          </a:bodyPr>
          <a:lstStyle/>
          <a:p>
            <a:pPr lvl="1"/>
            <a:r>
              <a:rPr lang="en-US" sz="2400" i="0" dirty="0">
                <a:solidFill>
                  <a:schemeClr val="tx1"/>
                </a:solidFill>
                <a:cs typeface="Arial" charset="0"/>
              </a:rPr>
              <a:t>Estimation of the total costs for </a:t>
            </a:r>
            <a:r>
              <a:rPr lang="en-US" sz="2400" i="0" dirty="0" smtClean="0">
                <a:solidFill>
                  <a:schemeClr val="tx1"/>
                </a:solidFill>
                <a:cs typeface="Arial" charset="0"/>
              </a:rPr>
              <a:t>the DU’s </a:t>
            </a:r>
            <a:r>
              <a:rPr lang="en-US" sz="2400" i="0" dirty="0">
                <a:solidFill>
                  <a:schemeClr val="tx1"/>
                </a:solidFill>
                <a:cs typeface="Arial" charset="0"/>
              </a:rPr>
              <a:t>in m€.</a:t>
            </a:r>
          </a:p>
        </p:txBody>
      </p:sp>
      <p:sp>
        <p:nvSpPr>
          <p:cNvPr id="4" name="Tijdelijke aanduiding voor datum 3"/>
          <p:cNvSpPr>
            <a:spLocks noGrp="1"/>
          </p:cNvSpPr>
          <p:nvPr>
            <p:ph type="dt" sz="half" idx="10"/>
          </p:nvPr>
        </p:nvSpPr>
        <p:spPr/>
        <p:txBody>
          <a:bodyPr/>
          <a:lstStyle/>
          <a:p>
            <a:pPr>
              <a:defRPr/>
            </a:pPr>
            <a:r>
              <a:rPr lang="nl-NL" smtClean="0"/>
              <a:t>21/02/2012</a:t>
            </a:r>
            <a:endParaRPr lang="nl-NL"/>
          </a:p>
        </p:txBody>
      </p:sp>
      <p:sp>
        <p:nvSpPr>
          <p:cNvPr id="6" name="Tijdelijke aanduiding voor voettekst 5"/>
          <p:cNvSpPr>
            <a:spLocks noGrp="1"/>
          </p:cNvSpPr>
          <p:nvPr>
            <p:ph type="ftr" sz="quarter" idx="11"/>
          </p:nvPr>
        </p:nvSpPr>
        <p:spPr/>
        <p:txBody>
          <a:bodyPr/>
          <a:lstStyle/>
          <a:p>
            <a:pPr>
              <a:defRPr/>
            </a:pPr>
            <a:r>
              <a:rPr lang="en-US" smtClean="0"/>
              <a:t>KM3Net General meeting 2012 Catania- Edward Berbee - Nikhef</a:t>
            </a:r>
            <a:endParaRPr lang="nl-NL"/>
          </a:p>
        </p:txBody>
      </p:sp>
      <p:sp>
        <p:nvSpPr>
          <p:cNvPr id="5" name="Tijdelijke aanduiding voor dianummer 4"/>
          <p:cNvSpPr>
            <a:spLocks noGrp="1"/>
          </p:cNvSpPr>
          <p:nvPr>
            <p:ph type="sldNum" sz="quarter" idx="12"/>
          </p:nvPr>
        </p:nvSpPr>
        <p:spPr/>
        <p:txBody>
          <a:bodyPr/>
          <a:lstStyle/>
          <a:p>
            <a:pPr>
              <a:defRPr/>
            </a:pPr>
            <a:fld id="{DC9FC963-5CB8-4D45-9C5F-0FE9C9BD443D}" type="slidenum">
              <a:rPr lang="nl-NL" smtClean="0"/>
              <a:pPr>
                <a:defRPr/>
              </a:pPr>
              <a:t>2</a:t>
            </a:fld>
            <a:endParaRPr lang="nl-N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lide Number Placeholder 7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2A71F2B-63A8-41D5-B5C1-B5C34BF50B2D}" type="slidenum">
              <a:rPr lang="nl-NL" i="0">
                <a:solidFill>
                  <a:schemeClr val="tx1">
                    <a:tint val="75000"/>
                  </a:schemeClr>
                </a:solidFill>
                <a:latin typeface="+mn-lt"/>
              </a:rPr>
              <a:pPr algn="r" fontAlgn="auto">
                <a:spcBef>
                  <a:spcPts val="0"/>
                </a:spcBef>
                <a:spcAft>
                  <a:spcPts val="0"/>
                </a:spcAft>
                <a:defRPr/>
              </a:pPr>
              <a:t>3</a:t>
            </a:fld>
            <a:endParaRPr lang="nl-NL" i="0" dirty="0">
              <a:solidFill>
                <a:schemeClr val="tx1">
                  <a:tint val="75000"/>
                </a:schemeClr>
              </a:solidFill>
              <a:latin typeface="+mn-lt"/>
            </a:endParaRPr>
          </a:p>
        </p:txBody>
      </p:sp>
      <p:sp>
        <p:nvSpPr>
          <p:cNvPr id="31748" name="Text Box 5"/>
          <p:cNvSpPr txBox="1">
            <a:spLocks noChangeArrowheads="1"/>
          </p:cNvSpPr>
          <p:nvPr/>
        </p:nvSpPr>
        <p:spPr bwMode="auto">
          <a:xfrm>
            <a:off x="571472" y="1214422"/>
            <a:ext cx="8110562" cy="5447645"/>
          </a:xfrm>
          <a:prstGeom prst="rect">
            <a:avLst/>
          </a:prstGeom>
          <a:noFill/>
          <a:ln w="9525">
            <a:noFill/>
            <a:miter lim="800000"/>
            <a:headEnd/>
            <a:tailEnd/>
          </a:ln>
        </p:spPr>
        <p:txBody>
          <a:bodyPr wrap="square">
            <a:spAutoFit/>
          </a:bodyPr>
          <a:lstStyle/>
          <a:p>
            <a:pPr lvl="1"/>
            <a:r>
              <a:rPr lang="en-US" sz="2400" i="0" dirty="0" smtClean="0">
                <a:solidFill>
                  <a:schemeClr val="tx1"/>
                </a:solidFill>
                <a:latin typeface="Arial" pitchFamily="34" charset="0"/>
                <a:cs typeface="Arial" pitchFamily="34" charset="0"/>
              </a:rPr>
              <a:t>European public tendering</a:t>
            </a:r>
            <a:r>
              <a:rPr lang="en-US" sz="2400" i="0" dirty="0" smtClean="0">
                <a:solidFill>
                  <a:schemeClr val="tx1"/>
                </a:solidFill>
                <a:cs typeface="Arial" charset="0"/>
              </a:rPr>
              <a:t>;</a:t>
            </a:r>
          </a:p>
          <a:p>
            <a:pPr lvl="1"/>
            <a:endParaRPr lang="en-US" sz="2000" i="0" dirty="0" smtClean="0">
              <a:solidFill>
                <a:schemeClr val="tx1"/>
              </a:solidFill>
              <a:cs typeface="Arial" charset="0"/>
            </a:endParaRPr>
          </a:p>
          <a:p>
            <a:pPr lvl="1"/>
            <a:r>
              <a:rPr lang="en-US" sz="2000" i="0" dirty="0" smtClean="0">
                <a:solidFill>
                  <a:schemeClr val="tx1"/>
                </a:solidFill>
                <a:cs typeface="Arial" charset="0"/>
              </a:rPr>
              <a:t>-Tendering procedure necessary &gt; 192 k</a:t>
            </a:r>
            <a:r>
              <a:rPr lang="en-US" sz="2000" i="0" dirty="0" smtClean="0">
                <a:solidFill>
                  <a:schemeClr val="tx1"/>
                </a:solidFill>
              </a:rPr>
              <a:t>€</a:t>
            </a:r>
            <a:r>
              <a:rPr lang="en-US" sz="2000" i="0" dirty="0" smtClean="0">
                <a:solidFill>
                  <a:schemeClr val="tx1"/>
                </a:solidFill>
                <a:cs typeface="Arial" charset="0"/>
              </a:rPr>
              <a:t>.  (2011)</a:t>
            </a:r>
          </a:p>
          <a:p>
            <a:pPr lvl="1"/>
            <a:endParaRPr lang="en-US" sz="2000" i="0" dirty="0">
              <a:solidFill>
                <a:schemeClr val="tx1"/>
              </a:solidFill>
              <a:latin typeface="Arial" pitchFamily="34" charset="0"/>
              <a:cs typeface="Arial" pitchFamily="34" charset="0"/>
            </a:endParaRPr>
          </a:p>
          <a:p>
            <a:pPr lvl="1"/>
            <a:r>
              <a:rPr lang="en-US" sz="2000" i="0" dirty="0" smtClean="0">
                <a:solidFill>
                  <a:schemeClr val="tx1"/>
                </a:solidFill>
                <a:cs typeface="Arial" charset="0"/>
              </a:rPr>
              <a:t>-Tendering can be done as a consortium</a:t>
            </a:r>
          </a:p>
          <a:p>
            <a:pPr lvl="1"/>
            <a:endParaRPr lang="en-US" sz="2000" i="0" dirty="0" smtClean="0">
              <a:solidFill>
                <a:schemeClr val="tx1"/>
              </a:solidFill>
              <a:cs typeface="Arial" charset="0"/>
            </a:endParaRPr>
          </a:p>
          <a:p>
            <a:pPr lvl="1"/>
            <a:r>
              <a:rPr lang="en-US" sz="2000" i="0" dirty="0" smtClean="0">
                <a:solidFill>
                  <a:schemeClr val="tx1"/>
                </a:solidFill>
                <a:cs typeface="Arial" charset="0"/>
              </a:rPr>
              <a:t>-Including preparation approximately 6 months, minimum 4 months.</a:t>
            </a:r>
          </a:p>
          <a:p>
            <a:pPr lvl="1"/>
            <a:endParaRPr lang="en-US" sz="2000" i="0" dirty="0" smtClean="0">
              <a:solidFill>
                <a:schemeClr val="tx1"/>
              </a:solidFill>
              <a:cs typeface="Arial" charset="0"/>
            </a:endParaRPr>
          </a:p>
          <a:p>
            <a:pPr lvl="1"/>
            <a:r>
              <a:rPr lang="en-US" sz="2000" i="0" dirty="0" smtClean="0">
                <a:solidFill>
                  <a:schemeClr val="tx1"/>
                </a:solidFill>
                <a:cs typeface="Arial" charset="0"/>
              </a:rPr>
              <a:t>-Delivery time has to be added!</a:t>
            </a:r>
          </a:p>
          <a:p>
            <a:pPr lvl="1"/>
            <a:endParaRPr lang="en-US" sz="2000" i="0" dirty="0" smtClean="0">
              <a:solidFill>
                <a:schemeClr val="tx1"/>
              </a:solidFill>
              <a:cs typeface="Arial" charset="0"/>
            </a:endParaRPr>
          </a:p>
          <a:p>
            <a:pPr lvl="1"/>
            <a:endParaRPr lang="en-US" sz="2000" i="0" dirty="0" smtClean="0">
              <a:solidFill>
                <a:schemeClr val="tx1"/>
              </a:solidFill>
              <a:cs typeface="Arial" charset="0"/>
            </a:endParaRPr>
          </a:p>
          <a:p>
            <a:pPr lvl="1"/>
            <a:endParaRPr lang="en-US" sz="2000" i="0" dirty="0" smtClean="0">
              <a:solidFill>
                <a:schemeClr val="tx1"/>
              </a:solidFill>
              <a:cs typeface="Arial" charset="0"/>
            </a:endParaRPr>
          </a:p>
          <a:p>
            <a:pPr lvl="1"/>
            <a:r>
              <a:rPr lang="en-US" sz="2400" i="0" dirty="0" smtClean="0">
                <a:solidFill>
                  <a:schemeClr val="tx1"/>
                </a:solidFill>
                <a:cs typeface="Arial" charset="0"/>
              </a:rPr>
              <a:t>      Lowest price     &lt;-</a:t>
            </a:r>
            <a:r>
              <a:rPr lang="en-US" sz="2400" i="0" dirty="0" smtClean="0">
                <a:solidFill>
                  <a:schemeClr val="tx1"/>
                </a:solidFill>
                <a:cs typeface="Arial" charset="0"/>
                <a:sym typeface="Wingdings" pitchFamily="2" charset="2"/>
              </a:rPr>
              <a:t>&gt;</a:t>
            </a:r>
            <a:r>
              <a:rPr lang="en-US" sz="2400" i="0" dirty="0" smtClean="0">
                <a:solidFill>
                  <a:schemeClr val="tx1"/>
                </a:solidFill>
                <a:cs typeface="Arial" charset="0"/>
              </a:rPr>
              <a:t>   economically best offer</a:t>
            </a:r>
          </a:p>
          <a:p>
            <a:pPr lvl="1"/>
            <a:endParaRPr lang="en-US" sz="2000" i="0" dirty="0" smtClean="0">
              <a:solidFill>
                <a:schemeClr val="tx1"/>
              </a:solidFill>
              <a:cs typeface="Arial" charset="0"/>
            </a:endParaRPr>
          </a:p>
          <a:p>
            <a:pPr lvl="1"/>
            <a:endParaRPr lang="en-US" sz="2000" i="0" dirty="0" smtClean="0">
              <a:solidFill>
                <a:schemeClr val="tx1"/>
              </a:solidFill>
              <a:cs typeface="Arial" charset="0"/>
            </a:endParaRPr>
          </a:p>
          <a:p>
            <a:pPr lvl="1"/>
            <a:endParaRPr lang="en-US" sz="2000" i="0" dirty="0" smtClean="0">
              <a:solidFill>
                <a:schemeClr val="tx1"/>
              </a:solidFill>
              <a:cs typeface="Arial" charset="0"/>
            </a:endParaRPr>
          </a:p>
        </p:txBody>
      </p:sp>
      <p:sp>
        <p:nvSpPr>
          <p:cNvPr id="7" name="Date Placeholder 6"/>
          <p:cNvSpPr>
            <a:spLocks noGrp="1"/>
          </p:cNvSpPr>
          <p:nvPr>
            <p:ph type="dt" sz="half" idx="10"/>
          </p:nvPr>
        </p:nvSpPr>
        <p:spPr/>
        <p:txBody>
          <a:bodyPr/>
          <a:lstStyle/>
          <a:p>
            <a:pPr>
              <a:defRPr/>
            </a:pPr>
            <a:r>
              <a:rPr lang="nl-NL" smtClean="0"/>
              <a:t>21/02/2012</a:t>
            </a:r>
            <a:endParaRPr lang="nl-NL"/>
          </a:p>
        </p:txBody>
      </p:sp>
      <p:sp>
        <p:nvSpPr>
          <p:cNvPr id="9" name="Footer Placeholder 8"/>
          <p:cNvSpPr>
            <a:spLocks noGrp="1"/>
          </p:cNvSpPr>
          <p:nvPr>
            <p:ph type="ftr" sz="quarter" idx="11"/>
          </p:nvPr>
        </p:nvSpPr>
        <p:spPr/>
        <p:txBody>
          <a:bodyPr/>
          <a:lstStyle/>
          <a:p>
            <a:pPr>
              <a:defRPr/>
            </a:pPr>
            <a:r>
              <a:rPr lang="en-US" smtClean="0"/>
              <a:t>KM3Net General meeting 2012 Catania- Edward Berbee - Nikhef</a:t>
            </a:r>
            <a:endParaRPr lang="nl-NL" dirty="0"/>
          </a:p>
        </p:txBody>
      </p:sp>
      <p:sp>
        <p:nvSpPr>
          <p:cNvPr id="8" name="Slide Number Placeholder 7"/>
          <p:cNvSpPr>
            <a:spLocks noGrp="1"/>
          </p:cNvSpPr>
          <p:nvPr>
            <p:ph type="sldNum" sz="quarter" idx="12"/>
          </p:nvPr>
        </p:nvSpPr>
        <p:spPr/>
        <p:txBody>
          <a:bodyPr/>
          <a:lstStyle/>
          <a:p>
            <a:pPr>
              <a:defRPr/>
            </a:pPr>
            <a:fld id="{050E17CF-EF21-4CD3-93B5-8CC77C4C4B0E}" type="slidenum">
              <a:rPr lang="nl-NL" smtClean="0"/>
              <a:pPr>
                <a:defRPr/>
              </a:pPr>
              <a:t>3</a:t>
            </a:fld>
            <a:endParaRPr lang="nl-NL"/>
          </a:p>
        </p:txBody>
      </p:sp>
      <p:sp>
        <p:nvSpPr>
          <p:cNvPr id="10" name="Rechthoek 9"/>
          <p:cNvSpPr/>
          <p:nvPr/>
        </p:nvSpPr>
        <p:spPr>
          <a:xfrm>
            <a:off x="3428992" y="4929198"/>
            <a:ext cx="1571636" cy="461665"/>
          </a:xfrm>
          <a:prstGeom prst="rect">
            <a:avLst/>
          </a:prstGeom>
        </p:spPr>
        <p:txBody>
          <a:bodyPr wrap="square">
            <a:spAutoFit/>
          </a:bodyPr>
          <a:lstStyle/>
          <a:p>
            <a:r>
              <a:rPr lang="en-US" sz="2400" i="0" dirty="0" smtClean="0">
                <a:solidFill>
                  <a:schemeClr val="tx1"/>
                </a:solidFill>
                <a:cs typeface="Arial" charset="0"/>
              </a:rPr>
              <a:t> ???? </a:t>
            </a:r>
            <a:endParaRPr lang="nl-NL"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lide Number Placeholder 7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2A71F2B-63A8-41D5-B5C1-B5C34BF50B2D}" type="slidenum">
              <a:rPr lang="nl-NL" i="0">
                <a:solidFill>
                  <a:schemeClr val="tx1">
                    <a:tint val="75000"/>
                  </a:schemeClr>
                </a:solidFill>
                <a:latin typeface="+mn-lt"/>
              </a:rPr>
              <a:pPr algn="r" fontAlgn="auto">
                <a:spcBef>
                  <a:spcPts val="0"/>
                </a:spcBef>
                <a:spcAft>
                  <a:spcPts val="0"/>
                </a:spcAft>
                <a:defRPr/>
              </a:pPr>
              <a:t>4</a:t>
            </a:fld>
            <a:endParaRPr lang="nl-NL" i="0" dirty="0">
              <a:solidFill>
                <a:schemeClr val="tx1">
                  <a:tint val="75000"/>
                </a:schemeClr>
              </a:solidFill>
              <a:latin typeface="+mn-lt"/>
            </a:endParaRPr>
          </a:p>
        </p:txBody>
      </p:sp>
      <p:sp>
        <p:nvSpPr>
          <p:cNvPr id="31747" name="Title 1"/>
          <p:cNvSpPr txBox="1">
            <a:spLocks/>
          </p:cNvSpPr>
          <p:nvPr/>
        </p:nvSpPr>
        <p:spPr bwMode="auto">
          <a:xfrm>
            <a:off x="928662" y="285728"/>
            <a:ext cx="5743589" cy="425450"/>
          </a:xfrm>
          <a:prstGeom prst="rect">
            <a:avLst/>
          </a:prstGeom>
          <a:noFill/>
          <a:ln w="9525">
            <a:noFill/>
            <a:miter lim="800000"/>
            <a:headEnd/>
            <a:tailEnd/>
          </a:ln>
        </p:spPr>
        <p:txBody>
          <a:bodyPr anchor="ctr"/>
          <a:lstStyle/>
          <a:p>
            <a:pPr marL="342900" indent="-342900"/>
            <a:r>
              <a:rPr lang="en-US" sz="2400" i="0" dirty="0" smtClean="0">
                <a:solidFill>
                  <a:schemeClr val="tx1"/>
                </a:solidFill>
                <a:cs typeface="Arial" charset="0"/>
              </a:rPr>
              <a:t>Mechanical parts;</a:t>
            </a:r>
            <a:endParaRPr lang="en-GB" sz="2400" i="0" dirty="0">
              <a:solidFill>
                <a:schemeClr val="tx1"/>
              </a:solidFill>
            </a:endParaRPr>
          </a:p>
        </p:txBody>
      </p:sp>
      <p:sp>
        <p:nvSpPr>
          <p:cNvPr id="31748" name="Text Box 5"/>
          <p:cNvSpPr txBox="1">
            <a:spLocks noChangeArrowheads="1"/>
          </p:cNvSpPr>
          <p:nvPr/>
        </p:nvSpPr>
        <p:spPr bwMode="auto">
          <a:xfrm>
            <a:off x="500034" y="928670"/>
            <a:ext cx="8429684" cy="5693866"/>
          </a:xfrm>
          <a:prstGeom prst="rect">
            <a:avLst/>
          </a:prstGeom>
          <a:noFill/>
          <a:ln w="9525">
            <a:noFill/>
            <a:miter lim="800000"/>
            <a:headEnd/>
            <a:tailEnd/>
          </a:ln>
        </p:spPr>
        <p:txBody>
          <a:bodyPr wrap="square">
            <a:spAutoFit/>
          </a:bodyPr>
          <a:lstStyle/>
          <a:p>
            <a:pPr lvl="1"/>
            <a:r>
              <a:rPr lang="en-US" sz="2000" i="0" dirty="0" smtClean="0">
                <a:solidFill>
                  <a:schemeClr val="tx1"/>
                </a:solidFill>
                <a:cs typeface="Arial" charset="0"/>
              </a:rPr>
              <a:t>Tendering procedure relatively simple, narrow constrains (drawings) and much competition. If the drawings are 100% clear the tendering procedure can be done on “lowest price”</a:t>
            </a:r>
          </a:p>
          <a:p>
            <a:pPr lvl="1"/>
            <a:endParaRPr lang="en-US" sz="2000" i="0" dirty="0" smtClean="0">
              <a:solidFill>
                <a:schemeClr val="tx1"/>
              </a:solidFill>
              <a:cs typeface="Arial" charset="0"/>
            </a:endParaRPr>
          </a:p>
          <a:p>
            <a:pPr lvl="1"/>
            <a:r>
              <a:rPr lang="en-US" sz="2000" i="0" dirty="0" smtClean="0">
                <a:solidFill>
                  <a:schemeClr val="tx1"/>
                </a:solidFill>
                <a:cs typeface="Arial" charset="0"/>
              </a:rPr>
              <a:t>-A total of 20</a:t>
            </a:r>
            <a:r>
              <a:rPr lang="en-US" sz="2000" i="0" dirty="0" smtClean="0">
                <a:solidFill>
                  <a:schemeClr val="tx1"/>
                </a:solidFill>
              </a:rPr>
              <a:t> M€ of mechanical parts.</a:t>
            </a:r>
            <a:endParaRPr lang="en-US" sz="2000" i="0" dirty="0" smtClean="0">
              <a:solidFill>
                <a:schemeClr val="tx1"/>
              </a:solidFill>
              <a:cs typeface="Arial" charset="0"/>
            </a:endParaRPr>
          </a:p>
          <a:p>
            <a:pPr lvl="1"/>
            <a:endParaRPr lang="en-US" sz="2000" i="0" dirty="0" smtClean="0">
              <a:solidFill>
                <a:schemeClr val="tx1"/>
              </a:solidFill>
              <a:cs typeface="Arial" charset="0"/>
            </a:endParaRPr>
          </a:p>
          <a:p>
            <a:pPr lvl="1"/>
            <a:r>
              <a:rPr lang="en-US" sz="2000" i="0" dirty="0" smtClean="0">
                <a:solidFill>
                  <a:schemeClr val="tx1"/>
                </a:solidFill>
                <a:cs typeface="Arial" charset="0"/>
              </a:rPr>
              <a:t>-All pure mechanical parts in one </a:t>
            </a:r>
            <a:r>
              <a:rPr lang="en-US" sz="2000" i="0" dirty="0" smtClean="0">
                <a:solidFill>
                  <a:schemeClr val="tx1"/>
                </a:solidFill>
                <a:latin typeface="Arial" pitchFamily="34" charset="0"/>
                <a:cs typeface="Arial" pitchFamily="34" charset="0"/>
              </a:rPr>
              <a:t>European public tendering document, a complete package divided in lots, each part 1 lot, possibility of obtaining an order for any amount of lots.</a:t>
            </a:r>
          </a:p>
          <a:p>
            <a:pPr lvl="1"/>
            <a:endParaRPr lang="en-US" sz="2000" i="0" dirty="0" smtClean="0">
              <a:solidFill>
                <a:schemeClr val="tx1"/>
              </a:solidFill>
              <a:latin typeface="Arial" pitchFamily="34" charset="0"/>
              <a:cs typeface="Arial" pitchFamily="34" charset="0"/>
            </a:endParaRPr>
          </a:p>
          <a:p>
            <a:pPr lvl="1"/>
            <a:r>
              <a:rPr lang="en-US" sz="2000" i="0" dirty="0" smtClean="0">
                <a:solidFill>
                  <a:schemeClr val="tx1"/>
                </a:solidFill>
                <a:latin typeface="Arial" pitchFamily="34" charset="0"/>
                <a:cs typeface="Arial" pitchFamily="34" charset="0"/>
              </a:rPr>
              <a:t>-Producing such a tender 4 times, starting with 10% (2 </a:t>
            </a:r>
            <a:r>
              <a:rPr lang="en-US" sz="2000" i="0" dirty="0" smtClean="0">
                <a:solidFill>
                  <a:schemeClr val="tx1"/>
                </a:solidFill>
              </a:rPr>
              <a:t>M€)</a:t>
            </a:r>
            <a:r>
              <a:rPr lang="en-US" sz="2000" i="0" dirty="0" smtClean="0">
                <a:solidFill>
                  <a:schemeClr val="tx1"/>
                </a:solidFill>
                <a:latin typeface="Arial" pitchFamily="34" charset="0"/>
                <a:cs typeface="Arial" pitchFamily="34" charset="0"/>
              </a:rPr>
              <a:t> of the total amount, subsequently  another 3 tenders of 30 % (6 </a:t>
            </a:r>
            <a:r>
              <a:rPr lang="en-US" sz="2000" i="0" dirty="0" smtClean="0">
                <a:solidFill>
                  <a:schemeClr val="tx1"/>
                </a:solidFill>
              </a:rPr>
              <a:t>M€)</a:t>
            </a:r>
            <a:r>
              <a:rPr lang="en-US" sz="2000" i="0" dirty="0" smtClean="0">
                <a:solidFill>
                  <a:schemeClr val="tx1"/>
                </a:solidFill>
                <a:latin typeface="Arial" pitchFamily="34" charset="0"/>
                <a:cs typeface="Arial" pitchFamily="34" charset="0"/>
              </a:rPr>
              <a:t> of the total amount.</a:t>
            </a:r>
          </a:p>
          <a:p>
            <a:pPr lvl="1"/>
            <a:endParaRPr lang="en-US" sz="2000" i="0" dirty="0" smtClean="0">
              <a:solidFill>
                <a:schemeClr val="tx1"/>
              </a:solidFill>
              <a:latin typeface="Arial" pitchFamily="34" charset="0"/>
              <a:cs typeface="Arial" pitchFamily="34" charset="0"/>
            </a:endParaRPr>
          </a:p>
          <a:p>
            <a:pPr lvl="1"/>
            <a:r>
              <a:rPr lang="en-US" sz="2000" i="0" dirty="0" smtClean="0">
                <a:solidFill>
                  <a:schemeClr val="tx1"/>
                </a:solidFill>
                <a:latin typeface="Arial" pitchFamily="34" charset="0"/>
                <a:cs typeface="Arial" pitchFamily="34" charset="0"/>
              </a:rPr>
              <a:t>-Bigger amounts will not reduce the prices drastically.</a:t>
            </a:r>
          </a:p>
          <a:p>
            <a:pPr lvl="1"/>
            <a:r>
              <a:rPr lang="en-US" sz="2000" i="0" dirty="0" smtClean="0">
                <a:solidFill>
                  <a:schemeClr val="tx1"/>
                </a:solidFill>
                <a:latin typeface="Arial" pitchFamily="34" charset="0"/>
                <a:cs typeface="Arial" pitchFamily="34" charset="0"/>
              </a:rPr>
              <a:t> </a:t>
            </a:r>
            <a:endParaRPr lang="en-US" sz="2000" i="0" dirty="0">
              <a:solidFill>
                <a:schemeClr val="tx1"/>
              </a:solidFill>
              <a:latin typeface="Arial" pitchFamily="34" charset="0"/>
              <a:cs typeface="Arial" pitchFamily="34" charset="0"/>
            </a:endParaRPr>
          </a:p>
          <a:p>
            <a:pPr lvl="1"/>
            <a:r>
              <a:rPr lang="en-US" sz="2000" i="0" dirty="0" smtClean="0">
                <a:solidFill>
                  <a:schemeClr val="tx1"/>
                </a:solidFill>
                <a:cs typeface="Arial" charset="0"/>
              </a:rPr>
              <a:t>-Estimated delivery time 2-3 months.</a:t>
            </a:r>
            <a:endParaRPr lang="en-US" sz="2000" i="0" dirty="0">
              <a:solidFill>
                <a:schemeClr val="tx1"/>
              </a:solidFill>
              <a:cs typeface="Arial" charset="0"/>
            </a:endParaRPr>
          </a:p>
          <a:p>
            <a:pPr lvl="1"/>
            <a:endParaRPr lang="en-US" sz="800" i="0" dirty="0">
              <a:solidFill>
                <a:srgbClr val="2F3699"/>
              </a:solidFill>
              <a:cs typeface="Tahoma" pitchFamily="34" charset="0"/>
            </a:endParaRPr>
          </a:p>
          <a:p>
            <a:pPr lvl="1"/>
            <a:endParaRPr lang="nl-NL" sz="1600" i="0" dirty="0">
              <a:solidFill>
                <a:schemeClr val="tx1"/>
              </a:solidFill>
              <a:cs typeface="Arial" charset="0"/>
            </a:endParaRPr>
          </a:p>
        </p:txBody>
      </p:sp>
      <p:sp>
        <p:nvSpPr>
          <p:cNvPr id="7" name="Date Placeholder 6"/>
          <p:cNvSpPr>
            <a:spLocks noGrp="1"/>
          </p:cNvSpPr>
          <p:nvPr>
            <p:ph type="dt" sz="half" idx="10"/>
          </p:nvPr>
        </p:nvSpPr>
        <p:spPr/>
        <p:txBody>
          <a:bodyPr/>
          <a:lstStyle/>
          <a:p>
            <a:pPr>
              <a:defRPr/>
            </a:pPr>
            <a:r>
              <a:rPr lang="nl-NL" smtClean="0"/>
              <a:t>21/02/2012</a:t>
            </a:r>
            <a:endParaRPr lang="nl-NL"/>
          </a:p>
        </p:txBody>
      </p:sp>
      <p:sp>
        <p:nvSpPr>
          <p:cNvPr id="9" name="Footer Placeholder 8"/>
          <p:cNvSpPr>
            <a:spLocks noGrp="1"/>
          </p:cNvSpPr>
          <p:nvPr>
            <p:ph type="ftr" sz="quarter" idx="11"/>
          </p:nvPr>
        </p:nvSpPr>
        <p:spPr/>
        <p:txBody>
          <a:bodyPr/>
          <a:lstStyle/>
          <a:p>
            <a:pPr>
              <a:defRPr/>
            </a:pPr>
            <a:r>
              <a:rPr lang="en-US" smtClean="0"/>
              <a:t>KM3Net General meeting 2012 Catania- Edward Berbee - Nikhef</a:t>
            </a:r>
            <a:endParaRPr lang="nl-NL"/>
          </a:p>
        </p:txBody>
      </p:sp>
      <p:sp>
        <p:nvSpPr>
          <p:cNvPr id="8" name="Slide Number Placeholder 7"/>
          <p:cNvSpPr>
            <a:spLocks noGrp="1"/>
          </p:cNvSpPr>
          <p:nvPr>
            <p:ph type="sldNum" sz="quarter" idx="12"/>
          </p:nvPr>
        </p:nvSpPr>
        <p:spPr/>
        <p:txBody>
          <a:bodyPr/>
          <a:lstStyle/>
          <a:p>
            <a:pPr>
              <a:defRPr/>
            </a:pPr>
            <a:fld id="{050E17CF-EF21-4CD3-93B5-8CC77C4C4B0E}" type="slidenum">
              <a:rPr lang="nl-NL" smtClean="0"/>
              <a:pPr>
                <a:defRPr/>
              </a:pPr>
              <a:t>4</a:t>
            </a:fld>
            <a:endParaRPr lang="nl-N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lide Number Placeholder 7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2A71F2B-63A8-41D5-B5C1-B5C34BF50B2D}" type="slidenum">
              <a:rPr lang="nl-NL" i="0">
                <a:solidFill>
                  <a:schemeClr val="tx1">
                    <a:tint val="75000"/>
                  </a:schemeClr>
                </a:solidFill>
                <a:latin typeface="+mn-lt"/>
              </a:rPr>
              <a:pPr algn="r" fontAlgn="auto">
                <a:spcBef>
                  <a:spcPts val="0"/>
                </a:spcBef>
                <a:spcAft>
                  <a:spcPts val="0"/>
                </a:spcAft>
                <a:defRPr/>
              </a:pPr>
              <a:t>5</a:t>
            </a:fld>
            <a:endParaRPr lang="nl-NL" i="0" dirty="0">
              <a:solidFill>
                <a:schemeClr val="tx1">
                  <a:tint val="75000"/>
                </a:schemeClr>
              </a:solidFill>
              <a:latin typeface="+mn-lt"/>
            </a:endParaRPr>
          </a:p>
        </p:txBody>
      </p:sp>
      <p:sp>
        <p:nvSpPr>
          <p:cNvPr id="31747" name="Title 1"/>
          <p:cNvSpPr txBox="1">
            <a:spLocks/>
          </p:cNvSpPr>
          <p:nvPr/>
        </p:nvSpPr>
        <p:spPr bwMode="auto">
          <a:xfrm>
            <a:off x="1000100" y="714356"/>
            <a:ext cx="5743589" cy="425450"/>
          </a:xfrm>
          <a:prstGeom prst="rect">
            <a:avLst/>
          </a:prstGeom>
          <a:noFill/>
          <a:ln w="9525">
            <a:noFill/>
            <a:miter lim="800000"/>
            <a:headEnd/>
            <a:tailEnd/>
          </a:ln>
        </p:spPr>
        <p:txBody>
          <a:bodyPr anchor="ctr"/>
          <a:lstStyle/>
          <a:p>
            <a:pPr marL="342900" indent="-342900"/>
            <a:r>
              <a:rPr lang="en-US" sz="2400" i="0" dirty="0" smtClean="0">
                <a:solidFill>
                  <a:schemeClr val="tx1"/>
                </a:solidFill>
                <a:cs typeface="Arial" charset="0"/>
              </a:rPr>
              <a:t>Delivery of glass spheres;</a:t>
            </a:r>
            <a:endParaRPr lang="en-GB" sz="2400" i="0" dirty="0">
              <a:solidFill>
                <a:schemeClr val="tx1"/>
              </a:solidFill>
            </a:endParaRPr>
          </a:p>
        </p:txBody>
      </p:sp>
      <p:sp>
        <p:nvSpPr>
          <p:cNvPr id="31748" name="Text Box 5"/>
          <p:cNvSpPr txBox="1">
            <a:spLocks noChangeArrowheads="1"/>
          </p:cNvSpPr>
          <p:nvPr/>
        </p:nvSpPr>
        <p:spPr bwMode="auto">
          <a:xfrm>
            <a:off x="500034" y="1500174"/>
            <a:ext cx="8429684" cy="4154984"/>
          </a:xfrm>
          <a:prstGeom prst="rect">
            <a:avLst/>
          </a:prstGeom>
          <a:noFill/>
          <a:ln w="9525">
            <a:noFill/>
            <a:miter lim="800000"/>
            <a:headEnd/>
            <a:tailEnd/>
          </a:ln>
        </p:spPr>
        <p:txBody>
          <a:bodyPr wrap="square">
            <a:spAutoFit/>
          </a:bodyPr>
          <a:lstStyle/>
          <a:p>
            <a:pPr lvl="1"/>
            <a:r>
              <a:rPr lang="en-US" sz="2000" i="0" dirty="0" smtClean="0">
                <a:solidFill>
                  <a:schemeClr val="tx1"/>
                </a:solidFill>
                <a:cs typeface="Arial" charset="0"/>
              </a:rPr>
              <a:t>Tendering procedure relatively simple, enough competition and production relatively easy to expand. If the requirements are completely clear the tendering procedure can be done on “lowest price”.</a:t>
            </a:r>
          </a:p>
          <a:p>
            <a:pPr lvl="1"/>
            <a:endParaRPr lang="en-US" sz="2000" i="0" dirty="0" smtClean="0">
              <a:solidFill>
                <a:schemeClr val="tx1"/>
              </a:solidFill>
              <a:cs typeface="Arial" charset="0"/>
            </a:endParaRPr>
          </a:p>
          <a:p>
            <a:pPr lvl="1"/>
            <a:r>
              <a:rPr lang="en-US" sz="2000" i="0" dirty="0" smtClean="0">
                <a:solidFill>
                  <a:schemeClr val="tx1"/>
                </a:solidFill>
                <a:cs typeface="Arial" charset="0"/>
              </a:rPr>
              <a:t>-A total of 3</a:t>
            </a:r>
            <a:r>
              <a:rPr lang="en-US" sz="2000" i="0" dirty="0" smtClean="0">
                <a:solidFill>
                  <a:schemeClr val="tx1"/>
                </a:solidFill>
              </a:rPr>
              <a:t> M€ of glass spheres can be expected.</a:t>
            </a:r>
            <a:endParaRPr lang="en-US" sz="2000" i="0" dirty="0" smtClean="0">
              <a:solidFill>
                <a:schemeClr val="tx1"/>
              </a:solidFill>
              <a:cs typeface="Arial" charset="0"/>
            </a:endParaRPr>
          </a:p>
          <a:p>
            <a:pPr lvl="1"/>
            <a:endParaRPr lang="en-US" sz="2000" i="0" dirty="0" smtClean="0">
              <a:solidFill>
                <a:schemeClr val="tx1"/>
              </a:solidFill>
              <a:cs typeface="Arial" charset="0"/>
            </a:endParaRPr>
          </a:p>
          <a:p>
            <a:pPr lvl="1"/>
            <a:r>
              <a:rPr lang="en-US" sz="2000" i="0" dirty="0" smtClean="0">
                <a:solidFill>
                  <a:schemeClr val="tx1"/>
                </a:solidFill>
                <a:cs typeface="Arial" charset="0"/>
              </a:rPr>
              <a:t>-Tendering procedure could be done by asking prices for batches of e.g. 4.000, 8.000 and 13.000 pieces.</a:t>
            </a:r>
          </a:p>
          <a:p>
            <a:pPr lvl="1"/>
            <a:endParaRPr lang="en-US" sz="2000" i="0" dirty="0" smtClean="0">
              <a:solidFill>
                <a:schemeClr val="tx1"/>
              </a:solidFill>
              <a:latin typeface="Arial" pitchFamily="34" charset="0"/>
              <a:cs typeface="Arial" charset="0"/>
            </a:endParaRPr>
          </a:p>
          <a:p>
            <a:pPr lvl="1"/>
            <a:r>
              <a:rPr lang="en-US" sz="2000" i="0" dirty="0" smtClean="0">
                <a:solidFill>
                  <a:schemeClr val="tx1"/>
                </a:solidFill>
                <a:latin typeface="Arial" pitchFamily="34" charset="0"/>
                <a:cs typeface="Arial" charset="0"/>
              </a:rPr>
              <a:t>-Conical holes to be decided.</a:t>
            </a:r>
          </a:p>
          <a:p>
            <a:pPr lvl="1"/>
            <a:r>
              <a:rPr lang="en-US" sz="2000" i="0" dirty="0" smtClean="0">
                <a:solidFill>
                  <a:schemeClr val="tx1"/>
                </a:solidFill>
                <a:latin typeface="Arial" pitchFamily="34" charset="0"/>
                <a:cs typeface="Arial" pitchFamily="34" charset="0"/>
              </a:rPr>
              <a:t> </a:t>
            </a:r>
            <a:endParaRPr lang="en-US" sz="2000" i="0" dirty="0">
              <a:solidFill>
                <a:schemeClr val="tx1"/>
              </a:solidFill>
              <a:latin typeface="Arial" pitchFamily="34" charset="0"/>
              <a:cs typeface="Arial" pitchFamily="34" charset="0"/>
            </a:endParaRPr>
          </a:p>
          <a:p>
            <a:pPr lvl="1"/>
            <a:endParaRPr lang="en-US" sz="800" i="0" dirty="0">
              <a:solidFill>
                <a:srgbClr val="2F3699"/>
              </a:solidFill>
              <a:cs typeface="Tahoma" pitchFamily="34" charset="0"/>
            </a:endParaRPr>
          </a:p>
          <a:p>
            <a:pPr lvl="1"/>
            <a:endParaRPr lang="nl-NL" sz="1600" i="0" dirty="0">
              <a:solidFill>
                <a:schemeClr val="tx1"/>
              </a:solidFill>
              <a:cs typeface="Arial" charset="0"/>
            </a:endParaRPr>
          </a:p>
        </p:txBody>
      </p:sp>
      <p:sp>
        <p:nvSpPr>
          <p:cNvPr id="7" name="Date Placeholder 6"/>
          <p:cNvSpPr>
            <a:spLocks noGrp="1"/>
          </p:cNvSpPr>
          <p:nvPr>
            <p:ph type="dt" sz="half" idx="10"/>
          </p:nvPr>
        </p:nvSpPr>
        <p:spPr/>
        <p:txBody>
          <a:bodyPr/>
          <a:lstStyle/>
          <a:p>
            <a:pPr>
              <a:defRPr/>
            </a:pPr>
            <a:r>
              <a:rPr lang="nl-NL" smtClean="0"/>
              <a:t>21/02/2012</a:t>
            </a:r>
            <a:endParaRPr lang="nl-NL"/>
          </a:p>
        </p:txBody>
      </p:sp>
      <p:sp>
        <p:nvSpPr>
          <p:cNvPr id="9" name="Footer Placeholder 8"/>
          <p:cNvSpPr>
            <a:spLocks noGrp="1"/>
          </p:cNvSpPr>
          <p:nvPr>
            <p:ph type="ftr" sz="quarter" idx="11"/>
          </p:nvPr>
        </p:nvSpPr>
        <p:spPr/>
        <p:txBody>
          <a:bodyPr/>
          <a:lstStyle/>
          <a:p>
            <a:pPr>
              <a:defRPr/>
            </a:pPr>
            <a:r>
              <a:rPr lang="en-US" smtClean="0"/>
              <a:t>KM3Net General meeting 2012 Catania- Edward Berbee - Nikhef</a:t>
            </a:r>
            <a:endParaRPr lang="nl-NL"/>
          </a:p>
        </p:txBody>
      </p:sp>
      <p:sp>
        <p:nvSpPr>
          <p:cNvPr id="8" name="Slide Number Placeholder 7"/>
          <p:cNvSpPr>
            <a:spLocks noGrp="1"/>
          </p:cNvSpPr>
          <p:nvPr>
            <p:ph type="sldNum" sz="quarter" idx="12"/>
          </p:nvPr>
        </p:nvSpPr>
        <p:spPr/>
        <p:txBody>
          <a:bodyPr/>
          <a:lstStyle/>
          <a:p>
            <a:pPr>
              <a:defRPr/>
            </a:pPr>
            <a:fld id="{050E17CF-EF21-4CD3-93B5-8CC77C4C4B0E}" type="slidenum">
              <a:rPr lang="nl-NL" smtClean="0"/>
              <a:pPr>
                <a:defRPr/>
              </a:pPr>
              <a:t>5</a:t>
            </a:fld>
            <a:endParaRPr lang="nl-N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lide Number Placeholder 7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2A71F2B-63A8-41D5-B5C1-B5C34BF50B2D}" type="slidenum">
              <a:rPr lang="nl-NL" i="0">
                <a:solidFill>
                  <a:schemeClr val="tx1">
                    <a:tint val="75000"/>
                  </a:schemeClr>
                </a:solidFill>
                <a:latin typeface="+mn-lt"/>
              </a:rPr>
              <a:pPr algn="r" fontAlgn="auto">
                <a:spcBef>
                  <a:spcPts val="0"/>
                </a:spcBef>
                <a:spcAft>
                  <a:spcPts val="0"/>
                </a:spcAft>
                <a:defRPr/>
              </a:pPr>
              <a:t>6</a:t>
            </a:fld>
            <a:endParaRPr lang="nl-NL" i="0" dirty="0">
              <a:solidFill>
                <a:schemeClr val="tx1">
                  <a:tint val="75000"/>
                </a:schemeClr>
              </a:solidFill>
              <a:latin typeface="+mn-lt"/>
            </a:endParaRPr>
          </a:p>
        </p:txBody>
      </p:sp>
      <p:sp>
        <p:nvSpPr>
          <p:cNvPr id="31747" name="Title 1"/>
          <p:cNvSpPr txBox="1">
            <a:spLocks/>
          </p:cNvSpPr>
          <p:nvPr/>
        </p:nvSpPr>
        <p:spPr bwMode="auto">
          <a:xfrm>
            <a:off x="1071538" y="785794"/>
            <a:ext cx="5743589" cy="425450"/>
          </a:xfrm>
          <a:prstGeom prst="rect">
            <a:avLst/>
          </a:prstGeom>
          <a:noFill/>
          <a:ln w="9525">
            <a:noFill/>
            <a:miter lim="800000"/>
            <a:headEnd/>
            <a:tailEnd/>
          </a:ln>
        </p:spPr>
        <p:txBody>
          <a:bodyPr anchor="ctr"/>
          <a:lstStyle/>
          <a:p>
            <a:pPr marL="342900" indent="-342900"/>
            <a:r>
              <a:rPr lang="en-US" sz="2400" i="0" dirty="0" smtClean="0">
                <a:solidFill>
                  <a:schemeClr val="tx1"/>
                </a:solidFill>
                <a:cs typeface="Arial" charset="0"/>
              </a:rPr>
              <a:t>Delivery of the electronic boards;</a:t>
            </a:r>
            <a:endParaRPr lang="en-GB" sz="2400" i="0" dirty="0">
              <a:solidFill>
                <a:schemeClr val="tx1"/>
              </a:solidFill>
            </a:endParaRPr>
          </a:p>
        </p:txBody>
      </p:sp>
      <p:sp>
        <p:nvSpPr>
          <p:cNvPr id="31748" name="Text Box 5"/>
          <p:cNvSpPr txBox="1">
            <a:spLocks noChangeArrowheads="1"/>
          </p:cNvSpPr>
          <p:nvPr/>
        </p:nvSpPr>
        <p:spPr bwMode="auto">
          <a:xfrm>
            <a:off x="500034" y="1214422"/>
            <a:ext cx="8429684" cy="5386090"/>
          </a:xfrm>
          <a:prstGeom prst="rect">
            <a:avLst/>
          </a:prstGeom>
          <a:noFill/>
          <a:ln w="9525">
            <a:noFill/>
            <a:miter lim="800000"/>
            <a:headEnd/>
            <a:tailEnd/>
          </a:ln>
        </p:spPr>
        <p:txBody>
          <a:bodyPr wrap="square">
            <a:spAutoFit/>
          </a:bodyPr>
          <a:lstStyle/>
          <a:p>
            <a:pPr lvl="1"/>
            <a:endParaRPr lang="en-US" sz="2000" i="0" dirty="0" smtClean="0">
              <a:solidFill>
                <a:schemeClr val="tx1"/>
              </a:solidFill>
              <a:cs typeface="Arial" charset="0"/>
            </a:endParaRPr>
          </a:p>
          <a:p>
            <a:pPr lvl="1"/>
            <a:r>
              <a:rPr lang="en-US" sz="2000" i="0" dirty="0" smtClean="0">
                <a:solidFill>
                  <a:schemeClr val="tx1"/>
                </a:solidFill>
                <a:cs typeface="Arial" charset="0"/>
              </a:rPr>
              <a:t>Tendering procedure relatively simple, but more attention needed for quality of work at the producer and proof of this, also much competition, the tendering procedure can </a:t>
            </a:r>
            <a:r>
              <a:rPr lang="en-US" sz="2000" b="1" i="0" dirty="0" smtClean="0">
                <a:solidFill>
                  <a:schemeClr val="tx1"/>
                </a:solidFill>
                <a:cs typeface="Arial" charset="0"/>
              </a:rPr>
              <a:t>not</a:t>
            </a:r>
            <a:r>
              <a:rPr lang="en-US" sz="2000" i="0" dirty="0" smtClean="0">
                <a:solidFill>
                  <a:schemeClr val="tx1"/>
                </a:solidFill>
                <a:cs typeface="Arial" charset="0"/>
              </a:rPr>
              <a:t> be done on “lowest price” only.</a:t>
            </a:r>
          </a:p>
          <a:p>
            <a:pPr lvl="1"/>
            <a:r>
              <a:rPr lang="en-US" sz="2000" i="0" dirty="0" smtClean="0">
                <a:solidFill>
                  <a:schemeClr val="tx1"/>
                </a:solidFill>
                <a:cs typeface="Arial" charset="0"/>
              </a:rPr>
              <a:t>A total of 35</a:t>
            </a:r>
            <a:r>
              <a:rPr lang="en-US" sz="2000" i="0" dirty="0" smtClean="0">
                <a:solidFill>
                  <a:schemeClr val="tx1"/>
                </a:solidFill>
              </a:rPr>
              <a:t> M€ for </a:t>
            </a:r>
            <a:r>
              <a:rPr lang="en-US" sz="2000" i="0" dirty="0" smtClean="0">
                <a:solidFill>
                  <a:schemeClr val="tx1"/>
                </a:solidFill>
                <a:cs typeface="Arial" charset="0"/>
              </a:rPr>
              <a:t>electronic boards;</a:t>
            </a:r>
          </a:p>
          <a:p>
            <a:pPr lvl="1"/>
            <a:endParaRPr lang="en-US" sz="2000" i="0" dirty="0" smtClean="0">
              <a:solidFill>
                <a:schemeClr val="tx1"/>
              </a:solidFill>
              <a:cs typeface="Arial" charset="0"/>
            </a:endParaRPr>
          </a:p>
          <a:p>
            <a:pPr lvl="1"/>
            <a:r>
              <a:rPr lang="en-US" sz="2000" i="0" dirty="0" smtClean="0">
                <a:solidFill>
                  <a:schemeClr val="tx1"/>
                </a:solidFill>
                <a:cs typeface="Arial" charset="0"/>
              </a:rPr>
              <a:t>-6 </a:t>
            </a:r>
            <a:r>
              <a:rPr lang="en-US" sz="2000" i="0" dirty="0" smtClean="0">
                <a:solidFill>
                  <a:schemeClr val="tx1"/>
                </a:solidFill>
              </a:rPr>
              <a:t>M€ for the bare boards, probably to be tendered in one document with 6 lots and a small (5%) preproduction series.  </a:t>
            </a:r>
          </a:p>
          <a:p>
            <a:pPr lvl="1"/>
            <a:endParaRPr lang="en-US" sz="2000" i="0" dirty="0" smtClean="0">
              <a:solidFill>
                <a:schemeClr val="tx1"/>
              </a:solidFill>
            </a:endParaRPr>
          </a:p>
          <a:p>
            <a:pPr lvl="1"/>
            <a:r>
              <a:rPr lang="en-US" sz="2000" i="0" dirty="0" smtClean="0">
                <a:solidFill>
                  <a:schemeClr val="tx1"/>
                </a:solidFill>
              </a:rPr>
              <a:t>-29 M€ for assembly and components, also 6 lots, probably better to divide in lots than to use different producers for one kind of board (so one producer for 12800 boards)</a:t>
            </a:r>
            <a:endParaRPr lang="en-US" sz="2000" i="0" dirty="0" smtClean="0">
              <a:solidFill>
                <a:schemeClr val="tx1"/>
              </a:solidFill>
              <a:cs typeface="Arial" charset="0"/>
            </a:endParaRPr>
          </a:p>
          <a:p>
            <a:pPr lvl="1"/>
            <a:endParaRPr lang="en-US" sz="2000" i="0" dirty="0">
              <a:solidFill>
                <a:schemeClr val="tx1"/>
              </a:solidFill>
              <a:latin typeface="Arial" pitchFamily="34" charset="0"/>
              <a:cs typeface="Arial" pitchFamily="34" charset="0"/>
            </a:endParaRPr>
          </a:p>
          <a:p>
            <a:pPr lvl="1"/>
            <a:r>
              <a:rPr lang="en-US" sz="2000" i="0" dirty="0" smtClean="0">
                <a:solidFill>
                  <a:schemeClr val="tx1"/>
                </a:solidFill>
                <a:cs typeface="Arial" charset="0"/>
              </a:rPr>
              <a:t>-Estimated delivery time 3 months for the boards and 3 months for assembly of </a:t>
            </a:r>
            <a:r>
              <a:rPr lang="en-US" sz="2000" i="0" dirty="0" smtClean="0">
                <a:solidFill>
                  <a:schemeClr val="tx1"/>
                </a:solidFill>
              </a:rPr>
              <a:t>a small (5%?) preproduction series. </a:t>
            </a:r>
            <a:endParaRPr lang="en-US" sz="2000" i="0" dirty="0">
              <a:solidFill>
                <a:schemeClr val="tx1"/>
              </a:solidFill>
              <a:cs typeface="Arial" charset="0"/>
            </a:endParaRPr>
          </a:p>
          <a:p>
            <a:pPr lvl="1"/>
            <a:endParaRPr lang="en-US" sz="800" i="0" dirty="0">
              <a:solidFill>
                <a:srgbClr val="2F3699"/>
              </a:solidFill>
              <a:cs typeface="Tahoma" pitchFamily="34" charset="0"/>
            </a:endParaRPr>
          </a:p>
          <a:p>
            <a:pPr lvl="1"/>
            <a:endParaRPr lang="nl-NL" sz="1600" i="0" dirty="0">
              <a:solidFill>
                <a:schemeClr val="tx1"/>
              </a:solidFill>
              <a:cs typeface="Arial" charset="0"/>
            </a:endParaRPr>
          </a:p>
        </p:txBody>
      </p:sp>
      <p:sp>
        <p:nvSpPr>
          <p:cNvPr id="7" name="Date Placeholder 6"/>
          <p:cNvSpPr>
            <a:spLocks noGrp="1"/>
          </p:cNvSpPr>
          <p:nvPr>
            <p:ph type="dt" sz="half" idx="10"/>
          </p:nvPr>
        </p:nvSpPr>
        <p:spPr/>
        <p:txBody>
          <a:bodyPr/>
          <a:lstStyle/>
          <a:p>
            <a:pPr>
              <a:defRPr/>
            </a:pPr>
            <a:r>
              <a:rPr lang="nl-NL" smtClean="0"/>
              <a:t>21/02/2012</a:t>
            </a:r>
            <a:endParaRPr lang="nl-NL"/>
          </a:p>
        </p:txBody>
      </p:sp>
      <p:sp>
        <p:nvSpPr>
          <p:cNvPr id="9" name="Footer Placeholder 8"/>
          <p:cNvSpPr>
            <a:spLocks noGrp="1"/>
          </p:cNvSpPr>
          <p:nvPr>
            <p:ph type="ftr" sz="quarter" idx="11"/>
          </p:nvPr>
        </p:nvSpPr>
        <p:spPr/>
        <p:txBody>
          <a:bodyPr/>
          <a:lstStyle/>
          <a:p>
            <a:pPr>
              <a:defRPr/>
            </a:pPr>
            <a:r>
              <a:rPr lang="en-US" smtClean="0"/>
              <a:t>KM3Net General meeting 2012 Catania- Edward Berbee - Nikhef</a:t>
            </a:r>
            <a:endParaRPr lang="nl-NL"/>
          </a:p>
        </p:txBody>
      </p:sp>
      <p:sp>
        <p:nvSpPr>
          <p:cNvPr id="8" name="Slide Number Placeholder 7"/>
          <p:cNvSpPr>
            <a:spLocks noGrp="1"/>
          </p:cNvSpPr>
          <p:nvPr>
            <p:ph type="sldNum" sz="quarter" idx="12"/>
          </p:nvPr>
        </p:nvSpPr>
        <p:spPr/>
        <p:txBody>
          <a:bodyPr/>
          <a:lstStyle/>
          <a:p>
            <a:pPr>
              <a:defRPr/>
            </a:pPr>
            <a:fld id="{050E17CF-EF21-4CD3-93B5-8CC77C4C4B0E}" type="slidenum">
              <a:rPr lang="nl-NL" smtClean="0"/>
              <a:pPr>
                <a:defRPr/>
              </a:pPr>
              <a:t>6</a:t>
            </a:fld>
            <a:endParaRPr lang="nl-N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lide Number Placeholder 7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2A71F2B-63A8-41D5-B5C1-B5C34BF50B2D}" type="slidenum">
              <a:rPr lang="nl-NL" i="0">
                <a:solidFill>
                  <a:schemeClr val="tx1">
                    <a:tint val="75000"/>
                  </a:schemeClr>
                </a:solidFill>
                <a:latin typeface="+mn-lt"/>
              </a:rPr>
              <a:pPr algn="r" fontAlgn="auto">
                <a:spcBef>
                  <a:spcPts val="0"/>
                </a:spcBef>
                <a:spcAft>
                  <a:spcPts val="0"/>
                </a:spcAft>
                <a:defRPr/>
              </a:pPr>
              <a:t>7</a:t>
            </a:fld>
            <a:endParaRPr lang="nl-NL" i="0" dirty="0">
              <a:solidFill>
                <a:schemeClr val="tx1">
                  <a:tint val="75000"/>
                </a:schemeClr>
              </a:solidFill>
              <a:latin typeface="+mn-lt"/>
            </a:endParaRPr>
          </a:p>
        </p:txBody>
      </p:sp>
      <p:sp>
        <p:nvSpPr>
          <p:cNvPr id="31747" name="Title 1"/>
          <p:cNvSpPr txBox="1">
            <a:spLocks/>
          </p:cNvSpPr>
          <p:nvPr/>
        </p:nvSpPr>
        <p:spPr bwMode="auto">
          <a:xfrm>
            <a:off x="928662" y="285728"/>
            <a:ext cx="5743589" cy="425450"/>
          </a:xfrm>
          <a:prstGeom prst="rect">
            <a:avLst/>
          </a:prstGeom>
          <a:noFill/>
          <a:ln w="9525">
            <a:noFill/>
            <a:miter lim="800000"/>
            <a:headEnd/>
            <a:tailEnd/>
          </a:ln>
        </p:spPr>
        <p:txBody>
          <a:bodyPr anchor="ctr"/>
          <a:lstStyle/>
          <a:p>
            <a:pPr marL="342900" indent="-342900"/>
            <a:r>
              <a:rPr lang="en-US" sz="2400" i="0" dirty="0" smtClean="0">
                <a:solidFill>
                  <a:schemeClr val="tx1"/>
                </a:solidFill>
                <a:cs typeface="Arial" charset="0"/>
              </a:rPr>
              <a:t>Delivery of the VEOC’s and BEOC’s;</a:t>
            </a:r>
            <a:endParaRPr lang="en-GB" sz="2400" i="0" dirty="0">
              <a:solidFill>
                <a:schemeClr val="tx1"/>
              </a:solidFill>
            </a:endParaRPr>
          </a:p>
        </p:txBody>
      </p:sp>
      <p:sp>
        <p:nvSpPr>
          <p:cNvPr id="31748" name="Text Box 5"/>
          <p:cNvSpPr txBox="1">
            <a:spLocks noChangeArrowheads="1"/>
          </p:cNvSpPr>
          <p:nvPr/>
        </p:nvSpPr>
        <p:spPr bwMode="auto">
          <a:xfrm>
            <a:off x="500034" y="856357"/>
            <a:ext cx="8429684" cy="6217087"/>
          </a:xfrm>
          <a:prstGeom prst="rect">
            <a:avLst/>
          </a:prstGeom>
          <a:noFill/>
          <a:ln w="9525">
            <a:noFill/>
            <a:miter lim="800000"/>
            <a:headEnd/>
            <a:tailEnd/>
          </a:ln>
        </p:spPr>
        <p:txBody>
          <a:bodyPr wrap="square">
            <a:spAutoFit/>
          </a:bodyPr>
          <a:lstStyle/>
          <a:p>
            <a:pPr lvl="1"/>
            <a:r>
              <a:rPr lang="en-US" sz="2000" i="0" dirty="0" smtClean="0">
                <a:solidFill>
                  <a:schemeClr val="tx1"/>
                </a:solidFill>
                <a:cs typeface="Arial" charset="0"/>
              </a:rPr>
              <a:t>Tendering procedure quite complicated due to lack of competition and high risk component.</a:t>
            </a:r>
          </a:p>
          <a:p>
            <a:pPr lvl="1"/>
            <a:endParaRPr lang="en-US" sz="1400" i="0" dirty="0" smtClean="0">
              <a:solidFill>
                <a:schemeClr val="tx1"/>
              </a:solidFill>
              <a:cs typeface="Arial" charset="0"/>
            </a:endParaRPr>
          </a:p>
          <a:p>
            <a:pPr lvl="1"/>
            <a:r>
              <a:rPr lang="en-US" sz="2000" i="0" dirty="0" smtClean="0">
                <a:solidFill>
                  <a:schemeClr val="tx1"/>
                </a:solidFill>
                <a:cs typeface="Arial" charset="0"/>
              </a:rPr>
              <a:t>It is under discussion if the VEOC’s should be made external or internal, BEOC’s probably should be produced externally.</a:t>
            </a:r>
          </a:p>
          <a:p>
            <a:pPr lvl="1"/>
            <a:endParaRPr lang="en-US" sz="1400" i="0" dirty="0" smtClean="0">
              <a:solidFill>
                <a:schemeClr val="tx1"/>
              </a:solidFill>
              <a:cs typeface="Arial" charset="0"/>
            </a:endParaRPr>
          </a:p>
          <a:p>
            <a:pPr lvl="1"/>
            <a:r>
              <a:rPr lang="en-US" sz="2000" i="0" dirty="0" smtClean="0">
                <a:solidFill>
                  <a:schemeClr val="tx1"/>
                </a:solidFill>
                <a:cs typeface="Arial" charset="0"/>
              </a:rPr>
              <a:t>If </a:t>
            </a:r>
            <a:r>
              <a:rPr lang="en-US" sz="2000" i="0" dirty="0" smtClean="0">
                <a:solidFill>
                  <a:schemeClr val="tx1"/>
                </a:solidFill>
                <a:latin typeface="Arial" pitchFamily="34" charset="0"/>
                <a:cs typeface="Arial" pitchFamily="34" charset="0"/>
              </a:rPr>
              <a:t>European public tendering is chosen for the VEOC, more firms should be contacted to interest them.</a:t>
            </a:r>
          </a:p>
          <a:p>
            <a:pPr lvl="1"/>
            <a:r>
              <a:rPr lang="en-US" sz="2000" i="0" dirty="0" smtClean="0">
                <a:solidFill>
                  <a:schemeClr val="tx1"/>
                </a:solidFill>
                <a:latin typeface="Arial" pitchFamily="34" charset="0"/>
                <a:cs typeface="Arial" pitchFamily="34" charset="0"/>
              </a:rPr>
              <a:t>The for this kind of product high earning rates and lack of competition make this mandatory.</a:t>
            </a:r>
            <a:endParaRPr lang="en-US" sz="2000" i="0" dirty="0" smtClean="0">
              <a:solidFill>
                <a:schemeClr val="tx1"/>
              </a:solidFill>
              <a:cs typeface="Arial" charset="0"/>
            </a:endParaRPr>
          </a:p>
          <a:p>
            <a:pPr lvl="1"/>
            <a:endParaRPr lang="en-US" sz="1400" i="0" dirty="0" smtClean="0">
              <a:solidFill>
                <a:schemeClr val="tx1"/>
              </a:solidFill>
              <a:cs typeface="Arial" charset="0"/>
            </a:endParaRPr>
          </a:p>
          <a:p>
            <a:pPr lvl="1"/>
            <a:r>
              <a:rPr lang="en-US" sz="2000" i="0" dirty="0" smtClean="0">
                <a:solidFill>
                  <a:schemeClr val="tx1"/>
                </a:solidFill>
                <a:cs typeface="Arial" charset="0"/>
              </a:rPr>
              <a:t>For the VEOC’s the aim should probably be only one external firm due to the special production line that has to be build for it.</a:t>
            </a:r>
          </a:p>
          <a:p>
            <a:pPr lvl="1"/>
            <a:endParaRPr lang="en-US" sz="1400" i="0" dirty="0" smtClean="0">
              <a:solidFill>
                <a:schemeClr val="tx1"/>
              </a:solidFill>
              <a:cs typeface="Arial" charset="0"/>
            </a:endParaRPr>
          </a:p>
          <a:p>
            <a:pPr lvl="1"/>
            <a:r>
              <a:rPr lang="en-US" sz="2000" i="0" dirty="0" smtClean="0">
                <a:solidFill>
                  <a:schemeClr val="tx1"/>
                </a:solidFill>
                <a:cs typeface="Arial" charset="0"/>
              </a:rPr>
              <a:t>For the BEOC tendering procedure could be done by asking prices for batches of e.g. 4.000, 8.000 and 13.000 pieces.</a:t>
            </a:r>
          </a:p>
          <a:p>
            <a:pPr lvl="1"/>
            <a:endParaRPr lang="en-US" sz="1400" i="0" dirty="0" smtClean="0">
              <a:solidFill>
                <a:schemeClr val="tx1"/>
              </a:solidFill>
              <a:cs typeface="Arial" charset="0"/>
            </a:endParaRPr>
          </a:p>
          <a:p>
            <a:pPr lvl="1"/>
            <a:r>
              <a:rPr lang="en-US" sz="2000" i="0" dirty="0" smtClean="0">
                <a:solidFill>
                  <a:schemeClr val="tx1"/>
                </a:solidFill>
                <a:cs typeface="Arial" charset="0"/>
              </a:rPr>
              <a:t>A total amount of 12</a:t>
            </a:r>
            <a:r>
              <a:rPr lang="en-US" sz="2000" i="0" dirty="0" smtClean="0">
                <a:solidFill>
                  <a:schemeClr val="tx1"/>
                </a:solidFill>
              </a:rPr>
              <a:t> M€ for </a:t>
            </a:r>
            <a:r>
              <a:rPr lang="en-US" sz="2000" i="0" dirty="0" smtClean="0">
                <a:solidFill>
                  <a:schemeClr val="tx1"/>
                </a:solidFill>
                <a:cs typeface="Arial" charset="0"/>
              </a:rPr>
              <a:t>the VEOC’s can be expected if externally produced, another 5 </a:t>
            </a:r>
            <a:r>
              <a:rPr lang="en-US" sz="2000" i="0" dirty="0" smtClean="0">
                <a:solidFill>
                  <a:schemeClr val="tx1"/>
                </a:solidFill>
              </a:rPr>
              <a:t>M€ for the BEOC’s</a:t>
            </a:r>
            <a:r>
              <a:rPr lang="en-US" sz="2000" i="0" dirty="0" smtClean="0">
                <a:solidFill>
                  <a:schemeClr val="tx1"/>
                </a:solidFill>
                <a:cs typeface="Arial" charset="0"/>
              </a:rPr>
              <a:t> .</a:t>
            </a:r>
          </a:p>
          <a:p>
            <a:pPr lvl="1"/>
            <a:endParaRPr lang="en-US" sz="2000" i="0" dirty="0" smtClean="0">
              <a:solidFill>
                <a:schemeClr val="tx1"/>
              </a:solidFill>
              <a:cs typeface="Arial" charset="0"/>
            </a:endParaRPr>
          </a:p>
          <a:p>
            <a:pPr lvl="1"/>
            <a:endParaRPr lang="nl-NL" sz="1600" i="0" dirty="0">
              <a:solidFill>
                <a:schemeClr val="tx1"/>
              </a:solidFill>
              <a:cs typeface="Arial" charset="0"/>
            </a:endParaRPr>
          </a:p>
        </p:txBody>
      </p:sp>
      <p:sp>
        <p:nvSpPr>
          <p:cNvPr id="7" name="Date Placeholder 6"/>
          <p:cNvSpPr>
            <a:spLocks noGrp="1"/>
          </p:cNvSpPr>
          <p:nvPr>
            <p:ph type="dt" sz="half" idx="10"/>
          </p:nvPr>
        </p:nvSpPr>
        <p:spPr/>
        <p:txBody>
          <a:bodyPr/>
          <a:lstStyle/>
          <a:p>
            <a:pPr>
              <a:defRPr/>
            </a:pPr>
            <a:r>
              <a:rPr lang="nl-NL" smtClean="0"/>
              <a:t>21/02/2012</a:t>
            </a:r>
            <a:endParaRPr lang="nl-NL" dirty="0"/>
          </a:p>
        </p:txBody>
      </p:sp>
      <p:sp>
        <p:nvSpPr>
          <p:cNvPr id="9" name="Footer Placeholder 8"/>
          <p:cNvSpPr>
            <a:spLocks noGrp="1"/>
          </p:cNvSpPr>
          <p:nvPr>
            <p:ph type="ftr" sz="quarter" idx="11"/>
          </p:nvPr>
        </p:nvSpPr>
        <p:spPr/>
        <p:txBody>
          <a:bodyPr/>
          <a:lstStyle/>
          <a:p>
            <a:pPr>
              <a:defRPr/>
            </a:pPr>
            <a:r>
              <a:rPr lang="en-US" smtClean="0"/>
              <a:t>KM3Net General meeting 2012 Catania- Edward Berbee - Nikhef</a:t>
            </a:r>
            <a:endParaRPr lang="nl-NL" dirty="0"/>
          </a:p>
        </p:txBody>
      </p:sp>
      <p:sp>
        <p:nvSpPr>
          <p:cNvPr id="8" name="Slide Number Placeholder 7"/>
          <p:cNvSpPr>
            <a:spLocks noGrp="1"/>
          </p:cNvSpPr>
          <p:nvPr>
            <p:ph type="sldNum" sz="quarter" idx="12"/>
          </p:nvPr>
        </p:nvSpPr>
        <p:spPr/>
        <p:txBody>
          <a:bodyPr/>
          <a:lstStyle/>
          <a:p>
            <a:pPr>
              <a:defRPr/>
            </a:pPr>
            <a:fld id="{050E17CF-EF21-4CD3-93B5-8CC77C4C4B0E}" type="slidenum">
              <a:rPr lang="nl-NL" smtClean="0"/>
              <a:pPr>
                <a:defRPr/>
              </a:pPr>
              <a:t>7</a:t>
            </a:fld>
            <a:endParaRPr lang="nl-NL"/>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lide Number Placeholder 7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2A71F2B-63A8-41D5-B5C1-B5C34BF50B2D}" type="slidenum">
              <a:rPr lang="nl-NL" i="0">
                <a:solidFill>
                  <a:schemeClr val="tx1">
                    <a:tint val="75000"/>
                  </a:schemeClr>
                </a:solidFill>
                <a:latin typeface="+mn-lt"/>
              </a:rPr>
              <a:pPr algn="r" fontAlgn="auto">
                <a:spcBef>
                  <a:spcPts val="0"/>
                </a:spcBef>
                <a:spcAft>
                  <a:spcPts val="0"/>
                </a:spcAft>
                <a:defRPr/>
              </a:pPr>
              <a:t>8</a:t>
            </a:fld>
            <a:endParaRPr lang="nl-NL" i="0" dirty="0">
              <a:solidFill>
                <a:schemeClr val="tx1">
                  <a:tint val="75000"/>
                </a:schemeClr>
              </a:solidFill>
              <a:latin typeface="+mn-lt"/>
            </a:endParaRPr>
          </a:p>
        </p:txBody>
      </p:sp>
      <p:sp>
        <p:nvSpPr>
          <p:cNvPr id="31747" name="Title 1"/>
          <p:cNvSpPr txBox="1">
            <a:spLocks/>
          </p:cNvSpPr>
          <p:nvPr/>
        </p:nvSpPr>
        <p:spPr bwMode="auto">
          <a:xfrm>
            <a:off x="1000100" y="857232"/>
            <a:ext cx="5743589" cy="425450"/>
          </a:xfrm>
          <a:prstGeom prst="rect">
            <a:avLst/>
          </a:prstGeom>
          <a:noFill/>
          <a:ln w="9525">
            <a:noFill/>
            <a:miter lim="800000"/>
            <a:headEnd/>
            <a:tailEnd/>
          </a:ln>
        </p:spPr>
        <p:txBody>
          <a:bodyPr anchor="ctr"/>
          <a:lstStyle/>
          <a:p>
            <a:pPr marL="342900" indent="-342900"/>
            <a:r>
              <a:rPr lang="en-US" sz="2400" i="0" dirty="0" smtClean="0">
                <a:solidFill>
                  <a:schemeClr val="tx1"/>
                </a:solidFill>
                <a:cs typeface="Arial" charset="0"/>
              </a:rPr>
              <a:t>Delivery of the PMT’s;</a:t>
            </a:r>
            <a:endParaRPr lang="en-GB" sz="2400" i="0" dirty="0">
              <a:solidFill>
                <a:schemeClr val="tx1"/>
              </a:solidFill>
            </a:endParaRPr>
          </a:p>
        </p:txBody>
      </p:sp>
      <p:sp>
        <p:nvSpPr>
          <p:cNvPr id="31748" name="Text Box 5"/>
          <p:cNvSpPr txBox="1">
            <a:spLocks noChangeArrowheads="1"/>
          </p:cNvSpPr>
          <p:nvPr/>
        </p:nvSpPr>
        <p:spPr bwMode="auto">
          <a:xfrm>
            <a:off x="500034" y="856357"/>
            <a:ext cx="8429684" cy="3724096"/>
          </a:xfrm>
          <a:prstGeom prst="rect">
            <a:avLst/>
          </a:prstGeom>
          <a:noFill/>
          <a:ln w="9525">
            <a:noFill/>
            <a:miter lim="800000"/>
            <a:headEnd/>
            <a:tailEnd/>
          </a:ln>
        </p:spPr>
        <p:txBody>
          <a:bodyPr wrap="square">
            <a:spAutoFit/>
          </a:bodyPr>
          <a:lstStyle/>
          <a:p>
            <a:pPr lvl="1"/>
            <a:endParaRPr lang="en-US" sz="2000" i="0" dirty="0" smtClean="0">
              <a:solidFill>
                <a:schemeClr val="tx1"/>
              </a:solidFill>
              <a:cs typeface="Arial" charset="0"/>
            </a:endParaRPr>
          </a:p>
          <a:p>
            <a:pPr lvl="1"/>
            <a:endParaRPr lang="en-US" sz="2000" i="0" dirty="0" smtClean="0">
              <a:solidFill>
                <a:schemeClr val="tx1"/>
              </a:solidFill>
              <a:cs typeface="Arial" charset="0"/>
            </a:endParaRPr>
          </a:p>
          <a:p>
            <a:pPr lvl="1"/>
            <a:r>
              <a:rPr lang="en-US" sz="2000" i="0" dirty="0" smtClean="0">
                <a:solidFill>
                  <a:schemeClr val="tx1"/>
                </a:solidFill>
                <a:cs typeface="Arial" charset="0"/>
              </a:rPr>
              <a:t>Tendering procedure complicated due to lack of competition, the tendering procedure could be done by asking prices for batches of e.g. 100.000, 200.000 and 300.000 pieces. Afterwards the optimal combination of producers could be chosen (if there is more than one producer).</a:t>
            </a:r>
          </a:p>
          <a:p>
            <a:pPr lvl="1"/>
            <a:endParaRPr lang="en-US" sz="2000" i="0" dirty="0" smtClean="0">
              <a:solidFill>
                <a:schemeClr val="tx1"/>
              </a:solidFill>
              <a:cs typeface="Arial" charset="0"/>
            </a:endParaRPr>
          </a:p>
          <a:p>
            <a:pPr lvl="1"/>
            <a:endParaRPr lang="en-US" sz="2000" i="0" dirty="0" smtClean="0">
              <a:solidFill>
                <a:schemeClr val="tx1"/>
              </a:solidFill>
              <a:cs typeface="Arial" charset="0"/>
            </a:endParaRPr>
          </a:p>
          <a:p>
            <a:pPr lvl="1"/>
            <a:r>
              <a:rPr lang="en-US" sz="2000" i="0" dirty="0" smtClean="0">
                <a:solidFill>
                  <a:schemeClr val="tx1"/>
                </a:solidFill>
                <a:cs typeface="Arial" charset="0"/>
              </a:rPr>
              <a:t>A total amount of 50</a:t>
            </a:r>
            <a:r>
              <a:rPr lang="en-US" sz="2000" i="0" dirty="0" smtClean="0">
                <a:solidFill>
                  <a:schemeClr val="tx1"/>
                </a:solidFill>
              </a:rPr>
              <a:t> M€ for </a:t>
            </a:r>
            <a:r>
              <a:rPr lang="en-US" sz="2000" i="0" dirty="0" smtClean="0">
                <a:solidFill>
                  <a:schemeClr val="tx1"/>
                </a:solidFill>
                <a:cs typeface="Arial" charset="0"/>
              </a:rPr>
              <a:t>the PMT’s can be expected;</a:t>
            </a:r>
          </a:p>
          <a:p>
            <a:pPr lvl="1"/>
            <a:endParaRPr lang="en-US" sz="2000" i="0" dirty="0" smtClean="0">
              <a:solidFill>
                <a:schemeClr val="tx1"/>
              </a:solidFill>
              <a:cs typeface="Arial" charset="0"/>
            </a:endParaRPr>
          </a:p>
          <a:p>
            <a:pPr lvl="1"/>
            <a:endParaRPr lang="nl-NL" sz="1600" i="0" dirty="0">
              <a:solidFill>
                <a:schemeClr val="tx1"/>
              </a:solidFill>
              <a:cs typeface="Arial" charset="0"/>
            </a:endParaRPr>
          </a:p>
        </p:txBody>
      </p:sp>
      <p:sp>
        <p:nvSpPr>
          <p:cNvPr id="7" name="Date Placeholder 6"/>
          <p:cNvSpPr>
            <a:spLocks noGrp="1"/>
          </p:cNvSpPr>
          <p:nvPr>
            <p:ph type="dt" sz="half" idx="10"/>
          </p:nvPr>
        </p:nvSpPr>
        <p:spPr/>
        <p:txBody>
          <a:bodyPr/>
          <a:lstStyle/>
          <a:p>
            <a:pPr>
              <a:defRPr/>
            </a:pPr>
            <a:r>
              <a:rPr lang="nl-NL" smtClean="0"/>
              <a:t>21/02/2012</a:t>
            </a:r>
            <a:endParaRPr lang="nl-NL"/>
          </a:p>
        </p:txBody>
      </p:sp>
      <p:sp>
        <p:nvSpPr>
          <p:cNvPr id="9" name="Footer Placeholder 8"/>
          <p:cNvSpPr>
            <a:spLocks noGrp="1"/>
          </p:cNvSpPr>
          <p:nvPr>
            <p:ph type="ftr" sz="quarter" idx="11"/>
          </p:nvPr>
        </p:nvSpPr>
        <p:spPr/>
        <p:txBody>
          <a:bodyPr/>
          <a:lstStyle/>
          <a:p>
            <a:pPr>
              <a:defRPr/>
            </a:pPr>
            <a:r>
              <a:rPr lang="en-US" smtClean="0"/>
              <a:t>KM3Net General meeting 2012 Catania- Edward Berbee - Nikhef</a:t>
            </a:r>
            <a:endParaRPr lang="nl-NL"/>
          </a:p>
        </p:txBody>
      </p:sp>
      <p:sp>
        <p:nvSpPr>
          <p:cNvPr id="8" name="Slide Number Placeholder 7"/>
          <p:cNvSpPr>
            <a:spLocks noGrp="1"/>
          </p:cNvSpPr>
          <p:nvPr>
            <p:ph type="sldNum" sz="quarter" idx="12"/>
          </p:nvPr>
        </p:nvSpPr>
        <p:spPr/>
        <p:txBody>
          <a:bodyPr/>
          <a:lstStyle/>
          <a:p>
            <a:pPr>
              <a:defRPr/>
            </a:pPr>
            <a:fld id="{050E17CF-EF21-4CD3-93B5-8CC77C4C4B0E}" type="slidenum">
              <a:rPr lang="nl-NL" smtClean="0"/>
              <a:pPr>
                <a:defRPr/>
              </a:pPr>
              <a:t>8</a:t>
            </a:fld>
            <a:endParaRPr lang="nl-NL"/>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lide Number Placeholder 7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1700BE7-4D6A-4409-BFF7-01B860F3CA95}" type="slidenum">
              <a:rPr lang="nl-NL" i="0">
                <a:solidFill>
                  <a:schemeClr val="tx1">
                    <a:tint val="75000"/>
                  </a:schemeClr>
                </a:solidFill>
                <a:latin typeface="+mn-lt"/>
              </a:rPr>
              <a:pPr algn="r" fontAlgn="auto">
                <a:spcBef>
                  <a:spcPts val="0"/>
                </a:spcBef>
                <a:spcAft>
                  <a:spcPts val="0"/>
                </a:spcAft>
                <a:defRPr/>
              </a:pPr>
              <a:t>9</a:t>
            </a:fld>
            <a:endParaRPr lang="nl-NL" i="0">
              <a:solidFill>
                <a:schemeClr val="tx1">
                  <a:tint val="75000"/>
                </a:schemeClr>
              </a:solidFill>
              <a:latin typeface="+mn-lt"/>
            </a:endParaRPr>
          </a:p>
        </p:txBody>
      </p:sp>
      <p:sp>
        <p:nvSpPr>
          <p:cNvPr id="12291" name="Text Box 3"/>
          <p:cNvSpPr txBox="1">
            <a:spLocks noChangeArrowheads="1"/>
          </p:cNvSpPr>
          <p:nvPr/>
        </p:nvSpPr>
        <p:spPr bwMode="auto">
          <a:xfrm>
            <a:off x="2362200" y="1905000"/>
            <a:ext cx="184150" cy="336550"/>
          </a:xfrm>
          <a:prstGeom prst="rect">
            <a:avLst/>
          </a:prstGeom>
          <a:noFill/>
          <a:ln w="9525">
            <a:noFill/>
            <a:miter lim="800000"/>
            <a:headEnd/>
            <a:tailEnd/>
          </a:ln>
        </p:spPr>
        <p:txBody>
          <a:bodyPr wrap="none">
            <a:spAutoFit/>
          </a:bodyPr>
          <a:lstStyle/>
          <a:p>
            <a:pPr algn="r"/>
            <a:endParaRPr lang="en-US" sz="1600"/>
          </a:p>
        </p:txBody>
      </p:sp>
      <p:sp>
        <p:nvSpPr>
          <p:cNvPr id="12292" name="Rectangle 4"/>
          <p:cNvSpPr>
            <a:spLocks noChangeArrowheads="1"/>
          </p:cNvSpPr>
          <p:nvPr/>
        </p:nvSpPr>
        <p:spPr bwMode="auto">
          <a:xfrm>
            <a:off x="4479925" y="3048000"/>
            <a:ext cx="184150" cy="762000"/>
          </a:xfrm>
          <a:prstGeom prst="rect">
            <a:avLst/>
          </a:prstGeom>
          <a:noFill/>
          <a:ln w="9525">
            <a:noFill/>
            <a:miter lim="800000"/>
            <a:headEnd/>
            <a:tailEnd/>
          </a:ln>
        </p:spPr>
        <p:txBody>
          <a:bodyPr wrap="none">
            <a:spAutoFit/>
          </a:bodyPr>
          <a:lstStyle/>
          <a:p>
            <a:pPr algn="r" eaLnBrk="0" hangingPunct="0"/>
            <a:endParaRPr lang="en-US" sz="4400" i="0">
              <a:solidFill>
                <a:schemeClr val="tx1"/>
              </a:solidFill>
            </a:endParaRPr>
          </a:p>
        </p:txBody>
      </p:sp>
      <p:sp>
        <p:nvSpPr>
          <p:cNvPr id="8" name="Date Placeholder 7"/>
          <p:cNvSpPr>
            <a:spLocks noGrp="1"/>
          </p:cNvSpPr>
          <p:nvPr>
            <p:ph type="dt" sz="half" idx="10"/>
          </p:nvPr>
        </p:nvSpPr>
        <p:spPr/>
        <p:txBody>
          <a:bodyPr/>
          <a:lstStyle/>
          <a:p>
            <a:pPr>
              <a:defRPr/>
            </a:pPr>
            <a:r>
              <a:rPr lang="nl-NL" smtClean="0"/>
              <a:t>21/02/2012</a:t>
            </a:r>
            <a:endParaRPr lang="nl-NL" dirty="0"/>
          </a:p>
        </p:txBody>
      </p:sp>
      <p:sp>
        <p:nvSpPr>
          <p:cNvPr id="10" name="Footer Placeholder 9"/>
          <p:cNvSpPr>
            <a:spLocks noGrp="1"/>
          </p:cNvSpPr>
          <p:nvPr>
            <p:ph type="ftr" sz="quarter" idx="11"/>
          </p:nvPr>
        </p:nvSpPr>
        <p:spPr/>
        <p:txBody>
          <a:bodyPr/>
          <a:lstStyle/>
          <a:p>
            <a:pPr>
              <a:defRPr/>
            </a:pPr>
            <a:r>
              <a:rPr lang="en-US" b="1" smtClean="0">
                <a:cs typeface="Arial" charset="0"/>
              </a:rPr>
              <a:t>KM3Net General meeting 2012 Catania- Edward Berbee - Nikhef</a:t>
            </a:r>
            <a:endParaRPr lang="nl-NL" dirty="0"/>
          </a:p>
        </p:txBody>
      </p:sp>
      <p:sp>
        <p:nvSpPr>
          <p:cNvPr id="9" name="Slide Number Placeholder 8"/>
          <p:cNvSpPr>
            <a:spLocks noGrp="1"/>
          </p:cNvSpPr>
          <p:nvPr>
            <p:ph type="sldNum" sz="quarter" idx="12"/>
          </p:nvPr>
        </p:nvSpPr>
        <p:spPr/>
        <p:txBody>
          <a:bodyPr/>
          <a:lstStyle/>
          <a:p>
            <a:pPr>
              <a:defRPr/>
            </a:pPr>
            <a:fld id="{79C4CA3F-4E1F-404D-911A-B7B47FE182DD}" type="slidenum">
              <a:rPr lang="nl-NL" smtClean="0"/>
              <a:pPr>
                <a:defRPr/>
              </a:pPr>
              <a:t>9</a:t>
            </a:fld>
            <a:endParaRPr lang="nl-NL"/>
          </a:p>
        </p:txBody>
      </p:sp>
      <p:pic>
        <p:nvPicPr>
          <p:cNvPr id="12296" name="Picture 3" descr="\\beuk\user\berbee\berbee\aaprojecten\KM3\ik\inrichten\plaatjes\zij3.jpg"/>
          <p:cNvPicPr>
            <a:picLocks noChangeAspect="1" noChangeArrowheads="1"/>
          </p:cNvPicPr>
          <p:nvPr/>
        </p:nvPicPr>
        <p:blipFill>
          <a:blip r:embed="rId3"/>
          <a:srcRect/>
          <a:stretch>
            <a:fillRect/>
          </a:stretch>
        </p:blipFill>
        <p:spPr bwMode="auto">
          <a:xfrm>
            <a:off x="571472" y="1214422"/>
            <a:ext cx="7882870" cy="47117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4_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3129</TotalTime>
  <Words>1095</Words>
  <Application>Microsoft Office PowerPoint</Application>
  <PresentationFormat>Diavoorstelling (4:3)</PresentationFormat>
  <Paragraphs>198</Paragraphs>
  <Slides>13</Slides>
  <Notes>13</Notes>
  <HiddenSlides>0</HiddenSlides>
  <MMClips>0</MMClips>
  <ScaleCrop>false</ScaleCrop>
  <HeadingPairs>
    <vt:vector size="6" baseType="variant">
      <vt:variant>
        <vt:lpstr>Thema</vt:lpstr>
      </vt:variant>
      <vt:variant>
        <vt:i4>2</vt:i4>
      </vt:variant>
      <vt:variant>
        <vt:lpstr>Ingesloten OLE-bronprogramma's</vt:lpstr>
      </vt:variant>
      <vt:variant>
        <vt:i4>1</vt:i4>
      </vt:variant>
      <vt:variant>
        <vt:lpstr>Diatitels</vt:lpstr>
      </vt:variant>
      <vt:variant>
        <vt:i4>13</vt:i4>
      </vt:variant>
    </vt:vector>
  </HeadingPairs>
  <TitlesOfParts>
    <vt:vector size="16" baseType="lpstr">
      <vt:lpstr>4_Office Theme</vt:lpstr>
      <vt:lpstr>Aangepast ontwerp</vt:lpstr>
      <vt:lpstr>Microsoft Office Excel 97-2003-werkblad</vt:lpstr>
      <vt:lpstr>DOM &amp; DU tendering and assembly</vt:lpstr>
      <vt:lpstr>Dia 2</vt:lpstr>
      <vt:lpstr>Dia 3</vt:lpstr>
      <vt:lpstr>Dia 4</vt:lpstr>
      <vt:lpstr>Dia 5</vt:lpstr>
      <vt:lpstr>Dia 6</vt:lpstr>
      <vt:lpstr>Dia 7</vt:lpstr>
      <vt:lpstr>Dia 8</vt:lpstr>
      <vt:lpstr>Dia 9</vt:lpstr>
      <vt:lpstr>Dia 10</vt:lpstr>
      <vt:lpstr>Dia 11</vt:lpstr>
      <vt:lpstr>Dia 12</vt:lpstr>
      <vt:lpstr>Dia 13</vt:lpstr>
    </vt:vector>
  </TitlesOfParts>
  <Company>Nikhef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km3prod.</dc:title>
  <dc:creator>eb</dc:creator>
  <cp:lastModifiedBy>berbee</cp:lastModifiedBy>
  <cp:revision>234</cp:revision>
  <dcterms:created xsi:type="dcterms:W3CDTF">2010-01-26T06:26:37Z</dcterms:created>
  <dcterms:modified xsi:type="dcterms:W3CDTF">2012-02-21T16:28:16Z</dcterms:modified>
</cp:coreProperties>
</file>