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5" r:id="rId3"/>
    <p:sldId id="266" r:id="rId4"/>
    <p:sldId id="267" r:id="rId5"/>
    <p:sldId id="269" r:id="rId6"/>
    <p:sldId id="268" r:id="rId7"/>
    <p:sldId id="275" r:id="rId8"/>
    <p:sldId id="278" r:id="rId9"/>
    <p:sldId id="279" r:id="rId10"/>
    <p:sldId id="258" r:id="rId11"/>
    <p:sldId id="259" r:id="rId12"/>
    <p:sldId id="274" r:id="rId13"/>
    <p:sldId id="272" r:id="rId14"/>
    <p:sldId id="280" r:id="rId15"/>
    <p:sldId id="271" r:id="rId16"/>
    <p:sldId id="270" r:id="rId17"/>
    <p:sldId id="261" r:id="rId18"/>
    <p:sldId id="256" r:id="rId19"/>
    <p:sldId id="283" r:id="rId20"/>
    <p:sldId id="263" r:id="rId21"/>
    <p:sldId id="277" r:id="rId22"/>
    <p:sldId id="281" r:id="rId23"/>
    <p:sldId id="264" r:id="rId24"/>
    <p:sldId id="282" r:id="rId25"/>
    <p:sldId id="285" r:id="rId26"/>
    <p:sldId id="257" r:id="rId27"/>
    <p:sldId id="276" r:id="rId28"/>
    <p:sldId id="284" r:id="rId29"/>
    <p:sldId id="260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3631" autoAdjust="0"/>
  </p:normalViewPr>
  <p:slideViewPr>
    <p:cSldViewPr>
      <p:cViewPr>
        <p:scale>
          <a:sx n="80" d="100"/>
          <a:sy n="80" d="100"/>
        </p:scale>
        <p:origin x="-63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7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3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2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8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9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8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3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4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62365-1AEE-4E81-82E7-6B352B058715}" type="datetimeFigureOut">
              <a:rPr lang="en-US" smtClean="0"/>
              <a:t>2/21/2012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A5B93-AE09-42DB-836D-EE23D39C44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79512" y="1052736"/>
            <a:ext cx="8424936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Read Out Electronics overview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31304" cy="963417"/>
          </a:xfrm>
          <a:prstGeom prst="rect">
            <a:avLst/>
          </a:prstGeom>
          <a:noFill/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818746" y="4509120"/>
            <a:ext cx="5729518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endParaRPr lang="en-US" sz="23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r"/>
            <a:endParaRPr lang="en-US" sz="23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r"/>
            <a:r>
              <a:rPr lang="fr-FR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</a:p>
          <a:p>
            <a:pPr algn="r"/>
            <a:endParaRPr lang="en-US" sz="2000" b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r"/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LOUIS </a:t>
            </a:r>
            <a:endParaRPr lang="en-US" sz="1600" b="1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r"/>
            <a:endParaRPr lang="en-US" sz="1600" b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4609276" cy="374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31189"/>
            <a:ext cx="4610044" cy="399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 descr="KM3NeT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2" y="1377225"/>
            <a:ext cx="3096344" cy="6836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Power 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11960" y="225097"/>
            <a:ext cx="4176464" cy="6836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Central 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Logic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48064" y="4725144"/>
            <a:ext cx="295232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Mechanical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support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1972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960440" cy="353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33056"/>
            <a:ext cx="6544990" cy="191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 descr="KM3NeT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99992" y="1556792"/>
            <a:ext cx="4104456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CLB &amp; Power 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endParaRPr lang="fr-FR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assembly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6652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7504" y="404664"/>
            <a:ext cx="4752528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Front end</a:t>
            </a:r>
            <a:endParaRPr lang="fr-FR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1268760"/>
            <a:ext cx="6408712" cy="1656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HV Base 				Available</a:t>
            </a: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Long Signal collection boards	Available  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Short Signal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collection boards	Available  </a:t>
            </a: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7504" y="3284984"/>
            <a:ext cx="8424936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FPGA </a:t>
            </a:r>
            <a:r>
              <a:rPr lang="fr-FR" sz="3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Firmware</a:t>
            </a:r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/Software</a:t>
            </a:r>
            <a:endParaRPr lang="fr-FR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3568" y="4149080"/>
            <a:ext cx="7992888" cy="1656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31 TDC					Under characterization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Firmware Read out			Need optimization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Software Read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out		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Need optimization</a:t>
            </a:r>
          </a:p>
          <a:p>
            <a:pPr algn="l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Acouboard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Read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out			Integration March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Slow Control				Available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9595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3995"/>
            <a:ext cx="3672408" cy="466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15616" y="188640"/>
            <a:ext cx="4752528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Instrumentation</a:t>
            </a:r>
            <a:endParaRPr lang="fr-FR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67944" y="1124744"/>
            <a:ext cx="5076056" cy="22322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Nano Beacon Prototype 	OK</a:t>
            </a:r>
          </a:p>
          <a:p>
            <a:pPr algn="l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Digippico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sensor		OK</a:t>
            </a:r>
          </a:p>
          <a:p>
            <a:pPr algn="l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Tiltmeter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     Received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Compass		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   Received</a:t>
            </a:r>
          </a:p>
          <a:p>
            <a:pPr algn="l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Piezo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&amp; Hydro sensors      Available</a:t>
            </a:r>
          </a:p>
          <a:p>
            <a:pPr algn="l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Piezo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board 		       Available</a:t>
            </a:r>
          </a:p>
          <a:p>
            <a:pPr algn="l"/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Acouboard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       Available</a:t>
            </a:r>
          </a:p>
        </p:txBody>
      </p:sp>
      <p:pic>
        <p:nvPicPr>
          <p:cNvPr id="6" name="Picture 14" descr="KM3NeT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29626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15616" y="476672"/>
            <a:ext cx="612068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 Line Terminal</a:t>
            </a:r>
            <a:endParaRPr lang="fr-FR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3568" y="1772816"/>
            <a:ext cx="8208912" cy="22322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REAM and Pin diode design		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Tested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on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evaluation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bench</a:t>
            </a:r>
            <a:endParaRPr lang="fr-FR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fr-FR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OLT on CLB				Tests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foreseen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in March</a:t>
            </a:r>
          </a:p>
          <a:p>
            <a:pPr algn="l"/>
            <a:endParaRPr lang="fr-FR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Complete test /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ptical network 	Tests </a:t>
            </a:r>
            <a:r>
              <a:rPr lang="fr-FR" sz="1800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foreseen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in April</a:t>
            </a: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0803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79512" y="1052736"/>
            <a:ext cx="8424936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PPM DOM Electronics Status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20" y="5661248"/>
            <a:ext cx="931304" cy="963417"/>
          </a:xfrm>
          <a:prstGeom prst="rect">
            <a:avLst/>
          </a:prstGeom>
          <a:noFill/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4476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95" y="218209"/>
            <a:ext cx="3840822" cy="273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59" y="2858343"/>
            <a:ext cx="5086782" cy="34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uble flèche horizontale 3"/>
          <p:cNvSpPr/>
          <p:nvPr/>
        </p:nvSpPr>
        <p:spPr>
          <a:xfrm>
            <a:off x="7266086" y="4008457"/>
            <a:ext cx="880392" cy="10634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07903" y="3792682"/>
            <a:ext cx="686720" cy="10079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04218" y="380509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PC </a:t>
            </a:r>
          </a:p>
          <a:p>
            <a:pPr algn="ctr"/>
            <a:r>
              <a:rPr lang="en-US" sz="900" b="1" dirty="0" smtClean="0"/>
              <a:t>On Shore 1</a:t>
            </a:r>
            <a:endParaRPr lang="en-US" sz="900" b="1" dirty="0"/>
          </a:p>
        </p:txBody>
      </p:sp>
      <p:sp>
        <p:nvSpPr>
          <p:cNvPr id="7" name="Double flèche horizontale 6"/>
          <p:cNvSpPr/>
          <p:nvPr/>
        </p:nvSpPr>
        <p:spPr>
          <a:xfrm>
            <a:off x="7262621" y="5314258"/>
            <a:ext cx="880392" cy="10634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04438" y="5140048"/>
            <a:ext cx="707502" cy="10113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200753" y="5152462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PC </a:t>
            </a:r>
          </a:p>
          <a:p>
            <a:pPr algn="ctr"/>
            <a:r>
              <a:rPr lang="en-US" sz="900" b="1" dirty="0" smtClean="0"/>
              <a:t>On Shore 2</a:t>
            </a:r>
            <a:endParaRPr lang="en-US" sz="900" b="1" dirty="0"/>
          </a:p>
        </p:txBody>
      </p:sp>
      <p:sp>
        <p:nvSpPr>
          <p:cNvPr id="10" name="Flèche angle droit à deux pointes 9"/>
          <p:cNvSpPr/>
          <p:nvPr/>
        </p:nvSpPr>
        <p:spPr>
          <a:xfrm flipH="1">
            <a:off x="5257804" y="3605645"/>
            <a:ext cx="1257298" cy="426027"/>
          </a:xfrm>
          <a:prstGeom prst="leftUpArrow">
            <a:avLst>
              <a:gd name="adj1" fmla="val 25000"/>
              <a:gd name="adj2" fmla="val 32317"/>
              <a:gd name="adj3" fmla="val 25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69232" y="187036"/>
            <a:ext cx="4613564" cy="2649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Double flèche horizontale 11"/>
          <p:cNvSpPr/>
          <p:nvPr/>
        </p:nvSpPr>
        <p:spPr>
          <a:xfrm rot="16200000">
            <a:off x="5117529" y="3122469"/>
            <a:ext cx="561110" cy="218206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uble flèche horizontale 12"/>
          <p:cNvSpPr/>
          <p:nvPr/>
        </p:nvSpPr>
        <p:spPr>
          <a:xfrm rot="16200000">
            <a:off x="5127923" y="2453986"/>
            <a:ext cx="505690" cy="190498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uble flèche horizontale 13"/>
          <p:cNvSpPr/>
          <p:nvPr/>
        </p:nvSpPr>
        <p:spPr>
          <a:xfrm>
            <a:off x="7249399" y="3733802"/>
            <a:ext cx="900544" cy="221668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uble flèche horizontale 14"/>
          <p:cNvSpPr/>
          <p:nvPr/>
        </p:nvSpPr>
        <p:spPr>
          <a:xfrm>
            <a:off x="5635338" y="1974275"/>
            <a:ext cx="1035630" cy="207816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24328" y="1680579"/>
            <a:ext cx="933560" cy="80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5832949" y="3327033"/>
            <a:ext cx="2227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Data  Readout flow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945163" y="268641"/>
            <a:ext cx="744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DOM</a:t>
            </a:r>
            <a:endParaRPr lang="en-US" sz="2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150262" y="2700116"/>
            <a:ext cx="1194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Off Shore</a:t>
            </a:r>
            <a:endParaRPr lang="en-US" sz="20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2339752" y="5805264"/>
            <a:ext cx="1169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On Shore</a:t>
            </a:r>
            <a:endParaRPr lang="en-US" sz="2000" b="1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852059" y="3231572"/>
            <a:ext cx="8042564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059505" y="3233515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PPM DOM</a:t>
            </a:r>
            <a:endParaRPr lang="en-US" sz="1600" b="1" dirty="0"/>
          </a:p>
        </p:txBody>
      </p:sp>
      <p:pic>
        <p:nvPicPr>
          <p:cNvPr id="25" name="Picture 14" descr="KM3NeT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251520" y="1124744"/>
            <a:ext cx="252028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PPM DOM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9518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9708"/>
            <a:ext cx="4896544" cy="51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4" descr="KM3NeT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1520" y="836712"/>
            <a:ext cx="3312368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Boards</a:t>
            </a:r>
            <a:endParaRPr lang="fr-FR" sz="32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ConfigurationSystem</a:t>
            </a:r>
            <a:endParaRPr lang="fr-FR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2331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3172"/>
            <a:ext cx="2880320" cy="75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808312" cy="161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92696"/>
            <a:ext cx="5322193" cy="424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 descr="KM3NeT-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23528" y="558176"/>
            <a:ext cx="115212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GPS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5536" y="2276872"/>
            <a:ext cx="2952328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 km</a:t>
            </a:r>
          </a:p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 Network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47864" y="116632"/>
            <a:ext cx="2880320" cy="4728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Off Shore part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211960" y="5085184"/>
            <a:ext cx="410445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 Shore part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51920" y="836712"/>
            <a:ext cx="1944216" cy="172819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067944" y="5157192"/>
            <a:ext cx="403244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403647" y="796494"/>
            <a:ext cx="6524203" cy="490378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381"/>
          <p:cNvCxnSpPr/>
          <p:nvPr/>
        </p:nvCxnSpPr>
        <p:spPr bwMode="auto">
          <a:xfrm>
            <a:off x="4556001" y="5006545"/>
            <a:ext cx="1990725" cy="0"/>
          </a:xfrm>
          <a:prstGeom prst="straightConnector1">
            <a:avLst/>
          </a:prstGeom>
          <a:ln w="2540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47"/>
          <p:cNvSpPr txBox="1"/>
          <p:nvPr/>
        </p:nvSpPr>
        <p:spPr>
          <a:xfrm>
            <a:off x="5437244" y="5879013"/>
            <a:ext cx="10727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 smtClean="0"/>
              <a:t>External</a:t>
            </a:r>
          </a:p>
          <a:p>
            <a:pPr algn="ctr">
              <a:defRPr/>
            </a:pPr>
            <a:r>
              <a:rPr lang="en-US" sz="1200" b="1" dirty="0" smtClean="0"/>
              <a:t>measurement</a:t>
            </a:r>
          </a:p>
          <a:p>
            <a:pPr algn="ctr">
              <a:defRPr/>
            </a:pPr>
            <a:r>
              <a:rPr lang="en-US" sz="1200" b="1" dirty="0" smtClean="0"/>
              <a:t>Start/Stop</a:t>
            </a:r>
            <a:endParaRPr lang="en-US" sz="1200" b="1" dirty="0"/>
          </a:p>
        </p:txBody>
      </p:sp>
      <p:cxnSp>
        <p:nvCxnSpPr>
          <p:cNvPr id="5" name="Straight Arrow Connector 449"/>
          <p:cNvCxnSpPr>
            <a:endCxn id="6" idx="1"/>
          </p:cNvCxnSpPr>
          <p:nvPr/>
        </p:nvCxnSpPr>
        <p:spPr>
          <a:xfrm>
            <a:off x="2771800" y="1347357"/>
            <a:ext cx="20890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 bwMode="auto">
          <a:xfrm>
            <a:off x="4860800" y="1147332"/>
            <a:ext cx="942975" cy="4000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 smtClean="0">
                <a:solidFill>
                  <a:schemeClr val="tx1"/>
                </a:solidFill>
              </a:rPr>
              <a:t>Clk</a:t>
            </a:r>
            <a:r>
              <a:rPr lang="en-US" sz="1200" b="1" dirty="0" smtClean="0">
                <a:solidFill>
                  <a:schemeClr val="tx1"/>
                </a:solidFill>
              </a:rPr>
              <a:t> &amp; </a:t>
            </a:r>
            <a:r>
              <a:rPr lang="en-US" sz="1200" b="1" dirty="0" err="1" smtClean="0">
                <a:solidFill>
                  <a:schemeClr val="tx1"/>
                </a:solidFill>
              </a:rPr>
              <a:t>Cmd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 Insertion</a:t>
            </a:r>
          </a:p>
        </p:txBody>
      </p:sp>
      <p:cxnSp>
        <p:nvCxnSpPr>
          <p:cNvPr id="7" name="Straight Arrow Connector 287"/>
          <p:cNvCxnSpPr/>
          <p:nvPr/>
        </p:nvCxnSpPr>
        <p:spPr bwMode="auto">
          <a:xfrm>
            <a:off x="5954590" y="5262131"/>
            <a:ext cx="0" cy="649288"/>
          </a:xfrm>
          <a:prstGeom prst="straightConnector1">
            <a:avLst/>
          </a:prstGeom>
          <a:ln w="127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371"/>
          <p:cNvCxnSpPr/>
          <p:nvPr/>
        </p:nvCxnSpPr>
        <p:spPr bwMode="auto">
          <a:xfrm>
            <a:off x="4527426" y="1233056"/>
            <a:ext cx="1" cy="3790950"/>
          </a:xfrm>
          <a:prstGeom prst="straightConnector1">
            <a:avLst/>
          </a:prstGeom>
          <a:ln w="25400">
            <a:solidFill>
              <a:srgbClr val="00B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381"/>
          <p:cNvCxnSpPr/>
          <p:nvPr/>
        </p:nvCxnSpPr>
        <p:spPr bwMode="auto">
          <a:xfrm>
            <a:off x="4517901" y="1234645"/>
            <a:ext cx="274638" cy="0"/>
          </a:xfrm>
          <a:prstGeom prst="straightConnector1">
            <a:avLst/>
          </a:prstGeom>
          <a:ln w="2540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3619375" y="1966480"/>
            <a:ext cx="1718243" cy="161926"/>
            <a:chOff x="4435475" y="1882775"/>
            <a:chExt cx="288925" cy="241300"/>
          </a:xfrm>
        </p:grpSpPr>
        <p:cxnSp>
          <p:nvCxnSpPr>
            <p:cNvPr id="11" name="Straight Arrow Connector 425"/>
            <p:cNvCxnSpPr/>
            <p:nvPr/>
          </p:nvCxnSpPr>
          <p:spPr bwMode="auto">
            <a:xfrm rot="10800000">
              <a:off x="4506913" y="1882775"/>
              <a:ext cx="217487" cy="1588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 bwMode="auto">
            <a:xfrm flipH="1">
              <a:off x="4435475" y="1882775"/>
              <a:ext cx="144463" cy="144463"/>
            </a:xfrm>
            <a:prstGeom prst="arc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b="1" dirty="0"/>
            </a:p>
          </p:txBody>
        </p:sp>
        <p:cxnSp>
          <p:nvCxnSpPr>
            <p:cNvPr id="13" name="Straight Arrow Connector 427"/>
            <p:cNvCxnSpPr/>
            <p:nvPr/>
          </p:nvCxnSpPr>
          <p:spPr bwMode="auto">
            <a:xfrm>
              <a:off x="4437063" y="1955800"/>
              <a:ext cx="0" cy="168275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90"/>
          <p:cNvCxnSpPr/>
          <p:nvPr/>
        </p:nvCxnSpPr>
        <p:spPr>
          <a:xfrm flipH="1">
            <a:off x="2411760" y="1890281"/>
            <a:ext cx="293481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uble flèche horizontale 14"/>
          <p:cNvSpPr/>
          <p:nvPr/>
        </p:nvSpPr>
        <p:spPr>
          <a:xfrm>
            <a:off x="1043608" y="1699781"/>
            <a:ext cx="625914" cy="217051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90"/>
          <p:cNvCxnSpPr/>
          <p:nvPr/>
        </p:nvCxnSpPr>
        <p:spPr>
          <a:xfrm>
            <a:off x="5879976" y="1355294"/>
            <a:ext cx="91916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90"/>
          <p:cNvCxnSpPr/>
          <p:nvPr/>
        </p:nvCxnSpPr>
        <p:spPr>
          <a:xfrm flipH="1">
            <a:off x="6429251" y="1868056"/>
            <a:ext cx="360363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4898902" y="4223906"/>
            <a:ext cx="1276350" cy="9620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 smtClean="0">
                <a:solidFill>
                  <a:schemeClr val="tx1"/>
                </a:solidFill>
              </a:rPr>
              <a:t>Clk</a:t>
            </a:r>
            <a:r>
              <a:rPr lang="en-US" sz="1200" b="1" dirty="0" smtClean="0">
                <a:solidFill>
                  <a:schemeClr val="tx1"/>
                </a:solidFill>
              </a:rPr>
              <a:t> &amp; </a:t>
            </a:r>
            <a:r>
              <a:rPr lang="en-US" sz="1200" b="1" dirty="0" err="1" smtClean="0">
                <a:solidFill>
                  <a:schemeClr val="tx1"/>
                </a:solidFill>
              </a:rPr>
              <a:t>Cmd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19" name="Flèche droite 18"/>
          <p:cNvSpPr/>
          <p:nvPr/>
        </p:nvSpPr>
        <p:spPr>
          <a:xfrm rot="5400000">
            <a:off x="4827467" y="2942796"/>
            <a:ext cx="2038350" cy="390525"/>
          </a:xfrm>
          <a:prstGeom prst="rightArrow">
            <a:avLst>
              <a:gd name="adj1" fmla="val 50000"/>
              <a:gd name="adj2" fmla="val 37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20" name="Rectangle 19"/>
          <p:cNvSpPr/>
          <p:nvPr/>
        </p:nvSpPr>
        <p:spPr bwMode="auto">
          <a:xfrm>
            <a:off x="1692622" y="1666445"/>
            <a:ext cx="719138" cy="328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GTX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857876" y="1199720"/>
            <a:ext cx="719138" cy="328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GTX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857876" y="1723595"/>
            <a:ext cx="719138" cy="328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GTX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87"/>
          <p:cNvCxnSpPr/>
          <p:nvPr/>
        </p:nvCxnSpPr>
        <p:spPr bwMode="auto">
          <a:xfrm>
            <a:off x="5203701" y="5262131"/>
            <a:ext cx="0" cy="647700"/>
          </a:xfrm>
          <a:prstGeom prst="straightConnector1">
            <a:avLst/>
          </a:prstGeom>
          <a:ln w="38100" cmpd="dbl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47"/>
          <p:cNvSpPr txBox="1"/>
          <p:nvPr/>
        </p:nvSpPr>
        <p:spPr>
          <a:xfrm>
            <a:off x="4892298" y="5879013"/>
            <a:ext cx="67678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latin typeface="+mn-lt"/>
              </a:rPr>
              <a:t>ML507</a:t>
            </a:r>
          </a:p>
          <a:p>
            <a:pPr algn="ctr">
              <a:defRPr/>
            </a:pPr>
            <a:r>
              <a:rPr lang="en-US" sz="1200" b="1" dirty="0" smtClean="0">
                <a:latin typeface="+mn-lt"/>
              </a:rPr>
              <a:t>SPI Link</a:t>
            </a:r>
            <a:endParaRPr lang="en-US" sz="1200" b="1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413250" y="1690257"/>
            <a:ext cx="942975" cy="4000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 smtClean="0">
                <a:solidFill>
                  <a:schemeClr val="tx1"/>
                </a:solidFill>
              </a:rPr>
              <a:t>Clk</a:t>
            </a:r>
            <a:r>
              <a:rPr lang="en-US" sz="1200" b="1" dirty="0" smtClean="0">
                <a:solidFill>
                  <a:schemeClr val="tx1"/>
                </a:solidFill>
              </a:rPr>
              <a:t> &amp; </a:t>
            </a:r>
            <a:r>
              <a:rPr lang="en-US" sz="1200" b="1" dirty="0" err="1" smtClean="0">
                <a:solidFill>
                  <a:schemeClr val="tx1"/>
                </a:solidFill>
              </a:rPr>
              <a:t>Cmd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 Extraction</a:t>
            </a:r>
          </a:p>
        </p:txBody>
      </p:sp>
      <p:cxnSp>
        <p:nvCxnSpPr>
          <p:cNvPr id="26" name="Straight Arrow Connector 381"/>
          <p:cNvCxnSpPr/>
          <p:nvPr/>
        </p:nvCxnSpPr>
        <p:spPr bwMode="auto">
          <a:xfrm>
            <a:off x="4546476" y="4377895"/>
            <a:ext cx="274638" cy="0"/>
          </a:xfrm>
          <a:prstGeom prst="straightConnector1">
            <a:avLst/>
          </a:prstGeom>
          <a:ln w="2540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81"/>
          <p:cNvCxnSpPr/>
          <p:nvPr/>
        </p:nvCxnSpPr>
        <p:spPr bwMode="auto">
          <a:xfrm flipV="1">
            <a:off x="4527426" y="4709682"/>
            <a:ext cx="0" cy="1162049"/>
          </a:xfrm>
          <a:prstGeom prst="straightConnector1">
            <a:avLst/>
          </a:prstGeom>
          <a:ln w="2540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47"/>
          <p:cNvSpPr txBox="1"/>
          <p:nvPr/>
        </p:nvSpPr>
        <p:spPr>
          <a:xfrm>
            <a:off x="4236256" y="5879013"/>
            <a:ext cx="636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latin typeface="+mn-lt"/>
              </a:rPr>
              <a:t>GPS</a:t>
            </a:r>
          </a:p>
          <a:p>
            <a:pPr algn="ctr">
              <a:defRPr/>
            </a:pPr>
            <a:r>
              <a:rPr lang="en-US" sz="1200" b="1" dirty="0" smtClean="0">
                <a:latin typeface="+mn-lt"/>
              </a:rPr>
              <a:t>Master</a:t>
            </a:r>
          </a:p>
          <a:p>
            <a:pPr algn="ctr">
              <a:defRPr/>
            </a:pPr>
            <a:r>
              <a:rPr lang="en-US" sz="1200" b="1" dirty="0" smtClean="0">
                <a:latin typeface="+mn-lt"/>
              </a:rPr>
              <a:t>Clock</a:t>
            </a:r>
            <a:endParaRPr lang="en-US" sz="1200" b="1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93901" y="2202872"/>
            <a:ext cx="1257299" cy="578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Phase &amp;</a:t>
            </a: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Time measurement</a:t>
            </a:r>
          </a:p>
        </p:txBody>
      </p:sp>
      <p:cxnSp>
        <p:nvCxnSpPr>
          <p:cNvPr id="30" name="Straight Arrow Connector 381"/>
          <p:cNvCxnSpPr/>
          <p:nvPr/>
        </p:nvCxnSpPr>
        <p:spPr bwMode="auto">
          <a:xfrm flipH="1">
            <a:off x="4260726" y="2263345"/>
            <a:ext cx="274638" cy="0"/>
          </a:xfrm>
          <a:prstGeom prst="straightConnector1">
            <a:avLst/>
          </a:prstGeom>
          <a:ln w="2540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 bwMode="auto">
          <a:xfrm>
            <a:off x="2955801" y="4528706"/>
            <a:ext cx="1228725" cy="666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Measurement</a:t>
            </a: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6613402" y="4223906"/>
            <a:ext cx="1066800" cy="9715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Time system</a:t>
            </a:r>
          </a:p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(Counter, etc….)</a:t>
            </a:r>
          </a:p>
        </p:txBody>
      </p:sp>
      <p:cxnSp>
        <p:nvCxnSpPr>
          <p:cNvPr id="33" name="Straight Arrow Connector 287"/>
          <p:cNvCxnSpPr/>
          <p:nvPr/>
        </p:nvCxnSpPr>
        <p:spPr bwMode="auto">
          <a:xfrm>
            <a:off x="6232401" y="4520769"/>
            <a:ext cx="314325" cy="0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447"/>
          <p:cNvSpPr txBox="1"/>
          <p:nvPr/>
        </p:nvSpPr>
        <p:spPr>
          <a:xfrm>
            <a:off x="6967290" y="5879013"/>
            <a:ext cx="7749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 smtClean="0"/>
              <a:t>GPS</a:t>
            </a:r>
          </a:p>
          <a:p>
            <a:pPr algn="ctr">
              <a:defRPr/>
            </a:pPr>
            <a:r>
              <a:rPr lang="en-US" sz="1200" b="1" dirty="0" smtClean="0"/>
              <a:t>Tag 1 </a:t>
            </a:r>
            <a:r>
              <a:rPr lang="en-US" sz="1200" b="1" dirty="0" err="1" smtClean="0"/>
              <a:t>pps</a:t>
            </a:r>
            <a:endParaRPr lang="en-US" sz="1200" b="1" dirty="0"/>
          </a:p>
        </p:txBody>
      </p:sp>
      <p:cxnSp>
        <p:nvCxnSpPr>
          <p:cNvPr id="35" name="Straight Arrow Connector 287"/>
          <p:cNvCxnSpPr/>
          <p:nvPr/>
        </p:nvCxnSpPr>
        <p:spPr bwMode="auto">
          <a:xfrm flipV="1">
            <a:off x="7326189" y="5252606"/>
            <a:ext cx="1" cy="573088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87"/>
          <p:cNvCxnSpPr/>
          <p:nvPr/>
        </p:nvCxnSpPr>
        <p:spPr bwMode="auto">
          <a:xfrm>
            <a:off x="6916614" y="5262131"/>
            <a:ext cx="1587" cy="361950"/>
          </a:xfrm>
          <a:prstGeom prst="straightConnector1">
            <a:avLst/>
          </a:prstGeom>
          <a:ln w="38100" cmpd="dbl">
            <a:solidFill>
              <a:srgbClr val="FF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287"/>
          <p:cNvCxnSpPr/>
          <p:nvPr/>
        </p:nvCxnSpPr>
        <p:spPr bwMode="auto">
          <a:xfrm flipH="1">
            <a:off x="3774951" y="5605031"/>
            <a:ext cx="3143250" cy="0"/>
          </a:xfrm>
          <a:prstGeom prst="straightConnector1">
            <a:avLst/>
          </a:prstGeom>
          <a:ln w="38100" cmpd="dbl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87"/>
          <p:cNvCxnSpPr/>
          <p:nvPr/>
        </p:nvCxnSpPr>
        <p:spPr bwMode="auto">
          <a:xfrm>
            <a:off x="3773364" y="5243081"/>
            <a:ext cx="1587" cy="361950"/>
          </a:xfrm>
          <a:prstGeom prst="straightConnector1">
            <a:avLst/>
          </a:prstGeom>
          <a:ln w="38100" cmpd="dbl">
            <a:solidFill>
              <a:srgbClr val="FF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èche droite 38"/>
          <p:cNvSpPr/>
          <p:nvPr/>
        </p:nvSpPr>
        <p:spPr>
          <a:xfrm rot="16200000">
            <a:off x="3851151" y="2661804"/>
            <a:ext cx="2581278" cy="390525"/>
          </a:xfrm>
          <a:prstGeom prst="rightArrow">
            <a:avLst>
              <a:gd name="adj1" fmla="val 50000"/>
              <a:gd name="adj2" fmla="val 37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0" name="Flèche droite 39"/>
          <p:cNvSpPr/>
          <p:nvPr/>
        </p:nvSpPr>
        <p:spPr>
          <a:xfrm>
            <a:off x="7662746" y="1287060"/>
            <a:ext cx="465130" cy="117445"/>
          </a:xfrm>
          <a:prstGeom prst="rightArrow">
            <a:avLst/>
          </a:prstGeom>
          <a:solidFill>
            <a:schemeClr val="bg2">
              <a:lumMod val="5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1" name="Flèche droite 40"/>
          <p:cNvSpPr/>
          <p:nvPr/>
        </p:nvSpPr>
        <p:spPr>
          <a:xfrm rot="10800000">
            <a:off x="7662746" y="1820460"/>
            <a:ext cx="465130" cy="117445"/>
          </a:xfrm>
          <a:prstGeom prst="rightArrow">
            <a:avLst/>
          </a:prstGeom>
          <a:solidFill>
            <a:schemeClr val="bg2">
              <a:lumMod val="5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2" name="Rectangle 2"/>
          <p:cNvSpPr txBox="1">
            <a:spLocks/>
          </p:cNvSpPr>
          <p:nvPr/>
        </p:nvSpPr>
        <p:spPr bwMode="auto">
          <a:xfrm>
            <a:off x="971600" y="5186139"/>
            <a:ext cx="2504209" cy="619125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572314"/>
                </a:solidFill>
                <a:latin typeface="Arial Black" pitchFamily="34" charset="0"/>
                <a:ea typeface="+mj-ea"/>
                <a:cs typeface="+mj-cs"/>
              </a:rPr>
              <a:t>ML 605</a:t>
            </a:r>
            <a:endParaRPr lang="en-US" sz="2800" b="1" dirty="0">
              <a:solidFill>
                <a:srgbClr val="572314"/>
              </a:solidFill>
              <a:latin typeface="Arial Black" pitchFamily="34" charset="0"/>
              <a:ea typeface="+mj-ea"/>
              <a:cs typeface="+mj-cs"/>
            </a:endParaRPr>
          </a:p>
        </p:txBody>
      </p:sp>
      <p:cxnSp>
        <p:nvCxnSpPr>
          <p:cNvPr id="43" name="Straight Arrow Connector 251"/>
          <p:cNvCxnSpPr/>
          <p:nvPr/>
        </p:nvCxnSpPr>
        <p:spPr>
          <a:xfrm>
            <a:off x="2483768" y="1700808"/>
            <a:ext cx="28329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96"/>
          <p:cNvCxnSpPr/>
          <p:nvPr/>
        </p:nvCxnSpPr>
        <p:spPr>
          <a:xfrm flipV="1">
            <a:off x="2771800" y="1340768"/>
            <a:ext cx="0" cy="398175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èche droite 44"/>
          <p:cNvSpPr/>
          <p:nvPr/>
        </p:nvSpPr>
        <p:spPr>
          <a:xfrm rot="5400000">
            <a:off x="2713043" y="3491421"/>
            <a:ext cx="1633343" cy="356378"/>
          </a:xfrm>
          <a:prstGeom prst="rightArrow">
            <a:avLst>
              <a:gd name="adj1" fmla="val 50000"/>
              <a:gd name="adj2" fmla="val 37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6" name="ZoneTexte 45"/>
          <p:cNvSpPr txBox="1"/>
          <p:nvPr/>
        </p:nvSpPr>
        <p:spPr>
          <a:xfrm>
            <a:off x="521413" y="171659"/>
            <a:ext cx="7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 Shore PPM DOM Configuration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244408" y="1124744"/>
            <a:ext cx="936104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Off Shore Side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74467" y="1268760"/>
            <a:ext cx="936104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 Shore Side</a:t>
            </a:r>
          </a:p>
        </p:txBody>
      </p:sp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7209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445224"/>
            <a:ext cx="9144000" cy="1417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31304" cy="963417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372200" y="548680"/>
            <a:ext cx="1944216" cy="1656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Digital</a:t>
            </a:r>
          </a:p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Module</a:t>
            </a:r>
          </a:p>
        </p:txBody>
      </p:sp>
      <p:pic>
        <p:nvPicPr>
          <p:cNvPr id="1026" name="Picture 2" descr="C:\Users\louis\AppData\Local\Microsoft\Windows\Temporary Internet Files\Content.IE5\MA1E9W3K\MP90040215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1872208" cy="26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223224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KM3NeT-telescope.png"/>
          <p:cNvPicPr>
            <a:picLocks noChangeAspect="1"/>
          </p:cNvPicPr>
          <p:nvPr/>
        </p:nvPicPr>
        <p:blipFill>
          <a:blip r:embed="rId5" cstate="print"/>
          <a:srcRect r="13468"/>
          <a:stretch>
            <a:fillRect/>
          </a:stretch>
        </p:blipFill>
        <p:spPr>
          <a:xfrm flipH="1">
            <a:off x="467544" y="332656"/>
            <a:ext cx="4968552" cy="34379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87624" y="4365104"/>
            <a:ext cx="2088232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Considered </a:t>
            </a:r>
          </a:p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like a PC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8879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8457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4" descr="KM3NeT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88432" cy="582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63688" y="332656"/>
            <a:ext cx="2088232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PPC Boot </a:t>
            </a:r>
            <a:r>
              <a:rPr lang="fr-FR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across</a:t>
            </a:r>
            <a:endParaRPr lang="fr-FR" sz="16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 Network </a:t>
            </a:r>
            <a:endParaRPr lang="fr-FR" sz="1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00192" y="1988840"/>
            <a:ext cx="2376264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Load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software 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&amp;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LMK configuration</a:t>
            </a:r>
            <a:endParaRPr lang="fr-FR" sz="1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92280" y="4293096"/>
            <a:ext cx="1512168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GPS data</a:t>
            </a:r>
          </a:p>
          <a:p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or </a:t>
            </a:r>
            <a:r>
              <a:rPr lang="fr-FR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each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’’Start </a:t>
            </a:r>
            <a:r>
              <a:rPr lang="fr-FR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Run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’’</a:t>
            </a:r>
            <a:endParaRPr lang="fr-FR" sz="1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5936" y="3933056"/>
            <a:ext cx="309634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67" y="4005064"/>
            <a:ext cx="2775581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21088"/>
            <a:ext cx="2664296" cy="15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37112"/>
            <a:ext cx="2736304" cy="17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3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0693"/>
            <a:ext cx="4248472" cy="24691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32040" y="1124433"/>
            <a:ext cx="3888432" cy="14401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For each event,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ifference between the first and the last value on all TDC channels 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6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93851"/>
            <a:ext cx="4122136" cy="25114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32040" y="3581883"/>
            <a:ext cx="3888432" cy="14401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For each event, number of hit  in time with the first stamped channel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8058" y="188640"/>
            <a:ext cx="8640960" cy="4728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TDC performance (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same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signal on all 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channels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)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4" descr="KM3NeT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 rot="20194859">
            <a:off x="1736898" y="2921974"/>
            <a:ext cx="5105746" cy="7822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>
                    <a:lumMod val="85000"/>
                    <a:alpha val="54000"/>
                  </a:schemeClr>
                </a:solidFill>
                <a:latin typeface="Arial Black" pitchFamily="34" charset="0"/>
              </a:rPr>
              <a:t>PRELIMINARY</a:t>
            </a:r>
            <a:endParaRPr lang="fr-FR" dirty="0">
              <a:solidFill>
                <a:schemeClr val="bg1">
                  <a:lumMod val="85000"/>
                  <a:alpha val="54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8483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99592" y="908720"/>
            <a:ext cx="7344816" cy="360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Clock recovery and known latency</a:t>
            </a: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Virtex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5 circuit dependence</a:t>
            </a: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1600" y="1916832"/>
            <a:ext cx="7344816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With Old date code (2008)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  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The value of the latency can be obtained by 	   	   the Time Slice and the embedded Onshore TDC (1ns)</a:t>
            </a: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1600" y="3140968"/>
            <a:ext cx="7344816" cy="14401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With New date code (2010)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  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The value of the latency can be obtained by 	   	   the Time Slice and a precise TDC (&gt; 1ns)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8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8" y="1124744"/>
            <a:ext cx="7438712" cy="49685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9592" y="116632"/>
            <a:ext cx="7344816" cy="360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Clock recovery and known latency</a:t>
            </a: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Long term stability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14" descr="KM3NeT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524328" y="5661248"/>
            <a:ext cx="1187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~ 10 h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0194859">
            <a:off x="1736898" y="2921974"/>
            <a:ext cx="5105746" cy="7822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>
                    <a:lumMod val="85000"/>
                    <a:alpha val="54000"/>
                  </a:schemeClr>
                </a:solidFill>
                <a:latin typeface="Arial Black" pitchFamily="34" charset="0"/>
              </a:rPr>
              <a:t>PRELIMINARY</a:t>
            </a:r>
            <a:endParaRPr lang="fr-FR" dirty="0">
              <a:solidFill>
                <a:schemeClr val="bg1">
                  <a:lumMod val="85000"/>
                  <a:alpha val="54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40041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9592" y="116632"/>
            <a:ext cx="7344816" cy="360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Clock recovery and known latency</a:t>
            </a: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High stability latency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0" y="1268760"/>
            <a:ext cx="7115290" cy="4752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08304" y="5579948"/>
            <a:ext cx="1187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~ 1 h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0194859">
            <a:off x="1736898" y="2921974"/>
            <a:ext cx="5105746" cy="7822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>
                    <a:lumMod val="85000"/>
                    <a:alpha val="54000"/>
                  </a:schemeClr>
                </a:solidFill>
                <a:latin typeface="Arial Black" pitchFamily="34" charset="0"/>
              </a:rPr>
              <a:t>PRELIMINARY</a:t>
            </a:r>
            <a:endParaRPr lang="fr-FR" dirty="0">
              <a:solidFill>
                <a:schemeClr val="bg1">
                  <a:lumMod val="85000"/>
                  <a:alpha val="54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2342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5536" y="2060848"/>
            <a:ext cx="9001000" cy="360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      PPM DOM    versus   PPM DU</a:t>
            </a:r>
          </a:p>
          <a:p>
            <a:pPr algn="l"/>
            <a:endParaRPr lang="en-US" sz="20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Off shore		CLB/FPGA	          CLB/FPGA</a:t>
            </a:r>
          </a:p>
          <a:p>
            <a:pPr algn="l"/>
            <a:endParaRPr lang="en-US" sz="20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 Shore		One Channel         Three channels</a:t>
            </a:r>
          </a:p>
          <a:p>
            <a:pPr algn="l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		            broadcast</a:t>
            </a:r>
          </a:p>
          <a:p>
            <a:pPr algn="l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	Clock &amp;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Cmd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       Clock &amp;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Cmd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     system		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system</a:t>
            </a:r>
          </a:p>
          <a:p>
            <a:pPr algn="l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TDC &amp;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Fine TDC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TDC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&amp; Fine TDC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0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611560" y="2564904"/>
            <a:ext cx="7920880" cy="0"/>
          </a:xfrm>
          <a:prstGeom prst="line">
            <a:avLst/>
          </a:prstGeom>
          <a:ln w="222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771800" y="2060848"/>
            <a:ext cx="0" cy="3096344"/>
          </a:xfrm>
          <a:prstGeom prst="line">
            <a:avLst/>
          </a:prstGeom>
          <a:ln w="222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508104" y="2564904"/>
            <a:ext cx="0" cy="2664296"/>
          </a:xfrm>
          <a:prstGeom prst="line">
            <a:avLst/>
          </a:prstGeom>
          <a:ln w="222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3568" y="404664"/>
            <a:ext cx="7344816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PPM DOM  / PPM DU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en-US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7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880320" cy="365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 descr="KM3NeT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5760640" cy="31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07904" y="836712"/>
            <a:ext cx="4968552" cy="6836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Minimal Test </a:t>
            </a:r>
            <a:r>
              <a:rPr lang="fr-FR" sz="32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bench</a:t>
            </a:r>
            <a:endParaRPr lang="fr-FR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4149080"/>
            <a:ext cx="2592288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Off Shore</a:t>
            </a:r>
          </a:p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part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2348880"/>
            <a:ext cx="410445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 Shore part</a:t>
            </a:r>
            <a:endParaRPr lang="fr-FR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25928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71600" y="1124744"/>
            <a:ext cx="6912768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Thank you for your attention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20" y="5661248"/>
            <a:ext cx="931304" cy="963417"/>
          </a:xfrm>
          <a:prstGeom prst="rect">
            <a:avLst/>
          </a:prstGeom>
          <a:noFill/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6672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18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600" y="1052736"/>
            <a:ext cx="6480720" cy="360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Dissipated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Power</a:t>
            </a:r>
          </a:p>
          <a:p>
            <a:pPr algn="l"/>
            <a:endParaRPr lang="fr-FR" sz="18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fr-FR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Pseudo power &amp; CLB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only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1,791 W</a:t>
            </a:r>
          </a:p>
          <a:p>
            <a:pPr algn="l"/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Pseudo power &amp; CLB 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&amp; MM+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6,963 W</a:t>
            </a:r>
          </a:p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MM+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only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		5,172 W</a:t>
            </a:r>
          </a:p>
          <a:p>
            <a:pPr algn="l"/>
            <a:endParaRPr lang="fr-FR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Power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&amp; CLB </a:t>
            </a:r>
            <a:r>
              <a:rPr lang="fr-FR" sz="1800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only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2,808 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W</a:t>
            </a:r>
          </a:p>
          <a:p>
            <a:pPr algn="l"/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Power </a:t>
            </a:r>
            <a:r>
              <a:rPr lang="fr-FR" sz="1800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&amp; 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CLB &amp; MM+		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9,564 W</a:t>
            </a:r>
          </a:p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Power </a:t>
            </a:r>
            <a:r>
              <a:rPr lang="fr-FR" sz="1800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only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without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MM+	1,017 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W</a:t>
            </a:r>
          </a:p>
          <a:p>
            <a:pPr algn="l"/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Power </a:t>
            </a:r>
            <a:r>
              <a:rPr lang="fr-FR" sz="1800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Board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only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with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MM+	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2,601 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W</a:t>
            </a:r>
          </a:p>
          <a:p>
            <a:pPr algn="l"/>
            <a:endParaRPr lang="fr-FR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algn="l"/>
            <a:endParaRPr lang="fr-FR" sz="1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ouis\AppData\Local\Microsoft\Windows\Temporary Internet Files\Content.IE5\OOWG8E7Y\MP90041008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15555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179512" y="3284984"/>
            <a:ext cx="3744416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0" y="5661248"/>
            <a:ext cx="9144000" cy="12012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louis\AppData\Local\Microsoft\Windows\Temporary Internet Files\Content.IE5\MA1E9W3K\MP90040215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1049077" cy="14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ouis\AppData\Local\Microsoft\Windows\Temporary Internet Files\Content.IE5\MA1E9W3K\MP90040215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72787"/>
            <a:ext cx="1049077" cy="14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3528" y="4725144"/>
            <a:ext cx="259228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On Shore Station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13897" y="4225529"/>
            <a:ext cx="1944216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Off Shore Nodes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24515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32627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cteur en arc 16"/>
          <p:cNvCxnSpPr/>
          <p:nvPr/>
        </p:nvCxnSpPr>
        <p:spPr>
          <a:xfrm>
            <a:off x="5724128" y="2608691"/>
            <a:ext cx="1152128" cy="288032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3347864" y="2608691"/>
            <a:ext cx="2448272" cy="1008112"/>
          </a:xfrm>
          <a:prstGeom prst="curvedConnector3">
            <a:avLst>
              <a:gd name="adj1" fmla="val 50000"/>
            </a:avLst>
          </a:prstGeom>
          <a:ln w="4445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rc 29"/>
          <p:cNvCxnSpPr/>
          <p:nvPr/>
        </p:nvCxnSpPr>
        <p:spPr>
          <a:xfrm flipV="1">
            <a:off x="5724128" y="1888611"/>
            <a:ext cx="936104" cy="720080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/>
          <p:cNvSpPr txBox="1">
            <a:spLocks/>
          </p:cNvSpPr>
          <p:nvPr/>
        </p:nvSpPr>
        <p:spPr>
          <a:xfrm>
            <a:off x="4067944" y="2032627"/>
            <a:ext cx="216024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 Network</a:t>
            </a:r>
          </a:p>
        </p:txBody>
      </p:sp>
      <p:cxnSp>
        <p:nvCxnSpPr>
          <p:cNvPr id="45" name="Connecteur en arc 44"/>
          <p:cNvCxnSpPr/>
          <p:nvPr/>
        </p:nvCxnSpPr>
        <p:spPr>
          <a:xfrm>
            <a:off x="5724128" y="2608691"/>
            <a:ext cx="1368152" cy="1008112"/>
          </a:xfrm>
          <a:prstGeom prst="curvedConnector3">
            <a:avLst>
              <a:gd name="adj1" fmla="val 40198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896723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4" descr="KM3NeT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56" name="Rectangle 55"/>
          <p:cNvSpPr/>
          <p:nvPr/>
        </p:nvSpPr>
        <p:spPr>
          <a:xfrm>
            <a:off x="179512" y="260648"/>
            <a:ext cx="3744416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395536" y="188640"/>
            <a:ext cx="5616624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Data communication</a:t>
            </a:r>
          </a:p>
          <a:p>
            <a:pPr algn="l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model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1496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30455"/>
            <a:ext cx="795164" cy="7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23528" y="1938367"/>
            <a:ext cx="1944216" cy="77055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Reference</a:t>
            </a:r>
          </a:p>
          <a:p>
            <a:pPr>
              <a:defRPr/>
            </a:pPr>
            <a:r>
              <a:rPr lang="en-GB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Clock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90295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8407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en arc 7"/>
          <p:cNvCxnSpPr/>
          <p:nvPr/>
        </p:nvCxnSpPr>
        <p:spPr>
          <a:xfrm>
            <a:off x="4572000" y="2874471"/>
            <a:ext cx="1152128" cy="288032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rc 8"/>
          <p:cNvCxnSpPr/>
          <p:nvPr/>
        </p:nvCxnSpPr>
        <p:spPr>
          <a:xfrm flipV="1">
            <a:off x="2195736" y="2874471"/>
            <a:ext cx="2448272" cy="1008112"/>
          </a:xfrm>
          <a:prstGeom prst="curvedConnector3">
            <a:avLst>
              <a:gd name="adj1" fmla="val 50000"/>
            </a:avLst>
          </a:prstGeom>
          <a:ln w="444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en arc 9"/>
          <p:cNvCxnSpPr/>
          <p:nvPr/>
        </p:nvCxnSpPr>
        <p:spPr>
          <a:xfrm flipV="1">
            <a:off x="4572000" y="2154391"/>
            <a:ext cx="936104" cy="720080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987824" y="2204864"/>
            <a:ext cx="216024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 Network</a:t>
            </a:r>
          </a:p>
        </p:txBody>
      </p:sp>
      <p:cxnSp>
        <p:nvCxnSpPr>
          <p:cNvPr id="12" name="Connecteur en arc 11"/>
          <p:cNvCxnSpPr/>
          <p:nvPr/>
        </p:nvCxnSpPr>
        <p:spPr>
          <a:xfrm>
            <a:off x="4572000" y="2874471"/>
            <a:ext cx="1368152" cy="1008112"/>
          </a:xfrm>
          <a:prstGeom prst="curvedConnector3">
            <a:avLst>
              <a:gd name="adj1" fmla="val 40198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62503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en arc 13"/>
          <p:cNvCxnSpPr/>
          <p:nvPr/>
        </p:nvCxnSpPr>
        <p:spPr>
          <a:xfrm flipV="1">
            <a:off x="6804248" y="1506319"/>
            <a:ext cx="792088" cy="360040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074271"/>
            <a:ext cx="795164" cy="7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louis\AppData\Local\Microsoft\Windows\Temporary Internet Files\Content.IE5\OOWG8E7Y\MC90044145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42623"/>
            <a:ext cx="1133723" cy="11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755576" y="5250735"/>
            <a:ext cx="2808312" cy="77055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8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Synchronous commands</a:t>
            </a:r>
          </a:p>
        </p:txBody>
      </p:sp>
      <p:cxnSp>
        <p:nvCxnSpPr>
          <p:cNvPr id="19" name="Connecteur en arc 18"/>
          <p:cNvCxnSpPr/>
          <p:nvPr/>
        </p:nvCxnSpPr>
        <p:spPr>
          <a:xfrm>
            <a:off x="6660232" y="4386639"/>
            <a:ext cx="648072" cy="432048"/>
          </a:xfrm>
          <a:prstGeom prst="curvedConnector3">
            <a:avLst>
              <a:gd name="adj1" fmla="val 10493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louis\AppData\Local\Microsoft\Windows\Temporary Internet Files\Content.IE5\OOWG8E7Y\MC90044145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386639"/>
            <a:ext cx="1133723" cy="11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KM3NeT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cxnSp>
        <p:nvCxnSpPr>
          <p:cNvPr id="26" name="Connecteur en arc 25"/>
          <p:cNvCxnSpPr/>
          <p:nvPr/>
        </p:nvCxnSpPr>
        <p:spPr>
          <a:xfrm>
            <a:off x="1334716" y="3090495"/>
            <a:ext cx="789012" cy="761603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rc 28"/>
          <p:cNvCxnSpPr/>
          <p:nvPr/>
        </p:nvCxnSpPr>
        <p:spPr>
          <a:xfrm flipV="1">
            <a:off x="1403648" y="4026599"/>
            <a:ext cx="720080" cy="576064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323528" y="332656"/>
            <a:ext cx="58326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Clock &amp; Command</a:t>
            </a:r>
          </a:p>
          <a:p>
            <a:pPr algn="l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distribution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27784" y="4005064"/>
            <a:ext cx="3384376" cy="5040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Known  latency</a:t>
            </a:r>
          </a:p>
        </p:txBody>
      </p:sp>
    </p:spTree>
    <p:extLst>
      <p:ext uri="{BB962C8B-B14F-4D97-AF65-F5344CB8AC3E}">
        <p14:creationId xmlns:p14="http://schemas.microsoft.com/office/powerpoint/2010/main" val="272615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8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611560" y="4437112"/>
            <a:ext cx="2520280" cy="77055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Time measurement</a:t>
            </a:r>
          </a:p>
          <a:p>
            <a:pPr>
              <a:defRPr/>
            </a:pPr>
            <a:endParaRPr lang="en-GB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99133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07245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en arc 5"/>
          <p:cNvCxnSpPr/>
          <p:nvPr/>
        </p:nvCxnSpPr>
        <p:spPr>
          <a:xfrm>
            <a:off x="4572000" y="2583309"/>
            <a:ext cx="1152128" cy="288032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en arc 6"/>
          <p:cNvCxnSpPr/>
          <p:nvPr/>
        </p:nvCxnSpPr>
        <p:spPr>
          <a:xfrm flipV="1">
            <a:off x="2339752" y="2583309"/>
            <a:ext cx="2304256" cy="1008112"/>
          </a:xfrm>
          <a:prstGeom prst="curvedConnector3">
            <a:avLst>
              <a:gd name="adj1" fmla="val 50000"/>
            </a:avLst>
          </a:prstGeom>
          <a:ln w="4445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en arc 7"/>
          <p:cNvCxnSpPr/>
          <p:nvPr/>
        </p:nvCxnSpPr>
        <p:spPr>
          <a:xfrm flipV="1">
            <a:off x="4572000" y="1863229"/>
            <a:ext cx="936104" cy="720080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771800" y="1647205"/>
            <a:ext cx="216024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Optical Network</a:t>
            </a:r>
          </a:p>
        </p:txBody>
      </p:sp>
      <p:cxnSp>
        <p:nvCxnSpPr>
          <p:cNvPr id="10" name="Connecteur en arc 9"/>
          <p:cNvCxnSpPr/>
          <p:nvPr/>
        </p:nvCxnSpPr>
        <p:spPr>
          <a:xfrm>
            <a:off x="4572000" y="2583309"/>
            <a:ext cx="1368152" cy="1008112"/>
          </a:xfrm>
          <a:prstGeom prst="curvedConnector3">
            <a:avLst>
              <a:gd name="adj1" fmla="val 40198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1341"/>
            <a:ext cx="11449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en arc 15"/>
          <p:cNvCxnSpPr/>
          <p:nvPr/>
        </p:nvCxnSpPr>
        <p:spPr>
          <a:xfrm>
            <a:off x="6660232" y="4095477"/>
            <a:ext cx="648072" cy="432048"/>
          </a:xfrm>
          <a:prstGeom prst="curvedConnector3">
            <a:avLst>
              <a:gd name="adj1" fmla="val 10493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louis\AppData\Local\Microsoft\Windows\Temporary Internet Files\Content.IE5\OOWG8E7Y\MC90044145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95477"/>
            <a:ext cx="1133723" cy="11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en arc 17"/>
          <p:cNvCxnSpPr>
            <a:endCxn id="19" idx="1"/>
          </p:cNvCxnSpPr>
          <p:nvPr/>
        </p:nvCxnSpPr>
        <p:spPr>
          <a:xfrm flipV="1">
            <a:off x="6804248" y="1029618"/>
            <a:ext cx="1080120" cy="257547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9093"/>
            <a:ext cx="795164" cy="7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cteur en arc 19"/>
          <p:cNvCxnSpPr/>
          <p:nvPr/>
        </p:nvCxnSpPr>
        <p:spPr>
          <a:xfrm rot="10800000" flipV="1">
            <a:off x="6804248" y="1215157"/>
            <a:ext cx="1008112" cy="360040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39293"/>
            <a:ext cx="795164" cy="7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Connecteur en arc 25"/>
          <p:cNvCxnSpPr/>
          <p:nvPr/>
        </p:nvCxnSpPr>
        <p:spPr>
          <a:xfrm>
            <a:off x="1475656" y="2871341"/>
            <a:ext cx="789012" cy="689595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rc 26"/>
          <p:cNvCxnSpPr/>
          <p:nvPr/>
        </p:nvCxnSpPr>
        <p:spPr>
          <a:xfrm rot="5400000">
            <a:off x="1655676" y="3843449"/>
            <a:ext cx="648072" cy="432048"/>
          </a:xfrm>
          <a:prstGeom prst="curvedConnector3">
            <a:avLst>
              <a:gd name="adj1" fmla="val 25543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rc 29"/>
          <p:cNvCxnSpPr/>
          <p:nvPr/>
        </p:nvCxnSpPr>
        <p:spPr>
          <a:xfrm rot="16200000" flipH="1">
            <a:off x="611560" y="3807445"/>
            <a:ext cx="936106" cy="216025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rc 45"/>
          <p:cNvCxnSpPr/>
          <p:nvPr/>
        </p:nvCxnSpPr>
        <p:spPr>
          <a:xfrm rot="10800000">
            <a:off x="7236296" y="3951461"/>
            <a:ext cx="720080" cy="288032"/>
          </a:xfrm>
          <a:prstGeom prst="curvedConnector3">
            <a:avLst>
              <a:gd name="adj1" fmla="val 5000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louis\AppData\Local\Microsoft\Windows\Temporary Internet Files\Content.IE5\OOWG8E7Y\MC90044145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1133723" cy="11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KM3NeT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323528" y="332656"/>
            <a:ext cx="58326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Calibration system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34977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4392488" cy="340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1440160" cy="144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louis\AppData\Local\Microsoft\Windows\Temporary Internet Files\Content.IE5\MA1E9W3K\MP90040215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1049077" cy="14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ouis\AppData\Local\Microsoft\Windows\Temporary Internet Files\Content.IE5\MA1E9W3K\MP90040215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52936"/>
            <a:ext cx="1049077" cy="14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4" descr="KM3NeT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411760" y="116632"/>
            <a:ext cx="6984776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Read out, Control</a:t>
            </a:r>
          </a:p>
          <a:p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&amp; </a:t>
            </a:r>
          </a:p>
          <a:p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configuration Software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5989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2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79512" y="1052736"/>
            <a:ext cx="8424936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Off Shore Electronics Status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31304" cy="963417"/>
          </a:xfrm>
          <a:prstGeom prst="rect">
            <a:avLst/>
          </a:prstGeom>
          <a:noFill/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2077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63459" y="1233523"/>
            <a:ext cx="5138824" cy="5040000"/>
          </a:xfrm>
          <a:prstGeom prst="roundRect">
            <a:avLst>
              <a:gd name="adj" fmla="val 39626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39552" y="404664"/>
            <a:ext cx="7543800" cy="72008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DOM internal description</a:t>
            </a:r>
          </a:p>
          <a:p>
            <a:pPr>
              <a:defRPr/>
            </a:pPr>
            <a:endParaRPr lang="en-GB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571500" indent="-571500">
              <a:buFont typeface="Arial" pitchFamily="34" charset="0"/>
              <a:buChar char="•"/>
              <a:defRPr/>
            </a:pPr>
            <a:endParaRPr lang="en-GB" sz="2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02593" y="4711858"/>
            <a:ext cx="2521160" cy="45242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Photomultipliers</a:t>
            </a:r>
          </a:p>
          <a:p>
            <a:pPr>
              <a:defRPr/>
            </a:pPr>
            <a:endParaRPr lang="en-GB" sz="20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61477" y="1217046"/>
            <a:ext cx="2521160" cy="111051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Heat conductor</a:t>
            </a:r>
          </a:p>
          <a:p>
            <a:pPr>
              <a:defRPr/>
            </a:pP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Mechanical support</a:t>
            </a:r>
          </a:p>
          <a:p>
            <a:pPr>
              <a:defRPr/>
            </a:pPr>
            <a:endParaRPr lang="en-GB" sz="20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971800" y="1454727"/>
            <a:ext cx="1662545" cy="415637"/>
          </a:xfrm>
          <a:prstGeom prst="straightConnector1">
            <a:avLst/>
          </a:prstGeom>
          <a:ln w="412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526839" y="2793013"/>
            <a:ext cx="2521160" cy="75029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Read Out </a:t>
            </a:r>
          </a:p>
          <a:p>
            <a:pPr>
              <a:defRPr/>
            </a:pPr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Electronics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90209" y="1610591"/>
            <a:ext cx="1880756" cy="3096491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2940627" y="4405745"/>
            <a:ext cx="1579418" cy="488374"/>
          </a:xfrm>
          <a:prstGeom prst="straightConnector1">
            <a:avLst/>
          </a:prstGeom>
          <a:ln w="412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10691" y="3117275"/>
            <a:ext cx="2369127" cy="10391"/>
          </a:xfrm>
          <a:prstGeom prst="straightConnector1">
            <a:avLst/>
          </a:prstGeom>
          <a:ln w="412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94166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09788"/>
            <a:ext cx="9144000" cy="10527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4" descr="KM3NeT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949280"/>
            <a:ext cx="720080" cy="744910"/>
          </a:xfrm>
          <a:prstGeom prst="rect">
            <a:avLst/>
          </a:prstGeom>
          <a:noFill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95536" y="332656"/>
            <a:ext cx="7632848" cy="64807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DOM electronic description</a:t>
            </a:r>
          </a:p>
          <a:p>
            <a:pPr>
              <a:defRPr/>
            </a:pPr>
            <a:endParaRPr lang="en-GB" sz="2400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  <a:p>
            <a:pPr marL="571500" indent="-571500">
              <a:buFont typeface="Arial" pitchFamily="34" charset="0"/>
              <a:buChar char="•"/>
              <a:defRPr/>
            </a:pPr>
            <a:endParaRPr lang="en-GB" sz="28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43" y="899700"/>
            <a:ext cx="6880231" cy="529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6276975" y="2095500"/>
            <a:ext cx="1533525" cy="2333625"/>
          </a:xfrm>
          <a:prstGeom prst="roundRect">
            <a:avLst>
              <a:gd name="adj" fmla="val 1824"/>
            </a:avLst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7327689" y="4402738"/>
            <a:ext cx="1568661" cy="41691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Front End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171574" y="1882474"/>
            <a:ext cx="2000251" cy="3184825"/>
          </a:xfrm>
          <a:prstGeom prst="roundRect">
            <a:avLst>
              <a:gd name="adj" fmla="val 1824"/>
            </a:avLst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07763" y="5088538"/>
            <a:ext cx="2511637" cy="41691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Instrumentation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343275" y="1095375"/>
            <a:ext cx="2381250" cy="514350"/>
          </a:xfrm>
          <a:prstGeom prst="roundRect">
            <a:avLst>
              <a:gd name="adj" fmla="val 1824"/>
            </a:avLst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5698914" y="973737"/>
            <a:ext cx="2130636" cy="69313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Power management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295322" y="1781175"/>
            <a:ext cx="2819728" cy="3819525"/>
          </a:xfrm>
          <a:prstGeom prst="roundRect">
            <a:avLst>
              <a:gd name="adj" fmla="val 1824"/>
            </a:avLst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6175163" y="5498113"/>
            <a:ext cx="2054437" cy="69313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Data Management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99592" y="6433591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KM3Net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General Meeting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2012 Catania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	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Frédéric LOUIS </a:t>
            </a:r>
          </a:p>
        </p:txBody>
      </p:sp>
    </p:spTree>
    <p:extLst>
      <p:ext uri="{BB962C8B-B14F-4D97-AF65-F5344CB8AC3E}">
        <p14:creationId xmlns:p14="http://schemas.microsoft.com/office/powerpoint/2010/main" val="19357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453</Words>
  <Application>Microsoft Office PowerPoint</Application>
  <PresentationFormat>Affichage à l'écran (4:3)</PresentationFormat>
  <Paragraphs>230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louis</dc:creator>
  <cp:lastModifiedBy>louis</cp:lastModifiedBy>
  <cp:revision>44</cp:revision>
  <dcterms:created xsi:type="dcterms:W3CDTF">2012-02-15T14:26:51Z</dcterms:created>
  <dcterms:modified xsi:type="dcterms:W3CDTF">2012-02-21T13:32:05Z</dcterms:modified>
</cp:coreProperties>
</file>