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65" r:id="rId3"/>
    <p:sldId id="317" r:id="rId4"/>
    <p:sldId id="284" r:id="rId5"/>
    <p:sldId id="290" r:id="rId6"/>
    <p:sldId id="299" r:id="rId7"/>
    <p:sldId id="300" r:id="rId8"/>
    <p:sldId id="292" r:id="rId9"/>
    <p:sldId id="285" r:id="rId10"/>
    <p:sldId id="287" r:id="rId11"/>
    <p:sldId id="325" r:id="rId12"/>
    <p:sldId id="319" r:id="rId13"/>
    <p:sldId id="321" r:id="rId14"/>
    <p:sldId id="313" r:id="rId15"/>
    <p:sldId id="270" r:id="rId16"/>
    <p:sldId id="322" r:id="rId17"/>
    <p:sldId id="316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F8F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EECF-50FF-EA4B-823E-BD1DB8C6435D}" type="datetimeFigureOut">
              <a:rPr lang="it-IT" smtClean="0"/>
              <a:pPr/>
              <a:t>21-02-2012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1CD2-B712-BF4A-8BBF-D8DF0DF3163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CC94-0217-AD41-A939-D0BE3A9F9153}" type="datetimeFigureOut">
              <a:rPr lang="it-IT" smtClean="0"/>
              <a:pPr/>
              <a:t>21-02-2012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2A8D-ADF5-004E-996A-FC004BAE439E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22A8D-ADF5-004E-996A-FC004BAE439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224312" y="6356350"/>
            <a:ext cx="1465535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7" y="6356350"/>
            <a:ext cx="4325665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KM3NeT-PP general meeting - Catania, february 22 2012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446AF6-DE2C-9F44-8F3C-45CA1A9D81AB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KM3NeT: </a:t>
            </a:r>
            <a:r>
              <a:rPr lang="it-IT" sz="2800" dirty="0" err="1" smtClean="0"/>
              <a:t>where</a:t>
            </a:r>
            <a:r>
              <a:rPr lang="it-IT" sz="2800" dirty="0" smtClean="0"/>
              <a:t> are </a:t>
            </a:r>
            <a:r>
              <a:rPr lang="it-IT" sz="2800" dirty="0" err="1" smtClean="0"/>
              <a:t>we</a:t>
            </a:r>
            <a:r>
              <a:rPr lang="it-IT" sz="2800" dirty="0" smtClean="0"/>
              <a:t> and</a:t>
            </a:r>
            <a:br>
              <a:rPr lang="it-IT" sz="2800" dirty="0" smtClean="0"/>
            </a:br>
            <a:r>
              <a:rPr lang="it-IT" sz="2800" dirty="0" err="1" smtClean="0"/>
              <a:t>where</a:t>
            </a:r>
            <a:r>
              <a:rPr lang="it-IT" sz="2800" dirty="0" smtClean="0"/>
              <a:t> do </a:t>
            </a:r>
            <a:r>
              <a:rPr lang="it-IT" sz="2800" dirty="0" err="1" smtClean="0"/>
              <a:t>we</a:t>
            </a:r>
            <a:r>
              <a:rPr lang="it-IT" sz="2800" dirty="0" smtClean="0"/>
              <a:t> go</a:t>
            </a:r>
            <a:endParaRPr lang="it-IT" sz="28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E. </a:t>
            </a:r>
            <a:r>
              <a:rPr lang="it-IT" dirty="0" err="1" smtClean="0"/>
              <a:t>Migneco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382905" y="5916423"/>
            <a:ext cx="489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KM3NeT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</a:rPr>
              <a:t>general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 meeting, Catania,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</a:rPr>
              <a:t>february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 22 2012</a:t>
            </a:r>
            <a:endParaRPr lang="it-IT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magine 6" descr="KM3NeT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5" y="968375"/>
            <a:ext cx="1730734" cy="179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612648" y="1664732"/>
            <a:ext cx="2286000" cy="27656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40100" y="1295400"/>
            <a:ext cx="5346700" cy="35433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KM3NeT-PP management </a:t>
            </a:r>
            <a:r>
              <a:rPr lang="it-IT" dirty="0" err="1" smtClean="0"/>
              <a:t>structures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7200" y="532818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The task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ASC and SSC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prepare</a:t>
            </a:r>
            <a:r>
              <a:rPr lang="it-IT" sz="2000" dirty="0" smtClean="0"/>
              <a:t> the </a:t>
            </a:r>
            <a:r>
              <a:rPr lang="it-IT" sz="2000" dirty="0" err="1" smtClean="0"/>
              <a:t>ground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necessary</a:t>
            </a:r>
            <a:r>
              <a:rPr lang="it-IT" sz="2000" dirty="0" smtClean="0"/>
              <a:t> </a:t>
            </a:r>
            <a:r>
              <a:rPr lang="it-IT" sz="2000" dirty="0" err="1" smtClean="0"/>
              <a:t>political</a:t>
            </a:r>
            <a:r>
              <a:rPr lang="it-IT" sz="2000" dirty="0" smtClean="0"/>
              <a:t> </a:t>
            </a:r>
            <a:r>
              <a:rPr lang="it-IT" sz="2000" dirty="0" err="1" smtClean="0"/>
              <a:t>decisions</a:t>
            </a:r>
            <a:endParaRPr lang="it-IT" sz="20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863600" y="3254970"/>
            <a:ext cx="17937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Administrative</a:t>
            </a:r>
            <a:r>
              <a:rPr lang="it-IT" dirty="0" smtClean="0"/>
              <a:t> Standing </a:t>
            </a:r>
            <a:r>
              <a:rPr lang="it-IT" dirty="0" err="1" smtClean="0"/>
              <a:t>Committee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505199" y="1295400"/>
            <a:ext cx="459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KM3NeT-PP management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505199" y="4256400"/>
            <a:ext cx="4911036" cy="46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4191000" y="4430400"/>
            <a:ext cx="593852" cy="294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927600" y="4430400"/>
            <a:ext cx="593852" cy="294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137400" y="4430400"/>
            <a:ext cx="593852" cy="294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419852" y="4267200"/>
            <a:ext cx="1819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Work </a:t>
            </a:r>
            <a:r>
              <a:rPr lang="it-IT" sz="1200" dirty="0" err="1" smtClean="0"/>
              <a:t>Packages</a:t>
            </a:r>
            <a:endParaRPr lang="it-IT" sz="1200" dirty="0"/>
          </a:p>
        </p:txBody>
      </p:sp>
      <p:sp>
        <p:nvSpPr>
          <p:cNvPr id="19" name="Ovale 18"/>
          <p:cNvSpPr/>
          <p:nvPr/>
        </p:nvSpPr>
        <p:spPr>
          <a:xfrm>
            <a:off x="5858946" y="4591052"/>
            <a:ext cx="900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138329" y="4591050"/>
            <a:ext cx="900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6417719" y="4591062"/>
            <a:ext cx="900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697109" y="4591074"/>
            <a:ext cx="900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113530" y="4424690"/>
            <a:ext cx="752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 smtClean="0"/>
              <a:t>WPA</a:t>
            </a:r>
            <a:endParaRPr lang="it-IT" sz="1100" b="1" dirty="0"/>
          </a:p>
        </p:txBody>
      </p:sp>
      <p:sp>
        <p:nvSpPr>
          <p:cNvPr id="27" name="Rettangolo 26"/>
          <p:cNvSpPr/>
          <p:nvPr/>
        </p:nvSpPr>
        <p:spPr>
          <a:xfrm>
            <a:off x="4840478" y="4418399"/>
            <a:ext cx="752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 smtClean="0"/>
              <a:t>WPB</a:t>
            </a:r>
            <a:endParaRPr lang="it-IT" sz="1100" b="1" dirty="0"/>
          </a:p>
        </p:txBody>
      </p:sp>
      <p:sp>
        <p:nvSpPr>
          <p:cNvPr id="28" name="Rettangolo 27"/>
          <p:cNvSpPr/>
          <p:nvPr/>
        </p:nvSpPr>
        <p:spPr>
          <a:xfrm>
            <a:off x="7061200" y="4417700"/>
            <a:ext cx="752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 smtClean="0"/>
              <a:t>WPN</a:t>
            </a:r>
            <a:endParaRPr lang="it-IT" sz="1100" b="1" dirty="0"/>
          </a:p>
        </p:txBody>
      </p:sp>
      <p:sp>
        <p:nvSpPr>
          <p:cNvPr id="29" name="Rettangolo 28"/>
          <p:cNvSpPr/>
          <p:nvPr/>
        </p:nvSpPr>
        <p:spPr>
          <a:xfrm>
            <a:off x="863600" y="1997670"/>
            <a:ext cx="17937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Scientific</a:t>
            </a:r>
            <a:r>
              <a:rPr lang="it-IT" dirty="0" smtClean="0"/>
              <a:t> Standing </a:t>
            </a:r>
            <a:r>
              <a:rPr lang="it-IT" dirty="0" err="1" smtClean="0"/>
              <a:t>Committee</a:t>
            </a:r>
            <a:endParaRPr lang="it-IT" dirty="0"/>
          </a:p>
        </p:txBody>
      </p:sp>
      <p:cxnSp>
        <p:nvCxnSpPr>
          <p:cNvPr id="32" name="Connettore 4 31"/>
          <p:cNvCxnSpPr>
            <a:endCxn id="14" idx="4"/>
          </p:cNvCxnSpPr>
          <p:nvPr/>
        </p:nvCxnSpPr>
        <p:spPr>
          <a:xfrm>
            <a:off x="1727200" y="4430400"/>
            <a:ext cx="3497326" cy="294000"/>
          </a:xfrm>
          <a:prstGeom prst="bentConnector4">
            <a:avLst>
              <a:gd name="adj1" fmla="val 0"/>
              <a:gd name="adj2" fmla="val 17775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ccia bidirezionale orizzontale 45"/>
          <p:cNvSpPr/>
          <p:nvPr/>
        </p:nvSpPr>
        <p:spPr>
          <a:xfrm>
            <a:off x="2898648" y="2921000"/>
            <a:ext cx="441452" cy="33397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 descr="Organizzazione_da_annex_1.jpg"/>
          <p:cNvPicPr>
            <a:picLocks noChangeAspect="1"/>
          </p:cNvPicPr>
          <p:nvPr/>
        </p:nvPicPr>
        <p:blipFill>
          <a:blip r:embed="rId2"/>
          <a:srcRect b="13251"/>
          <a:stretch>
            <a:fillRect/>
          </a:stretch>
        </p:blipFill>
        <p:spPr>
          <a:xfrm>
            <a:off x="3579904" y="1636805"/>
            <a:ext cx="4826001" cy="2710196"/>
          </a:xfrm>
          <a:prstGeom prst="rect">
            <a:avLst/>
          </a:prstGeom>
        </p:spPr>
      </p:pic>
      <p:sp>
        <p:nvSpPr>
          <p:cNvPr id="36" name="Segnaposto data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8" name="Segnaposto piè di pagina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Technology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strongly</a:t>
            </a:r>
            <a:r>
              <a:rPr lang="it-IT" dirty="0" smtClean="0"/>
              <a:t> </a:t>
            </a:r>
            <a:r>
              <a:rPr lang="it-IT" dirty="0" err="1" smtClean="0"/>
              <a:t>engaged</a:t>
            </a:r>
            <a:r>
              <a:rPr lang="it-IT" dirty="0" smtClean="0"/>
              <a:t> in the </a:t>
            </a:r>
            <a:r>
              <a:rPr lang="it-IT" dirty="0" err="1" smtClean="0"/>
              <a:t>construction</a:t>
            </a:r>
            <a:r>
              <a:rPr lang="it-IT" dirty="0" smtClean="0"/>
              <a:t> and </a:t>
            </a:r>
            <a:r>
              <a:rPr lang="it-IT" dirty="0" err="1" smtClean="0"/>
              <a:t>validation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Pre-Production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(PPM) </a:t>
            </a:r>
            <a:r>
              <a:rPr lang="it-IT" dirty="0" err="1" smtClean="0"/>
              <a:t>of</a:t>
            </a:r>
            <a:r>
              <a:rPr lang="it-IT" dirty="0" smtClean="0"/>
              <a:t> the major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Detection </a:t>
            </a:r>
            <a:r>
              <a:rPr lang="it-IT" dirty="0" err="1" smtClean="0"/>
              <a:t>Unit</a:t>
            </a:r>
            <a:endParaRPr lang="it-IT" dirty="0" smtClean="0"/>
          </a:p>
          <a:p>
            <a:r>
              <a:rPr lang="it-IT" dirty="0" smtClean="0"/>
              <a:t>Status and </a:t>
            </a:r>
            <a:r>
              <a:rPr lang="it-IT" dirty="0" err="1" smtClean="0"/>
              <a:t>details</a:t>
            </a:r>
            <a:r>
              <a:rPr lang="it-IT" dirty="0" smtClean="0"/>
              <a:t> </a:t>
            </a:r>
            <a:r>
              <a:rPr lang="it-IT" dirty="0" err="1" smtClean="0"/>
              <a:t>discussed</a:t>
            </a:r>
            <a:r>
              <a:rPr lang="it-IT" dirty="0" smtClean="0"/>
              <a:t> in the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sessions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meeting</a:t>
            </a:r>
          </a:p>
          <a:p>
            <a:r>
              <a:rPr lang="it-IT" dirty="0" smtClean="0"/>
              <a:t>A </a:t>
            </a:r>
            <a:r>
              <a:rPr lang="it-IT" dirty="0" err="1" smtClean="0"/>
              <a:t>summary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in the Work Package </a:t>
            </a:r>
            <a:r>
              <a:rPr lang="it-IT" dirty="0" err="1" smtClean="0"/>
              <a:t>reports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Module</a:t>
            </a:r>
            <a:r>
              <a:rPr lang="it-IT" dirty="0" smtClean="0"/>
              <a:t> (DOM)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15367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Multi-PMT DOM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small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PMTs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 uniform coverage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Photon counting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pressure transitions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electronics inside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identical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:\KM3NeT\Optical Module\IMG_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65300"/>
            <a:ext cx="4038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Detection </a:t>
            </a:r>
            <a:r>
              <a:rPr lang="it-IT" dirty="0" err="1" smtClean="0"/>
              <a:t>Unit</a:t>
            </a:r>
            <a:r>
              <a:rPr lang="it-IT" dirty="0" smtClean="0"/>
              <a:t> (DU)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88056" y="1268413"/>
            <a:ext cx="325437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 on either 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Consecutive storeys perpendicular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vertical electro-optical cables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inter-storey distance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320 towers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 deployment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12" descr="vlcsnap-2010-06-28-08h29m26s1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084" y="1307621"/>
            <a:ext cx="3594253" cy="19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2"/>
          <p:cNvPicPr>
            <a:picLocks noChangeAspect="1"/>
          </p:cNvPicPr>
          <p:nvPr/>
        </p:nvPicPr>
        <p:blipFill>
          <a:blip r:embed="rId3" cstate="print"/>
          <a:srcRect l="15599" r="17613"/>
          <a:stretch>
            <a:fillRect/>
          </a:stretch>
        </p:blipFill>
        <p:spPr bwMode="auto">
          <a:xfrm>
            <a:off x="2244838" y="4274200"/>
            <a:ext cx="24145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egnaposto contenuto 3" descr="Ass GEN 01 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085" y="3385126"/>
            <a:ext cx="3594253" cy="28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Segnaposto contenuto 3" descr="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193" y="1178343"/>
            <a:ext cx="143986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Funding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Major </a:t>
            </a:r>
            <a:r>
              <a:rPr lang="it-IT" dirty="0" err="1" smtClean="0"/>
              <a:t>funding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come </a:t>
            </a:r>
            <a:r>
              <a:rPr lang="it-IT" dirty="0" err="1" smtClean="0"/>
              <a:t>from</a:t>
            </a:r>
            <a:r>
              <a:rPr lang="it-IT" dirty="0" smtClean="0"/>
              <a:t> EU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endParaRPr lang="it-IT" dirty="0" smtClean="0"/>
          </a:p>
          <a:p>
            <a:r>
              <a:rPr lang="it-IT" dirty="0" smtClean="0"/>
              <a:t>Significative </a:t>
            </a:r>
            <a:r>
              <a:rPr lang="it-IT" dirty="0" err="1" smtClean="0"/>
              <a:t>fundings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allocated</a:t>
            </a:r>
            <a:endParaRPr lang="it-IT" dirty="0" smtClean="0"/>
          </a:p>
          <a:p>
            <a:pPr lvl="1"/>
            <a:r>
              <a:rPr lang="it-IT" dirty="0" smtClean="0"/>
              <a:t>France </a:t>
            </a:r>
            <a:r>
              <a:rPr lang="it-IT" dirty="0" err="1" smtClean="0"/>
              <a:t>8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 (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r>
              <a:rPr lang="it-IT" dirty="0" smtClean="0"/>
              <a:t>) + </a:t>
            </a:r>
            <a:r>
              <a:rPr lang="it-IT" dirty="0" err="1" smtClean="0"/>
              <a:t>9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endParaRPr lang="it-IT" dirty="0" smtClean="0"/>
          </a:p>
          <a:p>
            <a:pPr lvl="1"/>
            <a:r>
              <a:rPr lang="it-IT" dirty="0" smtClean="0"/>
              <a:t>Italy 20.8 </a:t>
            </a:r>
            <a:r>
              <a:rPr lang="it-IT" dirty="0" err="1" smtClean="0"/>
              <a:t>M€</a:t>
            </a:r>
            <a:endParaRPr lang="it-IT" dirty="0" smtClean="0"/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Netherlands</a:t>
            </a:r>
            <a:r>
              <a:rPr lang="it-IT" dirty="0" smtClean="0"/>
              <a:t> </a:t>
            </a:r>
            <a:r>
              <a:rPr lang="it-IT" dirty="0" err="1" smtClean="0"/>
              <a:t>7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 +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set-up </a:t>
            </a:r>
            <a:r>
              <a:rPr lang="it-IT" dirty="0" err="1" smtClean="0"/>
              <a:t>headquarters</a:t>
            </a:r>
            <a:endParaRPr lang="it-IT" dirty="0" smtClean="0"/>
          </a:p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become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in the </a:t>
            </a:r>
            <a:r>
              <a:rPr lang="it-IT" dirty="0" err="1" smtClean="0"/>
              <a:t>near</a:t>
            </a:r>
            <a:r>
              <a:rPr lang="it-IT" dirty="0" smtClean="0"/>
              <a:t> future</a:t>
            </a:r>
          </a:p>
          <a:p>
            <a:pPr lvl="1"/>
            <a:r>
              <a:rPr lang="it-IT" dirty="0" err="1" smtClean="0"/>
              <a:t>Greece</a:t>
            </a:r>
            <a:r>
              <a:rPr lang="it-IT" dirty="0" smtClean="0"/>
              <a:t> 50 </a:t>
            </a:r>
            <a:r>
              <a:rPr lang="it-IT" dirty="0" err="1" smtClean="0"/>
              <a:t>M€</a:t>
            </a:r>
            <a:r>
              <a:rPr lang="it-IT" dirty="0" smtClean="0"/>
              <a:t> </a:t>
            </a:r>
            <a:r>
              <a:rPr lang="it-IT" dirty="0" err="1" smtClean="0"/>
              <a:t>allocated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KM3NeT</a:t>
            </a:r>
          </a:p>
          <a:p>
            <a:pPr lvl="1"/>
            <a:r>
              <a:rPr lang="it-IT" dirty="0" smtClean="0"/>
              <a:t>Romania up </a:t>
            </a:r>
            <a:r>
              <a:rPr lang="it-IT" dirty="0" err="1" smtClean="0"/>
              <a:t>to</a:t>
            </a:r>
            <a:r>
              <a:rPr lang="it-IT" dirty="0" smtClean="0"/>
              <a:t> 2.5 </a:t>
            </a:r>
            <a:r>
              <a:rPr lang="it-IT" dirty="0" err="1" smtClean="0"/>
              <a:t>M€</a:t>
            </a:r>
            <a:endParaRPr lang="it-IT" dirty="0" smtClean="0"/>
          </a:p>
          <a:p>
            <a:pPr lvl="1"/>
            <a:r>
              <a:rPr lang="it-IT" dirty="0" err="1" smtClean="0"/>
              <a:t>Spain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endParaRPr lang="it-IT" dirty="0" smtClean="0"/>
          </a:p>
          <a:p>
            <a:pPr lvl="1"/>
            <a:r>
              <a:rPr lang="it-IT" dirty="0" err="1" smtClean="0"/>
              <a:t>Germany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contribute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Funds</a:t>
            </a:r>
            <a:r>
              <a:rPr lang="it-IT" dirty="0" smtClean="0"/>
              <a:t> in France, Italy and </a:t>
            </a:r>
            <a:r>
              <a:rPr lang="it-IT" dirty="0" err="1" smtClean="0"/>
              <a:t>Greece</a:t>
            </a:r>
            <a:r>
              <a:rPr lang="it-IT" dirty="0" smtClean="0"/>
              <a:t> are “site”</a:t>
            </a:r>
            <a:r>
              <a:rPr lang="it-IT" dirty="0" err="1" smtClean="0"/>
              <a:t>-linked</a:t>
            </a:r>
            <a:endParaRPr lang="it-IT" dirty="0" smtClean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Preparatory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manage</a:t>
            </a:r>
            <a:r>
              <a:rPr lang="it-IT" dirty="0" smtClean="0"/>
              <a:t> the </a:t>
            </a:r>
            <a:r>
              <a:rPr lang="it-IT" dirty="0" err="1" smtClean="0"/>
              <a:t>post-PP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endParaRPr lang="it-IT" dirty="0" smtClean="0"/>
          </a:p>
          <a:p>
            <a:r>
              <a:rPr lang="it-IT" dirty="0" smtClean="0"/>
              <a:t>A Memorandum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/>
              <a:t>preparation</a:t>
            </a:r>
            <a:endParaRPr lang="it-IT" dirty="0" smtClean="0"/>
          </a:p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intention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strenghten</a:t>
            </a:r>
            <a:r>
              <a:rPr lang="it-IT" dirty="0" smtClean="0"/>
              <a:t> the </a:t>
            </a:r>
            <a:r>
              <a:rPr lang="it-IT" dirty="0" err="1" smtClean="0"/>
              <a:t>collaboration</a:t>
            </a:r>
            <a:endParaRPr lang="it-IT" dirty="0" smtClean="0"/>
          </a:p>
          <a:p>
            <a:pPr lvl="1"/>
            <a:r>
              <a:rPr lang="it-IT" dirty="0" err="1" smtClean="0"/>
              <a:t>Central</a:t>
            </a:r>
            <a:r>
              <a:rPr lang="it-IT" dirty="0" smtClean="0"/>
              <a:t> management</a:t>
            </a:r>
          </a:p>
          <a:p>
            <a:pPr lvl="1"/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endParaRPr lang="it-IT" dirty="0" smtClean="0"/>
          </a:p>
          <a:p>
            <a:pPr lvl="1"/>
            <a:r>
              <a:rPr lang="it-IT" dirty="0" err="1" smtClean="0"/>
              <a:t>V</a:t>
            </a:r>
            <a:r>
              <a:rPr lang="it-IT" dirty="0" err="1" smtClean="0"/>
              <a:t>alidation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chosen</a:t>
            </a:r>
            <a:r>
              <a:rPr lang="it-IT" dirty="0" smtClean="0"/>
              <a:t> </a:t>
            </a:r>
            <a:r>
              <a:rPr lang="it-IT" dirty="0" err="1" smtClean="0"/>
              <a:t>technologies</a:t>
            </a:r>
            <a:endParaRPr lang="it-IT" dirty="0" smtClean="0"/>
          </a:p>
          <a:p>
            <a:pPr lvl="1"/>
            <a:r>
              <a:rPr lang="it-IT" dirty="0" smtClean="0"/>
              <a:t>Start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arrays</a:t>
            </a:r>
            <a:r>
              <a:rPr lang="it-IT" dirty="0" smtClean="0"/>
              <a:t> in </a:t>
            </a:r>
            <a:r>
              <a:rPr lang="it-IT" dirty="0" err="1" smtClean="0"/>
              <a:t>Toulon</a:t>
            </a:r>
            <a:r>
              <a:rPr lang="it-IT" dirty="0" smtClean="0"/>
              <a:t> and Capo Passero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 and EMSO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05299" y="1221904"/>
            <a:ext cx="4802375" cy="34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6499649" y="3111128"/>
            <a:ext cx="1643658" cy="12892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10" name="Picture 28" descr="emso logo final 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6D7DD"/>
              </a:clrFrom>
              <a:clrTo>
                <a:srgbClr val="D6D7D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21272" y="2238400"/>
            <a:ext cx="21780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457200" y="2996953"/>
            <a:ext cx="3203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 dirty="0">
                <a:solidFill>
                  <a:srgbClr val="FF0000"/>
                </a:solidFill>
                <a:latin typeface="+mn-lt"/>
              </a:rPr>
              <a:t>Real Time </a:t>
            </a:r>
            <a:endParaRPr lang="it-IT" sz="1800" b="1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/>
            <a:r>
              <a:rPr lang="it-IT" sz="1800" b="1" dirty="0" err="1" smtClean="0">
                <a:solidFill>
                  <a:srgbClr val="FF0000"/>
                </a:solidFill>
                <a:latin typeface="+mn-lt"/>
              </a:rPr>
              <a:t>Environmental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+mn-lt"/>
              </a:rPr>
              <a:t>Monitoring</a:t>
            </a:r>
            <a:endParaRPr lang="it-IT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285750" y="1221904"/>
            <a:ext cx="3643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 dirty="0" err="1" smtClean="0">
                <a:latin typeface="+mn-lt"/>
              </a:rPr>
              <a:t>Sinergy</a:t>
            </a:r>
            <a:r>
              <a:rPr lang="it-IT" sz="1800" b="1" dirty="0" smtClean="0">
                <a:latin typeface="+mn-lt"/>
              </a:rPr>
              <a:t> </a:t>
            </a:r>
            <a:r>
              <a:rPr lang="it-IT" sz="1800" b="1" dirty="0" err="1" smtClean="0">
                <a:latin typeface="+mn-lt"/>
              </a:rPr>
              <a:t>with</a:t>
            </a:r>
            <a:r>
              <a:rPr lang="it-IT" sz="1800" b="1" dirty="0" smtClean="0">
                <a:latin typeface="+mn-lt"/>
              </a:rPr>
              <a:t> </a:t>
            </a:r>
            <a:r>
              <a:rPr lang="it-IT" sz="1800" b="1" dirty="0">
                <a:latin typeface="+mn-lt"/>
              </a:rPr>
              <a:t>the </a:t>
            </a:r>
            <a:r>
              <a:rPr lang="it-IT" sz="1800" b="1" dirty="0" err="1">
                <a:latin typeface="+mn-lt"/>
              </a:rPr>
              <a:t>Earth</a:t>
            </a:r>
            <a:r>
              <a:rPr lang="it-IT" sz="1800" b="1" dirty="0">
                <a:latin typeface="+mn-lt"/>
              </a:rPr>
              <a:t> and </a:t>
            </a:r>
            <a:r>
              <a:rPr lang="it-IT" sz="1800" b="1" dirty="0" err="1">
                <a:latin typeface="+mn-lt"/>
              </a:rPr>
              <a:t>Sea</a:t>
            </a:r>
            <a:r>
              <a:rPr lang="it-IT" sz="1800" b="1" dirty="0">
                <a:latin typeface="+mn-lt"/>
              </a:rPr>
              <a:t> Science Community</a:t>
            </a:r>
          </a:p>
        </p:txBody>
      </p:sp>
      <p:pic>
        <p:nvPicPr>
          <p:cNvPr id="13" name="Picture 6" descr="KM3NeT_logo_web_no_shad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1112" y="1959000"/>
            <a:ext cx="10801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31828" y="1959000"/>
            <a:ext cx="1975846" cy="6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0" y="3774504"/>
            <a:ext cx="4533900" cy="92333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 dirty="0" smtClean="0">
                <a:solidFill>
                  <a:schemeClr val="bg1"/>
                </a:solidFill>
              </a:rPr>
              <a:t>Toulon, </a:t>
            </a:r>
            <a:r>
              <a:rPr lang="it-IT" sz="1800" b="1" dirty="0" err="1" smtClean="0">
                <a:solidFill>
                  <a:schemeClr val="bg1"/>
                </a:solidFill>
              </a:rPr>
              <a:t>Sicily</a:t>
            </a:r>
            <a:r>
              <a:rPr lang="it-IT" sz="1800" b="1" dirty="0" smtClean="0">
                <a:solidFill>
                  <a:schemeClr val="bg1"/>
                </a:solidFill>
              </a:rPr>
              <a:t> and </a:t>
            </a:r>
            <a:r>
              <a:rPr lang="it-IT" sz="1800" b="1" dirty="0" err="1" smtClean="0">
                <a:solidFill>
                  <a:schemeClr val="bg1"/>
                </a:solidFill>
              </a:rPr>
              <a:t>Hellenic</a:t>
            </a:r>
            <a:r>
              <a:rPr lang="it-IT" sz="1800" b="1" dirty="0" smtClean="0">
                <a:solidFill>
                  <a:schemeClr val="bg1"/>
                </a:solidFill>
              </a:rPr>
              <a:t>: </a:t>
            </a:r>
            <a:endParaRPr lang="it-IT" sz="18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sz="1800" b="1" dirty="0" err="1">
                <a:solidFill>
                  <a:schemeClr val="bg1"/>
                </a:solidFill>
              </a:rPr>
              <a:t>sites</a:t>
            </a:r>
            <a:r>
              <a:rPr lang="it-IT" sz="1800" b="1" dirty="0">
                <a:solidFill>
                  <a:schemeClr val="bg1"/>
                </a:solidFill>
              </a:rPr>
              <a:t> of common </a:t>
            </a:r>
            <a:r>
              <a:rPr lang="it-IT" sz="1800" b="1" dirty="0" err="1">
                <a:solidFill>
                  <a:schemeClr val="bg1"/>
                </a:solidFill>
              </a:rPr>
              <a:t>interest</a:t>
            </a:r>
            <a:r>
              <a:rPr lang="it-IT" sz="1800" b="1" dirty="0">
                <a:solidFill>
                  <a:schemeClr val="bg1"/>
                </a:solidFill>
              </a:rPr>
              <a:t> for KM3NeT and EMSO 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179512" y="5246216"/>
            <a:ext cx="632013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Geophisics (geohazard):</a:t>
            </a:r>
          </a:p>
          <a:p>
            <a:pPr>
              <a:defRPr/>
            </a:pPr>
            <a:r>
              <a:rPr lang="it-IT" sz="16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Seismic phenomena, low frequency passive acoustics, magnetic field variations,... 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179512" y="4754860"/>
            <a:ext cx="537626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Oceanography (water circulation, climate change): </a:t>
            </a:r>
          </a:p>
          <a:p>
            <a:pPr>
              <a:defRPr/>
            </a:pPr>
            <a:r>
              <a:rPr lang="it-IT" sz="16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Current intensity and direction, Water temperature, Water salinity ,... </a:t>
            </a:r>
          </a:p>
        </p:txBody>
      </p:sp>
      <p:sp>
        <p:nvSpPr>
          <p:cNvPr id="18" name="TextBox 41"/>
          <p:cNvSpPr txBox="1"/>
          <p:nvPr/>
        </p:nvSpPr>
        <p:spPr>
          <a:xfrm>
            <a:off x="179512" y="5737572"/>
            <a:ext cx="564908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Biology (micro-biology, cetaceans,...):</a:t>
            </a:r>
          </a:p>
          <a:p>
            <a:pPr>
              <a:defRPr/>
            </a:pPr>
            <a:r>
              <a:rPr lang="it-IT" sz="16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Passive acoustics, Biofouling, Bioluminescence, Water samples analysis,...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511180"/>
            <a:ext cx="8229600" cy="4015610"/>
          </a:xfrm>
        </p:spPr>
        <p:txBody>
          <a:bodyPr>
            <a:normAutofit fontScale="32500" lnSpcReduction="20000"/>
          </a:bodyPr>
          <a:lstStyle/>
          <a:p>
            <a:r>
              <a:rPr lang="it-IT" sz="6154" dirty="0" smtClean="0"/>
              <a:t>KM3NeT </a:t>
            </a:r>
            <a:r>
              <a:rPr lang="it-IT" sz="6154" dirty="0" err="1" smtClean="0"/>
              <a:t>has</a:t>
            </a:r>
            <a:r>
              <a:rPr lang="it-IT" sz="6154" dirty="0" smtClean="0"/>
              <a:t> </a:t>
            </a:r>
            <a:r>
              <a:rPr lang="it-IT" sz="6154" dirty="0" err="1" smtClean="0"/>
              <a:t>gone</a:t>
            </a:r>
            <a:r>
              <a:rPr lang="it-IT" sz="6154" dirty="0" smtClean="0"/>
              <a:t> </a:t>
            </a:r>
            <a:r>
              <a:rPr lang="it-IT" sz="6154" dirty="0" err="1" smtClean="0"/>
              <a:t>through</a:t>
            </a:r>
            <a:r>
              <a:rPr lang="it-IT" sz="6154" dirty="0" smtClean="0"/>
              <a:t> a long and </a:t>
            </a:r>
            <a:r>
              <a:rPr lang="it-IT" sz="6154" dirty="0" err="1" smtClean="0"/>
              <a:t>difficult</a:t>
            </a:r>
            <a:r>
              <a:rPr lang="it-IT" sz="6154" dirty="0" smtClean="0"/>
              <a:t> </a:t>
            </a:r>
            <a:r>
              <a:rPr lang="it-IT" sz="6154" dirty="0" err="1" smtClean="0"/>
              <a:t>path</a:t>
            </a:r>
            <a:r>
              <a:rPr lang="it-IT" sz="6154" dirty="0" smtClean="0"/>
              <a:t>, </a:t>
            </a:r>
            <a:r>
              <a:rPr lang="it-IT" sz="6154" dirty="0" err="1" smtClean="0"/>
              <a:t>impressive</a:t>
            </a:r>
            <a:r>
              <a:rPr lang="it-IT" sz="6154" dirty="0" smtClean="0"/>
              <a:t> </a:t>
            </a:r>
            <a:r>
              <a:rPr lang="it-IT" sz="6154" dirty="0" err="1" smtClean="0"/>
              <a:t>achievements</a:t>
            </a:r>
            <a:r>
              <a:rPr lang="it-IT" sz="6154" dirty="0" smtClean="0"/>
              <a:t> </a:t>
            </a:r>
            <a:r>
              <a:rPr lang="it-IT" sz="6154" dirty="0" err="1" smtClean="0"/>
              <a:t>have</a:t>
            </a:r>
            <a:r>
              <a:rPr lang="it-IT" sz="6154" dirty="0" smtClean="0"/>
              <a:t> </a:t>
            </a:r>
            <a:r>
              <a:rPr lang="it-IT" sz="6154" dirty="0" err="1" smtClean="0"/>
              <a:t>been</a:t>
            </a:r>
            <a:r>
              <a:rPr lang="it-IT" sz="6154" dirty="0" smtClean="0"/>
              <a:t> </a:t>
            </a:r>
            <a:r>
              <a:rPr lang="it-IT" sz="6154" dirty="0" err="1" smtClean="0"/>
              <a:t>reached</a:t>
            </a:r>
            <a:r>
              <a:rPr lang="it-IT" sz="6154" dirty="0" smtClean="0"/>
              <a:t> </a:t>
            </a:r>
            <a:r>
              <a:rPr lang="it-IT" sz="6154" dirty="0" err="1" smtClean="0"/>
              <a:t>both</a:t>
            </a:r>
            <a:r>
              <a:rPr lang="it-IT" sz="6154" dirty="0" smtClean="0"/>
              <a:t> on </a:t>
            </a:r>
            <a:r>
              <a:rPr lang="it-IT" sz="6154" dirty="0" err="1" smtClean="0"/>
              <a:t>technologies</a:t>
            </a:r>
            <a:r>
              <a:rPr lang="it-IT" sz="6154" dirty="0" smtClean="0"/>
              <a:t> </a:t>
            </a:r>
            <a:r>
              <a:rPr lang="it-IT" sz="6154" smtClean="0"/>
              <a:t>and on simulations</a:t>
            </a:r>
            <a:r>
              <a:rPr lang="it-IT" sz="6154" dirty="0" smtClean="0"/>
              <a:t> and </a:t>
            </a:r>
            <a:r>
              <a:rPr lang="it-IT" sz="6154" dirty="0" err="1" smtClean="0"/>
              <a:t>optimization</a:t>
            </a:r>
            <a:r>
              <a:rPr lang="it-IT" sz="6154" dirty="0" smtClean="0"/>
              <a:t> </a:t>
            </a:r>
            <a:r>
              <a:rPr lang="it-IT" sz="6154" dirty="0" err="1" smtClean="0"/>
              <a:t>of</a:t>
            </a:r>
            <a:r>
              <a:rPr lang="it-IT" sz="6154" dirty="0" smtClean="0"/>
              <a:t> </a:t>
            </a:r>
            <a:r>
              <a:rPr lang="it-IT" sz="6154" dirty="0" err="1" smtClean="0"/>
              <a:t>telescope</a:t>
            </a:r>
            <a:r>
              <a:rPr lang="it-IT" sz="6154" dirty="0" smtClean="0"/>
              <a:t> performance</a:t>
            </a:r>
            <a:endParaRPr lang="it-IT" sz="6154" dirty="0" smtClean="0"/>
          </a:p>
          <a:p>
            <a:endParaRPr lang="it-IT" sz="6154" dirty="0" smtClean="0"/>
          </a:p>
          <a:p>
            <a:r>
              <a:rPr lang="it-IT" sz="6154" dirty="0" err="1" smtClean="0"/>
              <a:t>We</a:t>
            </a:r>
            <a:r>
              <a:rPr lang="it-IT" sz="6154" dirty="0" smtClean="0"/>
              <a:t> </a:t>
            </a:r>
            <a:r>
              <a:rPr lang="it-IT" sz="6154" dirty="0" err="1" smtClean="0"/>
              <a:t>have</a:t>
            </a:r>
            <a:r>
              <a:rPr lang="it-IT" sz="6154" dirty="0" smtClean="0"/>
              <a:t> </a:t>
            </a:r>
            <a:r>
              <a:rPr lang="it-IT" sz="6154" dirty="0" err="1" smtClean="0"/>
              <a:t>now</a:t>
            </a:r>
            <a:r>
              <a:rPr lang="it-IT" sz="6154" dirty="0" smtClean="0"/>
              <a:t> </a:t>
            </a:r>
            <a:r>
              <a:rPr lang="it-IT" sz="6154" dirty="0" err="1" smtClean="0"/>
              <a:t>reached</a:t>
            </a:r>
            <a:r>
              <a:rPr lang="it-IT" sz="6154" dirty="0" smtClean="0"/>
              <a:t> a </a:t>
            </a:r>
            <a:r>
              <a:rPr lang="it-IT" sz="6154" dirty="0" err="1" smtClean="0"/>
              <a:t>essential</a:t>
            </a:r>
            <a:r>
              <a:rPr lang="it-IT" sz="6154" dirty="0" smtClean="0"/>
              <a:t> stage </a:t>
            </a:r>
            <a:r>
              <a:rPr lang="it-IT" sz="6154" dirty="0" err="1" smtClean="0"/>
              <a:t>with</a:t>
            </a:r>
            <a:r>
              <a:rPr lang="it-IT" sz="6154" dirty="0" smtClean="0"/>
              <a:t> the </a:t>
            </a:r>
            <a:r>
              <a:rPr lang="it-IT" sz="6154" dirty="0" err="1" smtClean="0"/>
              <a:t>definition</a:t>
            </a:r>
            <a:r>
              <a:rPr lang="it-IT" sz="6154" dirty="0" smtClean="0"/>
              <a:t> </a:t>
            </a:r>
            <a:r>
              <a:rPr lang="it-IT" sz="6154" dirty="0" err="1" smtClean="0"/>
              <a:t>of</a:t>
            </a:r>
            <a:r>
              <a:rPr lang="it-IT" sz="6154" dirty="0" smtClean="0"/>
              <a:t> the </a:t>
            </a:r>
            <a:r>
              <a:rPr lang="it-IT" sz="6154" dirty="0" err="1" smtClean="0"/>
              <a:t>technology</a:t>
            </a:r>
            <a:endParaRPr lang="it-IT" sz="6154" dirty="0" smtClean="0"/>
          </a:p>
          <a:p>
            <a:endParaRPr lang="it-IT" sz="6154" dirty="0" smtClean="0"/>
          </a:p>
          <a:p>
            <a:r>
              <a:rPr lang="it-IT" sz="6154" dirty="0" err="1" smtClean="0"/>
              <a:t>Fundings</a:t>
            </a:r>
            <a:r>
              <a:rPr lang="it-IT" sz="6154" dirty="0" smtClean="0"/>
              <a:t> </a:t>
            </a:r>
            <a:r>
              <a:rPr lang="it-IT" sz="6154" dirty="0" err="1" smtClean="0"/>
              <a:t>to</a:t>
            </a:r>
            <a:r>
              <a:rPr lang="it-IT" sz="6154" dirty="0" smtClean="0"/>
              <a:t> start a first </a:t>
            </a:r>
            <a:r>
              <a:rPr lang="it-IT" sz="6154" dirty="0" err="1" smtClean="0"/>
              <a:t>phase</a:t>
            </a:r>
            <a:r>
              <a:rPr lang="it-IT" sz="6154" dirty="0" smtClean="0"/>
              <a:t> </a:t>
            </a:r>
            <a:r>
              <a:rPr lang="it-IT" sz="6154" dirty="0" err="1" smtClean="0"/>
              <a:t>of</a:t>
            </a:r>
            <a:r>
              <a:rPr lang="it-IT" sz="6154" dirty="0" smtClean="0"/>
              <a:t> detector </a:t>
            </a:r>
            <a:r>
              <a:rPr lang="it-IT" sz="6154" dirty="0" err="1" smtClean="0"/>
              <a:t>construction</a:t>
            </a:r>
            <a:r>
              <a:rPr lang="it-IT" sz="6154" dirty="0" smtClean="0"/>
              <a:t> are </a:t>
            </a:r>
            <a:r>
              <a:rPr lang="it-IT" sz="6154" dirty="0" err="1" smtClean="0"/>
              <a:t>now</a:t>
            </a:r>
            <a:r>
              <a:rPr lang="it-IT" sz="6154" dirty="0" smtClean="0"/>
              <a:t> </a:t>
            </a:r>
            <a:r>
              <a:rPr lang="it-IT" sz="6154" dirty="0" err="1" smtClean="0"/>
              <a:t>available</a:t>
            </a:r>
            <a:endParaRPr lang="it-IT" sz="6154" dirty="0" smtClean="0"/>
          </a:p>
          <a:p>
            <a:endParaRPr lang="it-IT" sz="6154" dirty="0" smtClean="0"/>
          </a:p>
          <a:p>
            <a:r>
              <a:rPr lang="it-IT" sz="6154" dirty="0" smtClean="0"/>
              <a:t>A </a:t>
            </a:r>
            <a:r>
              <a:rPr lang="it-IT" sz="6154" dirty="0" err="1" smtClean="0"/>
              <a:t>rapid</a:t>
            </a:r>
            <a:r>
              <a:rPr lang="it-IT" sz="6154" dirty="0" smtClean="0"/>
              <a:t> and positive </a:t>
            </a:r>
            <a:r>
              <a:rPr lang="it-IT" sz="6154" dirty="0" err="1" smtClean="0"/>
              <a:t>conclusion</a:t>
            </a:r>
            <a:r>
              <a:rPr lang="it-IT" sz="6154" dirty="0" smtClean="0"/>
              <a:t> </a:t>
            </a:r>
            <a:r>
              <a:rPr lang="it-IT" sz="6154" dirty="0" err="1" smtClean="0"/>
              <a:t>of</a:t>
            </a:r>
            <a:r>
              <a:rPr lang="it-IT" sz="6154" dirty="0" smtClean="0"/>
              <a:t> the </a:t>
            </a:r>
            <a:r>
              <a:rPr lang="it-IT" sz="6154" dirty="0" err="1" smtClean="0"/>
              <a:t>validation</a:t>
            </a:r>
            <a:r>
              <a:rPr lang="it-IT" sz="6154" dirty="0" smtClean="0"/>
              <a:t> </a:t>
            </a:r>
            <a:r>
              <a:rPr lang="it-IT" sz="6154" dirty="0" err="1" smtClean="0"/>
              <a:t>tests</a:t>
            </a:r>
            <a:r>
              <a:rPr lang="it-IT" sz="6154" dirty="0" smtClean="0"/>
              <a:t> and a </a:t>
            </a:r>
            <a:r>
              <a:rPr lang="it-IT" sz="6154" dirty="0" err="1" smtClean="0"/>
              <a:t>time</a:t>
            </a:r>
            <a:r>
              <a:rPr lang="it-IT" sz="6154" dirty="0" smtClean="0"/>
              <a:t> </a:t>
            </a:r>
            <a:r>
              <a:rPr lang="it-IT" sz="6154" dirty="0" err="1" smtClean="0"/>
              <a:t>schedule</a:t>
            </a:r>
            <a:r>
              <a:rPr lang="it-IT" sz="6154" dirty="0" smtClean="0"/>
              <a:t> </a:t>
            </a:r>
            <a:r>
              <a:rPr lang="it-IT" sz="6154" dirty="0" err="1" smtClean="0"/>
              <a:t>compatible</a:t>
            </a:r>
            <a:r>
              <a:rPr lang="it-IT" sz="6154" dirty="0" smtClean="0"/>
              <a:t> </a:t>
            </a:r>
            <a:r>
              <a:rPr lang="it-IT" sz="6154" dirty="0" err="1" smtClean="0"/>
              <a:t>with</a:t>
            </a:r>
            <a:r>
              <a:rPr lang="it-IT" sz="6154" dirty="0" smtClean="0"/>
              <a:t> the </a:t>
            </a:r>
            <a:r>
              <a:rPr lang="it-IT" sz="6154" dirty="0" err="1" smtClean="0"/>
              <a:t>constraints</a:t>
            </a:r>
            <a:r>
              <a:rPr lang="it-IT" sz="6154" dirty="0" smtClean="0"/>
              <a:t> </a:t>
            </a:r>
            <a:r>
              <a:rPr lang="it-IT" sz="6154" dirty="0" err="1" smtClean="0"/>
              <a:t>imposed</a:t>
            </a:r>
            <a:r>
              <a:rPr lang="it-IT" sz="6154" dirty="0" smtClean="0"/>
              <a:t> </a:t>
            </a:r>
            <a:r>
              <a:rPr lang="it-IT" sz="6154" dirty="0" err="1" smtClean="0"/>
              <a:t>by</a:t>
            </a:r>
            <a:r>
              <a:rPr lang="it-IT" sz="6154" dirty="0" smtClean="0"/>
              <a:t> the </a:t>
            </a:r>
            <a:r>
              <a:rPr lang="it-IT" sz="6154" dirty="0" err="1" smtClean="0"/>
              <a:t>Structural</a:t>
            </a:r>
            <a:r>
              <a:rPr lang="it-IT" sz="6154" dirty="0" smtClean="0"/>
              <a:t> </a:t>
            </a:r>
            <a:r>
              <a:rPr lang="it-IT" sz="6154" dirty="0" err="1" smtClean="0"/>
              <a:t>Funds</a:t>
            </a:r>
            <a:r>
              <a:rPr lang="it-IT" sz="6154" dirty="0" smtClean="0"/>
              <a:t> </a:t>
            </a:r>
            <a:r>
              <a:rPr lang="it-IT" sz="6154" dirty="0" err="1" smtClean="0"/>
              <a:t>rules</a:t>
            </a:r>
            <a:r>
              <a:rPr lang="it-IT" sz="6154" dirty="0" smtClean="0"/>
              <a:t> are </a:t>
            </a:r>
            <a:r>
              <a:rPr lang="it-IT" sz="6154" dirty="0" err="1" smtClean="0"/>
              <a:t>now</a:t>
            </a:r>
            <a:r>
              <a:rPr lang="it-IT" sz="6154" dirty="0" smtClean="0"/>
              <a:t> </a:t>
            </a:r>
            <a:r>
              <a:rPr lang="it-IT" sz="6154" dirty="0" err="1" smtClean="0"/>
              <a:t>essential</a:t>
            </a:r>
            <a:r>
              <a:rPr lang="it-IT" sz="6154" dirty="0" smtClean="0"/>
              <a:t> </a:t>
            </a:r>
            <a:r>
              <a:rPr lang="it-IT" sz="6154" dirty="0" err="1" smtClean="0"/>
              <a:t>for</a:t>
            </a:r>
            <a:r>
              <a:rPr lang="it-IT" sz="6154" dirty="0" smtClean="0"/>
              <a:t> </a:t>
            </a:r>
            <a:r>
              <a:rPr lang="it-IT" sz="6154" dirty="0" err="1" smtClean="0"/>
              <a:t>further</a:t>
            </a:r>
            <a:r>
              <a:rPr lang="it-IT" sz="6154" dirty="0" smtClean="0"/>
              <a:t> </a:t>
            </a:r>
            <a:r>
              <a:rPr lang="it-IT" sz="6154" dirty="0" err="1" smtClean="0"/>
              <a:t>development</a:t>
            </a:r>
            <a:r>
              <a:rPr lang="it-IT" sz="6154" dirty="0" smtClean="0"/>
              <a:t> </a:t>
            </a:r>
            <a:r>
              <a:rPr lang="it-IT" sz="6154" dirty="0" err="1" smtClean="0"/>
              <a:t>of</a:t>
            </a:r>
            <a:r>
              <a:rPr lang="it-IT" sz="6154" dirty="0" smtClean="0"/>
              <a:t> KM3NeT</a:t>
            </a:r>
          </a:p>
          <a:p>
            <a:endParaRPr lang="it-IT" sz="6154" dirty="0" smtClean="0"/>
          </a:p>
          <a:p>
            <a:endParaRPr lang="it-IT" sz="6154" dirty="0" smtClean="0"/>
          </a:p>
          <a:p>
            <a:endParaRPr lang="it-IT" sz="6154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93848" y="5526790"/>
            <a:ext cx="3933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 smtClean="0"/>
              <a:t>Then</a:t>
            </a:r>
            <a:r>
              <a:rPr lang="it-IT" sz="3600" dirty="0" smtClean="0"/>
              <a:t>. </a:t>
            </a:r>
            <a:r>
              <a:rPr lang="it-IT" sz="3600" dirty="0" err="1" smtClean="0"/>
              <a:t>Let</a:t>
            </a:r>
            <a:r>
              <a:rPr lang="it-IT" sz="3600" dirty="0" smtClean="0"/>
              <a:t>’</a:t>
            </a:r>
            <a:r>
              <a:rPr lang="it-IT" sz="3600" dirty="0" err="1" smtClean="0"/>
              <a:t>s</a:t>
            </a:r>
            <a:r>
              <a:rPr lang="it-IT" sz="3600" dirty="0" smtClean="0"/>
              <a:t> go </a:t>
            </a:r>
            <a:r>
              <a:rPr lang="it-IT" sz="3600" dirty="0" err="1" smtClean="0"/>
              <a:t>for</a:t>
            </a:r>
            <a:r>
              <a:rPr lang="it-IT" sz="3600" dirty="0" smtClean="0"/>
              <a:t> </a:t>
            </a:r>
            <a:r>
              <a:rPr lang="it-IT" sz="3600" dirty="0" err="1" smtClean="0"/>
              <a:t>it</a:t>
            </a:r>
            <a:r>
              <a:rPr lang="it-IT" sz="3600" dirty="0" smtClean="0"/>
              <a:t>!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brief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KM3NeT: </a:t>
            </a:r>
            <a:r>
              <a:rPr lang="it-IT" dirty="0" err="1" smtClean="0"/>
              <a:t>from</a:t>
            </a:r>
            <a:r>
              <a:rPr lang="it-IT" dirty="0" smtClean="0"/>
              <a:t> the Design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Preparatory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Future </a:t>
            </a:r>
            <a:r>
              <a:rPr lang="it-IT" dirty="0" err="1" smtClean="0"/>
              <a:t>programs</a:t>
            </a:r>
            <a:endParaRPr lang="it-IT" dirty="0" smtClean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Immagine 93" descr="poster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85800"/>
            <a:ext cx="56642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94"/>
          <p:cNvSpPr txBox="1">
            <a:spLocks noChangeArrowheads="1"/>
          </p:cNvSpPr>
          <p:nvPr/>
        </p:nvSpPr>
        <p:spPr bwMode="auto">
          <a:xfrm>
            <a:off x="457199" y="1104900"/>
            <a:ext cx="495791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International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consortium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involving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more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than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300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scientists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10 EU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countries</a:t>
            </a:r>
            <a:endParaRPr lang="it-IT" sz="24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objective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build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most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sensitive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high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neutrino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telescope</a:t>
            </a:r>
            <a:endParaRPr lang="it-IT" sz="24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KM3NeT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the 44</a:t>
            </a:r>
            <a:br>
              <a:rPr lang="it-IT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pan-european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it-IT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infrastructures</a:t>
            </a:r>
            <a:r>
              <a:rPr lang="it-IT" sz="2400" dirty="0" smtClean="0">
                <a:latin typeface="Calibri" charset="0"/>
                <a:ea typeface="Calibri" charset="0"/>
                <a:cs typeface="Calibri" charset="0"/>
              </a:rPr>
              <a:t> on the ESFRI EU </a:t>
            </a:r>
            <a:r>
              <a:rPr lang="it-IT" sz="2400" dirty="0" err="1" smtClean="0">
                <a:latin typeface="Calibri" charset="0"/>
                <a:ea typeface="Calibri" charset="0"/>
                <a:cs typeface="Calibri" charset="0"/>
              </a:rPr>
              <a:t>roadmap</a:t>
            </a:r>
            <a:endParaRPr lang="it-IT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magine 95" descr="KM3NeT_logo_we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60" y="5053804"/>
            <a:ext cx="1307574" cy="13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brief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KM3NeT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Started</a:t>
            </a:r>
            <a:r>
              <a:rPr lang="it-IT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february</a:t>
            </a:r>
            <a:r>
              <a:rPr lang="it-IT" dirty="0" smtClean="0"/>
              <a:t> 2006 </a:t>
            </a:r>
            <a:r>
              <a:rPr lang="it-IT" dirty="0" err="1" smtClean="0"/>
              <a:t>with</a:t>
            </a:r>
            <a:r>
              <a:rPr lang="it-IT" dirty="0" smtClean="0"/>
              <a:t> the Design </a:t>
            </a:r>
            <a:r>
              <a:rPr lang="it-IT" dirty="0" err="1" smtClean="0"/>
              <a:t>Study</a:t>
            </a:r>
            <a:r>
              <a:rPr lang="it-IT" dirty="0" smtClean="0"/>
              <a:t> project </a:t>
            </a:r>
            <a:r>
              <a:rPr lang="it-IT" dirty="0" err="1" smtClean="0"/>
              <a:t>co-funded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9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 under </a:t>
            </a:r>
            <a:r>
              <a:rPr lang="it-IT" dirty="0" smtClean="0"/>
              <a:t>the 6</a:t>
            </a:r>
            <a:r>
              <a:rPr lang="it-IT" baseline="30000" dirty="0" smtClean="0"/>
              <a:t>th</a:t>
            </a:r>
            <a:r>
              <a:rPr lang="it-IT" dirty="0" smtClean="0"/>
              <a:t> EC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Programme</a:t>
            </a:r>
            <a:endParaRPr lang="it-IT" dirty="0" smtClean="0"/>
          </a:p>
          <a:p>
            <a:pPr lvl="1"/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Erlangen</a:t>
            </a:r>
            <a:r>
              <a:rPr lang="it-IT" dirty="0" smtClean="0"/>
              <a:t> (</a:t>
            </a:r>
            <a:r>
              <a:rPr lang="it-IT" dirty="0" err="1" smtClean="0"/>
              <a:t>U</a:t>
            </a:r>
            <a:r>
              <a:rPr lang="it-IT" dirty="0" smtClean="0"/>
              <a:t>. </a:t>
            </a:r>
            <a:r>
              <a:rPr lang="it-IT" dirty="0" err="1" smtClean="0"/>
              <a:t>Katz</a:t>
            </a:r>
            <a:r>
              <a:rPr lang="it-IT" dirty="0" smtClean="0"/>
              <a:t>)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In 2007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</a:t>
            </a:r>
            <a:r>
              <a:rPr lang="it-IT" dirty="0" smtClean="0"/>
              <a:t>in the </a:t>
            </a:r>
            <a:r>
              <a:rPr lang="it-IT" dirty="0" err="1" smtClean="0"/>
              <a:t>roadmap</a:t>
            </a:r>
            <a:r>
              <a:rPr lang="it-IT" dirty="0" smtClean="0"/>
              <a:t> 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Forum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Infrastructures</a:t>
            </a:r>
            <a:r>
              <a:rPr lang="it-IT" dirty="0" smtClean="0"/>
              <a:t> (ESFRI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In 2008</a:t>
            </a:r>
            <a:r>
              <a:rPr lang="it-IT" dirty="0" smtClean="0"/>
              <a:t> </a:t>
            </a:r>
            <a:r>
              <a:rPr lang="it-IT" dirty="0" err="1" smtClean="0"/>
              <a:t>co-funded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M</a:t>
            </a:r>
            <a:r>
              <a:rPr lang="it-IT" dirty="0" err="1" smtClean="0"/>
              <a:t>€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smtClean="0"/>
              <a:t>a “</a:t>
            </a:r>
            <a:r>
              <a:rPr lang="it-IT" dirty="0" err="1" smtClean="0"/>
              <a:t>Preparatory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”</a:t>
            </a:r>
            <a:r>
              <a:rPr lang="it-IT" dirty="0" smtClean="0"/>
              <a:t> </a:t>
            </a:r>
            <a:r>
              <a:rPr lang="it-IT" dirty="0" smtClean="0"/>
              <a:t>under </a:t>
            </a:r>
            <a:r>
              <a:rPr lang="it-IT" dirty="0" smtClean="0"/>
              <a:t>the 7</a:t>
            </a:r>
            <a:r>
              <a:rPr lang="it-IT" baseline="30000" dirty="0" smtClean="0"/>
              <a:t>th</a:t>
            </a:r>
            <a:r>
              <a:rPr lang="it-IT" dirty="0" smtClean="0"/>
              <a:t> EC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Programme</a:t>
            </a:r>
            <a:r>
              <a:rPr lang="it-IT" dirty="0" smtClean="0"/>
              <a:t> and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smtClean="0"/>
              <a:t>conclude in </a:t>
            </a:r>
            <a:r>
              <a:rPr lang="it-IT" dirty="0" err="1" smtClean="0"/>
              <a:t>february</a:t>
            </a:r>
            <a:r>
              <a:rPr lang="it-IT" dirty="0" smtClean="0"/>
              <a:t> </a:t>
            </a:r>
            <a:r>
              <a:rPr lang="it-IT" dirty="0" smtClean="0"/>
              <a:t>2012</a:t>
            </a:r>
          </a:p>
          <a:p>
            <a:pPr lvl="1"/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INFN-LNS (E. M.)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KM3NeT Design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objectives</a:t>
            </a:r>
            <a:endParaRPr lang="it-IT" dirty="0"/>
          </a:p>
        </p:txBody>
      </p:sp>
      <p:sp>
        <p:nvSpPr>
          <p:cNvPr id="4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469900" indent="-469900"/>
            <a:r>
              <a:rPr lang="en-GB" sz="2800" dirty="0" smtClean="0"/>
              <a:t>Energy range and main physics goals</a:t>
            </a:r>
          </a:p>
          <a:p>
            <a:pPr marL="908050" lvl="1" indent="-436563"/>
            <a:r>
              <a:rPr lang="en-GB" sz="2400" dirty="0" smtClean="0"/>
              <a:t>Optimization to investigate </a:t>
            </a:r>
            <a:r>
              <a:rPr lang="en-GB" sz="2400" dirty="0"/>
              <a:t>neutrino “point sources” </a:t>
            </a:r>
            <a:r>
              <a:rPr lang="it-IT" sz="2400" dirty="0">
                <a:sym typeface="Wingdings" charset="2"/>
              </a:rPr>
              <a:t></a:t>
            </a:r>
            <a:r>
              <a:rPr lang="en-GB" sz="2400" dirty="0"/>
              <a:t> optimisation in the energy regime 1-100 </a:t>
            </a:r>
            <a:r>
              <a:rPr lang="en-GB" sz="2400" dirty="0" err="1" smtClean="0"/>
              <a:t>TeV</a:t>
            </a:r>
            <a:endParaRPr lang="en-GB" sz="2400" dirty="0" smtClean="0"/>
          </a:p>
          <a:p>
            <a:pPr marL="908050" lvl="1" indent="-436563"/>
            <a:r>
              <a:rPr lang="en-GB" sz="2400" dirty="0" smtClean="0"/>
              <a:t>Diffuse neutrino fluxes</a:t>
            </a:r>
          </a:p>
          <a:p>
            <a:pPr marL="908050" lvl="1" indent="-436563"/>
            <a:r>
              <a:rPr lang="en-GB" sz="2400" dirty="0" smtClean="0"/>
              <a:t>Other items (… but not optimized for):</a:t>
            </a:r>
          </a:p>
          <a:p>
            <a:pPr marL="1182687" lvl="2" indent="-436563"/>
            <a:r>
              <a:rPr lang="en-GB" sz="2100" dirty="0" smtClean="0"/>
              <a:t>Dark Matter</a:t>
            </a:r>
          </a:p>
          <a:p>
            <a:pPr marL="1182687" lvl="2" indent="-436563"/>
            <a:r>
              <a:rPr lang="en-GB" sz="2100" dirty="0" smtClean="0"/>
              <a:t>Neutrino particle physics</a:t>
            </a:r>
          </a:p>
          <a:p>
            <a:pPr marL="1182687" lvl="2" indent="-436563"/>
            <a:r>
              <a:rPr lang="en-GB" sz="2100" dirty="0" smtClean="0"/>
              <a:t>Exotics (Magnetic Monopoles, Lorentz invariance violation, …)</a:t>
            </a:r>
          </a:p>
          <a:p>
            <a:pPr marL="469900" indent="-469900"/>
            <a:r>
              <a:rPr lang="en-GB" sz="2800" dirty="0"/>
              <a:t>Implementation </a:t>
            </a:r>
            <a:r>
              <a:rPr lang="en-GB" sz="2800" dirty="0" smtClean="0"/>
              <a:t>requirements</a:t>
            </a:r>
          </a:p>
          <a:p>
            <a:pPr marL="908050" lvl="1" indent="-436563"/>
            <a:r>
              <a:rPr lang="en-GB" sz="2400" dirty="0"/>
              <a:t>Construction time </a:t>
            </a:r>
            <a:r>
              <a:rPr lang="en-GB" sz="2400" dirty="0">
                <a:ea typeface="Arial" charset="0"/>
                <a:cs typeface="Arial" charset="0"/>
              </a:rPr>
              <a:t>≤</a:t>
            </a:r>
            <a:r>
              <a:rPr lang="en-GB" sz="2400" dirty="0"/>
              <a:t>5 years</a:t>
            </a:r>
          </a:p>
          <a:p>
            <a:pPr marL="908050" lvl="1" indent="-436563"/>
            <a:r>
              <a:rPr lang="en-GB" sz="2400" dirty="0"/>
              <a:t>Operation over at least 10 years without “major maintenance”</a:t>
            </a:r>
            <a:endParaRPr lang="en-GB" sz="2400" u="sng" dirty="0" smtClean="0"/>
          </a:p>
          <a:p>
            <a:pPr marL="469900" indent="-469900"/>
            <a:r>
              <a:rPr lang="it-IT" dirty="0" err="1" smtClean="0"/>
              <a:t>Provide</a:t>
            </a:r>
            <a:r>
              <a:rPr lang="it-IT" dirty="0" smtClean="0"/>
              <a:t> a </a:t>
            </a:r>
            <a:r>
              <a:rPr lang="it-IT" dirty="0" err="1" smtClean="0"/>
              <a:t>deep-sea</a:t>
            </a:r>
            <a:r>
              <a:rPr lang="it-IT" dirty="0" smtClean="0"/>
              <a:t> </a:t>
            </a:r>
            <a:r>
              <a:rPr lang="it-IT" dirty="0" err="1" smtClean="0"/>
              <a:t>cabled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Sea</a:t>
            </a:r>
            <a:r>
              <a:rPr lang="it-IT" dirty="0" smtClean="0"/>
              <a:t> and </a:t>
            </a:r>
            <a:r>
              <a:rPr lang="it-IT" dirty="0" err="1" smtClean="0"/>
              <a:t>Earth</a:t>
            </a:r>
            <a:r>
              <a:rPr lang="it-IT" dirty="0" smtClean="0"/>
              <a:t> </a:t>
            </a:r>
            <a:r>
              <a:rPr lang="it-IT" dirty="0" err="1" smtClean="0"/>
              <a:t>sciences</a:t>
            </a:r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KM3NeT </a:t>
            </a:r>
            <a:r>
              <a:rPr lang="it-IT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6505"/>
          <a:stretch>
            <a:fillRect/>
          </a:stretch>
        </p:blipFill>
        <p:spPr bwMode="auto">
          <a:xfrm>
            <a:off x="1835150" y="1268413"/>
            <a:ext cx="694848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0" y="35052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&gt;75%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&gt;25%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1" y="5589588"/>
            <a:ext cx="819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KM3NeT complements the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IceCube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field of view</a:t>
            </a:r>
          </a:p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  <a:latin typeface="+mn-lt"/>
              </a:rPr>
              <a:t> KM3NeT observes a large part of the sky (</a:t>
            </a:r>
            <a:r>
              <a:rPr lang="en-US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~3.5</a:t>
            </a:r>
            <a:r>
              <a:rPr lang="en-US" dirty="0">
                <a:solidFill>
                  <a:schemeClr val="tx2"/>
                </a:solidFill>
                <a:latin typeface="Symbol" charset="2"/>
                <a:ea typeface="Arial" charset="0"/>
                <a:cs typeface="Symbol" charset="2"/>
              </a:rPr>
              <a:t>p</a:t>
            </a:r>
            <a:r>
              <a:rPr lang="en-US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0688" y="1914525"/>
            <a:ext cx="39243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Font typeface="Wingdings" charset="2"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>Sensitivity for up-going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Font typeface="Wingdings" charset="2"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>neutrinos considered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Font typeface="Wingdings" charset="2"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</a:b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>From Mediterranean </a:t>
            </a:r>
            <a:b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</a:b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24h </a:t>
            </a:r>
            <a:r>
              <a:rPr lang="en-GB" sz="2000" dirty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per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day 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Font typeface="Wingdings" charset="2"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visibility up to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Font typeface="Wingdings" charset="2"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about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cs typeface="Symbol" charset="2"/>
                <a:sym typeface="Wingdings" charset="2"/>
              </a:rPr>
              <a:t>δ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= -50°</a:t>
            </a:r>
            <a:endParaRPr lang="en-GB" sz="2000" dirty="0">
              <a:solidFill>
                <a:schemeClr val="tx2"/>
              </a:solidFill>
              <a:latin typeface="+mn-lt"/>
              <a:cs typeface="Cambria"/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 artists impression of KM3NeT (≈ 1/3)</a:t>
            </a:r>
            <a:endParaRPr lang="it-IT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  <p:grpSp>
        <p:nvGrpSpPr>
          <p:cNvPr id="16" name="Content Placeholder 3"/>
          <p:cNvGrpSpPr>
            <a:grpSpLocks noGrp="1"/>
          </p:cNvGrpSpPr>
          <p:nvPr/>
        </p:nvGrpSpPr>
        <p:grpSpPr bwMode="auto">
          <a:xfrm>
            <a:off x="561975" y="1228725"/>
            <a:ext cx="8229600" cy="4968875"/>
            <a:chOff x="1876228" y="15626159"/>
            <a:chExt cx="27543060" cy="16482308"/>
          </a:xfrm>
        </p:grpSpPr>
        <p:pic>
          <p:nvPicPr>
            <p:cNvPr id="20" name="Picture 4" descr="Km3NeTartistimprsmal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6228" y="15626159"/>
              <a:ext cx="27543060" cy="16482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41"/>
            <p:cNvGrpSpPr>
              <a:grpSpLocks/>
            </p:cNvGrpSpPr>
            <p:nvPr/>
          </p:nvGrpSpPr>
          <p:grpSpPr bwMode="auto">
            <a:xfrm>
              <a:off x="2164260" y="17786400"/>
              <a:ext cx="5472608" cy="11272852"/>
              <a:chOff x="2149084" y="17746796"/>
              <a:chExt cx="5472608" cy="11272852"/>
            </a:xfrm>
          </p:grpSpPr>
          <p:sp>
            <p:nvSpPr>
              <p:cNvPr id="22" name="Oval 6"/>
              <p:cNvSpPr>
                <a:spLocks noChangeAspect="1"/>
              </p:cNvSpPr>
              <p:nvPr/>
            </p:nvSpPr>
            <p:spPr bwMode="auto">
              <a:xfrm>
                <a:off x="3614447" y="17746796"/>
                <a:ext cx="4007245" cy="3856028"/>
              </a:xfrm>
              <a:prstGeom prst="ellipse">
                <a:avLst/>
              </a:prstGeom>
              <a:gradFill flip="none" rotWithShape="1">
                <a:gsLst>
                  <a:gs pos="0">
                    <a:srgbClr val="7D9EDF">
                      <a:shade val="30000"/>
                      <a:satMod val="115000"/>
                    </a:srgbClr>
                  </a:gs>
                  <a:gs pos="50000">
                    <a:srgbClr val="7D9EDF">
                      <a:shade val="67500"/>
                      <a:satMod val="115000"/>
                    </a:srgbClr>
                  </a:gs>
                  <a:gs pos="100000">
                    <a:srgbClr val="7D9ED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>
                  <a:ea typeface="ＭＳ Ｐゴシック" pitchFamily="16" charset="-128"/>
                  <a:cs typeface="+mn-cs"/>
                </a:endParaRPr>
              </a:p>
            </p:txBody>
          </p:sp>
          <p:pic>
            <p:nvPicPr>
              <p:cNvPr id="23" name="Picture 3" descr="\\beuk\user\berbee\KM3\ik\presentaties\barlinks2 cop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7276" y="19148843"/>
                <a:ext cx="3506062" cy="1334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Oval 8"/>
              <p:cNvSpPr>
                <a:spLocks noChangeAspect="1"/>
              </p:cNvSpPr>
              <p:nvPr/>
            </p:nvSpPr>
            <p:spPr bwMode="auto">
              <a:xfrm>
                <a:off x="3557615" y="25163620"/>
                <a:ext cx="4007245" cy="3856028"/>
              </a:xfrm>
              <a:prstGeom prst="ellipse">
                <a:avLst/>
              </a:prstGeom>
              <a:solidFill>
                <a:schemeClr val="bg1"/>
              </a:solidFill>
              <a:ln w="5715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sz="2400">
                  <a:ea typeface="ＭＳ Ｐゴシック" pitchFamily="34" charset="-128"/>
                </a:endParaRPr>
              </a:p>
            </p:txBody>
          </p:sp>
          <p:pic>
            <p:nvPicPr>
              <p:cNvPr id="25" name="Picture 2" descr="\\beuk\user\berbee\KM3\ik\presentaties\barlrechts2 copy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48436" y="26536571"/>
                <a:ext cx="3580880" cy="1363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0" descr="RM5-crop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49084" y="20586536"/>
                <a:ext cx="5243205" cy="5320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7" name="CasellaDiTesto 5"/>
          <p:cNvSpPr txBox="1">
            <a:spLocks noChangeArrowheads="1"/>
          </p:cNvSpPr>
          <p:nvPr/>
        </p:nvSpPr>
        <p:spPr bwMode="auto">
          <a:xfrm>
            <a:off x="1041400" y="5656263"/>
            <a:ext cx="2100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Primary Junction box</a:t>
            </a:r>
          </a:p>
        </p:txBody>
      </p:sp>
      <p:sp>
        <p:nvSpPr>
          <p:cNvPr id="28" name="CasellaDiTesto 6"/>
          <p:cNvSpPr txBox="1">
            <a:spLocks noChangeArrowheads="1"/>
          </p:cNvSpPr>
          <p:nvPr/>
        </p:nvSpPr>
        <p:spPr bwMode="auto">
          <a:xfrm>
            <a:off x="5283200" y="561816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Secondary Junction boxes</a:t>
            </a:r>
          </a:p>
        </p:txBody>
      </p:sp>
      <p:cxnSp>
        <p:nvCxnSpPr>
          <p:cNvPr id="29" name="Connettore 2 28"/>
          <p:cNvCxnSpPr>
            <a:stCxn id="27" idx="3"/>
          </p:cNvCxnSpPr>
          <p:nvPr/>
        </p:nvCxnSpPr>
        <p:spPr>
          <a:xfrm flipV="1">
            <a:off x="3141663" y="5808663"/>
            <a:ext cx="261937" cy="1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10800000">
            <a:off x="5067300" y="56515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15"/>
          <p:cNvSpPr txBox="1">
            <a:spLocks noChangeArrowheads="1"/>
          </p:cNvSpPr>
          <p:nvPr/>
        </p:nvSpPr>
        <p:spPr bwMode="auto">
          <a:xfrm>
            <a:off x="7162800" y="48815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Detection Units</a:t>
            </a:r>
          </a:p>
        </p:txBody>
      </p:sp>
      <p:cxnSp>
        <p:nvCxnSpPr>
          <p:cNvPr id="32" name="Connettore 2 31"/>
          <p:cNvCxnSpPr/>
          <p:nvPr/>
        </p:nvCxnSpPr>
        <p:spPr>
          <a:xfrm rot="16200000" flipV="1">
            <a:off x="7086600" y="43942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6"/>
          <p:cNvSpPr txBox="1">
            <a:spLocks noChangeArrowheads="1"/>
          </p:cNvSpPr>
          <p:nvPr/>
        </p:nvSpPr>
        <p:spPr bwMode="auto">
          <a:xfrm>
            <a:off x="4533900" y="58594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Electro-optical cable</a:t>
            </a:r>
          </a:p>
        </p:txBody>
      </p:sp>
      <p:cxnSp>
        <p:nvCxnSpPr>
          <p:cNvPr id="34" name="Connettore 2 33"/>
          <p:cNvCxnSpPr/>
          <p:nvPr/>
        </p:nvCxnSpPr>
        <p:spPr>
          <a:xfrm rot="10800000">
            <a:off x="4165600" y="60071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conclusions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TDR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Construction is possible with viable technologies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About 300 detection units needed to achieve the required sensitivity, with a discovery potential 5-6 times better than </a:t>
            </a:r>
            <a:r>
              <a:rPr lang="en-GB" sz="2400" dirty="0" err="1" smtClean="0"/>
              <a:t>IceCube</a:t>
            </a:r>
            <a:endParaRPr lang="en-GB" sz="2400" dirty="0" smtClean="0"/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Full KM3NeT has to be built in several independent “building blocks”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Overall investment ~220 M€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Staged implementation possible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Science potential from very early stage of construction on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Operational costs 4-6 M€ per year (2-3% of capital investment), including electricity, maintenance, computing, data centre and management</a:t>
            </a:r>
          </a:p>
          <a:p>
            <a:pPr marL="469900" indent="-469900">
              <a:lnSpc>
                <a:spcPct val="90000"/>
              </a:lnSpc>
            </a:pPr>
            <a:r>
              <a:rPr lang="en-GB" sz="2400" dirty="0" smtClean="0"/>
              <a:t>Still some alternative options were left open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7387"/>
            <a:ext cx="8229600" cy="990600"/>
          </a:xfrm>
        </p:spPr>
        <p:txBody>
          <a:bodyPr>
            <a:normAutofit/>
          </a:bodyPr>
          <a:lstStyle/>
          <a:p>
            <a:r>
              <a:rPr lang="it-IT" dirty="0" smtClean="0"/>
              <a:t>KM3NeT </a:t>
            </a:r>
            <a:r>
              <a:rPr lang="it-IT" dirty="0" err="1" smtClean="0"/>
              <a:t>Preparatory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objectives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33799"/>
            <a:ext cx="8229600" cy="4937760"/>
          </a:xfrm>
        </p:spPr>
        <p:txBody>
          <a:bodyPr>
            <a:normAutofit/>
          </a:bodyPr>
          <a:lstStyle/>
          <a:p>
            <a:r>
              <a:rPr lang="it-IT" dirty="0" err="1" smtClean="0"/>
              <a:t>Build</a:t>
            </a:r>
            <a:r>
              <a:rPr lang="it-IT" dirty="0" smtClean="0"/>
              <a:t> up the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facilitating</a:t>
            </a:r>
            <a:r>
              <a:rPr lang="it-IT" dirty="0" smtClean="0"/>
              <a:t> the </a:t>
            </a:r>
            <a:r>
              <a:rPr lang="it-IT" dirty="0" err="1" smtClean="0"/>
              <a:t>political</a:t>
            </a:r>
            <a:r>
              <a:rPr lang="it-IT" dirty="0" smtClean="0"/>
              <a:t> </a:t>
            </a:r>
            <a:r>
              <a:rPr lang="it-IT" dirty="0" err="1" smtClean="0"/>
              <a:t>convergence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dirty="0" err="1" smtClean="0"/>
              <a:t>legal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and the </a:t>
            </a:r>
            <a:r>
              <a:rPr lang="it-IT" dirty="0" err="1" smtClean="0"/>
              <a:t>governance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future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Explore</a:t>
            </a:r>
            <a:r>
              <a:rPr lang="it-IT" dirty="0" smtClean="0"/>
              <a:t> </a:t>
            </a:r>
            <a:r>
              <a:rPr lang="it-IT" dirty="0" err="1" smtClean="0"/>
              <a:t>funding</a:t>
            </a:r>
            <a:r>
              <a:rPr lang="it-IT" dirty="0" smtClean="0"/>
              <a:t> </a:t>
            </a:r>
            <a:r>
              <a:rPr lang="it-IT" dirty="0" err="1" smtClean="0"/>
              <a:t>perspectives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Prepare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construction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 Migneco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KM3NeT-PP general meeting - Catania, february 22 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Origine.thmx</Template>
  <TotalTime>3680</TotalTime>
  <Words>1192</Words>
  <Application>Microsoft Macintosh PowerPoint</Application>
  <PresentationFormat>Presentazione su schermo (4:3)</PresentationFormat>
  <Paragraphs>188</Paragraphs>
  <Slides>17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Origine</vt:lpstr>
      <vt:lpstr>KM3NeT: where are we and where do we go</vt:lpstr>
      <vt:lpstr>Outline</vt:lpstr>
      <vt:lpstr>KM3NeT</vt:lpstr>
      <vt:lpstr>A brief history of KM3NeT</vt:lpstr>
      <vt:lpstr>KM3NeT Design Study main objectives</vt:lpstr>
      <vt:lpstr>The KM3NeT sky view</vt:lpstr>
      <vt:lpstr>An artists impression of KM3NeT (≈ 1/3)</vt:lpstr>
      <vt:lpstr>Main conclusions of the TDR</vt:lpstr>
      <vt:lpstr>KM3NeT Preparatory Phase objectives</vt:lpstr>
      <vt:lpstr>KM3NeT-PP management structures</vt:lpstr>
      <vt:lpstr>Technology</vt:lpstr>
      <vt:lpstr>The Digital Optical Module (DOM)</vt:lpstr>
      <vt:lpstr>The Detection Unit (DU)</vt:lpstr>
      <vt:lpstr>Funding</vt:lpstr>
      <vt:lpstr>What after the Preparatory Phase?</vt:lpstr>
      <vt:lpstr>KM3NeT and EMSO</vt:lpstr>
      <vt:lpstr>Conclusions</vt:lpstr>
    </vt:vector>
  </TitlesOfParts>
  <Company>INFN-LNS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Piattelli</dc:creator>
  <cp:lastModifiedBy>Piera Sapienza</cp:lastModifiedBy>
  <cp:revision>110</cp:revision>
  <dcterms:created xsi:type="dcterms:W3CDTF">2012-02-21T21:34:38Z</dcterms:created>
  <dcterms:modified xsi:type="dcterms:W3CDTF">2012-02-21T23:07:01Z</dcterms:modified>
</cp:coreProperties>
</file>