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>
      <p:cViewPr varScale="1">
        <p:scale>
          <a:sx n="48" d="100"/>
          <a:sy n="48" d="100"/>
        </p:scale>
        <p:origin x="-11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F3876-3399-4831-9668-44D06B29CF0A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039E5-6594-498A-9B7A-C764418F3AD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7CCB2A-C2CA-4CBE-AAF2-ADC14ADE677F}" type="slidenum">
              <a:rPr lang="el-GR" smtClean="0"/>
              <a:pPr eaLnBrk="1" hangingPunct="1"/>
              <a:t>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7CCB2A-C2CA-4CBE-AAF2-ADC14ADE677F}" type="slidenum">
              <a:rPr lang="el-GR" smtClean="0"/>
              <a:pPr eaLnBrk="1" hangingPunct="1"/>
              <a:t>8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NESTOR</a:t>
            </a:r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NESTOR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NESTOR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786F5-869E-4932-BD31-B8515B017F7C}" type="datetimeFigureOut">
              <a:rPr lang="el-GR" smtClean="0"/>
              <a:t>21/2/2012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NESTOR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13AF-3697-4D17-88E2-DA0D94002667}" type="slidenum">
              <a:rPr lang="el-GR" smtClean="0"/>
              <a:t>‹#›</a:t>
            </a:fld>
            <a:endParaRPr lang="el-GR"/>
          </a:p>
        </p:txBody>
      </p:sp>
      <p:pic>
        <p:nvPicPr>
          <p:cNvPr id="7" name="Picture 7" descr="Picture1-1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PPM Shore Station Report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Electronics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DAQ</a:t>
            </a:r>
          </a:p>
          <a:p>
            <a:endParaRPr lang="en-US" b="1" dirty="0">
              <a:solidFill>
                <a:srgbClr val="0070C0"/>
              </a:solidFill>
            </a:endParaRPr>
          </a:p>
          <a:p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2412" y="6357958"/>
            <a:ext cx="3136900" cy="365125"/>
          </a:xfrm>
        </p:spPr>
        <p:txBody>
          <a:bodyPr/>
          <a:lstStyle/>
          <a:p>
            <a:r>
              <a:rPr lang="en-US" sz="1600" dirty="0" smtClean="0"/>
              <a:t>A. BELIAS - NESTOR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926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Shore </a:t>
            </a:r>
            <a:r>
              <a:rPr lang="en-US" dirty="0" smtClean="0"/>
              <a:t>Station for PPM</a:t>
            </a:r>
            <a:endParaRPr lang="el-GR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743076"/>
            <a:ext cx="8501122" cy="504351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0070C0"/>
                </a:solidFill>
              </a:rPr>
              <a:t>Shore station Electronics</a:t>
            </a:r>
          </a:p>
          <a:p>
            <a:pPr lvl="1">
              <a:defRPr/>
            </a:pPr>
            <a:r>
              <a:rPr lang="en-US" dirty="0" smtClean="0"/>
              <a:t>Receive all data from the photonic network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Data Gathering: point-to-point each DOM to shore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Data Broadcasting: Shore to all DOMs</a:t>
            </a:r>
            <a:endParaRPr lang="en-US" dirty="0" smtClean="0"/>
          </a:p>
          <a:p>
            <a:pPr lvl="1">
              <a:defRPr/>
            </a:pPr>
            <a:r>
              <a:rPr lang="en-US" i="1" dirty="0" smtClean="0">
                <a:sym typeface="Wingdings" pitchFamily="2" charset="2"/>
              </a:rPr>
              <a:t> </a:t>
            </a:r>
            <a:r>
              <a:rPr lang="en-US" i="1" dirty="0" smtClean="0">
                <a:sym typeface="Wingdings" pitchFamily="2" charset="2"/>
              </a:rPr>
              <a:t>Talk </a:t>
            </a:r>
            <a:r>
              <a:rPr lang="en-US" i="1" dirty="0" smtClean="0">
                <a:sym typeface="Wingdings" pitchFamily="2" charset="2"/>
              </a:rPr>
              <a:t>by Kostas </a:t>
            </a:r>
            <a:r>
              <a:rPr lang="en-US" i="1" dirty="0" err="1" smtClean="0">
                <a:sym typeface="Wingdings" pitchFamily="2" charset="2"/>
              </a:rPr>
              <a:t>Manolopoulos</a:t>
            </a:r>
            <a:endParaRPr lang="en-US" i="1" dirty="0" smtClean="0"/>
          </a:p>
          <a:p>
            <a:pPr eaLnBrk="1" hangingPunct="1">
              <a:defRPr/>
            </a:pPr>
            <a:r>
              <a:rPr lang="en-US" b="1" dirty="0" smtClean="0">
                <a:solidFill>
                  <a:srgbClr val="0070C0"/>
                </a:solidFill>
              </a:rPr>
              <a:t>Shore station DAQ</a:t>
            </a:r>
          </a:p>
          <a:p>
            <a:pPr lvl="1">
              <a:defRPr/>
            </a:pPr>
            <a:r>
              <a:rPr lang="en-US" dirty="0" smtClean="0"/>
              <a:t>Single command &amp; control of data tacking</a:t>
            </a:r>
          </a:p>
          <a:p>
            <a:pPr lvl="1">
              <a:defRPr/>
            </a:pPr>
            <a:r>
              <a:rPr lang="en-US" dirty="0" smtClean="0"/>
              <a:t>Routing </a:t>
            </a:r>
            <a:r>
              <a:rPr lang="en-US" dirty="0"/>
              <a:t>d</a:t>
            </a:r>
            <a:r>
              <a:rPr lang="en-US" dirty="0" smtClean="0"/>
              <a:t>ata from electronics to processors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Store data and/or processing results to disk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On-line monitoring DOM data and DAQ system</a:t>
            </a:r>
            <a:endParaRPr lang="el-GR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72412" y="6524581"/>
            <a:ext cx="3136900" cy="365125"/>
          </a:xfrm>
        </p:spPr>
        <p:txBody>
          <a:bodyPr/>
          <a:lstStyle/>
          <a:p>
            <a:r>
              <a:rPr lang="en-US" dirty="0" smtClean="0"/>
              <a:t>A. BELIAS - NESTOR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1406" y="637270"/>
            <a:ext cx="69127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3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Shore</a:t>
            </a:r>
            <a:r>
              <a:rPr lang="de-DE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Station DAQ</a:t>
            </a:r>
          </a:p>
          <a:p>
            <a:pPr>
              <a:defRPr/>
            </a:pPr>
            <a:r>
              <a:rPr lang="de-DE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Software Tasks</a:t>
            </a:r>
          </a:p>
          <a:p>
            <a:pPr>
              <a:defRPr/>
            </a:pPr>
            <a:r>
              <a:rPr lang="de-D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design CEA/</a:t>
            </a:r>
            <a:r>
              <a:rPr lang="de-D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Saclay</a:t>
            </a:r>
            <a:endParaRPr lang="de-DE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812140" y="1984280"/>
            <a:ext cx="1486065" cy="64206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err="1" smtClean="0">
                <a:latin typeface="+mj-lt"/>
              </a:rPr>
              <a:t>Run</a:t>
            </a:r>
            <a:r>
              <a:rPr lang="fr-FR" dirty="0" smtClean="0">
                <a:latin typeface="+mj-lt"/>
              </a:rPr>
              <a:t> Control</a:t>
            </a:r>
            <a:endParaRPr lang="fr-FR" dirty="0">
              <a:latin typeface="+mj-lt"/>
            </a:endParaRPr>
          </a:p>
        </p:txBody>
      </p:sp>
      <p:sp>
        <p:nvSpPr>
          <p:cNvPr id="11" name="Ellipse 11"/>
          <p:cNvSpPr/>
          <p:nvPr/>
        </p:nvSpPr>
        <p:spPr>
          <a:xfrm>
            <a:off x="195516" y="2298744"/>
            <a:ext cx="1486065" cy="64206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latin typeface="+mj-lt"/>
              </a:rPr>
              <a:t>Target</a:t>
            </a:r>
            <a:br>
              <a:rPr lang="fr-FR" dirty="0" smtClean="0">
                <a:latin typeface="+mj-lt"/>
              </a:rPr>
            </a:br>
            <a:r>
              <a:rPr lang="fr-FR" dirty="0" smtClean="0">
                <a:latin typeface="+mj-lt"/>
              </a:rPr>
              <a:t>C&amp;C</a:t>
            </a:r>
            <a:endParaRPr lang="fr-FR" dirty="0">
              <a:latin typeface="+mj-lt"/>
            </a:endParaRPr>
          </a:p>
        </p:txBody>
      </p:sp>
      <p:cxnSp>
        <p:nvCxnSpPr>
          <p:cNvPr id="12" name="Connecteur droit avec flèche 41"/>
          <p:cNvCxnSpPr>
            <a:stCxn id="13" idx="2"/>
            <a:endCxn id="11" idx="6"/>
          </p:cNvCxnSpPr>
          <p:nvPr/>
        </p:nvCxnSpPr>
        <p:spPr>
          <a:xfrm flipH="1">
            <a:off x="1681581" y="2619778"/>
            <a:ext cx="191860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Ellipse 8"/>
          <p:cNvSpPr/>
          <p:nvPr/>
        </p:nvSpPr>
        <p:spPr>
          <a:xfrm>
            <a:off x="3600186" y="2298744"/>
            <a:ext cx="1779906" cy="64206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err="1" smtClean="0">
                <a:latin typeface="+mj-lt"/>
              </a:rPr>
              <a:t>Electronics</a:t>
            </a:r>
            <a:r>
              <a:rPr lang="fr-FR" dirty="0" smtClean="0">
                <a:latin typeface="+mj-lt"/>
              </a:rPr>
              <a:t> C&amp;C</a:t>
            </a:r>
            <a:endParaRPr lang="fr-FR" dirty="0">
              <a:latin typeface="+mj-lt"/>
            </a:endParaRPr>
          </a:p>
        </p:txBody>
      </p:sp>
      <p:cxnSp>
        <p:nvCxnSpPr>
          <p:cNvPr id="14" name="Connecteur droit avec flèche 59"/>
          <p:cNvCxnSpPr>
            <a:stCxn id="15" idx="6"/>
            <a:endCxn id="18" idx="2"/>
          </p:cNvCxnSpPr>
          <p:nvPr/>
        </p:nvCxnSpPr>
        <p:spPr>
          <a:xfrm>
            <a:off x="2859745" y="3620237"/>
            <a:ext cx="1447260" cy="29600"/>
          </a:xfrm>
          <a:prstGeom prst="straightConnector1">
            <a:avLst/>
          </a:prstGeom>
          <a:ln w="76200">
            <a:solidFill>
              <a:srgbClr val="C00000"/>
            </a:solidFill>
            <a:tailEnd type="triangle" w="med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Ellipse 65"/>
          <p:cNvSpPr/>
          <p:nvPr/>
        </p:nvSpPr>
        <p:spPr>
          <a:xfrm>
            <a:off x="1373680" y="3299203"/>
            <a:ext cx="1486065" cy="64206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latin typeface="+mj-lt"/>
              </a:rPr>
              <a:t>Data</a:t>
            </a:r>
            <a:br>
              <a:rPr lang="fr-FR" dirty="0" smtClean="0">
                <a:latin typeface="+mj-lt"/>
              </a:rPr>
            </a:br>
            <a:r>
              <a:rPr lang="fr-FR" dirty="0" smtClean="0">
                <a:latin typeface="+mj-lt"/>
              </a:rPr>
              <a:t>Sender</a:t>
            </a:r>
            <a:endParaRPr lang="fr-FR" dirty="0">
              <a:latin typeface="+mj-lt"/>
            </a:endParaRPr>
          </a:p>
        </p:txBody>
      </p:sp>
      <p:cxnSp>
        <p:nvCxnSpPr>
          <p:cNvPr id="16" name="Connecteur droit avec flèche 67"/>
          <p:cNvCxnSpPr>
            <a:endCxn id="15" idx="0"/>
          </p:cNvCxnSpPr>
          <p:nvPr/>
        </p:nvCxnSpPr>
        <p:spPr>
          <a:xfrm>
            <a:off x="1590964" y="2755666"/>
            <a:ext cx="525749" cy="543537"/>
          </a:xfrm>
          <a:prstGeom prst="straightConnector1">
            <a:avLst/>
          </a:prstGeom>
          <a:ln w="19050">
            <a:solidFill>
              <a:srgbClr val="000099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71"/>
          <p:cNvSpPr txBox="1"/>
          <p:nvPr/>
        </p:nvSpPr>
        <p:spPr>
          <a:xfrm>
            <a:off x="1814966" y="2803594"/>
            <a:ext cx="1349407" cy="274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create /destroy</a:t>
            </a:r>
            <a:endParaRPr lang="fr-FR"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Ellipse 75"/>
          <p:cNvSpPr/>
          <p:nvPr/>
        </p:nvSpPr>
        <p:spPr>
          <a:xfrm>
            <a:off x="4307005" y="3328803"/>
            <a:ext cx="1486065" cy="64206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latin typeface="+mj-lt"/>
              </a:rPr>
              <a:t>Data</a:t>
            </a:r>
            <a:br>
              <a:rPr lang="fr-FR" dirty="0" smtClean="0">
                <a:latin typeface="+mj-lt"/>
              </a:rPr>
            </a:br>
            <a:r>
              <a:rPr lang="fr-FR" dirty="0" smtClean="0">
                <a:latin typeface="+mj-lt"/>
              </a:rPr>
              <a:t>Router</a:t>
            </a:r>
            <a:endParaRPr lang="fr-FR" dirty="0">
              <a:latin typeface="+mj-lt"/>
            </a:endParaRPr>
          </a:p>
        </p:txBody>
      </p:sp>
      <p:cxnSp>
        <p:nvCxnSpPr>
          <p:cNvPr id="19" name="Connecteur droit avec flèche 82"/>
          <p:cNvCxnSpPr>
            <a:stCxn id="10" idx="2"/>
            <a:endCxn id="13" idx="6"/>
          </p:cNvCxnSpPr>
          <p:nvPr/>
        </p:nvCxnSpPr>
        <p:spPr>
          <a:xfrm flipH="1">
            <a:off x="5380092" y="2305314"/>
            <a:ext cx="432048" cy="3144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ZoneTexte 89"/>
          <p:cNvSpPr txBox="1"/>
          <p:nvPr/>
        </p:nvSpPr>
        <p:spPr>
          <a:xfrm>
            <a:off x="1663391" y="2234537"/>
            <a:ext cx="309894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</a:t>
            </a:r>
            <a:endParaRPr lang="fr-FR" b="1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1" name="ZoneTexte 90"/>
          <p:cNvSpPr txBox="1"/>
          <p:nvPr/>
        </p:nvSpPr>
        <p:spPr>
          <a:xfrm>
            <a:off x="5148655" y="2170330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</a:t>
            </a:r>
            <a:endParaRPr lang="fr-FR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ZoneTexte 91"/>
          <p:cNvSpPr txBox="1"/>
          <p:nvPr/>
        </p:nvSpPr>
        <p:spPr>
          <a:xfrm>
            <a:off x="5508695" y="1913503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</a:t>
            </a:r>
            <a:endParaRPr lang="fr-FR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3" name="ZoneTexte 92"/>
          <p:cNvSpPr txBox="1"/>
          <p:nvPr/>
        </p:nvSpPr>
        <p:spPr>
          <a:xfrm>
            <a:off x="3348953" y="2298744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</a:t>
            </a:r>
            <a:endParaRPr lang="fr-FR" b="1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4" name="ZoneTexte 93"/>
          <p:cNvSpPr txBox="1"/>
          <p:nvPr/>
        </p:nvSpPr>
        <p:spPr>
          <a:xfrm>
            <a:off x="1406506" y="2762009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</a:t>
            </a:r>
            <a:endParaRPr lang="fr-FR" b="1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5" name="ZoneTexte 94"/>
          <p:cNvSpPr txBox="1"/>
          <p:nvPr/>
        </p:nvSpPr>
        <p:spPr>
          <a:xfrm>
            <a:off x="1722085" y="3023113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+mj-lt"/>
              </a:rPr>
              <a:t>1</a:t>
            </a:r>
            <a:endParaRPr lang="fr-FR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6" name="ZoneTexte 95"/>
          <p:cNvSpPr txBox="1"/>
          <p:nvPr/>
        </p:nvSpPr>
        <p:spPr>
          <a:xfrm>
            <a:off x="4049253" y="3277507"/>
            <a:ext cx="275859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C00000"/>
                </a:solidFill>
                <a:latin typeface="+mj-lt"/>
              </a:rPr>
              <a:t>1</a:t>
            </a:r>
            <a:endParaRPr lang="fr-FR" b="1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7" name="ZoneTexte 96"/>
          <p:cNvSpPr txBox="1"/>
          <p:nvPr/>
        </p:nvSpPr>
        <p:spPr>
          <a:xfrm>
            <a:off x="2773190" y="3248025"/>
            <a:ext cx="495507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C00000"/>
                </a:solidFill>
                <a:latin typeface="+mj-lt"/>
              </a:rPr>
              <a:t>p/r</a:t>
            </a:r>
            <a:endParaRPr lang="fr-FR" b="1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8" name="Ellipse 98"/>
          <p:cNvSpPr/>
          <p:nvPr/>
        </p:nvSpPr>
        <p:spPr>
          <a:xfrm>
            <a:off x="4325112" y="5059632"/>
            <a:ext cx="1486065" cy="64206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mtClean="0">
                <a:latin typeface="+mj-lt"/>
              </a:rPr>
              <a:t>Data</a:t>
            </a:r>
            <a:br>
              <a:rPr lang="fr-FR" smtClean="0">
                <a:latin typeface="+mj-lt"/>
              </a:rPr>
            </a:br>
            <a:r>
              <a:rPr lang="fr-FR" smtClean="0">
                <a:latin typeface="+mj-lt"/>
              </a:rPr>
              <a:t>Filter</a:t>
            </a:r>
            <a:endParaRPr lang="fr-FR">
              <a:latin typeface="+mj-lt"/>
            </a:endParaRPr>
          </a:p>
        </p:txBody>
      </p:sp>
      <p:cxnSp>
        <p:nvCxnSpPr>
          <p:cNvPr id="29" name="Connecteur droit avec flèche 99"/>
          <p:cNvCxnSpPr>
            <a:stCxn id="18" idx="4"/>
            <a:endCxn id="28" idx="0"/>
          </p:cNvCxnSpPr>
          <p:nvPr/>
        </p:nvCxnSpPr>
        <p:spPr>
          <a:xfrm>
            <a:off x="5050037" y="3970871"/>
            <a:ext cx="18107" cy="1088762"/>
          </a:xfrm>
          <a:prstGeom prst="straightConnector1">
            <a:avLst/>
          </a:prstGeom>
          <a:ln w="76200">
            <a:solidFill>
              <a:srgbClr val="C00000"/>
            </a:solidFill>
            <a:tailEnd type="triangle" w="med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Connecteur droit avec flèche 102"/>
          <p:cNvCxnSpPr>
            <a:stCxn id="10" idx="3"/>
            <a:endCxn id="18" idx="0"/>
          </p:cNvCxnSpPr>
          <p:nvPr/>
        </p:nvCxnSpPr>
        <p:spPr>
          <a:xfrm flipH="1">
            <a:off x="5050038" y="2532319"/>
            <a:ext cx="979731" cy="7964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1" name="ZoneTexte 107"/>
          <p:cNvSpPr txBox="1"/>
          <p:nvPr/>
        </p:nvSpPr>
        <p:spPr>
          <a:xfrm>
            <a:off x="5668124" y="2375041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</a:t>
            </a:r>
            <a:endParaRPr lang="fr-FR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2" name="ZoneTexte 118"/>
          <p:cNvSpPr txBox="1"/>
          <p:nvPr/>
        </p:nvSpPr>
        <p:spPr>
          <a:xfrm>
            <a:off x="5108747" y="4712190"/>
            <a:ext cx="259910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C00000"/>
                </a:solidFill>
                <a:latin typeface="+mj-lt"/>
              </a:rPr>
              <a:t>f</a:t>
            </a:r>
            <a:endParaRPr lang="fr-FR" b="1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33" name="Connecteur droit avec flèche 119"/>
          <p:cNvCxnSpPr>
            <a:stCxn id="10" idx="4"/>
            <a:endCxn id="28" idx="7"/>
          </p:cNvCxnSpPr>
          <p:nvPr/>
        </p:nvCxnSpPr>
        <p:spPr>
          <a:xfrm flipH="1">
            <a:off x="5593548" y="2626347"/>
            <a:ext cx="961625" cy="2527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ZoneTexte 122"/>
          <p:cNvSpPr txBox="1"/>
          <p:nvPr/>
        </p:nvSpPr>
        <p:spPr>
          <a:xfrm>
            <a:off x="6244188" y="2611492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</a:t>
            </a:r>
            <a:endParaRPr lang="fr-FR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ZoneTexte 123"/>
          <p:cNvSpPr txBox="1"/>
          <p:nvPr/>
        </p:nvSpPr>
        <p:spPr>
          <a:xfrm>
            <a:off x="5705613" y="4911788"/>
            <a:ext cx="259910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C00000"/>
                </a:solidFill>
                <a:latin typeface="+mj-lt"/>
              </a:rPr>
              <a:t>f</a:t>
            </a:r>
            <a:endParaRPr lang="fr-FR" b="1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6" name="ZoneTexte 124"/>
          <p:cNvSpPr txBox="1"/>
          <p:nvPr/>
        </p:nvSpPr>
        <p:spPr>
          <a:xfrm>
            <a:off x="5260399" y="3074932"/>
            <a:ext cx="275859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C00000"/>
                </a:solidFill>
                <a:latin typeface="+mj-lt"/>
              </a:rPr>
              <a:t>r</a:t>
            </a:r>
            <a:endParaRPr lang="fr-FR" b="1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7" name="ZoneTexte 125"/>
          <p:cNvSpPr txBox="1"/>
          <p:nvPr/>
        </p:nvSpPr>
        <p:spPr>
          <a:xfrm>
            <a:off x="5108747" y="3959833"/>
            <a:ext cx="275859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C00000"/>
                </a:solidFill>
                <a:latin typeface="+mj-lt"/>
              </a:rPr>
              <a:t>r</a:t>
            </a:r>
            <a:endParaRPr lang="fr-FR" b="1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8" name="Ellipse 126"/>
          <p:cNvSpPr/>
          <p:nvPr/>
        </p:nvSpPr>
        <p:spPr>
          <a:xfrm>
            <a:off x="6737118" y="5059632"/>
            <a:ext cx="1486065" cy="64206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latin typeface="+mj-lt"/>
              </a:rPr>
              <a:t>Data</a:t>
            </a:r>
            <a:br>
              <a:rPr lang="fr-FR" dirty="0" smtClean="0">
                <a:latin typeface="+mj-lt"/>
              </a:rPr>
            </a:br>
            <a:r>
              <a:rPr lang="fr-FR" dirty="0" smtClean="0">
                <a:latin typeface="+mj-lt"/>
              </a:rPr>
              <a:t>Manager</a:t>
            </a:r>
            <a:endParaRPr lang="fr-FR" dirty="0">
              <a:latin typeface="+mj-lt"/>
            </a:endParaRPr>
          </a:p>
        </p:txBody>
      </p:sp>
      <p:cxnSp>
        <p:nvCxnSpPr>
          <p:cNvPr id="39" name="Connecteur droit avec flèche 127"/>
          <p:cNvCxnSpPr>
            <a:stCxn id="28" idx="6"/>
            <a:endCxn id="38" idx="2"/>
          </p:cNvCxnSpPr>
          <p:nvPr/>
        </p:nvCxnSpPr>
        <p:spPr>
          <a:xfrm>
            <a:off x="5811176" y="5380666"/>
            <a:ext cx="925941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ZoneTexte 130"/>
          <p:cNvSpPr txBox="1"/>
          <p:nvPr/>
        </p:nvSpPr>
        <p:spPr>
          <a:xfrm>
            <a:off x="5728946" y="5444872"/>
            <a:ext cx="259910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C00000"/>
                </a:solidFill>
                <a:latin typeface="+mj-lt"/>
              </a:rPr>
              <a:t>f</a:t>
            </a:r>
            <a:endParaRPr lang="fr-FR" b="1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1" name="ZoneTexte 131"/>
          <p:cNvSpPr txBox="1"/>
          <p:nvPr/>
        </p:nvSpPr>
        <p:spPr>
          <a:xfrm>
            <a:off x="6470834" y="5435347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C00000"/>
                </a:solidFill>
                <a:latin typeface="+mj-lt"/>
              </a:rPr>
              <a:t>1</a:t>
            </a:r>
            <a:endParaRPr lang="fr-FR" b="1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42" name="Connecteur droit avec flèche 133"/>
          <p:cNvCxnSpPr>
            <a:endCxn id="38" idx="0"/>
          </p:cNvCxnSpPr>
          <p:nvPr/>
        </p:nvCxnSpPr>
        <p:spPr>
          <a:xfrm>
            <a:off x="6737118" y="2563856"/>
            <a:ext cx="743032" cy="24957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3" name="ZoneTexte 136"/>
          <p:cNvSpPr txBox="1"/>
          <p:nvPr/>
        </p:nvSpPr>
        <p:spPr>
          <a:xfrm>
            <a:off x="6766641" y="2591065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</a:t>
            </a:r>
            <a:endParaRPr lang="fr-FR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4" name="ZoneTexte 137"/>
          <p:cNvSpPr txBox="1"/>
          <p:nvPr/>
        </p:nvSpPr>
        <p:spPr>
          <a:xfrm>
            <a:off x="7480150" y="4747128"/>
            <a:ext cx="303445" cy="329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smtClean="0">
                <a:solidFill>
                  <a:srgbClr val="C00000"/>
                </a:solidFill>
                <a:latin typeface="+mj-lt"/>
              </a:rPr>
              <a:t>1</a:t>
            </a:r>
            <a:endParaRPr lang="fr-FR" b="1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5" name="Ellipse 138"/>
          <p:cNvSpPr/>
          <p:nvPr/>
        </p:nvSpPr>
        <p:spPr>
          <a:xfrm>
            <a:off x="3774335" y="5909479"/>
            <a:ext cx="1677765" cy="64206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fr-FR" dirty="0" smtClean="0">
                <a:latin typeface="+mj-lt"/>
              </a:rPr>
              <a:t>Monitoring</a:t>
            </a:r>
          </a:p>
        </p:txBody>
      </p:sp>
      <p:sp>
        <p:nvSpPr>
          <p:cNvPr id="46" name="Ellipse 139"/>
          <p:cNvSpPr/>
          <p:nvPr/>
        </p:nvSpPr>
        <p:spPr>
          <a:xfrm>
            <a:off x="7108284" y="1336208"/>
            <a:ext cx="1486065" cy="64206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err="1" smtClean="0">
                <a:latin typeface="+mj-lt"/>
              </a:rPr>
              <a:t>Run</a:t>
            </a:r>
            <a:r>
              <a:rPr lang="fr-FR" dirty="0" smtClean="0">
                <a:latin typeface="+mj-lt"/>
              </a:rPr>
              <a:t> GUI</a:t>
            </a:r>
            <a:endParaRPr lang="fr-FR" dirty="0">
              <a:latin typeface="+mj-lt"/>
            </a:endParaRPr>
          </a:p>
        </p:txBody>
      </p:sp>
      <p:cxnSp>
        <p:nvCxnSpPr>
          <p:cNvPr id="47" name="Connecteur droit avec flèche 140"/>
          <p:cNvCxnSpPr>
            <a:stCxn id="18" idx="3"/>
            <a:endCxn id="45" idx="1"/>
          </p:cNvCxnSpPr>
          <p:nvPr/>
        </p:nvCxnSpPr>
        <p:spPr>
          <a:xfrm flipH="1">
            <a:off x="4020038" y="3876842"/>
            <a:ext cx="504596" cy="2126665"/>
          </a:xfrm>
          <a:prstGeom prst="straightConnector1">
            <a:avLst/>
          </a:prstGeom>
          <a:ln w="38100">
            <a:headEnd type="arrow" w="lg" len="lg"/>
            <a:tailEnd type="arrow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avec flèche 143"/>
          <p:cNvCxnSpPr>
            <a:stCxn id="38" idx="3"/>
            <a:endCxn id="45" idx="6"/>
          </p:cNvCxnSpPr>
          <p:nvPr/>
        </p:nvCxnSpPr>
        <p:spPr>
          <a:xfrm flipH="1">
            <a:off x="5452100" y="5607671"/>
            <a:ext cx="1502647" cy="622842"/>
          </a:xfrm>
          <a:prstGeom prst="straightConnector1">
            <a:avLst/>
          </a:prstGeom>
          <a:ln w="38100">
            <a:headEnd type="arrow" w="lg" len="lg"/>
            <a:tailEnd type="arrow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Connecteur droit avec flèche 147"/>
          <p:cNvCxnSpPr>
            <a:stCxn id="46" idx="3"/>
            <a:endCxn id="10" idx="7"/>
          </p:cNvCxnSpPr>
          <p:nvPr/>
        </p:nvCxnSpPr>
        <p:spPr>
          <a:xfrm flipH="1">
            <a:off x="7080576" y="1884247"/>
            <a:ext cx="245337" cy="19406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avec flèche 160"/>
          <p:cNvCxnSpPr>
            <a:stCxn id="28" idx="4"/>
          </p:cNvCxnSpPr>
          <p:nvPr/>
        </p:nvCxnSpPr>
        <p:spPr>
          <a:xfrm flipH="1">
            <a:off x="4948044" y="5701699"/>
            <a:ext cx="120101" cy="24302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Connecteur en angle 167"/>
          <p:cNvCxnSpPr>
            <a:stCxn id="45" idx="2"/>
            <a:endCxn id="11" idx="4"/>
          </p:cNvCxnSpPr>
          <p:nvPr/>
        </p:nvCxnSpPr>
        <p:spPr>
          <a:xfrm rot="10800000">
            <a:off x="938549" y="2940811"/>
            <a:ext cx="2835786" cy="3289702"/>
          </a:xfrm>
          <a:prstGeom prst="bentConnector2">
            <a:avLst/>
          </a:prstGeom>
          <a:ln w="38100">
            <a:headEnd type="arrow" w="lg" len="lg"/>
            <a:tailEnd type="arrow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5"/>
          <p:cNvCxnSpPr/>
          <p:nvPr/>
        </p:nvCxnSpPr>
        <p:spPr>
          <a:xfrm>
            <a:off x="3291860" y="1336208"/>
            <a:ext cx="37370" cy="5328592"/>
          </a:xfrm>
          <a:prstGeom prst="line">
            <a:avLst/>
          </a:prstGeom>
          <a:ln>
            <a:solidFill>
              <a:srgbClr val="000099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6" name="75 - Ορθογώνιο"/>
          <p:cNvSpPr/>
          <p:nvPr/>
        </p:nvSpPr>
        <p:spPr>
          <a:xfrm>
            <a:off x="871518" y="6369762"/>
            <a:ext cx="158417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Off-shore</a:t>
            </a:r>
            <a:endParaRPr lang="el-GR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6431712" y="6345816"/>
            <a:ext cx="151216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On-shore</a:t>
            </a:r>
            <a:endParaRPr lang="el-GR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54" name="53 - Γωνιακή σύνδεση"/>
          <p:cNvCxnSpPr/>
          <p:nvPr/>
        </p:nvCxnSpPr>
        <p:spPr bwMode="auto">
          <a:xfrm flipH="1" flipV="1">
            <a:off x="8015318" y="4500570"/>
            <a:ext cx="207865" cy="737220"/>
          </a:xfrm>
          <a:prstGeom prst="bentConnector4">
            <a:avLst>
              <a:gd name="adj1" fmla="val -109975"/>
              <a:gd name="adj2" fmla="val 71773"/>
            </a:avLst>
          </a:prstGeom>
          <a:solidFill>
            <a:schemeClr val="accent1"/>
          </a:solidFill>
          <a:ln w="28575" cap="flat" cmpd="dbl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56" name="55 - Στρογγυλεμένο ορθογώνιο"/>
          <p:cNvSpPr/>
          <p:nvPr/>
        </p:nvSpPr>
        <p:spPr bwMode="auto">
          <a:xfrm>
            <a:off x="7443814" y="3800484"/>
            <a:ext cx="1214446" cy="842962"/>
          </a:xfrm>
          <a:prstGeom prst="roundRect">
            <a:avLst/>
          </a:prstGeom>
          <a:solidFill>
            <a:srgbClr val="00B050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Database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Storage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3" name="62 - Έλλειψη"/>
          <p:cNvSpPr/>
          <p:nvPr/>
        </p:nvSpPr>
        <p:spPr bwMode="auto">
          <a:xfrm>
            <a:off x="7229500" y="2857496"/>
            <a:ext cx="1628780" cy="571504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GRID</a:t>
            </a:r>
          </a:p>
        </p:txBody>
      </p:sp>
      <p:sp>
        <p:nvSpPr>
          <p:cNvPr id="60" name="59 - Βέλος προς τα επάνω"/>
          <p:cNvSpPr/>
          <p:nvPr/>
        </p:nvSpPr>
        <p:spPr bwMode="auto">
          <a:xfrm>
            <a:off x="7801004" y="3286124"/>
            <a:ext cx="484632" cy="571504"/>
          </a:xfrm>
          <a:prstGeom prst="upArrow">
            <a:avLst/>
          </a:prstGeom>
          <a:solidFill>
            <a:srgbClr val="333333">
              <a:alpha val="7882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752757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Using</a:t>
            </a:r>
            <a:r>
              <a:rPr lang="de-DE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</a:t>
            </a:r>
            <a:r>
              <a:rPr lang="de-DE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ICE </a:t>
            </a: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middleware</a:t>
            </a:r>
            <a:endParaRPr lang="de-DE" sz="2400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1115616" y="1369156"/>
            <a:ext cx="7416824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 smtClean="0"/>
              <a:t> </a:t>
            </a:r>
            <a:r>
              <a:rPr lang="en-US" sz="2000" dirty="0" smtClean="0"/>
              <a:t>Internet Communications Engine (ICE) :</a:t>
            </a:r>
          </a:p>
          <a:p>
            <a:pPr algn="l"/>
            <a:endParaRPr lang="en-US" sz="2000" dirty="0" smtClean="0"/>
          </a:p>
          <a:p>
            <a:pPr algn="l">
              <a:buFont typeface="Courier New" pitchFamily="49" charset="0"/>
              <a:buChar char="o"/>
            </a:pPr>
            <a:r>
              <a:rPr lang="en-US" sz="2000" dirty="0" smtClean="0"/>
              <a:t> modern, widely deployed object-oriented middleware (by </a:t>
            </a:r>
            <a:r>
              <a:rPr lang="en-US" sz="2000" dirty="0" err="1" smtClean="0"/>
              <a:t>ZeroC</a:t>
            </a:r>
            <a:r>
              <a:rPr lang="en-US" sz="2000" dirty="0" smtClean="0"/>
              <a:t>™) </a:t>
            </a:r>
          </a:p>
          <a:p>
            <a:pPr algn="l">
              <a:buFont typeface="Courier New" pitchFamily="49" charset="0"/>
              <a:buChar char="o"/>
            </a:pPr>
            <a:r>
              <a:rPr lang="en-US" sz="2000" dirty="0" smtClean="0"/>
              <a:t> support for C++, .NET, Java, Python, Objective-C, Ruby, and PHP</a:t>
            </a:r>
          </a:p>
          <a:p>
            <a:pPr algn="l">
              <a:buFont typeface="Courier New" pitchFamily="49" charset="0"/>
              <a:buChar char="o"/>
            </a:pPr>
            <a:r>
              <a:rPr lang="en-US" sz="2000" dirty="0" smtClean="0"/>
              <a:t> similar to CORBA, but improved: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1837406" y="3155106"/>
            <a:ext cx="55206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000" dirty="0" smtClean="0"/>
              <a:t> user datagram protocol </a:t>
            </a:r>
            <a:r>
              <a:rPr lang="en-US" sz="2000" dirty="0" smtClean="0"/>
              <a:t>(TCP/IP, UDP</a:t>
            </a:r>
            <a:r>
              <a:rPr lang="en-US" sz="2000" dirty="0" smtClean="0"/>
              <a:t>) support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/>
              <a:t> asynchronous method dispatch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/>
              <a:t> built-in security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/>
              <a:t> automatic object persistence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/>
              <a:t> interface aggregation</a:t>
            </a:r>
            <a:endParaRPr lang="el-GR" sz="2000" dirty="0"/>
          </a:p>
        </p:txBody>
      </p:sp>
      <p:sp>
        <p:nvSpPr>
          <p:cNvPr id="6" name="5 - TextBox"/>
          <p:cNvSpPr txBox="1"/>
          <p:nvPr/>
        </p:nvSpPr>
        <p:spPr>
          <a:xfrm>
            <a:off x="785786" y="5105957"/>
            <a:ext cx="7786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hence, ICE is </a:t>
            </a:r>
            <a:r>
              <a:rPr lang="en-US" sz="2000" dirty="0" smtClean="0">
                <a:solidFill>
                  <a:srgbClr val="FF0000"/>
                </a:solidFill>
              </a:rPr>
              <a:t>the best choice </a:t>
            </a:r>
            <a:r>
              <a:rPr lang="en-US" sz="2000" dirty="0" smtClean="0"/>
              <a:t>for the infrastructure of the KM3NeT DAQ </a:t>
            </a:r>
            <a:r>
              <a:rPr lang="en-US" sz="2000" dirty="0" smtClean="0"/>
              <a:t>system</a:t>
            </a:r>
          </a:p>
          <a:p>
            <a:endParaRPr lang="en-US" sz="2000" dirty="0"/>
          </a:p>
          <a:p>
            <a:r>
              <a:rPr lang="en-US" sz="2000" b="1" i="1" dirty="0" smtClean="0">
                <a:solidFill>
                  <a:srgbClr val="0070C0"/>
                </a:solidFill>
              </a:rPr>
              <a:t>In KM3NeT the ICE-Guru is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Shebli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Anvar</a:t>
            </a:r>
            <a:r>
              <a:rPr lang="en-US" sz="2000" b="1" i="1" dirty="0" smtClean="0">
                <a:solidFill>
                  <a:srgbClr val="0070C0"/>
                </a:solidFill>
              </a:rPr>
              <a:t> (CEA/</a:t>
            </a:r>
            <a:r>
              <a:rPr lang="en-US" sz="2000" b="1" i="1" dirty="0" err="1" smtClean="0">
                <a:solidFill>
                  <a:srgbClr val="0070C0"/>
                </a:solidFill>
              </a:rPr>
              <a:t>Saclay</a:t>
            </a:r>
            <a:r>
              <a:rPr lang="en-US" sz="2000" b="1" i="1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292488" y="6500834"/>
            <a:ext cx="31369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 BELIAS - NESTOR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87624" y="188640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Example</a:t>
            </a:r>
            <a:r>
              <a:rPr lang="de-DE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of</a:t>
            </a:r>
            <a:r>
              <a:rPr lang="de-DE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live </a:t>
            </a: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deployment</a:t>
            </a:r>
            <a:endParaRPr lang="de-DE" sz="2400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4 - Εικόνα" descr="screenshot2_configuration_edi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88640"/>
            <a:ext cx="7416824" cy="6492408"/>
          </a:xfrm>
          <a:prstGeom prst="rect">
            <a:avLst/>
          </a:prstGeom>
        </p:spPr>
      </p:pic>
      <p:pic>
        <p:nvPicPr>
          <p:cNvPr id="7" name="6 - Εικόνα" descr="RuntimeComponent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29853"/>
            <a:ext cx="5688632" cy="6855531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4211960" y="2780928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editing the configuration file for all shore DAQ tasks with the configuration editor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4860032" y="1844824"/>
            <a:ext cx="3851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administrating the various nodes of the ICE-Grid, which refer to different processes/software tasks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87624" y="188640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Example</a:t>
            </a:r>
            <a:r>
              <a:rPr lang="de-DE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of</a:t>
            </a:r>
            <a:r>
              <a:rPr lang="de-DE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running</a:t>
            </a:r>
            <a:r>
              <a:rPr lang="de-DE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a </a:t>
            </a:r>
            <a:r>
              <a:rPr lang="de-DE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test</a:t>
            </a:r>
            <a:endParaRPr lang="de-DE" sz="2400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2 - Εικόνα" descr="Shot-KDaqR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9741" y="692696"/>
            <a:ext cx="9163741" cy="5693219"/>
          </a:xfrm>
          <a:prstGeom prst="rect">
            <a:avLst/>
          </a:prstGeom>
        </p:spPr>
      </p:pic>
      <p:pic>
        <p:nvPicPr>
          <p:cNvPr id="4" name="3 - Εικόνα" descr="Shot-KDaqDataDispla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2276872"/>
            <a:ext cx="9232856" cy="3321028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2284221" y="2020778"/>
            <a:ext cx="40879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DAQ Run Control GUI in action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347864" y="1484784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looking at acquired data via a display program written </a:t>
            </a:r>
            <a:r>
              <a:rPr lang="en-GB" sz="2000" smtClean="0">
                <a:latin typeface="Comic Sans MS" pitchFamily="66" charset="0"/>
              </a:rPr>
              <a:t>in java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149612" y="6524581"/>
            <a:ext cx="31369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 BELIAS - NESTOR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WPFL meeting 6-7 Dec. 11</a:t>
            </a:r>
            <a:endParaRPr lang="el-GR"/>
          </a:p>
        </p:txBody>
      </p:sp>
      <p:sp>
        <p:nvSpPr>
          <p:cNvPr id="11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A. Belias</a:t>
            </a:r>
          </a:p>
        </p:txBody>
      </p:sp>
      <p:sp>
        <p:nvSpPr>
          <p:cNvPr id="12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E0043-3D79-4B61-B0D6-00DD29DF4675}" type="slidenum">
              <a:rPr lang="el-GR"/>
              <a:pPr>
                <a:defRPr/>
              </a:pPr>
              <a:t>7</a:t>
            </a:fld>
            <a:endParaRPr lang="el-GR"/>
          </a:p>
        </p:txBody>
      </p:sp>
      <p:pic>
        <p:nvPicPr>
          <p:cNvPr id="14340" name="6 - Εικόνα" descr="P102051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14478" y="205222"/>
            <a:ext cx="9072594" cy="686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903730" y="3811036"/>
            <a:ext cx="3311740" cy="3046988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GB" sz="2400" b="1" dirty="0">
                <a:solidFill>
                  <a:srgbClr val="FF0000"/>
                </a:solidFill>
              </a:rPr>
              <a:t>DAQ PCs</a:t>
            </a:r>
          </a:p>
          <a:p>
            <a:pPr>
              <a:buFont typeface="Arial" charset="0"/>
              <a:buNone/>
            </a:pPr>
            <a:r>
              <a:rPr lang="en-GB" sz="2400" dirty="0"/>
              <a:t> Hardware available</a:t>
            </a:r>
          </a:p>
          <a:p>
            <a:r>
              <a:rPr lang="en-GB" sz="2400" dirty="0"/>
              <a:t>Run Control; </a:t>
            </a:r>
            <a:r>
              <a:rPr lang="en-GB" sz="2400" b="1" dirty="0">
                <a:solidFill>
                  <a:srgbClr val="00FF00"/>
                </a:solidFill>
              </a:rPr>
              <a:t>OK</a:t>
            </a:r>
          </a:p>
          <a:p>
            <a:r>
              <a:rPr lang="en-GB" sz="2400" dirty="0"/>
              <a:t>Data Router; </a:t>
            </a:r>
            <a:r>
              <a:rPr lang="en-GB" sz="2400" b="1" dirty="0">
                <a:solidFill>
                  <a:srgbClr val="00FF00"/>
                </a:solidFill>
              </a:rPr>
              <a:t>OK</a:t>
            </a:r>
          </a:p>
          <a:p>
            <a:r>
              <a:rPr lang="en-GB" sz="2400" dirty="0"/>
              <a:t>Data Filter; </a:t>
            </a:r>
            <a:r>
              <a:rPr lang="en-GB" sz="2400" b="1" dirty="0">
                <a:solidFill>
                  <a:schemeClr val="hlink"/>
                </a:solidFill>
              </a:rPr>
              <a:t>In progress</a:t>
            </a:r>
          </a:p>
          <a:p>
            <a:r>
              <a:rPr lang="en-GB" sz="2400" dirty="0"/>
              <a:t>Monitor Data &amp;</a:t>
            </a:r>
          </a:p>
          <a:p>
            <a:pPr>
              <a:buFont typeface="Arial" charset="0"/>
              <a:buNone/>
            </a:pPr>
            <a:r>
              <a:rPr lang="en-GB" sz="2400" dirty="0"/>
              <a:t>  System; </a:t>
            </a:r>
            <a:r>
              <a:rPr lang="en-GB" sz="2400" b="1" dirty="0">
                <a:solidFill>
                  <a:schemeClr val="hlink"/>
                </a:solidFill>
              </a:rPr>
              <a:t>In progress</a:t>
            </a:r>
          </a:p>
          <a:p>
            <a:r>
              <a:rPr lang="en-GB" sz="2400" dirty="0"/>
              <a:t>Data storage; </a:t>
            </a:r>
            <a:r>
              <a:rPr lang="en-GB" sz="2400" b="1" dirty="0" smtClean="0">
                <a:solidFill>
                  <a:schemeClr val="hlink"/>
                </a:solidFill>
              </a:rPr>
              <a:t>In progress</a:t>
            </a:r>
            <a:endParaRPr lang="en-US" sz="2400" b="1" dirty="0">
              <a:solidFill>
                <a:srgbClr val="00FF00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63580" y="1514291"/>
            <a:ext cx="2736850" cy="1200329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GB" sz="2400" b="1" dirty="0">
                <a:solidFill>
                  <a:srgbClr val="FF0000"/>
                </a:solidFill>
              </a:rPr>
              <a:t>Network Storage</a:t>
            </a:r>
          </a:p>
          <a:p>
            <a:r>
              <a:rPr lang="en-GB" sz="2400" dirty="0"/>
              <a:t>Hardware available</a:t>
            </a:r>
          </a:p>
          <a:p>
            <a:r>
              <a:rPr lang="en-GB" sz="2400" dirty="0"/>
              <a:t>4 HDD &amp; RAID </a:t>
            </a:r>
            <a:endParaRPr lang="en-US" sz="2400" dirty="0"/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58020" y="876154"/>
            <a:ext cx="2386012" cy="18208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558634" y="383425"/>
            <a:ext cx="3606180" cy="830997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DAQ Switch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/>
              <a:t>Hardware order in progress</a:t>
            </a:r>
            <a:endParaRPr lang="en-US" sz="2400" dirty="0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-71470" y="5881711"/>
            <a:ext cx="4937125" cy="90487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Tests to dimension PPM DAQ system;</a:t>
            </a:r>
          </a:p>
          <a:p>
            <a:pPr>
              <a:buFont typeface="Arial" charset="0"/>
              <a:buNone/>
            </a:pPr>
            <a:r>
              <a:rPr lang="en-GB" sz="2400" dirty="0"/>
              <a:t>  </a:t>
            </a:r>
            <a:r>
              <a:rPr lang="en-GB" sz="2400" b="1" dirty="0">
                <a:solidFill>
                  <a:schemeClr val="hlink"/>
                </a:solidFill>
              </a:rPr>
              <a:t>In progress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-32" y="740615"/>
            <a:ext cx="3571900" cy="830997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en-GB" sz="2400" b="1" i="1" dirty="0" smtClean="0">
                <a:solidFill>
                  <a:srgbClr val="FF0000"/>
                </a:solidFill>
              </a:rPr>
              <a:t>Shore DAQ Development </a:t>
            </a:r>
          </a:p>
          <a:p>
            <a:pPr>
              <a:buFont typeface="Arial" charset="0"/>
              <a:buNone/>
            </a:pPr>
            <a:r>
              <a:rPr lang="en-GB" sz="2400" b="1" i="1" dirty="0" smtClean="0">
                <a:solidFill>
                  <a:srgbClr val="FF0000"/>
                </a:solidFill>
              </a:rPr>
              <a:t>Station</a:t>
            </a:r>
            <a:r>
              <a:rPr lang="en-GB" sz="2400" b="1" i="1" dirty="0">
                <a:solidFill>
                  <a:srgbClr val="FF0000"/>
                </a:solidFill>
              </a:rPr>
              <a:t> </a:t>
            </a:r>
            <a:r>
              <a:rPr lang="en-GB" sz="2400" b="1" i="1" dirty="0" smtClean="0">
                <a:solidFill>
                  <a:srgbClr val="FF0000"/>
                </a:solidFill>
              </a:rPr>
              <a:t>@</a:t>
            </a:r>
            <a:r>
              <a:rPr lang="en-GB" sz="2400" b="1" i="1" dirty="0" err="1" smtClean="0">
                <a:solidFill>
                  <a:srgbClr val="FF0000"/>
                </a:solidFill>
              </a:rPr>
              <a:t>Pylos</a:t>
            </a:r>
            <a:r>
              <a:rPr lang="en-GB" sz="2400" b="1" i="1" dirty="0" smtClean="0">
                <a:solidFill>
                  <a:srgbClr val="FF0000"/>
                </a:solidFill>
              </a:rPr>
              <a:t> </a:t>
            </a:r>
            <a:endParaRPr lang="en-GB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Shore </a:t>
            </a:r>
            <a:r>
              <a:rPr lang="en-US" dirty="0" smtClean="0"/>
              <a:t>Station DAQ - Outlook</a:t>
            </a:r>
            <a:endParaRPr lang="el-GR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42876" y="1643050"/>
            <a:ext cx="8929718" cy="504351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smtClean="0">
                <a:solidFill>
                  <a:srgbClr val="0070C0"/>
                </a:solidFill>
              </a:rPr>
              <a:t>DAQ on-shore software development &amp; tests in progress </a:t>
            </a:r>
          </a:p>
          <a:p>
            <a:pPr>
              <a:defRPr/>
            </a:pPr>
            <a:r>
              <a:rPr lang="en-US" b="1" smtClean="0">
                <a:solidFill>
                  <a:srgbClr val="0070C0"/>
                </a:solidFill>
              </a:rPr>
              <a:t>Implement </a:t>
            </a:r>
            <a:r>
              <a:rPr lang="en-US" b="1">
                <a:solidFill>
                  <a:srgbClr val="0070C0"/>
                </a:solidFill>
              </a:rPr>
              <a:t>PPM specific configurations  and data </a:t>
            </a:r>
            <a:r>
              <a:rPr lang="en-US" b="1">
                <a:solidFill>
                  <a:srgbClr val="0070C0"/>
                </a:solidFill>
              </a:rPr>
              <a:t>taking </a:t>
            </a:r>
            <a:r>
              <a:rPr lang="en-US" b="1" smtClean="0">
                <a:solidFill>
                  <a:srgbClr val="0070C0"/>
                </a:solidFill>
              </a:rPr>
              <a:t>conditions </a:t>
            </a:r>
          </a:p>
          <a:p>
            <a:pPr eaLnBrk="1" hangingPunct="1">
              <a:defRPr/>
            </a:pPr>
            <a:r>
              <a:rPr lang="en-US" b="1" smtClean="0">
                <a:solidFill>
                  <a:srgbClr val="0070C0"/>
                </a:solidFill>
              </a:rPr>
              <a:t>DAQ </a:t>
            </a:r>
            <a:r>
              <a:rPr lang="en-US" b="1">
                <a:solidFill>
                  <a:srgbClr val="0070C0"/>
                </a:solidFill>
              </a:rPr>
              <a:t>on-shore </a:t>
            </a:r>
            <a:r>
              <a:rPr lang="en-US" b="1" smtClean="0">
                <a:solidFill>
                  <a:srgbClr val="0070C0"/>
                </a:solidFill>
              </a:rPr>
              <a:t>software release (live-CD installation)</a:t>
            </a:r>
          </a:p>
          <a:p>
            <a:pPr>
              <a:defRPr/>
            </a:pPr>
            <a:r>
              <a:rPr lang="en-US" b="1">
                <a:solidFill>
                  <a:srgbClr val="0070C0"/>
                </a:solidFill>
              </a:rPr>
              <a:t>Full Data Chain integration</a:t>
            </a:r>
            <a:endParaRPr lang="en-US" b="1" smtClean="0">
              <a:solidFill>
                <a:srgbClr val="0070C0"/>
              </a:solidFill>
            </a:endParaRPr>
          </a:p>
          <a:p>
            <a:pPr eaLnBrk="1" hangingPunct="1">
              <a:defRPr/>
            </a:pPr>
            <a:r>
              <a:rPr lang="en-US" b="1" smtClean="0">
                <a:solidFill>
                  <a:srgbClr val="0070C0"/>
                </a:solidFill>
              </a:rPr>
              <a:t>For PPM project best to have local DAQ expertise on-site </a:t>
            </a:r>
            <a:endParaRPr lang="el-GR" dirty="0" smtClean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92422" y="6500834"/>
            <a:ext cx="3136900" cy="365125"/>
          </a:xfrm>
        </p:spPr>
        <p:txBody>
          <a:bodyPr/>
          <a:lstStyle/>
          <a:p>
            <a:r>
              <a:rPr lang="en-US" dirty="0" smtClean="0"/>
              <a:t>A. BELIAS - NESTOR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409</Words>
  <Application>Microsoft Office PowerPoint</Application>
  <PresentationFormat>Προβολή στην οθόνη (4:3)</PresentationFormat>
  <Paragraphs>104</Paragraphs>
  <Slides>8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PPM Shore Station Report</vt:lpstr>
      <vt:lpstr>Shore Station for PPM</vt:lpstr>
      <vt:lpstr>Διαφάνεια 3</vt:lpstr>
      <vt:lpstr>Διαφάνεια 4</vt:lpstr>
      <vt:lpstr>Διαφάνεια 5</vt:lpstr>
      <vt:lpstr>Διαφάνεια 6</vt:lpstr>
      <vt:lpstr>Διαφάνεια 7</vt:lpstr>
      <vt:lpstr>Shore Station DAQ - Outlook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Το όνομα χρήστη σας</cp:lastModifiedBy>
  <cp:revision>39</cp:revision>
  <dcterms:created xsi:type="dcterms:W3CDTF">2012-02-21T07:33:01Z</dcterms:created>
  <dcterms:modified xsi:type="dcterms:W3CDTF">2012-02-21T12:25:41Z</dcterms:modified>
</cp:coreProperties>
</file>