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0" r:id="rId3"/>
    <p:sldId id="281" r:id="rId4"/>
    <p:sldId id="278" r:id="rId5"/>
    <p:sldId id="282" r:id="rId6"/>
    <p:sldId id="264" r:id="rId7"/>
    <p:sldId id="283" r:id="rId8"/>
    <p:sldId id="265" r:id="rId9"/>
    <p:sldId id="279" r:id="rId10"/>
    <p:sldId id="266" r:id="rId11"/>
    <p:sldId id="267" r:id="rId12"/>
    <p:sldId id="268" r:id="rId13"/>
    <p:sldId id="270" r:id="rId14"/>
    <p:sldId id="271" r:id="rId15"/>
    <p:sldId id="272" r:id="rId16"/>
    <p:sldId id="274" r:id="rId17"/>
    <p:sldId id="275" r:id="rId18"/>
    <p:sldId id="277" r:id="rId19"/>
    <p:sldId id="284" r:id="rId20"/>
    <p:sldId id="261" r:id="rId21"/>
    <p:sldId id="262" r:id="rId22"/>
    <p:sldId id="263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"/>
    </p:cViewPr>
  </p:sorterViewPr>
  <p:notesViewPr>
    <p:cSldViewPr>
      <p:cViewPr varScale="1">
        <p:scale>
          <a:sx n="86" d="100"/>
          <a:sy n="86" d="100"/>
        </p:scale>
        <p:origin x="-389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uk\et\App\KM3Net\PMT_circuit\CoCo_V1_docs\CoCo_V1_Measurements\clk_frequenc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uk\et\App\KM3Net\PMT_circuit\CoCo_V1_docs\CoCo_V1_Measurements\clk_frequenc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uk\et\App\KM3Net\PMT_circuit\CoCo_V1_docs\CoCo_V1_Measurements\clk_frequenc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uk\et\App\KM3Net\PMT_circuit\CoCo_V1_docs\CoCo_V1_Measurements\clk_frequenc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uk\et\App\KM3Net\PMT_circuit\CoCo_V1_docs\CoCo_V1_Measurements\clk_frequenc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title>
      <c:tx>
        <c:rich>
          <a:bodyPr/>
          <a:lstStyle/>
          <a:p>
            <a:pPr>
              <a:defRPr/>
            </a:pPr>
            <a:r>
              <a:rPr lang="en-US"/>
              <a:t>Testboard 3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Sample1!$N$1</c:f>
              <c:strCache>
                <c:ptCount val="1"/>
                <c:pt idx="0">
                  <c:v>Vdd = 3.3 V</c:v>
                </c:pt>
              </c:strCache>
            </c:strRef>
          </c:tx>
          <c:dLbls>
            <c:dLbl>
              <c:idx val="29"/>
              <c:layout/>
              <c:dLblPos val="r"/>
              <c:showVal val="1"/>
              <c:showCatName val="1"/>
            </c:dLbl>
            <c:delete val="1"/>
          </c:dLbls>
          <c:xVal>
            <c:numRef>
              <c:f>Sample1!$N$3:$N$32</c:f>
              <c:numCache>
                <c:formatCode>General</c:formatCode>
                <c:ptCount val="30"/>
                <c:pt idx="0">
                  <c:v>2.4</c:v>
                </c:pt>
                <c:pt idx="1">
                  <c:v>2.3899999999999997</c:v>
                </c:pt>
                <c:pt idx="2">
                  <c:v>2.38</c:v>
                </c:pt>
                <c:pt idx="3">
                  <c:v>2.3699999999999997</c:v>
                </c:pt>
                <c:pt idx="4">
                  <c:v>2.36</c:v>
                </c:pt>
                <c:pt idx="5">
                  <c:v>2.3499999999999988</c:v>
                </c:pt>
                <c:pt idx="6">
                  <c:v>2.34</c:v>
                </c:pt>
                <c:pt idx="7">
                  <c:v>2.3299999999999987</c:v>
                </c:pt>
                <c:pt idx="8">
                  <c:v>2.3199999999999981</c:v>
                </c:pt>
                <c:pt idx="9">
                  <c:v>2.3099999999999987</c:v>
                </c:pt>
                <c:pt idx="10">
                  <c:v>2.2999999999999998</c:v>
                </c:pt>
                <c:pt idx="11">
                  <c:v>2.2000000000000002</c:v>
                </c:pt>
                <c:pt idx="12">
                  <c:v>2.1</c:v>
                </c:pt>
                <c:pt idx="13">
                  <c:v>2</c:v>
                </c:pt>
                <c:pt idx="14">
                  <c:v>1.9</c:v>
                </c:pt>
                <c:pt idx="15">
                  <c:v>1.8</c:v>
                </c:pt>
                <c:pt idx="16">
                  <c:v>1.7000000000000008</c:v>
                </c:pt>
                <c:pt idx="17">
                  <c:v>1.6</c:v>
                </c:pt>
                <c:pt idx="18">
                  <c:v>1.5</c:v>
                </c:pt>
                <c:pt idx="19">
                  <c:v>1.4</c:v>
                </c:pt>
                <c:pt idx="20">
                  <c:v>1.3</c:v>
                </c:pt>
                <c:pt idx="21">
                  <c:v>1.29</c:v>
                </c:pt>
                <c:pt idx="22">
                  <c:v>1.28</c:v>
                </c:pt>
                <c:pt idx="23">
                  <c:v>1.27</c:v>
                </c:pt>
                <c:pt idx="24">
                  <c:v>1.26</c:v>
                </c:pt>
                <c:pt idx="25">
                  <c:v>1.25</c:v>
                </c:pt>
                <c:pt idx="26">
                  <c:v>1.24</c:v>
                </c:pt>
                <c:pt idx="27">
                  <c:v>1.23</c:v>
                </c:pt>
                <c:pt idx="28">
                  <c:v>1.22</c:v>
                </c:pt>
                <c:pt idx="29">
                  <c:v>1.21</c:v>
                </c:pt>
              </c:numCache>
            </c:numRef>
          </c:xVal>
          <c:yVal>
            <c:numRef>
              <c:f>Sample1!$M$3:$M$32</c:f>
              <c:numCache>
                <c:formatCode>General</c:formatCode>
                <c:ptCount val="30"/>
                <c:pt idx="0">
                  <c:v>51.3</c:v>
                </c:pt>
                <c:pt idx="1">
                  <c:v>51.3</c:v>
                </c:pt>
                <c:pt idx="2">
                  <c:v>51</c:v>
                </c:pt>
                <c:pt idx="3">
                  <c:v>50.8</c:v>
                </c:pt>
                <c:pt idx="4">
                  <c:v>50.5</c:v>
                </c:pt>
                <c:pt idx="5">
                  <c:v>50</c:v>
                </c:pt>
                <c:pt idx="6">
                  <c:v>49.8</c:v>
                </c:pt>
                <c:pt idx="7">
                  <c:v>49.3</c:v>
                </c:pt>
                <c:pt idx="8">
                  <c:v>48.8</c:v>
                </c:pt>
                <c:pt idx="9">
                  <c:v>48.5</c:v>
                </c:pt>
                <c:pt idx="10">
                  <c:v>47.8</c:v>
                </c:pt>
                <c:pt idx="11">
                  <c:v>43.9</c:v>
                </c:pt>
                <c:pt idx="12">
                  <c:v>39.800000000000004</c:v>
                </c:pt>
                <c:pt idx="13">
                  <c:v>35.5</c:v>
                </c:pt>
                <c:pt idx="14">
                  <c:v>31.3</c:v>
                </c:pt>
                <c:pt idx="15">
                  <c:v>26.9</c:v>
                </c:pt>
                <c:pt idx="16">
                  <c:v>22.5</c:v>
                </c:pt>
                <c:pt idx="17">
                  <c:v>18</c:v>
                </c:pt>
                <c:pt idx="18">
                  <c:v>13.6</c:v>
                </c:pt>
                <c:pt idx="19">
                  <c:v>9.1</c:v>
                </c:pt>
                <c:pt idx="20">
                  <c:v>4.5</c:v>
                </c:pt>
                <c:pt idx="21">
                  <c:v>4</c:v>
                </c:pt>
                <c:pt idx="22">
                  <c:v>3.4499999999999997</c:v>
                </c:pt>
                <c:pt idx="23">
                  <c:v>3</c:v>
                </c:pt>
                <c:pt idx="24">
                  <c:v>2.44</c:v>
                </c:pt>
                <c:pt idx="25">
                  <c:v>2</c:v>
                </c:pt>
                <c:pt idx="26">
                  <c:v>1.5</c:v>
                </c:pt>
                <c:pt idx="27">
                  <c:v>1.05</c:v>
                </c:pt>
                <c:pt idx="28">
                  <c:v>0.60000000000000042</c:v>
                </c:pt>
                <c:pt idx="29">
                  <c:v>0.2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Sample1!$P$1</c:f>
              <c:strCache>
                <c:ptCount val="1"/>
                <c:pt idx="0">
                  <c:v>Vdd = 3.0 V</c:v>
                </c:pt>
              </c:strCache>
            </c:strRef>
          </c:tx>
          <c:dLbls>
            <c:dLbl>
              <c:idx val="29"/>
              <c:layout/>
              <c:dLblPos val="r"/>
              <c:showVal val="1"/>
              <c:showCatName val="1"/>
            </c:dLbl>
            <c:delete val="1"/>
          </c:dLbls>
          <c:xVal>
            <c:numRef>
              <c:f>Sample1!$N$3:$N$32</c:f>
              <c:numCache>
                <c:formatCode>General</c:formatCode>
                <c:ptCount val="30"/>
                <c:pt idx="0">
                  <c:v>2.4</c:v>
                </c:pt>
                <c:pt idx="1">
                  <c:v>2.3899999999999997</c:v>
                </c:pt>
                <c:pt idx="2">
                  <c:v>2.38</c:v>
                </c:pt>
                <c:pt idx="3">
                  <c:v>2.3699999999999997</c:v>
                </c:pt>
                <c:pt idx="4">
                  <c:v>2.36</c:v>
                </c:pt>
                <c:pt idx="5">
                  <c:v>2.3499999999999988</c:v>
                </c:pt>
                <c:pt idx="6">
                  <c:v>2.34</c:v>
                </c:pt>
                <c:pt idx="7">
                  <c:v>2.3299999999999987</c:v>
                </c:pt>
                <c:pt idx="8">
                  <c:v>2.3199999999999981</c:v>
                </c:pt>
                <c:pt idx="9">
                  <c:v>2.3099999999999987</c:v>
                </c:pt>
                <c:pt idx="10">
                  <c:v>2.2999999999999998</c:v>
                </c:pt>
                <c:pt idx="11">
                  <c:v>2.2000000000000002</c:v>
                </c:pt>
                <c:pt idx="12">
                  <c:v>2.1</c:v>
                </c:pt>
                <c:pt idx="13">
                  <c:v>2</c:v>
                </c:pt>
                <c:pt idx="14">
                  <c:v>1.9</c:v>
                </c:pt>
                <c:pt idx="15">
                  <c:v>1.8</c:v>
                </c:pt>
                <c:pt idx="16">
                  <c:v>1.7000000000000008</c:v>
                </c:pt>
                <c:pt idx="17">
                  <c:v>1.6</c:v>
                </c:pt>
                <c:pt idx="18">
                  <c:v>1.5</c:v>
                </c:pt>
                <c:pt idx="19">
                  <c:v>1.4</c:v>
                </c:pt>
                <c:pt idx="20">
                  <c:v>1.3</c:v>
                </c:pt>
                <c:pt idx="21">
                  <c:v>1.29</c:v>
                </c:pt>
                <c:pt idx="22">
                  <c:v>1.28</c:v>
                </c:pt>
                <c:pt idx="23">
                  <c:v>1.27</c:v>
                </c:pt>
                <c:pt idx="24">
                  <c:v>1.26</c:v>
                </c:pt>
                <c:pt idx="25">
                  <c:v>1.25</c:v>
                </c:pt>
                <c:pt idx="26">
                  <c:v>1.24</c:v>
                </c:pt>
                <c:pt idx="27">
                  <c:v>1.23</c:v>
                </c:pt>
                <c:pt idx="28">
                  <c:v>1.22</c:v>
                </c:pt>
                <c:pt idx="29">
                  <c:v>1.21</c:v>
                </c:pt>
              </c:numCache>
            </c:numRef>
          </c:xVal>
          <c:yVal>
            <c:numRef>
              <c:f>Sample1!$O$3:$O$32</c:f>
              <c:numCache>
                <c:formatCode>General</c:formatCode>
                <c:ptCount val="30"/>
                <c:pt idx="0">
                  <c:v>51.3</c:v>
                </c:pt>
                <c:pt idx="1">
                  <c:v>50.8</c:v>
                </c:pt>
                <c:pt idx="2">
                  <c:v>50.8</c:v>
                </c:pt>
                <c:pt idx="3">
                  <c:v>50.3</c:v>
                </c:pt>
                <c:pt idx="4">
                  <c:v>50.3</c:v>
                </c:pt>
                <c:pt idx="5">
                  <c:v>49.8</c:v>
                </c:pt>
                <c:pt idx="6">
                  <c:v>49.3</c:v>
                </c:pt>
                <c:pt idx="7">
                  <c:v>49</c:v>
                </c:pt>
                <c:pt idx="8">
                  <c:v>48.5</c:v>
                </c:pt>
                <c:pt idx="9">
                  <c:v>48.1</c:v>
                </c:pt>
                <c:pt idx="10">
                  <c:v>47.6</c:v>
                </c:pt>
                <c:pt idx="11">
                  <c:v>43.9</c:v>
                </c:pt>
                <c:pt idx="12">
                  <c:v>39.4</c:v>
                </c:pt>
                <c:pt idx="13">
                  <c:v>35.200000000000003</c:v>
                </c:pt>
                <c:pt idx="14">
                  <c:v>31.1</c:v>
                </c:pt>
                <c:pt idx="15">
                  <c:v>26.6</c:v>
                </c:pt>
                <c:pt idx="16">
                  <c:v>22.2</c:v>
                </c:pt>
                <c:pt idx="17">
                  <c:v>17.7</c:v>
                </c:pt>
                <c:pt idx="18">
                  <c:v>13.3</c:v>
                </c:pt>
                <c:pt idx="19">
                  <c:v>8.8000000000000007</c:v>
                </c:pt>
                <c:pt idx="20">
                  <c:v>4.5</c:v>
                </c:pt>
                <c:pt idx="21">
                  <c:v>4</c:v>
                </c:pt>
                <c:pt idx="22">
                  <c:v>3.6</c:v>
                </c:pt>
                <c:pt idx="23">
                  <c:v>3.09</c:v>
                </c:pt>
                <c:pt idx="24">
                  <c:v>2.4499999999999997</c:v>
                </c:pt>
                <c:pt idx="25">
                  <c:v>2.2000000000000002</c:v>
                </c:pt>
                <c:pt idx="26">
                  <c:v>1.7000000000000008</c:v>
                </c:pt>
                <c:pt idx="27">
                  <c:v>1.1000000000000001</c:v>
                </c:pt>
                <c:pt idx="28">
                  <c:v>0.8</c:v>
                </c:pt>
                <c:pt idx="29">
                  <c:v>0.2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Sample1!$R$1</c:f>
              <c:strCache>
                <c:ptCount val="1"/>
                <c:pt idx="0">
                  <c:v>Vdd = 3.6 V</c:v>
                </c:pt>
              </c:strCache>
            </c:strRef>
          </c:tx>
          <c:dLbls>
            <c:dLbl>
              <c:idx val="29"/>
              <c:layout/>
              <c:dLblPos val="r"/>
              <c:showVal val="1"/>
              <c:showCatName val="1"/>
            </c:dLbl>
            <c:delete val="1"/>
          </c:dLbls>
          <c:xVal>
            <c:numRef>
              <c:f>Sample1!$N$3:$N$32</c:f>
              <c:numCache>
                <c:formatCode>General</c:formatCode>
                <c:ptCount val="30"/>
                <c:pt idx="0">
                  <c:v>2.4</c:v>
                </c:pt>
                <c:pt idx="1">
                  <c:v>2.3899999999999997</c:v>
                </c:pt>
                <c:pt idx="2">
                  <c:v>2.38</c:v>
                </c:pt>
                <c:pt idx="3">
                  <c:v>2.3699999999999997</c:v>
                </c:pt>
                <c:pt idx="4">
                  <c:v>2.36</c:v>
                </c:pt>
                <c:pt idx="5">
                  <c:v>2.3499999999999988</c:v>
                </c:pt>
                <c:pt idx="6">
                  <c:v>2.34</c:v>
                </c:pt>
                <c:pt idx="7">
                  <c:v>2.3299999999999987</c:v>
                </c:pt>
                <c:pt idx="8">
                  <c:v>2.3199999999999981</c:v>
                </c:pt>
                <c:pt idx="9">
                  <c:v>2.3099999999999987</c:v>
                </c:pt>
                <c:pt idx="10">
                  <c:v>2.2999999999999998</c:v>
                </c:pt>
                <c:pt idx="11">
                  <c:v>2.2000000000000002</c:v>
                </c:pt>
                <c:pt idx="12">
                  <c:v>2.1</c:v>
                </c:pt>
                <c:pt idx="13">
                  <c:v>2</c:v>
                </c:pt>
                <c:pt idx="14">
                  <c:v>1.9</c:v>
                </c:pt>
                <c:pt idx="15">
                  <c:v>1.8</c:v>
                </c:pt>
                <c:pt idx="16">
                  <c:v>1.7000000000000008</c:v>
                </c:pt>
                <c:pt idx="17">
                  <c:v>1.6</c:v>
                </c:pt>
                <c:pt idx="18">
                  <c:v>1.5</c:v>
                </c:pt>
                <c:pt idx="19">
                  <c:v>1.4</c:v>
                </c:pt>
                <c:pt idx="20">
                  <c:v>1.3</c:v>
                </c:pt>
                <c:pt idx="21">
                  <c:v>1.29</c:v>
                </c:pt>
                <c:pt idx="22">
                  <c:v>1.28</c:v>
                </c:pt>
                <c:pt idx="23">
                  <c:v>1.27</c:v>
                </c:pt>
                <c:pt idx="24">
                  <c:v>1.26</c:v>
                </c:pt>
                <c:pt idx="25">
                  <c:v>1.25</c:v>
                </c:pt>
                <c:pt idx="26">
                  <c:v>1.24</c:v>
                </c:pt>
                <c:pt idx="27">
                  <c:v>1.23</c:v>
                </c:pt>
                <c:pt idx="28">
                  <c:v>1.22</c:v>
                </c:pt>
                <c:pt idx="29">
                  <c:v>1.21</c:v>
                </c:pt>
              </c:numCache>
            </c:numRef>
          </c:xVal>
          <c:yVal>
            <c:numRef>
              <c:f>Sample1!$Q$3:$Q$32</c:f>
              <c:numCache>
                <c:formatCode>General</c:formatCode>
                <c:ptCount val="30"/>
                <c:pt idx="0">
                  <c:v>51.3</c:v>
                </c:pt>
                <c:pt idx="1">
                  <c:v>51.2</c:v>
                </c:pt>
                <c:pt idx="2">
                  <c:v>51.2</c:v>
                </c:pt>
                <c:pt idx="3">
                  <c:v>51</c:v>
                </c:pt>
                <c:pt idx="4">
                  <c:v>50.8</c:v>
                </c:pt>
                <c:pt idx="5">
                  <c:v>50.3</c:v>
                </c:pt>
                <c:pt idx="6">
                  <c:v>50</c:v>
                </c:pt>
                <c:pt idx="7">
                  <c:v>49.6</c:v>
                </c:pt>
                <c:pt idx="8">
                  <c:v>49.3</c:v>
                </c:pt>
                <c:pt idx="9">
                  <c:v>49</c:v>
                </c:pt>
                <c:pt idx="10">
                  <c:v>48.3</c:v>
                </c:pt>
                <c:pt idx="11">
                  <c:v>44.2</c:v>
                </c:pt>
                <c:pt idx="12">
                  <c:v>40.200000000000003</c:v>
                </c:pt>
                <c:pt idx="13">
                  <c:v>35.6</c:v>
                </c:pt>
                <c:pt idx="14">
                  <c:v>31.4</c:v>
                </c:pt>
                <c:pt idx="15">
                  <c:v>27</c:v>
                </c:pt>
                <c:pt idx="16">
                  <c:v>22.5</c:v>
                </c:pt>
                <c:pt idx="17">
                  <c:v>18</c:v>
                </c:pt>
                <c:pt idx="18">
                  <c:v>13.6</c:v>
                </c:pt>
                <c:pt idx="19">
                  <c:v>9.0500000000000007</c:v>
                </c:pt>
                <c:pt idx="20">
                  <c:v>4.29</c:v>
                </c:pt>
                <c:pt idx="21">
                  <c:v>4</c:v>
                </c:pt>
                <c:pt idx="22">
                  <c:v>3.5</c:v>
                </c:pt>
                <c:pt idx="23">
                  <c:v>2.9</c:v>
                </c:pt>
                <c:pt idx="24">
                  <c:v>2.65</c:v>
                </c:pt>
                <c:pt idx="25">
                  <c:v>2.0699999999999998</c:v>
                </c:pt>
                <c:pt idx="26">
                  <c:v>1.6</c:v>
                </c:pt>
                <c:pt idx="27">
                  <c:v>1.25</c:v>
                </c:pt>
                <c:pt idx="28">
                  <c:v>0.8</c:v>
                </c:pt>
                <c:pt idx="29">
                  <c:v>0.2</c:v>
                </c:pt>
              </c:numCache>
            </c:numRef>
          </c:yVal>
          <c:smooth val="1"/>
        </c:ser>
        <c:axId val="61489920"/>
        <c:axId val="61491840"/>
      </c:scatterChart>
      <c:valAx>
        <c:axId val="61489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Control Voltage (V)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1491840"/>
        <c:crosses val="autoZero"/>
        <c:crossBetween val="midCat"/>
      </c:valAx>
      <c:valAx>
        <c:axId val="614918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  <a:r>
                  <a:rPr lang="en-US" sz="1000" b="1" i="0" u="none" strike="noStrike" baseline="0"/>
                  <a:t> (kHz)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61489920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title>
      <c:tx>
        <c:rich>
          <a:bodyPr/>
          <a:lstStyle/>
          <a:p>
            <a:pPr>
              <a:defRPr/>
            </a:pPr>
            <a:r>
              <a:rPr lang="en-US"/>
              <a:t>Testboard 1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Sample1!$U$1</c:f>
              <c:strCache>
                <c:ptCount val="1"/>
                <c:pt idx="0">
                  <c:v>Vdd = 3.3 V</c:v>
                </c:pt>
              </c:strCache>
            </c:strRef>
          </c:tx>
          <c:dLbls>
            <c:dLbl>
              <c:idx val="29"/>
              <c:layout/>
              <c:dLblPos val="r"/>
              <c:showVal val="1"/>
              <c:showCatName val="1"/>
            </c:dLbl>
            <c:delete val="1"/>
          </c:dLbls>
          <c:xVal>
            <c:numRef>
              <c:f>Sample1!$U$3:$U$32</c:f>
              <c:numCache>
                <c:formatCode>General</c:formatCode>
                <c:ptCount val="30"/>
                <c:pt idx="0">
                  <c:v>2.4</c:v>
                </c:pt>
                <c:pt idx="1">
                  <c:v>2.3899999999999997</c:v>
                </c:pt>
                <c:pt idx="2">
                  <c:v>2.38</c:v>
                </c:pt>
                <c:pt idx="3">
                  <c:v>2.3699999999999997</c:v>
                </c:pt>
                <c:pt idx="4">
                  <c:v>2.36</c:v>
                </c:pt>
                <c:pt idx="5">
                  <c:v>2.3499999999999988</c:v>
                </c:pt>
                <c:pt idx="6">
                  <c:v>2.34</c:v>
                </c:pt>
                <c:pt idx="7">
                  <c:v>2.3299999999999987</c:v>
                </c:pt>
                <c:pt idx="8">
                  <c:v>2.3199999999999981</c:v>
                </c:pt>
                <c:pt idx="9">
                  <c:v>2.3099999999999987</c:v>
                </c:pt>
                <c:pt idx="10">
                  <c:v>2.2999999999999998</c:v>
                </c:pt>
                <c:pt idx="11">
                  <c:v>2.2000000000000002</c:v>
                </c:pt>
                <c:pt idx="12">
                  <c:v>2.1</c:v>
                </c:pt>
                <c:pt idx="13">
                  <c:v>2</c:v>
                </c:pt>
                <c:pt idx="14">
                  <c:v>1.9000000000000001</c:v>
                </c:pt>
                <c:pt idx="15">
                  <c:v>1.8</c:v>
                </c:pt>
                <c:pt idx="16">
                  <c:v>1.7</c:v>
                </c:pt>
                <c:pt idx="17">
                  <c:v>1.6</c:v>
                </c:pt>
                <c:pt idx="18">
                  <c:v>1.5</c:v>
                </c:pt>
                <c:pt idx="19">
                  <c:v>1.4</c:v>
                </c:pt>
                <c:pt idx="20">
                  <c:v>1.3</c:v>
                </c:pt>
                <c:pt idx="21">
                  <c:v>1.29</c:v>
                </c:pt>
                <c:pt idx="22">
                  <c:v>1.28</c:v>
                </c:pt>
                <c:pt idx="23">
                  <c:v>1.27</c:v>
                </c:pt>
                <c:pt idx="24">
                  <c:v>1.26</c:v>
                </c:pt>
                <c:pt idx="25">
                  <c:v>1.25</c:v>
                </c:pt>
                <c:pt idx="26">
                  <c:v>1.24</c:v>
                </c:pt>
                <c:pt idx="27">
                  <c:v>1.23</c:v>
                </c:pt>
                <c:pt idx="28">
                  <c:v>1.22</c:v>
                </c:pt>
                <c:pt idx="29">
                  <c:v>1.21</c:v>
                </c:pt>
              </c:numCache>
            </c:numRef>
          </c:xVal>
          <c:yVal>
            <c:numRef>
              <c:f>Sample1!$T$3:$T$32</c:f>
              <c:numCache>
                <c:formatCode>General</c:formatCode>
                <c:ptCount val="30"/>
                <c:pt idx="0">
                  <c:v>51.4</c:v>
                </c:pt>
                <c:pt idx="1">
                  <c:v>51.4</c:v>
                </c:pt>
                <c:pt idx="2">
                  <c:v>51.3</c:v>
                </c:pt>
                <c:pt idx="3">
                  <c:v>51</c:v>
                </c:pt>
                <c:pt idx="4">
                  <c:v>50.8</c:v>
                </c:pt>
                <c:pt idx="5">
                  <c:v>50.5</c:v>
                </c:pt>
                <c:pt idx="6">
                  <c:v>50.3</c:v>
                </c:pt>
                <c:pt idx="7">
                  <c:v>50</c:v>
                </c:pt>
                <c:pt idx="8">
                  <c:v>49.8</c:v>
                </c:pt>
                <c:pt idx="9">
                  <c:v>49.3</c:v>
                </c:pt>
                <c:pt idx="10">
                  <c:v>48.5</c:v>
                </c:pt>
                <c:pt idx="11">
                  <c:v>44.6</c:v>
                </c:pt>
                <c:pt idx="12">
                  <c:v>40.300000000000004</c:v>
                </c:pt>
                <c:pt idx="13">
                  <c:v>36.1</c:v>
                </c:pt>
                <c:pt idx="14">
                  <c:v>32.1</c:v>
                </c:pt>
                <c:pt idx="15">
                  <c:v>27.7</c:v>
                </c:pt>
                <c:pt idx="16">
                  <c:v>23.1</c:v>
                </c:pt>
                <c:pt idx="17">
                  <c:v>18.600000000000001</c:v>
                </c:pt>
                <c:pt idx="18">
                  <c:v>14.3</c:v>
                </c:pt>
                <c:pt idx="19">
                  <c:v>9.7100000000000009</c:v>
                </c:pt>
                <c:pt idx="20">
                  <c:v>4.72</c:v>
                </c:pt>
                <c:pt idx="21">
                  <c:v>4.1199999999999966</c:v>
                </c:pt>
                <c:pt idx="22">
                  <c:v>3.7</c:v>
                </c:pt>
                <c:pt idx="23">
                  <c:v>3.4</c:v>
                </c:pt>
                <c:pt idx="24">
                  <c:v>2.9099999999999997</c:v>
                </c:pt>
                <c:pt idx="25">
                  <c:v>2.3299999999999987</c:v>
                </c:pt>
                <c:pt idx="26">
                  <c:v>1.6</c:v>
                </c:pt>
                <c:pt idx="27">
                  <c:v>1.23</c:v>
                </c:pt>
                <c:pt idx="28">
                  <c:v>0.9</c:v>
                </c:pt>
                <c:pt idx="29">
                  <c:v>0.2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Sample1!$W$1</c:f>
              <c:strCache>
                <c:ptCount val="1"/>
                <c:pt idx="0">
                  <c:v>Vdd = 3.0 V</c:v>
                </c:pt>
              </c:strCache>
            </c:strRef>
          </c:tx>
          <c:dLbls>
            <c:dLbl>
              <c:idx val="29"/>
              <c:layout/>
              <c:dLblPos val="r"/>
              <c:showVal val="1"/>
              <c:showCatName val="1"/>
            </c:dLbl>
            <c:delete val="1"/>
          </c:dLbls>
          <c:xVal>
            <c:numRef>
              <c:f>Sample1!$U$3:$U$32</c:f>
              <c:numCache>
                <c:formatCode>General</c:formatCode>
                <c:ptCount val="30"/>
                <c:pt idx="0">
                  <c:v>2.4</c:v>
                </c:pt>
                <c:pt idx="1">
                  <c:v>2.3899999999999997</c:v>
                </c:pt>
                <c:pt idx="2">
                  <c:v>2.38</c:v>
                </c:pt>
                <c:pt idx="3">
                  <c:v>2.3699999999999997</c:v>
                </c:pt>
                <c:pt idx="4">
                  <c:v>2.36</c:v>
                </c:pt>
                <c:pt idx="5">
                  <c:v>2.3499999999999988</c:v>
                </c:pt>
                <c:pt idx="6">
                  <c:v>2.34</c:v>
                </c:pt>
                <c:pt idx="7">
                  <c:v>2.3299999999999987</c:v>
                </c:pt>
                <c:pt idx="8">
                  <c:v>2.3199999999999981</c:v>
                </c:pt>
                <c:pt idx="9">
                  <c:v>2.3099999999999987</c:v>
                </c:pt>
                <c:pt idx="10">
                  <c:v>2.2999999999999998</c:v>
                </c:pt>
                <c:pt idx="11">
                  <c:v>2.2000000000000002</c:v>
                </c:pt>
                <c:pt idx="12">
                  <c:v>2.1</c:v>
                </c:pt>
                <c:pt idx="13">
                  <c:v>2</c:v>
                </c:pt>
                <c:pt idx="14">
                  <c:v>1.9000000000000001</c:v>
                </c:pt>
                <c:pt idx="15">
                  <c:v>1.8</c:v>
                </c:pt>
                <c:pt idx="16">
                  <c:v>1.7</c:v>
                </c:pt>
                <c:pt idx="17">
                  <c:v>1.6</c:v>
                </c:pt>
                <c:pt idx="18">
                  <c:v>1.5</c:v>
                </c:pt>
                <c:pt idx="19">
                  <c:v>1.4</c:v>
                </c:pt>
                <c:pt idx="20">
                  <c:v>1.3</c:v>
                </c:pt>
                <c:pt idx="21">
                  <c:v>1.29</c:v>
                </c:pt>
                <c:pt idx="22">
                  <c:v>1.28</c:v>
                </c:pt>
                <c:pt idx="23">
                  <c:v>1.27</c:v>
                </c:pt>
                <c:pt idx="24">
                  <c:v>1.26</c:v>
                </c:pt>
                <c:pt idx="25">
                  <c:v>1.25</c:v>
                </c:pt>
                <c:pt idx="26">
                  <c:v>1.24</c:v>
                </c:pt>
                <c:pt idx="27">
                  <c:v>1.23</c:v>
                </c:pt>
                <c:pt idx="28">
                  <c:v>1.22</c:v>
                </c:pt>
                <c:pt idx="29">
                  <c:v>1.21</c:v>
                </c:pt>
              </c:numCache>
            </c:numRef>
          </c:xVal>
          <c:yVal>
            <c:numRef>
              <c:f>Sample1!$V$3:$V$32</c:f>
              <c:numCache>
                <c:formatCode>General</c:formatCode>
                <c:ptCount val="30"/>
                <c:pt idx="0">
                  <c:v>51.2</c:v>
                </c:pt>
                <c:pt idx="1">
                  <c:v>51.2</c:v>
                </c:pt>
                <c:pt idx="2">
                  <c:v>51</c:v>
                </c:pt>
                <c:pt idx="3">
                  <c:v>50.6</c:v>
                </c:pt>
                <c:pt idx="4">
                  <c:v>50.4</c:v>
                </c:pt>
                <c:pt idx="5">
                  <c:v>50.1</c:v>
                </c:pt>
                <c:pt idx="6">
                  <c:v>49.6</c:v>
                </c:pt>
                <c:pt idx="7">
                  <c:v>49.4</c:v>
                </c:pt>
                <c:pt idx="8">
                  <c:v>49</c:v>
                </c:pt>
                <c:pt idx="9">
                  <c:v>48.5</c:v>
                </c:pt>
                <c:pt idx="10">
                  <c:v>48.1</c:v>
                </c:pt>
                <c:pt idx="11">
                  <c:v>44.1</c:v>
                </c:pt>
                <c:pt idx="12">
                  <c:v>40</c:v>
                </c:pt>
                <c:pt idx="13">
                  <c:v>36</c:v>
                </c:pt>
                <c:pt idx="14">
                  <c:v>31.7</c:v>
                </c:pt>
                <c:pt idx="15">
                  <c:v>27.5</c:v>
                </c:pt>
                <c:pt idx="16">
                  <c:v>23</c:v>
                </c:pt>
                <c:pt idx="17">
                  <c:v>18.5</c:v>
                </c:pt>
                <c:pt idx="18">
                  <c:v>14</c:v>
                </c:pt>
                <c:pt idx="19">
                  <c:v>9.39</c:v>
                </c:pt>
                <c:pt idx="20">
                  <c:v>4.74</c:v>
                </c:pt>
                <c:pt idx="21">
                  <c:v>4.3</c:v>
                </c:pt>
                <c:pt idx="22">
                  <c:v>3.8899999999999997</c:v>
                </c:pt>
                <c:pt idx="23">
                  <c:v>3.3</c:v>
                </c:pt>
                <c:pt idx="24">
                  <c:v>2.67</c:v>
                </c:pt>
                <c:pt idx="25">
                  <c:v>2.2999999999999998</c:v>
                </c:pt>
                <c:pt idx="26">
                  <c:v>1.9200000000000008</c:v>
                </c:pt>
                <c:pt idx="27">
                  <c:v>1.4</c:v>
                </c:pt>
                <c:pt idx="28">
                  <c:v>0.8</c:v>
                </c:pt>
                <c:pt idx="29">
                  <c:v>0.30000000000000021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Sample1!$Y$1</c:f>
              <c:strCache>
                <c:ptCount val="1"/>
                <c:pt idx="0">
                  <c:v>Vdd = 3.6 V</c:v>
                </c:pt>
              </c:strCache>
            </c:strRef>
          </c:tx>
          <c:dLbls>
            <c:dLbl>
              <c:idx val="29"/>
              <c:layout/>
              <c:dLblPos val="r"/>
              <c:showVal val="1"/>
              <c:showCatName val="1"/>
            </c:dLbl>
            <c:delete val="1"/>
          </c:dLbls>
          <c:xVal>
            <c:numRef>
              <c:f>Sample1!$U$3:$U$32</c:f>
              <c:numCache>
                <c:formatCode>General</c:formatCode>
                <c:ptCount val="30"/>
                <c:pt idx="0">
                  <c:v>2.4</c:v>
                </c:pt>
                <c:pt idx="1">
                  <c:v>2.3899999999999997</c:v>
                </c:pt>
                <c:pt idx="2">
                  <c:v>2.38</c:v>
                </c:pt>
                <c:pt idx="3">
                  <c:v>2.3699999999999997</c:v>
                </c:pt>
                <c:pt idx="4">
                  <c:v>2.36</c:v>
                </c:pt>
                <c:pt idx="5">
                  <c:v>2.3499999999999988</c:v>
                </c:pt>
                <c:pt idx="6">
                  <c:v>2.34</c:v>
                </c:pt>
                <c:pt idx="7">
                  <c:v>2.3299999999999987</c:v>
                </c:pt>
                <c:pt idx="8">
                  <c:v>2.3199999999999981</c:v>
                </c:pt>
                <c:pt idx="9">
                  <c:v>2.3099999999999987</c:v>
                </c:pt>
                <c:pt idx="10">
                  <c:v>2.2999999999999998</c:v>
                </c:pt>
                <c:pt idx="11">
                  <c:v>2.2000000000000002</c:v>
                </c:pt>
                <c:pt idx="12">
                  <c:v>2.1</c:v>
                </c:pt>
                <c:pt idx="13">
                  <c:v>2</c:v>
                </c:pt>
                <c:pt idx="14">
                  <c:v>1.9000000000000001</c:v>
                </c:pt>
                <c:pt idx="15">
                  <c:v>1.8</c:v>
                </c:pt>
                <c:pt idx="16">
                  <c:v>1.7</c:v>
                </c:pt>
                <c:pt idx="17">
                  <c:v>1.6</c:v>
                </c:pt>
                <c:pt idx="18">
                  <c:v>1.5</c:v>
                </c:pt>
                <c:pt idx="19">
                  <c:v>1.4</c:v>
                </c:pt>
                <c:pt idx="20">
                  <c:v>1.3</c:v>
                </c:pt>
                <c:pt idx="21">
                  <c:v>1.29</c:v>
                </c:pt>
                <c:pt idx="22">
                  <c:v>1.28</c:v>
                </c:pt>
                <c:pt idx="23">
                  <c:v>1.27</c:v>
                </c:pt>
                <c:pt idx="24">
                  <c:v>1.26</c:v>
                </c:pt>
                <c:pt idx="25">
                  <c:v>1.25</c:v>
                </c:pt>
                <c:pt idx="26">
                  <c:v>1.24</c:v>
                </c:pt>
                <c:pt idx="27">
                  <c:v>1.23</c:v>
                </c:pt>
                <c:pt idx="28">
                  <c:v>1.22</c:v>
                </c:pt>
                <c:pt idx="29">
                  <c:v>1.21</c:v>
                </c:pt>
              </c:numCache>
            </c:numRef>
          </c:xVal>
          <c:yVal>
            <c:numRef>
              <c:f>Sample1!$X$3:$X$32</c:f>
              <c:numCache>
                <c:formatCode>General</c:formatCode>
                <c:ptCount val="30"/>
                <c:pt idx="0">
                  <c:v>51.4</c:v>
                </c:pt>
                <c:pt idx="1">
                  <c:v>51.4</c:v>
                </c:pt>
                <c:pt idx="2">
                  <c:v>51.3</c:v>
                </c:pt>
                <c:pt idx="3">
                  <c:v>51.3</c:v>
                </c:pt>
                <c:pt idx="4">
                  <c:v>51.3</c:v>
                </c:pt>
                <c:pt idx="5">
                  <c:v>51</c:v>
                </c:pt>
                <c:pt idx="6">
                  <c:v>50.6</c:v>
                </c:pt>
                <c:pt idx="7">
                  <c:v>50.3</c:v>
                </c:pt>
                <c:pt idx="8">
                  <c:v>49.8</c:v>
                </c:pt>
                <c:pt idx="9">
                  <c:v>49.4</c:v>
                </c:pt>
                <c:pt idx="10">
                  <c:v>49</c:v>
                </c:pt>
                <c:pt idx="11">
                  <c:v>44.8</c:v>
                </c:pt>
                <c:pt idx="12">
                  <c:v>40.700000000000003</c:v>
                </c:pt>
                <c:pt idx="13">
                  <c:v>36.5</c:v>
                </c:pt>
                <c:pt idx="14">
                  <c:v>32.200000000000003</c:v>
                </c:pt>
                <c:pt idx="15">
                  <c:v>27.9</c:v>
                </c:pt>
                <c:pt idx="16">
                  <c:v>23.5</c:v>
                </c:pt>
                <c:pt idx="17">
                  <c:v>18.899999999999999</c:v>
                </c:pt>
                <c:pt idx="18">
                  <c:v>14.2</c:v>
                </c:pt>
                <c:pt idx="19">
                  <c:v>9.43</c:v>
                </c:pt>
                <c:pt idx="20">
                  <c:v>4.6499999999999995</c:v>
                </c:pt>
                <c:pt idx="21">
                  <c:v>4.2</c:v>
                </c:pt>
                <c:pt idx="22">
                  <c:v>3.8</c:v>
                </c:pt>
                <c:pt idx="23">
                  <c:v>3.4</c:v>
                </c:pt>
                <c:pt idx="24">
                  <c:v>2.9</c:v>
                </c:pt>
                <c:pt idx="25">
                  <c:v>2.2999999999999998</c:v>
                </c:pt>
                <c:pt idx="26">
                  <c:v>1.7</c:v>
                </c:pt>
                <c:pt idx="27">
                  <c:v>1.159999999999999</c:v>
                </c:pt>
                <c:pt idx="28">
                  <c:v>0.7000000000000004</c:v>
                </c:pt>
                <c:pt idx="29">
                  <c:v>0.2</c:v>
                </c:pt>
              </c:numCache>
            </c:numRef>
          </c:yVal>
          <c:smooth val="1"/>
        </c:ser>
        <c:axId val="63768064"/>
        <c:axId val="63769984"/>
      </c:scatterChart>
      <c:valAx>
        <c:axId val="63768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Control Voltage</a:t>
                </a:r>
                <a:r>
                  <a:rPr lang="en-US" sz="1000" b="1" i="0" u="none" strike="noStrike" baseline="0"/>
                  <a:t> (V)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63769984"/>
        <c:crosses val="autoZero"/>
        <c:crossBetween val="midCat"/>
      </c:valAx>
      <c:valAx>
        <c:axId val="637699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  <a:r>
                  <a:rPr lang="en-US" sz="1000" b="1" i="0" u="none" strike="noStrike" baseline="0"/>
                  <a:t> (kHz)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63768064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title>
      <c:tx>
        <c:rich>
          <a:bodyPr/>
          <a:lstStyle/>
          <a:p>
            <a:pPr>
              <a:defRPr/>
            </a:pPr>
            <a:r>
              <a:rPr lang="en-US"/>
              <a:t>Stable operation</a:t>
            </a:r>
            <a:r>
              <a:rPr lang="en-US" baseline="0"/>
              <a:t> frequency</a:t>
            </a:r>
            <a:endParaRPr lang="en-US"/>
          </a:p>
        </c:rich>
      </c:tx>
      <c:layout/>
    </c:title>
    <c:plotArea>
      <c:layout/>
      <c:scatterChart>
        <c:scatterStyle val="smoothMarker"/>
        <c:ser>
          <c:idx val="2"/>
          <c:order val="0"/>
          <c:tx>
            <c:strRef>
              <c:f>Sample1!$Z$79</c:f>
              <c:strCache>
                <c:ptCount val="1"/>
                <c:pt idx="0">
                  <c:v>Discrete_HV_Freq. (kHz)</c:v>
                </c:pt>
              </c:strCache>
            </c:strRef>
          </c:tx>
          <c:xVal>
            <c:numRef>
              <c:f>Sample1!$AB$80:$AB$88</c:f>
              <c:numCache>
                <c:formatCode>General</c:formatCode>
                <c:ptCount val="9"/>
                <c:pt idx="0">
                  <c:v>1.901</c:v>
                </c:pt>
                <c:pt idx="1">
                  <c:v>2.0009999999999999</c:v>
                </c:pt>
                <c:pt idx="2">
                  <c:v>2.101</c:v>
                </c:pt>
                <c:pt idx="3">
                  <c:v>2.2010000000000001</c:v>
                </c:pt>
                <c:pt idx="4">
                  <c:v>2.3009999999999997</c:v>
                </c:pt>
                <c:pt idx="5">
                  <c:v>2.4009999999999998</c:v>
                </c:pt>
                <c:pt idx="6">
                  <c:v>2.5009999999999999</c:v>
                </c:pt>
                <c:pt idx="7">
                  <c:v>2.601</c:v>
                </c:pt>
                <c:pt idx="8">
                  <c:v>2.7010000000000001</c:v>
                </c:pt>
              </c:numCache>
            </c:numRef>
          </c:xVal>
          <c:yVal>
            <c:numRef>
              <c:f>Sample1!$Z$80:$Z$88</c:f>
              <c:numCache>
                <c:formatCode>General</c:formatCode>
                <c:ptCount val="9"/>
                <c:pt idx="0">
                  <c:v>0.67500000000000071</c:v>
                </c:pt>
                <c:pt idx="1">
                  <c:v>1.03</c:v>
                </c:pt>
                <c:pt idx="2">
                  <c:v>1.49</c:v>
                </c:pt>
                <c:pt idx="3">
                  <c:v>2.0499999999999998</c:v>
                </c:pt>
                <c:pt idx="4">
                  <c:v>2.73</c:v>
                </c:pt>
                <c:pt idx="5">
                  <c:v>3.6</c:v>
                </c:pt>
                <c:pt idx="6">
                  <c:v>4.67</c:v>
                </c:pt>
                <c:pt idx="7">
                  <c:v>5.98</c:v>
                </c:pt>
                <c:pt idx="8">
                  <c:v>7.46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Sample1!$AE$79</c:f>
              <c:strCache>
                <c:ptCount val="1"/>
                <c:pt idx="0">
                  <c:v>CoCo_Frequency(kHz)</c:v>
                </c:pt>
              </c:strCache>
            </c:strRef>
          </c:tx>
          <c:xVal>
            <c:numRef>
              <c:f>Sample1!$AB$80:$AB$88</c:f>
              <c:numCache>
                <c:formatCode>General</c:formatCode>
                <c:ptCount val="9"/>
                <c:pt idx="0">
                  <c:v>1.901</c:v>
                </c:pt>
                <c:pt idx="1">
                  <c:v>2.0009999999999999</c:v>
                </c:pt>
                <c:pt idx="2">
                  <c:v>2.101</c:v>
                </c:pt>
                <c:pt idx="3">
                  <c:v>2.2010000000000001</c:v>
                </c:pt>
                <c:pt idx="4">
                  <c:v>2.3009999999999997</c:v>
                </c:pt>
                <c:pt idx="5">
                  <c:v>2.4009999999999998</c:v>
                </c:pt>
                <c:pt idx="6">
                  <c:v>2.5009999999999999</c:v>
                </c:pt>
                <c:pt idx="7">
                  <c:v>2.601</c:v>
                </c:pt>
                <c:pt idx="8">
                  <c:v>2.7010000000000001</c:v>
                </c:pt>
              </c:numCache>
            </c:numRef>
          </c:xVal>
          <c:yVal>
            <c:numRef>
              <c:f>Sample1!$AE$80:$AE$88</c:f>
              <c:numCache>
                <c:formatCode>General</c:formatCode>
                <c:ptCount val="9"/>
                <c:pt idx="0">
                  <c:v>0.9</c:v>
                </c:pt>
                <c:pt idx="1">
                  <c:v>1.2</c:v>
                </c:pt>
                <c:pt idx="2">
                  <c:v>1.4</c:v>
                </c:pt>
                <c:pt idx="3">
                  <c:v>1.6</c:v>
                </c:pt>
                <c:pt idx="4">
                  <c:v>2.6</c:v>
                </c:pt>
                <c:pt idx="5">
                  <c:v>3</c:v>
                </c:pt>
                <c:pt idx="6">
                  <c:v>3.7</c:v>
                </c:pt>
                <c:pt idx="7">
                  <c:v>4.8</c:v>
                </c:pt>
                <c:pt idx="8">
                  <c:v>6.3</c:v>
                </c:pt>
              </c:numCache>
            </c:numRef>
          </c:yVal>
          <c:smooth val="1"/>
        </c:ser>
        <c:axId val="63812352"/>
        <c:axId val="63814272"/>
      </c:scatterChart>
      <c:valAx>
        <c:axId val="63812352"/>
        <c:scaling>
          <c:orientation val="minMax"/>
          <c:max val="2.8"/>
          <c:min val="1.8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DAC voltage </a:t>
                </a:r>
                <a:r>
                  <a:rPr lang="en-US" sz="1000" b="0" i="0" u="none" strike="noStrike" baseline="0"/>
                  <a:t>(V)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63814272"/>
        <c:crosses val="autoZero"/>
        <c:crossBetween val="midCat"/>
      </c:valAx>
      <c:valAx>
        <c:axId val="63814272"/>
        <c:scaling>
          <c:orientation val="minMax"/>
          <c:max val="7.5"/>
          <c:min val="0.5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  <a:r>
                  <a:rPr lang="en-US" baseline="0"/>
                  <a:t> (kHz)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638123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567800925925931"/>
          <c:y val="0.4450425925925926"/>
          <c:w val="0.38432205164817751"/>
          <c:h val="0.22701728395061729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title>
      <c:tx>
        <c:rich>
          <a:bodyPr/>
          <a:lstStyle/>
          <a:p>
            <a:pPr>
              <a:defRPr/>
            </a:pPr>
            <a:r>
              <a:rPr lang="en-US"/>
              <a:t>High Voltage generation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Sample1!$Y$79</c:f>
              <c:strCache>
                <c:ptCount val="1"/>
                <c:pt idx="0">
                  <c:v>Discrete_HV</c:v>
                </c:pt>
              </c:strCache>
            </c:strRef>
          </c:tx>
          <c:xVal>
            <c:numRef>
              <c:f>Sample1!$AB$80:$AB$88</c:f>
              <c:numCache>
                <c:formatCode>General</c:formatCode>
                <c:ptCount val="9"/>
                <c:pt idx="0">
                  <c:v>1.901</c:v>
                </c:pt>
                <c:pt idx="1">
                  <c:v>2.0009999999999999</c:v>
                </c:pt>
                <c:pt idx="2">
                  <c:v>2.101</c:v>
                </c:pt>
                <c:pt idx="3">
                  <c:v>2.2010000000000001</c:v>
                </c:pt>
                <c:pt idx="4">
                  <c:v>2.3009999999999997</c:v>
                </c:pt>
                <c:pt idx="5">
                  <c:v>2.4009999999999998</c:v>
                </c:pt>
                <c:pt idx="6">
                  <c:v>2.5009999999999999</c:v>
                </c:pt>
                <c:pt idx="7">
                  <c:v>2.601</c:v>
                </c:pt>
                <c:pt idx="8">
                  <c:v>2.7010000000000001</c:v>
                </c:pt>
              </c:numCache>
            </c:numRef>
          </c:xVal>
          <c:yVal>
            <c:numRef>
              <c:f>Sample1!$Y$80:$Y$88</c:f>
              <c:numCache>
                <c:formatCode>General</c:formatCode>
                <c:ptCount val="9"/>
                <c:pt idx="0">
                  <c:v>-699</c:v>
                </c:pt>
                <c:pt idx="1">
                  <c:v>-798</c:v>
                </c:pt>
                <c:pt idx="2">
                  <c:v>-896.7</c:v>
                </c:pt>
                <c:pt idx="3">
                  <c:v>-994</c:v>
                </c:pt>
                <c:pt idx="4">
                  <c:v>-1092</c:v>
                </c:pt>
                <c:pt idx="5">
                  <c:v>-1190</c:v>
                </c:pt>
                <c:pt idx="6">
                  <c:v>-1287</c:v>
                </c:pt>
                <c:pt idx="7">
                  <c:v>-1384</c:v>
                </c:pt>
                <c:pt idx="8">
                  <c:v>-1480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Sample1!$AC$79</c:f>
              <c:strCache>
                <c:ptCount val="1"/>
                <c:pt idx="0">
                  <c:v>CoCo_HV (1Gohm probe)</c:v>
                </c:pt>
              </c:strCache>
            </c:strRef>
          </c:tx>
          <c:xVal>
            <c:numRef>
              <c:f>Sample1!$AB$80:$AB$88</c:f>
              <c:numCache>
                <c:formatCode>General</c:formatCode>
                <c:ptCount val="9"/>
                <c:pt idx="0">
                  <c:v>1.901</c:v>
                </c:pt>
                <c:pt idx="1">
                  <c:v>2.0009999999999999</c:v>
                </c:pt>
                <c:pt idx="2">
                  <c:v>2.101</c:v>
                </c:pt>
                <c:pt idx="3">
                  <c:v>2.2010000000000001</c:v>
                </c:pt>
                <c:pt idx="4">
                  <c:v>2.3009999999999997</c:v>
                </c:pt>
                <c:pt idx="5">
                  <c:v>2.4009999999999998</c:v>
                </c:pt>
                <c:pt idx="6">
                  <c:v>2.5009999999999999</c:v>
                </c:pt>
                <c:pt idx="7">
                  <c:v>2.601</c:v>
                </c:pt>
                <c:pt idx="8">
                  <c:v>2.7010000000000001</c:v>
                </c:pt>
              </c:numCache>
            </c:numRef>
          </c:xVal>
          <c:yVal>
            <c:numRef>
              <c:f>Sample1!$AC$80:$AC$88</c:f>
              <c:numCache>
                <c:formatCode>General</c:formatCode>
                <c:ptCount val="9"/>
                <c:pt idx="0">
                  <c:v>-698</c:v>
                </c:pt>
                <c:pt idx="1">
                  <c:v>-797</c:v>
                </c:pt>
                <c:pt idx="2">
                  <c:v>-896</c:v>
                </c:pt>
                <c:pt idx="3">
                  <c:v>-994</c:v>
                </c:pt>
                <c:pt idx="4">
                  <c:v>-1092</c:v>
                </c:pt>
                <c:pt idx="5">
                  <c:v>-1190</c:v>
                </c:pt>
                <c:pt idx="6">
                  <c:v>-1287</c:v>
                </c:pt>
                <c:pt idx="7">
                  <c:v>-1384</c:v>
                </c:pt>
                <c:pt idx="8">
                  <c:v>-1480</c:v>
                </c:pt>
              </c:numCache>
            </c:numRef>
          </c:yVal>
          <c:smooth val="1"/>
        </c:ser>
        <c:axId val="63991168"/>
        <c:axId val="63997440"/>
      </c:scatterChart>
      <c:valAx>
        <c:axId val="63991168"/>
        <c:scaling>
          <c:orientation val="minMax"/>
          <c:max val="2.8"/>
          <c:min val="1.8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/>
                  <a:t>DAC voltage(V)</a:t>
                </a:r>
                <a:endParaRPr lang="en-US" sz="1000" b="0"/>
              </a:p>
            </c:rich>
          </c:tx>
          <c:layout/>
        </c:title>
        <c:numFmt formatCode="General" sourceLinked="1"/>
        <c:majorTickMark val="none"/>
        <c:tickLblPos val="nextTo"/>
        <c:crossAx val="63997440"/>
        <c:crosses val="autoZero"/>
        <c:crossBetween val="midCat"/>
      </c:valAx>
      <c:valAx>
        <c:axId val="63997440"/>
        <c:scaling>
          <c:orientation val="minMax"/>
          <c:max val="-650"/>
          <c:min val="-15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High Voltage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399116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title>
      <c:tx>
        <c:rich>
          <a:bodyPr/>
          <a:lstStyle/>
          <a:p>
            <a:pPr>
              <a:defRPr/>
            </a:pPr>
            <a:r>
              <a:rPr lang="en-US"/>
              <a:t>CoCo</a:t>
            </a:r>
            <a:r>
              <a:rPr lang="en-US" baseline="0"/>
              <a:t> c</a:t>
            </a:r>
            <a:r>
              <a:rPr lang="en-US"/>
              <a:t>urrent consumption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Sample1!$AD$79</c:f>
              <c:strCache>
                <c:ptCount val="1"/>
                <c:pt idx="0">
                  <c:v>Current (without 1Gohm)</c:v>
                </c:pt>
              </c:strCache>
            </c:strRef>
          </c:tx>
          <c:xVal>
            <c:numRef>
              <c:f>Sample1!$AB$80:$AB$88</c:f>
              <c:numCache>
                <c:formatCode>General</c:formatCode>
                <c:ptCount val="9"/>
                <c:pt idx="0">
                  <c:v>1.901</c:v>
                </c:pt>
                <c:pt idx="1">
                  <c:v>2.0009999999999999</c:v>
                </c:pt>
                <c:pt idx="2">
                  <c:v>2.101</c:v>
                </c:pt>
                <c:pt idx="3">
                  <c:v>2.2010000000000001</c:v>
                </c:pt>
                <c:pt idx="4">
                  <c:v>2.3009999999999997</c:v>
                </c:pt>
                <c:pt idx="5">
                  <c:v>2.4009999999999998</c:v>
                </c:pt>
                <c:pt idx="6">
                  <c:v>2.5009999999999999</c:v>
                </c:pt>
                <c:pt idx="7">
                  <c:v>2.601</c:v>
                </c:pt>
                <c:pt idx="8">
                  <c:v>2.7010000000000001</c:v>
                </c:pt>
              </c:numCache>
            </c:numRef>
          </c:xVal>
          <c:yVal>
            <c:numRef>
              <c:f>Sample1!$AD$80:$AD$88</c:f>
              <c:numCache>
                <c:formatCode>General</c:formatCode>
                <c:ptCount val="9"/>
                <c:pt idx="0">
                  <c:v>0.57399999999999995</c:v>
                </c:pt>
                <c:pt idx="1">
                  <c:v>0.65300000000000058</c:v>
                </c:pt>
                <c:pt idx="2">
                  <c:v>0.71300000000000041</c:v>
                </c:pt>
                <c:pt idx="3">
                  <c:v>0.81599999999999995</c:v>
                </c:pt>
                <c:pt idx="4">
                  <c:v>0.93500000000000005</c:v>
                </c:pt>
                <c:pt idx="5">
                  <c:v>1.0760000000000001</c:v>
                </c:pt>
                <c:pt idx="6">
                  <c:v>1.25</c:v>
                </c:pt>
                <c:pt idx="7">
                  <c:v>1.45</c:v>
                </c:pt>
                <c:pt idx="8">
                  <c:v>1.7</c:v>
                </c:pt>
              </c:numCache>
            </c:numRef>
          </c:yVal>
          <c:smooth val="1"/>
        </c:ser>
        <c:axId val="64017920"/>
        <c:axId val="64019840"/>
      </c:scatterChart>
      <c:valAx>
        <c:axId val="64017920"/>
        <c:scaling>
          <c:orientation val="minMax"/>
          <c:max val="2.8"/>
          <c:min val="1.8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DAC voltage</a:t>
                </a:r>
                <a:r>
                  <a:rPr lang="en-US" sz="1000" b="0" i="0" u="none" strike="noStrike" baseline="0"/>
                  <a:t>( V)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64019840"/>
        <c:crosses val="autoZero"/>
        <c:crossBetween val="midCat"/>
      </c:valAx>
      <c:valAx>
        <c:axId val="64019840"/>
        <c:scaling>
          <c:orientation val="minMax"/>
          <c:min val="0.5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Current (mA)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401792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358AF-7292-4C7A-A850-C9175AFFA301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30D71-FBCF-42B8-847C-D8721B910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A5681-F495-48BB-A692-B62EDDB78452}" type="datetimeFigureOut">
              <a:rPr lang="en-US" smtClean="0"/>
              <a:pPr/>
              <a:t>2/19/2012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28C24-533B-4E7D-A9C5-D205B81B2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28C24-533B-4E7D-A9C5-D205B81B28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D0C1B-DFE4-424A-894A-AF01EFDCE74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3" y="285750"/>
            <a:ext cx="4905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1407" y="857232"/>
            <a:ext cx="857282" cy="78580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21-09-2010</a:t>
            </a: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A46A3B-7859-4B79-9031-1375E963E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D. Gajanana    ET     14-02-2012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A46A3B-7859-4B79-9031-1375E963E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21-09-2010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A46A3B-7859-4B79-9031-1375E963E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21-09-2010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A46A3B-7859-4B79-9031-1375E963E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21-09-2010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21-09-2010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3" y="285750"/>
            <a:ext cx="4905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1407" y="857232"/>
            <a:ext cx="857282" cy="78580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21-09-2010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D. Gajanana    ET     14-02-2012</a:t>
            </a:r>
            <a:endParaRPr lang="en-US" dirty="0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A46A3B-7859-4B79-9031-1375E963E5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21-09-2010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invGray">
          <a:xfrm>
            <a:off x="2286000" y="285750"/>
            <a:ext cx="71438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21-09-2010</a:t>
            </a: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A46A3B-7859-4B79-9031-1375E963E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D. Gajanana    ET     14-02-2012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A46A3B-7859-4B79-9031-1375E963E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21-09-2010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A46A3B-7859-4B79-9031-1375E963E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21-09-2010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A46A3B-7859-4B79-9031-1375E963E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21-09-2010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A46A3B-7859-4B79-9031-1375E963E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21-09-2010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A46A3B-7859-4B79-9031-1375E963E5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21-09-2010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 smtClean="0"/>
              <a:t>21-09-2010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F8A46A3B-7859-4B79-9031-1375E963E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tile tx="0" ty="5715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874" cy="1138138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755576" y="1484784"/>
            <a:ext cx="8178874" cy="476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pitchFamily="34" charset="0"/>
            </a:endParaRPr>
          </a:p>
        </p:txBody>
      </p:sp>
      <p:pic>
        <p:nvPicPr>
          <p:cNvPr id="1033" name="Picture 12" descr="nikhef_logo.g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 dirty="0">
                <a:solidFill>
                  <a:schemeClr val="bg1"/>
                </a:solidFill>
                <a:effectLst/>
                <a:latin typeface="Verdana" pitchFamily="34" charset="0"/>
              </a:defRPr>
            </a:lvl1pPr>
            <a:extLst/>
          </a:lstStyle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 smtClean="0">
                <a:solidFill>
                  <a:schemeClr val="bg1"/>
                </a:solidFill>
                <a:effectLst/>
                <a:latin typeface="Verdana" pitchFamily="34" charset="0"/>
              </a:defRPr>
            </a:lvl1pPr>
            <a:extLst/>
          </a:lstStyle>
          <a:p>
            <a:fld id="{F8A46A3B-7859-4B79-9031-1375E963E5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 smtClean="0">
                <a:solidFill>
                  <a:schemeClr val="bg1"/>
                </a:solidFill>
                <a:latin typeface="Verdana" pitchFamily="34" charset="0"/>
              </a:defRPr>
            </a:lvl1pPr>
            <a:extLst/>
          </a:lstStyle>
          <a:p>
            <a:r>
              <a:rPr lang="en-US" smtClean="0"/>
              <a:t>21-09-2010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597534" y="217215"/>
            <a:ext cx="73025" cy="590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8"/>
          <p:cNvSpPr/>
          <p:nvPr/>
        </p:nvSpPr>
        <p:spPr>
          <a:xfrm>
            <a:off x="539676" y="13446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7"/>
          <p:cNvSpPr/>
          <p:nvPr/>
        </p:nvSpPr>
        <p:spPr>
          <a:xfrm>
            <a:off x="456221" y="1566202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"/>
          <p:cNvSpPr/>
          <p:nvPr/>
        </p:nvSpPr>
        <p:spPr>
          <a:xfrm>
            <a:off x="692076" y="14970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" name="Picture 19" descr="KM3NeT_logo_web_no_shade.gif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5781" y="704503"/>
            <a:ext cx="521739" cy="540000"/>
          </a:xfrm>
          <a:prstGeom prst="rect">
            <a:avLst/>
          </a:prstGeom>
        </p:spPr>
      </p:pic>
      <p:pic>
        <p:nvPicPr>
          <p:cNvPr id="21" name="Picture 20" descr="FOMlogo_fc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1811" y="236380"/>
            <a:ext cx="496800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61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572314"/>
          </a:solidFill>
          <a:effectLst/>
          <a:latin typeface="Verdan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12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CoCo</a:t>
            </a:r>
            <a:r>
              <a:rPr lang="en-US" dirty="0" smtClean="0"/>
              <a:t> – </a:t>
            </a:r>
            <a:r>
              <a:rPr lang="en-US" dirty="0" err="1" smtClean="0"/>
              <a:t>Cockroft</a:t>
            </a:r>
            <a:r>
              <a:rPr lang="en-US" dirty="0" smtClean="0"/>
              <a:t> Walton Feedback Control Circuit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Deepak G, Paul T, Vladimir 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79712" y="3573016"/>
            <a:ext cx="213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nl-NL" dirty="0" err="1" smtClean="0">
                <a:latin typeface="Verdana" pitchFamily="34" charset="0"/>
              </a:rPr>
              <a:t>On</a:t>
            </a:r>
            <a:r>
              <a:rPr lang="nl-NL" dirty="0" smtClean="0">
                <a:latin typeface="Verdana" pitchFamily="34" charset="0"/>
              </a:rPr>
              <a:t> the </a:t>
            </a:r>
            <a:r>
              <a:rPr lang="nl-NL" dirty="0" err="1" smtClean="0">
                <a:latin typeface="Verdana" pitchFamily="34" charset="0"/>
              </a:rPr>
              <a:t>behalf</a:t>
            </a:r>
            <a:r>
              <a:rPr lang="nl-NL" dirty="0" smtClean="0">
                <a:latin typeface="Verdana" pitchFamily="34" charset="0"/>
              </a:rPr>
              <a:t> of</a:t>
            </a:r>
            <a:endParaRPr lang="nl-NL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Board schematic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318" t="12497" r="965" b="24829"/>
          <a:stretch>
            <a:fillRect/>
          </a:stretch>
        </p:blipFill>
        <p:spPr bwMode="auto">
          <a:xfrm>
            <a:off x="55412" y="1400893"/>
            <a:ext cx="9000000" cy="45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422108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Designed in away that it can be tested on the lab table, with a few DC supplies and also with the HV PMT Base!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board Layout</a:t>
            </a:r>
            <a:endParaRPr lang="en-US" dirty="0"/>
          </a:p>
        </p:txBody>
      </p:sp>
      <p:pic>
        <p:nvPicPr>
          <p:cNvPr id="32" name="Picture 31" descr="coco_test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376" y="1233296"/>
            <a:ext cx="6480000" cy="4860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oco_testboard.jpg"/>
          <p:cNvPicPr>
            <a:picLocks noChangeAspect="1"/>
          </p:cNvPicPr>
          <p:nvPr/>
        </p:nvPicPr>
        <p:blipFill>
          <a:blip r:embed="rId2" cstate="print"/>
          <a:srcRect l="17713" t="1701" r="46850" b="50000"/>
          <a:stretch>
            <a:fillRect/>
          </a:stretch>
        </p:blipFill>
        <p:spPr>
          <a:xfrm>
            <a:off x="107504" y="9000"/>
            <a:ext cx="6691304" cy="68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7052" y="342000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1M5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7052" y="379107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100k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9140" y="379107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10u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7212" y="379107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100n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0948" y="550823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560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02588" y="435610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195612" y="432561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699668" y="432561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131716" y="432561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903114" y="193385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407170" y="193385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839218" y="193385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403524" y="194935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220p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828" y="176381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3.3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2916" y="176381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100p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635772" y="187734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491756" y="266943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4995813" y="266943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1u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219949" y="266943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355853" y="266943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1M5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715893" y="266943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1M5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6302988" y="33895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100n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29420" y="61168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3G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2" name="Content Placeholder 4" descr="CoCo_layou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3195" y="3059960"/>
            <a:ext cx="360675" cy="36004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860868" y="39566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28820" y="39566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6812" y="5652248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8860" y="622831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6812" y="622831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333476" y="5004176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68391" y="5412977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20582" y="541071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461268" y="543622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13459" y="5433957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424538" y="341421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876729" y="33915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517415" y="364668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969606" y="362401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876256" y="260648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164288" y="18864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GND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541388" y="3492008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901428" y="5004176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76256" y="620688"/>
            <a:ext cx="216024" cy="2160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164288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3.3V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6876256" y="98072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821308" y="611688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092280" y="908720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 from</a:t>
            </a:r>
          </a:p>
          <a:p>
            <a:r>
              <a:rPr lang="en-US" dirty="0" smtClean="0"/>
              <a:t>PMT Base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1259632" y="1340768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555776" y="306896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876256" y="1628800"/>
            <a:ext cx="216024" cy="21602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876256" y="2564904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947901" y="3498741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109319" y="3467745"/>
            <a:ext cx="216024" cy="21602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164288" y="15567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DAC test V 0-&gt;2.4V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164288" y="2420888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 DAC setting 1.9-&gt;2.7V finally from PROMIS_V2</a:t>
            </a:r>
            <a:endParaRPr lang="en-US" dirty="0"/>
          </a:p>
        </p:txBody>
      </p:sp>
      <p:grpSp>
        <p:nvGrpSpPr>
          <p:cNvPr id="2" name="Group 67"/>
          <p:cNvGrpSpPr/>
          <p:nvPr/>
        </p:nvGrpSpPr>
        <p:grpSpPr>
          <a:xfrm>
            <a:off x="6804248" y="5286598"/>
            <a:ext cx="344542" cy="288032"/>
            <a:chOff x="7148790" y="3717032"/>
            <a:chExt cx="344542" cy="288032"/>
          </a:xfrm>
        </p:grpSpPr>
        <p:sp>
          <p:nvSpPr>
            <p:cNvPr id="65" name="Arc 64"/>
            <p:cNvSpPr/>
            <p:nvPr/>
          </p:nvSpPr>
          <p:spPr>
            <a:xfrm>
              <a:off x="7164288" y="3717032"/>
              <a:ext cx="288032" cy="288032"/>
            </a:xfrm>
            <a:prstGeom prst="arc">
              <a:avLst>
                <a:gd name="adj1" fmla="val 10911140"/>
                <a:gd name="adj2" fmla="val 0"/>
              </a:avLst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148790" y="3812287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421324" y="3804538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68"/>
          <p:cNvGrpSpPr/>
          <p:nvPr/>
        </p:nvGrpSpPr>
        <p:grpSpPr>
          <a:xfrm>
            <a:off x="6876256" y="6150694"/>
            <a:ext cx="344542" cy="288032"/>
            <a:chOff x="7148790" y="3717032"/>
            <a:chExt cx="344542" cy="288032"/>
          </a:xfrm>
        </p:grpSpPr>
        <p:sp>
          <p:nvSpPr>
            <p:cNvPr id="70" name="Arc 69"/>
            <p:cNvSpPr/>
            <p:nvPr/>
          </p:nvSpPr>
          <p:spPr>
            <a:xfrm>
              <a:off x="7164288" y="3717032"/>
              <a:ext cx="288032" cy="288032"/>
            </a:xfrm>
            <a:prstGeom prst="arc">
              <a:avLst>
                <a:gd name="adj1" fmla="val 10911140"/>
                <a:gd name="adj2" fmla="val 0"/>
              </a:avLst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148790" y="3812287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421324" y="3804538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164288" y="4998566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Jumper  while testing on the </a:t>
            </a:r>
            <a:r>
              <a:rPr lang="en-US" dirty="0" err="1" smtClean="0"/>
              <a:t>CoCo</a:t>
            </a:r>
            <a:r>
              <a:rPr lang="en-US" dirty="0" smtClean="0"/>
              <a:t> </a:t>
            </a:r>
            <a:r>
              <a:rPr lang="en-US" dirty="0" err="1" smtClean="0"/>
              <a:t>testboard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164288" y="5877272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Jumper  while testing from PMT Base</a:t>
            </a:r>
            <a:endParaRPr lang="en-US" dirty="0"/>
          </a:p>
        </p:txBody>
      </p:sp>
      <p:grpSp>
        <p:nvGrpSpPr>
          <p:cNvPr id="4" name="Group 74"/>
          <p:cNvGrpSpPr/>
          <p:nvPr/>
        </p:nvGrpSpPr>
        <p:grpSpPr>
          <a:xfrm>
            <a:off x="5652120" y="4077072"/>
            <a:ext cx="344542" cy="288032"/>
            <a:chOff x="7148790" y="3717032"/>
            <a:chExt cx="344542" cy="288032"/>
          </a:xfrm>
        </p:grpSpPr>
        <p:sp>
          <p:nvSpPr>
            <p:cNvPr id="76" name="Arc 75"/>
            <p:cNvSpPr/>
            <p:nvPr/>
          </p:nvSpPr>
          <p:spPr>
            <a:xfrm>
              <a:off x="7164288" y="3717032"/>
              <a:ext cx="288032" cy="288032"/>
            </a:xfrm>
            <a:prstGeom prst="arc">
              <a:avLst>
                <a:gd name="adj1" fmla="val 10911140"/>
                <a:gd name="adj2" fmla="val 0"/>
              </a:avLst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148790" y="3812287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421324" y="3804538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8"/>
          <p:cNvGrpSpPr/>
          <p:nvPr/>
        </p:nvGrpSpPr>
        <p:grpSpPr>
          <a:xfrm>
            <a:off x="5652120" y="1700808"/>
            <a:ext cx="344542" cy="288032"/>
            <a:chOff x="7148790" y="3717032"/>
            <a:chExt cx="344542" cy="288032"/>
          </a:xfrm>
        </p:grpSpPr>
        <p:sp>
          <p:nvSpPr>
            <p:cNvPr id="80" name="Arc 79"/>
            <p:cNvSpPr/>
            <p:nvPr/>
          </p:nvSpPr>
          <p:spPr>
            <a:xfrm>
              <a:off x="7164288" y="3717032"/>
              <a:ext cx="288032" cy="288032"/>
            </a:xfrm>
            <a:prstGeom prst="arc">
              <a:avLst>
                <a:gd name="adj1" fmla="val 10911140"/>
                <a:gd name="adj2" fmla="val 0"/>
              </a:avLst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7148790" y="3812287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421324" y="3804538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82"/>
          <p:cNvGrpSpPr/>
          <p:nvPr/>
        </p:nvGrpSpPr>
        <p:grpSpPr>
          <a:xfrm>
            <a:off x="971600" y="3068960"/>
            <a:ext cx="344542" cy="288032"/>
            <a:chOff x="7148790" y="3717032"/>
            <a:chExt cx="344542" cy="288032"/>
          </a:xfrm>
        </p:grpSpPr>
        <p:sp>
          <p:nvSpPr>
            <p:cNvPr id="84" name="Arc 83"/>
            <p:cNvSpPr/>
            <p:nvPr/>
          </p:nvSpPr>
          <p:spPr>
            <a:xfrm>
              <a:off x="7164288" y="3717032"/>
              <a:ext cx="288032" cy="288032"/>
            </a:xfrm>
            <a:prstGeom prst="arc">
              <a:avLst>
                <a:gd name="adj1" fmla="val 10911140"/>
                <a:gd name="adj2" fmla="val 0"/>
              </a:avLst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148790" y="3812287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7421324" y="3804538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86"/>
          <p:cNvGrpSpPr/>
          <p:nvPr/>
        </p:nvGrpSpPr>
        <p:grpSpPr>
          <a:xfrm>
            <a:off x="1763688" y="2204864"/>
            <a:ext cx="344542" cy="288032"/>
            <a:chOff x="7148790" y="3717032"/>
            <a:chExt cx="344542" cy="288032"/>
          </a:xfrm>
        </p:grpSpPr>
        <p:sp>
          <p:nvSpPr>
            <p:cNvPr id="88" name="Arc 87"/>
            <p:cNvSpPr/>
            <p:nvPr/>
          </p:nvSpPr>
          <p:spPr>
            <a:xfrm>
              <a:off x="7164288" y="3717032"/>
              <a:ext cx="288032" cy="288032"/>
            </a:xfrm>
            <a:prstGeom prst="arc">
              <a:avLst>
                <a:gd name="adj1" fmla="val 10911140"/>
                <a:gd name="adj2" fmla="val 0"/>
              </a:avLst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148790" y="3812287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421324" y="3804538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90"/>
          <p:cNvGrpSpPr/>
          <p:nvPr/>
        </p:nvGrpSpPr>
        <p:grpSpPr>
          <a:xfrm>
            <a:off x="971600" y="1268760"/>
            <a:ext cx="344542" cy="288032"/>
            <a:chOff x="7148790" y="3717032"/>
            <a:chExt cx="344542" cy="288032"/>
          </a:xfrm>
        </p:grpSpPr>
        <p:sp>
          <p:nvSpPr>
            <p:cNvPr id="92" name="Arc 91"/>
            <p:cNvSpPr/>
            <p:nvPr/>
          </p:nvSpPr>
          <p:spPr>
            <a:xfrm>
              <a:off x="7164288" y="3717032"/>
              <a:ext cx="288032" cy="288032"/>
            </a:xfrm>
            <a:prstGeom prst="arc">
              <a:avLst>
                <a:gd name="adj1" fmla="val 10911140"/>
                <a:gd name="adj2" fmla="val 0"/>
              </a:avLst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7148790" y="3812287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7421324" y="3804538"/>
              <a:ext cx="72008" cy="720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94"/>
          <p:cNvGrpSpPr/>
          <p:nvPr/>
        </p:nvGrpSpPr>
        <p:grpSpPr>
          <a:xfrm>
            <a:off x="6084168" y="4077072"/>
            <a:ext cx="344542" cy="288032"/>
            <a:chOff x="7148790" y="3717032"/>
            <a:chExt cx="344542" cy="288032"/>
          </a:xfrm>
        </p:grpSpPr>
        <p:sp>
          <p:nvSpPr>
            <p:cNvPr id="96" name="Arc 95"/>
            <p:cNvSpPr/>
            <p:nvPr/>
          </p:nvSpPr>
          <p:spPr>
            <a:xfrm>
              <a:off x="7164288" y="3717032"/>
              <a:ext cx="288032" cy="288032"/>
            </a:xfrm>
            <a:prstGeom prst="arc">
              <a:avLst>
                <a:gd name="adj1" fmla="val 10911140"/>
                <a:gd name="adj2" fmla="val 0"/>
              </a:avLst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7148790" y="3812287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421324" y="3804538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98"/>
          <p:cNvGrpSpPr/>
          <p:nvPr/>
        </p:nvGrpSpPr>
        <p:grpSpPr>
          <a:xfrm>
            <a:off x="6084168" y="1700808"/>
            <a:ext cx="344542" cy="288032"/>
            <a:chOff x="7148790" y="3717032"/>
            <a:chExt cx="344542" cy="288032"/>
          </a:xfrm>
        </p:grpSpPr>
        <p:sp>
          <p:nvSpPr>
            <p:cNvPr id="100" name="Arc 99"/>
            <p:cNvSpPr/>
            <p:nvPr/>
          </p:nvSpPr>
          <p:spPr>
            <a:xfrm>
              <a:off x="7164288" y="3717032"/>
              <a:ext cx="288032" cy="288032"/>
            </a:xfrm>
            <a:prstGeom prst="arc">
              <a:avLst>
                <a:gd name="adj1" fmla="val 10911140"/>
                <a:gd name="adj2" fmla="val 0"/>
              </a:avLst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7148790" y="3812287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421324" y="3804538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02"/>
          <p:cNvGrpSpPr/>
          <p:nvPr/>
        </p:nvGrpSpPr>
        <p:grpSpPr>
          <a:xfrm>
            <a:off x="539552" y="1268760"/>
            <a:ext cx="344542" cy="288032"/>
            <a:chOff x="7148790" y="3717032"/>
            <a:chExt cx="344542" cy="288032"/>
          </a:xfrm>
        </p:grpSpPr>
        <p:sp>
          <p:nvSpPr>
            <p:cNvPr id="104" name="Arc 103"/>
            <p:cNvSpPr/>
            <p:nvPr/>
          </p:nvSpPr>
          <p:spPr>
            <a:xfrm>
              <a:off x="7164288" y="3717032"/>
              <a:ext cx="288032" cy="288032"/>
            </a:xfrm>
            <a:prstGeom prst="arc">
              <a:avLst>
                <a:gd name="adj1" fmla="val 10911140"/>
                <a:gd name="adj2" fmla="val 0"/>
              </a:avLst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7148790" y="3812287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7421324" y="3804538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106"/>
          <p:cNvGrpSpPr/>
          <p:nvPr/>
        </p:nvGrpSpPr>
        <p:grpSpPr>
          <a:xfrm>
            <a:off x="1259632" y="2204864"/>
            <a:ext cx="344542" cy="288032"/>
            <a:chOff x="7148790" y="3717032"/>
            <a:chExt cx="344542" cy="288032"/>
          </a:xfrm>
        </p:grpSpPr>
        <p:sp>
          <p:nvSpPr>
            <p:cNvPr id="108" name="Arc 107"/>
            <p:cNvSpPr/>
            <p:nvPr/>
          </p:nvSpPr>
          <p:spPr>
            <a:xfrm>
              <a:off x="7164288" y="3717032"/>
              <a:ext cx="288032" cy="288032"/>
            </a:xfrm>
            <a:prstGeom prst="arc">
              <a:avLst>
                <a:gd name="adj1" fmla="val 10911140"/>
                <a:gd name="adj2" fmla="val 0"/>
              </a:avLst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148790" y="3812287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7421324" y="3804538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110"/>
          <p:cNvGrpSpPr/>
          <p:nvPr/>
        </p:nvGrpSpPr>
        <p:grpSpPr>
          <a:xfrm>
            <a:off x="539552" y="3068960"/>
            <a:ext cx="344542" cy="288032"/>
            <a:chOff x="7148790" y="3717032"/>
            <a:chExt cx="344542" cy="288032"/>
          </a:xfrm>
        </p:grpSpPr>
        <p:sp>
          <p:nvSpPr>
            <p:cNvPr id="112" name="Arc 111"/>
            <p:cNvSpPr/>
            <p:nvPr/>
          </p:nvSpPr>
          <p:spPr>
            <a:xfrm>
              <a:off x="7164288" y="3717032"/>
              <a:ext cx="288032" cy="288032"/>
            </a:xfrm>
            <a:prstGeom prst="arc">
              <a:avLst>
                <a:gd name="adj1" fmla="val 10911140"/>
                <a:gd name="adj2" fmla="val 0"/>
              </a:avLst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148790" y="3812287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421324" y="3804538"/>
              <a:ext cx="72008" cy="7200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Oval 114"/>
          <p:cNvSpPr/>
          <p:nvPr/>
        </p:nvSpPr>
        <p:spPr>
          <a:xfrm>
            <a:off x="6876256" y="3429000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27584" y="566124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7236296" y="35010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transformer on PMT Base</a:t>
            </a:r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6876256" y="4293096"/>
            <a:ext cx="216024" cy="2160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7308304" y="429309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 Monitor Points</a:t>
            </a:r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2843808" y="4941168"/>
            <a:ext cx="216024" cy="2160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3419872" y="4941168"/>
            <a:ext cx="216024" cy="2160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923928" y="5013176"/>
            <a:ext cx="216024" cy="2160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499992" y="5013176"/>
            <a:ext cx="216024" cy="2160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907704" y="764704"/>
            <a:ext cx="216024" cy="2160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2483768" y="764704"/>
            <a:ext cx="216024" cy="2160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2987824" y="836712"/>
            <a:ext cx="216024" cy="2160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3563888" y="836712"/>
            <a:ext cx="216024" cy="2160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2987824" y="3068960"/>
            <a:ext cx="216024" cy="2160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2483768" y="3933056"/>
            <a:ext cx="809874" cy="27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Now3.3k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3955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3568" y="34290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826022" y="3429000"/>
            <a:ext cx="809874" cy="27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Now300k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3" name="Slide Number Placeholder 1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4" name="Footer Placeholder 13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co_test_board_p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871" y="0"/>
            <a:ext cx="782025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88840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3649851" y="1619573"/>
            <a:ext cx="449451" cy="503695"/>
          </a:xfrm>
          <a:custGeom>
            <a:avLst/>
            <a:gdLst>
              <a:gd name="connsiteX0" fmla="*/ 449451 w 449451"/>
              <a:gd name="connsiteY0" fmla="*/ 503695 h 503695"/>
              <a:gd name="connsiteX1" fmla="*/ 0 w 449451"/>
              <a:gd name="connsiteY1" fmla="*/ 0 h 50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9451" h="503695">
                <a:moveTo>
                  <a:pt x="449451" y="503695"/>
                </a:moveTo>
                <a:cubicBezTo>
                  <a:pt x="270574" y="295759"/>
                  <a:pt x="91698" y="87824"/>
                  <a:pt x="0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130298" y="1427136"/>
            <a:ext cx="224726" cy="696132"/>
          </a:xfrm>
          <a:custGeom>
            <a:avLst/>
            <a:gdLst>
              <a:gd name="connsiteX0" fmla="*/ 224726 w 224726"/>
              <a:gd name="connsiteY0" fmla="*/ 696132 h 696132"/>
              <a:gd name="connsiteX1" fmla="*/ 77492 w 224726"/>
              <a:gd name="connsiteY1" fmla="*/ 91698 h 696132"/>
              <a:gd name="connsiteX2" fmla="*/ 0 w 224726"/>
              <a:gd name="connsiteY2" fmla="*/ 145942 h 69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726" h="696132">
                <a:moveTo>
                  <a:pt x="224726" y="696132"/>
                </a:moveTo>
                <a:cubicBezTo>
                  <a:pt x="169836" y="439764"/>
                  <a:pt x="114946" y="183396"/>
                  <a:pt x="77492" y="91698"/>
                </a:cubicBezTo>
                <a:cubicBezTo>
                  <a:pt x="40038" y="0"/>
                  <a:pt x="20019" y="72971"/>
                  <a:pt x="0" y="145942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595247" y="1518834"/>
            <a:ext cx="85241" cy="612183"/>
          </a:xfrm>
          <a:custGeom>
            <a:avLst/>
            <a:gdLst>
              <a:gd name="connsiteX0" fmla="*/ 0 w 85241"/>
              <a:gd name="connsiteY0" fmla="*/ 612183 h 612183"/>
              <a:gd name="connsiteX1" fmla="*/ 85241 w 85241"/>
              <a:gd name="connsiteY1" fmla="*/ 0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241" h="612183">
                <a:moveTo>
                  <a:pt x="0" y="612183"/>
                </a:moveTo>
                <a:cubicBezTo>
                  <a:pt x="29705" y="350003"/>
                  <a:pt x="59410" y="87824"/>
                  <a:pt x="85241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843220" y="1518834"/>
            <a:ext cx="302217" cy="604434"/>
          </a:xfrm>
          <a:custGeom>
            <a:avLst/>
            <a:gdLst>
              <a:gd name="connsiteX0" fmla="*/ 0 w 302217"/>
              <a:gd name="connsiteY0" fmla="*/ 604434 h 604434"/>
              <a:gd name="connsiteX1" fmla="*/ 302217 w 302217"/>
              <a:gd name="connsiteY1" fmla="*/ 0 h 60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217" h="604434">
                <a:moveTo>
                  <a:pt x="0" y="604434"/>
                </a:moveTo>
                <a:cubicBezTo>
                  <a:pt x="116237" y="345483"/>
                  <a:pt x="232475" y="86532"/>
                  <a:pt x="302217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253925" y="1968285"/>
            <a:ext cx="441702" cy="565688"/>
          </a:xfrm>
          <a:custGeom>
            <a:avLst/>
            <a:gdLst>
              <a:gd name="connsiteX0" fmla="*/ 0 w 441702"/>
              <a:gd name="connsiteY0" fmla="*/ 565688 h 565688"/>
              <a:gd name="connsiteX1" fmla="*/ 441702 w 441702"/>
              <a:gd name="connsiteY1" fmla="*/ 0 h 56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1702" h="565688">
                <a:moveTo>
                  <a:pt x="0" y="565688"/>
                </a:moveTo>
                <a:cubicBezTo>
                  <a:pt x="179522" y="317069"/>
                  <a:pt x="359044" y="68451"/>
                  <a:pt x="441702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277173" y="2495227"/>
            <a:ext cx="402956" cy="286719"/>
          </a:xfrm>
          <a:custGeom>
            <a:avLst/>
            <a:gdLst>
              <a:gd name="connsiteX0" fmla="*/ 0 w 402956"/>
              <a:gd name="connsiteY0" fmla="*/ 286719 h 286719"/>
              <a:gd name="connsiteX1" fmla="*/ 402956 w 402956"/>
              <a:gd name="connsiteY1" fmla="*/ 0 h 28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2956" h="286719">
                <a:moveTo>
                  <a:pt x="0" y="286719"/>
                </a:moveTo>
                <a:cubicBezTo>
                  <a:pt x="163378" y="156920"/>
                  <a:pt x="326756" y="27122"/>
                  <a:pt x="402956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238427" y="2873644"/>
            <a:ext cx="574729" cy="311258"/>
          </a:xfrm>
          <a:custGeom>
            <a:avLst/>
            <a:gdLst>
              <a:gd name="connsiteX0" fmla="*/ 0 w 574729"/>
              <a:gd name="connsiteY0" fmla="*/ 117529 h 311258"/>
              <a:gd name="connsiteX1" fmla="*/ 488197 w 574729"/>
              <a:gd name="connsiteY1" fmla="*/ 32288 h 311258"/>
              <a:gd name="connsiteX2" fmla="*/ 519193 w 574729"/>
              <a:gd name="connsiteY2" fmla="*/ 311258 h 31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729" h="311258">
                <a:moveTo>
                  <a:pt x="0" y="117529"/>
                </a:moveTo>
                <a:cubicBezTo>
                  <a:pt x="200832" y="58764"/>
                  <a:pt x="401665" y="0"/>
                  <a:pt x="488197" y="32288"/>
                </a:cubicBezTo>
                <a:cubicBezTo>
                  <a:pt x="574729" y="64576"/>
                  <a:pt x="546961" y="187917"/>
                  <a:pt x="519193" y="311258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199681" y="3254644"/>
            <a:ext cx="643180" cy="449451"/>
          </a:xfrm>
          <a:custGeom>
            <a:avLst/>
            <a:gdLst>
              <a:gd name="connsiteX0" fmla="*/ 0 w 643180"/>
              <a:gd name="connsiteY0" fmla="*/ 0 h 449451"/>
              <a:gd name="connsiteX1" fmla="*/ 550190 w 643180"/>
              <a:gd name="connsiteY1" fmla="*/ 209227 h 449451"/>
              <a:gd name="connsiteX2" fmla="*/ 557939 w 643180"/>
              <a:gd name="connsiteY2" fmla="*/ 449451 h 4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180" h="449451">
                <a:moveTo>
                  <a:pt x="0" y="0"/>
                </a:moveTo>
                <a:cubicBezTo>
                  <a:pt x="228600" y="67159"/>
                  <a:pt x="457200" y="134319"/>
                  <a:pt x="550190" y="209227"/>
                </a:cubicBezTo>
                <a:cubicBezTo>
                  <a:pt x="643180" y="284135"/>
                  <a:pt x="600559" y="366793"/>
                  <a:pt x="557939" y="449451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843220" y="3680847"/>
            <a:ext cx="510153" cy="542441"/>
          </a:xfrm>
          <a:custGeom>
            <a:avLst/>
            <a:gdLst>
              <a:gd name="connsiteX0" fmla="*/ 0 w 510153"/>
              <a:gd name="connsiteY0" fmla="*/ 0 h 542441"/>
              <a:gd name="connsiteX1" fmla="*/ 441702 w 510153"/>
              <a:gd name="connsiteY1" fmla="*/ 255722 h 542441"/>
              <a:gd name="connsiteX2" fmla="*/ 410705 w 510153"/>
              <a:gd name="connsiteY2" fmla="*/ 542441 h 54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153" h="542441">
                <a:moveTo>
                  <a:pt x="0" y="0"/>
                </a:moveTo>
                <a:cubicBezTo>
                  <a:pt x="186625" y="82657"/>
                  <a:pt x="373251" y="165315"/>
                  <a:pt x="441702" y="255722"/>
                </a:cubicBezTo>
                <a:cubicBezTo>
                  <a:pt x="510153" y="346129"/>
                  <a:pt x="460429" y="444285"/>
                  <a:pt x="410705" y="542441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79749" y="3719593"/>
            <a:ext cx="201478" cy="495946"/>
          </a:xfrm>
          <a:custGeom>
            <a:avLst/>
            <a:gdLst>
              <a:gd name="connsiteX0" fmla="*/ 0 w 201478"/>
              <a:gd name="connsiteY0" fmla="*/ 0 h 495946"/>
              <a:gd name="connsiteX1" fmla="*/ 178231 w 201478"/>
              <a:gd name="connsiteY1" fmla="*/ 247973 h 495946"/>
              <a:gd name="connsiteX2" fmla="*/ 139485 w 201478"/>
              <a:gd name="connsiteY2" fmla="*/ 495946 h 49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478" h="495946">
                <a:moveTo>
                  <a:pt x="0" y="0"/>
                </a:moveTo>
                <a:cubicBezTo>
                  <a:pt x="77492" y="82657"/>
                  <a:pt x="154984" y="165315"/>
                  <a:pt x="178231" y="247973"/>
                </a:cubicBezTo>
                <a:cubicBezTo>
                  <a:pt x="201478" y="330631"/>
                  <a:pt x="170481" y="413288"/>
                  <a:pt x="139485" y="495946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187126" y="3711844"/>
            <a:ext cx="105905" cy="495946"/>
          </a:xfrm>
          <a:custGeom>
            <a:avLst/>
            <a:gdLst>
              <a:gd name="connsiteX0" fmla="*/ 105905 w 105905"/>
              <a:gd name="connsiteY0" fmla="*/ 0 h 495946"/>
              <a:gd name="connsiteX1" fmla="*/ 12915 w 105905"/>
              <a:gd name="connsiteY1" fmla="*/ 278970 h 495946"/>
              <a:gd name="connsiteX2" fmla="*/ 28413 w 105905"/>
              <a:gd name="connsiteY2" fmla="*/ 495946 h 49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05" h="495946">
                <a:moveTo>
                  <a:pt x="105905" y="0"/>
                </a:moveTo>
                <a:cubicBezTo>
                  <a:pt x="65867" y="98156"/>
                  <a:pt x="25830" y="196312"/>
                  <a:pt x="12915" y="278970"/>
                </a:cubicBezTo>
                <a:cubicBezTo>
                  <a:pt x="0" y="361628"/>
                  <a:pt x="14206" y="428787"/>
                  <a:pt x="28413" y="495946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626604" y="3665349"/>
            <a:ext cx="480447" cy="557939"/>
          </a:xfrm>
          <a:custGeom>
            <a:avLst/>
            <a:gdLst>
              <a:gd name="connsiteX0" fmla="*/ 480447 w 480447"/>
              <a:gd name="connsiteY0" fmla="*/ 0 h 557939"/>
              <a:gd name="connsiteX1" fmla="*/ 77491 w 480447"/>
              <a:gd name="connsiteY1" fmla="*/ 201478 h 557939"/>
              <a:gd name="connsiteX2" fmla="*/ 15498 w 480447"/>
              <a:gd name="connsiteY2" fmla="*/ 557939 h 5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447" h="557939">
                <a:moveTo>
                  <a:pt x="480447" y="0"/>
                </a:moveTo>
                <a:cubicBezTo>
                  <a:pt x="317715" y="54244"/>
                  <a:pt x="154983" y="108488"/>
                  <a:pt x="77491" y="201478"/>
                </a:cubicBezTo>
                <a:cubicBezTo>
                  <a:pt x="0" y="294468"/>
                  <a:pt x="7749" y="426203"/>
                  <a:pt x="15498" y="557939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15159" y="3254644"/>
            <a:ext cx="565688" cy="464949"/>
          </a:xfrm>
          <a:custGeom>
            <a:avLst/>
            <a:gdLst>
              <a:gd name="connsiteX0" fmla="*/ 565688 w 565688"/>
              <a:gd name="connsiteY0" fmla="*/ 0 h 464949"/>
              <a:gd name="connsiteX1" fmla="*/ 209227 w 565688"/>
              <a:gd name="connsiteY1" fmla="*/ 147234 h 464949"/>
              <a:gd name="connsiteX2" fmla="*/ 0 w 565688"/>
              <a:gd name="connsiteY2" fmla="*/ 464949 h 46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688" h="464949">
                <a:moveTo>
                  <a:pt x="565688" y="0"/>
                </a:moveTo>
                <a:cubicBezTo>
                  <a:pt x="434598" y="34871"/>
                  <a:pt x="303508" y="69743"/>
                  <a:pt x="209227" y="147234"/>
                </a:cubicBezTo>
                <a:cubicBezTo>
                  <a:pt x="114946" y="224725"/>
                  <a:pt x="57473" y="344837"/>
                  <a:pt x="0" y="464949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53166" y="2984715"/>
            <a:ext cx="666427" cy="231183"/>
          </a:xfrm>
          <a:custGeom>
            <a:avLst/>
            <a:gdLst>
              <a:gd name="connsiteX0" fmla="*/ 666427 w 666427"/>
              <a:gd name="connsiteY0" fmla="*/ 6458 h 231183"/>
              <a:gd name="connsiteX1" fmla="*/ 224726 w 666427"/>
              <a:gd name="connsiteY1" fmla="*/ 37454 h 231183"/>
              <a:gd name="connsiteX2" fmla="*/ 0 w 666427"/>
              <a:gd name="connsiteY2" fmla="*/ 231183 h 2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427" h="231183">
                <a:moveTo>
                  <a:pt x="666427" y="6458"/>
                </a:moveTo>
                <a:cubicBezTo>
                  <a:pt x="501112" y="3229"/>
                  <a:pt x="335797" y="0"/>
                  <a:pt x="224726" y="37454"/>
                </a:cubicBezTo>
                <a:cubicBezTo>
                  <a:pt x="113655" y="74908"/>
                  <a:pt x="30997" y="200186"/>
                  <a:pt x="0" y="231183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153905" y="2490062"/>
            <a:ext cx="550190" cy="315131"/>
          </a:xfrm>
          <a:custGeom>
            <a:avLst/>
            <a:gdLst>
              <a:gd name="connsiteX0" fmla="*/ 550190 w 550190"/>
              <a:gd name="connsiteY0" fmla="*/ 315131 h 315131"/>
              <a:gd name="connsiteX1" fmla="*/ 201478 w 550190"/>
              <a:gd name="connsiteY1" fmla="*/ 28413 h 315131"/>
              <a:gd name="connsiteX2" fmla="*/ 0 w 550190"/>
              <a:gd name="connsiteY2" fmla="*/ 144650 h 31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190" h="315131">
                <a:moveTo>
                  <a:pt x="550190" y="315131"/>
                </a:moveTo>
                <a:cubicBezTo>
                  <a:pt x="421683" y="185979"/>
                  <a:pt x="293176" y="56827"/>
                  <a:pt x="201478" y="28413"/>
                </a:cubicBezTo>
                <a:cubicBezTo>
                  <a:pt x="109780" y="0"/>
                  <a:pt x="54890" y="72325"/>
                  <a:pt x="0" y="14465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169403" y="2039318"/>
            <a:ext cx="526943" cy="479157"/>
          </a:xfrm>
          <a:custGeom>
            <a:avLst/>
            <a:gdLst>
              <a:gd name="connsiteX0" fmla="*/ 526943 w 526943"/>
              <a:gd name="connsiteY0" fmla="*/ 479157 h 479157"/>
              <a:gd name="connsiteX1" fmla="*/ 209228 w 526943"/>
              <a:gd name="connsiteY1" fmla="*/ 68451 h 479157"/>
              <a:gd name="connsiteX2" fmla="*/ 0 w 526943"/>
              <a:gd name="connsiteY2" fmla="*/ 68451 h 47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943" h="479157">
                <a:moveTo>
                  <a:pt x="526943" y="479157"/>
                </a:moveTo>
                <a:cubicBezTo>
                  <a:pt x="411997" y="308029"/>
                  <a:pt x="297052" y="136902"/>
                  <a:pt x="209228" y="68451"/>
                </a:cubicBezTo>
                <a:cubicBezTo>
                  <a:pt x="121404" y="0"/>
                  <a:pt x="60702" y="34225"/>
                  <a:pt x="0" y="68451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1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2400000" cy="1800000"/>
          </a:xfrm>
          <a:prstGeom prst="rect">
            <a:avLst/>
          </a:prstGeom>
        </p:spPr>
      </p:pic>
      <p:pic>
        <p:nvPicPr>
          <p:cNvPr id="5" name="Picture 4" descr="P101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196752"/>
            <a:ext cx="2400000" cy="1800000"/>
          </a:xfrm>
          <a:prstGeom prst="rect">
            <a:avLst/>
          </a:prstGeom>
        </p:spPr>
      </p:pic>
      <p:pic>
        <p:nvPicPr>
          <p:cNvPr id="8" name="Picture 7" descr="P101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4000" y="1124744"/>
            <a:ext cx="2400000" cy="18000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3429000"/>
            <a:ext cx="2285638" cy="18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005064"/>
            <a:ext cx="1993182" cy="18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93"/>
          <a:stretch/>
        </p:blipFill>
        <p:spPr>
          <a:xfrm>
            <a:off x="6444208" y="3429000"/>
            <a:ext cx="2546289" cy="180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87624" y="47667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dirty="0" smtClean="0">
                <a:latin typeface="Verdana" pitchFamily="34" charset="0"/>
              </a:rPr>
              <a:t>Bonded 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_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2160000" cy="1620000"/>
          </a:xfrm>
          <a:prstGeom prst="rect">
            <a:avLst/>
          </a:prstGeom>
        </p:spPr>
      </p:pic>
      <p:pic>
        <p:nvPicPr>
          <p:cNvPr id="3" name="Picture 2" descr="print_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984" y="0"/>
            <a:ext cx="2160000" cy="1620000"/>
          </a:xfrm>
          <a:prstGeom prst="rect">
            <a:avLst/>
          </a:prstGeom>
        </p:spPr>
      </p:pic>
      <p:pic>
        <p:nvPicPr>
          <p:cNvPr id="4" name="Picture 3" descr="print_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2160000" cy="1620000"/>
          </a:xfrm>
          <a:prstGeom prst="rect">
            <a:avLst/>
          </a:prstGeom>
        </p:spPr>
      </p:pic>
      <p:pic>
        <p:nvPicPr>
          <p:cNvPr id="5" name="Picture 4" descr="print_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496" y="0"/>
            <a:ext cx="2160000" cy="1620000"/>
          </a:xfrm>
          <a:prstGeom prst="rect">
            <a:avLst/>
          </a:prstGeom>
        </p:spPr>
      </p:pic>
      <p:pic>
        <p:nvPicPr>
          <p:cNvPr id="6" name="Picture 5" descr="print_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1700808"/>
            <a:ext cx="2160000" cy="1620000"/>
          </a:xfrm>
          <a:prstGeom prst="rect">
            <a:avLst/>
          </a:prstGeom>
        </p:spPr>
      </p:pic>
      <p:pic>
        <p:nvPicPr>
          <p:cNvPr id="7" name="Picture 6" descr="print_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984" y="1700808"/>
            <a:ext cx="2160000" cy="1620000"/>
          </a:xfrm>
          <a:prstGeom prst="rect">
            <a:avLst/>
          </a:prstGeom>
        </p:spPr>
      </p:pic>
      <p:pic>
        <p:nvPicPr>
          <p:cNvPr id="8" name="Picture 7" descr="print_0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1700808"/>
            <a:ext cx="2160000" cy="1620000"/>
          </a:xfrm>
          <a:prstGeom prst="rect">
            <a:avLst/>
          </a:prstGeom>
        </p:spPr>
      </p:pic>
      <p:pic>
        <p:nvPicPr>
          <p:cNvPr id="9" name="Picture 8" descr="print_0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496" y="1700808"/>
            <a:ext cx="2160000" cy="1620000"/>
          </a:xfrm>
          <a:prstGeom prst="rect">
            <a:avLst/>
          </a:prstGeom>
        </p:spPr>
      </p:pic>
      <p:pic>
        <p:nvPicPr>
          <p:cNvPr id="10" name="Picture 9" descr="print_0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496" y="3356992"/>
            <a:ext cx="2160000" cy="16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984" y="3356992"/>
            <a:ext cx="2160000" cy="16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356992"/>
            <a:ext cx="2160000" cy="1620000"/>
          </a:xfrm>
          <a:prstGeom prst="rect">
            <a:avLst/>
          </a:prstGeom>
        </p:spPr>
      </p:pic>
      <p:pic>
        <p:nvPicPr>
          <p:cNvPr id="13" name="Picture 12" descr="print_1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76496" y="3356992"/>
            <a:ext cx="2160000" cy="1620000"/>
          </a:xfrm>
          <a:prstGeom prst="rect">
            <a:avLst/>
          </a:prstGeom>
        </p:spPr>
      </p:pic>
      <p:pic>
        <p:nvPicPr>
          <p:cNvPr id="14" name="Picture 13" descr="print_1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496" y="5013176"/>
            <a:ext cx="2160000" cy="1620000"/>
          </a:xfrm>
          <a:prstGeom prst="rect">
            <a:avLst/>
          </a:prstGeom>
        </p:spPr>
      </p:pic>
      <p:pic>
        <p:nvPicPr>
          <p:cNvPr id="15" name="Picture 14" descr="print_1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67984" y="5013176"/>
            <a:ext cx="2160000" cy="1620000"/>
          </a:xfrm>
          <a:prstGeom prst="rect">
            <a:avLst/>
          </a:prstGeom>
        </p:spPr>
      </p:pic>
      <p:pic>
        <p:nvPicPr>
          <p:cNvPr id="16" name="Picture 15" descr="print_1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72000" y="5013176"/>
            <a:ext cx="2160000" cy="1620000"/>
          </a:xfrm>
          <a:prstGeom prst="rect">
            <a:avLst/>
          </a:prstGeom>
        </p:spPr>
      </p:pic>
      <p:pic>
        <p:nvPicPr>
          <p:cNvPr id="17" name="Picture 16" descr="print_14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76496" y="5013176"/>
            <a:ext cx="2160000" cy="16200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87624" y="10527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CLK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52320" y="112474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CLK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71800" y="105273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err="1" smtClean="0">
                <a:solidFill>
                  <a:schemeClr val="bg1"/>
                </a:solidFill>
                <a:latin typeface="Verdana" pitchFamily="34" charset="0"/>
              </a:rPr>
              <a:t>Neg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 edge comp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24200" y="47667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Pos edge comp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92280" y="11663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Across Capacitor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80184" y="9171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CLK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92280" y="3656057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HV Ripple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6256" y="3944089"/>
            <a:ext cx="2267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Current in the Transformer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016" y="371703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Current Sense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4221088"/>
            <a:ext cx="2267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6.5 us output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1600" y="407707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CLK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24328" y="27089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err="1" smtClean="0">
                <a:solidFill>
                  <a:schemeClr val="bg1"/>
                </a:solidFill>
                <a:latin typeface="Verdana" pitchFamily="34" charset="0"/>
              </a:rPr>
              <a:t>Bandgap</a:t>
            </a:r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71800" y="249289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Switch output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4008" y="1772816"/>
            <a:ext cx="2267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6.5 us output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0" y="2780928"/>
            <a:ext cx="2267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200 ns output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92280" y="544522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HV Ripple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76256" y="5733256"/>
            <a:ext cx="2267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Current in the Transformer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8024" y="522920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Current Sense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3768" y="522920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Current Sense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536" y="522920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Current Sense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59832" y="350100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Current Sense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15816" y="4005064"/>
            <a:ext cx="2267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6.5 us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on the </a:t>
            </a:r>
            <a:r>
              <a:rPr lang="en-US" dirty="0" err="1" smtClean="0"/>
              <a:t>testboard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467544" y="1809000"/>
          <a:ext cx="43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824000" y="1809000"/>
          <a:ext cx="43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/>
        </p:nvGraphicFramePr>
        <p:xfrm>
          <a:off x="4572000" y="476672"/>
          <a:ext cx="4392488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 noChangeAspect="1"/>
          </p:cNvGraphicFramePr>
          <p:nvPr/>
        </p:nvGraphicFramePr>
        <p:xfrm>
          <a:off x="467544" y="548680"/>
          <a:ext cx="43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 noChangeAspect="1"/>
          </p:cNvGraphicFramePr>
          <p:nvPr/>
        </p:nvGraphicFramePr>
        <p:xfrm>
          <a:off x="2771800" y="3618000"/>
          <a:ext cx="43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45091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Measurements with the HV PMT Base!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67544" y="707772"/>
            <a:ext cx="8204800" cy="5805240"/>
            <a:chOff x="-239530" y="0"/>
            <a:chExt cx="8926388" cy="631579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559" t="1912"/>
            <a:stretch>
              <a:fillRect/>
            </a:stretch>
          </p:blipFill>
          <p:spPr bwMode="auto">
            <a:xfrm>
              <a:off x="-239530" y="0"/>
              <a:ext cx="8926388" cy="6315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>
            <a:xfrm>
              <a:off x="3791616" y="2060848"/>
              <a:ext cx="720080" cy="864096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95472" y="620688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Verdana" pitchFamily="34" charset="0"/>
                </a:rPr>
                <a:t>COTS..we intend to replace</a:t>
              </a:r>
              <a:endParaRPr lang="en-US" dirty="0">
                <a:latin typeface="Verdana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719608" y="980728"/>
              <a:ext cx="360040" cy="108012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5519808" y="116632"/>
              <a:ext cx="1152128" cy="4176464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239888" y="4293096"/>
              <a:ext cx="864096" cy="64807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231776" y="4931876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Verdana" pitchFamily="34" charset="0"/>
                </a:rPr>
                <a:t>Cockroft</a:t>
              </a:r>
              <a:r>
                <a:rPr lang="en-US" dirty="0" smtClean="0">
                  <a:latin typeface="Verdana" pitchFamily="34" charset="0"/>
                </a:rPr>
                <a:t>-Walton Multiplier</a:t>
              </a:r>
              <a:endParaRPr lang="en-US" dirty="0">
                <a:latin typeface="Verdana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07240" y="2924944"/>
              <a:ext cx="2376264" cy="2520280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8467054">
              <a:off x="911296" y="3958898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Verdana" pitchFamily="34" charset="0"/>
                </a:rPr>
                <a:t>PROMiS</a:t>
              </a:r>
              <a:endParaRPr lang="en-US" sz="2400" dirty="0">
                <a:latin typeface="Verdana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7544" y="404664"/>
            <a:ext cx="8424936" cy="6129486"/>
            <a:chOff x="467544" y="404664"/>
            <a:chExt cx="8424936" cy="61294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14" t="1301" r="2014"/>
            <a:stretch>
              <a:fillRect/>
            </a:stretch>
          </p:blipFill>
          <p:spPr bwMode="auto">
            <a:xfrm>
              <a:off x="467544" y="404664"/>
              <a:ext cx="8208912" cy="6129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3779912" y="2276872"/>
              <a:ext cx="792088" cy="1368152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68144" y="548680"/>
              <a:ext cx="1152128" cy="4176464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588224" y="4725144"/>
              <a:ext cx="864096" cy="64807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580112" y="5363924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Verdana" pitchFamily="34" charset="0"/>
                </a:rPr>
                <a:t>Cockroft</a:t>
              </a:r>
              <a:r>
                <a:rPr lang="en-US" dirty="0" smtClean="0">
                  <a:latin typeface="Verdana" pitchFamily="34" charset="0"/>
                </a:rPr>
                <a:t>-Walton Multiplier</a:t>
              </a:r>
              <a:endParaRPr lang="en-US" dirty="0">
                <a:latin typeface="Verdana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55576" y="3356992"/>
              <a:ext cx="2376264" cy="2520280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467054">
              <a:off x="941756" y="4216484"/>
              <a:ext cx="2583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Verdana" pitchFamily="34" charset="0"/>
                </a:rPr>
                <a:t>PROMiS_V2</a:t>
              </a:r>
              <a:endParaRPr lang="en-US" sz="2400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8467054">
              <a:off x="3588342" y="2468533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Verdana" pitchFamily="34" charset="0"/>
                </a:rPr>
                <a:t>CoCo</a:t>
              </a:r>
              <a:endParaRPr lang="en-US" sz="2400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 your attention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HV and its regulation…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683568" y="1916832"/>
            <a:ext cx="83529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 3” Photo Multiplier Tubes (PMT) operate with high voltage (HV) in the order of kV.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 The gain of the PMT varies linearly with HV.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 The HV is generated using a </a:t>
            </a:r>
            <a:r>
              <a:rPr lang="en-US" dirty="0" err="1" smtClean="0">
                <a:latin typeface="Verdana" pitchFamily="34" charset="0"/>
              </a:rPr>
              <a:t>Cockroft</a:t>
            </a:r>
            <a:r>
              <a:rPr lang="en-US" dirty="0" smtClean="0">
                <a:latin typeface="Verdana" pitchFamily="34" charset="0"/>
              </a:rPr>
              <a:t> Walton (CW) multiplier circuit.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 This HV should be regulated in order to have stable operation of the PMT</a:t>
            </a:r>
            <a:r>
              <a:rPr lang="en-US" dirty="0" smtClean="0">
                <a:latin typeface="Verdana" pitchFamily="34" charset="0"/>
              </a:rPr>
              <a:t>.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No second source for the present driver</a:t>
            </a:r>
            <a:endParaRPr lang="en-US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Schematics</a:t>
            </a:r>
            <a:endParaRPr lang="en-US" dirty="0"/>
          </a:p>
        </p:txBody>
      </p:sp>
      <p:pic>
        <p:nvPicPr>
          <p:cNvPr id="4" name="Content Placeholder 3" descr="coc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0541"/>
            <a:ext cx="8229600" cy="3885280"/>
          </a:xfrm>
        </p:spPr>
      </p:pic>
      <p:sp>
        <p:nvSpPr>
          <p:cNvPr id="6" name="TextBox 5"/>
          <p:cNvSpPr txBox="1"/>
          <p:nvPr/>
        </p:nvSpPr>
        <p:spPr>
          <a:xfrm>
            <a:off x="1403648" y="19888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Bandgap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17728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Block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18448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sense comparator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278266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200ns </a:t>
            </a:r>
            <a:r>
              <a:rPr lang="en-US" dirty="0" err="1" smtClean="0"/>
              <a:t>Monostable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40770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6.5us </a:t>
            </a:r>
            <a:r>
              <a:rPr lang="en-US" dirty="0" err="1" smtClean="0"/>
              <a:t>Monostable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Driver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40050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35730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Feedback </a:t>
            </a:r>
            <a:r>
              <a:rPr lang="en-US" dirty="0" err="1" smtClean="0"/>
              <a:t>opamp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8436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 Latch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controlled Oscillator</a:t>
            </a:r>
            <a:endParaRPr lang="en-US" dirty="0"/>
          </a:p>
        </p:txBody>
      </p:sp>
      <p:pic>
        <p:nvPicPr>
          <p:cNvPr id="4" name="Content Placeholder 3" descr="cc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26423"/>
            <a:ext cx="8229600" cy="4273517"/>
          </a:xfrm>
        </p:spPr>
      </p:pic>
      <p:sp>
        <p:nvSpPr>
          <p:cNvPr id="5" name="TextBox 4"/>
          <p:cNvSpPr txBox="1"/>
          <p:nvPr/>
        </p:nvSpPr>
        <p:spPr>
          <a:xfrm>
            <a:off x="3563888" y="37077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 Latch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24208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FB control </a:t>
            </a:r>
            <a:r>
              <a:rPr lang="en-US" dirty="0" err="1" smtClean="0"/>
              <a:t>Opamp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2276872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Charging Current Mirror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49411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Discharging Current Mirror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2492896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Swing Comparator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4149080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Swing Comparator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34290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31409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 V </a:t>
            </a:r>
            <a:r>
              <a:rPr lang="en-US" dirty="0" err="1" smtClean="0"/>
              <a:t>Bandgap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Monostable</a:t>
            </a:r>
            <a:r>
              <a:rPr lang="en-US" dirty="0" smtClean="0"/>
              <a:t> </a:t>
            </a:r>
            <a:r>
              <a:rPr lang="en-US" dirty="0" err="1" smtClean="0"/>
              <a:t>multivibrator</a:t>
            </a:r>
            <a:endParaRPr lang="en-US" dirty="0"/>
          </a:p>
        </p:txBody>
      </p:sp>
      <p:pic>
        <p:nvPicPr>
          <p:cNvPr id="4" name="Content Placeholder 3" descr="200n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6550" y="1600200"/>
            <a:ext cx="77509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860032" y="37170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Comparator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22768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DFF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3059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RC = 200ns or 6.5us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43651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 V </a:t>
            </a:r>
            <a:r>
              <a:rPr lang="en-US" dirty="0" err="1" smtClean="0"/>
              <a:t>Bandgap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oco_testboard.jpg"/>
          <p:cNvPicPr>
            <a:picLocks noChangeAspect="1"/>
          </p:cNvPicPr>
          <p:nvPr/>
        </p:nvPicPr>
        <p:blipFill>
          <a:blip r:embed="rId2" cstate="print"/>
          <a:srcRect l="17713" t="1701" r="46850" b="50000"/>
          <a:stretch>
            <a:fillRect/>
          </a:stretch>
        </p:blipFill>
        <p:spPr>
          <a:xfrm>
            <a:off x="683568" y="620688"/>
            <a:ext cx="3240360" cy="33123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448" y="1124744"/>
            <a:ext cx="49685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2627784" y="2276872"/>
            <a:ext cx="1512168" cy="36004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771800" y="3356992"/>
            <a:ext cx="1152128" cy="576064"/>
          </a:xfrm>
          <a:prstGeom prst="ellips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067944" y="1152128"/>
            <a:ext cx="1224136" cy="720080"/>
          </a:xfrm>
          <a:prstGeom prst="ellips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984123" y="1224136"/>
            <a:ext cx="1152128" cy="576064"/>
          </a:xfrm>
          <a:prstGeom prst="ellips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67944" y="5328592"/>
            <a:ext cx="1152128" cy="576064"/>
          </a:xfrm>
          <a:prstGeom prst="ellips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968625" y="5328592"/>
            <a:ext cx="1152128" cy="576064"/>
          </a:xfrm>
          <a:prstGeom prst="ellips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79912" y="9807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goes here! Direct bonding on the PCB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99592" y="40050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ORIENT THE LOGOS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3" idx="2"/>
            <a:endCxn id="36" idx="2"/>
          </p:cNvCxnSpPr>
          <p:nvPr/>
        </p:nvCxnSpPr>
        <p:spPr>
          <a:xfrm flipH="1" flipV="1">
            <a:off x="2267744" y="4374396"/>
            <a:ext cx="1800200" cy="124222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411760" y="2276872"/>
            <a:ext cx="1656184" cy="18002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699792" y="3429000"/>
            <a:ext cx="504056" cy="72008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445024" y="116632"/>
            <a:ext cx="5698976" cy="1143000"/>
          </a:xfrm>
        </p:spPr>
        <p:txBody>
          <a:bodyPr/>
          <a:lstStyle/>
          <a:p>
            <a:r>
              <a:rPr lang="en-US" dirty="0" smtClean="0"/>
              <a:t>PCB Bonding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Solution using COTS component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3608" y="1628800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The </a:t>
            </a:r>
            <a:r>
              <a:rPr lang="en-US" dirty="0" smtClean="0">
                <a:latin typeface="Verdana" pitchFamily="34" charset="0"/>
              </a:rPr>
              <a:t>input 7 </a:t>
            </a:r>
            <a:r>
              <a:rPr lang="el-GR" dirty="0" smtClean="0">
                <a:latin typeface="Verdana"/>
              </a:rPr>
              <a:t>μ</a:t>
            </a:r>
            <a:r>
              <a:rPr lang="en-US" dirty="0" smtClean="0">
                <a:latin typeface="Verdana"/>
              </a:rPr>
              <a:t>s </a:t>
            </a:r>
            <a:r>
              <a:rPr lang="en-US" dirty="0" smtClean="0">
                <a:latin typeface="Verdana" pitchFamily="34" charset="0"/>
              </a:rPr>
              <a:t>DC pulses to the CW multiplier were supplied with a load dependent frequency between 1 and 5 kHz.</a:t>
            </a:r>
          </a:p>
          <a:p>
            <a:pPr marL="173038" indent="-173038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The </a:t>
            </a:r>
            <a:r>
              <a:rPr lang="en-US" dirty="0" smtClean="0">
                <a:latin typeface="Verdana" pitchFamily="34" charset="0"/>
              </a:rPr>
              <a:t>circuit had stability problems at lower HV outputs.</a:t>
            </a:r>
          </a:p>
          <a:p>
            <a:pPr marL="173038" indent="-173038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The </a:t>
            </a:r>
            <a:r>
              <a:rPr lang="en-US" dirty="0" smtClean="0">
                <a:latin typeface="Verdana" pitchFamily="34" charset="0"/>
              </a:rPr>
              <a:t>output load current rating was too high</a:t>
            </a:r>
            <a:r>
              <a:rPr lang="en-US" dirty="0" smtClean="0">
                <a:latin typeface="Verdana" pitchFamily="34" charset="0"/>
              </a:rPr>
              <a:t>.</a:t>
            </a:r>
          </a:p>
          <a:p>
            <a:pPr marL="173038" indent="-173038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House keeping power high because its generic functions.</a:t>
            </a:r>
            <a:endParaRPr lang="en-US" dirty="0" smtClean="0">
              <a:latin typeface="Verdana" pitchFamily="34" charset="0"/>
            </a:endParaRPr>
          </a:p>
          <a:p>
            <a:pPr marL="173038" indent="-173038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The </a:t>
            </a:r>
            <a:r>
              <a:rPr lang="en-US" dirty="0" smtClean="0">
                <a:latin typeface="Verdana" pitchFamily="34" charset="0"/>
              </a:rPr>
              <a:t>COTS is also costly at low volume (~0.5M).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1052736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nl-NL" dirty="0" smtClean="0">
                <a:latin typeface="Verdana" pitchFamily="34" charset="0"/>
              </a:rPr>
              <a:t>AD 1111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59" t="1912"/>
          <a:stretch>
            <a:fillRect/>
          </a:stretch>
        </p:blipFill>
        <p:spPr bwMode="auto">
          <a:xfrm>
            <a:off x="108806" y="0"/>
            <a:ext cx="8926388" cy="631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39952" y="2060848"/>
            <a:ext cx="720080" cy="86409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6206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COTS..we intend to replace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67944" y="980728"/>
            <a:ext cx="360040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868144" y="116632"/>
            <a:ext cx="1152128" cy="4176464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88224" y="4293096"/>
            <a:ext cx="864096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80112" y="49318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 pitchFamily="34" charset="0"/>
              </a:rPr>
              <a:t>Cockroft</a:t>
            </a:r>
            <a:r>
              <a:rPr lang="en-US" dirty="0" smtClean="0">
                <a:latin typeface="Verdana" pitchFamily="34" charset="0"/>
              </a:rPr>
              <a:t>-Walton Multiplier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5576" y="2924944"/>
            <a:ext cx="2376264" cy="252028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8467054">
            <a:off x="1259632" y="395889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Verdana" pitchFamily="34" charset="0"/>
              </a:rPr>
              <a:t>PROMiS</a:t>
            </a:r>
            <a:endParaRPr lang="en-US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</a:t>
            </a:r>
            <a:r>
              <a:rPr lang="en-US" dirty="0" err="1" smtClean="0"/>
              <a:t>CoCo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616" y="1628800"/>
            <a:ext cx="6912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err="1" smtClean="0">
                <a:latin typeface="Verdana" pitchFamily="34" charset="0"/>
              </a:rPr>
              <a:t>CoCo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should regulate the frequency of the 6.5 </a:t>
            </a:r>
            <a:r>
              <a:rPr lang="el-GR" dirty="0" smtClean="0">
                <a:latin typeface="Verdana"/>
              </a:rPr>
              <a:t>μ</a:t>
            </a:r>
            <a:r>
              <a:rPr lang="en-US" dirty="0" smtClean="0">
                <a:latin typeface="Verdana"/>
              </a:rPr>
              <a:t>s </a:t>
            </a:r>
            <a:r>
              <a:rPr lang="en-US" dirty="0" smtClean="0">
                <a:latin typeface="Verdana" pitchFamily="34" charset="0"/>
              </a:rPr>
              <a:t>pulses.</a:t>
            </a:r>
          </a:p>
          <a:p>
            <a:pPr marL="174625" indent="-174625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For </a:t>
            </a:r>
            <a:r>
              <a:rPr lang="en-US" dirty="0" smtClean="0">
                <a:latin typeface="Verdana" pitchFamily="34" charset="0"/>
              </a:rPr>
              <a:t>example, during start-up of the HV circuit, </a:t>
            </a:r>
            <a:r>
              <a:rPr lang="en-US" dirty="0" err="1" smtClean="0">
                <a:latin typeface="Verdana" pitchFamily="34" charset="0"/>
              </a:rPr>
              <a:t>CoCo</a:t>
            </a:r>
            <a:r>
              <a:rPr lang="en-US" dirty="0" smtClean="0">
                <a:latin typeface="Verdana" pitchFamily="34" charset="0"/>
              </a:rPr>
              <a:t> should supply the pulses at a maximum of 50kHz and when the desired HV is reached, the pulses are slowed down to a few Hz based on the feedback-&gt; Low power operation </a:t>
            </a:r>
            <a:r>
              <a:rPr lang="en-US" dirty="0" smtClean="0">
                <a:latin typeface="Verdana" pitchFamily="34" charset="0"/>
                <a:sym typeface="Wingdings" pitchFamily="2" charset="2"/>
              </a:rPr>
              <a:t>.</a:t>
            </a:r>
            <a:endParaRPr lang="en-US" dirty="0" smtClean="0">
              <a:latin typeface="Verdana" pitchFamily="34" charset="0"/>
            </a:endParaRPr>
          </a:p>
          <a:p>
            <a:pPr marL="174625" indent="-174625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The </a:t>
            </a:r>
            <a:r>
              <a:rPr lang="en-US" dirty="0" smtClean="0">
                <a:latin typeface="Verdana" pitchFamily="34" charset="0"/>
              </a:rPr>
              <a:t>width of these pulses should also be controlled by sensing the current, to avoid saturation of the transformer.</a:t>
            </a:r>
          </a:p>
          <a:p>
            <a:pPr marL="174625" indent="-174625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The </a:t>
            </a:r>
            <a:r>
              <a:rPr lang="en-US" dirty="0" smtClean="0">
                <a:latin typeface="Verdana" pitchFamily="34" charset="0"/>
              </a:rPr>
              <a:t>regulation should be stable, even at lower voltages.</a:t>
            </a:r>
          </a:p>
          <a:p>
            <a:pPr marL="174625" indent="-174625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Verdana" pitchFamily="34" charset="0"/>
              </a:rPr>
              <a:t>Should </a:t>
            </a:r>
            <a:r>
              <a:rPr lang="en-US" dirty="0" smtClean="0">
                <a:latin typeface="Verdana" pitchFamily="34" charset="0"/>
              </a:rPr>
              <a:t>have smaller footprint, cheaper and consume less power.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CoCo</a:t>
            </a:r>
            <a:r>
              <a:rPr lang="en-US" dirty="0" smtClean="0"/>
              <a:t> sample simulation</a:t>
            </a:r>
            <a:endParaRPr lang="en-US" dirty="0"/>
          </a:p>
        </p:txBody>
      </p:sp>
      <p:pic>
        <p:nvPicPr>
          <p:cNvPr id="4" name="Content Placeholder 3" descr="coco_si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504" y="1461032"/>
            <a:ext cx="9000000" cy="3840176"/>
          </a:xfrm>
        </p:spPr>
      </p:pic>
      <p:sp>
        <p:nvSpPr>
          <p:cNvPr id="5" name="TextBox 4"/>
          <p:cNvSpPr txBox="1"/>
          <p:nvPr/>
        </p:nvSpPr>
        <p:spPr>
          <a:xfrm>
            <a:off x="611560" y="14127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Across Capacitor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0608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Driver 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7809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200ns pulse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4290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6.5us pulse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0770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CLK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CoCo</a:t>
            </a:r>
            <a:r>
              <a:rPr lang="en-US" dirty="0" smtClean="0"/>
              <a:t> </a:t>
            </a:r>
            <a:r>
              <a:rPr lang="en-US" dirty="0" smtClean="0"/>
              <a:t>is designed to control and regulate the feedback of the CW HV generator.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CoCo</a:t>
            </a:r>
            <a:r>
              <a:rPr lang="en-US" dirty="0" smtClean="0"/>
              <a:t> </a:t>
            </a:r>
            <a:r>
              <a:rPr lang="en-US" dirty="0" smtClean="0"/>
              <a:t>is designed in 350nm CMOS technology, consumes ~</a:t>
            </a:r>
            <a:r>
              <a:rPr lang="en-US" dirty="0" smtClean="0">
                <a:latin typeface="Verdana"/>
              </a:rPr>
              <a:t> 1.7</a:t>
            </a:r>
            <a:r>
              <a:rPr lang="en-US" dirty="0" smtClean="0"/>
              <a:t> </a:t>
            </a:r>
            <a:r>
              <a:rPr lang="en-US" dirty="0" err="1" smtClean="0"/>
              <a:t>mW</a:t>
            </a:r>
            <a:r>
              <a:rPr lang="en-US" dirty="0" smtClean="0"/>
              <a:t> power.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CoCo</a:t>
            </a:r>
            <a:r>
              <a:rPr lang="en-US" dirty="0" smtClean="0"/>
              <a:t> </a:t>
            </a:r>
            <a:r>
              <a:rPr lang="en-US" dirty="0" smtClean="0"/>
              <a:t>is stable even at lower CW voltages.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in line with the goal?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98"/>
            <a:ext cx="8229600" cy="1143000"/>
          </a:xfrm>
        </p:spPr>
        <p:txBody>
          <a:bodyPr/>
          <a:lstStyle/>
          <a:p>
            <a:r>
              <a:rPr lang="en-US" dirty="0" smtClean="0"/>
              <a:t>Layout of </a:t>
            </a:r>
            <a:r>
              <a:rPr lang="en-US" dirty="0" err="1" smtClean="0"/>
              <a:t>CoCo</a:t>
            </a:r>
            <a:endParaRPr lang="en-US" dirty="0"/>
          </a:p>
        </p:txBody>
      </p:sp>
      <p:pic>
        <p:nvPicPr>
          <p:cNvPr id="5" name="Content Placeholder 4" descr="CoCo_layout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5020" y="1403684"/>
            <a:ext cx="4533959" cy="4525963"/>
          </a:xfrm>
        </p:spPr>
      </p:pic>
      <p:sp>
        <p:nvSpPr>
          <p:cNvPr id="6" name="TextBox 5"/>
          <p:cNvSpPr txBox="1"/>
          <p:nvPr/>
        </p:nvSpPr>
        <p:spPr>
          <a:xfrm>
            <a:off x="6804248" y="26278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GND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327589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FB_IN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385195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OPAMP_OUT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450002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VDD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177037" y="822293"/>
            <a:ext cx="999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GND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256490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CF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321297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CSNS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37890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SW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443711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GND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964578" y="103377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PSC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365168" y="858297"/>
            <a:ext cx="92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N</a:t>
            </a:r>
            <a:r>
              <a:rPr lang="en-US" sz="1400" dirty="0" smtClean="0">
                <a:latin typeface="Verdana" pitchFamily="34" charset="0"/>
              </a:rPr>
              <a:t>SC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296726" y="1069776"/>
            <a:ext cx="50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BG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992470" y="604741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CSNS_C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798250" y="5889712"/>
            <a:ext cx="90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200n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446322" y="5817704"/>
            <a:ext cx="90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6u5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094394" y="5817704"/>
            <a:ext cx="90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CLK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D. Gajanana    ET     14-02-2012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092280" y="6926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1 mm x 1 mm in size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4288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16 pads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 5 </a:t>
            </a:r>
            <a:r>
              <a:rPr lang="en-US" dirty="0" err="1" smtClean="0"/>
              <a:t>Tapeout</a:t>
            </a:r>
            <a:r>
              <a:rPr lang="en-US" dirty="0" smtClean="0"/>
              <a:t>, Dies received 3</a:t>
            </a:r>
            <a:r>
              <a:rPr lang="en-US" baseline="30000" dirty="0" smtClean="0"/>
              <a:t>rd</a:t>
            </a:r>
            <a:r>
              <a:rPr lang="en-US" dirty="0" smtClean="0"/>
              <a:t> Feb.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D. Gajanana    ET     14-02-2012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A3B-7859-4B79-9031-1375E963E52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P1010017.JPG"/>
          <p:cNvPicPr>
            <a:picLocks noChangeAspect="1"/>
          </p:cNvPicPr>
          <p:nvPr/>
        </p:nvPicPr>
        <p:blipFill>
          <a:blip r:embed="rId2" cstate="print"/>
          <a:srcRect l="16463" t="7317" r="15854" b="4878"/>
          <a:stretch>
            <a:fillRect/>
          </a:stretch>
        </p:blipFill>
        <p:spPr>
          <a:xfrm>
            <a:off x="1043608" y="2204864"/>
            <a:ext cx="2664296" cy="2592288"/>
          </a:xfrm>
          <a:prstGeom prst="rect">
            <a:avLst/>
          </a:prstGeom>
        </p:spPr>
      </p:pic>
      <p:pic>
        <p:nvPicPr>
          <p:cNvPr id="9" name="Content Placeholder 4" descr="CoCo_layou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03684"/>
            <a:ext cx="4533959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_theme_mo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solidFill>
          <a:srgbClr val="FF0000">
            <a:alpha val="0"/>
          </a:srgbClr>
        </a:solidFill>
        <a:ln>
          <a:solidFill>
            <a:srgbClr val="FF0000"/>
          </a:solidFill>
        </a:ln>
      </a:spPr>
      <a:bodyPr rtlCol="0" anchor="ctr"/>
      <a:lstStyle>
        <a:defPPr algn="ctr">
          <a:defRPr sz="1000" dirty="0" smtClean="0">
            <a:solidFill>
              <a:schemeClr val="tx1"/>
            </a:solidFill>
            <a:latin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Clr>
            <a:srgbClr val="FF0000"/>
          </a:buClr>
          <a:buFont typeface="Arial" pitchFamily="34" charset="0"/>
          <a:buChar char="•"/>
          <a:defRPr dirty="0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Nik_theme_mod</Template>
  <TotalTime>18063</TotalTime>
  <Words>841</Words>
  <Application>Microsoft Office PowerPoint</Application>
  <PresentationFormat>On-screen Show (4:3)</PresentationFormat>
  <Paragraphs>224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Nik_theme_mod</vt:lpstr>
      <vt:lpstr>CoCo – Cockroft Walton Feedback Control Circuit</vt:lpstr>
      <vt:lpstr>Motivation for HV and its regulation…</vt:lpstr>
      <vt:lpstr>Present Solution using COTS component</vt:lpstr>
      <vt:lpstr>Slide 4</vt:lpstr>
      <vt:lpstr>Goals for CoCo</vt:lpstr>
      <vt:lpstr>CoCo sample simulation</vt:lpstr>
      <vt:lpstr>Are we in line with the goal?</vt:lpstr>
      <vt:lpstr>Layout of CoCo</vt:lpstr>
      <vt:lpstr>Dec 5 Tapeout, Dies received 3rd Feb.</vt:lpstr>
      <vt:lpstr>Test Board schematic</vt:lpstr>
      <vt:lpstr>Test board Layout</vt:lpstr>
      <vt:lpstr>Slide 12</vt:lpstr>
      <vt:lpstr>Slide 13</vt:lpstr>
      <vt:lpstr>Slide 14</vt:lpstr>
      <vt:lpstr>Slide 15</vt:lpstr>
      <vt:lpstr>Measurements on the testboard</vt:lpstr>
      <vt:lpstr>Slide 17</vt:lpstr>
      <vt:lpstr>Slide 18</vt:lpstr>
      <vt:lpstr>Thank you for  your attention</vt:lpstr>
      <vt:lpstr>Chip Schematics</vt:lpstr>
      <vt:lpstr>Current controlled Oscillator</vt:lpstr>
      <vt:lpstr>Monostable multivibrator</vt:lpstr>
      <vt:lpstr>PCB Bonding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Deepak Gajanana</dc:creator>
  <cp:lastModifiedBy>Eric</cp:lastModifiedBy>
  <cp:revision>689</cp:revision>
  <dcterms:created xsi:type="dcterms:W3CDTF">2010-08-30T10:14:27Z</dcterms:created>
  <dcterms:modified xsi:type="dcterms:W3CDTF">2012-02-19T22:22:43Z</dcterms:modified>
</cp:coreProperties>
</file>