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3" r:id="rId2"/>
    <p:sldId id="319" r:id="rId3"/>
    <p:sldId id="305" r:id="rId4"/>
    <p:sldId id="301" r:id="rId5"/>
    <p:sldId id="308" r:id="rId6"/>
    <p:sldId id="309" r:id="rId7"/>
    <p:sldId id="312" r:id="rId8"/>
    <p:sldId id="311" r:id="rId9"/>
    <p:sldId id="318" r:id="rId10"/>
    <p:sldId id="310" r:id="rId11"/>
    <p:sldId id="258" r:id="rId12"/>
    <p:sldId id="271" r:id="rId13"/>
    <p:sldId id="272" r:id="rId14"/>
    <p:sldId id="313" r:id="rId15"/>
    <p:sldId id="274" r:id="rId16"/>
    <p:sldId id="316" r:id="rId17"/>
    <p:sldId id="317" r:id="rId18"/>
    <p:sldId id="297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54" autoAdjust="0"/>
  </p:normalViewPr>
  <p:slideViewPr>
    <p:cSldViewPr>
      <p:cViewPr>
        <p:scale>
          <a:sx n="81" d="100"/>
          <a:sy n="81" d="100"/>
        </p:scale>
        <p:origin x="-1640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AC20A-A2C6-458B-8CAC-9BDC909E147E}" type="datetimeFigureOut">
              <a:rPr lang="it-IT" smtClean="0"/>
              <a:pPr/>
              <a:t>2/20/12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30C6D-CDF8-4011-9DAF-893742AAB26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90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EB50E-3082-4001-BCFB-566D501BC929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33E1CD-1D3E-1446-8099-D4436DA85D75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C1D50-14C3-49A1-847F-DBE0E7BE122A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33E1CD-1D3E-1446-8099-D4436DA85D75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30C6D-CDF8-4011-9DAF-893742AAB26C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C1D50-14C3-49A1-847F-DBE0E7BE122A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30C6D-CDF8-4011-9DAF-893742AAB26C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30C6D-CDF8-4011-9DAF-893742AAB26C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30C6D-CDF8-4011-9DAF-893742AAB26C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30C6D-CDF8-4011-9DAF-893742AAB26C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5A01-E04D-4E8E-875A-ADF624D6DBD0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75104" y="5661248"/>
            <a:ext cx="405408" cy="365125"/>
          </a:xfrm>
        </p:spPr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5E37-B659-4196-B7B6-1885FD32075D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F10A-D066-4CB2-9638-4ED59CE84B7D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6EA56-8002-4334-B747-17162EF5834D}" type="datetimeFigureOut">
              <a:rPr lang="it-IT"/>
              <a:pPr>
                <a:defRPr/>
              </a:pPr>
              <a:t>2/20/12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E7314-9897-48A3-AFF2-4F6705129D8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75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208A-64D7-430C-9454-15C21AC2340F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76456" y="6093296"/>
            <a:ext cx="467544" cy="365125"/>
          </a:xfrm>
        </p:spPr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52FC-FE02-476A-936B-3BFB99E01149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133F-5166-42C9-9A64-D64BD61B5168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4808-4761-4E46-A82E-EC11D8635086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4AFD-A65F-4E39-BE47-EF1FB3F0CEA5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A1F7-DBA3-4096-B0BD-0F74E7B8E380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A439-3F17-4D0F-A397-7355968024DB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EC05-2300-4341-9061-2460316003BF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57606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BEB80-9E0D-4028-908B-266715267348}" type="datetime1">
              <a:rPr lang="it-IT" smtClean="0"/>
              <a:pPr/>
              <a:t>2/20/12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5D7BD-49A1-4A8D-B0EA-88D3CD613A44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6497960"/>
            <a:ext cx="9144000" cy="36004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1400" b="1" i="1" baseline="0" dirty="0" smtClean="0"/>
              <a:t>G. Riccobene, LNS – INFN                                                                                              KM3NeT G.M., LNS-Catania, </a:t>
            </a:r>
            <a:r>
              <a:rPr lang="it-IT" sz="1400" b="1" i="1" baseline="0" dirty="0" err="1" smtClean="0"/>
              <a:t>Febreuary</a:t>
            </a:r>
            <a:r>
              <a:rPr lang="it-IT" sz="1400" b="1" i="1" baseline="0" dirty="0" smtClean="0"/>
              <a:t> 2012 </a:t>
            </a:r>
            <a:endParaRPr lang="it-IT" sz="1400" b="1" i="1" dirty="0"/>
          </a:p>
        </p:txBody>
      </p:sp>
      <p:pic>
        <p:nvPicPr>
          <p:cNvPr id="10" name="Immagine 9" descr="logo lns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391780" y="6497960"/>
            <a:ext cx="396244" cy="3714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9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5" Type="http://schemas.openxmlformats.org/officeDocument/2006/relationships/image" Target="../media/image31.png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35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emf"/><Relationship Id="rId8" Type="http://schemas.openxmlformats.org/officeDocument/2006/relationships/image" Target="../media/image14.jp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0" y="5715040"/>
            <a:ext cx="9144000" cy="1214422"/>
          </a:xfrm>
          <a:gradFill flip="none" rotWithShape="1">
            <a:gsLst>
              <a:gs pos="0">
                <a:schemeClr val="accent1"/>
              </a:gs>
              <a:gs pos="0">
                <a:schemeClr val="accent1"/>
              </a:gs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KM3NeT General Meeting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Catania – February 20-24, 2012</a:t>
            </a:r>
            <a:endParaRPr lang="it-IT" sz="2400" b="1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052" name="Picture 1113" descr="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813" y="-214313"/>
            <a:ext cx="9461501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8"/>
            <a:ext cx="1094381" cy="16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INFN_new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1628800"/>
            <a:ext cx="1143008" cy="110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8619" y="1684278"/>
            <a:ext cx="857256" cy="1020543"/>
          </a:xfrm>
          <a:prstGeom prst="rect">
            <a:avLst/>
          </a:prstGeom>
          <a:noFill/>
          <a:ln w="9525"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10" name="Immagine 9" descr="LogoL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6710" y="5857892"/>
            <a:ext cx="998346" cy="92869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CasellaDiTesto 1"/>
          <p:cNvSpPr txBox="1"/>
          <p:nvPr/>
        </p:nvSpPr>
        <p:spPr>
          <a:xfrm>
            <a:off x="1187624" y="3645024"/>
            <a:ext cx="6588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/>
              <a:t>PPM-DOM: </a:t>
            </a:r>
            <a:r>
              <a:rPr lang="it-IT" sz="4400" b="1" dirty="0" err="1" smtClean="0"/>
              <a:t>Acoustics</a:t>
            </a:r>
            <a:endParaRPr lang="it-IT" sz="4400" b="1" dirty="0"/>
          </a:p>
        </p:txBody>
      </p:sp>
      <p:sp>
        <p:nvSpPr>
          <p:cNvPr id="11" name="CasellaDiTesto 10"/>
          <p:cNvSpPr txBox="1"/>
          <p:nvPr/>
        </p:nvSpPr>
        <p:spPr>
          <a:xfrm flipH="1">
            <a:off x="467544" y="4653136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G. Riccobene and </a:t>
            </a:r>
            <a:r>
              <a:rPr lang="it-IT" sz="2800" b="1" dirty="0" err="1" smtClean="0">
                <a:solidFill>
                  <a:srgbClr val="C00000"/>
                </a:solidFill>
              </a:rPr>
              <a:t>F</a:t>
            </a:r>
            <a:r>
              <a:rPr lang="it-IT" sz="2800" b="1" dirty="0" smtClean="0">
                <a:solidFill>
                  <a:srgbClr val="C00000"/>
                </a:solidFill>
              </a:rPr>
              <a:t>. </a:t>
            </a:r>
            <a:r>
              <a:rPr lang="it-IT" sz="2800" b="1" dirty="0" err="1" smtClean="0">
                <a:solidFill>
                  <a:srgbClr val="C00000"/>
                </a:solidFill>
              </a:rPr>
              <a:t>Ameli</a:t>
            </a:r>
            <a:r>
              <a:rPr lang="it-IT" sz="2800" b="1" dirty="0" smtClean="0">
                <a:solidFill>
                  <a:srgbClr val="C00000"/>
                </a:solidFill>
              </a:rPr>
              <a:t> on </a:t>
            </a:r>
            <a:r>
              <a:rPr lang="it-IT" sz="2800" b="1" dirty="0" err="1" smtClean="0">
                <a:solidFill>
                  <a:srgbClr val="C00000"/>
                </a:solidFill>
              </a:rPr>
              <a:t>behalf</a:t>
            </a:r>
            <a:r>
              <a:rPr lang="it-IT" sz="2800" b="1" dirty="0" smtClean="0">
                <a:solidFill>
                  <a:srgbClr val="C00000"/>
                </a:solidFill>
              </a:rPr>
              <a:t> of</a:t>
            </a:r>
          </a:p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CPPM,</a:t>
            </a:r>
            <a:r>
              <a:rPr lang="it-IT" sz="2800" b="1" dirty="0">
                <a:solidFill>
                  <a:srgbClr val="C00000"/>
                </a:solidFill>
              </a:rPr>
              <a:t> ECAP</a:t>
            </a:r>
            <a:r>
              <a:rPr lang="it-IT" sz="2800" b="1" dirty="0" smtClean="0">
                <a:solidFill>
                  <a:srgbClr val="C00000"/>
                </a:solidFill>
              </a:rPr>
              <a:t>, INFN</a:t>
            </a:r>
            <a:r>
              <a:rPr lang="it-IT" sz="2800" b="1" smtClean="0">
                <a:solidFill>
                  <a:srgbClr val="C00000"/>
                </a:solidFill>
              </a:rPr>
              <a:t>, UPV </a:t>
            </a:r>
            <a:r>
              <a:rPr lang="it-IT" sz="2800" b="1" dirty="0" err="1" smtClean="0">
                <a:solidFill>
                  <a:srgbClr val="C00000"/>
                </a:solidFill>
              </a:rPr>
              <a:t>Acoustic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  <a:r>
              <a:rPr lang="it-IT" sz="2800" b="1" dirty="0" err="1" smtClean="0">
                <a:solidFill>
                  <a:srgbClr val="C00000"/>
                </a:solidFill>
              </a:rPr>
              <a:t>calibration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  <a:r>
              <a:rPr lang="it-IT" sz="2800" b="1" dirty="0" err="1" smtClean="0">
                <a:solidFill>
                  <a:srgbClr val="C00000"/>
                </a:solidFill>
              </a:rPr>
              <a:t>groups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ecap pp folge bc 27_2_0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3" t="4087" r="11930" b="79927"/>
          <a:stretch/>
        </p:blipFill>
        <p:spPr bwMode="auto">
          <a:xfrm>
            <a:off x="6160748" y="1612270"/>
            <a:ext cx="1082336" cy="109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422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060848"/>
            <a:ext cx="2643021" cy="367240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Test of DOM on ANTARES Line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395536" y="764704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Full PPM-DOM (including </a:t>
            </a:r>
            <a:r>
              <a:rPr lang="en-US" dirty="0" err="1"/>
              <a:t>piezo</a:t>
            </a:r>
            <a:r>
              <a:rPr lang="en-US" dirty="0"/>
              <a:t>) to be installed on ANTARES </a:t>
            </a:r>
            <a:r>
              <a:rPr lang="en-US" dirty="0" err="1"/>
              <a:t>storey</a:t>
            </a:r>
            <a:endParaRPr lang="en-US" dirty="0"/>
          </a:p>
          <a:p>
            <a:r>
              <a:rPr lang="en-US" dirty="0"/>
              <a:t>Hydrophone to be installed at support for ANTARES positioning </a:t>
            </a:r>
            <a:r>
              <a:rPr lang="en-US" dirty="0" smtClean="0"/>
              <a:t>hydrophone.</a:t>
            </a:r>
          </a:p>
          <a:p>
            <a:r>
              <a:rPr lang="en-US" dirty="0" smtClean="0"/>
              <a:t>Coordination P. </a:t>
            </a:r>
            <a:r>
              <a:rPr lang="en-US" dirty="0" err="1" smtClean="0"/>
              <a:t>Lamare</a:t>
            </a:r>
            <a:r>
              <a:rPr lang="en-US" dirty="0" smtClean="0"/>
              <a:t> (CPPM) 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47550" b="9128"/>
          <a:stretch/>
        </p:blipFill>
        <p:spPr>
          <a:xfrm>
            <a:off x="179512" y="2204864"/>
            <a:ext cx="3989231" cy="129614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4221088"/>
            <a:ext cx="4429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Hydrophone</a:t>
            </a:r>
            <a:r>
              <a:rPr lang="it-IT" dirty="0" smtClean="0"/>
              <a:t>, </a:t>
            </a:r>
            <a:r>
              <a:rPr lang="it-IT" dirty="0" err="1" smtClean="0"/>
              <a:t>piezo</a:t>
            </a:r>
            <a:r>
              <a:rPr lang="it-IT" dirty="0" smtClean="0"/>
              <a:t> and </a:t>
            </a:r>
            <a:r>
              <a:rPr lang="it-IT" dirty="0" err="1" smtClean="0"/>
              <a:t>Acou</a:t>
            </a:r>
            <a:r>
              <a:rPr lang="it-IT" dirty="0" err="1"/>
              <a:t>-</a:t>
            </a:r>
            <a:r>
              <a:rPr lang="it-IT" dirty="0" err="1" smtClean="0"/>
              <a:t>board</a:t>
            </a:r>
            <a:r>
              <a:rPr lang="it-IT" dirty="0" smtClean="0"/>
              <a:t> ready</a:t>
            </a:r>
          </a:p>
          <a:p>
            <a:endParaRPr lang="it-IT" dirty="0"/>
          </a:p>
          <a:p>
            <a:r>
              <a:rPr lang="it-IT" dirty="0" err="1" smtClean="0"/>
              <a:t>Hydrophone</a:t>
            </a:r>
            <a:r>
              <a:rPr lang="it-IT" dirty="0"/>
              <a:t> </a:t>
            </a:r>
            <a:r>
              <a:rPr lang="it-IT" dirty="0" err="1" smtClean="0"/>
              <a:t>support</a:t>
            </a:r>
            <a:r>
              <a:rPr lang="it-IT" dirty="0" smtClean="0"/>
              <a:t> in Ti under </a:t>
            </a:r>
            <a:r>
              <a:rPr lang="it-IT" dirty="0" err="1" smtClean="0"/>
              <a:t>construction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Ready for </a:t>
            </a:r>
            <a:r>
              <a:rPr lang="it-IT" dirty="0" err="1" smtClean="0"/>
              <a:t>Power</a:t>
            </a:r>
            <a:r>
              <a:rPr lang="it-IT" dirty="0" smtClean="0"/>
              <a:t> and DAQ </a:t>
            </a:r>
            <a:r>
              <a:rPr lang="it-IT" dirty="0" err="1" smtClean="0"/>
              <a:t>tests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4499992" y="2276872"/>
            <a:ext cx="1224136" cy="172819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490" y="1988840"/>
            <a:ext cx="2209006" cy="407707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660232" y="4509120"/>
            <a:ext cx="1296144" cy="100811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84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NEMO – SMO </a:t>
            </a:r>
            <a:r>
              <a:rPr lang="it-IT" dirty="0" err="1" smtClean="0"/>
              <a:t>tower</a:t>
            </a:r>
            <a:endParaRPr lang="it-IT" dirty="0"/>
          </a:p>
        </p:txBody>
      </p:sp>
      <p:sp>
        <p:nvSpPr>
          <p:cNvPr id="24" name="Rettangolo 23"/>
          <p:cNvSpPr/>
          <p:nvPr/>
        </p:nvSpPr>
        <p:spPr>
          <a:xfrm>
            <a:off x="0" y="764704"/>
            <a:ext cx="601216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NEMO Phase II detector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8 floors plus a tower base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Floor length: 10 m 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Distance between floors: 40 m</a:t>
            </a:r>
          </a:p>
          <a:p>
            <a:endParaRPr lang="en-US" sz="16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  32 optical modules ( 4 OMs/storey)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  18 acoustic  sensors ( 2 sensors/ storey  + 2 sensors @ tower-base)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  4 autonomous acoustic beacons (for acoustic positioning)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  environmental sensors (compasses, CTD, Current-meter, C-Star</a:t>
            </a:r>
            <a:r>
              <a:rPr lang="en-US" sz="1600" b="1" dirty="0" smtClean="0">
                <a:solidFill>
                  <a:srgbClr val="00206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 Acoustic beacon and laser beacon</a:t>
            </a:r>
            <a:endParaRPr lang="en-US" sz="1600" b="1" dirty="0" smtClean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3719569" cy="155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Phase2_tower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20688"/>
            <a:ext cx="3059832" cy="5763870"/>
          </a:xfrm>
          <a:prstGeom prst="rect">
            <a:avLst/>
          </a:prstGeom>
        </p:spPr>
      </p:pic>
      <p:sp>
        <p:nvSpPr>
          <p:cNvPr id="5" name="Rectangle 286"/>
          <p:cNvSpPr/>
          <p:nvPr/>
        </p:nvSpPr>
        <p:spPr>
          <a:xfrm>
            <a:off x="26352" y="3717032"/>
            <a:ext cx="612068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/>
              <a:t>SMO: a 3D array of 14 acoustic sensors installed onboard the demonstrator NEMO – Phase II for acoustic environmental monitoring and test for HE neutrino acoustic detection.</a:t>
            </a:r>
            <a:endParaRPr lang="en-US" sz="1400" b="1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4067944" y="5877272"/>
            <a:ext cx="1872208" cy="0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4572000" y="55172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 km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20" y="4581128"/>
            <a:ext cx="3744416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tx2">
                    <a:lumMod val="50000"/>
                  </a:schemeClr>
                </a:solidFill>
              </a:rPr>
              <a:t>Shore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Laboratory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</a:rPr>
              <a:t> in Capo Passero </a:t>
            </a:r>
            <a:r>
              <a:rPr lang="it-IT" sz="1600" b="1" dirty="0" err="1" smtClean="0">
                <a:solidFill>
                  <a:schemeClr val="tx2">
                    <a:lumMod val="50000"/>
                  </a:schemeClr>
                </a:solidFill>
              </a:rPr>
              <a:t>harbour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38" descr="Logo2s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764704"/>
            <a:ext cx="2808312" cy="671719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4067944" y="5877272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mtClean="0"/>
              <a:t>20 optical fibres</a:t>
            </a:r>
          </a:p>
          <a:p>
            <a:r>
              <a:rPr lang="en-US" sz="1000" smtClean="0"/>
              <a:t>10 kV DC monopolar with sea return</a:t>
            </a:r>
            <a:endParaRPr lang="en-US" sz="1000"/>
          </a:p>
        </p:txBody>
      </p:sp>
      <p:pic>
        <p:nvPicPr>
          <p:cNvPr id="3" name="Immagine 2" descr="logoSM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1224136" cy="59807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2348880"/>
            <a:ext cx="6012160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b="1" dirty="0" smtClean="0"/>
              <a:t>The hydrophone data acquisition chain</a:t>
            </a:r>
            <a:endParaRPr lang="en-US" sz="2900" b="1" dirty="0"/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250701" y="828001"/>
            <a:ext cx="8713787" cy="584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 smtClean="0">
                <a:solidFill>
                  <a:srgbClr val="002060"/>
                </a:solidFill>
              </a:rPr>
              <a:t>The hydrophones data acquisition chain is based on </a:t>
            </a:r>
            <a:r>
              <a:rPr lang="en-US" sz="1600" b="1" i="1" dirty="0" smtClean="0">
                <a:solidFill>
                  <a:srgbClr val="FF0000"/>
                </a:solidFill>
              </a:rPr>
              <a:t>“all data to shore” </a:t>
            </a:r>
            <a:r>
              <a:rPr lang="en-US" sz="1600" b="1" i="1" dirty="0" smtClean="0">
                <a:solidFill>
                  <a:srgbClr val="002060"/>
                </a:solidFill>
              </a:rPr>
              <a:t>philosophy, raw data are </a:t>
            </a:r>
            <a:r>
              <a:rPr lang="en-US" sz="1600" b="1" i="1" smtClean="0">
                <a:solidFill>
                  <a:srgbClr val="002060"/>
                </a:solidFill>
              </a:rPr>
              <a:t>continuously transmitted </a:t>
            </a:r>
            <a:r>
              <a:rPr lang="en-US" sz="1600" b="1" i="1" dirty="0" smtClean="0">
                <a:solidFill>
                  <a:srgbClr val="002060"/>
                </a:solidFill>
              </a:rPr>
              <a:t>to shore on a local internet network at the shore station.</a:t>
            </a:r>
            <a:endParaRPr lang="en-US" sz="16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848093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41"/>
          <p:cNvSpPr txBox="1">
            <a:spLocks noChangeArrowheads="1"/>
          </p:cNvSpPr>
          <p:nvPr/>
        </p:nvSpPr>
        <p:spPr bwMode="auto">
          <a:xfrm>
            <a:off x="107504" y="4005064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FF0000"/>
                </a:solidFill>
              </a:rPr>
              <a:t>Data stream 32 bits @ 192 kHz </a:t>
            </a:r>
            <a:r>
              <a:rPr lang="en-US" sz="1800" b="1" i="1" dirty="0" smtClean="0">
                <a:solidFill>
                  <a:srgbClr val="FF0000"/>
                </a:solidFill>
                <a:sym typeface="Wingdings" pitchFamily="2" charset="2"/>
              </a:rPr>
              <a:t> 12 Mbps (2 </a:t>
            </a:r>
            <a:r>
              <a:rPr lang="en-US" b="1" i="1" dirty="0" smtClean="0">
                <a:solidFill>
                  <a:srgbClr val="FF0000"/>
                </a:solidFill>
                <a:sym typeface="Wingdings" pitchFamily="2" charset="2"/>
              </a:rPr>
              <a:t>hy</a:t>
            </a:r>
            <a:r>
              <a:rPr lang="en-US" sz="1800" b="1" i="1" dirty="0" smtClean="0">
                <a:solidFill>
                  <a:srgbClr val="FF0000"/>
                </a:solidFill>
                <a:sym typeface="Wingdings" pitchFamily="2" charset="2"/>
              </a:rPr>
              <a:t>drophones)</a:t>
            </a:r>
            <a:r>
              <a:rPr lang="en-US" sz="1800" b="1" i="1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en-US" sz="1800" b="1" i="1" dirty="0">
              <a:solidFill>
                <a:srgbClr val="000099"/>
              </a:solidFill>
            </a:endParaRPr>
          </a:p>
        </p:txBody>
      </p:sp>
      <p:pic>
        <p:nvPicPr>
          <p:cNvPr id="9" name="Immagine 8" descr="Grafico spettro SMID con rumore mare_Pascal_seastat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365104"/>
            <a:ext cx="3563888" cy="196456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47664" y="4437112"/>
            <a:ext cx="2256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</a:rPr>
              <a:t>Signal</a:t>
            </a:r>
            <a:r>
              <a:rPr lang="it-IT" sz="1600" dirty="0" smtClean="0">
                <a:solidFill>
                  <a:srgbClr val="FF0000"/>
                </a:solidFill>
              </a:rPr>
              <a:t> (beacon @1km)</a:t>
            </a:r>
          </a:p>
          <a:p>
            <a:r>
              <a:rPr lang="it-IT" sz="1600" dirty="0" err="1" smtClean="0">
                <a:solidFill>
                  <a:srgbClr val="008000"/>
                </a:solidFill>
              </a:rPr>
              <a:t>Signal</a:t>
            </a:r>
            <a:r>
              <a:rPr lang="it-IT" sz="1600" dirty="0" smtClean="0">
                <a:solidFill>
                  <a:srgbClr val="008000"/>
                </a:solidFill>
              </a:rPr>
              <a:t> (beacon @ 100 m)</a:t>
            </a:r>
            <a:endParaRPr lang="it-IT" sz="1600" dirty="0">
              <a:solidFill>
                <a:srgbClr val="008000"/>
              </a:solidFill>
            </a:endParaRPr>
          </a:p>
          <a:p>
            <a:r>
              <a:rPr lang="it-IT" sz="1600" dirty="0" err="1" smtClean="0"/>
              <a:t>Noise</a:t>
            </a:r>
            <a:r>
              <a:rPr lang="it-IT" sz="1600" dirty="0" smtClean="0"/>
              <a:t>(</a:t>
            </a:r>
            <a:r>
              <a:rPr lang="it-IT" sz="1600" dirty="0" err="1" smtClean="0"/>
              <a:t>electronics+sea</a:t>
            </a:r>
            <a:r>
              <a:rPr lang="it-IT" sz="1600" dirty="0"/>
              <a:t>)</a:t>
            </a:r>
            <a:r>
              <a:rPr lang="it-IT" sz="1600" dirty="0" smtClean="0"/>
              <a:t> </a:t>
            </a:r>
          </a:p>
          <a:p>
            <a:r>
              <a:rPr lang="it-IT" sz="1600" dirty="0" smtClean="0"/>
              <a:t>  </a:t>
            </a:r>
            <a:endParaRPr lang="it-IT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220072" y="566124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System </a:t>
            </a:r>
            <a:r>
              <a:rPr lang="en-US" b="1" dirty="0" smtClean="0">
                <a:solidFill>
                  <a:srgbClr val="FF6600"/>
                </a:solidFill>
              </a:rPr>
              <a:t>latency</a:t>
            </a:r>
            <a:r>
              <a:rPr lang="en-GB" b="1" dirty="0" smtClean="0">
                <a:solidFill>
                  <a:srgbClr val="FF6600"/>
                </a:solidFill>
              </a:rPr>
              <a:t> </a:t>
            </a:r>
            <a:r>
              <a:rPr lang="en-GB" b="1" dirty="0" smtClean="0">
                <a:solidFill>
                  <a:srgbClr val="FF6600"/>
                </a:solidFill>
              </a:rPr>
              <a:t>39+0.1 µs</a:t>
            </a:r>
          </a:p>
          <a:p>
            <a:r>
              <a:rPr lang="en-GB" b="1" dirty="0" smtClean="0">
                <a:solidFill>
                  <a:srgbClr val="FF6600"/>
                </a:solidFill>
              </a:rPr>
              <a:t>GPS </a:t>
            </a:r>
            <a:r>
              <a:rPr lang="en-GB" b="1" dirty="0" err="1" smtClean="0">
                <a:solidFill>
                  <a:srgbClr val="FF6600"/>
                </a:solidFill>
              </a:rPr>
              <a:t>clk</a:t>
            </a:r>
            <a:r>
              <a:rPr lang="en-GB" b="1" dirty="0" smtClean="0">
                <a:solidFill>
                  <a:srgbClr val="FF6600"/>
                </a:solidFill>
              </a:rPr>
              <a:t> time stamp and </a:t>
            </a:r>
            <a:r>
              <a:rPr lang="en-GB" b="1" dirty="0" err="1" smtClean="0">
                <a:solidFill>
                  <a:srgbClr val="FF6600"/>
                </a:solidFill>
              </a:rPr>
              <a:t>synchro</a:t>
            </a:r>
            <a:r>
              <a:rPr lang="en-GB" b="1" dirty="0" smtClean="0">
                <a:solidFill>
                  <a:srgbClr val="FF6600"/>
                </a:solidFill>
              </a:rPr>
              <a:t> </a:t>
            </a:r>
            <a:endParaRPr lang="it-IT" b="1" dirty="0" smtClean="0">
              <a:solidFill>
                <a:srgbClr val="FF66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55976" y="4581128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INFN standard </a:t>
            </a:r>
            <a:r>
              <a:rPr lang="it-IT" dirty="0" err="1" smtClean="0"/>
              <a:t>hydrophones</a:t>
            </a:r>
            <a:r>
              <a:rPr lang="it-IT" dirty="0" smtClean="0"/>
              <a:t> on </a:t>
            </a:r>
            <a:r>
              <a:rPr lang="it-IT" dirty="0" err="1" smtClean="0"/>
              <a:t>floors</a:t>
            </a:r>
            <a:r>
              <a:rPr lang="it-IT" dirty="0" smtClean="0"/>
              <a:t> </a:t>
            </a:r>
          </a:p>
          <a:p>
            <a:r>
              <a:rPr lang="it-IT" dirty="0" smtClean="0"/>
              <a:t>1 to 6 and on </a:t>
            </a:r>
            <a:r>
              <a:rPr lang="it-IT" dirty="0" err="1" smtClean="0"/>
              <a:t>tower</a:t>
            </a:r>
            <a:r>
              <a:rPr lang="it-IT" dirty="0" smtClean="0"/>
              <a:t> base. 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FFR (receivers) on NEMO Phase II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48" y="1124744"/>
            <a:ext cx="789236" cy="520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6"/>
          <p:cNvSpPr txBox="1">
            <a:spLocks noChangeArrowheads="1"/>
          </p:cNvSpPr>
          <p:nvPr/>
        </p:nvSpPr>
        <p:spPr bwMode="auto">
          <a:xfrm>
            <a:off x="971600" y="764704"/>
            <a:ext cx="748883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sym typeface="Wingdings" pitchFamily="2" charset="2"/>
              </a:rPr>
              <a:t>Floor #7</a:t>
            </a:r>
          </a:p>
          <a:p>
            <a:pPr algn="ctr"/>
            <a:r>
              <a:rPr lang="en-US" b="1" i="1" dirty="0" smtClean="0">
                <a:solidFill>
                  <a:schemeClr val="tx2"/>
                </a:solidFill>
                <a:sym typeface="Wingdings" pitchFamily="2" charset="2"/>
              </a:rPr>
              <a:t>FFR(Free Flooded Rings )Hydrophones  + SMID preamplifiers (gain :+38 dB )</a:t>
            </a:r>
            <a:endParaRPr lang="en-US" b="1" i="1" dirty="0">
              <a:solidFill>
                <a:schemeClr val="tx2"/>
              </a:solidFill>
              <a:sym typeface="Wingdings" pitchFamily="2" charset="2"/>
            </a:endParaRPr>
          </a:p>
        </p:txBody>
      </p:sp>
      <p:pic>
        <p:nvPicPr>
          <p:cNvPr id="32" name="9 Imagen" descr="IMG_8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916832"/>
            <a:ext cx="2736304" cy="205148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0" name="Connettore 2 39"/>
          <p:cNvCxnSpPr/>
          <p:nvPr/>
        </p:nvCxnSpPr>
        <p:spPr>
          <a:xfrm flipH="1" flipV="1">
            <a:off x="467544" y="1772816"/>
            <a:ext cx="129614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 flipH="1" flipV="1">
            <a:off x="323528" y="1844824"/>
            <a:ext cx="144016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tangolo 47"/>
          <p:cNvSpPr/>
          <p:nvPr/>
        </p:nvSpPr>
        <p:spPr>
          <a:xfrm>
            <a:off x="3419872" y="1916832"/>
            <a:ext cx="1102623" cy="28803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FFR - SX30</a:t>
            </a:r>
            <a:endParaRPr lang="en-US" sz="1400"/>
          </a:p>
        </p:txBody>
      </p:sp>
      <p:sp>
        <p:nvSpPr>
          <p:cNvPr id="16" name="Rettangolo 15"/>
          <p:cNvSpPr/>
          <p:nvPr/>
        </p:nvSpPr>
        <p:spPr>
          <a:xfrm>
            <a:off x="2915816" y="4077072"/>
            <a:ext cx="1584177" cy="28803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FFR +SMID preamp</a:t>
            </a:r>
            <a:endParaRPr lang="en-US" sz="1400"/>
          </a:p>
        </p:txBody>
      </p:sp>
      <p:pic>
        <p:nvPicPr>
          <p:cNvPr id="14" name="Imagen 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212976"/>
            <a:ext cx="1368152" cy="5022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Imagen 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789040"/>
            <a:ext cx="1317363" cy="559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1916832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5436096" y="1700808"/>
            <a:ext cx="3240361" cy="3385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0" tIns="45711" rIns="91420" bIns="45711">
            <a:spAutoFit/>
          </a:bodyPr>
          <a:lstStyle/>
          <a:p>
            <a:pPr algn="ctr">
              <a:defRPr/>
            </a:pPr>
            <a:r>
              <a:rPr lang="en-US" sz="1600" b="1" dirty="0" smtClean="0"/>
              <a:t>Receiving Response </a:t>
            </a:r>
            <a:endParaRPr lang="en-US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4509120"/>
            <a:ext cx="2483768" cy="18628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056" y="4365104"/>
            <a:ext cx="3744416" cy="2117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56992"/>
            <a:ext cx="4392488" cy="3052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Imagen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7"/>
            <a:ext cx="4427985" cy="259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924944"/>
            <a:ext cx="1758524" cy="34461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Test in water pool FFR and INFN </a:t>
            </a:r>
            <a:r>
              <a:rPr lang="it-IT" dirty="0" err="1" smtClean="0"/>
              <a:t>hydros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2619" y="2924944"/>
            <a:ext cx="219994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All</a:t>
            </a:r>
            <a:r>
              <a:rPr lang="it-IT" dirty="0" smtClean="0"/>
              <a:t> DAQ </a:t>
            </a:r>
            <a:r>
              <a:rPr lang="it-IT" dirty="0" err="1" smtClean="0"/>
              <a:t>chain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Test of </a:t>
            </a:r>
          </a:p>
          <a:p>
            <a:r>
              <a:rPr lang="it-IT" dirty="0" err="1" smtClean="0"/>
              <a:t>Hydro</a:t>
            </a:r>
            <a:r>
              <a:rPr lang="it-IT" dirty="0" smtClean="0"/>
              <a:t> </a:t>
            </a:r>
            <a:r>
              <a:rPr lang="it-IT" dirty="0" err="1"/>
              <a:t>s</a:t>
            </a:r>
            <a:r>
              <a:rPr lang="it-IT" dirty="0" err="1" smtClean="0"/>
              <a:t>ensitivity</a:t>
            </a:r>
            <a:endParaRPr lang="it-IT" dirty="0" smtClean="0"/>
          </a:p>
          <a:p>
            <a:r>
              <a:rPr lang="it-IT" dirty="0" smtClean="0"/>
              <a:t>GPS time </a:t>
            </a:r>
            <a:r>
              <a:rPr lang="it-IT" dirty="0" err="1" smtClean="0"/>
              <a:t>stamping</a:t>
            </a:r>
            <a:endParaRPr lang="it-IT" dirty="0" smtClean="0"/>
          </a:p>
          <a:p>
            <a:r>
              <a:rPr lang="it-IT" dirty="0" err="1" smtClean="0"/>
              <a:t>MClk</a:t>
            </a:r>
            <a:r>
              <a:rPr lang="it-IT" dirty="0" smtClean="0"/>
              <a:t> </a:t>
            </a:r>
            <a:r>
              <a:rPr lang="it-IT" dirty="0" err="1" smtClean="0"/>
              <a:t>synchronization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524328" y="1700808"/>
            <a:ext cx="111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UPV (FFR)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588224" y="4005064"/>
            <a:ext cx="134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INFN (</a:t>
            </a:r>
            <a:r>
              <a:rPr lang="it-IT" dirty="0" smtClean="0"/>
              <a:t>SMID)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99592" y="5949280"/>
            <a:ext cx="221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Calibrated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transducer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779912" y="3789040"/>
            <a:ext cx="64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INFN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23928" y="3140968"/>
            <a:ext cx="582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UPV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2726860" cy="216024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6948264" y="5877272"/>
            <a:ext cx="165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10kHz, </a:t>
            </a:r>
            <a:r>
              <a:rPr lang="it-IT" dirty="0" smtClean="0"/>
              <a:t>5 </a:t>
            </a:r>
            <a:r>
              <a:rPr lang="it-IT" dirty="0" err="1" smtClean="0"/>
              <a:t>cycles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7236296" y="2708920"/>
            <a:ext cx="165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10kHz, </a:t>
            </a:r>
            <a:r>
              <a:rPr lang="it-IT" dirty="0" smtClean="0"/>
              <a:t>5 </a:t>
            </a:r>
            <a:r>
              <a:rPr lang="it-IT" dirty="0" err="1" smtClean="0"/>
              <a:t>cycles</a:t>
            </a:r>
            <a:r>
              <a:rPr lang="en-US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94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568" y="1732806"/>
            <a:ext cx="3868936" cy="29923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772816"/>
            <a:ext cx="3426241" cy="223224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OAM in NEMO Phase II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48" y="1124744"/>
            <a:ext cx="789236" cy="520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6"/>
          <p:cNvSpPr txBox="1">
            <a:spLocks noChangeArrowheads="1"/>
          </p:cNvSpPr>
          <p:nvPr/>
        </p:nvSpPr>
        <p:spPr bwMode="auto">
          <a:xfrm>
            <a:off x="1979712" y="692696"/>
            <a:ext cx="604867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i="1" smtClean="0">
                <a:solidFill>
                  <a:schemeClr val="tx2"/>
                </a:solidFill>
                <a:sym typeface="Wingdings" pitchFamily="2" charset="2"/>
              </a:rPr>
              <a:t>Floor #8</a:t>
            </a:r>
          </a:p>
          <a:p>
            <a:pPr algn="ctr"/>
            <a:r>
              <a:rPr lang="en-US" b="1" i="1" smtClean="0">
                <a:solidFill>
                  <a:schemeClr val="tx2"/>
                </a:solidFill>
                <a:sym typeface="Wingdings" pitchFamily="2" charset="2"/>
              </a:rPr>
              <a:t>ECAP Piezo sensors + ECAP preamplifiers </a:t>
            </a:r>
            <a:endParaRPr lang="en-US" b="1" i="1">
              <a:solidFill>
                <a:schemeClr val="tx2"/>
              </a:solidFill>
              <a:sym typeface="Wingdings" pitchFamily="2" charset="2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2987824" y="1412776"/>
            <a:ext cx="3713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Typical sensitivity -145 dB re. 1V/</a:t>
            </a:r>
            <a:r>
              <a:rPr lang="en-US" b="1" dirty="0" err="1" smtClean="0"/>
              <a:t>μPa</a:t>
            </a:r>
            <a:endParaRPr lang="en-US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3933056"/>
            <a:ext cx="4176464" cy="247784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763688" y="4509120"/>
            <a:ext cx="145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Acou</a:t>
            </a:r>
            <a:r>
              <a:rPr lang="it-IT" sz="1400" dirty="0" smtClean="0"/>
              <a:t> Board </a:t>
            </a:r>
            <a:r>
              <a:rPr lang="it-IT" sz="1400" dirty="0" err="1" smtClean="0"/>
              <a:t>noise</a:t>
            </a:r>
            <a:endParaRPr lang="it-IT" sz="1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1763688" y="5301208"/>
            <a:ext cx="2019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Piezo</a:t>
            </a:r>
            <a:r>
              <a:rPr lang="it-IT" sz="1400" dirty="0" smtClean="0"/>
              <a:t> + </a:t>
            </a:r>
            <a:r>
              <a:rPr lang="it-IT" sz="1400" dirty="0" err="1" smtClean="0"/>
              <a:t>Acou</a:t>
            </a:r>
            <a:r>
              <a:rPr lang="it-IT" sz="1400" dirty="0" smtClean="0"/>
              <a:t> Board </a:t>
            </a:r>
            <a:r>
              <a:rPr lang="it-IT" sz="1400" dirty="0" err="1" smtClean="0"/>
              <a:t>noise</a:t>
            </a:r>
            <a:endParaRPr lang="it-IT" sz="1400" dirty="0"/>
          </a:p>
        </p:txBody>
      </p:sp>
      <p:sp>
        <p:nvSpPr>
          <p:cNvPr id="13" name="TextBox 27"/>
          <p:cNvSpPr txBox="1"/>
          <p:nvPr/>
        </p:nvSpPr>
        <p:spPr>
          <a:xfrm>
            <a:off x="5399584" y="566124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 electric interference on </a:t>
            </a:r>
            <a:r>
              <a:rPr lang="en-US" sz="2000" dirty="0" err="1" smtClean="0"/>
              <a:t>piezo</a:t>
            </a:r>
            <a:r>
              <a:rPr lang="en-US" sz="2000" dirty="0" smtClean="0"/>
              <a:t> when powering PMT-HV</a:t>
            </a:r>
            <a:endParaRPr lang="en-US" sz="2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183560" y="465313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DAQ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fully</a:t>
            </a:r>
            <a:r>
              <a:rPr lang="it-IT" dirty="0" smtClean="0"/>
              <a:t> </a:t>
            </a:r>
            <a:r>
              <a:rPr lang="it-IT" dirty="0" err="1" smtClean="0"/>
              <a:t>compliant</a:t>
            </a:r>
            <a:r>
              <a:rPr lang="it-IT" dirty="0" smtClean="0"/>
              <a:t>:</a:t>
            </a:r>
          </a:p>
          <a:p>
            <a:r>
              <a:rPr lang="it-IT" dirty="0" err="1" smtClean="0"/>
              <a:t>Reduced</a:t>
            </a:r>
            <a:r>
              <a:rPr lang="it-IT" dirty="0" smtClean="0"/>
              <a:t> </a:t>
            </a:r>
            <a:r>
              <a:rPr lang="it-IT" dirty="0" err="1" smtClean="0"/>
              <a:t>amplifier</a:t>
            </a:r>
            <a:r>
              <a:rPr lang="it-IT" dirty="0" smtClean="0"/>
              <a:t> gain </a:t>
            </a:r>
            <a:endParaRPr lang="it-IT" dirty="0" smtClean="0"/>
          </a:p>
          <a:p>
            <a:r>
              <a:rPr lang="it-IT" dirty="0" smtClean="0"/>
              <a:t>(</a:t>
            </a:r>
            <a:r>
              <a:rPr lang="it-IT" dirty="0" smtClean="0"/>
              <a:t>-10 dB </a:t>
            </a:r>
            <a:r>
              <a:rPr lang="it-IT" dirty="0" err="1" smtClean="0"/>
              <a:t>w.r.t</a:t>
            </a:r>
            <a:r>
              <a:rPr lang="it-IT" dirty="0" smtClean="0"/>
              <a:t>. standard design)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683568" y="1268760"/>
            <a:ext cx="1296144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Acoustic transceiver for the LBL</a:t>
            </a:r>
            <a:endParaRPr lang="en-US" dirty="0"/>
          </a:p>
        </p:txBody>
      </p:sp>
      <p:sp>
        <p:nvSpPr>
          <p:cNvPr id="3" name="7 CuadroTexto"/>
          <p:cNvSpPr txBox="1"/>
          <p:nvPr/>
        </p:nvSpPr>
        <p:spPr>
          <a:xfrm>
            <a:off x="251520" y="692696"/>
            <a:ext cx="8640960" cy="3816429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</a:ln>
          <a:effectLst>
            <a:outerShdw blurRad="50800" dist="38100" algn="l" rotWithShape="0">
              <a:srgbClr val="00206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05625" indent="-305625" defTabSz="816242"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en-US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05625" indent="-305625" defTabSz="816242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Acoustic transducer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63430" lvl="1" indent="-255309" defTabSz="816242">
              <a:buClr>
                <a:srgbClr val="C00000"/>
              </a:buClr>
              <a:buFont typeface="Arial" pitchFamily="34" charset="0"/>
              <a:buChar char="−"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UPV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has selected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commercially-available SX30 Free Flooded Ring from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Sensortech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Canada, since it fulfils all the requirements:</a:t>
            </a:r>
          </a:p>
          <a:p>
            <a:pPr marL="1020613" lvl="2" indent="-204371" defTabSz="816242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It can operate as emitter and receiver with good efficiencies (20-40 kHz)</a:t>
            </a:r>
          </a:p>
          <a:p>
            <a:pPr marL="1020613" lvl="2" indent="-204371" defTabSz="816242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It can stand high power signals and high pressures</a:t>
            </a:r>
          </a:p>
          <a:p>
            <a:pPr marL="1020613" lvl="2" indent="-204371" defTabSz="816242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It can be affordable in the large number of units required by KM3NeT</a:t>
            </a:r>
          </a:p>
          <a:p>
            <a:pPr marL="305625" indent="-305625" defTabSz="816242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Electronics </a:t>
            </a:r>
          </a:p>
          <a:p>
            <a:pPr marL="663430" lvl="1" indent="-255309" defTabSz="816242">
              <a:buClr>
                <a:srgbClr val="C00000"/>
              </a:buClr>
              <a:buFont typeface="Arial" pitchFamily="34" charset="0"/>
              <a:buChar char="−"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Especially developed electronics to:</a:t>
            </a:r>
          </a:p>
          <a:p>
            <a:pPr marL="1020613" lvl="2" indent="-204371" defTabSz="816242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Fulfill the special requirements of the system: low-power consumption, configurable from shore, high intensity for emission, arbitrary signals for emission and low intrinsic noise.</a:t>
            </a:r>
          </a:p>
          <a:p>
            <a:pPr marL="1020613" lvl="2" indent="-204371" defTabSz="816242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Optimize to the transducer chosen</a:t>
            </a:r>
          </a:p>
          <a:p>
            <a:pPr marL="1020613" lvl="2" indent="-204371" defTabSz="816242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Reduced costs</a:t>
            </a:r>
          </a:p>
          <a:p>
            <a:pPr algn="just">
              <a:buClr>
                <a:srgbClr val="FF0000"/>
              </a:buClr>
            </a:pPr>
            <a:endParaRPr lang="en-US" b="1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10 Imagen" descr="IMG_81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942" y="4654153"/>
            <a:ext cx="1952625" cy="1463675"/>
          </a:xfrm>
          <a:prstGeom prst="rect">
            <a:avLst/>
          </a:prstGeom>
          <a:noFill/>
          <a:ln w="9525">
            <a:solidFill>
              <a:srgbClr val="1A4284"/>
            </a:solidFill>
            <a:miter lim="800000"/>
            <a:headEnd/>
            <a:tailEnd/>
          </a:ln>
        </p:spPr>
      </p:pic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1691680" y="5857478"/>
            <a:ext cx="1158875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20" tIns="45711" rIns="91420" bIns="4571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Hydrophone</a:t>
            </a:r>
          </a:p>
        </p:txBody>
      </p:sp>
      <p:sp>
        <p:nvSpPr>
          <p:cNvPr id="6" name="15 CuadroTexto"/>
          <p:cNvSpPr txBox="1">
            <a:spLocks noChangeArrowheads="1"/>
          </p:cNvSpPr>
          <p:nvPr/>
        </p:nvSpPr>
        <p:spPr bwMode="auto">
          <a:xfrm>
            <a:off x="4499049" y="4861421"/>
            <a:ext cx="64871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6000" dirty="0">
                <a:solidFill>
                  <a:srgbClr val="FF3300"/>
                </a:solidFill>
              </a:rPr>
              <a:t>+</a:t>
            </a:r>
          </a:p>
        </p:txBody>
      </p:sp>
      <p:pic>
        <p:nvPicPr>
          <p:cNvPr id="7" name="9 Imagen" descr="IMG_2726.JPG"/>
          <p:cNvPicPr>
            <a:picLocks noChangeAspect="1"/>
          </p:cNvPicPr>
          <p:nvPr/>
        </p:nvPicPr>
        <p:blipFill>
          <a:blip r:embed="rId4" cstate="print"/>
          <a:srcRect l="27950" t="24800" r="30313" b="31100"/>
          <a:stretch>
            <a:fillRect/>
          </a:stretch>
        </p:blipFill>
        <p:spPr bwMode="auto">
          <a:xfrm>
            <a:off x="5336901" y="4581128"/>
            <a:ext cx="2043113" cy="1398587"/>
          </a:xfrm>
          <a:prstGeom prst="rect">
            <a:avLst/>
          </a:prstGeom>
          <a:noFill/>
          <a:ln w="9525">
            <a:solidFill>
              <a:srgbClr val="1A4284"/>
            </a:solidFill>
            <a:miter lim="800000"/>
            <a:headEnd/>
            <a:tailEnd/>
          </a:ln>
        </p:spPr>
      </p:pic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4435201" y="5805090"/>
            <a:ext cx="2006600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20" tIns="45711" rIns="91420" bIns="4571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Sound Emission Board</a:t>
            </a:r>
          </a:p>
        </p:txBody>
      </p:sp>
    </p:spTree>
    <p:extLst>
      <p:ext uri="{BB962C8B-B14F-4D97-AF65-F5344CB8AC3E}">
        <p14:creationId xmlns:p14="http://schemas.microsoft.com/office/powerpoint/2010/main" val="241933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Transceiver integration in ANTARES and NEMO Phase II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t="19984" b="26720"/>
          <a:stretch>
            <a:fillRect/>
          </a:stretch>
        </p:blipFill>
        <p:spPr bwMode="auto">
          <a:xfrm>
            <a:off x="3491880" y="4437112"/>
            <a:ext cx="2520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3779912" y="5661248"/>
            <a:ext cx="2700338" cy="7381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0" tIns="45711" rIns="91420" bIns="45711">
            <a:spAutoFit/>
          </a:bodyPr>
          <a:lstStyle/>
          <a:p>
            <a:pPr algn="just">
              <a:defRPr/>
            </a:pPr>
            <a:r>
              <a:rPr lang="en-US" sz="1400" b="1" dirty="0" smtClean="0">
                <a:latin typeface="+mj-lt"/>
              </a:rPr>
              <a:t>SEB will be </a:t>
            </a:r>
            <a:r>
              <a:rPr lang="en-US" sz="1400" b="1" dirty="0">
                <a:latin typeface="+mj-lt"/>
              </a:rPr>
              <a:t>integrated inside of the titanium vessel of the Laser calibrator.</a:t>
            </a:r>
          </a:p>
        </p:txBody>
      </p:sp>
      <p:pic>
        <p:nvPicPr>
          <p:cNvPr id="34" name="9 Imagen" descr="IMG_2726.JPG"/>
          <p:cNvPicPr>
            <a:picLocks noChangeAspect="1"/>
          </p:cNvPicPr>
          <p:nvPr/>
        </p:nvPicPr>
        <p:blipFill>
          <a:blip r:embed="rId4" cstate="print"/>
          <a:srcRect l="27950" t="24800" r="30313" b="31100"/>
          <a:stretch>
            <a:fillRect/>
          </a:stretch>
        </p:blipFill>
        <p:spPr bwMode="auto">
          <a:xfrm>
            <a:off x="7164288" y="2492896"/>
            <a:ext cx="1727200" cy="1182688"/>
          </a:xfrm>
          <a:prstGeom prst="rect">
            <a:avLst/>
          </a:prstGeom>
          <a:noFill/>
          <a:ln w="9525">
            <a:solidFill>
              <a:srgbClr val="1A4284"/>
            </a:solidFill>
            <a:miter lim="800000"/>
            <a:headEnd/>
            <a:tailEnd/>
          </a:ln>
        </p:spPr>
      </p:pic>
      <p:pic>
        <p:nvPicPr>
          <p:cNvPr id="35" name="8 Marcador de contenido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092280" y="908720"/>
            <a:ext cx="1871663" cy="1457325"/>
          </a:xfrm>
          <a:prstGeom prst="rect">
            <a:avLst/>
          </a:prstGeom>
        </p:spPr>
      </p:pic>
      <p:sp>
        <p:nvSpPr>
          <p:cNvPr id="36" name="Text Box 52"/>
          <p:cNvSpPr txBox="1">
            <a:spLocks noChangeArrowheads="1"/>
          </p:cNvSpPr>
          <p:nvPr/>
        </p:nvSpPr>
        <p:spPr bwMode="auto">
          <a:xfrm>
            <a:off x="7308304" y="4060248"/>
            <a:ext cx="1692696" cy="13849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0" tIns="45711" rIns="91420" bIns="45711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NEMO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TOWER BASE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7" name="2 Imagen" descr="P1150860.JPG"/>
          <p:cNvPicPr>
            <a:picLocks noChangeAspect="1" noChangeArrowheads="1"/>
          </p:cNvPicPr>
          <p:nvPr/>
        </p:nvPicPr>
        <p:blipFill>
          <a:blip r:embed="rId6" cstate="print"/>
          <a:srcRect l="27458" r="17184"/>
          <a:stretch>
            <a:fillRect/>
          </a:stretch>
        </p:blipFill>
        <p:spPr bwMode="auto">
          <a:xfrm>
            <a:off x="683568" y="3140968"/>
            <a:ext cx="17621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179512" y="5805264"/>
            <a:ext cx="2952750" cy="5232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0" tIns="45711" rIns="91420" bIns="45711">
            <a:spAutoFit/>
          </a:bodyPr>
          <a:lstStyle/>
          <a:p>
            <a:pPr algn="just">
              <a:defRPr/>
            </a:pPr>
            <a:r>
              <a:rPr lang="en-US" sz="1400" b="1" dirty="0">
                <a:latin typeface="+mj-lt"/>
              </a:rPr>
              <a:t>FFR hydrophone with the support and the titanium laser container.</a:t>
            </a:r>
          </a:p>
        </p:txBody>
      </p:sp>
      <p:pic>
        <p:nvPicPr>
          <p:cNvPr id="41" name="0 Imagen" descr="P11508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620688"/>
            <a:ext cx="271526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52"/>
          <p:cNvSpPr txBox="1">
            <a:spLocks noChangeArrowheads="1"/>
          </p:cNvSpPr>
          <p:nvPr/>
        </p:nvSpPr>
        <p:spPr bwMode="auto">
          <a:xfrm>
            <a:off x="323528" y="1052736"/>
            <a:ext cx="2881312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+mj-lt"/>
              </a:rPr>
              <a:t>Anchor of the IL11 of ANTARES</a:t>
            </a:r>
          </a:p>
        </p:txBody>
      </p:sp>
    </p:spTree>
    <p:extLst>
      <p:ext uri="{BB962C8B-B14F-4D97-AF65-F5344CB8AC3E}">
        <p14:creationId xmlns:p14="http://schemas.microsoft.com/office/powerpoint/2010/main" val="25633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 and perspectives</a:t>
            </a:r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79512" y="548680"/>
            <a:ext cx="6888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/>
                </a:solidFill>
              </a:rPr>
              <a:t>PPM </a:t>
            </a:r>
            <a:r>
              <a:rPr lang="it-IT" sz="2400" dirty="0" err="1" smtClean="0">
                <a:solidFill>
                  <a:schemeClr val="tx2"/>
                </a:solidFill>
              </a:rPr>
              <a:t>Acoustic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chain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built</a:t>
            </a:r>
            <a:r>
              <a:rPr lang="it-IT" sz="2400" dirty="0" smtClean="0">
                <a:solidFill>
                  <a:schemeClr val="tx2"/>
                </a:solidFill>
              </a:rPr>
              <a:t> and under test (stand alone)</a:t>
            </a:r>
          </a:p>
          <a:p>
            <a:r>
              <a:rPr lang="it-IT" sz="2400" dirty="0" smtClean="0">
                <a:solidFill>
                  <a:schemeClr val="tx2"/>
                </a:solidFill>
              </a:rPr>
              <a:t>To be </a:t>
            </a:r>
            <a:r>
              <a:rPr lang="it-IT" sz="2400" dirty="0" err="1" smtClean="0">
                <a:solidFill>
                  <a:schemeClr val="tx2"/>
                </a:solidFill>
              </a:rPr>
              <a:t>done</a:t>
            </a:r>
            <a:r>
              <a:rPr lang="it-IT" sz="2400" dirty="0" smtClean="0">
                <a:solidFill>
                  <a:schemeClr val="tx2"/>
                </a:solidFill>
              </a:rPr>
              <a:t>:</a:t>
            </a:r>
          </a:p>
          <a:p>
            <a:r>
              <a:rPr lang="it-IT" sz="2400" dirty="0" smtClean="0">
                <a:solidFill>
                  <a:schemeClr val="tx2"/>
                </a:solidFill>
              </a:rPr>
              <a:t>	- </a:t>
            </a:r>
            <a:r>
              <a:rPr lang="it-IT" sz="2400" dirty="0" err="1" smtClean="0">
                <a:solidFill>
                  <a:schemeClr val="tx2"/>
                </a:solidFill>
              </a:rPr>
              <a:t>tests</a:t>
            </a:r>
            <a:r>
              <a:rPr lang="it-IT" sz="2400" dirty="0" smtClean="0">
                <a:solidFill>
                  <a:schemeClr val="tx2"/>
                </a:solidFill>
              </a:rPr>
              <a:t> with CLB</a:t>
            </a:r>
          </a:p>
          <a:p>
            <a:r>
              <a:rPr lang="it-IT" sz="2400" dirty="0">
                <a:solidFill>
                  <a:schemeClr val="tx2"/>
                </a:solidFill>
              </a:rPr>
              <a:t>	</a:t>
            </a:r>
            <a:r>
              <a:rPr lang="it-IT" sz="2400" dirty="0" smtClean="0">
                <a:solidFill>
                  <a:schemeClr val="tx2"/>
                </a:solidFill>
              </a:rPr>
              <a:t>- test with </a:t>
            </a:r>
            <a:r>
              <a:rPr lang="it-IT" sz="2400" dirty="0" err="1" smtClean="0">
                <a:solidFill>
                  <a:schemeClr val="tx2"/>
                </a:solidFill>
              </a:rPr>
              <a:t>Power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system</a:t>
            </a:r>
            <a:endParaRPr lang="it-IT" sz="2400" dirty="0" smtClean="0">
              <a:solidFill>
                <a:schemeClr val="tx2"/>
              </a:solidFill>
            </a:endParaRPr>
          </a:p>
          <a:p>
            <a:r>
              <a:rPr lang="it-IT" sz="2400" dirty="0">
                <a:solidFill>
                  <a:schemeClr val="tx2"/>
                </a:solidFill>
              </a:rPr>
              <a:t>	</a:t>
            </a:r>
            <a:r>
              <a:rPr lang="it-IT" sz="2400" dirty="0" smtClean="0">
                <a:solidFill>
                  <a:schemeClr val="tx2"/>
                </a:solidFill>
              </a:rPr>
              <a:t>- test with </a:t>
            </a:r>
            <a:r>
              <a:rPr lang="it-IT" sz="2400" dirty="0" err="1" smtClean="0">
                <a:solidFill>
                  <a:schemeClr val="tx2"/>
                </a:solidFill>
              </a:rPr>
              <a:t>shore</a:t>
            </a:r>
            <a:r>
              <a:rPr lang="it-IT" sz="2400" dirty="0" smtClean="0">
                <a:solidFill>
                  <a:schemeClr val="tx2"/>
                </a:solidFill>
              </a:rPr>
              <a:t> DAQ  </a:t>
            </a:r>
            <a:endParaRPr lang="it-IT" sz="2400" dirty="0">
              <a:solidFill>
                <a:schemeClr val="tx2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2852936"/>
            <a:ext cx="88010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1F497D"/>
                </a:solidFill>
              </a:rPr>
              <a:t>Intriguing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  <a:r>
              <a:rPr lang="it-IT" sz="2000" dirty="0" err="1" smtClean="0">
                <a:solidFill>
                  <a:srgbClr val="1F497D"/>
                </a:solidFill>
              </a:rPr>
              <a:t>possibilties</a:t>
            </a:r>
            <a:r>
              <a:rPr lang="it-IT" sz="2000" dirty="0">
                <a:solidFill>
                  <a:srgbClr val="1F497D"/>
                </a:solidFill>
              </a:rPr>
              <a:t> </a:t>
            </a:r>
            <a:r>
              <a:rPr lang="it-IT" sz="2000" dirty="0" smtClean="0">
                <a:solidFill>
                  <a:srgbClr val="1F497D"/>
                </a:solidFill>
              </a:rPr>
              <a:t>for the </a:t>
            </a:r>
            <a:r>
              <a:rPr lang="it-IT" sz="2000" dirty="0" err="1" smtClean="0">
                <a:solidFill>
                  <a:srgbClr val="1F497D"/>
                </a:solidFill>
              </a:rPr>
              <a:t>near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  <a:r>
              <a:rPr lang="it-IT" sz="2000" dirty="0" smtClean="0">
                <a:solidFill>
                  <a:srgbClr val="1F497D"/>
                </a:solidFill>
              </a:rPr>
              <a:t>future, </a:t>
            </a:r>
            <a:r>
              <a:rPr lang="it-IT" sz="2000" dirty="0" err="1" smtClean="0">
                <a:solidFill>
                  <a:srgbClr val="1F497D"/>
                </a:solidFill>
              </a:rPr>
              <a:t>thanks</a:t>
            </a:r>
            <a:r>
              <a:rPr lang="it-IT" sz="2000" dirty="0" smtClean="0">
                <a:solidFill>
                  <a:srgbClr val="1F497D"/>
                </a:solidFill>
              </a:rPr>
              <a:t> to new </a:t>
            </a:r>
            <a:r>
              <a:rPr lang="it-IT" sz="2000" dirty="0" err="1" smtClean="0">
                <a:solidFill>
                  <a:srgbClr val="1F497D"/>
                </a:solidFill>
              </a:rPr>
              <a:t>technology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  <a:r>
              <a:rPr lang="it-IT" sz="2000" dirty="0" err="1" smtClean="0">
                <a:solidFill>
                  <a:srgbClr val="1F497D"/>
                </a:solidFill>
              </a:rPr>
              <a:t>improvements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</a:p>
          <a:p>
            <a:endParaRPr lang="it-IT" sz="2000" dirty="0">
              <a:solidFill>
                <a:srgbClr val="1F497D"/>
              </a:solidFill>
            </a:endParaRPr>
          </a:p>
          <a:p>
            <a:r>
              <a:rPr lang="it-IT" sz="2000" dirty="0">
                <a:solidFill>
                  <a:srgbClr val="1F497D"/>
                </a:solidFill>
              </a:rPr>
              <a:t>-</a:t>
            </a:r>
            <a:r>
              <a:rPr lang="it-IT" sz="2000" dirty="0" smtClean="0">
                <a:solidFill>
                  <a:srgbClr val="1F497D"/>
                </a:solidFill>
              </a:rPr>
              <a:t>) ADC with </a:t>
            </a:r>
            <a:r>
              <a:rPr lang="it-IT" sz="2000" dirty="0" err="1" smtClean="0">
                <a:solidFill>
                  <a:srgbClr val="1F497D"/>
                </a:solidFill>
              </a:rPr>
              <a:t>enahnaced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  <a:r>
              <a:rPr lang="it-IT" sz="2000" dirty="0" err="1" smtClean="0">
                <a:solidFill>
                  <a:srgbClr val="1F497D"/>
                </a:solidFill>
              </a:rPr>
              <a:t>low</a:t>
            </a:r>
            <a:r>
              <a:rPr lang="it-IT" sz="2000" dirty="0" err="1">
                <a:solidFill>
                  <a:srgbClr val="1F497D"/>
                </a:solidFill>
              </a:rPr>
              <a:t>-</a:t>
            </a:r>
            <a:r>
              <a:rPr lang="it-IT" sz="2000" dirty="0" err="1" smtClean="0">
                <a:solidFill>
                  <a:srgbClr val="1F497D"/>
                </a:solidFill>
              </a:rPr>
              <a:t>noise</a:t>
            </a:r>
            <a:r>
              <a:rPr lang="it-IT" sz="2000" dirty="0" smtClean="0">
                <a:solidFill>
                  <a:srgbClr val="1F497D"/>
                </a:solidFill>
              </a:rPr>
              <a:t> performances @&gt; 50 kHz</a:t>
            </a:r>
          </a:p>
          <a:p>
            <a:r>
              <a:rPr lang="it-IT" sz="2000" dirty="0">
                <a:solidFill>
                  <a:srgbClr val="1F497D"/>
                </a:solidFill>
              </a:rPr>
              <a:t>-</a:t>
            </a:r>
            <a:r>
              <a:rPr lang="it-IT" sz="2000" dirty="0" smtClean="0">
                <a:solidFill>
                  <a:srgbClr val="1F497D"/>
                </a:solidFill>
              </a:rPr>
              <a:t>) Ultra </a:t>
            </a:r>
            <a:r>
              <a:rPr lang="it-IT" sz="2000" dirty="0" err="1" smtClean="0">
                <a:solidFill>
                  <a:srgbClr val="1F497D"/>
                </a:solidFill>
              </a:rPr>
              <a:t>low</a:t>
            </a:r>
            <a:r>
              <a:rPr lang="it-IT" sz="2000" dirty="0" err="1">
                <a:solidFill>
                  <a:srgbClr val="1F497D"/>
                </a:solidFill>
              </a:rPr>
              <a:t>-</a:t>
            </a:r>
            <a:r>
              <a:rPr lang="it-IT" sz="2000" dirty="0" err="1" smtClean="0">
                <a:solidFill>
                  <a:srgbClr val="1F497D"/>
                </a:solidFill>
              </a:rPr>
              <a:t>noise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  <a:r>
              <a:rPr lang="it-IT" sz="2000" dirty="0" err="1" smtClean="0">
                <a:solidFill>
                  <a:srgbClr val="1F497D"/>
                </a:solidFill>
              </a:rPr>
              <a:t>hydrophones</a:t>
            </a:r>
            <a:r>
              <a:rPr lang="it-IT" sz="2000" dirty="0" smtClean="0">
                <a:solidFill>
                  <a:srgbClr val="1F497D"/>
                </a:solidFill>
              </a:rPr>
              <a:t> (</a:t>
            </a:r>
            <a:r>
              <a:rPr lang="it-IT" sz="2000" dirty="0" err="1" smtClean="0">
                <a:solidFill>
                  <a:srgbClr val="1F497D"/>
                </a:solidFill>
              </a:rPr>
              <a:t>below</a:t>
            </a:r>
            <a:r>
              <a:rPr lang="it-IT" sz="2000" dirty="0" smtClean="0">
                <a:solidFill>
                  <a:srgbClr val="1F497D"/>
                </a:solidFill>
              </a:rPr>
              <a:t> SS0)</a:t>
            </a:r>
            <a:endParaRPr lang="it-IT" sz="2000" dirty="0">
              <a:solidFill>
                <a:srgbClr val="1F497D"/>
              </a:solidFill>
            </a:endParaRPr>
          </a:p>
          <a:p>
            <a:endParaRPr lang="it-IT" sz="2000" dirty="0" smtClean="0">
              <a:solidFill>
                <a:srgbClr val="1F497D"/>
              </a:solidFill>
            </a:endParaRPr>
          </a:p>
          <a:p>
            <a:endParaRPr lang="it-IT" sz="2000" dirty="0" smtClean="0">
              <a:solidFill>
                <a:srgbClr val="1F497D"/>
              </a:solidFill>
            </a:endParaRPr>
          </a:p>
          <a:p>
            <a:r>
              <a:rPr lang="it-IT" sz="2000" dirty="0" smtClean="0">
                <a:solidFill>
                  <a:srgbClr val="1F497D"/>
                </a:solidFill>
              </a:rPr>
              <a:t>A </a:t>
            </a:r>
            <a:r>
              <a:rPr lang="it-IT" sz="2000" dirty="0" err="1" smtClean="0">
                <a:solidFill>
                  <a:srgbClr val="1F497D"/>
                </a:solidFill>
              </a:rPr>
              <a:t>important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  <a:r>
              <a:rPr lang="it-IT" sz="2000" dirty="0" err="1" smtClean="0">
                <a:solidFill>
                  <a:srgbClr val="1F497D"/>
                </a:solidFill>
              </a:rPr>
              <a:t>step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  <a:r>
              <a:rPr lang="it-IT" sz="2000" dirty="0" err="1" smtClean="0">
                <a:solidFill>
                  <a:srgbClr val="1F497D"/>
                </a:solidFill>
              </a:rPr>
              <a:t>towards</a:t>
            </a:r>
            <a:r>
              <a:rPr lang="it-IT" sz="2000" dirty="0" smtClean="0">
                <a:solidFill>
                  <a:srgbClr val="1F497D"/>
                </a:solidFill>
              </a:rPr>
              <a:t> neutrino </a:t>
            </a:r>
            <a:r>
              <a:rPr lang="it-IT" sz="2000" dirty="0" err="1" smtClean="0">
                <a:solidFill>
                  <a:srgbClr val="1F497D"/>
                </a:solidFill>
              </a:rPr>
              <a:t>acoustic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  <a:r>
              <a:rPr lang="it-IT" sz="2000" dirty="0" err="1" smtClean="0">
                <a:solidFill>
                  <a:srgbClr val="1F497D"/>
                </a:solidFill>
              </a:rPr>
              <a:t>detection</a:t>
            </a:r>
            <a:r>
              <a:rPr lang="it-IT" sz="2000" dirty="0" smtClean="0">
                <a:solidFill>
                  <a:srgbClr val="1F497D"/>
                </a:solidFill>
              </a:rPr>
              <a:t> </a:t>
            </a:r>
          </a:p>
        </p:txBody>
      </p:sp>
      <p:grpSp>
        <p:nvGrpSpPr>
          <p:cNvPr id="8" name="Gruppo 118"/>
          <p:cNvGrpSpPr>
            <a:grpSpLocks/>
          </p:cNvGrpSpPr>
          <p:nvPr/>
        </p:nvGrpSpPr>
        <p:grpSpPr bwMode="auto">
          <a:xfrm>
            <a:off x="6156176" y="3284984"/>
            <a:ext cx="2736304" cy="3024336"/>
            <a:chOff x="3425597" y="846161"/>
            <a:chExt cx="4750071" cy="6079438"/>
          </a:xfrm>
        </p:grpSpPr>
        <p:pic>
          <p:nvPicPr>
            <p:cNvPr id="9" name="Picture 2" descr="Wenz_curves_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76" t="29659" b="-2512"/>
            <a:stretch>
              <a:fillRect/>
            </a:stretch>
          </p:blipFill>
          <p:spPr bwMode="auto">
            <a:xfrm>
              <a:off x="4223882" y="846161"/>
              <a:ext cx="3645347" cy="6011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Wenz_curves_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t="29640" r="93230" b="-2512"/>
            <a:stretch>
              <a:fillRect/>
            </a:stretch>
          </p:blipFill>
          <p:spPr bwMode="auto">
            <a:xfrm>
              <a:off x="3812611" y="846161"/>
              <a:ext cx="422256" cy="6006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/>
            <p:nvPr/>
          </p:nvSpPr>
          <p:spPr bwMode="auto">
            <a:xfrm>
              <a:off x="4052486" y="5839872"/>
              <a:ext cx="539600" cy="21428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itchFamily="34" charset="0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12" name="Picture 3" descr="Wenz_curves_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7" t="89497" r="2251"/>
            <a:stretch>
              <a:fillRect/>
            </a:stretch>
          </p:blipFill>
          <p:spPr bwMode="auto">
            <a:xfrm>
              <a:off x="3425597" y="6053965"/>
              <a:ext cx="4607455" cy="87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sellaDiTesto 10"/>
            <p:cNvSpPr txBox="1">
              <a:spLocks noChangeArrowheads="1"/>
            </p:cNvSpPr>
            <p:nvPr/>
          </p:nvSpPr>
          <p:spPr bwMode="auto">
            <a:xfrm rot="-5400000">
              <a:off x="7201748" y="5580808"/>
              <a:ext cx="1640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i="1">
                  <a:latin typeface="Constantia" charset="0"/>
                </a:rPr>
                <a:t>from </a:t>
              </a:r>
              <a:r>
                <a:rPr lang="en-US" sz="1400">
                  <a:latin typeface="Constantia" charset="0"/>
                </a:rPr>
                <a:t>[Ainslie, 2011]</a:t>
              </a:r>
            </a:p>
          </p:txBody>
        </p:sp>
        <p:sp>
          <p:nvSpPr>
            <p:cNvPr id="1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627674" y="2591770"/>
              <a:ext cx="4441841" cy="3629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" name="Freeform 223"/>
          <p:cNvSpPr>
            <a:spLocks/>
          </p:cNvSpPr>
          <p:nvPr/>
        </p:nvSpPr>
        <p:spPr bwMode="auto">
          <a:xfrm>
            <a:off x="6545690" y="4947431"/>
            <a:ext cx="1981031" cy="381474"/>
          </a:xfrm>
          <a:custGeom>
            <a:avLst/>
            <a:gdLst>
              <a:gd name="T0" fmla="*/ 0 w 2167"/>
              <a:gd name="T1" fmla="*/ 0 h 483"/>
              <a:gd name="T2" fmla="*/ 2147483647 w 2167"/>
              <a:gd name="T3" fmla="*/ 2147483647 h 483"/>
              <a:gd name="T4" fmla="*/ 2147483647 w 2167"/>
              <a:gd name="T5" fmla="*/ 2147483647 h 483"/>
              <a:gd name="T6" fmla="*/ 2147483647 w 2167"/>
              <a:gd name="T7" fmla="*/ 2147483647 h 483"/>
              <a:gd name="T8" fmla="*/ 0 60000 65536"/>
              <a:gd name="T9" fmla="*/ 0 60000 65536"/>
              <a:gd name="T10" fmla="*/ 0 60000 65536"/>
              <a:gd name="T11" fmla="*/ 0 60000 65536"/>
              <a:gd name="T12" fmla="*/ 0 w 2167"/>
              <a:gd name="T13" fmla="*/ 0 h 483"/>
              <a:gd name="T14" fmla="*/ 2167 w 2167"/>
              <a:gd name="T15" fmla="*/ 483 h 4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7" h="483">
                <a:moveTo>
                  <a:pt x="0" y="0"/>
                </a:moveTo>
                <a:cubicBezTo>
                  <a:pt x="240" y="98"/>
                  <a:pt x="421" y="213"/>
                  <a:pt x="719" y="293"/>
                </a:cubicBezTo>
                <a:cubicBezTo>
                  <a:pt x="1017" y="373"/>
                  <a:pt x="1547" y="451"/>
                  <a:pt x="1788" y="483"/>
                </a:cubicBezTo>
                <a:lnTo>
                  <a:pt x="2167" y="483"/>
                </a:lnTo>
              </a:path>
            </a:pathLst>
          </a:custGeom>
          <a:noFill/>
          <a:ln w="38100">
            <a:solidFill>
              <a:srgbClr val="0000FF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224"/>
          <p:cNvSpPr>
            <a:spLocks/>
          </p:cNvSpPr>
          <p:nvPr/>
        </p:nvSpPr>
        <p:spPr bwMode="auto">
          <a:xfrm>
            <a:off x="6545690" y="4894439"/>
            <a:ext cx="1981031" cy="330137"/>
          </a:xfrm>
          <a:custGeom>
            <a:avLst/>
            <a:gdLst>
              <a:gd name="T0" fmla="*/ 0 w 2167"/>
              <a:gd name="T1" fmla="*/ 0 h 418"/>
              <a:gd name="T2" fmla="*/ 2147483647 w 2167"/>
              <a:gd name="T3" fmla="*/ 2147483647 h 418"/>
              <a:gd name="T4" fmla="*/ 2147483647 w 2167"/>
              <a:gd name="T5" fmla="*/ 2147483647 h 418"/>
              <a:gd name="T6" fmla="*/ 2147483647 w 2167"/>
              <a:gd name="T7" fmla="*/ 2147483647 h 418"/>
              <a:gd name="T8" fmla="*/ 0 60000 65536"/>
              <a:gd name="T9" fmla="*/ 0 60000 65536"/>
              <a:gd name="T10" fmla="*/ 0 60000 65536"/>
              <a:gd name="T11" fmla="*/ 0 60000 65536"/>
              <a:gd name="T12" fmla="*/ 0 w 2167"/>
              <a:gd name="T13" fmla="*/ 0 h 418"/>
              <a:gd name="T14" fmla="*/ 2167 w 2167"/>
              <a:gd name="T15" fmla="*/ 418 h 4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7" h="418">
                <a:moveTo>
                  <a:pt x="0" y="0"/>
                </a:moveTo>
                <a:cubicBezTo>
                  <a:pt x="240" y="118"/>
                  <a:pt x="421" y="288"/>
                  <a:pt x="719" y="353"/>
                </a:cubicBezTo>
                <a:cubicBezTo>
                  <a:pt x="1017" y="418"/>
                  <a:pt x="1547" y="385"/>
                  <a:pt x="1788" y="391"/>
                </a:cubicBezTo>
                <a:lnTo>
                  <a:pt x="2167" y="391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225"/>
          <p:cNvSpPr>
            <a:spLocks/>
          </p:cNvSpPr>
          <p:nvPr/>
        </p:nvSpPr>
        <p:spPr bwMode="auto">
          <a:xfrm>
            <a:off x="6545690" y="5151251"/>
            <a:ext cx="1981031" cy="381474"/>
          </a:xfrm>
          <a:custGeom>
            <a:avLst/>
            <a:gdLst>
              <a:gd name="T0" fmla="*/ 0 w 2167"/>
              <a:gd name="T1" fmla="*/ 0 h 483"/>
              <a:gd name="T2" fmla="*/ 2147483647 w 2167"/>
              <a:gd name="T3" fmla="*/ 2147483647 h 483"/>
              <a:gd name="T4" fmla="*/ 2147483647 w 2167"/>
              <a:gd name="T5" fmla="*/ 2147483647 h 483"/>
              <a:gd name="T6" fmla="*/ 2147483647 w 2167"/>
              <a:gd name="T7" fmla="*/ 2147483647 h 483"/>
              <a:gd name="T8" fmla="*/ 0 60000 65536"/>
              <a:gd name="T9" fmla="*/ 0 60000 65536"/>
              <a:gd name="T10" fmla="*/ 0 60000 65536"/>
              <a:gd name="T11" fmla="*/ 0 60000 65536"/>
              <a:gd name="T12" fmla="*/ 0 w 2167"/>
              <a:gd name="T13" fmla="*/ 0 h 483"/>
              <a:gd name="T14" fmla="*/ 2167 w 2167"/>
              <a:gd name="T15" fmla="*/ 483 h 4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7" h="483">
                <a:moveTo>
                  <a:pt x="0" y="0"/>
                </a:moveTo>
                <a:cubicBezTo>
                  <a:pt x="240" y="99"/>
                  <a:pt x="421" y="218"/>
                  <a:pt x="719" y="298"/>
                </a:cubicBezTo>
                <a:cubicBezTo>
                  <a:pt x="1017" y="378"/>
                  <a:pt x="1547" y="452"/>
                  <a:pt x="1788" y="483"/>
                </a:cubicBezTo>
                <a:lnTo>
                  <a:pt x="2167" y="483"/>
                </a:lnTo>
              </a:path>
            </a:pathLst>
          </a:custGeom>
          <a:noFill/>
          <a:ln w="38100">
            <a:solidFill>
              <a:srgbClr val="008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Connettore 2 4"/>
          <p:cNvCxnSpPr/>
          <p:nvPr/>
        </p:nvCxnSpPr>
        <p:spPr>
          <a:xfrm>
            <a:off x="4644008" y="4077072"/>
            <a:ext cx="1800200" cy="10081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61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Joint </a:t>
            </a:r>
            <a:r>
              <a:rPr lang="it-IT" dirty="0" err="1" smtClean="0"/>
              <a:t>Activities</a:t>
            </a:r>
            <a:r>
              <a:rPr lang="it-IT" dirty="0" smtClean="0"/>
              <a:t> </a:t>
            </a:r>
            <a:r>
              <a:rPr lang="it-IT" dirty="0" err="1" smtClean="0"/>
              <a:t>Summary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79512" y="764704"/>
            <a:ext cx="864096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A </a:t>
            </a:r>
            <a:r>
              <a:rPr lang="it-IT" b="1" dirty="0" err="1" smtClean="0">
                <a:solidFill>
                  <a:srgbClr val="0000FF"/>
                </a:solidFill>
              </a:rPr>
              <a:t>fruitful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collaboration</a:t>
            </a:r>
            <a:r>
              <a:rPr lang="it-IT" b="1" dirty="0" smtClean="0">
                <a:solidFill>
                  <a:srgbClr val="0000FF"/>
                </a:solidFill>
              </a:rPr>
              <a:t> !</a:t>
            </a:r>
            <a:endParaRPr lang="it-IT" b="1" dirty="0" smtClean="0">
              <a:solidFill>
                <a:srgbClr val="0000FF"/>
              </a:solidFill>
            </a:endParaRPr>
          </a:p>
          <a:p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 smtClean="0">
                <a:solidFill>
                  <a:srgbClr val="0000FF"/>
                </a:solidFill>
              </a:rPr>
              <a:t>Joint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tests</a:t>
            </a:r>
            <a:r>
              <a:rPr lang="it-IT" b="1" dirty="0" smtClean="0">
                <a:solidFill>
                  <a:srgbClr val="0000FF"/>
                </a:solidFill>
              </a:rPr>
              <a:t> (CPPM, ECAP, INFV, UPV)</a:t>
            </a:r>
          </a:p>
          <a:p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 smtClean="0">
                <a:solidFill>
                  <a:srgbClr val="0000FF"/>
                </a:solidFill>
              </a:rPr>
              <a:t>	</a:t>
            </a:r>
            <a:r>
              <a:rPr lang="it-IT" b="1" dirty="0" err="1" smtClean="0">
                <a:solidFill>
                  <a:srgbClr val="0000FF"/>
                </a:solidFill>
              </a:rPr>
              <a:t>Gandia</a:t>
            </a:r>
            <a:r>
              <a:rPr lang="it-IT" b="1" dirty="0" smtClean="0">
                <a:solidFill>
                  <a:srgbClr val="0000FF"/>
                </a:solidFill>
              </a:rPr>
              <a:t>, </a:t>
            </a:r>
            <a:r>
              <a:rPr lang="it-IT" b="1" dirty="0" err="1" smtClean="0">
                <a:solidFill>
                  <a:srgbClr val="0000FF"/>
                </a:solidFill>
              </a:rPr>
              <a:t>May</a:t>
            </a:r>
            <a:r>
              <a:rPr lang="it-IT" b="1" dirty="0" smtClean="0">
                <a:solidFill>
                  <a:srgbClr val="0000FF"/>
                </a:solidFill>
              </a:rPr>
              <a:t> 2010: </a:t>
            </a:r>
          </a:p>
          <a:p>
            <a:r>
              <a:rPr lang="it-IT" b="1" dirty="0">
                <a:solidFill>
                  <a:srgbClr val="0000FF"/>
                </a:solidFill>
              </a:rPr>
              <a:t>	</a:t>
            </a:r>
            <a:r>
              <a:rPr lang="it-IT" b="1" dirty="0" smtClean="0">
                <a:solidFill>
                  <a:srgbClr val="0000FF"/>
                </a:solidFill>
              </a:rPr>
              <a:t>	</a:t>
            </a:r>
            <a:r>
              <a:rPr lang="it-IT" b="1" dirty="0" err="1" smtClean="0">
                <a:solidFill>
                  <a:srgbClr val="0000FF"/>
                </a:solidFill>
              </a:rPr>
              <a:t>Electronics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smtClean="0">
                <a:solidFill>
                  <a:srgbClr val="0000FF"/>
                </a:solidFill>
              </a:rPr>
              <a:t>test and water pool </a:t>
            </a:r>
            <a:r>
              <a:rPr lang="it-IT" b="1" dirty="0" err="1" smtClean="0">
                <a:solidFill>
                  <a:srgbClr val="0000FF"/>
                </a:solidFill>
              </a:rPr>
              <a:t>tests</a:t>
            </a:r>
            <a:endParaRPr lang="it-IT" b="1" dirty="0" smtClean="0">
              <a:solidFill>
                <a:srgbClr val="0000FF"/>
              </a:solidFill>
            </a:endParaRPr>
          </a:p>
          <a:p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 smtClean="0">
                <a:solidFill>
                  <a:srgbClr val="0000FF"/>
                </a:solidFill>
              </a:rPr>
              <a:t>	LNS</a:t>
            </a:r>
            <a:r>
              <a:rPr lang="it-IT" b="1" dirty="0" smtClean="0">
                <a:solidFill>
                  <a:srgbClr val="0000FF"/>
                </a:solidFill>
              </a:rPr>
              <a:t>, August 2010:</a:t>
            </a:r>
          </a:p>
          <a:p>
            <a:r>
              <a:rPr lang="it-IT" b="1" dirty="0">
                <a:solidFill>
                  <a:srgbClr val="0000FF"/>
                </a:solidFill>
              </a:rPr>
              <a:t>	</a:t>
            </a:r>
            <a:r>
              <a:rPr lang="it-IT" b="1" dirty="0" smtClean="0">
                <a:solidFill>
                  <a:srgbClr val="0000FF"/>
                </a:solidFill>
              </a:rPr>
              <a:t>	</a:t>
            </a:r>
            <a:r>
              <a:rPr lang="it-IT" b="1" dirty="0" err="1" smtClean="0">
                <a:solidFill>
                  <a:srgbClr val="0000FF"/>
                </a:solidFill>
              </a:rPr>
              <a:t>Electronics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smtClean="0">
                <a:solidFill>
                  <a:srgbClr val="0000FF"/>
                </a:solidFill>
              </a:rPr>
              <a:t>test of INFN and UPV </a:t>
            </a:r>
            <a:r>
              <a:rPr lang="it-IT" b="1" dirty="0" err="1" smtClean="0">
                <a:solidFill>
                  <a:srgbClr val="0000FF"/>
                </a:solidFill>
              </a:rPr>
              <a:t>hydrophones</a:t>
            </a:r>
            <a:endParaRPr lang="it-IT" b="1" dirty="0" smtClean="0">
              <a:solidFill>
                <a:srgbClr val="0000FF"/>
              </a:solidFill>
            </a:endParaRPr>
          </a:p>
          <a:p>
            <a:endParaRPr lang="it-IT" b="1" dirty="0" smtClean="0">
              <a:solidFill>
                <a:srgbClr val="0000FF"/>
              </a:solidFill>
            </a:endParaRPr>
          </a:p>
          <a:p>
            <a:r>
              <a:rPr lang="it-IT" b="1" dirty="0" smtClean="0">
                <a:solidFill>
                  <a:srgbClr val="0000FF"/>
                </a:solidFill>
              </a:rPr>
              <a:t>	LNS</a:t>
            </a:r>
            <a:r>
              <a:rPr lang="it-IT" b="1" dirty="0" smtClean="0">
                <a:solidFill>
                  <a:srgbClr val="0000FF"/>
                </a:solidFill>
              </a:rPr>
              <a:t>, March-April 2011:</a:t>
            </a:r>
          </a:p>
          <a:p>
            <a:r>
              <a:rPr lang="it-IT" b="1" dirty="0">
                <a:solidFill>
                  <a:srgbClr val="0000FF"/>
                </a:solidFill>
              </a:rPr>
              <a:t>	</a:t>
            </a:r>
            <a:r>
              <a:rPr lang="it-IT" b="1" dirty="0" smtClean="0">
                <a:solidFill>
                  <a:srgbClr val="0000FF"/>
                </a:solidFill>
              </a:rPr>
              <a:t>	Full </a:t>
            </a:r>
            <a:r>
              <a:rPr lang="it-IT" b="1" dirty="0" smtClean="0">
                <a:solidFill>
                  <a:srgbClr val="0000FF"/>
                </a:solidFill>
              </a:rPr>
              <a:t>DAQ </a:t>
            </a:r>
            <a:r>
              <a:rPr lang="it-IT" b="1" dirty="0" err="1" smtClean="0">
                <a:solidFill>
                  <a:srgbClr val="0000FF"/>
                </a:solidFill>
              </a:rPr>
              <a:t>chain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tests</a:t>
            </a:r>
            <a:r>
              <a:rPr lang="it-IT" b="1" dirty="0" smtClean="0">
                <a:solidFill>
                  <a:srgbClr val="0000FF"/>
                </a:solidFill>
              </a:rPr>
              <a:t> (ECAP </a:t>
            </a:r>
            <a:r>
              <a:rPr lang="it-IT" b="1" dirty="0" err="1" smtClean="0">
                <a:solidFill>
                  <a:srgbClr val="0000FF"/>
                </a:solidFill>
              </a:rPr>
              <a:t>piezo</a:t>
            </a:r>
            <a:r>
              <a:rPr lang="it-IT" b="1" dirty="0" smtClean="0">
                <a:solidFill>
                  <a:srgbClr val="0000FF"/>
                </a:solidFill>
              </a:rPr>
              <a:t>, UPV and INFN </a:t>
            </a:r>
            <a:r>
              <a:rPr lang="it-IT" b="1" dirty="0" err="1" smtClean="0">
                <a:solidFill>
                  <a:srgbClr val="0000FF"/>
                </a:solidFill>
              </a:rPr>
              <a:t>hydrophones</a:t>
            </a:r>
            <a:r>
              <a:rPr lang="it-IT" b="1" dirty="0" smtClean="0">
                <a:solidFill>
                  <a:srgbClr val="0000FF"/>
                </a:solidFill>
              </a:rPr>
              <a:t>)</a:t>
            </a:r>
          </a:p>
          <a:p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 smtClean="0">
                <a:solidFill>
                  <a:srgbClr val="0000FF"/>
                </a:solidFill>
              </a:rPr>
              <a:t>	Roma</a:t>
            </a:r>
            <a:r>
              <a:rPr lang="it-IT" b="1" dirty="0" smtClean="0">
                <a:solidFill>
                  <a:srgbClr val="0000FF"/>
                </a:solidFill>
              </a:rPr>
              <a:t>, </a:t>
            </a:r>
            <a:r>
              <a:rPr lang="it-IT" b="1" dirty="0" err="1" smtClean="0">
                <a:solidFill>
                  <a:srgbClr val="0000FF"/>
                </a:solidFill>
              </a:rPr>
              <a:t>September</a:t>
            </a:r>
            <a:r>
              <a:rPr lang="it-IT" b="1" dirty="0" smtClean="0">
                <a:solidFill>
                  <a:srgbClr val="0000FF"/>
                </a:solidFill>
              </a:rPr>
              <a:t> 2011:</a:t>
            </a:r>
          </a:p>
          <a:p>
            <a:r>
              <a:rPr lang="it-IT" b="1" dirty="0">
                <a:solidFill>
                  <a:srgbClr val="0000FF"/>
                </a:solidFill>
              </a:rPr>
              <a:t>	</a:t>
            </a:r>
            <a:r>
              <a:rPr lang="it-IT" b="1" dirty="0" smtClean="0">
                <a:solidFill>
                  <a:srgbClr val="0000FF"/>
                </a:solidFill>
              </a:rPr>
              <a:t>	Water </a:t>
            </a:r>
            <a:r>
              <a:rPr lang="it-IT" b="1" dirty="0" smtClean="0">
                <a:solidFill>
                  <a:srgbClr val="0000FF"/>
                </a:solidFill>
              </a:rPr>
              <a:t>pool test of full DAQ </a:t>
            </a:r>
            <a:r>
              <a:rPr lang="it-IT" b="1" dirty="0" err="1" smtClean="0">
                <a:solidFill>
                  <a:srgbClr val="0000FF"/>
                </a:solidFill>
              </a:rPr>
              <a:t>chain</a:t>
            </a:r>
            <a:r>
              <a:rPr lang="it-IT" b="1" dirty="0" smtClean="0">
                <a:solidFill>
                  <a:srgbClr val="0000FF"/>
                </a:solidFill>
              </a:rPr>
              <a:t> (FFR and INFN </a:t>
            </a:r>
            <a:r>
              <a:rPr lang="it-IT" b="1" dirty="0" err="1" smtClean="0">
                <a:solidFill>
                  <a:srgbClr val="0000FF"/>
                </a:solidFill>
              </a:rPr>
              <a:t>hydrophones</a:t>
            </a:r>
            <a:r>
              <a:rPr lang="it-IT" b="1" dirty="0" smtClean="0">
                <a:solidFill>
                  <a:srgbClr val="0000FF"/>
                </a:solidFill>
              </a:rPr>
              <a:t>)</a:t>
            </a:r>
          </a:p>
          <a:p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 smtClean="0">
                <a:solidFill>
                  <a:srgbClr val="0000FF"/>
                </a:solidFill>
              </a:rPr>
              <a:t>	LNS</a:t>
            </a:r>
            <a:r>
              <a:rPr lang="it-IT" b="1" dirty="0" smtClean="0">
                <a:solidFill>
                  <a:srgbClr val="0000FF"/>
                </a:solidFill>
              </a:rPr>
              <a:t>, </a:t>
            </a:r>
            <a:r>
              <a:rPr lang="it-IT" b="1" dirty="0" err="1" smtClean="0">
                <a:solidFill>
                  <a:srgbClr val="0000FF"/>
                </a:solidFill>
              </a:rPr>
              <a:t>November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smtClean="0">
                <a:solidFill>
                  <a:srgbClr val="0000FF"/>
                </a:solidFill>
              </a:rPr>
              <a:t>2011:</a:t>
            </a:r>
          </a:p>
          <a:p>
            <a:r>
              <a:rPr lang="it-IT" b="1" dirty="0">
                <a:solidFill>
                  <a:srgbClr val="0000FF"/>
                </a:solidFill>
              </a:rPr>
              <a:t>	</a:t>
            </a:r>
            <a:r>
              <a:rPr lang="it-IT" b="1" dirty="0" smtClean="0">
                <a:solidFill>
                  <a:srgbClr val="0000FF"/>
                </a:solidFill>
              </a:rPr>
              <a:t>	Integration </a:t>
            </a:r>
            <a:r>
              <a:rPr lang="it-IT" b="1" dirty="0" smtClean="0">
                <a:solidFill>
                  <a:srgbClr val="0000FF"/>
                </a:solidFill>
              </a:rPr>
              <a:t>and test of </a:t>
            </a:r>
            <a:r>
              <a:rPr lang="it-IT" b="1" dirty="0" smtClean="0">
                <a:solidFill>
                  <a:srgbClr val="0000FF"/>
                </a:solidFill>
              </a:rPr>
              <a:t>OAM (Opto-</a:t>
            </a:r>
            <a:r>
              <a:rPr lang="it-IT" b="1" dirty="0" err="1" smtClean="0">
                <a:solidFill>
                  <a:srgbClr val="0000FF"/>
                </a:solidFill>
              </a:rPr>
              <a:t>Acoustic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Module</a:t>
            </a:r>
            <a:r>
              <a:rPr lang="it-IT" b="1" dirty="0" smtClean="0">
                <a:solidFill>
                  <a:srgbClr val="0000FF"/>
                </a:solidFill>
              </a:rPr>
              <a:t>)</a:t>
            </a:r>
            <a:endParaRPr lang="it-IT" b="1" dirty="0" smtClean="0">
              <a:solidFill>
                <a:srgbClr val="0000FF"/>
              </a:solidFill>
            </a:endParaRPr>
          </a:p>
          <a:p>
            <a:r>
              <a:rPr lang="it-IT" b="1" dirty="0">
                <a:solidFill>
                  <a:srgbClr val="0000FF"/>
                </a:solidFill>
              </a:rPr>
              <a:t>	</a:t>
            </a:r>
            <a:r>
              <a:rPr lang="it-IT" b="1" dirty="0" smtClean="0">
                <a:solidFill>
                  <a:srgbClr val="0000FF"/>
                </a:solidFill>
              </a:rPr>
              <a:t>	first </a:t>
            </a:r>
            <a:r>
              <a:rPr lang="it-IT" b="1" dirty="0" err="1" smtClean="0">
                <a:solidFill>
                  <a:srgbClr val="0000FF"/>
                </a:solidFill>
              </a:rPr>
              <a:t>tests</a:t>
            </a:r>
            <a:r>
              <a:rPr lang="it-IT" b="1" dirty="0" smtClean="0">
                <a:solidFill>
                  <a:srgbClr val="0000FF"/>
                </a:solidFill>
              </a:rPr>
              <a:t> on KM3NeT PPM </a:t>
            </a:r>
            <a:r>
              <a:rPr lang="it-IT" b="1" dirty="0" err="1" smtClean="0">
                <a:solidFill>
                  <a:srgbClr val="0000FF"/>
                </a:solidFill>
              </a:rPr>
              <a:t>Acou-plug</a:t>
            </a:r>
            <a:endParaRPr lang="it-IT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6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900" b="1" dirty="0" smtClean="0"/>
              <a:t>Key </a:t>
            </a:r>
            <a:r>
              <a:rPr lang="it-IT" sz="2900" b="1" dirty="0" err="1" smtClean="0"/>
              <a:t>elements</a:t>
            </a:r>
            <a:r>
              <a:rPr lang="it-IT" sz="2900" b="1" dirty="0" smtClean="0"/>
              <a:t> </a:t>
            </a:r>
            <a:r>
              <a:rPr lang="it-IT" sz="2900" b="1" dirty="0" err="1" smtClean="0"/>
              <a:t>of</a:t>
            </a:r>
            <a:r>
              <a:rPr lang="it-IT" sz="2900" b="1" dirty="0" smtClean="0"/>
              <a:t> the </a:t>
            </a:r>
            <a:r>
              <a:rPr lang="it-IT" sz="2900" b="1" dirty="0" err="1" smtClean="0"/>
              <a:t>deep</a:t>
            </a:r>
            <a:r>
              <a:rPr lang="it-IT" sz="2900" b="1" dirty="0" smtClean="0"/>
              <a:t> </a:t>
            </a:r>
            <a:r>
              <a:rPr lang="it-IT" sz="2900" b="1" dirty="0" err="1" smtClean="0"/>
              <a:t>sea</a:t>
            </a:r>
            <a:r>
              <a:rPr lang="it-IT" sz="2900" b="1" dirty="0" smtClean="0"/>
              <a:t> </a:t>
            </a:r>
            <a:r>
              <a:rPr lang="it-IT" sz="2900" b="1" dirty="0" err="1" smtClean="0"/>
              <a:t>acoustic</a:t>
            </a:r>
            <a:r>
              <a:rPr lang="it-IT" sz="2900" b="1" dirty="0" smtClean="0"/>
              <a:t> </a:t>
            </a:r>
            <a:r>
              <a:rPr lang="it-IT" sz="2900" b="1" dirty="0" err="1" smtClean="0"/>
              <a:t>positioning</a:t>
            </a:r>
            <a:r>
              <a:rPr lang="it-IT" sz="2900" b="1" dirty="0" smtClean="0"/>
              <a:t> system</a:t>
            </a:r>
            <a:endParaRPr lang="it-IT" sz="2900" b="1" dirty="0"/>
          </a:p>
        </p:txBody>
      </p:sp>
      <p:grpSp>
        <p:nvGrpSpPr>
          <p:cNvPr id="39" name="Gruppo 38"/>
          <p:cNvGrpSpPr/>
          <p:nvPr/>
        </p:nvGrpSpPr>
        <p:grpSpPr>
          <a:xfrm>
            <a:off x="4508524" y="2786058"/>
            <a:ext cx="4564070" cy="3661670"/>
            <a:chOff x="3857620" y="1481842"/>
            <a:chExt cx="4564070" cy="3947422"/>
          </a:xfrm>
        </p:grpSpPr>
        <p:grpSp>
          <p:nvGrpSpPr>
            <p:cNvPr id="21" name="Gruppo 20"/>
            <p:cNvGrpSpPr/>
            <p:nvPr/>
          </p:nvGrpSpPr>
          <p:grpSpPr>
            <a:xfrm>
              <a:off x="3857620" y="1481842"/>
              <a:ext cx="4564070" cy="3947422"/>
              <a:chOff x="4714876" y="1417641"/>
              <a:chExt cx="3706814" cy="2654301"/>
            </a:xfrm>
          </p:grpSpPr>
          <p:sp>
            <p:nvSpPr>
              <p:cNvPr id="4" name="Text Box 5"/>
              <p:cNvSpPr txBox="1">
                <a:spLocks noChangeArrowheads="1"/>
              </p:cNvSpPr>
              <p:nvPr/>
            </p:nvSpPr>
            <p:spPr bwMode="auto">
              <a:xfrm>
                <a:off x="6802440" y="1417641"/>
                <a:ext cx="136842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it-IT" sz="1800"/>
              </a:p>
            </p:txBody>
          </p:sp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4964"/>
              <a:stretch>
                <a:fillRect/>
              </a:stretch>
            </p:blipFill>
            <p:spPr bwMode="auto">
              <a:xfrm>
                <a:off x="5751515" y="1928817"/>
                <a:ext cx="2417763" cy="1663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5381"/>
              <a:stretch>
                <a:fillRect/>
              </a:stretch>
            </p:blipFill>
            <p:spPr bwMode="auto">
              <a:xfrm>
                <a:off x="5529265" y="2416179"/>
                <a:ext cx="2417763" cy="1655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5381"/>
              <a:stretch>
                <a:fillRect/>
              </a:stretch>
            </p:blipFill>
            <p:spPr bwMode="auto">
              <a:xfrm>
                <a:off x="6003928" y="2089154"/>
                <a:ext cx="2417762" cy="1655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5381"/>
              <a:stretch>
                <a:fillRect/>
              </a:stretch>
            </p:blipFill>
            <p:spPr bwMode="auto">
              <a:xfrm>
                <a:off x="5048253" y="2398717"/>
                <a:ext cx="2417762" cy="1654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Oval 34"/>
              <p:cNvSpPr/>
              <p:nvPr/>
            </p:nvSpPr>
            <p:spPr>
              <a:xfrm>
                <a:off x="7385053" y="2173292"/>
                <a:ext cx="49212" cy="555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1" dirty="0"/>
              </a:p>
            </p:txBody>
          </p:sp>
          <p:sp>
            <p:nvSpPr>
              <p:cNvPr id="10" name="Oval 35"/>
              <p:cNvSpPr/>
              <p:nvPr/>
            </p:nvSpPr>
            <p:spPr>
              <a:xfrm>
                <a:off x="7158040" y="3152779"/>
                <a:ext cx="49213" cy="5556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1" dirty="0"/>
              </a:p>
            </p:txBody>
          </p:sp>
          <p:sp>
            <p:nvSpPr>
              <p:cNvPr id="11" name="Oval 37"/>
              <p:cNvSpPr/>
              <p:nvPr/>
            </p:nvSpPr>
            <p:spPr>
              <a:xfrm>
                <a:off x="5627690" y="3652842"/>
                <a:ext cx="49213" cy="555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1" dirty="0"/>
              </a:p>
            </p:txBody>
          </p:sp>
          <p:sp>
            <p:nvSpPr>
              <p:cNvPr id="12" name="Oval 38"/>
              <p:cNvSpPr/>
              <p:nvPr/>
            </p:nvSpPr>
            <p:spPr>
              <a:xfrm>
                <a:off x="5165728" y="3617917"/>
                <a:ext cx="49212" cy="5556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b="1" dirty="0"/>
              </a:p>
            </p:txBody>
          </p:sp>
          <p:sp>
            <p:nvSpPr>
              <p:cNvPr id="13" name="TextBox 39"/>
              <p:cNvSpPr txBox="1">
                <a:spLocks noChangeArrowheads="1"/>
              </p:cNvSpPr>
              <p:nvPr/>
            </p:nvSpPr>
            <p:spPr bwMode="auto">
              <a:xfrm>
                <a:off x="6572264" y="3357562"/>
                <a:ext cx="17087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8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LBL </a:t>
                </a:r>
                <a:r>
                  <a:rPr lang="it-IT" sz="1800" b="1" dirty="0" err="1" smtClean="0">
                    <a:solidFill>
                      <a:srgbClr val="C00000"/>
                    </a:solidFill>
                    <a:latin typeface="Calibri" pitchFamily="34" charset="0"/>
                  </a:rPr>
                  <a:t>transceivers</a:t>
                </a:r>
                <a:endParaRPr lang="it-IT" sz="18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4" name="Straight Arrow Connector 53"/>
              <p:cNvCxnSpPr>
                <a:cxnSpLocks noChangeShapeType="1"/>
              </p:cNvCxnSpPr>
              <p:nvPr/>
            </p:nvCxnSpPr>
            <p:spPr bwMode="auto">
              <a:xfrm rot="5400000">
                <a:off x="5038728" y="2794004"/>
                <a:ext cx="944562" cy="592138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15" name="Straight Arrow Connector 54"/>
              <p:cNvCxnSpPr>
                <a:cxnSpLocks noChangeShapeType="1"/>
              </p:cNvCxnSpPr>
              <p:nvPr/>
            </p:nvCxnSpPr>
            <p:spPr bwMode="auto">
              <a:xfrm rot="5400000">
                <a:off x="5271296" y="3045623"/>
                <a:ext cx="960438" cy="184150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16" name="Straight Arrow Connector 57"/>
              <p:cNvCxnSpPr>
                <a:cxnSpLocks noChangeShapeType="1"/>
              </p:cNvCxnSpPr>
              <p:nvPr/>
            </p:nvCxnSpPr>
            <p:spPr bwMode="auto">
              <a:xfrm>
                <a:off x="5856290" y="2673354"/>
                <a:ext cx="1282700" cy="500063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17" name="Straight Arrow Connector 61"/>
              <p:cNvCxnSpPr>
                <a:cxnSpLocks noChangeShapeType="1"/>
              </p:cNvCxnSpPr>
              <p:nvPr/>
            </p:nvCxnSpPr>
            <p:spPr bwMode="auto">
              <a:xfrm flipV="1">
                <a:off x="5818190" y="2228854"/>
                <a:ext cx="1517650" cy="419100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 type="triangle" w="med" len="med"/>
                <a:tailEnd/>
              </a:ln>
            </p:spPr>
          </p:cxnSp>
          <p:sp>
            <p:nvSpPr>
              <p:cNvPr id="18" name="Oval 67"/>
              <p:cNvSpPr/>
              <p:nvPr/>
            </p:nvSpPr>
            <p:spPr>
              <a:xfrm>
                <a:off x="5807078" y="2617792"/>
                <a:ext cx="49212" cy="55562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9" name="TextBox 68"/>
              <p:cNvSpPr txBox="1">
                <a:spLocks noChangeArrowheads="1"/>
              </p:cNvSpPr>
              <p:nvPr/>
            </p:nvSpPr>
            <p:spPr bwMode="auto">
              <a:xfrm flipH="1">
                <a:off x="4714876" y="2271717"/>
                <a:ext cx="1414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sz="1800" b="1" dirty="0" err="1" smtClean="0">
                    <a:solidFill>
                      <a:schemeClr val="tx2"/>
                    </a:solidFill>
                    <a:latin typeface="Calibri" pitchFamily="34" charset="0"/>
                  </a:rPr>
                  <a:t>Hydrophone</a:t>
                </a:r>
                <a:endParaRPr lang="it-IT" sz="1800" b="1" dirty="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20" name="TextBox 68"/>
              <p:cNvSpPr txBox="1">
                <a:spLocks noChangeArrowheads="1"/>
              </p:cNvSpPr>
              <p:nvPr/>
            </p:nvSpPr>
            <p:spPr bwMode="auto">
              <a:xfrm flipH="1">
                <a:off x="6223396" y="1574075"/>
                <a:ext cx="1240404" cy="434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1" dirty="0" smtClean="0">
                    <a:latin typeface="Calibri" pitchFamily="34" charset="0"/>
                  </a:rPr>
                  <a:t>Detection </a:t>
                </a:r>
                <a:r>
                  <a:rPr lang="it-IT" b="1" dirty="0" err="1" smtClean="0">
                    <a:latin typeface="Calibri" pitchFamily="34" charset="0"/>
                  </a:rPr>
                  <a:t>Unit</a:t>
                </a:r>
                <a:endParaRPr lang="it-IT" sz="1800" b="1" dirty="0">
                  <a:latin typeface="Calibri" pitchFamily="34" charset="0"/>
                </a:endParaRPr>
              </a:p>
            </p:txBody>
          </p:sp>
        </p:grpSp>
        <p:cxnSp>
          <p:nvCxnSpPr>
            <p:cNvPr id="25" name="Connettore 2 24"/>
            <p:cNvCxnSpPr/>
            <p:nvPr/>
          </p:nvCxnSpPr>
          <p:spPr>
            <a:xfrm>
              <a:off x="4500562" y="4786322"/>
              <a:ext cx="428628" cy="71438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/>
            <p:nvPr/>
          </p:nvCxnSpPr>
          <p:spPr>
            <a:xfrm flipV="1">
              <a:off x="5072066" y="4143380"/>
              <a:ext cx="1714512" cy="642942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/>
            <p:nvPr/>
          </p:nvCxnSpPr>
          <p:spPr>
            <a:xfrm rot="5400000" flipH="1" flipV="1">
              <a:off x="6429388" y="3286124"/>
              <a:ext cx="1214446" cy="214314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/>
            <p:cNvCxnSpPr/>
            <p:nvPr/>
          </p:nvCxnSpPr>
          <p:spPr>
            <a:xfrm flipV="1">
              <a:off x="4500562" y="4071942"/>
              <a:ext cx="2286016" cy="642942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CasellaDiTesto 39"/>
          <p:cNvSpPr txBox="1"/>
          <p:nvPr/>
        </p:nvSpPr>
        <p:spPr>
          <a:xfrm>
            <a:off x="142844" y="620688"/>
            <a:ext cx="8858280" cy="24468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1" dirty="0" smtClean="0">
                <a:solidFill>
                  <a:srgbClr val="10253F"/>
                </a:solidFill>
              </a:rPr>
              <a:t>Key </a:t>
            </a:r>
            <a:r>
              <a:rPr lang="it-IT" b="1" i="1" dirty="0" err="1" smtClean="0">
                <a:solidFill>
                  <a:srgbClr val="10253F"/>
                </a:solidFill>
              </a:rPr>
              <a:t>elements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for</a:t>
            </a:r>
            <a:r>
              <a:rPr lang="it-IT" b="1" i="1" dirty="0" smtClean="0">
                <a:solidFill>
                  <a:srgbClr val="10253F"/>
                </a:solidFill>
              </a:rPr>
              <a:t> the </a:t>
            </a:r>
            <a:r>
              <a:rPr lang="it-IT" b="1" i="1" dirty="0" err="1" smtClean="0">
                <a:solidFill>
                  <a:srgbClr val="10253F"/>
                </a:solidFill>
              </a:rPr>
              <a:t>Acoustic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Positioning</a:t>
            </a:r>
            <a:r>
              <a:rPr lang="it-IT" b="1" i="1" dirty="0" smtClean="0">
                <a:solidFill>
                  <a:srgbClr val="10253F"/>
                </a:solidFill>
              </a:rPr>
              <a:t> System (APS):</a:t>
            </a:r>
          </a:p>
          <a:p>
            <a:pPr lvl="1">
              <a:buFont typeface="Wingdings" pitchFamily="2" charset="2"/>
              <a:buChar char="Ø"/>
            </a:pPr>
            <a:r>
              <a:rPr lang="it-IT" b="1" i="1" dirty="0" err="1" smtClean="0">
                <a:solidFill>
                  <a:srgbClr val="10253F"/>
                </a:solidFill>
              </a:rPr>
              <a:t>Auto-calibrating</a:t>
            </a:r>
            <a:r>
              <a:rPr lang="it-IT" b="1" i="1" dirty="0" smtClean="0">
                <a:solidFill>
                  <a:srgbClr val="10253F"/>
                </a:solidFill>
              </a:rPr>
              <a:t> Long </a:t>
            </a:r>
            <a:r>
              <a:rPr lang="it-IT" b="1" i="1" dirty="0" err="1" smtClean="0">
                <a:solidFill>
                  <a:srgbClr val="10253F"/>
                </a:solidFill>
              </a:rPr>
              <a:t>Baseline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of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acoustic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transceivers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anchored</a:t>
            </a:r>
            <a:r>
              <a:rPr lang="it-IT" b="1" i="1" dirty="0" smtClean="0">
                <a:solidFill>
                  <a:srgbClr val="10253F"/>
                </a:solidFill>
              </a:rPr>
              <a:t> in </a:t>
            </a:r>
            <a:r>
              <a:rPr lang="it-IT" b="1" i="1" dirty="0" err="1" smtClean="0">
                <a:solidFill>
                  <a:srgbClr val="10253F"/>
                </a:solidFill>
              </a:rPr>
              <a:t>known</a:t>
            </a:r>
            <a:r>
              <a:rPr lang="it-IT" b="1" i="1" dirty="0" smtClean="0">
                <a:solidFill>
                  <a:srgbClr val="10253F"/>
                </a:solidFill>
              </a:rPr>
              <a:t> and </a:t>
            </a:r>
            <a:r>
              <a:rPr lang="it-IT" b="1" i="1" dirty="0" err="1" smtClean="0">
                <a:solidFill>
                  <a:srgbClr val="10253F"/>
                </a:solidFill>
              </a:rPr>
              <a:t>fixed</a:t>
            </a:r>
            <a:r>
              <a:rPr lang="it-IT" b="1" i="1" dirty="0" smtClean="0">
                <a:solidFill>
                  <a:srgbClr val="10253F"/>
                </a:solidFill>
              </a:rPr>
              <a:t>                         </a:t>
            </a:r>
            <a:r>
              <a:rPr lang="it-IT" b="1" i="1" dirty="0" err="1" smtClean="0">
                <a:solidFill>
                  <a:srgbClr val="10253F"/>
                </a:solidFill>
              </a:rPr>
              <a:t>positions</a:t>
            </a:r>
            <a:endParaRPr lang="it-IT" b="1" i="1" dirty="0" smtClean="0">
              <a:solidFill>
                <a:srgbClr val="10253F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it-IT" b="1" i="1" dirty="0" err="1" smtClean="0">
                <a:solidFill>
                  <a:srgbClr val="10253F"/>
                </a:solidFill>
              </a:rPr>
              <a:t>Array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of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acoustic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sensors</a:t>
            </a:r>
            <a:r>
              <a:rPr lang="it-IT" b="1" i="1" dirty="0" smtClean="0">
                <a:solidFill>
                  <a:srgbClr val="10253F"/>
                </a:solidFill>
              </a:rPr>
              <a:t> (</a:t>
            </a:r>
            <a:r>
              <a:rPr lang="it-IT" b="1" i="1" dirty="0" err="1" smtClean="0">
                <a:solidFill>
                  <a:srgbClr val="10253F"/>
                </a:solidFill>
              </a:rPr>
              <a:t>hydrophones</a:t>
            </a:r>
            <a:r>
              <a:rPr lang="it-IT" b="1" i="1" dirty="0" smtClean="0">
                <a:solidFill>
                  <a:srgbClr val="10253F"/>
                </a:solidFill>
              </a:rPr>
              <a:t>) </a:t>
            </a:r>
            <a:r>
              <a:rPr lang="it-IT" b="1" i="1" dirty="0" err="1" smtClean="0">
                <a:solidFill>
                  <a:srgbClr val="10253F"/>
                </a:solidFill>
              </a:rPr>
              <a:t>moving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with</a:t>
            </a:r>
            <a:r>
              <a:rPr lang="it-IT" b="1" i="1" dirty="0" smtClean="0">
                <a:solidFill>
                  <a:srgbClr val="10253F"/>
                </a:solidFill>
              </a:rPr>
              <a:t> the Detection </a:t>
            </a:r>
            <a:r>
              <a:rPr lang="it-IT" b="1" i="1" dirty="0" err="1" smtClean="0">
                <a:solidFill>
                  <a:srgbClr val="10253F"/>
                </a:solidFill>
              </a:rPr>
              <a:t>Unit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mechanical</a:t>
            </a:r>
            <a:r>
              <a:rPr lang="it-IT" b="1" i="1" dirty="0" smtClean="0">
                <a:solidFill>
                  <a:srgbClr val="10253F"/>
                </a:solidFill>
              </a:rPr>
              <a:t> </a:t>
            </a:r>
            <a:r>
              <a:rPr lang="it-IT" b="1" i="1" dirty="0" err="1" smtClean="0">
                <a:solidFill>
                  <a:srgbClr val="10253F"/>
                </a:solidFill>
              </a:rPr>
              <a:t>structure</a:t>
            </a:r>
            <a:endParaRPr lang="it-IT" b="1" i="1" dirty="0" smtClean="0">
              <a:solidFill>
                <a:srgbClr val="10253F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b="1" i="1" dirty="0" smtClean="0">
                <a:solidFill>
                  <a:srgbClr val="10253F"/>
                </a:solidFill>
              </a:rPr>
              <a:t>Data </a:t>
            </a:r>
            <a:r>
              <a:rPr lang="it-IT" b="1" i="1" dirty="0" err="1" smtClean="0">
                <a:solidFill>
                  <a:srgbClr val="10253F"/>
                </a:solidFill>
              </a:rPr>
              <a:t>acquisition</a:t>
            </a:r>
            <a:r>
              <a:rPr lang="it-IT" b="1" i="1" dirty="0" smtClean="0">
                <a:solidFill>
                  <a:srgbClr val="10253F"/>
                </a:solidFill>
              </a:rPr>
              <a:t> and </a:t>
            </a:r>
            <a:r>
              <a:rPr lang="it-IT" b="1" i="1" dirty="0" err="1" smtClean="0">
                <a:solidFill>
                  <a:srgbClr val="10253F"/>
                </a:solidFill>
              </a:rPr>
              <a:t>transmission</a:t>
            </a:r>
            <a:r>
              <a:rPr lang="it-IT" b="1" i="1" dirty="0" smtClean="0">
                <a:solidFill>
                  <a:srgbClr val="10253F"/>
                </a:solidFill>
              </a:rPr>
              <a:t> system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it-IT" b="1" i="1" dirty="0" smtClean="0">
                <a:solidFill>
                  <a:srgbClr val="10253F"/>
                </a:solidFill>
              </a:rPr>
              <a:t>Data </a:t>
            </a:r>
            <a:r>
              <a:rPr lang="it-IT" b="1" i="1" dirty="0" err="1" smtClean="0">
                <a:solidFill>
                  <a:srgbClr val="10253F"/>
                </a:solidFill>
              </a:rPr>
              <a:t>analysis</a:t>
            </a:r>
            <a:r>
              <a:rPr lang="it-IT" b="1" i="1" dirty="0" smtClean="0">
                <a:solidFill>
                  <a:srgbClr val="10253F"/>
                </a:solidFill>
              </a:rPr>
              <a:t> system</a:t>
            </a:r>
            <a:endParaRPr lang="it-IT" b="1" i="1" dirty="0">
              <a:solidFill>
                <a:srgbClr val="10253F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07504" y="4422011"/>
            <a:ext cx="4357718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Measurament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Technique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endParaRPr lang="it-IT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TDoA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Time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Difference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Arrival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):</a:t>
            </a:r>
          </a:p>
          <a:p>
            <a:pPr marL="342900" indent="-342900"/>
            <a:r>
              <a:rPr lang="it-IT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     </a:t>
            </a:r>
          </a:p>
          <a:p>
            <a:pPr marL="342900" indent="-342900"/>
            <a:r>
              <a:rPr lang="it-IT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        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it-IT" b="1" i="1" baseline="30000" dirty="0" err="1" smtClean="0">
                <a:solidFill>
                  <a:schemeClr val="tx2">
                    <a:lumMod val="50000"/>
                  </a:schemeClr>
                </a:solidFill>
              </a:rPr>
              <a:t>Emit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(Beacon) –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it-IT" b="1" i="1" baseline="30000" dirty="0" err="1" smtClean="0">
                <a:solidFill>
                  <a:schemeClr val="tx2">
                    <a:lumMod val="50000"/>
                  </a:schemeClr>
                </a:solidFill>
              </a:rPr>
              <a:t>Receive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Hydro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342900" indent="-342900"/>
            <a:endParaRPr lang="it-IT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/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2.    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Geometrical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Triangulation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Text Box 226"/>
          <p:cNvSpPr txBox="1">
            <a:spLocks noChangeArrowheads="1"/>
          </p:cNvSpPr>
          <p:nvPr/>
        </p:nvSpPr>
        <p:spPr bwMode="auto">
          <a:xfrm>
            <a:off x="107504" y="3140968"/>
            <a:ext cx="4320480" cy="12464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500" b="1" i="1" dirty="0" smtClean="0">
                <a:solidFill>
                  <a:srgbClr val="FF0000"/>
                </a:solidFill>
              </a:rPr>
              <a:t>- Emission frequency : 25 kHz÷45 kHz</a:t>
            </a:r>
          </a:p>
          <a:p>
            <a:pPr>
              <a:spcBef>
                <a:spcPct val="50000"/>
              </a:spcBef>
            </a:pPr>
            <a:r>
              <a:rPr lang="en-GB" sz="1500" b="1" i="1" dirty="0" smtClean="0">
                <a:solidFill>
                  <a:srgbClr val="FF0000"/>
                </a:solidFill>
              </a:rPr>
              <a:t>- LBL </a:t>
            </a:r>
            <a:r>
              <a:rPr lang="en-GB" sz="1500" b="1" i="1" dirty="0" err="1" smtClean="0">
                <a:solidFill>
                  <a:srgbClr val="FF0000"/>
                </a:solidFill>
              </a:rPr>
              <a:t>transcievers</a:t>
            </a:r>
            <a:r>
              <a:rPr lang="en-GB" sz="1500" b="1" i="1" dirty="0" smtClean="0">
                <a:solidFill>
                  <a:srgbClr val="FF0000"/>
                </a:solidFill>
              </a:rPr>
              <a:t> and hydrophones phased and synchronous with </a:t>
            </a:r>
            <a:r>
              <a:rPr lang="en-GB" sz="1500" b="1" i="1" dirty="0" err="1" smtClean="0">
                <a:solidFill>
                  <a:srgbClr val="FF0000"/>
                </a:solidFill>
              </a:rPr>
              <a:t>Mclk</a:t>
            </a:r>
            <a:endParaRPr lang="en-GB" sz="1500" b="1" i="1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500" b="1" i="1" dirty="0" smtClean="0">
                <a:solidFill>
                  <a:srgbClr val="FF0000"/>
                </a:solidFill>
              </a:rPr>
              <a:t>- Acoustic signal amplitude can be set from shore</a:t>
            </a:r>
            <a:endParaRPr lang="en-GB" sz="15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89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ombar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377010" cy="161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27"/>
          <p:cNvSpPr/>
          <p:nvPr/>
        </p:nvSpPr>
        <p:spPr bwMode="auto">
          <a:xfrm>
            <a:off x="2166393" y="4797152"/>
            <a:ext cx="461391" cy="495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 b="0" dirty="0" err="1" smtClean="0">
                <a:latin typeface="Arial" charset="0"/>
              </a:rPr>
              <a:t>Acoustics</a:t>
            </a:r>
            <a:r>
              <a:rPr lang="it-IT" b="0" dirty="0" smtClean="0">
                <a:latin typeface="Arial" charset="0"/>
              </a:rPr>
              <a:t> for the </a:t>
            </a:r>
            <a:r>
              <a:rPr lang="it-IT" b="0" dirty="0" smtClean="0">
                <a:latin typeface="Arial" charset="0"/>
              </a:rPr>
              <a:t>KM3NeT </a:t>
            </a:r>
            <a:r>
              <a:rPr lang="it-IT" b="0" dirty="0" smtClean="0">
                <a:latin typeface="Arial" charset="0"/>
              </a:rPr>
              <a:t>PPM</a:t>
            </a:r>
            <a:endParaRPr lang="en-GB" b="0" baseline="30000" dirty="0">
              <a:latin typeface="Arial" charset="0"/>
            </a:endParaRPr>
          </a:p>
        </p:txBody>
      </p:sp>
      <p:sp>
        <p:nvSpPr>
          <p:cNvPr id="63" name="Espace réservé du contenu 27"/>
          <p:cNvSpPr txBox="1">
            <a:spLocks/>
          </p:cNvSpPr>
          <p:nvPr/>
        </p:nvSpPr>
        <p:spPr>
          <a:xfrm>
            <a:off x="179512" y="620688"/>
            <a:ext cx="6408712" cy="345638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+mj-lt"/>
              </a:rPr>
              <a:t>Acoustic System in the PPM – DOM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1400" b="1" kern="0" dirty="0" smtClean="0">
              <a:solidFill>
                <a:srgbClr val="0000FF"/>
              </a:solidFill>
              <a:latin typeface="+mj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FF"/>
                </a:solidFill>
                <a:latin typeface="+mj-lt"/>
              </a:rPr>
              <a:t>All data to shore.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Positioning </a:t>
            </a:r>
            <a:r>
              <a:rPr lang="en-US" sz="1600" b="1" kern="0" dirty="0">
                <a:solidFill>
                  <a:srgbClr val="0000FF"/>
                </a:solidFill>
                <a:latin typeface="+mj-lt"/>
              </a:rPr>
              <a:t>and multidisciplinary science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1600" b="1" kern="0" dirty="0" smtClean="0">
              <a:solidFill>
                <a:srgbClr val="0000FF"/>
              </a:solidFill>
              <a:latin typeface="+mj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Stereo 200 kHz/24bit ADC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Master </a:t>
            </a:r>
            <a:r>
              <a:rPr lang="en-US" sz="1600" b="1" kern="0" dirty="0" err="1" smtClean="0">
                <a:solidFill>
                  <a:srgbClr val="0000FF"/>
                </a:solidFill>
                <a:latin typeface="+mj-lt"/>
              </a:rPr>
              <a:t>clk</a:t>
            </a: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1600" b="1" kern="0" dirty="0" err="1" smtClean="0">
                <a:solidFill>
                  <a:srgbClr val="0000FF"/>
                </a:solidFill>
                <a:latin typeface="+mj-lt"/>
              </a:rPr>
              <a:t>synchro</a:t>
            </a:r>
            <a:endParaRPr lang="en-US" sz="1600" b="1" kern="0" dirty="0" smtClean="0">
              <a:solidFill>
                <a:srgbClr val="0000FF"/>
              </a:solidFill>
              <a:latin typeface="+mj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FF"/>
                </a:solidFill>
                <a:latin typeface="+mj-lt"/>
              </a:rPr>
              <a:t>Interfaced with Central Logic Board.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1600" b="1" kern="0" dirty="0">
              <a:solidFill>
                <a:srgbClr val="0000FF"/>
              </a:solidFill>
              <a:latin typeface="+mj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Acoustic </a:t>
            </a: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Sensors </a:t>
            </a: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(per DOM):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1 external hydrophone (INFN or UPV-FFR)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1 internal </a:t>
            </a:r>
            <a:r>
              <a:rPr lang="en-US" sz="1600" b="1" kern="0" dirty="0" err="1" smtClean="0">
                <a:solidFill>
                  <a:srgbClr val="0000FF"/>
                </a:solidFill>
                <a:latin typeface="+mj-lt"/>
              </a:rPr>
              <a:t>piezo</a:t>
            </a:r>
            <a:r>
              <a:rPr lang="en-US" sz="1600" b="1" kern="0" dirty="0" smtClean="0">
                <a:solidFill>
                  <a:srgbClr val="0000FF"/>
                </a:solidFill>
                <a:latin typeface="+mj-lt"/>
              </a:rPr>
              <a:t> (ECAP)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764704"/>
            <a:ext cx="2592288" cy="192929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068960"/>
            <a:ext cx="2304256" cy="12878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1" y="620688"/>
            <a:ext cx="1872208" cy="174211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9512" y="4149080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4 </a:t>
            </a:r>
            <a:r>
              <a:rPr lang="en-US" b="1" dirty="0" smtClean="0">
                <a:solidFill>
                  <a:srgbClr val="FF0000"/>
                </a:solidFill>
              </a:rPr>
              <a:t>hydrophones</a:t>
            </a:r>
            <a:r>
              <a:rPr lang="it-IT" b="1" dirty="0" smtClean="0">
                <a:solidFill>
                  <a:srgbClr val="FF0000"/>
                </a:solidFill>
              </a:rPr>
              <a:t> and </a:t>
            </a:r>
            <a:r>
              <a:rPr lang="it-IT" b="1" dirty="0" err="1" smtClean="0">
                <a:solidFill>
                  <a:srgbClr val="FF0000"/>
                </a:solidFill>
              </a:rPr>
              <a:t>piezos</a:t>
            </a:r>
            <a:r>
              <a:rPr lang="it-IT" b="1" dirty="0" smtClean="0">
                <a:solidFill>
                  <a:srgbClr val="FF0000"/>
                </a:solidFill>
              </a:rPr>
              <a:t> ready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4 </a:t>
            </a:r>
            <a:r>
              <a:rPr lang="it-IT" b="1" dirty="0" err="1" smtClean="0">
                <a:solidFill>
                  <a:srgbClr val="FF0000"/>
                </a:solidFill>
              </a:rPr>
              <a:t>acou-plugs</a:t>
            </a:r>
            <a:r>
              <a:rPr lang="it-IT" b="1" dirty="0">
                <a:solidFill>
                  <a:srgbClr val="FF0000"/>
                </a:solidFill>
              </a:rPr>
              <a:t> ready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6" name="Picture 2" descr="piezo_in_dom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3598218" cy="1495481"/>
          </a:xfrm>
          <a:prstGeom prst="rect">
            <a:avLst/>
          </a:prstGeom>
        </p:spPr>
      </p:pic>
      <p:pic>
        <p:nvPicPr>
          <p:cNvPr id="17" name="Picture 8" descr="hydro_km3net_labeled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492896"/>
            <a:ext cx="1275323" cy="216024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255" y="4831994"/>
            <a:ext cx="2233797" cy="16753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908203" y="4869160"/>
            <a:ext cx="223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DOM octopus </a:t>
            </a:r>
            <a:r>
              <a:rPr lang="it-IT" sz="1200" b="1" dirty="0" err="1">
                <a:solidFill>
                  <a:schemeClr val="bg1"/>
                </a:solidFill>
              </a:rPr>
              <a:t>board</a:t>
            </a:r>
            <a:r>
              <a:rPr lang="it-IT" sz="1200" b="1" dirty="0">
                <a:solidFill>
                  <a:schemeClr val="bg1"/>
                </a:solidFill>
              </a:rPr>
              <a:t> with </a:t>
            </a:r>
            <a:r>
              <a:rPr lang="it-IT" sz="1200" b="1" dirty="0" err="1">
                <a:solidFill>
                  <a:schemeClr val="bg1"/>
                </a:solidFill>
              </a:rPr>
              <a:t>amplifier</a:t>
            </a:r>
            <a:r>
              <a:rPr lang="it-IT" sz="1200" b="1" dirty="0">
                <a:solidFill>
                  <a:schemeClr val="bg1"/>
                </a:solidFill>
              </a:rPr>
              <a:t> </a:t>
            </a:r>
            <a:r>
              <a:rPr lang="it-IT" sz="1200" b="1" dirty="0" err="1">
                <a:solidFill>
                  <a:schemeClr val="bg1"/>
                </a:solidFill>
              </a:rPr>
              <a:t>board</a:t>
            </a:r>
            <a:r>
              <a:rPr lang="it-IT" sz="1200" b="1" dirty="0">
                <a:solidFill>
                  <a:schemeClr val="bg1"/>
                </a:solidFill>
              </a:rPr>
              <a:t> for </a:t>
            </a:r>
            <a:r>
              <a:rPr lang="it-IT" sz="1200" b="1" dirty="0" err="1">
                <a:solidFill>
                  <a:schemeClr val="bg1"/>
                </a:solidFill>
              </a:rPr>
              <a:t>piezo</a:t>
            </a:r>
            <a:r>
              <a:rPr lang="it-IT" sz="1200" b="1" dirty="0">
                <a:solidFill>
                  <a:schemeClr val="bg1"/>
                </a:solidFill>
              </a:rPr>
              <a:t> </a:t>
            </a:r>
            <a:r>
              <a:rPr lang="it-IT" sz="1200" b="1" dirty="0" err="1">
                <a:solidFill>
                  <a:schemeClr val="bg1"/>
                </a:solidFill>
              </a:rPr>
              <a:t>signal</a:t>
            </a:r>
            <a:endParaRPr lang="it-IT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8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933056"/>
            <a:ext cx="2768600" cy="1574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484784"/>
            <a:ext cx="2705100" cy="16002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Acou-plug</a:t>
            </a:r>
            <a:r>
              <a:rPr lang="it-IT" dirty="0" smtClean="0"/>
              <a:t> for the PPM-DOM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851920" y="3861048"/>
            <a:ext cx="576064" cy="936104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83568" y="4149080"/>
            <a:ext cx="277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Hydrophone</a:t>
            </a:r>
            <a:r>
              <a:rPr lang="it-IT" dirty="0" smtClean="0">
                <a:solidFill>
                  <a:srgbClr val="FF0000"/>
                </a:solidFill>
              </a:rPr>
              <a:t> (and </a:t>
            </a:r>
            <a:r>
              <a:rPr lang="it-IT" dirty="0" err="1" smtClean="0">
                <a:solidFill>
                  <a:srgbClr val="FF0000"/>
                </a:solidFill>
              </a:rPr>
              <a:t>piezo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  <a:r>
              <a:rPr lang="it-IT" dirty="0" err="1" smtClean="0">
                <a:solidFill>
                  <a:srgbClr val="FF0000"/>
                </a:solidFill>
              </a:rPr>
              <a:t>differential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signal</a:t>
            </a:r>
            <a:r>
              <a:rPr lang="it-IT" dirty="0" smtClean="0">
                <a:solidFill>
                  <a:srgbClr val="FF0000"/>
                </a:solidFill>
              </a:rPr>
              <a:t> input and </a:t>
            </a:r>
            <a:r>
              <a:rPr lang="it-IT" dirty="0" err="1" smtClean="0">
                <a:solidFill>
                  <a:srgbClr val="FF0000"/>
                </a:solidFill>
              </a:rPr>
              <a:t>preamp</a:t>
            </a:r>
            <a:r>
              <a:rPr lang="it-IT" dirty="0" smtClean="0">
                <a:solidFill>
                  <a:srgbClr val="FF0000"/>
                </a:solidFill>
              </a:rPr>
              <a:t>(</a:t>
            </a:r>
            <a:r>
              <a:rPr lang="it-IT" dirty="0" err="1" smtClean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) </a:t>
            </a:r>
            <a:r>
              <a:rPr lang="it-IT" dirty="0" err="1" smtClean="0">
                <a:solidFill>
                  <a:srgbClr val="FF0000"/>
                </a:solidFill>
              </a:rPr>
              <a:t>power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supply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580112" y="4365104"/>
            <a:ext cx="648072" cy="792088"/>
          </a:xfrm>
          <a:prstGeom prst="rect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588224" y="580526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8000"/>
                </a:solidFill>
              </a:rPr>
              <a:t>Stereo ADC </a:t>
            </a:r>
          </a:p>
          <a:p>
            <a:r>
              <a:rPr lang="it-IT" dirty="0" smtClean="0">
                <a:solidFill>
                  <a:srgbClr val="008000"/>
                </a:solidFill>
              </a:rPr>
              <a:t>24 bit </a:t>
            </a:r>
            <a:r>
              <a:rPr lang="it-IT" dirty="0">
                <a:solidFill>
                  <a:srgbClr val="008000"/>
                </a:solidFill>
              </a:rPr>
              <a:t>@</a:t>
            </a:r>
            <a:r>
              <a:rPr lang="it-IT" dirty="0" smtClean="0">
                <a:solidFill>
                  <a:srgbClr val="008000"/>
                </a:solidFill>
              </a:rPr>
              <a:t> </a:t>
            </a:r>
            <a:r>
              <a:rPr lang="it-IT" dirty="0" smtClean="0">
                <a:solidFill>
                  <a:srgbClr val="008000"/>
                </a:solidFill>
              </a:rPr>
              <a:t>200 kHz</a:t>
            </a:r>
            <a:endParaRPr lang="it-IT" dirty="0">
              <a:solidFill>
                <a:srgbClr val="008000"/>
              </a:solidFill>
            </a:endParaRPr>
          </a:p>
        </p:txBody>
      </p:sp>
      <p:cxnSp>
        <p:nvCxnSpPr>
          <p:cNvPr id="11" name="Connettore 2 10"/>
          <p:cNvCxnSpPr>
            <a:stCxn id="9" idx="0"/>
            <a:endCxn id="8" idx="2"/>
          </p:cNvCxnSpPr>
          <p:nvPr/>
        </p:nvCxnSpPr>
        <p:spPr>
          <a:xfrm flipH="1" flipV="1">
            <a:off x="5904148" y="5157192"/>
            <a:ext cx="1620180" cy="64807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7" idx="0"/>
          </p:cNvCxnSpPr>
          <p:nvPr/>
        </p:nvCxnSpPr>
        <p:spPr>
          <a:xfrm>
            <a:off x="2069468" y="4149080"/>
            <a:ext cx="185446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4499992" y="4797152"/>
            <a:ext cx="432048" cy="584448"/>
          </a:xfrm>
          <a:prstGeom prst="rect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499992" y="4149080"/>
            <a:ext cx="432048" cy="584448"/>
          </a:xfrm>
          <a:prstGeom prst="rect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395536" y="558924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6">
                    <a:lumMod val="50000"/>
                  </a:schemeClr>
                </a:solidFill>
              </a:rPr>
              <a:t>Capacitors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AC-</a:t>
            </a:r>
            <a:r>
              <a:rPr lang="it-IT" dirty="0" err="1" smtClean="0">
                <a:solidFill>
                  <a:schemeClr val="accent6">
                    <a:lumMod val="50000"/>
                  </a:schemeClr>
                </a:solidFill>
              </a:rPr>
              <a:t>coupling</a:t>
            </a:r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of input </a:t>
            </a:r>
            <a:r>
              <a:rPr lang="it-IT" dirty="0" err="1" smtClean="0">
                <a:solidFill>
                  <a:schemeClr val="accent6">
                    <a:lumMod val="50000"/>
                  </a:schemeClr>
                </a:solidFill>
              </a:rPr>
              <a:t>signal</a:t>
            </a:r>
            <a:endParaRPr lang="it-IT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9" name="Connettore 2 18"/>
          <p:cNvCxnSpPr>
            <a:stCxn id="18" idx="0"/>
          </p:cNvCxnSpPr>
          <p:nvPr/>
        </p:nvCxnSpPr>
        <p:spPr>
          <a:xfrm flipV="1">
            <a:off x="2231740" y="5229200"/>
            <a:ext cx="2268252" cy="36004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251520" y="692696"/>
            <a:ext cx="3967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0090"/>
                </a:solidFill>
              </a:rPr>
              <a:t>Multi-</a:t>
            </a:r>
            <a:r>
              <a:rPr lang="it-IT" sz="2000" b="1" dirty="0" err="1" smtClean="0">
                <a:solidFill>
                  <a:srgbClr val="000090"/>
                </a:solidFill>
              </a:rPr>
              <a:t>layer</a:t>
            </a:r>
            <a:r>
              <a:rPr lang="it-IT" sz="2000" b="1" dirty="0" smtClean="0">
                <a:solidFill>
                  <a:srgbClr val="000090"/>
                </a:solidFill>
              </a:rPr>
              <a:t> PCB</a:t>
            </a:r>
          </a:p>
          <a:p>
            <a:r>
              <a:rPr lang="it-IT" sz="2000" b="1" dirty="0" smtClean="0">
                <a:solidFill>
                  <a:srgbClr val="000090"/>
                </a:solidFill>
              </a:rPr>
              <a:t>with </a:t>
            </a:r>
            <a:r>
              <a:rPr lang="it-IT" sz="2000" b="1" dirty="0" err="1" smtClean="0">
                <a:solidFill>
                  <a:srgbClr val="000090"/>
                </a:solidFill>
              </a:rPr>
              <a:t>low-noise</a:t>
            </a:r>
            <a:r>
              <a:rPr lang="it-IT" sz="2000" b="1" dirty="0" smtClean="0">
                <a:solidFill>
                  <a:srgbClr val="000090"/>
                </a:solidFill>
              </a:rPr>
              <a:t> audio </a:t>
            </a:r>
            <a:r>
              <a:rPr lang="it-IT" sz="2000" b="1" dirty="0" smtClean="0">
                <a:solidFill>
                  <a:srgbClr val="000090"/>
                </a:solidFill>
              </a:rPr>
              <a:t>performance</a:t>
            </a:r>
            <a:endParaRPr lang="it-IT" sz="2000" b="1" dirty="0">
              <a:solidFill>
                <a:srgbClr val="000090"/>
              </a:solidFill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3059832" y="1844824"/>
            <a:ext cx="576064" cy="936104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4932040" y="980728"/>
            <a:ext cx="40324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Samtech</a:t>
            </a:r>
            <a:r>
              <a:rPr lang="it-IT" dirty="0" smtClean="0">
                <a:solidFill>
                  <a:srgbClr val="FF0000"/>
                </a:solidFill>
              </a:rPr>
              <a:t> 20 pin </a:t>
            </a:r>
            <a:r>
              <a:rPr lang="it-IT" dirty="0" err="1" smtClean="0">
                <a:solidFill>
                  <a:srgbClr val="FF0000"/>
                </a:solidFill>
              </a:rPr>
              <a:t>connector</a:t>
            </a:r>
            <a:r>
              <a:rPr lang="it-IT" dirty="0" smtClean="0">
                <a:solidFill>
                  <a:srgbClr val="FF0000"/>
                </a:solidFill>
              </a:rPr>
              <a:t> to CLB: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I</a:t>
            </a:r>
            <a:r>
              <a:rPr lang="it-IT" baseline="30000" dirty="0" smtClean="0">
                <a:solidFill>
                  <a:srgbClr val="FF0000"/>
                </a:solidFill>
              </a:rPr>
              <a:t>2</a:t>
            </a:r>
            <a:r>
              <a:rPr lang="it-IT" dirty="0" smtClean="0">
                <a:solidFill>
                  <a:srgbClr val="FF0000"/>
                </a:solidFill>
              </a:rPr>
              <a:t>S stereo </a:t>
            </a:r>
            <a:r>
              <a:rPr lang="it-IT" dirty="0" err="1" smtClean="0">
                <a:solidFill>
                  <a:srgbClr val="FF0000"/>
                </a:solidFill>
              </a:rPr>
              <a:t>signal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outuput</a:t>
            </a:r>
            <a:endParaRPr lang="it-IT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FF0000"/>
                </a:solidFill>
              </a:rPr>
              <a:t>Power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supply</a:t>
            </a:r>
            <a:endParaRPr lang="it-IT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FF0000"/>
                </a:solidFill>
              </a:rPr>
              <a:t>Clk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(12.5 </a:t>
            </a:r>
            <a:r>
              <a:rPr lang="it-IT" dirty="0">
                <a:solidFill>
                  <a:srgbClr val="FF0000"/>
                </a:solidFill>
              </a:rPr>
              <a:t>M</a:t>
            </a:r>
            <a:r>
              <a:rPr lang="it-IT" dirty="0" smtClean="0">
                <a:solidFill>
                  <a:srgbClr val="FF0000"/>
                </a:solidFill>
              </a:rPr>
              <a:t>Hz)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ADC </a:t>
            </a:r>
            <a:r>
              <a:rPr lang="it-IT" dirty="0" smtClean="0">
                <a:solidFill>
                  <a:srgbClr val="FF0000"/>
                </a:solidFill>
              </a:rPr>
              <a:t>reset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and </a:t>
            </a:r>
            <a:r>
              <a:rPr lang="it-IT" dirty="0" err="1" smtClean="0">
                <a:solidFill>
                  <a:srgbClr val="FF0000"/>
                </a:solidFill>
              </a:rPr>
              <a:t>controls</a:t>
            </a:r>
            <a:endParaRPr lang="it-IT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>
                <a:solidFill>
                  <a:srgbClr val="FF0000"/>
                </a:solidFill>
              </a:rPr>
              <a:t>Piezo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signal</a:t>
            </a:r>
            <a:r>
              <a:rPr lang="it-IT" dirty="0">
                <a:solidFill>
                  <a:srgbClr val="FF0000"/>
                </a:solidFill>
              </a:rPr>
              <a:t> input from octopus </a:t>
            </a:r>
            <a:r>
              <a:rPr lang="it-IT" dirty="0" err="1" smtClean="0">
                <a:solidFill>
                  <a:srgbClr val="FF0000"/>
                </a:solidFill>
              </a:rPr>
              <a:t>board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38" name="Connettore 2 37"/>
          <p:cNvCxnSpPr>
            <a:stCxn id="37" idx="1"/>
          </p:cNvCxnSpPr>
          <p:nvPr/>
        </p:nvCxnSpPr>
        <p:spPr>
          <a:xfrm flipH="1">
            <a:off x="3851920" y="1857892"/>
            <a:ext cx="1080120" cy="27496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ttangolo 42"/>
          <p:cNvSpPr/>
          <p:nvPr/>
        </p:nvSpPr>
        <p:spPr>
          <a:xfrm>
            <a:off x="5004048" y="4301480"/>
            <a:ext cx="504056" cy="423664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>
            <a:off x="5004048" y="4941168"/>
            <a:ext cx="504056" cy="423664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>
            <a:off x="1907704" y="6093296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chemeClr val="accent6">
                    <a:lumMod val="50000"/>
                  </a:schemeClr>
                </a:solidFill>
              </a:rPr>
              <a:t>Low-noise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</a:rPr>
              <a:t>differential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</a:rPr>
              <a:t>amplifiers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7" name="Connettore 2 46"/>
          <p:cNvCxnSpPr>
            <a:stCxn id="45" idx="0"/>
          </p:cNvCxnSpPr>
          <p:nvPr/>
        </p:nvCxnSpPr>
        <p:spPr>
          <a:xfrm flipV="1">
            <a:off x="3513272" y="5445224"/>
            <a:ext cx="1634792" cy="648072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65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861048"/>
            <a:ext cx="3528950" cy="25147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268760"/>
            <a:ext cx="3378200" cy="2413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Acou-plug</a:t>
            </a:r>
            <a:r>
              <a:rPr lang="it-IT" dirty="0" smtClean="0"/>
              <a:t> </a:t>
            </a:r>
            <a:r>
              <a:rPr lang="it-IT" dirty="0" err="1" smtClean="0"/>
              <a:t>testbench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051720" y="620688"/>
            <a:ext cx="543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90"/>
                </a:solidFill>
              </a:rPr>
              <a:t>Test </a:t>
            </a:r>
            <a:r>
              <a:rPr lang="it-IT" sz="2400" b="1" dirty="0" err="1" smtClean="0">
                <a:solidFill>
                  <a:srgbClr val="000090"/>
                </a:solidFill>
              </a:rPr>
              <a:t>configuration</a:t>
            </a:r>
            <a:r>
              <a:rPr lang="it-IT" sz="2400" b="1" dirty="0" smtClean="0">
                <a:solidFill>
                  <a:srgbClr val="000090"/>
                </a:solidFill>
              </a:rPr>
              <a:t> </a:t>
            </a:r>
            <a:r>
              <a:rPr lang="it-IT" sz="2400" b="1" dirty="0">
                <a:solidFill>
                  <a:srgbClr val="000090"/>
                </a:solidFill>
              </a:rPr>
              <a:t>with </a:t>
            </a:r>
            <a:r>
              <a:rPr lang="it-IT" sz="2400" b="1" dirty="0" err="1">
                <a:solidFill>
                  <a:srgbClr val="000090"/>
                </a:solidFill>
              </a:rPr>
              <a:t>Xilinx</a:t>
            </a:r>
            <a:r>
              <a:rPr lang="it-IT" sz="2400" b="1" dirty="0">
                <a:solidFill>
                  <a:srgbClr val="000090"/>
                </a:solidFill>
              </a:rPr>
              <a:t> EVB ML507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55576" y="2924944"/>
            <a:ext cx="3076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GPS input (clock and IRIG data)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27584" y="148478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AES3/EBU </a:t>
            </a:r>
            <a:r>
              <a:rPr lang="it-IT" dirty="0" smtClean="0"/>
              <a:t>output 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2051720" y="2780928"/>
            <a:ext cx="335824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2555776" y="1844824"/>
            <a:ext cx="3096344" cy="36004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4355976" y="3501008"/>
            <a:ext cx="1944216" cy="72008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2411760" y="3645024"/>
            <a:ext cx="2088232" cy="144016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076056" y="4797152"/>
            <a:ext cx="4093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Firmware </a:t>
            </a:r>
            <a:r>
              <a:rPr lang="it-IT" dirty="0" err="1" smtClean="0"/>
              <a:t>occupation</a:t>
            </a:r>
            <a:r>
              <a:rPr lang="it-IT" dirty="0" smtClean="0"/>
              <a:t>:</a:t>
            </a:r>
          </a:p>
          <a:p>
            <a:r>
              <a:rPr lang="it-IT" dirty="0" smtClean="0"/>
              <a:t> 1% of FPGA VIRTEX 5 + buffer (8 </a:t>
            </a:r>
            <a:r>
              <a:rPr lang="it-IT" dirty="0" err="1" smtClean="0"/>
              <a:t>KWords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128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6122645" cy="266429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Acou-plug</a:t>
            </a:r>
            <a:r>
              <a:rPr lang="it-IT" dirty="0" smtClean="0"/>
              <a:t>: first </a:t>
            </a:r>
            <a:r>
              <a:rPr lang="it-IT" dirty="0" err="1" smtClean="0"/>
              <a:t>Results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95536" y="1412776"/>
            <a:ext cx="441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2"/>
                </a:solidFill>
              </a:rPr>
              <a:t>Measured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electronics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noise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spectrum</a:t>
            </a:r>
            <a:r>
              <a:rPr lang="it-IT" dirty="0" smtClean="0">
                <a:solidFill>
                  <a:schemeClr val="tx2"/>
                </a:solidFill>
              </a:rPr>
              <a:t>:</a:t>
            </a:r>
          </a:p>
          <a:p>
            <a:r>
              <a:rPr lang="it-IT" dirty="0" smtClean="0">
                <a:solidFill>
                  <a:schemeClr val="tx2"/>
                </a:solidFill>
              </a:rPr>
              <a:t>Performance </a:t>
            </a:r>
            <a:r>
              <a:rPr lang="it-IT" dirty="0" err="1" smtClean="0">
                <a:solidFill>
                  <a:schemeClr val="tx2"/>
                </a:solidFill>
              </a:rPr>
              <a:t>similar</a:t>
            </a:r>
            <a:r>
              <a:rPr lang="it-IT" dirty="0" smtClean="0">
                <a:solidFill>
                  <a:schemeClr val="tx2"/>
                </a:solidFill>
              </a:rPr>
              <a:t> to NEMO </a:t>
            </a:r>
            <a:r>
              <a:rPr lang="it-IT" dirty="0" err="1" smtClean="0">
                <a:solidFill>
                  <a:schemeClr val="tx2"/>
                </a:solidFill>
              </a:rPr>
              <a:t>Acou-board</a:t>
            </a:r>
            <a:endParaRPr lang="it-IT" dirty="0" smtClean="0">
              <a:solidFill>
                <a:schemeClr val="tx2"/>
              </a:solidFill>
            </a:endParaRPr>
          </a:p>
          <a:p>
            <a:endParaRPr lang="it-IT" dirty="0">
              <a:solidFill>
                <a:schemeClr val="tx2"/>
              </a:solidFill>
            </a:endParaRPr>
          </a:p>
          <a:p>
            <a:r>
              <a:rPr lang="it-IT" dirty="0" smtClean="0">
                <a:solidFill>
                  <a:schemeClr val="tx2"/>
                </a:solidFill>
              </a:rPr>
              <a:t>ADC </a:t>
            </a:r>
            <a:r>
              <a:rPr lang="it-IT" dirty="0" err="1" smtClean="0">
                <a:solidFill>
                  <a:schemeClr val="tx2"/>
                </a:solidFill>
              </a:rPr>
              <a:t>noise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consistent</a:t>
            </a:r>
            <a:r>
              <a:rPr lang="it-IT" dirty="0" smtClean="0">
                <a:solidFill>
                  <a:schemeClr val="tx2"/>
                </a:solidFill>
              </a:rPr>
              <a:t> with </a:t>
            </a:r>
            <a:r>
              <a:rPr lang="it-IT" dirty="0" err="1" smtClean="0">
                <a:solidFill>
                  <a:schemeClr val="tx2"/>
                </a:solidFill>
              </a:rPr>
              <a:t>maufacturer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specs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587" y="3645024"/>
            <a:ext cx="6374381" cy="265934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563888" y="4293096"/>
            <a:ext cx="4159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1F497D"/>
                </a:solidFill>
              </a:rPr>
              <a:t>Board </a:t>
            </a:r>
            <a:r>
              <a:rPr lang="it-IT" dirty="0" err="1" smtClean="0">
                <a:solidFill>
                  <a:srgbClr val="1F497D"/>
                </a:solidFill>
              </a:rPr>
              <a:t>functionality</a:t>
            </a:r>
            <a:r>
              <a:rPr lang="it-IT" dirty="0" smtClean="0">
                <a:solidFill>
                  <a:srgbClr val="1F497D"/>
                </a:solidFill>
              </a:rPr>
              <a:t> test</a:t>
            </a:r>
          </a:p>
          <a:p>
            <a:r>
              <a:rPr lang="it-IT" dirty="0" err="1" smtClean="0">
                <a:solidFill>
                  <a:srgbClr val="1F497D"/>
                </a:solidFill>
              </a:rPr>
              <a:t>Injected</a:t>
            </a:r>
            <a:r>
              <a:rPr lang="it-IT" dirty="0" smtClean="0">
                <a:solidFill>
                  <a:srgbClr val="1F497D"/>
                </a:solidFill>
              </a:rPr>
              <a:t> </a:t>
            </a:r>
            <a:r>
              <a:rPr lang="it-IT" dirty="0" err="1" smtClean="0">
                <a:solidFill>
                  <a:srgbClr val="1F497D"/>
                </a:solidFill>
              </a:rPr>
              <a:t>sinusoidal</a:t>
            </a:r>
            <a:r>
              <a:rPr lang="it-IT" dirty="0" smtClean="0">
                <a:solidFill>
                  <a:srgbClr val="1F497D"/>
                </a:solidFill>
              </a:rPr>
              <a:t> </a:t>
            </a:r>
            <a:r>
              <a:rPr lang="it-IT" dirty="0" err="1" smtClean="0">
                <a:solidFill>
                  <a:srgbClr val="1F497D"/>
                </a:solidFill>
              </a:rPr>
              <a:t>signal</a:t>
            </a:r>
            <a:r>
              <a:rPr lang="it-IT" dirty="0" smtClean="0">
                <a:solidFill>
                  <a:srgbClr val="1F497D"/>
                </a:solidFill>
              </a:rPr>
              <a:t>: 10 kHz, -20 </a:t>
            </a:r>
            <a:r>
              <a:rPr lang="it-IT" dirty="0" err="1" smtClean="0">
                <a:solidFill>
                  <a:srgbClr val="1F497D"/>
                </a:solidFill>
              </a:rPr>
              <a:t>dBm</a:t>
            </a:r>
            <a:r>
              <a:rPr lang="it-IT" dirty="0" smtClean="0">
                <a:solidFill>
                  <a:srgbClr val="1F497D"/>
                </a:solidFill>
              </a:rPr>
              <a:t> </a:t>
            </a:r>
            <a:endParaRPr lang="it-IT" dirty="0">
              <a:solidFill>
                <a:srgbClr val="1F497D"/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3059832" y="4293096"/>
            <a:ext cx="432048" cy="19442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43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2936"/>
            <a:ext cx="4714225" cy="325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/>
          <p:nvPr/>
        </p:nvSpPr>
        <p:spPr bwMode="auto">
          <a:xfrm>
            <a:off x="1043608" y="5085184"/>
            <a:ext cx="3474538" cy="535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002060"/>
                </a:solidFill>
                <a:cs typeface="Arial" pitchFamily="34" charset="0"/>
              </a:rPr>
              <a:t>Measured variation ≤ </a:t>
            </a:r>
            <a:r>
              <a:rPr lang="en-US" sz="1800" b="1" i="1" dirty="0">
                <a:solidFill>
                  <a:srgbClr val="002060"/>
                </a:solidFill>
                <a:cs typeface="Arial" pitchFamily="34" charset="0"/>
              </a:rPr>
              <a:t>±1 dB</a:t>
            </a:r>
            <a:endParaRPr lang="it-IT" sz="1800" b="1" i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052088" y="4773374"/>
            <a:ext cx="1011550" cy="49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latin typeface="Calibri" pitchFamily="34" charset="0"/>
              </a:rPr>
              <a:t>300 </a:t>
            </a:r>
            <a:r>
              <a:rPr lang="it-IT" sz="1600" b="1" dirty="0" smtClean="0">
                <a:latin typeface="Calibri" pitchFamily="34" charset="0"/>
              </a:rPr>
              <a:t>bar</a:t>
            </a:r>
            <a:endParaRPr lang="it-IT" sz="1600" b="1" dirty="0">
              <a:latin typeface="Calibri" pitchFamily="34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4274862" y="4763337"/>
            <a:ext cx="1011550" cy="49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latin typeface="Calibri" pitchFamily="34" charset="0"/>
              </a:rPr>
              <a:t>400 </a:t>
            </a:r>
            <a:r>
              <a:rPr lang="it-IT" sz="1600" b="1" dirty="0" smtClean="0">
                <a:latin typeface="Calibri" pitchFamily="34" charset="0"/>
              </a:rPr>
              <a:t>bar</a:t>
            </a:r>
            <a:endParaRPr lang="it-IT" sz="1600" b="1" dirty="0">
              <a:latin typeface="Calibri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27584" y="2996952"/>
            <a:ext cx="4032448" cy="523220"/>
          </a:xfrm>
          <a:prstGeom prst="rect">
            <a:avLst/>
          </a:prstGeom>
          <a:solidFill>
            <a:srgbClr val="FFFF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Relative Hydrophone sensitivity </a:t>
            </a:r>
            <a:r>
              <a:rPr kumimoji="0" lang="en-US" sz="1400" b="1" i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variation 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with hydrostatic 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pressure 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20 kHz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External</a:t>
            </a:r>
            <a:r>
              <a:rPr lang="it-IT" dirty="0" smtClean="0"/>
              <a:t> </a:t>
            </a:r>
            <a:r>
              <a:rPr lang="it-IT" dirty="0" err="1" smtClean="0"/>
              <a:t>hydrophone</a:t>
            </a:r>
            <a:r>
              <a:rPr lang="it-IT" dirty="0" smtClean="0"/>
              <a:t> for the PPM</a:t>
            </a:r>
            <a:endParaRPr lang="it-IT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3501008"/>
            <a:ext cx="4175128" cy="253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5148064" y="692696"/>
            <a:ext cx="38164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Omnidirectional</a:t>
            </a:r>
            <a:r>
              <a:rPr lang="it-IT" dirty="0" smtClean="0"/>
              <a:t>, large </a:t>
            </a:r>
            <a:r>
              <a:rPr lang="it-IT" dirty="0" err="1" smtClean="0"/>
              <a:t>bandwidth</a:t>
            </a:r>
            <a:r>
              <a:rPr lang="it-IT" dirty="0" smtClean="0"/>
              <a:t> </a:t>
            </a:r>
            <a:r>
              <a:rPr lang="it-IT" dirty="0" err="1" smtClean="0"/>
              <a:t>external</a:t>
            </a:r>
            <a:r>
              <a:rPr lang="it-IT" dirty="0" smtClean="0"/>
              <a:t> </a:t>
            </a:r>
            <a:r>
              <a:rPr lang="it-IT" dirty="0" err="1" smtClean="0"/>
              <a:t>hydrophone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Tested</a:t>
            </a:r>
            <a:r>
              <a:rPr lang="it-IT" dirty="0" smtClean="0"/>
              <a:t> and </a:t>
            </a:r>
            <a:r>
              <a:rPr lang="it-IT" dirty="0" err="1" smtClean="0"/>
              <a:t>calibrated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NATO </a:t>
            </a:r>
            <a:r>
              <a:rPr lang="it-IT" dirty="0" smtClean="0"/>
              <a:t>URC.</a:t>
            </a:r>
          </a:p>
          <a:p>
            <a:endParaRPr lang="it-IT" dirty="0"/>
          </a:p>
          <a:p>
            <a:r>
              <a:rPr lang="it-IT" dirty="0" err="1" smtClean="0"/>
              <a:t>Average</a:t>
            </a:r>
            <a:r>
              <a:rPr lang="it-IT" dirty="0" smtClean="0"/>
              <a:t> </a:t>
            </a:r>
            <a:r>
              <a:rPr lang="it-IT" dirty="0" err="1" smtClean="0"/>
              <a:t>sensitivity</a:t>
            </a:r>
            <a:r>
              <a:rPr lang="it-IT" dirty="0" smtClean="0"/>
              <a:t> -172 dB re V/</a:t>
            </a:r>
            <a:r>
              <a:rPr lang="it-IT" dirty="0" err="1" smtClean="0"/>
              <a:t>uPa</a:t>
            </a:r>
            <a:endParaRPr lang="it-IT" dirty="0" smtClean="0"/>
          </a:p>
          <a:p>
            <a:r>
              <a:rPr lang="it-IT" dirty="0" err="1" smtClean="0"/>
              <a:t>Preamp</a:t>
            </a:r>
            <a:r>
              <a:rPr lang="it-IT" dirty="0" smtClean="0"/>
              <a:t> Gain +38 dB (</a:t>
            </a:r>
            <a:r>
              <a:rPr lang="it-IT" dirty="0" err="1" smtClean="0"/>
              <a:t>differential</a:t>
            </a:r>
            <a:r>
              <a:rPr lang="it-IT" dirty="0" smtClean="0"/>
              <a:t>)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836712"/>
            <a:ext cx="44577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72816"/>
            <a:ext cx="4480031" cy="291348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Functionality</a:t>
            </a:r>
            <a:r>
              <a:rPr lang="it-IT" dirty="0" smtClean="0"/>
              <a:t> test of </a:t>
            </a:r>
            <a:r>
              <a:rPr lang="it-IT" dirty="0" err="1" smtClean="0"/>
              <a:t>Piezo</a:t>
            </a:r>
            <a:r>
              <a:rPr lang="it-IT" dirty="0" smtClean="0"/>
              <a:t> </a:t>
            </a:r>
            <a:r>
              <a:rPr lang="it-IT" dirty="0" err="1" smtClean="0"/>
              <a:t>Amplifier</a:t>
            </a:r>
            <a:r>
              <a:rPr lang="it-IT" dirty="0" smtClean="0"/>
              <a:t> </a:t>
            </a:r>
            <a:r>
              <a:rPr lang="it-IT" dirty="0" err="1" smtClean="0"/>
              <a:t>board</a:t>
            </a:r>
            <a:r>
              <a:rPr lang="it-IT" dirty="0" smtClean="0"/>
              <a:t> with </a:t>
            </a:r>
            <a:r>
              <a:rPr lang="it-IT" dirty="0" err="1" smtClean="0"/>
              <a:t>Acou-board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D7BD-49A1-4A8D-B0EA-88D3CD613A44}" type="slidenum">
              <a:rPr lang="it-IT" smtClean="0"/>
              <a:pPr/>
              <a:t>9</a:t>
            </a:fld>
            <a:endParaRPr lang="it-IT"/>
          </a:p>
        </p:txBody>
      </p:sp>
      <p:cxnSp>
        <p:nvCxnSpPr>
          <p:cNvPr id="5" name="Straight Arrow Connector 6"/>
          <p:cNvCxnSpPr>
            <a:cxnSpLocks noChangeShapeType="1"/>
          </p:cNvCxnSpPr>
          <p:nvPr/>
        </p:nvCxnSpPr>
        <p:spPr bwMode="auto">
          <a:xfrm flipH="1">
            <a:off x="6228184" y="1916832"/>
            <a:ext cx="1584325" cy="288925"/>
          </a:xfrm>
          <a:prstGeom prst="straightConnector1">
            <a:avLst/>
          </a:prstGeom>
          <a:noFill/>
          <a:ln w="349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156575" y="1772816"/>
            <a:ext cx="7620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Piezo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364413" y="2925341"/>
            <a:ext cx="1352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Amp Board</a:t>
            </a:r>
          </a:p>
        </p:txBody>
      </p:sp>
      <p:cxnSp>
        <p:nvCxnSpPr>
          <p:cNvPr id="8" name="Straight Arrow Connector 9"/>
          <p:cNvCxnSpPr>
            <a:cxnSpLocks noChangeShapeType="1"/>
          </p:cNvCxnSpPr>
          <p:nvPr/>
        </p:nvCxnSpPr>
        <p:spPr bwMode="auto">
          <a:xfrm flipH="1" flipV="1">
            <a:off x="5220072" y="2924944"/>
            <a:ext cx="1944688" cy="180975"/>
          </a:xfrm>
          <a:prstGeom prst="straightConnector1">
            <a:avLst/>
          </a:prstGeom>
          <a:noFill/>
          <a:ln w="349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179388" y="2853904"/>
            <a:ext cx="1942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/>
              <a:t>Acou</a:t>
            </a:r>
            <a:r>
              <a:rPr lang="en-US" sz="1800" dirty="0" smtClean="0"/>
              <a:t>-Plug Board</a:t>
            </a:r>
            <a:endParaRPr lang="en-US" sz="1800" dirty="0"/>
          </a:p>
        </p:txBody>
      </p:sp>
      <p:cxnSp>
        <p:nvCxnSpPr>
          <p:cNvPr id="10" name="Straight Arrow Connector 13"/>
          <p:cNvCxnSpPr>
            <a:cxnSpLocks noChangeShapeType="1"/>
            <a:stCxn id="9" idx="2"/>
          </p:cNvCxnSpPr>
          <p:nvPr/>
        </p:nvCxnSpPr>
        <p:spPr bwMode="auto">
          <a:xfrm>
            <a:off x="1150687" y="3223236"/>
            <a:ext cx="2648300" cy="455894"/>
          </a:xfrm>
          <a:prstGeom prst="straightConnector1">
            <a:avLst/>
          </a:prstGeom>
          <a:noFill/>
          <a:ln w="349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403225" y="4290591"/>
            <a:ext cx="1981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Xilinx ML507</a:t>
            </a:r>
            <a:endParaRPr lang="en-US" sz="1800" dirty="0"/>
          </a:p>
          <a:p>
            <a:pPr eaLnBrk="1" hangingPunct="1"/>
            <a:r>
              <a:rPr lang="en-US" sz="1800" dirty="0" smtClean="0"/>
              <a:t>Mezzanine</a:t>
            </a:r>
            <a:r>
              <a:rPr lang="en-US" sz="1800" dirty="0" smtClean="0"/>
              <a:t> </a:t>
            </a:r>
            <a:r>
              <a:rPr lang="en-US" sz="1800" dirty="0"/>
              <a:t>Board</a:t>
            </a:r>
          </a:p>
        </p:txBody>
      </p:sp>
      <p:cxnSp>
        <p:nvCxnSpPr>
          <p:cNvPr id="12" name="Straight Arrow Connector 17"/>
          <p:cNvCxnSpPr>
            <a:cxnSpLocks noChangeShapeType="1"/>
            <a:stCxn id="11" idx="3"/>
          </p:cNvCxnSpPr>
          <p:nvPr/>
        </p:nvCxnSpPr>
        <p:spPr bwMode="auto">
          <a:xfrm flipV="1">
            <a:off x="2384281" y="4365104"/>
            <a:ext cx="1666871" cy="248653"/>
          </a:xfrm>
          <a:prstGeom prst="straightConnector1">
            <a:avLst/>
          </a:prstGeom>
          <a:noFill/>
          <a:ln w="349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CasellaDiTesto 13"/>
          <p:cNvSpPr txBox="1"/>
          <p:nvPr/>
        </p:nvSpPr>
        <p:spPr>
          <a:xfrm>
            <a:off x="1835696" y="5589240"/>
            <a:ext cx="523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Analogue</a:t>
            </a:r>
            <a:r>
              <a:rPr lang="it-IT" dirty="0"/>
              <a:t>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tested</a:t>
            </a:r>
            <a:r>
              <a:rPr lang="it-IT" dirty="0"/>
              <a:t>, </a:t>
            </a:r>
            <a:r>
              <a:rPr lang="it-IT" dirty="0" err="1"/>
              <a:t>good</a:t>
            </a:r>
            <a:r>
              <a:rPr lang="it-IT" dirty="0"/>
              <a:t> </a:t>
            </a:r>
            <a:r>
              <a:rPr lang="it-IT" dirty="0" smtClean="0"/>
              <a:t>performances.</a:t>
            </a:r>
          </a:p>
          <a:p>
            <a:r>
              <a:rPr lang="it-IT" dirty="0" err="1" smtClean="0"/>
              <a:t>Reduced</a:t>
            </a:r>
            <a:r>
              <a:rPr lang="it-IT" dirty="0" smtClean="0"/>
              <a:t> </a:t>
            </a:r>
            <a:r>
              <a:rPr lang="it-IT" dirty="0" err="1" smtClean="0"/>
              <a:t>amplifier</a:t>
            </a:r>
            <a:r>
              <a:rPr lang="it-IT" dirty="0" smtClean="0"/>
              <a:t> gain (-10 dB </a:t>
            </a:r>
            <a:r>
              <a:rPr lang="it-IT" dirty="0" err="1" smtClean="0"/>
              <a:t>w.r.t</a:t>
            </a:r>
            <a:r>
              <a:rPr lang="it-IT" dirty="0" smtClean="0"/>
              <a:t>. standard design)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346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4088</TotalTime>
  <Words>1156</Words>
  <Application>Microsoft Macintosh PowerPoint</Application>
  <PresentationFormat>Presentazione su schermo (4:3)</PresentationFormat>
  <Paragraphs>220</Paragraphs>
  <Slides>18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KM3NeT General Meeting Catania – February 20-24, 2012</vt:lpstr>
      <vt:lpstr>Joint Activities Summary</vt:lpstr>
      <vt:lpstr>Key elements of the deep sea acoustic positioning system</vt:lpstr>
      <vt:lpstr>Acoustics for the KM3NeT PPM</vt:lpstr>
      <vt:lpstr>The Acou-plug for the PPM-DOM</vt:lpstr>
      <vt:lpstr>Acou-plug testbench</vt:lpstr>
      <vt:lpstr>Acou-plug: first Results</vt:lpstr>
      <vt:lpstr>External hydrophone for the PPM</vt:lpstr>
      <vt:lpstr>Functionality test of Piezo Amplifier board with Acou-board</vt:lpstr>
      <vt:lpstr>Test of DOM on ANTARES Line</vt:lpstr>
      <vt:lpstr>NEMO – SMO tower</vt:lpstr>
      <vt:lpstr>The hydrophone data acquisition chain</vt:lpstr>
      <vt:lpstr>FFR (receivers) on NEMO Phase II</vt:lpstr>
      <vt:lpstr>Test in water pool FFR and INFN hydros</vt:lpstr>
      <vt:lpstr>OAM in NEMO Phase II</vt:lpstr>
      <vt:lpstr>Acoustic transceiver for the LBL</vt:lpstr>
      <vt:lpstr>Transceiver integration in ANTARES and NEMO Phase II</vt:lpstr>
      <vt:lpstr>Conclusions and perspectives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XCVI Congresso Nazionale SIF Bologna – 20-24 settembre 2010</dc:title>
  <dc:creator>turi</dc:creator>
  <cp:lastModifiedBy>Giorgio Riccobene</cp:lastModifiedBy>
  <cp:revision>343</cp:revision>
  <cp:lastPrinted>2012-02-20T10:10:46Z</cp:lastPrinted>
  <dcterms:created xsi:type="dcterms:W3CDTF">2011-05-11T08:49:49Z</dcterms:created>
  <dcterms:modified xsi:type="dcterms:W3CDTF">2012-02-20T15:35:48Z</dcterms:modified>
</cp:coreProperties>
</file>