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75" r:id="rId2"/>
    <p:sldId id="326" r:id="rId3"/>
    <p:sldId id="325" r:id="rId4"/>
    <p:sldId id="327" r:id="rId5"/>
    <p:sldId id="353" r:id="rId6"/>
    <p:sldId id="347" r:id="rId7"/>
    <p:sldId id="349" r:id="rId8"/>
    <p:sldId id="350" r:id="rId9"/>
    <p:sldId id="351" r:id="rId10"/>
    <p:sldId id="352" r:id="rId11"/>
    <p:sldId id="354" r:id="rId1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6F8F6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ile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38B1855-1B75-4FBE-930C-398BA8C253C6}" styleName="Stile con tema 2 - Color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Stile chiaro 2 - Color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93D81CF-94F2-401A-BA57-92F5A7B2D0C5}" styleName="Stile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5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CEECF-50FF-EA4B-823E-BD1DB8C6435D}" type="datetimeFigureOut">
              <a:rPr lang="it-IT" smtClean="0"/>
              <a:pPr/>
              <a:t>23-02-2012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E1CD2-B712-BF4A-8BBF-D8DF0DF31639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7CC94-0217-AD41-A939-D0BE3A9F9153}" type="datetimeFigureOut">
              <a:rPr lang="it-IT" smtClean="0"/>
              <a:pPr/>
              <a:t>23-02-2012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22A8D-ADF5-004E-996A-FC004BAE439E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B446AF6-DE2C-9F44-8F3C-45CA1A9D81AB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B446AF6-DE2C-9F44-8F3C-45CA1A9D81AB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7224312" y="6356350"/>
            <a:ext cx="1465535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7" y="6356350"/>
            <a:ext cx="4325665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KM3NeT-PP general meeting - Catania, february 23 2012</a:t>
            </a:r>
            <a:endParaRPr lang="it-IT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446AF6-DE2C-9F44-8F3C-45CA1A9D81AB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Concluding</a:t>
            </a:r>
            <a:r>
              <a:rPr lang="it-IT" sz="2800" dirty="0" smtClean="0"/>
              <a:t> </a:t>
            </a:r>
            <a:r>
              <a:rPr lang="it-IT" sz="2800" dirty="0" err="1" smtClean="0"/>
              <a:t>remarks</a:t>
            </a:r>
            <a:endParaRPr lang="it-IT" sz="2800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E. </a:t>
            </a:r>
            <a:r>
              <a:rPr lang="it-IT" dirty="0" err="1" smtClean="0"/>
              <a:t>Migneco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3382905" y="5916423"/>
            <a:ext cx="4896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it-IT" i="1" dirty="0" smtClean="0">
                <a:solidFill>
                  <a:schemeClr val="bg1">
                    <a:lumMod val="50000"/>
                  </a:schemeClr>
                </a:solidFill>
              </a:rPr>
              <a:t>KM3NeT </a:t>
            </a:r>
            <a:r>
              <a:rPr lang="it-IT" i="1" dirty="0" err="1" smtClean="0">
                <a:solidFill>
                  <a:schemeClr val="bg1">
                    <a:lumMod val="50000"/>
                  </a:schemeClr>
                </a:solidFill>
              </a:rPr>
              <a:t>general</a:t>
            </a:r>
            <a:r>
              <a:rPr lang="it-IT" i="1" dirty="0" smtClean="0">
                <a:solidFill>
                  <a:schemeClr val="bg1">
                    <a:lumMod val="50000"/>
                  </a:schemeClr>
                </a:solidFill>
              </a:rPr>
              <a:t> meeting, Catania, </a:t>
            </a:r>
            <a:r>
              <a:rPr lang="it-IT" i="1" dirty="0" err="1" smtClean="0">
                <a:solidFill>
                  <a:schemeClr val="bg1">
                    <a:lumMod val="50000"/>
                  </a:schemeClr>
                </a:solidFill>
              </a:rPr>
              <a:t>february</a:t>
            </a:r>
            <a:r>
              <a:rPr lang="it-IT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i="1" dirty="0" smtClean="0">
                <a:solidFill>
                  <a:schemeClr val="bg1">
                    <a:lumMod val="50000"/>
                  </a:schemeClr>
                </a:solidFill>
              </a:rPr>
              <a:t>23 </a:t>
            </a:r>
            <a:r>
              <a:rPr lang="it-IT" i="1" dirty="0" smtClean="0">
                <a:solidFill>
                  <a:schemeClr val="bg1">
                    <a:lumMod val="50000"/>
                  </a:schemeClr>
                </a:solidFill>
              </a:rPr>
              <a:t>2012</a:t>
            </a:r>
            <a:endParaRPr lang="it-IT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Immagine 6" descr="KM3NeT_logo_we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825" y="968375"/>
            <a:ext cx="1730734" cy="17913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</a:rPr>
              <a:t>Management Elections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Search committee nominated:</a:t>
            </a:r>
          </a:p>
          <a:p>
            <a:pPr>
              <a:buNone/>
            </a:pPr>
            <a:r>
              <a:rPr lang="en-GB" dirty="0" smtClean="0"/>
              <a:t>	P. Coyle, E. de Wolf, I </a:t>
            </a:r>
            <a:r>
              <a:rPr lang="en-GB" dirty="0" err="1" smtClean="0"/>
              <a:t>Siotis</a:t>
            </a:r>
            <a:r>
              <a:rPr lang="en-GB" dirty="0" smtClean="0"/>
              <a:t>, M. </a:t>
            </a:r>
            <a:r>
              <a:rPr lang="en-GB" dirty="0" err="1" smtClean="0"/>
              <a:t>Taiuti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Define the members of the IB which vote </a:t>
            </a:r>
          </a:p>
          <a:p>
            <a:r>
              <a:rPr lang="en-GB" dirty="0" smtClean="0"/>
              <a:t>Define the election rules </a:t>
            </a:r>
          </a:p>
          <a:p>
            <a:r>
              <a:rPr lang="en-GB" dirty="0" smtClean="0"/>
              <a:t>Consult with the Collaboration, encourage candidates to put themselves forward </a:t>
            </a:r>
          </a:p>
          <a:p>
            <a:endParaRPr lang="en-GB" dirty="0" smtClean="0"/>
          </a:p>
          <a:p>
            <a:r>
              <a:rPr lang="en-GB" dirty="0" smtClean="0"/>
              <a:t>Date for candidates to be declared - 1</a:t>
            </a:r>
            <a:r>
              <a:rPr lang="en-GB" baseline="30000" dirty="0" smtClean="0"/>
              <a:t>st</a:t>
            </a:r>
            <a:r>
              <a:rPr lang="en-GB" dirty="0" smtClean="0"/>
              <a:t> April </a:t>
            </a:r>
          </a:p>
          <a:p>
            <a:r>
              <a:rPr lang="en-GB" dirty="0" smtClean="0"/>
              <a:t>Date of the election - 15</a:t>
            </a:r>
            <a:r>
              <a:rPr lang="en-GB" baseline="30000" dirty="0" smtClean="0"/>
              <a:t>th</a:t>
            </a:r>
            <a:r>
              <a:rPr lang="en-GB" dirty="0" smtClean="0"/>
              <a:t> April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20873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Conclusions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interesting</a:t>
            </a:r>
            <a:r>
              <a:rPr lang="it-IT" dirty="0" smtClean="0"/>
              <a:t> </a:t>
            </a:r>
            <a:r>
              <a:rPr lang="it-IT" dirty="0" err="1" smtClean="0"/>
              <a:t>days</a:t>
            </a:r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conditions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proceed</a:t>
            </a:r>
            <a:r>
              <a:rPr lang="it-IT" dirty="0" smtClean="0"/>
              <a:t> in a </a:t>
            </a:r>
            <a:r>
              <a:rPr lang="it-IT" dirty="0" err="1" smtClean="0"/>
              <a:t>effective</a:t>
            </a:r>
            <a:r>
              <a:rPr lang="it-IT" dirty="0" smtClean="0"/>
              <a:t> way are </a:t>
            </a:r>
            <a:r>
              <a:rPr lang="it-IT" dirty="0" err="1" smtClean="0"/>
              <a:t>there</a:t>
            </a:r>
            <a:r>
              <a:rPr lang="it-IT" dirty="0" smtClean="0"/>
              <a:t> (</a:t>
            </a:r>
            <a:r>
              <a:rPr lang="it-IT" dirty="0" err="1" smtClean="0"/>
              <a:t>fundings</a:t>
            </a:r>
            <a:r>
              <a:rPr lang="it-IT" dirty="0" smtClean="0"/>
              <a:t>, </a:t>
            </a:r>
            <a:r>
              <a:rPr lang="it-IT" dirty="0" err="1" smtClean="0"/>
              <a:t>technology</a:t>
            </a:r>
            <a:r>
              <a:rPr lang="it-IT" dirty="0" smtClean="0"/>
              <a:t>, </a:t>
            </a:r>
            <a:r>
              <a:rPr lang="it-IT" dirty="0" err="1" smtClean="0"/>
              <a:t>…</a:t>
            </a:r>
            <a:r>
              <a:rPr lang="it-IT" dirty="0" smtClean="0"/>
              <a:t>)</a:t>
            </a:r>
          </a:p>
          <a:p>
            <a:r>
              <a:rPr lang="it-IT" dirty="0" smtClean="0"/>
              <a:t>Some </a:t>
            </a:r>
            <a:r>
              <a:rPr lang="it-IT" dirty="0" err="1" smtClean="0"/>
              <a:t>critical</a:t>
            </a:r>
            <a:r>
              <a:rPr lang="it-IT" dirty="0" smtClean="0"/>
              <a:t> </a:t>
            </a:r>
            <a:r>
              <a:rPr lang="it-IT" dirty="0" err="1" smtClean="0"/>
              <a:t>aspects</a:t>
            </a:r>
            <a:r>
              <a:rPr lang="it-IT" dirty="0" smtClean="0"/>
              <a:t> are </a:t>
            </a:r>
            <a:r>
              <a:rPr lang="it-IT" dirty="0" err="1" smtClean="0"/>
              <a:t>present</a:t>
            </a:r>
            <a:r>
              <a:rPr lang="it-IT" dirty="0" smtClean="0"/>
              <a:t> and the </a:t>
            </a:r>
            <a:r>
              <a:rPr lang="it-IT" dirty="0" err="1" smtClean="0"/>
              <a:t>solutions</a:t>
            </a:r>
            <a:r>
              <a:rPr lang="it-IT" dirty="0" smtClean="0"/>
              <a:t> are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clear</a:t>
            </a:r>
            <a:r>
              <a:rPr lang="it-IT" dirty="0" smtClean="0"/>
              <a:t> at the moment and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cleared</a:t>
            </a:r>
            <a:r>
              <a:rPr lang="it-IT" dirty="0" smtClean="0"/>
              <a:t> </a:t>
            </a:r>
            <a:r>
              <a:rPr lang="it-IT" dirty="0" err="1" smtClean="0"/>
              <a:t>before</a:t>
            </a:r>
            <a:r>
              <a:rPr lang="it-IT" dirty="0" smtClean="0"/>
              <a:t> the </a:t>
            </a:r>
            <a:r>
              <a:rPr lang="it-IT" dirty="0" err="1" smtClean="0"/>
              <a:t>installation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new</a:t>
            </a:r>
            <a:r>
              <a:rPr lang="it-IT" dirty="0" smtClean="0"/>
              <a:t> management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(</a:t>
            </a:r>
            <a:r>
              <a:rPr lang="it-IT" dirty="0" err="1" smtClean="0"/>
              <a:t>near</a:t>
            </a:r>
            <a:r>
              <a:rPr lang="it-IT" dirty="0" smtClean="0"/>
              <a:t>)-future </a:t>
            </a:r>
            <a:r>
              <a:rPr lang="it-IT" dirty="0" err="1" smtClean="0"/>
              <a:t>of</a:t>
            </a:r>
            <a:r>
              <a:rPr lang="it-IT" dirty="0" smtClean="0"/>
              <a:t> KM3NeT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KM3NeT-PP </a:t>
            </a:r>
            <a:r>
              <a:rPr lang="it-IT" dirty="0" err="1" smtClean="0"/>
              <a:t>general</a:t>
            </a:r>
            <a:r>
              <a:rPr lang="it-IT" dirty="0" smtClean="0"/>
              <a:t> meeting - Catania, </a:t>
            </a:r>
            <a:r>
              <a:rPr lang="it-IT" dirty="0" err="1" smtClean="0"/>
              <a:t>february</a:t>
            </a:r>
            <a:r>
              <a:rPr lang="it-IT" dirty="0" smtClean="0"/>
              <a:t> 23 2012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a </a:t>
            </a:r>
            <a:r>
              <a:rPr lang="it-IT" dirty="0" err="1" smtClean="0"/>
              <a:t>summary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summaries</a:t>
            </a:r>
            <a:endParaRPr lang="it-IT" dirty="0" smtClean="0"/>
          </a:p>
          <a:p>
            <a:pPr lvl="1"/>
            <a:r>
              <a:rPr lang="it-IT" dirty="0" smtClean="0"/>
              <a:t>A complete and </a:t>
            </a:r>
            <a:r>
              <a:rPr lang="it-IT" dirty="0" err="1" smtClean="0"/>
              <a:t>exhaustive</a:t>
            </a:r>
            <a:r>
              <a:rPr lang="it-IT" dirty="0" smtClean="0"/>
              <a:t> </a:t>
            </a:r>
            <a:r>
              <a:rPr lang="it-IT" dirty="0" err="1" smtClean="0"/>
              <a:t>overview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status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activities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given</a:t>
            </a:r>
            <a:r>
              <a:rPr lang="it-IT" dirty="0" smtClean="0"/>
              <a:t> </a:t>
            </a:r>
            <a:r>
              <a:rPr lang="it-IT" dirty="0" err="1" smtClean="0"/>
              <a:t>yesterday</a:t>
            </a:r>
            <a:r>
              <a:rPr lang="it-IT" dirty="0" smtClean="0"/>
              <a:t> and </a:t>
            </a:r>
            <a:r>
              <a:rPr lang="it-IT" dirty="0" err="1" smtClean="0"/>
              <a:t>today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the WP </a:t>
            </a:r>
            <a:r>
              <a:rPr lang="it-IT" dirty="0" err="1" smtClean="0"/>
              <a:t>coordinators</a:t>
            </a:r>
            <a:endParaRPr lang="it-IT" dirty="0" smtClean="0"/>
          </a:p>
          <a:p>
            <a:r>
              <a:rPr lang="it-IT" dirty="0" err="1" smtClean="0"/>
              <a:t>Not</a:t>
            </a:r>
            <a:r>
              <a:rPr lang="it-IT" dirty="0" smtClean="0"/>
              <a:t> a long </a:t>
            </a:r>
            <a:r>
              <a:rPr lang="it-IT" dirty="0" err="1" smtClean="0"/>
              <a:t>range</a:t>
            </a:r>
            <a:r>
              <a:rPr lang="it-IT" dirty="0" smtClean="0"/>
              <a:t> </a:t>
            </a:r>
            <a:r>
              <a:rPr lang="it-IT" dirty="0" err="1" smtClean="0"/>
              <a:t>programme</a:t>
            </a:r>
            <a:r>
              <a:rPr lang="it-IT" dirty="0" smtClean="0"/>
              <a:t> on the full KM3NeT</a:t>
            </a:r>
          </a:p>
          <a:p>
            <a:pPr lvl="1"/>
            <a:r>
              <a:rPr lang="it-IT" dirty="0" err="1" smtClean="0"/>
              <a:t>Leave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future management</a:t>
            </a:r>
            <a:endParaRPr lang="it-IT" dirty="0" smtClean="0"/>
          </a:p>
          <a:p>
            <a:r>
              <a:rPr lang="it-IT" dirty="0" smtClean="0"/>
              <a:t>Just </a:t>
            </a:r>
            <a:r>
              <a:rPr lang="it-IT" dirty="0" err="1" smtClean="0"/>
              <a:t>concentrates</a:t>
            </a:r>
            <a:r>
              <a:rPr lang="it-IT" dirty="0" smtClean="0"/>
              <a:t> on a </a:t>
            </a:r>
            <a:r>
              <a:rPr lang="it-IT" dirty="0" err="1" smtClean="0"/>
              <a:t>few</a:t>
            </a:r>
            <a:r>
              <a:rPr lang="it-IT" dirty="0" smtClean="0"/>
              <a:t> hot </a:t>
            </a:r>
            <a:r>
              <a:rPr lang="it-IT" dirty="0" err="1" smtClean="0"/>
              <a:t>topics</a:t>
            </a:r>
            <a:r>
              <a:rPr lang="it-IT" dirty="0" smtClean="0"/>
              <a:t> </a:t>
            </a:r>
            <a:r>
              <a:rPr lang="it-IT" dirty="0" err="1" smtClean="0"/>
              <a:t>relevant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near</a:t>
            </a:r>
            <a:r>
              <a:rPr lang="it-IT" dirty="0" smtClean="0"/>
              <a:t> future </a:t>
            </a:r>
            <a:r>
              <a:rPr lang="it-IT" dirty="0" err="1" smtClean="0"/>
              <a:t>of</a:t>
            </a:r>
            <a:r>
              <a:rPr lang="it-IT" dirty="0" smtClean="0"/>
              <a:t> KM3NeT </a:t>
            </a:r>
          </a:p>
          <a:p>
            <a:pPr lvl="1"/>
            <a:r>
              <a:rPr lang="it-IT" dirty="0" err="1" smtClean="0"/>
              <a:t>Development</a:t>
            </a:r>
            <a:r>
              <a:rPr lang="it-IT" dirty="0" smtClean="0"/>
              <a:t> </a:t>
            </a:r>
            <a:r>
              <a:rPr lang="it-IT" dirty="0" err="1" smtClean="0"/>
              <a:t>plan</a:t>
            </a:r>
            <a:r>
              <a:rPr lang="it-IT" dirty="0" smtClean="0"/>
              <a:t> (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presentations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E. de </a:t>
            </a:r>
            <a:r>
              <a:rPr lang="it-IT" dirty="0" err="1" smtClean="0"/>
              <a:t>Wolf</a:t>
            </a:r>
            <a:r>
              <a:rPr lang="it-IT" dirty="0" smtClean="0"/>
              <a:t> and E. </a:t>
            </a:r>
            <a:r>
              <a:rPr lang="it-IT" dirty="0" err="1" smtClean="0"/>
              <a:t>Heine</a:t>
            </a:r>
            <a:r>
              <a:rPr lang="it-IT" dirty="0" smtClean="0"/>
              <a:t>)</a:t>
            </a:r>
          </a:p>
          <a:p>
            <a:pPr lvl="1"/>
            <a:r>
              <a:rPr lang="it-IT" dirty="0" err="1" smtClean="0"/>
              <a:t>MoU</a:t>
            </a:r>
            <a:r>
              <a:rPr lang="it-IT" dirty="0" smtClean="0"/>
              <a:t> (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presentation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P. </a:t>
            </a:r>
            <a:r>
              <a:rPr lang="it-IT" dirty="0" err="1" smtClean="0"/>
              <a:t>Coyle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Boundary</a:t>
            </a:r>
            <a:r>
              <a:rPr lang="it-IT" dirty="0" smtClean="0"/>
              <a:t> </a:t>
            </a:r>
            <a:r>
              <a:rPr lang="it-IT" dirty="0" err="1" smtClean="0"/>
              <a:t>conditions</a:t>
            </a:r>
            <a:r>
              <a:rPr lang="it-IT" dirty="0" smtClean="0"/>
              <a:t>: </a:t>
            </a:r>
            <a:r>
              <a:rPr lang="it-IT" dirty="0" err="1" smtClean="0"/>
              <a:t>recommendations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SSC and ASC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Technology</a:t>
            </a:r>
            <a:r>
              <a:rPr lang="it-IT" dirty="0" smtClean="0"/>
              <a:t> </a:t>
            </a:r>
            <a:r>
              <a:rPr lang="it-IT" dirty="0" err="1" smtClean="0"/>
              <a:t>development</a:t>
            </a:r>
            <a:r>
              <a:rPr lang="it-IT" dirty="0" smtClean="0"/>
              <a:t> </a:t>
            </a:r>
            <a:r>
              <a:rPr lang="it-IT" dirty="0" err="1" smtClean="0"/>
              <a:t>plan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validation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KM3NeT </a:t>
            </a:r>
            <a:r>
              <a:rPr lang="it-IT" dirty="0" err="1" smtClean="0"/>
              <a:t>components</a:t>
            </a:r>
            <a:r>
              <a:rPr lang="it-IT" dirty="0" smtClean="0"/>
              <a:t>, </a:t>
            </a:r>
            <a:r>
              <a:rPr lang="it-IT" dirty="0" err="1" smtClean="0"/>
              <a:t>started</a:t>
            </a:r>
            <a:r>
              <a:rPr lang="it-IT" dirty="0" smtClean="0"/>
              <a:t> </a:t>
            </a:r>
            <a:r>
              <a:rPr lang="it-IT" dirty="0" err="1" smtClean="0"/>
              <a:t>within</a:t>
            </a:r>
            <a:r>
              <a:rPr lang="it-IT" dirty="0" smtClean="0"/>
              <a:t> the </a:t>
            </a:r>
            <a:r>
              <a:rPr lang="it-IT" dirty="0" err="1" smtClean="0"/>
              <a:t>Preparatory</a:t>
            </a:r>
            <a:r>
              <a:rPr lang="it-IT" dirty="0" smtClean="0"/>
              <a:t> </a:t>
            </a:r>
            <a:r>
              <a:rPr lang="it-IT" dirty="0" err="1" smtClean="0"/>
              <a:t>Phase</a:t>
            </a:r>
            <a:r>
              <a:rPr lang="it-IT" dirty="0" smtClean="0"/>
              <a:t>,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extend</a:t>
            </a:r>
            <a:r>
              <a:rPr lang="it-IT" dirty="0" smtClean="0"/>
              <a:t> </a:t>
            </a:r>
            <a:r>
              <a:rPr lang="it-IT" dirty="0" err="1" smtClean="0"/>
              <a:t>beyond</a:t>
            </a:r>
            <a:r>
              <a:rPr lang="it-IT" dirty="0" smtClean="0"/>
              <a:t> the end </a:t>
            </a:r>
            <a:r>
              <a:rPr lang="it-IT" dirty="0" err="1" smtClean="0"/>
              <a:t>of</a:t>
            </a:r>
            <a:r>
              <a:rPr lang="it-IT" dirty="0" smtClean="0"/>
              <a:t> the PP</a:t>
            </a:r>
          </a:p>
          <a:p>
            <a:r>
              <a:rPr lang="it-IT" dirty="0" err="1" smtClean="0"/>
              <a:t>Factorized</a:t>
            </a:r>
            <a:r>
              <a:rPr lang="it-IT" dirty="0" smtClean="0"/>
              <a:t> and </a:t>
            </a:r>
            <a:r>
              <a:rPr lang="it-IT" dirty="0" err="1" smtClean="0"/>
              <a:t>staged</a:t>
            </a:r>
            <a:r>
              <a:rPr lang="it-IT" dirty="0" smtClean="0"/>
              <a:t> in </a:t>
            </a:r>
            <a:r>
              <a:rPr lang="it-IT" dirty="0" err="1" smtClean="0"/>
              <a:t>order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get</a:t>
            </a:r>
            <a:r>
              <a:rPr lang="it-IT" dirty="0" smtClean="0"/>
              <a:t> the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answers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soon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endParaRPr lang="it-IT" dirty="0" smtClean="0"/>
          </a:p>
          <a:p>
            <a:r>
              <a:rPr lang="it-IT" dirty="0" smtClean="0"/>
              <a:t>TDR </a:t>
            </a:r>
            <a:r>
              <a:rPr lang="it-IT" dirty="0" err="1" smtClean="0"/>
              <a:t>for</a:t>
            </a:r>
            <a:r>
              <a:rPr lang="it-IT" dirty="0" smtClean="0"/>
              <a:t> the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components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start </a:t>
            </a:r>
            <a:r>
              <a:rPr lang="it-IT" dirty="0" err="1" smtClean="0"/>
              <a:t>pre-ordering</a:t>
            </a:r>
            <a:endParaRPr lang="it-IT" dirty="0" smtClean="0"/>
          </a:p>
          <a:p>
            <a:r>
              <a:rPr lang="it-IT" dirty="0" err="1" smtClean="0"/>
              <a:t>Answer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technical</a:t>
            </a:r>
            <a:r>
              <a:rPr lang="it-IT" dirty="0" smtClean="0"/>
              <a:t> </a:t>
            </a:r>
            <a:r>
              <a:rPr lang="it-IT" dirty="0" err="1" smtClean="0"/>
              <a:t>recommendation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SSC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PPM test </a:t>
            </a:r>
            <a:r>
              <a:rPr lang="it-IT" sz="2400" dirty="0" err="1" smtClean="0"/>
              <a:t>programme</a:t>
            </a:r>
            <a:r>
              <a:rPr lang="it-IT" sz="2400" dirty="0" smtClean="0"/>
              <a:t> (</a:t>
            </a:r>
            <a:r>
              <a:rPr lang="it-IT" sz="2400" dirty="0" err="1" smtClean="0"/>
              <a:t>timeline</a:t>
            </a:r>
            <a:r>
              <a:rPr lang="it-IT" sz="2400" dirty="0" smtClean="0"/>
              <a:t> and </a:t>
            </a:r>
            <a:r>
              <a:rPr lang="it-IT" sz="2400" dirty="0" err="1" smtClean="0"/>
              <a:t>responsibilities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14401" y="1219200"/>
            <a:ext cx="5711952" cy="513715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+mj-lt"/>
              <a:buAutoNum type="arabicPeriod"/>
              <a:tabLst/>
              <a:defRPr/>
            </a:pPr>
            <a:r>
              <a:rPr kumimoji="0" lang="en-GB" sz="259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‘mini-DOM’ in ANTARES  </a:t>
            </a:r>
          </a:p>
          <a:p>
            <a:pPr marL="622300" marR="0" lvl="1" indent="-2667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GB" sz="235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Singles rate and coincidence measurements with 3” </a:t>
            </a:r>
            <a:r>
              <a:rPr kumimoji="0" lang="en-GB" sz="2353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PMTs</a:t>
            </a:r>
            <a:endParaRPr kumimoji="0" lang="en-GB" sz="2353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+mj-lt"/>
              <a:buAutoNum type="arabicPeriod"/>
              <a:tabLst/>
              <a:defRPr/>
            </a:pPr>
            <a:r>
              <a:rPr kumimoji="0" lang="en-GB" sz="259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‘full’ DOM in ANTARES</a:t>
            </a:r>
          </a:p>
          <a:p>
            <a:pPr marL="622300" marR="0" lvl="1" indent="-2667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GB" sz="232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 term benchmark of the optical module</a:t>
            </a:r>
          </a:p>
          <a:p>
            <a:pPr marL="622300" marR="0" lvl="1" indent="-2667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GB" sz="232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 of KM3NeT readout electronics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+mj-lt"/>
              <a:buAutoNum type="arabicPeriod"/>
              <a:tabLst/>
              <a:defRPr/>
            </a:pPr>
            <a:r>
              <a:rPr kumimoji="0" lang="en-GB" sz="2571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 mechanical tests in shallow waters</a:t>
            </a:r>
          </a:p>
          <a:p>
            <a:pPr marL="622300" marR="0" lvl="1" indent="-2667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lang="en-GB" sz="2286" dirty="0" smtClean="0">
                <a:solidFill>
                  <a:schemeClr val="tx2"/>
                </a:solidFill>
              </a:rPr>
              <a:t>Test of the </a:t>
            </a:r>
            <a:r>
              <a:rPr kumimoji="0" lang="en-GB" sz="232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design and integration of the detection unit (DU)</a:t>
            </a:r>
          </a:p>
          <a:p>
            <a:pPr marL="622300" marR="0" lvl="1" indent="-2667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2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 of deployment method</a:t>
            </a:r>
          </a:p>
          <a:p>
            <a:pPr marL="622300" marR="0" lvl="1" indent="-2667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endParaRPr kumimoji="0" lang="en-GB" sz="2323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+mj-lt"/>
              <a:buAutoNum type="arabicPeriod"/>
              <a:tabLst/>
              <a:defRPr/>
            </a:pPr>
            <a:r>
              <a:rPr kumimoji="0" lang="en-GB" sz="2571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Deployment of mechanical tower in deep waters</a:t>
            </a:r>
          </a:p>
          <a:p>
            <a:pPr marL="622300" marR="0" lvl="1" indent="-2667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GB" sz="232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 of reliability of backbone and DOM penetrators</a:t>
            </a:r>
          </a:p>
          <a:p>
            <a:pPr marL="3556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+mj-lt"/>
              <a:buAutoNum type="arabicPeriod"/>
              <a:tabLst/>
              <a:defRPr/>
            </a:pPr>
            <a:r>
              <a:rPr kumimoji="0" lang="en-GB" sz="2571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Deployment and connection of ‘mini-tower’ </a:t>
            </a:r>
          </a:p>
          <a:p>
            <a:pPr marL="622300" marR="0" lvl="1" indent="-2667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GB" sz="232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 of KM3NeT fibre optics and data transmission network</a:t>
            </a:r>
          </a:p>
          <a:p>
            <a:pPr marL="622300" marR="0" lvl="1" indent="-2667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GB" sz="2323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 of detector operation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+mj-lt"/>
              <a:buAutoNum type="arabicPeriod"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Connettore 1 5"/>
          <p:cNvCxnSpPr/>
          <p:nvPr/>
        </p:nvCxnSpPr>
        <p:spPr>
          <a:xfrm flipV="1">
            <a:off x="914400" y="2832100"/>
            <a:ext cx="7937500" cy="38100"/>
          </a:xfrm>
          <a:prstGeom prst="line">
            <a:avLst/>
          </a:prstGeom>
          <a:ln w="317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Arrotonda angolo stesso lato rettangolo 6"/>
          <p:cNvSpPr/>
          <p:nvPr/>
        </p:nvSpPr>
        <p:spPr>
          <a:xfrm>
            <a:off x="5524499" y="2458422"/>
            <a:ext cx="3327400" cy="355600"/>
          </a:xfrm>
          <a:prstGeom prst="round2Same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496588" y="2475468"/>
            <a:ext cx="14554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solidFill>
                  <a:schemeClr val="bg1"/>
                </a:solidFill>
              </a:rPr>
              <a:t>DOM validated</a:t>
            </a:r>
            <a:endParaRPr lang="it-IT" sz="1600" dirty="0">
              <a:solidFill>
                <a:schemeClr val="bg1"/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 flipV="1">
            <a:off x="914400" y="4317988"/>
            <a:ext cx="7937500" cy="50800"/>
          </a:xfrm>
          <a:prstGeom prst="line">
            <a:avLst/>
          </a:prstGeom>
          <a:ln w="317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Arrotonda angolo stesso lato rettangolo 9"/>
          <p:cNvSpPr/>
          <p:nvPr/>
        </p:nvSpPr>
        <p:spPr>
          <a:xfrm>
            <a:off x="5524500" y="3966734"/>
            <a:ext cx="3327400" cy="338554"/>
          </a:xfrm>
          <a:prstGeom prst="round2Same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5524500" y="3966734"/>
            <a:ext cx="33273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>
                <a:solidFill>
                  <a:schemeClr val="bg1"/>
                </a:solidFill>
              </a:rPr>
              <a:t>DU structure and deployment valid.</a:t>
            </a:r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 flipH="1">
            <a:off x="6626353" y="1930399"/>
            <a:ext cx="2262124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400" dirty="0" smtClean="0"/>
              <a:t>Responsibility </a:t>
            </a:r>
            <a:r>
              <a:rPr lang="en-GB" sz="1400" dirty="0" err="1" smtClean="0"/>
              <a:t>Nikhef</a:t>
            </a:r>
            <a:r>
              <a:rPr lang="en-GB" sz="1400" dirty="0" smtClean="0"/>
              <a:t>/CPPM</a:t>
            </a:r>
            <a:endParaRPr lang="it-IT" sz="1400" dirty="0"/>
          </a:p>
        </p:txBody>
      </p:sp>
      <p:sp>
        <p:nvSpPr>
          <p:cNvPr id="13" name="Rettangolo 12"/>
          <p:cNvSpPr/>
          <p:nvPr/>
        </p:nvSpPr>
        <p:spPr>
          <a:xfrm flipH="1">
            <a:off x="5343234" y="3022600"/>
            <a:ext cx="3508664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400" dirty="0" smtClean="0"/>
              <a:t>Responsibility INFN (design) / CPPM (sea op.)</a:t>
            </a:r>
            <a:endParaRPr lang="it-IT" sz="1400" dirty="0"/>
          </a:p>
        </p:txBody>
      </p:sp>
      <p:sp>
        <p:nvSpPr>
          <p:cNvPr id="14" name="Rettangolo 13"/>
          <p:cNvSpPr/>
          <p:nvPr/>
        </p:nvSpPr>
        <p:spPr>
          <a:xfrm flipH="1">
            <a:off x="6256052" y="4477646"/>
            <a:ext cx="2125935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600" dirty="0" smtClean="0"/>
              <a:t>Responsibility INFN</a:t>
            </a:r>
            <a:endParaRPr lang="it-IT" sz="1600" dirty="0"/>
          </a:p>
        </p:txBody>
      </p:sp>
      <p:sp>
        <p:nvSpPr>
          <p:cNvPr id="15" name="Rettangolo 14"/>
          <p:cNvSpPr/>
          <p:nvPr/>
        </p:nvSpPr>
        <p:spPr>
          <a:xfrm flipH="1">
            <a:off x="6256052" y="5314030"/>
            <a:ext cx="2125935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600" dirty="0" smtClean="0"/>
              <a:t>Responsibility INFN</a:t>
            </a:r>
            <a:endParaRPr lang="it-IT" sz="1600" dirty="0"/>
          </a:p>
        </p:txBody>
      </p:sp>
      <p:cxnSp>
        <p:nvCxnSpPr>
          <p:cNvPr id="16" name="Connettore 1 15"/>
          <p:cNvCxnSpPr/>
          <p:nvPr/>
        </p:nvCxnSpPr>
        <p:spPr>
          <a:xfrm flipV="1">
            <a:off x="914400" y="5110565"/>
            <a:ext cx="7937500" cy="38100"/>
          </a:xfrm>
          <a:prstGeom prst="line">
            <a:avLst/>
          </a:prstGeom>
          <a:ln w="317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flipV="1">
            <a:off x="914400" y="6317068"/>
            <a:ext cx="7937500" cy="38100"/>
          </a:xfrm>
          <a:prstGeom prst="line">
            <a:avLst/>
          </a:prstGeom>
          <a:ln w="317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ttangolo 17"/>
          <p:cNvSpPr/>
          <p:nvPr/>
        </p:nvSpPr>
        <p:spPr>
          <a:xfrm>
            <a:off x="64494" y="2717800"/>
            <a:ext cx="1039412" cy="30480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96699" y="2660134"/>
            <a:ext cx="9172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85000"/>
                  </a:schemeClr>
                </a:solidFill>
              </a:rPr>
              <a:t>Jun 2012</a:t>
            </a:r>
            <a:endParaRPr lang="it-IT" sz="1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63500" y="4216388"/>
            <a:ext cx="1039412" cy="30480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83005" y="4171422"/>
            <a:ext cx="979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85000"/>
                  </a:schemeClr>
                </a:solidFill>
              </a:rPr>
              <a:t>Aug 2012</a:t>
            </a:r>
            <a:endParaRPr lang="it-IT" sz="1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58344" y="5008965"/>
            <a:ext cx="1039412" cy="30480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90549" y="4931344"/>
            <a:ext cx="9791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85000"/>
                  </a:schemeClr>
                </a:solidFill>
              </a:rPr>
              <a:t>Oct 2012</a:t>
            </a:r>
            <a:endParaRPr lang="it-IT" sz="1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55691" y="6180057"/>
            <a:ext cx="1039412" cy="30480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87896" y="6147791"/>
            <a:ext cx="9940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85000"/>
                  </a:schemeClr>
                </a:solidFill>
              </a:rPr>
              <a:t>Dec 2012</a:t>
            </a:r>
            <a:endParaRPr lang="it-IT" sz="1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Development</a:t>
            </a:r>
            <a:r>
              <a:rPr lang="it-IT" dirty="0" smtClean="0"/>
              <a:t> </a:t>
            </a:r>
            <a:r>
              <a:rPr lang="it-IT" dirty="0" err="1" smtClean="0"/>
              <a:t>plan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DOM and DU </a:t>
            </a:r>
            <a:r>
              <a:rPr lang="it-IT" dirty="0" err="1" smtClean="0"/>
              <a:t>mechanics</a:t>
            </a:r>
            <a:r>
              <a:rPr lang="it-IT" dirty="0" smtClean="0"/>
              <a:t> on </a:t>
            </a:r>
            <a:r>
              <a:rPr lang="it-IT" dirty="0" err="1" smtClean="0"/>
              <a:t>track</a:t>
            </a:r>
            <a:endParaRPr lang="it-IT" dirty="0" smtClean="0"/>
          </a:p>
          <a:p>
            <a:r>
              <a:rPr lang="it-IT" dirty="0" err="1" smtClean="0"/>
              <a:t>Two</a:t>
            </a:r>
            <a:r>
              <a:rPr lang="it-IT" dirty="0" smtClean="0"/>
              <a:t> major </a:t>
            </a:r>
            <a:r>
              <a:rPr lang="it-IT" dirty="0" err="1" smtClean="0"/>
              <a:t>items</a:t>
            </a:r>
            <a:r>
              <a:rPr lang="it-IT" dirty="0" smtClean="0"/>
              <a:t> are on the </a:t>
            </a:r>
            <a:r>
              <a:rPr lang="it-IT" dirty="0" err="1" smtClean="0"/>
              <a:t>critical</a:t>
            </a:r>
            <a:r>
              <a:rPr lang="it-IT" dirty="0" smtClean="0"/>
              <a:t> </a:t>
            </a:r>
            <a:r>
              <a:rPr lang="it-IT" dirty="0" err="1" smtClean="0"/>
              <a:t>path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project</a:t>
            </a:r>
          </a:p>
          <a:p>
            <a:pPr lvl="1"/>
            <a:r>
              <a:rPr lang="it-IT" dirty="0" err="1" smtClean="0"/>
              <a:t>Electronics</a:t>
            </a:r>
            <a:endParaRPr lang="it-IT" dirty="0" smtClean="0"/>
          </a:p>
          <a:p>
            <a:pPr lvl="1"/>
            <a:r>
              <a:rPr lang="it-IT" dirty="0" err="1" smtClean="0"/>
              <a:t>Backbone</a:t>
            </a:r>
            <a:endParaRPr lang="it-IT" dirty="0" smtClean="0"/>
          </a:p>
          <a:p>
            <a:r>
              <a:rPr lang="it-IT" dirty="0" err="1" smtClean="0"/>
              <a:t>Need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take </a:t>
            </a:r>
            <a:r>
              <a:rPr lang="it-IT" dirty="0" err="1" smtClean="0"/>
              <a:t>soon</a:t>
            </a:r>
            <a:r>
              <a:rPr lang="it-IT" dirty="0" smtClean="0"/>
              <a:t> </a:t>
            </a:r>
            <a:r>
              <a:rPr lang="it-IT" dirty="0" err="1" smtClean="0"/>
              <a:t>decisions</a:t>
            </a:r>
            <a:r>
              <a:rPr lang="it-IT" dirty="0" smtClean="0"/>
              <a:t> on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proceed</a:t>
            </a:r>
            <a:endParaRPr lang="it-IT" dirty="0" smtClean="0"/>
          </a:p>
          <a:p>
            <a:r>
              <a:rPr lang="it-IT" dirty="0" err="1" smtClean="0"/>
              <a:t>Need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clearly</a:t>
            </a:r>
            <a:r>
              <a:rPr lang="it-IT" dirty="0" smtClean="0"/>
              <a:t> </a:t>
            </a:r>
            <a:r>
              <a:rPr lang="it-IT" dirty="0" err="1" smtClean="0"/>
              <a:t>define</a:t>
            </a:r>
            <a:r>
              <a:rPr lang="it-IT" dirty="0" smtClean="0"/>
              <a:t> the </a:t>
            </a:r>
            <a:r>
              <a:rPr lang="it-IT" dirty="0" err="1" smtClean="0"/>
              <a:t>decision</a:t>
            </a:r>
            <a:r>
              <a:rPr lang="it-IT" dirty="0" smtClean="0"/>
              <a:t> </a:t>
            </a:r>
            <a:r>
              <a:rPr lang="it-IT" dirty="0" err="1" smtClean="0"/>
              <a:t>process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get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procurement</a:t>
            </a:r>
            <a:r>
              <a:rPr lang="it-IT" dirty="0" smtClean="0"/>
              <a:t> </a:t>
            </a:r>
            <a:r>
              <a:rPr lang="it-IT" dirty="0" err="1" smtClean="0"/>
              <a:t>phase</a:t>
            </a:r>
            <a:endParaRPr lang="it-IT" dirty="0" smtClean="0"/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err="1" smtClean="0"/>
              <a:t>My</a:t>
            </a:r>
            <a:r>
              <a:rPr lang="it-IT" dirty="0" smtClean="0"/>
              <a:t> personal </a:t>
            </a:r>
            <a:r>
              <a:rPr lang="it-IT" dirty="0" err="1" smtClean="0"/>
              <a:t>impression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the situation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rather</a:t>
            </a:r>
            <a:r>
              <a:rPr lang="it-IT" dirty="0" smtClean="0"/>
              <a:t> delicate and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handled</a:t>
            </a:r>
            <a:r>
              <a:rPr lang="it-IT" dirty="0" smtClean="0"/>
              <a:t> </a:t>
            </a:r>
            <a:r>
              <a:rPr lang="it-IT" dirty="0" err="1" smtClean="0"/>
              <a:t>carefully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avoid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evolve in a direction </a:t>
            </a:r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the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in mind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79388" indent="-179388"/>
            <a:r>
              <a:rPr lang="en-GB" sz="2400" dirty="0" smtClean="0"/>
              <a:t>Agreement on an MOU to define the Collaboration organisation and commitments for the future</a:t>
            </a:r>
          </a:p>
          <a:p>
            <a:pPr marL="179388" indent="-179388"/>
            <a:r>
              <a:rPr lang="en-GB" sz="2400" dirty="0" smtClean="0"/>
              <a:t>Agreement to proceed towards an </a:t>
            </a:r>
            <a:r>
              <a:rPr lang="en-GB" sz="2400" dirty="0" smtClean="0"/>
              <a:t>ERIC</a:t>
            </a:r>
          </a:p>
          <a:p>
            <a:pPr marL="179388" indent="-179388"/>
            <a:r>
              <a:rPr lang="en-GB" sz="2400" dirty="0" smtClean="0"/>
              <a:t>Anticipates recommendation from SSC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en-GB" dirty="0" err="1" smtClean="0">
                <a:solidFill>
                  <a:schemeClr val="tx2"/>
                </a:solidFill>
              </a:rPr>
              <a:t>MoU</a:t>
            </a:r>
            <a:r>
              <a:rPr lang="en-GB" dirty="0" smtClean="0">
                <a:solidFill>
                  <a:schemeClr val="tx2"/>
                </a:solidFill>
              </a:rPr>
              <a:t> (a work in progress)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055"/>
            <a:ext cx="7955270" cy="47806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Presented this morning by Paschal Coyle on behalf of WPC</a:t>
            </a:r>
          </a:p>
          <a:p>
            <a:pPr marL="0" indent="0">
              <a:buNone/>
            </a:pPr>
            <a:r>
              <a:rPr lang="en-GB" sz="2000" dirty="0" smtClean="0"/>
              <a:t>MOU drafting committee:</a:t>
            </a:r>
          </a:p>
          <a:p>
            <a:pPr marL="0" indent="0">
              <a:buNone/>
            </a:pPr>
            <a:r>
              <a:rPr lang="en-GB" sz="2000" dirty="0" smtClean="0"/>
              <a:t>	P. Coyle, E. de Wolf, P. </a:t>
            </a:r>
            <a:r>
              <a:rPr lang="en-GB" sz="2000" dirty="0" err="1" smtClean="0"/>
              <a:t>Piattelli</a:t>
            </a:r>
            <a:r>
              <a:rPr lang="en-GB" sz="2000" dirty="0" smtClean="0"/>
              <a:t>, </a:t>
            </a:r>
            <a:r>
              <a:rPr lang="en-GB" sz="2000" dirty="0" err="1" smtClean="0"/>
              <a:t>I.Siotis</a:t>
            </a:r>
            <a:r>
              <a:rPr lang="en-GB" sz="2000" dirty="0" smtClean="0"/>
              <a:t>  (E. </a:t>
            </a:r>
            <a:r>
              <a:rPr lang="en-GB" sz="2000" dirty="0" err="1" smtClean="0"/>
              <a:t>Migneco</a:t>
            </a:r>
            <a:r>
              <a:rPr lang="en-GB" sz="2000" dirty="0" smtClean="0"/>
              <a:t>)</a:t>
            </a:r>
          </a:p>
          <a:p>
            <a:pPr marL="0" indent="0">
              <a:buNone/>
            </a:pPr>
            <a:r>
              <a:rPr lang="en-GB" sz="2000" dirty="0" smtClean="0"/>
              <a:t>Scope:</a:t>
            </a:r>
          </a:p>
          <a:p>
            <a:pPr marL="0" indent="0">
              <a:buNone/>
            </a:pPr>
            <a:r>
              <a:rPr lang="en-GB" sz="2000" dirty="0" smtClean="0"/>
              <a:t>	How to organise ourselves to spend coherently and efficiently </a:t>
            </a:r>
          </a:p>
          <a:p>
            <a:pPr marL="0" indent="0">
              <a:buNone/>
            </a:pPr>
            <a:r>
              <a:rPr lang="en-GB" sz="2000" dirty="0" smtClean="0"/>
              <a:t> 	the funds currently available i.e. </a:t>
            </a:r>
            <a:r>
              <a:rPr lang="en-GB" sz="2000" smtClean="0"/>
              <a:t>does not go </a:t>
            </a:r>
            <a:r>
              <a:rPr lang="en-GB" sz="2000" dirty="0" smtClean="0"/>
              <a:t>beyond </a:t>
            </a:r>
            <a:r>
              <a:rPr lang="en-GB" sz="2000" smtClean="0"/>
              <a:t>the 40 M</a:t>
            </a:r>
            <a:r>
              <a:rPr lang="en-GB" sz="2000" dirty="0" smtClean="0"/>
              <a:t>€</a:t>
            </a:r>
          </a:p>
          <a:p>
            <a:pPr marL="0" indent="0">
              <a:buNone/>
            </a:pPr>
            <a:r>
              <a:rPr lang="en-GB" sz="2000" dirty="0" smtClean="0"/>
              <a:t>	(but clearly there is the intention to do so the a future)</a:t>
            </a:r>
          </a:p>
          <a:p>
            <a:pPr marL="0" indent="0">
              <a:buNone/>
            </a:pPr>
            <a:r>
              <a:rPr lang="en-GB" sz="2000" dirty="0" smtClean="0"/>
              <a:t>Signed by:</a:t>
            </a:r>
          </a:p>
          <a:p>
            <a:pPr marL="0" indent="0">
              <a:buNone/>
            </a:pPr>
            <a:r>
              <a:rPr lang="en-GB" sz="2000" dirty="0" smtClean="0"/>
              <a:t>	at a first step- the institutes involved in the project</a:t>
            </a:r>
          </a:p>
          <a:p>
            <a:pPr marL="0" indent="0">
              <a:buNone/>
            </a:pPr>
            <a:r>
              <a:rPr lang="en-GB" sz="2000" dirty="0" smtClean="0"/>
              <a:t>	at a second step (ERIC) the ministries/funding agencies</a:t>
            </a:r>
          </a:p>
          <a:p>
            <a:pPr marL="0" indent="0">
              <a:buNone/>
            </a:pPr>
            <a:r>
              <a:rPr lang="en-GB" sz="2000" dirty="0" smtClean="0"/>
              <a:t>Commitments:</a:t>
            </a:r>
          </a:p>
          <a:p>
            <a:pPr marL="0" indent="0">
              <a:buNone/>
            </a:pPr>
            <a:r>
              <a:rPr lang="en-GB" sz="2000" dirty="0" smtClean="0"/>
              <a:t>	funds, deliverables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27642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36104"/>
          </a:xfrm>
        </p:spPr>
        <p:txBody>
          <a:bodyPr/>
          <a:lstStyle/>
          <a:p>
            <a:r>
              <a:rPr lang="en-GB" dirty="0" err="1" smtClean="0">
                <a:solidFill>
                  <a:schemeClr val="accent1">
                    <a:lumMod val="75000"/>
                  </a:schemeClr>
                </a:solidFill>
              </a:rPr>
              <a:t>MoU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Milestones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66321"/>
            <a:ext cx="8640960" cy="3535943"/>
          </a:xfrm>
        </p:spPr>
        <p:txBody>
          <a:bodyPr>
            <a:normAutofit/>
          </a:bodyPr>
          <a:lstStyle/>
          <a:p>
            <a:r>
              <a:rPr lang="en-GB" sz="1800" dirty="0" smtClean="0"/>
              <a:t>Two stages:</a:t>
            </a:r>
          </a:p>
          <a:p>
            <a:pPr lvl="1"/>
            <a:r>
              <a:rPr lang="en-GB" sz="1600" dirty="0" smtClean="0"/>
              <a:t>Preparation (2012-2013)</a:t>
            </a:r>
          </a:p>
          <a:p>
            <a:pPr lvl="2"/>
            <a:r>
              <a:rPr lang="en-GB" sz="1400" dirty="0" smtClean="0">
                <a:sym typeface="Wingdings" pitchFamily="2" charset="2"/>
              </a:rPr>
              <a:t>Simulations  detector geometry  Review</a:t>
            </a:r>
            <a:endParaRPr lang="en-GB" sz="1400" dirty="0" smtClean="0"/>
          </a:p>
          <a:p>
            <a:pPr lvl="2"/>
            <a:r>
              <a:rPr lang="en-GB" sz="1400" dirty="0" smtClean="0"/>
              <a:t>Evaluation PPM</a:t>
            </a:r>
            <a:r>
              <a:rPr lang="en-GB" sz="1400" dirty="0" smtClean="0">
                <a:sym typeface="Wingdings" pitchFamily="2" charset="2"/>
              </a:rPr>
              <a:t> </a:t>
            </a:r>
            <a:r>
              <a:rPr lang="en-GB" sz="1400" dirty="0" smtClean="0"/>
              <a:t>PM  description </a:t>
            </a:r>
            <a:r>
              <a:rPr lang="en-GB" sz="1400" dirty="0" smtClean="0">
                <a:sym typeface="Wingdings" pitchFamily="2" charset="2"/>
              </a:rPr>
              <a:t> Technical Proposal  Review</a:t>
            </a:r>
          </a:p>
          <a:p>
            <a:pPr lvl="2"/>
            <a:r>
              <a:rPr lang="en-GB" sz="1400" dirty="0" smtClean="0">
                <a:sym typeface="Wingdings" pitchFamily="2" charset="2"/>
              </a:rPr>
              <a:t>Seafloor networks at C-P and Toulon available</a:t>
            </a:r>
          </a:p>
          <a:p>
            <a:pPr lvl="2"/>
            <a:r>
              <a:rPr lang="en-GB" sz="1400" dirty="0" smtClean="0">
                <a:sym typeface="Wingdings" pitchFamily="2" charset="2"/>
              </a:rPr>
              <a:t>2DUs connected   production readiness review</a:t>
            </a:r>
          </a:p>
          <a:p>
            <a:pPr lvl="2">
              <a:buNone/>
            </a:pPr>
            <a:endParaRPr lang="en-GB" sz="1400" dirty="0" smtClean="0">
              <a:sym typeface="Wingdings" pitchFamily="2" charset="2"/>
            </a:endParaRPr>
          </a:p>
          <a:p>
            <a:pPr lvl="1"/>
            <a:r>
              <a:rPr lang="en-GB" sz="1600" dirty="0" smtClean="0"/>
              <a:t>Construction (2014-2015)</a:t>
            </a:r>
          </a:p>
          <a:p>
            <a:pPr lvl="2"/>
            <a:r>
              <a:rPr lang="en-GB" sz="1400" dirty="0" smtClean="0"/>
              <a:t>27 DUs in C-P</a:t>
            </a:r>
          </a:p>
          <a:p>
            <a:pPr lvl="2"/>
            <a:r>
              <a:rPr lang="en-GB" sz="1400" dirty="0"/>
              <a:t>2</a:t>
            </a:r>
            <a:r>
              <a:rPr lang="en-GB" sz="1400" dirty="0" smtClean="0"/>
              <a:t> DUs in Toulon</a:t>
            </a:r>
          </a:p>
          <a:p>
            <a:pPr lvl="2"/>
            <a:r>
              <a:rPr lang="en-GB" sz="1400" dirty="0" smtClean="0"/>
              <a:t>9 to increase science performance for Gal. Sources</a:t>
            </a:r>
          </a:p>
          <a:p>
            <a:pPr lvl="2"/>
            <a:r>
              <a:rPr lang="en-GB" sz="1400" dirty="0" smtClean="0"/>
              <a:t>More  DUs if costs reductions realised or additional funding forthcoming</a:t>
            </a:r>
            <a:endParaRPr lang="en-GB" sz="1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763688" y="5206320"/>
          <a:ext cx="6019190" cy="1463040"/>
        </p:xfrm>
        <a:graphic>
          <a:graphicData uri="http://schemas.openxmlformats.org/drawingml/2006/table">
            <a:tbl>
              <a:tblPr/>
              <a:tblGrid>
                <a:gridCol w="710264"/>
                <a:gridCol w="530892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Date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TDR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3Q2012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Optical module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Times New Roman"/>
                          <a:ea typeface="Times New Roman"/>
                        </a:rPr>
                        <a:t> 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Detection unit mechanics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Calibration system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4Q2012 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Backbone cable system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Times New Roman"/>
                          <a:ea typeface="Times New Roman"/>
                        </a:rPr>
                        <a:t> 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Readout/DAQ system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200">
                          <a:latin typeface="Times New Roman"/>
                          <a:ea typeface="Times New Roman"/>
                        </a:rPr>
                        <a:t> 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Shore station infrastructure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</a:rPr>
                        <a:t>??</a:t>
                      </a:r>
                      <a:endParaRPr lang="fr-FR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</a:rPr>
                        <a:t>Seafloor network system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70121" y="4702264"/>
            <a:ext cx="2875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 </a:t>
            </a:r>
            <a:r>
              <a:rPr lang="fr-FR" dirty="0" err="1" smtClean="0"/>
              <a:t>Staged</a:t>
            </a:r>
            <a:r>
              <a:rPr lang="fr-FR" dirty="0" smtClean="0"/>
              <a:t> </a:t>
            </a:r>
            <a:r>
              <a:rPr lang="fr-FR" dirty="0" err="1" smtClean="0"/>
              <a:t>Technical</a:t>
            </a:r>
            <a:r>
              <a:rPr lang="fr-FR" dirty="0" smtClean="0"/>
              <a:t> </a:t>
            </a:r>
            <a:r>
              <a:rPr lang="fr-FR" dirty="0" err="1" smtClean="0"/>
              <a:t>Proposals</a:t>
            </a:r>
            <a:endParaRPr lang="fr-FR" dirty="0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20873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/>
          <p:nvPr/>
        </p:nvGrpSpPr>
        <p:grpSpPr>
          <a:xfrm>
            <a:off x="5406188" y="1123472"/>
            <a:ext cx="3519460" cy="329525"/>
            <a:chOff x="6607212" y="421234"/>
            <a:chExt cx="3519460" cy="1121161"/>
          </a:xfrm>
        </p:grpSpPr>
        <p:sp>
          <p:nvSpPr>
            <p:cNvPr id="5" name="Rettangolo 4"/>
            <p:cNvSpPr/>
            <p:nvPr/>
          </p:nvSpPr>
          <p:spPr>
            <a:xfrm>
              <a:off x="6607212" y="469871"/>
              <a:ext cx="3519460" cy="10725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latin typeface="Calibri"/>
                <a:cs typeface="Calibri"/>
              </a:endParaRPr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6639954" y="421234"/>
              <a:ext cx="3486718" cy="1047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latin typeface="Calibri"/>
                  <a:cs typeface="Calibri"/>
                </a:rPr>
                <a:t>Science and Technology Advisory Committee</a:t>
              </a:r>
              <a:endParaRPr lang="it-IT" sz="1400" b="1" dirty="0">
                <a:latin typeface="Calibri"/>
                <a:cs typeface="Calibri"/>
              </a:endParaRPr>
            </a:p>
          </p:txBody>
        </p:sp>
      </p:grpSp>
      <p:cxnSp>
        <p:nvCxnSpPr>
          <p:cNvPr id="14" name="Connettore 1 13"/>
          <p:cNvCxnSpPr>
            <a:endCxn id="82" idx="1"/>
          </p:cNvCxnSpPr>
          <p:nvPr/>
        </p:nvCxnSpPr>
        <p:spPr>
          <a:xfrm>
            <a:off x="4508371" y="747516"/>
            <a:ext cx="1937367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ttangolo 78"/>
          <p:cNvSpPr/>
          <p:nvPr/>
        </p:nvSpPr>
        <p:spPr>
          <a:xfrm>
            <a:off x="558650" y="480911"/>
            <a:ext cx="2021596" cy="2417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Calibri"/>
                <a:cs typeface="Calibri"/>
              </a:rPr>
              <a:t>QA/QC Manager</a:t>
            </a:r>
            <a:endParaRPr lang="it-IT" sz="14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8" name="Rettangolo 87"/>
          <p:cNvSpPr/>
          <p:nvPr/>
        </p:nvSpPr>
        <p:spPr>
          <a:xfrm>
            <a:off x="509087" y="2508115"/>
            <a:ext cx="1414403" cy="7798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Calibri"/>
              <a:cs typeface="Calibri"/>
            </a:endParaRPr>
          </a:p>
        </p:txBody>
      </p:sp>
      <p:sp>
        <p:nvSpPr>
          <p:cNvPr id="161" name="CasellaDiTesto 160"/>
          <p:cNvSpPr txBox="1"/>
          <p:nvPr/>
        </p:nvSpPr>
        <p:spPr>
          <a:xfrm>
            <a:off x="606895" y="2555208"/>
            <a:ext cx="14066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Calibri"/>
                <a:cs typeface="Calibri"/>
              </a:rPr>
              <a:t>Physics Coordinator</a:t>
            </a:r>
          </a:p>
          <a:p>
            <a:r>
              <a:rPr lang="it-IT" sz="1400" b="1" dirty="0" smtClean="0">
                <a:latin typeface="Calibri"/>
                <a:cs typeface="Calibri"/>
              </a:rPr>
              <a:t>(elected)</a:t>
            </a:r>
          </a:p>
        </p:txBody>
      </p:sp>
      <p:grpSp>
        <p:nvGrpSpPr>
          <p:cNvPr id="6" name="Group 17"/>
          <p:cNvGrpSpPr/>
          <p:nvPr/>
        </p:nvGrpSpPr>
        <p:grpSpPr>
          <a:xfrm>
            <a:off x="3370138" y="2514139"/>
            <a:ext cx="1294424" cy="787340"/>
            <a:chOff x="1606790" y="2285261"/>
            <a:chExt cx="1294424" cy="1940807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7" name="Rettangolo 6"/>
            <p:cNvSpPr/>
            <p:nvPr/>
          </p:nvSpPr>
          <p:spPr>
            <a:xfrm>
              <a:off x="1606790" y="2285261"/>
              <a:ext cx="1294424" cy="190746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Calibri"/>
                <a:cs typeface="Calibri"/>
              </a:endParaRPr>
            </a:p>
          </p:txBody>
        </p:sp>
        <p:sp>
          <p:nvSpPr>
            <p:cNvPr id="162" name="CasellaDiTesto 161"/>
            <p:cNvSpPr txBox="1"/>
            <p:nvPr/>
          </p:nvSpPr>
          <p:spPr>
            <a:xfrm>
              <a:off x="1659452" y="2405248"/>
              <a:ext cx="1214466" cy="18208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latin typeface="Calibri"/>
                  <a:cs typeface="Calibri"/>
                </a:rPr>
                <a:t>Technical coordinator</a:t>
              </a:r>
            </a:p>
            <a:p>
              <a:r>
                <a:rPr lang="it-IT" sz="1400" b="1" dirty="0" smtClean="0">
                  <a:latin typeface="Calibri"/>
                  <a:cs typeface="Calibri"/>
                </a:rPr>
                <a:t>(elected)</a:t>
              </a:r>
            </a:p>
          </p:txBody>
        </p:sp>
      </p:grpSp>
      <p:grpSp>
        <p:nvGrpSpPr>
          <p:cNvPr id="12" name="Group 14"/>
          <p:cNvGrpSpPr/>
          <p:nvPr/>
        </p:nvGrpSpPr>
        <p:grpSpPr>
          <a:xfrm>
            <a:off x="7539595" y="2506737"/>
            <a:ext cx="1314310" cy="781219"/>
            <a:chOff x="7136502" y="2370395"/>
            <a:chExt cx="1314310" cy="1226963"/>
          </a:xfrm>
        </p:grpSpPr>
        <p:sp>
          <p:nvSpPr>
            <p:cNvPr id="76" name="Rettangolo 6"/>
            <p:cNvSpPr/>
            <p:nvPr/>
          </p:nvSpPr>
          <p:spPr>
            <a:xfrm>
              <a:off x="7136502" y="2370395"/>
              <a:ext cx="1314310" cy="122696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Calibri"/>
                <a:cs typeface="Calibri"/>
              </a:endParaRPr>
            </a:p>
          </p:txBody>
        </p:sp>
        <p:sp>
          <p:nvSpPr>
            <p:cNvPr id="105" name="CasellaDiTesto 161"/>
            <p:cNvSpPr txBox="1"/>
            <p:nvPr/>
          </p:nvSpPr>
          <p:spPr>
            <a:xfrm>
              <a:off x="7161868" y="2393872"/>
              <a:ext cx="1288944" cy="11601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latin typeface="Calibri"/>
                  <a:cs typeface="Calibri"/>
                </a:rPr>
                <a:t>Earth &amp; Sea</a:t>
              </a:r>
            </a:p>
            <a:p>
              <a:r>
                <a:rPr lang="it-IT" sz="1400" b="1" dirty="0" smtClean="0">
                  <a:latin typeface="Calibri"/>
                  <a:cs typeface="Calibri"/>
                </a:rPr>
                <a:t>Sciences</a:t>
              </a:r>
            </a:p>
            <a:p>
              <a:r>
                <a:rPr lang="it-IT" sz="1400" b="1" dirty="0" smtClean="0">
                  <a:latin typeface="Calibri"/>
                  <a:cs typeface="Calibri"/>
                </a:rPr>
                <a:t>(appointed)</a:t>
              </a:r>
            </a:p>
          </p:txBody>
        </p:sp>
      </p:grpSp>
      <p:grpSp>
        <p:nvGrpSpPr>
          <p:cNvPr id="15" name="Group 16"/>
          <p:cNvGrpSpPr/>
          <p:nvPr/>
        </p:nvGrpSpPr>
        <p:grpSpPr>
          <a:xfrm>
            <a:off x="4757037" y="2508116"/>
            <a:ext cx="1282198" cy="779840"/>
            <a:chOff x="3013384" y="2292216"/>
            <a:chExt cx="1282198" cy="1925322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8" name="Rettangolo 7"/>
            <p:cNvSpPr/>
            <p:nvPr/>
          </p:nvSpPr>
          <p:spPr>
            <a:xfrm>
              <a:off x="3013384" y="2292216"/>
              <a:ext cx="1282198" cy="192532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Calibri"/>
                <a:cs typeface="Calibri"/>
              </a:endParaRPr>
            </a:p>
          </p:txBody>
        </p:sp>
        <p:sp>
          <p:nvSpPr>
            <p:cNvPr id="127" name="CasellaDiTesto 161"/>
            <p:cNvSpPr txBox="1"/>
            <p:nvPr/>
          </p:nvSpPr>
          <p:spPr>
            <a:xfrm>
              <a:off x="3053820" y="2360177"/>
              <a:ext cx="1214466" cy="182366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latin typeface="Calibri"/>
                  <a:cs typeface="Calibri"/>
                </a:rPr>
                <a:t>Logistics </a:t>
              </a:r>
              <a:endParaRPr lang="it-IT" sz="1400" b="1" dirty="0">
                <a:latin typeface="Calibri"/>
                <a:cs typeface="Calibri"/>
              </a:endParaRPr>
            </a:p>
            <a:p>
              <a:r>
                <a:rPr lang="it-IT" sz="1400" b="1" dirty="0" smtClean="0">
                  <a:latin typeface="Calibri"/>
                  <a:cs typeface="Calibri"/>
                </a:rPr>
                <a:t>Manager</a:t>
              </a:r>
            </a:p>
            <a:p>
              <a:r>
                <a:rPr lang="it-IT" sz="1400" b="1" dirty="0" smtClean="0">
                  <a:latin typeface="Calibri"/>
                  <a:cs typeface="Calibri"/>
                </a:rPr>
                <a:t>(appointed)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139602" y="2506737"/>
            <a:ext cx="1316046" cy="990302"/>
            <a:chOff x="4360594" y="2298777"/>
            <a:chExt cx="1316046" cy="2663954"/>
          </a:xfrm>
        </p:grpSpPr>
        <p:sp>
          <p:nvSpPr>
            <p:cNvPr id="115" name="Rettangolo 7"/>
            <p:cNvSpPr/>
            <p:nvPr/>
          </p:nvSpPr>
          <p:spPr>
            <a:xfrm>
              <a:off x="4360594" y="2298777"/>
              <a:ext cx="1316046" cy="210151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Calibri"/>
                <a:cs typeface="Calibri"/>
              </a:endParaRPr>
            </a:p>
          </p:txBody>
        </p:sp>
        <p:sp>
          <p:nvSpPr>
            <p:cNvPr id="128" name="CasellaDiTesto 161"/>
            <p:cNvSpPr txBox="1"/>
            <p:nvPr/>
          </p:nvSpPr>
          <p:spPr>
            <a:xfrm>
              <a:off x="4434540" y="2396143"/>
              <a:ext cx="1214466" cy="2566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b="1" dirty="0" smtClean="0">
                  <a:latin typeface="Calibri"/>
                  <a:cs typeface="Calibri"/>
                </a:rPr>
                <a:t>Install. Site </a:t>
              </a:r>
              <a:endParaRPr lang="it-IT" sz="1400" b="1" dirty="0">
                <a:latin typeface="Calibri"/>
                <a:cs typeface="Calibri"/>
              </a:endParaRPr>
            </a:p>
            <a:p>
              <a:r>
                <a:rPr lang="it-IT" sz="1400" b="1" dirty="0" smtClean="0">
                  <a:latin typeface="Calibri"/>
                  <a:cs typeface="Calibri"/>
                </a:rPr>
                <a:t>Managers</a:t>
              </a:r>
            </a:p>
            <a:p>
              <a:r>
                <a:rPr lang="it-IT" sz="1400" b="1" dirty="0" smtClean="0">
                  <a:latin typeface="Calibri"/>
                  <a:cs typeface="Calibri"/>
                </a:rPr>
                <a:t>(appointed)</a:t>
              </a:r>
            </a:p>
            <a:p>
              <a:endParaRPr lang="it-IT" sz="1400" b="1" dirty="0">
                <a:latin typeface="Calibri"/>
                <a:cs typeface="Calibri"/>
              </a:endParaRPr>
            </a:p>
          </p:txBody>
        </p:sp>
      </p:grpSp>
      <p:sp>
        <p:nvSpPr>
          <p:cNvPr id="164" name="Rettangolo 6"/>
          <p:cNvSpPr/>
          <p:nvPr/>
        </p:nvSpPr>
        <p:spPr>
          <a:xfrm>
            <a:off x="1993731" y="2508115"/>
            <a:ext cx="1294424" cy="7798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Calibri"/>
              <a:cs typeface="Calibri"/>
            </a:endParaRPr>
          </a:p>
        </p:txBody>
      </p:sp>
      <p:sp>
        <p:nvSpPr>
          <p:cNvPr id="166" name="CasellaDiTesto 161"/>
          <p:cNvSpPr txBox="1"/>
          <p:nvPr/>
        </p:nvSpPr>
        <p:spPr>
          <a:xfrm>
            <a:off x="2046393" y="2556791"/>
            <a:ext cx="1214466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Calibri"/>
                <a:cs typeface="Calibri"/>
              </a:rPr>
              <a:t>Deputy spokesperson</a:t>
            </a:r>
          </a:p>
          <a:p>
            <a:r>
              <a:rPr lang="it-IT" sz="1400" b="1" dirty="0" smtClean="0">
                <a:latin typeface="Calibri"/>
                <a:cs typeface="Calibri"/>
              </a:rPr>
              <a:t>(elected)</a:t>
            </a:r>
          </a:p>
        </p:txBody>
      </p:sp>
      <p:grpSp>
        <p:nvGrpSpPr>
          <p:cNvPr id="17" name="Group 47"/>
          <p:cNvGrpSpPr/>
          <p:nvPr/>
        </p:nvGrpSpPr>
        <p:grpSpPr>
          <a:xfrm>
            <a:off x="3407931" y="1750487"/>
            <a:ext cx="2247750" cy="544143"/>
            <a:chOff x="2505507" y="2025491"/>
            <a:chExt cx="3690577" cy="438078"/>
          </a:xfrm>
        </p:grpSpPr>
        <p:sp>
          <p:nvSpPr>
            <p:cNvPr id="170" name="Rettangolo 87"/>
            <p:cNvSpPr/>
            <p:nvPr/>
          </p:nvSpPr>
          <p:spPr>
            <a:xfrm>
              <a:off x="2505507" y="2025491"/>
              <a:ext cx="3690577" cy="43807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latin typeface="Calibri"/>
                <a:cs typeface="Calibri"/>
              </a:endParaRPr>
            </a:p>
          </p:txBody>
        </p:sp>
        <p:sp>
          <p:nvSpPr>
            <p:cNvPr id="171" name="CasellaDiTesto 160"/>
            <p:cNvSpPr txBox="1"/>
            <p:nvPr/>
          </p:nvSpPr>
          <p:spPr>
            <a:xfrm>
              <a:off x="2682614" y="2030758"/>
              <a:ext cx="3336360" cy="421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b="1" dirty="0" smtClean="0">
                  <a:latin typeface="Calibri"/>
                  <a:cs typeface="Calibri"/>
                </a:rPr>
                <a:t>Spokesperson (chair)</a:t>
              </a:r>
            </a:p>
            <a:p>
              <a:pPr algn="ctr"/>
              <a:r>
                <a:rPr lang="it-IT" sz="1400" b="1" dirty="0" smtClean="0">
                  <a:latin typeface="Calibri"/>
                  <a:cs typeface="Calibri"/>
                </a:rPr>
                <a:t>(elected)</a:t>
              </a:r>
            </a:p>
          </p:txBody>
        </p:sp>
      </p:grpSp>
      <p:cxnSp>
        <p:nvCxnSpPr>
          <p:cNvPr id="23" name="Straight Connector 22"/>
          <p:cNvCxnSpPr>
            <a:stCxn id="172" idx="2"/>
            <a:endCxn id="170" idx="0"/>
          </p:cNvCxnSpPr>
          <p:nvPr/>
        </p:nvCxnSpPr>
        <p:spPr>
          <a:xfrm>
            <a:off x="4515886" y="388541"/>
            <a:ext cx="15920" cy="13619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80246" y="655778"/>
            <a:ext cx="1937912" cy="92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2" name="CasellaDiTesto 79"/>
          <p:cNvSpPr txBox="1"/>
          <p:nvPr/>
        </p:nvSpPr>
        <p:spPr>
          <a:xfrm>
            <a:off x="2586035" y="80764"/>
            <a:ext cx="385970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 smtClean="0">
                <a:latin typeface="Calibri"/>
                <a:cs typeface="Calibri"/>
              </a:rPr>
              <a:t>Institute  Board (chair elected)</a:t>
            </a:r>
            <a:endParaRPr lang="it-IT" sz="1400" b="1" i="1" dirty="0" smtClean="0">
              <a:latin typeface="Calibri"/>
              <a:cs typeface="Calibri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2609814" y="1067490"/>
            <a:ext cx="19083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0252" y="1624284"/>
            <a:ext cx="8705935" cy="1782781"/>
          </a:xfrm>
          <a:prstGeom prst="rect">
            <a:avLst/>
          </a:prstGeom>
          <a:noFill/>
          <a:ln w="28575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/>
              <a:cs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4569" y="1750489"/>
            <a:ext cx="27135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Calibri"/>
                <a:cs typeface="Calibri"/>
              </a:rPr>
              <a:t>Executive Management Team</a:t>
            </a:r>
            <a:endParaRPr lang="en-GB" sz="1600" b="1" dirty="0">
              <a:latin typeface="Calibri"/>
              <a:cs typeface="Calibri"/>
            </a:endParaRPr>
          </a:p>
        </p:txBody>
      </p:sp>
      <p:sp>
        <p:nvSpPr>
          <p:cNvPr id="50" name="Rettangolo 87"/>
          <p:cNvSpPr/>
          <p:nvPr/>
        </p:nvSpPr>
        <p:spPr>
          <a:xfrm>
            <a:off x="176951" y="4516738"/>
            <a:ext cx="1414403" cy="10340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Calibri"/>
                <a:cs typeface="Calibri"/>
              </a:rPr>
              <a:t>Coordinators of Software and Physics activities</a:t>
            </a:r>
          </a:p>
        </p:txBody>
      </p:sp>
      <p:sp>
        <p:nvSpPr>
          <p:cNvPr id="54" name="Rettangolo 87"/>
          <p:cNvSpPr/>
          <p:nvPr/>
        </p:nvSpPr>
        <p:spPr>
          <a:xfrm>
            <a:off x="1827914" y="4813116"/>
            <a:ext cx="1414403" cy="5891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Calibri"/>
                <a:cs typeface="Calibri"/>
              </a:rPr>
              <a:t>Publication  Committee</a:t>
            </a:r>
            <a:endParaRPr lang="it-IT" sz="14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5" name="Rettangolo 87"/>
          <p:cNvSpPr/>
          <p:nvPr/>
        </p:nvSpPr>
        <p:spPr>
          <a:xfrm>
            <a:off x="1942087" y="3618918"/>
            <a:ext cx="1695496" cy="5754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Calibri"/>
                <a:cs typeface="Calibri"/>
              </a:rPr>
              <a:t>Conference and Outreach  Committee</a:t>
            </a:r>
            <a:endParaRPr lang="it-IT" sz="14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56" name="Straight Connector 55"/>
          <p:cNvCxnSpPr>
            <a:endCxn id="67" idx="0"/>
          </p:cNvCxnSpPr>
          <p:nvPr/>
        </p:nvCxnSpPr>
        <p:spPr>
          <a:xfrm>
            <a:off x="932348" y="3315250"/>
            <a:ext cx="1" cy="2983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855433" y="3301602"/>
            <a:ext cx="0" cy="1593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164" idx="2"/>
          </p:cNvCxnSpPr>
          <p:nvPr/>
        </p:nvCxnSpPr>
        <p:spPr>
          <a:xfrm flipH="1">
            <a:off x="2639382" y="3287955"/>
            <a:ext cx="1561" cy="3878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211960" y="3284984"/>
            <a:ext cx="0" cy="2160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ettangolo 78"/>
          <p:cNvSpPr/>
          <p:nvPr/>
        </p:nvSpPr>
        <p:spPr>
          <a:xfrm>
            <a:off x="569481" y="909044"/>
            <a:ext cx="2021596" cy="2417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Calibri"/>
                <a:cs typeface="Calibri"/>
              </a:rPr>
              <a:t>Safety Manager</a:t>
            </a:r>
            <a:endParaRPr lang="it-IT" sz="14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2" name="Rettangolo 78"/>
          <p:cNvSpPr/>
          <p:nvPr/>
        </p:nvSpPr>
        <p:spPr>
          <a:xfrm>
            <a:off x="585401" y="1293460"/>
            <a:ext cx="2021596" cy="2417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Calibri"/>
                <a:cs typeface="Calibri"/>
              </a:rPr>
              <a:t>Resource Manager</a:t>
            </a:r>
            <a:endParaRPr lang="it-IT" sz="14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2639382" y="1424610"/>
            <a:ext cx="19083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55951" y="4030630"/>
            <a:ext cx="1651012" cy="5049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Calibri"/>
                <a:cs typeface="Calibri"/>
              </a:rPr>
              <a:t>Coordinators DOM assembly sites</a:t>
            </a:r>
            <a:endParaRPr lang="en-GB" sz="12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858223" y="4606118"/>
            <a:ext cx="1651012" cy="5049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Calibri"/>
                <a:cs typeface="Calibri"/>
              </a:rPr>
              <a:t>Coordinators DU integration sites</a:t>
            </a:r>
            <a:endParaRPr lang="en-GB" sz="12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846847" y="5195254"/>
            <a:ext cx="1651012" cy="4674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Calibri"/>
                <a:cs typeface="Calibri"/>
              </a:rPr>
              <a:t>Coordinator readout/DAQ</a:t>
            </a:r>
            <a:endParaRPr lang="en-GB" sz="12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79912" y="3501008"/>
            <a:ext cx="1801140" cy="347188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74143" y="3525654"/>
            <a:ext cx="1619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alibri"/>
                <a:cs typeface="Calibri"/>
              </a:rPr>
              <a:t>Technical Steering Committee</a:t>
            </a:r>
            <a:endParaRPr lang="en-GB" sz="1400" b="1" dirty="0">
              <a:latin typeface="Calibri"/>
              <a:cs typeface="Calibri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91375" y="3613580"/>
            <a:ext cx="1681947" cy="261206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/>
              <a:cs typeface="Calibri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23215" y="3705350"/>
            <a:ext cx="17322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Calibri"/>
                <a:cs typeface="Calibri"/>
              </a:rPr>
              <a:t>Physics and Software </a:t>
            </a:r>
            <a:r>
              <a:rPr lang="en-GB" sz="1400" b="1" dirty="0">
                <a:latin typeface="Calibri"/>
                <a:cs typeface="Calibri"/>
              </a:rPr>
              <a:t> </a:t>
            </a:r>
            <a:r>
              <a:rPr lang="en-GB" sz="1400" b="1" dirty="0" smtClean="0">
                <a:latin typeface="Calibri"/>
                <a:cs typeface="Calibri"/>
              </a:rPr>
              <a:t>Steering Committee</a:t>
            </a:r>
            <a:endParaRPr lang="en-GB" sz="1400" b="1" dirty="0">
              <a:latin typeface="Calibri"/>
              <a:cs typeface="Calibri"/>
            </a:endParaRPr>
          </a:p>
        </p:txBody>
      </p:sp>
      <p:grpSp>
        <p:nvGrpSpPr>
          <p:cNvPr id="18" name="Group 5"/>
          <p:cNvGrpSpPr/>
          <p:nvPr/>
        </p:nvGrpSpPr>
        <p:grpSpPr>
          <a:xfrm>
            <a:off x="6314863" y="3518044"/>
            <a:ext cx="1805684" cy="2612062"/>
            <a:chOff x="5864479" y="3627228"/>
            <a:chExt cx="1805684" cy="2612062"/>
          </a:xfrm>
        </p:grpSpPr>
        <p:sp>
          <p:nvSpPr>
            <p:cNvPr id="69" name="Rectangle 68"/>
            <p:cNvSpPr/>
            <p:nvPr/>
          </p:nvSpPr>
          <p:spPr>
            <a:xfrm>
              <a:off x="5864479" y="3627228"/>
              <a:ext cx="1805684" cy="261206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Calibri"/>
                <a:cs typeface="Calibri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950911" y="3718998"/>
              <a:ext cx="16191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>
                  <a:latin typeface="Calibri"/>
                  <a:cs typeface="Calibri"/>
                </a:rPr>
                <a:t>Management local infrastructures</a:t>
              </a:r>
              <a:endParaRPr lang="en-GB" sz="1400" b="1" dirty="0">
                <a:latin typeface="Calibri"/>
                <a:cs typeface="Calibri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946367" y="4292214"/>
              <a:ext cx="1651012" cy="50496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solidFill>
                    <a:schemeClr val="tx1"/>
                  </a:solidFill>
                  <a:latin typeface="Calibri"/>
                  <a:cs typeface="Calibri"/>
                </a:rPr>
                <a:t>Local shore station</a:t>
              </a:r>
              <a:endParaRPr lang="en-GB" sz="1400" b="1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962287" y="4908646"/>
              <a:ext cx="1651012" cy="50496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solidFill>
                    <a:schemeClr val="tx1"/>
                  </a:solidFill>
                  <a:latin typeface="Calibri"/>
                  <a:cs typeface="Calibri"/>
                </a:rPr>
                <a:t> Local seafloor network</a:t>
              </a:r>
              <a:endParaRPr lang="en-GB" sz="1400" b="1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964559" y="5538726"/>
              <a:ext cx="1651012" cy="6027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solidFill>
                    <a:schemeClr val="tx1"/>
                  </a:solidFill>
                  <a:latin typeface="Calibri"/>
                  <a:cs typeface="Calibri"/>
                </a:rPr>
                <a:t> Local sea operations</a:t>
              </a:r>
              <a:endParaRPr lang="en-GB" sz="1400" b="1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cxnSp>
        <p:nvCxnSpPr>
          <p:cNvPr id="74" name="Straight Connector 73"/>
          <p:cNvCxnSpPr/>
          <p:nvPr/>
        </p:nvCxnSpPr>
        <p:spPr>
          <a:xfrm>
            <a:off x="6414943" y="3315250"/>
            <a:ext cx="0" cy="2200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3862767" y="5743446"/>
            <a:ext cx="1651012" cy="4935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Calibri"/>
                <a:cs typeface="Calibri"/>
              </a:rPr>
              <a:t>Coordinators R&amp;D projects</a:t>
            </a:r>
            <a:endParaRPr lang="en-GB" sz="12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grpSp>
        <p:nvGrpSpPr>
          <p:cNvPr id="19" name="Group 80"/>
          <p:cNvGrpSpPr/>
          <p:nvPr/>
        </p:nvGrpSpPr>
        <p:grpSpPr>
          <a:xfrm>
            <a:off x="6445738" y="594975"/>
            <a:ext cx="2494482" cy="323385"/>
            <a:chOff x="6429818" y="469871"/>
            <a:chExt cx="2494482" cy="1136865"/>
          </a:xfrm>
        </p:grpSpPr>
        <p:sp>
          <p:nvSpPr>
            <p:cNvPr id="82" name="Rettangolo 4"/>
            <p:cNvSpPr/>
            <p:nvPr/>
          </p:nvSpPr>
          <p:spPr>
            <a:xfrm>
              <a:off x="6429818" y="469871"/>
              <a:ext cx="2494482" cy="10725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latin typeface="Calibri"/>
                <a:cs typeface="Calibri"/>
              </a:endParaRPr>
            </a:p>
          </p:txBody>
        </p:sp>
        <p:sp>
          <p:nvSpPr>
            <p:cNvPr id="83" name="CasellaDiTesto 10"/>
            <p:cNvSpPr txBox="1"/>
            <p:nvPr/>
          </p:nvSpPr>
          <p:spPr>
            <a:xfrm>
              <a:off x="6518152" y="524741"/>
              <a:ext cx="2399952" cy="1081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b="1" dirty="0" smtClean="0">
                  <a:latin typeface="Calibri"/>
                  <a:cs typeface="Calibri"/>
                </a:rPr>
                <a:t>International  Resource Board</a:t>
              </a:r>
              <a:endParaRPr lang="it-IT" sz="1400" b="1" dirty="0">
                <a:latin typeface="Calibri"/>
                <a:cs typeface="Calibri"/>
              </a:endParaRPr>
            </a:p>
          </p:txBody>
        </p:sp>
      </p:grpSp>
      <p:cxnSp>
        <p:nvCxnSpPr>
          <p:cNvPr id="85" name="Connettore 1 13"/>
          <p:cNvCxnSpPr>
            <a:endCxn id="5" idx="1"/>
          </p:cNvCxnSpPr>
          <p:nvPr/>
        </p:nvCxnSpPr>
        <p:spPr>
          <a:xfrm>
            <a:off x="4547726" y="1295382"/>
            <a:ext cx="8584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3869504" y="6324028"/>
            <a:ext cx="1651012" cy="4674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  <a:latin typeface="Calibri"/>
                <a:cs typeface="Calibri"/>
              </a:rPr>
              <a:t>Local </a:t>
            </a:r>
            <a:r>
              <a:rPr lang="en-GB" sz="1200" b="1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GB" sz="1200" b="1" dirty="0" smtClean="0">
                <a:solidFill>
                  <a:schemeClr val="tx1"/>
                </a:solidFill>
                <a:latin typeface="Calibri"/>
                <a:cs typeface="Calibri"/>
              </a:rPr>
              <a:t>Seabed Infrastructure coordinators</a:t>
            </a:r>
            <a:endParaRPr lang="en-GB" sz="12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75" name="Segnaposto data 7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E. Migneco</a:t>
            </a:r>
            <a:endParaRPr lang="it-IT"/>
          </a:p>
        </p:txBody>
      </p:sp>
      <p:sp>
        <p:nvSpPr>
          <p:cNvPr id="77" name="Segnaposto numero diapositiva 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46AF6-DE2C-9F44-8F3C-45CA1A9D81AB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78" name="Segnaposto piè di pagina 7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KM3NeT-PP general meeting - Catania, february 23 2012</a:t>
            </a:r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70392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Origine.thmx</Template>
  <TotalTime>3653</TotalTime>
  <Words>1018</Words>
  <Application>Microsoft Macintosh PowerPoint</Application>
  <PresentationFormat>Presentazione su schermo (4:3)</PresentationFormat>
  <Paragraphs>178</Paragraphs>
  <Slides>11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Origine</vt:lpstr>
      <vt:lpstr>Concluding remarks</vt:lpstr>
      <vt:lpstr>The (near)-future of KM3NeT</vt:lpstr>
      <vt:lpstr>Technology development plan</vt:lpstr>
      <vt:lpstr>PPM test programme (timeline and responsibilities)</vt:lpstr>
      <vt:lpstr>Diapositiva 5</vt:lpstr>
      <vt:lpstr>Diapositiva 6</vt:lpstr>
      <vt:lpstr>MoU (a work in progress)</vt:lpstr>
      <vt:lpstr>MoU- Milestones</vt:lpstr>
      <vt:lpstr>Diapositiva 9</vt:lpstr>
      <vt:lpstr>Management Elections</vt:lpstr>
      <vt:lpstr>Conclusions</vt:lpstr>
    </vt:vector>
  </TitlesOfParts>
  <Company>INFN-LNS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Paolo Piattelli</dc:creator>
  <cp:lastModifiedBy>Paolo Piattelli</cp:lastModifiedBy>
  <cp:revision>114</cp:revision>
  <dcterms:created xsi:type="dcterms:W3CDTF">2012-02-23T12:15:15Z</dcterms:created>
  <dcterms:modified xsi:type="dcterms:W3CDTF">2012-02-23T12:52:21Z</dcterms:modified>
</cp:coreProperties>
</file>