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78" r:id="rId2"/>
    <p:sldId id="316" r:id="rId3"/>
    <p:sldId id="375" r:id="rId4"/>
    <p:sldId id="379" r:id="rId5"/>
    <p:sldId id="317" r:id="rId6"/>
    <p:sldId id="370" r:id="rId7"/>
    <p:sldId id="390" r:id="rId8"/>
    <p:sldId id="383" r:id="rId9"/>
    <p:sldId id="380" r:id="rId10"/>
    <p:sldId id="382" r:id="rId11"/>
    <p:sldId id="372" r:id="rId12"/>
    <p:sldId id="346" r:id="rId13"/>
    <p:sldId id="347" r:id="rId14"/>
    <p:sldId id="381" r:id="rId15"/>
    <p:sldId id="348" r:id="rId16"/>
    <p:sldId id="330" r:id="rId17"/>
    <p:sldId id="349" r:id="rId18"/>
    <p:sldId id="350" r:id="rId19"/>
    <p:sldId id="351" r:id="rId20"/>
    <p:sldId id="373" r:id="rId21"/>
    <p:sldId id="376" r:id="rId22"/>
    <p:sldId id="369" r:id="rId23"/>
    <p:sldId id="385" r:id="rId24"/>
    <p:sldId id="386" r:id="rId25"/>
    <p:sldId id="374" r:id="rId26"/>
    <p:sldId id="387" r:id="rId27"/>
    <p:sldId id="371" r:id="rId28"/>
    <p:sldId id="388" r:id="rId29"/>
    <p:sldId id="389" r:id="rId30"/>
  </p:sldIdLst>
  <p:sldSz cx="9144000" cy="6858000" type="screen4x3"/>
  <p:notesSz cx="67818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0" autoAdjust="0"/>
    <p:restoredTop sz="94660"/>
  </p:normalViewPr>
  <p:slideViewPr>
    <p:cSldViewPr snapToGrid="0">
      <p:cViewPr>
        <p:scale>
          <a:sx n="80" d="100"/>
          <a:sy n="80" d="100"/>
        </p:scale>
        <p:origin x="-147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750" y="0"/>
            <a:ext cx="2938463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7B32-A28E-465F-AAA5-877B5B56FFC2}" type="datetimeFigureOut">
              <a:rPr lang="en-US" smtClean="0"/>
              <a:pPr/>
              <a:t>2/21/2012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384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750" y="9361488"/>
            <a:ext cx="2938463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30B72-C5EA-4A73-B836-9371DE5D4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66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9309" cy="492760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0908" y="0"/>
            <a:ext cx="2939309" cy="492760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r">
              <a:defRPr sz="1200"/>
            </a:lvl1pPr>
          </a:lstStyle>
          <a:p>
            <a:fld id="{C5706192-ED0D-49BE-BC82-9AC3AB60F218}" type="datetimeFigureOut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83" tIns="45542" rIns="91083" bIns="4554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180" y="4681220"/>
            <a:ext cx="5425440" cy="4434840"/>
          </a:xfrm>
          <a:prstGeom prst="rect">
            <a:avLst/>
          </a:prstGeom>
        </p:spPr>
        <p:txBody>
          <a:bodyPr vert="horz" lIns="91083" tIns="45542" rIns="91083" bIns="455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861"/>
            <a:ext cx="2939309" cy="492760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0908" y="9360861"/>
            <a:ext cx="2939309" cy="492760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r">
              <a:defRPr sz="1200"/>
            </a:lvl1pPr>
          </a:lstStyle>
          <a:p>
            <a:fld id="{BDF3B268-AB3F-4366-89E4-BA57292A04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3B268-AB3F-4366-89E4-BA57292A04F6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55F3-FBF7-4017-AAC3-A3A320529C18}" type="datetime1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09100-E962-45D2-AEA5-1CA5DCC6DBED}" type="datetime1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F41FE-07E9-4169-A635-774D5481B4D5}" type="datetime1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B867-C085-4113-A406-CCAF299C45D4}" type="datetime1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114F0-777F-4BCD-A407-092530BC6747}" type="datetime1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1921-E15D-47B3-9298-8AB1712ECF3E}" type="datetime1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ADE83-B34F-4EBC-8FC8-7785030F894C}" type="datetime1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D633-5DEE-44BA-AE23-E8A175BA2FBB}" type="datetime1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68279-135B-4B10-B18D-6CE53E26A295}" type="datetime1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3090-1530-4FE9-8A5A-A6284E6D7154}" type="datetime1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73A1A-9118-4A9A-9427-080199A0CDEF}" type="datetime1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5ED47-38D9-4C07-A97D-A8C4756AC99E}" type="datetime1">
              <a:rPr lang="en-US" smtClean="0"/>
              <a:pPr/>
              <a:t>2/21/2012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DFC72-4C75-45E9-BA82-7201C2609A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97446" y="1366767"/>
            <a:ext cx="172899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Motivations</a:t>
            </a: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913153" y="0"/>
            <a:ext cx="1230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KM3Net </a:t>
            </a:r>
            <a:r>
              <a:rPr lang="nl-NL" sz="1400" dirty="0" smtClean="0">
                <a:solidFill>
                  <a:srgbClr val="0070C0"/>
                </a:solidFill>
              </a:rPr>
              <a:t>VEOC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0264" y="2221675"/>
            <a:ext cx="76581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Based on developments on solid cable at NEMO and </a:t>
            </a:r>
            <a:r>
              <a:rPr lang="en-GB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Antares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project and proto cable of </a:t>
            </a:r>
            <a:r>
              <a:rPr lang="en-GB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Seacon</a:t>
            </a:r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Optimizing properties like;</a:t>
            </a:r>
          </a:p>
          <a:p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flexibility</a:t>
            </a:r>
          </a:p>
          <a:p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weight</a:t>
            </a:r>
          </a:p>
          <a:p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drag resistance</a:t>
            </a:r>
          </a:p>
          <a:p>
            <a:r>
              <a:rPr lang="en-GB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costs</a:t>
            </a:r>
            <a:endParaRPr lang="en-GB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7238" y="729532"/>
            <a:ext cx="6140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KM3NeT VEOC (Vertical Electrical Optical Cable)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018700" y="2039315"/>
            <a:ext cx="432048" cy="180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\\Beuk\catia\PROJECTS\KM3net-WP3-45320\Pressentatie\Pic\removal of the curing tub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752" y="743171"/>
            <a:ext cx="2633650" cy="3744416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/>
          <p:nvPr/>
        </p:nvCxnSpPr>
        <p:spPr>
          <a:xfrm>
            <a:off x="2738780" y="4055539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12039" y="4055539"/>
            <a:ext cx="919929" cy="1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Tempering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74480" y="1885663"/>
            <a:ext cx="1399218" cy="250825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1844522" y="1542247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Coiling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899832" y="1650197"/>
            <a:ext cx="9135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Heating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124261" y="3247263"/>
            <a:ext cx="13764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Steam Boiler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-100 °C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-5 min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-.1 </a:t>
            </a:r>
            <a:r>
              <a:rPr lang="en-US" dirty="0" err="1" smtClean="0">
                <a:solidFill>
                  <a:srgbClr val="FF0000"/>
                </a:solidFill>
              </a:rPr>
              <a:t>MPa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Rechthoek 15"/>
          <p:cNvSpPr/>
          <p:nvPr/>
        </p:nvSpPr>
        <p:spPr>
          <a:xfrm>
            <a:off x="579448" y="714551"/>
            <a:ext cx="5054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Prototype VEOC III VEOCIV &amp; VEOC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IIb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spiral testing 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2" name="Group 15"/>
          <p:cNvGrpSpPr/>
          <p:nvPr/>
        </p:nvGrpSpPr>
        <p:grpSpPr>
          <a:xfrm>
            <a:off x="1887831" y="4838553"/>
            <a:ext cx="2298898" cy="1676162"/>
            <a:chOff x="3467645" y="2299742"/>
            <a:chExt cx="4896387" cy="3672408"/>
          </a:xfrm>
        </p:grpSpPr>
        <p:pic>
          <p:nvPicPr>
            <p:cNvPr id="17" name="Picture 2" descr="H:\DCIM\100CANON\IMG_6019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67645" y="2299742"/>
              <a:ext cx="4896387" cy="367240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</p:pic>
        <p:cxnSp>
          <p:nvCxnSpPr>
            <p:cNvPr id="18" name="Straight Arrow Connector 17"/>
            <p:cNvCxnSpPr/>
            <p:nvPr/>
          </p:nvCxnSpPr>
          <p:spPr>
            <a:xfrm>
              <a:off x="3827686" y="3955926"/>
              <a:ext cx="864096" cy="216024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907806" y="3883918"/>
              <a:ext cx="1008112" cy="288032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347966" y="3883918"/>
              <a:ext cx="1512168" cy="504056"/>
            </a:xfrm>
            <a:prstGeom prst="straightConnector1">
              <a:avLst/>
            </a:prstGeom>
            <a:ln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908129" y="3575073"/>
              <a:ext cx="731326" cy="6068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d1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788446" y="3612431"/>
              <a:ext cx="833192" cy="6068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d3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40797" y="3553102"/>
              <a:ext cx="731326" cy="60689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d2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164244" y="4844341"/>
            <a:ext cx="3010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D1 =167 mm 110 °C during 1 hour</a:t>
            </a:r>
          </a:p>
          <a:p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58385" y="5137659"/>
            <a:ext cx="29065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D2 =190 mm 90 °C during 1 hour</a:t>
            </a:r>
          </a:p>
          <a:p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49570" y="5401940"/>
            <a:ext cx="28532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D3 =320 mm no heat treatment</a:t>
            </a:r>
          </a:p>
          <a:p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2137" y="0"/>
            <a:ext cx="2821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KM3Net </a:t>
            </a:r>
            <a:r>
              <a:rPr lang="nl-NL" sz="1400" dirty="0" err="1" smtClean="0">
                <a:solidFill>
                  <a:srgbClr val="0070C0"/>
                </a:solidFill>
              </a:rPr>
              <a:t>Rope</a:t>
            </a:r>
            <a:r>
              <a:rPr lang="nl-NL" sz="1400" dirty="0" smtClean="0">
                <a:solidFill>
                  <a:srgbClr val="0070C0"/>
                </a:solidFill>
              </a:rPr>
              <a:t> &amp; </a:t>
            </a:r>
            <a:r>
              <a:rPr lang="nl-NL" sz="1400" dirty="0" err="1" smtClean="0">
                <a:solidFill>
                  <a:srgbClr val="0070C0"/>
                </a:solidFill>
              </a:rPr>
              <a:t>Cable</a:t>
            </a:r>
            <a:r>
              <a:rPr lang="nl-NL" sz="1400" dirty="0" smtClean="0">
                <a:solidFill>
                  <a:srgbClr val="0070C0"/>
                </a:solidFill>
              </a:rPr>
              <a:t> management</a:t>
            </a:r>
            <a:br>
              <a:rPr lang="nl-NL" sz="1400" dirty="0" smtClean="0">
                <a:solidFill>
                  <a:srgbClr val="0070C0"/>
                </a:solidFill>
              </a:rPr>
            </a:br>
            <a:r>
              <a:rPr lang="nl-NL" sz="1400" dirty="0" smtClean="0">
                <a:solidFill>
                  <a:srgbClr val="0070C0"/>
                </a:solidFill>
              </a:rPr>
              <a:t>VLVnT11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Beuk\catia\PROJECTS\KM3net-WP3-45320\Cable\Pics of Cable\SAM_2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8740" y="2946144"/>
            <a:ext cx="2579562" cy="34394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cxnSp>
        <p:nvCxnSpPr>
          <p:cNvPr id="13" name="Straight Connector 12"/>
          <p:cNvCxnSpPr/>
          <p:nvPr/>
        </p:nvCxnSpPr>
        <p:spPr>
          <a:xfrm flipH="1">
            <a:off x="2522220" y="6127208"/>
            <a:ext cx="4312246" cy="6892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216024" y="3265234"/>
            <a:ext cx="301475" cy="574822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537460" y="3266822"/>
            <a:ext cx="4383676" cy="2158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548450" y="3265234"/>
            <a:ext cx="301475" cy="574822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921136" y="3265234"/>
            <a:ext cx="301475" cy="574822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187440" y="5831852"/>
            <a:ext cx="281401" cy="30224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22220" y="4191000"/>
            <a:ext cx="3331959" cy="4084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417820" y="3910892"/>
            <a:ext cx="412133" cy="27248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5836920" y="3983984"/>
            <a:ext cx="294001" cy="20701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428856" y="2946144"/>
            <a:ext cx="1769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Break Out Box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98557" y="3866128"/>
            <a:ext cx="1876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Connector Box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18378" y="5814150"/>
            <a:ext cx="1521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VEOC Spiral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Rechthoek 15"/>
          <p:cNvSpPr/>
          <p:nvPr/>
        </p:nvSpPr>
        <p:spPr>
          <a:xfrm>
            <a:off x="579448" y="714551"/>
            <a:ext cx="3290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Layout of VEOC III spiral Cable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4" name="TextBox 8"/>
          <p:cNvSpPr txBox="1"/>
          <p:nvPr/>
        </p:nvSpPr>
        <p:spPr>
          <a:xfrm>
            <a:off x="7913153" y="0"/>
            <a:ext cx="1230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KM3Net </a:t>
            </a:r>
            <a:r>
              <a:rPr lang="nl-NL" sz="1400" dirty="0" smtClean="0">
                <a:solidFill>
                  <a:srgbClr val="0070C0"/>
                </a:solidFill>
              </a:rPr>
              <a:t>VEOC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4020" y="1623060"/>
            <a:ext cx="626781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Arrow Connector 8"/>
          <p:cNvCxnSpPr/>
          <p:nvPr/>
        </p:nvCxnSpPr>
        <p:spPr>
          <a:xfrm flipV="1">
            <a:off x="7139940" y="2240280"/>
            <a:ext cx="0" cy="388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9"/>
          <p:cNvCxnSpPr/>
          <p:nvPr/>
        </p:nvCxnSpPr>
        <p:spPr>
          <a:xfrm rot="10800000" flipV="1">
            <a:off x="5332702" y="2618417"/>
            <a:ext cx="1804392" cy="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10"/>
          <p:cNvCxnSpPr/>
          <p:nvPr/>
        </p:nvCxnSpPr>
        <p:spPr>
          <a:xfrm flipV="1">
            <a:off x="4922520" y="2103120"/>
            <a:ext cx="7620" cy="48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1"/>
          <p:cNvCxnSpPr/>
          <p:nvPr/>
        </p:nvCxnSpPr>
        <p:spPr>
          <a:xfrm rot="10800000" flipV="1">
            <a:off x="3596530" y="2592696"/>
            <a:ext cx="1325995" cy="1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15"/>
          <p:cNvSpPr txBox="1"/>
          <p:nvPr/>
        </p:nvSpPr>
        <p:spPr>
          <a:xfrm>
            <a:off x="5223508" y="2299584"/>
            <a:ext cx="199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Spiral Storage 45 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TextBox 16"/>
          <p:cNvSpPr txBox="1"/>
          <p:nvPr/>
        </p:nvSpPr>
        <p:spPr>
          <a:xfrm>
            <a:off x="3476922" y="2289934"/>
            <a:ext cx="15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Break Out Box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873748" y="1308049"/>
            <a:ext cx="5938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13 loose  Fiber standard SMF 28 2 electrical wires 18awg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¼” LDPE tube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6827520" y="5824232"/>
            <a:ext cx="281401" cy="30224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Beuk\catia\PROJECTS\KM3net-WP3-45320\Cable\Pics of Cable\SAM_24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947666"/>
            <a:ext cx="2880000" cy="216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Picture 2" descr="\\Beuk\catia\PROJECTS\KM3net-WP3-45320\Cable\Pics of Cable\SAM_24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9700" y="937926"/>
            <a:ext cx="2880000" cy="21600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5943600" y="2049780"/>
            <a:ext cx="510540" cy="1021080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0"/>
          <p:cNvSpPr txBox="1"/>
          <p:nvPr/>
        </p:nvSpPr>
        <p:spPr>
          <a:xfrm rot="17509423">
            <a:off x="4804014" y="1632802"/>
            <a:ext cx="25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40 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2" descr="\\Beuk\catia\PROJECTS\KM3net-WP3-45320\Cable\Pics of Cable\SAM_24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7319" y="3637513"/>
            <a:ext cx="2880000" cy="21600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1475089" y="3088660"/>
            <a:ext cx="5162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Not stretched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Attenuation</a:t>
            </a:r>
            <a:r>
              <a:rPr lang="en-US" sz="1600" dirty="0" smtClean="0">
                <a:solidFill>
                  <a:srgbClr val="C00000"/>
                </a:solidFill>
              </a:rPr>
              <a:t> 11 dB/Km 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11087" y="5723636"/>
            <a:ext cx="3169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Stretched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Attenuation </a:t>
            </a:r>
            <a:r>
              <a:rPr lang="en-US" sz="1600" dirty="0" smtClean="0">
                <a:solidFill>
                  <a:srgbClr val="C00000"/>
                </a:solidFill>
              </a:rPr>
              <a:t>12 dB/Km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83889" y="3062674"/>
            <a:ext cx="252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Stretched over a length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81583" y="6267688"/>
            <a:ext cx="1893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Green laser 125 </a:t>
            </a:r>
            <a:r>
              <a:rPr lang="en-US" sz="1600" dirty="0" err="1" smtClean="0">
                <a:solidFill>
                  <a:srgbClr val="FF0000"/>
                </a:solidFill>
              </a:rPr>
              <a:t>mW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/>
          <p:nvPr/>
        </p:nvSpPr>
        <p:spPr>
          <a:xfrm>
            <a:off x="7913153" y="0"/>
            <a:ext cx="1230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KM3Net </a:t>
            </a:r>
            <a:r>
              <a:rPr lang="nl-NL" sz="1400" dirty="0" smtClean="0">
                <a:solidFill>
                  <a:srgbClr val="0070C0"/>
                </a:solidFill>
              </a:rPr>
              <a:t>VEOC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16" name="Picture 3" descr="\\Beuk\catia\PROJECTS\KM3net-WP3-45320\Cable\Pics of Cable\SAM_24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3068" y="3626322"/>
            <a:ext cx="2880000" cy="216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3131820" y="4770120"/>
            <a:ext cx="525780" cy="1181100"/>
          </a:xfrm>
          <a:prstGeom prst="straightConnector1">
            <a:avLst/>
          </a:prstGeom>
          <a:ln w="2222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88971" y="5746849"/>
            <a:ext cx="195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Sharp bend &lt; 30 mm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Attenuation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82959" y="1906543"/>
            <a:ext cx="561891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Problems with loose fibers 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-Because of length differences in tube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optical fiber twist at some points in the tube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resulting in a small bend &lt; 30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-Standard SMF28 fibers have a min. bend radius of 30 mm 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934086" y="726085"/>
            <a:ext cx="220906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Test of the proto type</a:t>
            </a: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7913153" y="0"/>
            <a:ext cx="1230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KM3Net </a:t>
            </a:r>
            <a:r>
              <a:rPr lang="nl-NL" sz="1400" dirty="0" smtClean="0">
                <a:solidFill>
                  <a:srgbClr val="0070C0"/>
                </a:solidFill>
              </a:rPr>
              <a:t>VEOC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5" name="Rechthoek 15"/>
          <p:cNvSpPr/>
          <p:nvPr/>
        </p:nvSpPr>
        <p:spPr>
          <a:xfrm>
            <a:off x="579448" y="714551"/>
            <a:ext cx="37046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 of VEOC III spiral Cable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7913153" y="0"/>
            <a:ext cx="1230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KM3Net </a:t>
            </a:r>
            <a:r>
              <a:rPr lang="nl-NL" sz="1400" dirty="0" smtClean="0">
                <a:solidFill>
                  <a:srgbClr val="0070C0"/>
                </a:solidFill>
              </a:rPr>
              <a:t>VEOC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7" name="Rechthoek 15"/>
          <p:cNvSpPr/>
          <p:nvPr/>
        </p:nvSpPr>
        <p:spPr>
          <a:xfrm>
            <a:off x="579448" y="714551"/>
            <a:ext cx="85440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Layout of VEOC IV spiral, Cable for better understanding of the spiraling process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798320" y="2743200"/>
            <a:ext cx="620268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798320" y="3192780"/>
            <a:ext cx="619506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790700" y="2735580"/>
            <a:ext cx="0" cy="480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008620" y="2727960"/>
            <a:ext cx="0" cy="480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343400" y="291846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40 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52600" y="3360420"/>
            <a:ext cx="58727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¼ LDPE Tube 2 electric wires, </a:t>
            </a:r>
            <a:r>
              <a:rPr lang="en-US" dirty="0" smtClean="0">
                <a:solidFill>
                  <a:srgbClr val="C00000"/>
                </a:solidFill>
              </a:rPr>
              <a:t>5 </a:t>
            </a:r>
            <a:r>
              <a:rPr lang="en-US" dirty="0" smtClean="0">
                <a:solidFill>
                  <a:srgbClr val="FF0000"/>
                </a:solidFill>
              </a:rPr>
              <a:t>loose</a:t>
            </a:r>
            <a:r>
              <a:rPr lang="en-US" dirty="0" smtClean="0">
                <a:solidFill>
                  <a:srgbClr val="C00000"/>
                </a:solidFill>
              </a:rPr>
              <a:t> fibers standard SMF28  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(fiber length 213 m, 1 Connector)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Beuk\catia\PROJECTS\KM3net-WP3-45320\Cable\Pics of Cable\SAM_2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928802"/>
            <a:ext cx="2883214" cy="3844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147" name="Picture 3" descr="\\Beuk\catia\PROJECTS\KM3net-WP3-45320\Cable\Pics of Cable\SAM_2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209" y="1913431"/>
            <a:ext cx="2860572" cy="381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6522720" y="3276600"/>
            <a:ext cx="158088" cy="2429241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022509">
            <a:off x="6356652" y="3955140"/>
            <a:ext cx="766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40 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Rechthoek 15"/>
          <p:cNvSpPr/>
          <p:nvPr/>
        </p:nvSpPr>
        <p:spPr>
          <a:xfrm>
            <a:off x="579448" y="714551"/>
            <a:ext cx="71458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Layout of Prototype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Loose fibers Standard SMF 28 . Fiber Length 210 M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72799" y="714934"/>
            <a:ext cx="8712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proto 2</a:t>
            </a: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5459" y="5851388"/>
            <a:ext cx="6164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New 40 meter Cable, Optical 1,1 dB/Km 5 fibers standard smf28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TextBox 8"/>
          <p:cNvSpPr txBox="1"/>
          <p:nvPr/>
        </p:nvSpPr>
        <p:spPr>
          <a:xfrm>
            <a:off x="7913153" y="0"/>
            <a:ext cx="1230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KM3Net </a:t>
            </a:r>
            <a:r>
              <a:rPr lang="nl-NL" sz="1400" dirty="0" smtClean="0">
                <a:solidFill>
                  <a:srgbClr val="0070C0"/>
                </a:solidFill>
              </a:rPr>
              <a:t>VEOC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7" name="Picture 3" descr="K:\Documents\Pess Cable\Press cable Catania 15 february 2012\Pics of Cable\Nikhef Test cable 2\Na het ophasplen\SAM_29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6897" y="1236980"/>
            <a:ext cx="2731912" cy="1536700"/>
          </a:xfrm>
          <a:prstGeom prst="rect">
            <a:avLst/>
          </a:prstGeom>
          <a:noFill/>
        </p:spPr>
      </p:pic>
      <p:cxnSp>
        <p:nvCxnSpPr>
          <p:cNvPr id="11" name="Rechte verbindingslijn met pijl 10"/>
          <p:cNvCxnSpPr/>
          <p:nvPr/>
        </p:nvCxnSpPr>
        <p:spPr>
          <a:xfrm>
            <a:off x="3474720" y="2872740"/>
            <a:ext cx="70866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3497580" y="2827020"/>
            <a:ext cx="70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Spiral</a:t>
            </a:r>
            <a:endParaRPr lang="nl-NL" dirty="0"/>
          </a:p>
        </p:txBody>
      </p:sp>
      <p:cxnSp>
        <p:nvCxnSpPr>
          <p:cNvPr id="15" name="Rechte verbindingslijn 14"/>
          <p:cNvCxnSpPr/>
          <p:nvPr/>
        </p:nvCxnSpPr>
        <p:spPr>
          <a:xfrm rot="5400000">
            <a:off x="3135630" y="2548890"/>
            <a:ext cx="640080" cy="7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 rot="5400000">
            <a:off x="3901440" y="2567940"/>
            <a:ext cx="60960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chte verbindingslijn met pijl 21"/>
          <p:cNvCxnSpPr/>
          <p:nvPr/>
        </p:nvCxnSpPr>
        <p:spPr>
          <a:xfrm rot="10800000">
            <a:off x="3154680" y="1973580"/>
            <a:ext cx="2026920" cy="7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vak 25"/>
          <p:cNvSpPr txBox="1"/>
          <p:nvPr/>
        </p:nvSpPr>
        <p:spPr>
          <a:xfrm>
            <a:off x="4632960" y="1699260"/>
            <a:ext cx="710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OTDR</a:t>
            </a:r>
            <a:endParaRPr lang="nl-NL" dirty="0"/>
          </a:p>
        </p:txBody>
      </p:sp>
      <p:pic>
        <p:nvPicPr>
          <p:cNvPr id="1028" name="Picture 4" descr="K:\Documents\Pess Cable\Press cable Catania 15 february 2012\Pics of Cable\Nikhef Test cable 2\Na het ophasplen\SAM_3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8475" y="3512185"/>
            <a:ext cx="2994025" cy="1684139"/>
          </a:xfrm>
          <a:prstGeom prst="rect">
            <a:avLst/>
          </a:prstGeom>
          <a:noFill/>
        </p:spPr>
      </p:pic>
      <p:sp>
        <p:nvSpPr>
          <p:cNvPr id="16" name="Rechthoek 15"/>
          <p:cNvSpPr/>
          <p:nvPr/>
        </p:nvSpPr>
        <p:spPr>
          <a:xfrm>
            <a:off x="579448" y="714551"/>
            <a:ext cx="623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Prototype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Loose fibers Standard SMF 28 . Fiber Length 210 M 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1694985" y="5196469"/>
            <a:ext cx="3635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bends smaller than 30 mm radius</a:t>
            </a:r>
          </a:p>
          <a:p>
            <a:r>
              <a:rPr lang="en-US" dirty="0" smtClean="0"/>
              <a:t>But still a lot of bend &lt; 40 mm </a:t>
            </a:r>
            <a:endParaRPr lang="nl-NL" dirty="0"/>
          </a:p>
        </p:txBody>
      </p:sp>
      <p:sp>
        <p:nvSpPr>
          <p:cNvPr id="20" name="Tekstvak 19"/>
          <p:cNvSpPr txBox="1"/>
          <p:nvPr/>
        </p:nvSpPr>
        <p:spPr>
          <a:xfrm>
            <a:off x="6151918" y="5733941"/>
            <a:ext cx="1618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 0,7 dB/Km</a:t>
            </a:r>
            <a:endParaRPr lang="nl-NL" dirty="0"/>
          </a:p>
        </p:txBody>
      </p:sp>
      <p:sp>
        <p:nvSpPr>
          <p:cNvPr id="18" name="TextBox 8"/>
          <p:cNvSpPr txBox="1"/>
          <p:nvPr/>
        </p:nvSpPr>
        <p:spPr>
          <a:xfrm>
            <a:off x="7913153" y="0"/>
            <a:ext cx="1230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KM3Net </a:t>
            </a:r>
            <a:r>
              <a:rPr lang="nl-NL" sz="1400" dirty="0" smtClean="0">
                <a:solidFill>
                  <a:srgbClr val="0070C0"/>
                </a:solidFill>
              </a:rPr>
              <a:t>VEOC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1633" y="1155278"/>
            <a:ext cx="3436620" cy="445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7795939" y="719057"/>
            <a:ext cx="76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Status</a:t>
            </a:r>
            <a:endParaRPr lang="nl-N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13154" y="0"/>
            <a:ext cx="1230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KM3Net </a:t>
            </a:r>
            <a:r>
              <a:rPr lang="nl-NL" sz="1400" dirty="0" smtClean="0">
                <a:solidFill>
                  <a:srgbClr val="0070C0"/>
                </a:solidFill>
              </a:rPr>
              <a:t>VEOC</a:t>
            </a:r>
            <a:br>
              <a:rPr lang="nl-NL" sz="1400" dirty="0" smtClean="0">
                <a:solidFill>
                  <a:srgbClr val="0070C0"/>
                </a:solidFill>
              </a:rPr>
            </a:b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2056" name="Picture 8" descr="K:\Documents\Pess Cable\Press cable Catania 15 february 2012\Pics of Cable\Nikhef Test cable 2\Tijdens het verwarmen\SAM_3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5425" y="1127125"/>
            <a:ext cx="3267075" cy="1837730"/>
          </a:xfrm>
          <a:prstGeom prst="rect">
            <a:avLst/>
          </a:prstGeom>
          <a:noFill/>
        </p:spPr>
      </p:pic>
      <p:pic>
        <p:nvPicPr>
          <p:cNvPr id="2057" name="Picture 9" descr="K:\Documents\Pess Cable\Press cable Catania 15 february 2012\Pics of Cable\Nikhef Test cable 2\Tijdens het verwarmen\SAM_3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2925" y="3111500"/>
            <a:ext cx="1698427" cy="3019425"/>
          </a:xfrm>
          <a:prstGeom prst="rect">
            <a:avLst/>
          </a:prstGeom>
          <a:noFill/>
        </p:spPr>
      </p:pic>
      <p:cxnSp>
        <p:nvCxnSpPr>
          <p:cNvPr id="12" name="Rechte verbindingslijn met pijl 11"/>
          <p:cNvCxnSpPr/>
          <p:nvPr/>
        </p:nvCxnSpPr>
        <p:spPr>
          <a:xfrm>
            <a:off x="1474470" y="4263390"/>
            <a:ext cx="2030730" cy="5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1371600" y="3920490"/>
            <a:ext cx="70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Spiral</a:t>
            </a:r>
            <a:endParaRPr lang="nl-NL" dirty="0"/>
          </a:p>
        </p:txBody>
      </p:sp>
      <p:sp>
        <p:nvSpPr>
          <p:cNvPr id="14" name="Tekstvak 13"/>
          <p:cNvSpPr txBox="1"/>
          <p:nvPr/>
        </p:nvSpPr>
        <p:spPr>
          <a:xfrm>
            <a:off x="4911090" y="6118860"/>
            <a:ext cx="186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0,37 dB/Km 100 C</a:t>
            </a:r>
            <a:endParaRPr lang="nl-NL" dirty="0"/>
          </a:p>
        </p:txBody>
      </p:sp>
      <p:sp>
        <p:nvSpPr>
          <p:cNvPr id="15" name="Rechthoek 15"/>
          <p:cNvSpPr/>
          <p:nvPr/>
        </p:nvSpPr>
        <p:spPr>
          <a:xfrm>
            <a:off x="579448" y="714551"/>
            <a:ext cx="623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Prototype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Loose fibers Standard SMF 28 . Fiber Length 210 M 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6813" y="1096676"/>
            <a:ext cx="3885247" cy="505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7795939" y="719057"/>
            <a:ext cx="76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Status</a:t>
            </a:r>
            <a:endParaRPr lang="nl-N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13154" y="0"/>
            <a:ext cx="1230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KM3Net </a:t>
            </a:r>
            <a:r>
              <a:rPr lang="nl-NL" sz="1400" dirty="0" smtClean="0">
                <a:solidFill>
                  <a:srgbClr val="0070C0"/>
                </a:solidFill>
              </a:rPr>
              <a:t>VEOC</a:t>
            </a:r>
            <a:br>
              <a:rPr lang="nl-NL" sz="1400" dirty="0" smtClean="0">
                <a:solidFill>
                  <a:srgbClr val="0070C0"/>
                </a:solidFill>
              </a:rPr>
            </a:b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3077" name="Picture 5" descr="K:\Documents\Pess Cable\Press cable Catania 15 february 2012\Pics of Cable\Nikhef Test cable 2\Na het afkoelen\SAM_3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28509" y="1776595"/>
            <a:ext cx="2664179" cy="1498601"/>
          </a:xfrm>
          <a:prstGeom prst="rect">
            <a:avLst/>
          </a:prstGeom>
          <a:noFill/>
        </p:spPr>
      </p:pic>
      <p:pic>
        <p:nvPicPr>
          <p:cNvPr id="3078" name="Picture 6" descr="K:\Documents\Pess Cable\Press cable Catania 15 february 2012\Pics of Cable\Nikhef Test cable 2\Na het afkoelen\SAM_3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4950" y="4495800"/>
            <a:ext cx="3257550" cy="1832372"/>
          </a:xfrm>
          <a:prstGeom prst="rect">
            <a:avLst/>
          </a:prstGeom>
          <a:noFill/>
        </p:spPr>
      </p:pic>
      <p:cxnSp>
        <p:nvCxnSpPr>
          <p:cNvPr id="12" name="Rechte verbindingslijn met pijl 11"/>
          <p:cNvCxnSpPr/>
          <p:nvPr/>
        </p:nvCxnSpPr>
        <p:spPr>
          <a:xfrm rot="5400000">
            <a:off x="2375212" y="4560850"/>
            <a:ext cx="1159726" cy="156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/>
          <p:cNvCxnSpPr/>
          <p:nvPr/>
        </p:nvCxnSpPr>
        <p:spPr>
          <a:xfrm>
            <a:off x="3039520" y="4062294"/>
            <a:ext cx="18511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3"/>
          <p:cNvSpPr txBox="1"/>
          <p:nvPr/>
        </p:nvSpPr>
        <p:spPr>
          <a:xfrm>
            <a:off x="2959111" y="3669494"/>
            <a:ext cx="218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Sharp bend &lt; 30 mm 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5034915" y="6376035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3,6 dB/km </a:t>
            </a:r>
            <a:endParaRPr lang="nl-NL" dirty="0"/>
          </a:p>
        </p:txBody>
      </p:sp>
      <p:sp>
        <p:nvSpPr>
          <p:cNvPr id="14" name="Rechthoek 15"/>
          <p:cNvSpPr/>
          <p:nvPr/>
        </p:nvSpPr>
        <p:spPr>
          <a:xfrm>
            <a:off x="579448" y="714551"/>
            <a:ext cx="623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Prototype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Loose fibers Standard SMF 28 . Fiber Length 210 M 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8725" y="1081958"/>
            <a:ext cx="3950447" cy="5120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7795939" y="719057"/>
            <a:ext cx="76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Status</a:t>
            </a:r>
            <a:endParaRPr lang="nl-N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13154" y="0"/>
            <a:ext cx="1230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KM3Net </a:t>
            </a:r>
            <a:r>
              <a:rPr lang="nl-NL" sz="1400" dirty="0" smtClean="0">
                <a:solidFill>
                  <a:srgbClr val="0070C0"/>
                </a:solidFill>
              </a:rPr>
              <a:t>VEOC</a:t>
            </a:r>
            <a:br>
              <a:rPr lang="nl-NL" sz="1400" dirty="0" smtClean="0">
                <a:solidFill>
                  <a:srgbClr val="0070C0"/>
                </a:solidFill>
              </a:rPr>
            </a:b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4101" name="Picture 5" descr="K:\Pics of Cable\Nikhef Test cable 2\Uitrekken\SAM_3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281" y="5081968"/>
            <a:ext cx="2395220" cy="1347311"/>
          </a:xfrm>
          <a:prstGeom prst="rect">
            <a:avLst/>
          </a:prstGeom>
          <a:noFill/>
        </p:spPr>
      </p:pic>
      <p:sp>
        <p:nvSpPr>
          <p:cNvPr id="11" name="Tekstvak 12"/>
          <p:cNvSpPr txBox="1"/>
          <p:nvPr/>
        </p:nvSpPr>
        <p:spPr>
          <a:xfrm>
            <a:off x="1721129" y="4752061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3.6</a:t>
            </a:r>
            <a:r>
              <a:rPr lang="en-US" dirty="0" smtClean="0"/>
              <a:t> </a:t>
            </a:r>
            <a:r>
              <a:rPr lang="en-US" dirty="0" smtClean="0"/>
              <a:t>dB/km </a:t>
            </a:r>
            <a:endParaRPr lang="nl-NL" dirty="0"/>
          </a:p>
        </p:txBody>
      </p:sp>
      <p:sp>
        <p:nvSpPr>
          <p:cNvPr id="12" name="Tekstvak 12"/>
          <p:cNvSpPr txBox="1"/>
          <p:nvPr/>
        </p:nvSpPr>
        <p:spPr>
          <a:xfrm>
            <a:off x="4660622" y="4758157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1,6 dB/km </a:t>
            </a:r>
            <a:endParaRPr lang="nl-NL" dirty="0"/>
          </a:p>
        </p:txBody>
      </p:sp>
      <p:sp>
        <p:nvSpPr>
          <p:cNvPr id="13" name="Rechthoek 15"/>
          <p:cNvSpPr/>
          <p:nvPr/>
        </p:nvSpPr>
        <p:spPr>
          <a:xfrm>
            <a:off x="646123" y="328708"/>
            <a:ext cx="6239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Prototype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IV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Loose fibers Standard SMF 28 . Fiber Length 210 M 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2089" y="800100"/>
            <a:ext cx="3047699" cy="395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1126" y="786484"/>
            <a:ext cx="3063000" cy="396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2580" y="1972924"/>
            <a:ext cx="237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13153" y="0"/>
            <a:ext cx="1230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KM3Net </a:t>
            </a:r>
            <a:r>
              <a:rPr lang="nl-NL" sz="1400" dirty="0" smtClean="0">
                <a:solidFill>
                  <a:srgbClr val="0070C0"/>
                </a:solidFill>
              </a:rPr>
              <a:t>VEOC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6181" y="899187"/>
            <a:ext cx="770005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Goals</a:t>
            </a:r>
          </a:p>
          <a:p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-Design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-Cable Specs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-Layout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-Pressure Balanced Oil Filled cable design (PBOF)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-Storage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-Connection to DOM (BEOC)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-Prototyping</a:t>
            </a: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-Prototype VEOC I &amp; VEOC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IIa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(pressure tests)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-Prototype VEOC III,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VEOC IV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VEOC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IIb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(spiral test)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-Summery of tests</a:t>
            </a: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</a:t>
            </a:r>
          </a:p>
          <a:p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Outlook</a:t>
            </a:r>
          </a:p>
          <a:p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7238" y="717657"/>
            <a:ext cx="6140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KM3NeT VEOC (Vertical Electrical Optical Cable)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7795939" y="719057"/>
            <a:ext cx="76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Status</a:t>
            </a:r>
            <a:endParaRPr lang="nl-N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13154" y="0"/>
            <a:ext cx="1230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KM3Net </a:t>
            </a:r>
            <a:r>
              <a:rPr lang="nl-NL" sz="1400" dirty="0" smtClean="0">
                <a:solidFill>
                  <a:srgbClr val="0070C0"/>
                </a:solidFill>
              </a:rPr>
              <a:t>VEOC</a:t>
            </a:r>
            <a:br>
              <a:rPr lang="nl-NL" sz="1400" dirty="0" smtClean="0">
                <a:solidFill>
                  <a:srgbClr val="0070C0"/>
                </a:solidFill>
              </a:rPr>
            </a:b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5126" name="Picture 6" descr="K:\Pics of Cable\SAM_3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7987" y="1140371"/>
            <a:ext cx="3394528" cy="1909422"/>
          </a:xfrm>
          <a:prstGeom prst="rect">
            <a:avLst/>
          </a:prstGeom>
          <a:noFill/>
        </p:spPr>
      </p:pic>
      <p:pic>
        <p:nvPicPr>
          <p:cNvPr id="5127" name="Picture 7" descr="K:\Pics of Cable\SAM_3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2090" y="3274932"/>
            <a:ext cx="3409950" cy="1918097"/>
          </a:xfrm>
          <a:prstGeom prst="rect">
            <a:avLst/>
          </a:prstGeom>
          <a:noFill/>
        </p:spPr>
      </p:pic>
      <p:sp>
        <p:nvSpPr>
          <p:cNvPr id="11" name="Ovaal 10"/>
          <p:cNvSpPr/>
          <p:nvPr/>
        </p:nvSpPr>
        <p:spPr>
          <a:xfrm>
            <a:off x="5633325" y="859447"/>
            <a:ext cx="1016000" cy="971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3" name="Rechte verbindingslijn 12"/>
          <p:cNvCxnSpPr>
            <a:stCxn id="11" idx="4"/>
          </p:cNvCxnSpPr>
          <p:nvPr/>
        </p:nvCxnSpPr>
        <p:spPr>
          <a:xfrm rot="5400000">
            <a:off x="5566650" y="1256322"/>
            <a:ext cx="1588" cy="1149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>
            <a:stCxn id="11" idx="4"/>
          </p:cNvCxnSpPr>
          <p:nvPr/>
        </p:nvCxnSpPr>
        <p:spPr>
          <a:xfrm rot="16200000" flipH="1">
            <a:off x="6712825" y="1259497"/>
            <a:ext cx="1588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22"/>
          <p:cNvCxnSpPr/>
          <p:nvPr/>
        </p:nvCxnSpPr>
        <p:spPr>
          <a:xfrm rot="16200000" flipH="1">
            <a:off x="7182725" y="1913547"/>
            <a:ext cx="336550" cy="158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/>
          <p:cNvCxnSpPr/>
          <p:nvPr/>
        </p:nvCxnSpPr>
        <p:spPr>
          <a:xfrm rot="5400000" flipH="1" flipV="1">
            <a:off x="7160500" y="1853222"/>
            <a:ext cx="584200" cy="3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26"/>
          <p:cNvCxnSpPr/>
          <p:nvPr/>
        </p:nvCxnSpPr>
        <p:spPr>
          <a:xfrm rot="16200000" flipH="1">
            <a:off x="7274800" y="1770672"/>
            <a:ext cx="577850" cy="20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 rot="5400000" flipH="1" flipV="1">
            <a:off x="7379575" y="1862747"/>
            <a:ext cx="59055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30"/>
          <p:cNvCxnSpPr/>
          <p:nvPr/>
        </p:nvCxnSpPr>
        <p:spPr>
          <a:xfrm rot="16200000" flipH="1">
            <a:off x="7478000" y="1789722"/>
            <a:ext cx="584200" cy="171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echte verbindingslijn 32"/>
          <p:cNvCxnSpPr/>
          <p:nvPr/>
        </p:nvCxnSpPr>
        <p:spPr>
          <a:xfrm rot="5400000" flipH="1" flipV="1">
            <a:off x="7595475" y="1830997"/>
            <a:ext cx="584200" cy="63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echte verbindingslijn 34"/>
          <p:cNvCxnSpPr/>
          <p:nvPr/>
        </p:nvCxnSpPr>
        <p:spPr>
          <a:xfrm rot="16200000" flipH="1">
            <a:off x="7808200" y="1681772"/>
            <a:ext cx="28575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/>
          <p:nvPr/>
        </p:nvCxnSpPr>
        <p:spPr>
          <a:xfrm>
            <a:off x="7989175" y="1869097"/>
            <a:ext cx="3937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chte verbindingslijn met pijl 54"/>
          <p:cNvCxnSpPr/>
          <p:nvPr/>
        </p:nvCxnSpPr>
        <p:spPr>
          <a:xfrm flipV="1">
            <a:off x="7417675" y="2580297"/>
            <a:ext cx="692150" cy="63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kstvak 55"/>
          <p:cNvSpPr txBox="1"/>
          <p:nvPr/>
        </p:nvSpPr>
        <p:spPr>
          <a:xfrm>
            <a:off x="7436725" y="2250097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30 M</a:t>
            </a:r>
            <a:endParaRPr lang="nl-NL" dirty="0"/>
          </a:p>
        </p:txBody>
      </p:sp>
      <p:sp>
        <p:nvSpPr>
          <p:cNvPr id="41" name="TextBox 40"/>
          <p:cNvSpPr txBox="1"/>
          <p:nvPr/>
        </p:nvSpPr>
        <p:spPr>
          <a:xfrm>
            <a:off x="4872038" y="2418204"/>
            <a:ext cx="360194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Build Up of test</a:t>
            </a:r>
          </a:p>
          <a:p>
            <a:r>
              <a:rPr lang="en-US" dirty="0" smtClean="0"/>
              <a:t>Fibers are connected in series,</a:t>
            </a:r>
          </a:p>
          <a:p>
            <a:r>
              <a:rPr lang="en-US" dirty="0" smtClean="0"/>
              <a:t>24 connections</a:t>
            </a:r>
          </a:p>
          <a:p>
            <a:r>
              <a:rPr lang="en-US" dirty="0" smtClean="0"/>
              <a:t>Cable length is 210 meters </a:t>
            </a:r>
          </a:p>
          <a:p>
            <a:r>
              <a:rPr lang="en-US" dirty="0" err="1" smtClean="0"/>
              <a:t>Spiralized</a:t>
            </a:r>
            <a:r>
              <a:rPr lang="en-US" dirty="0" smtClean="0"/>
              <a:t> over a length of 30 meters</a:t>
            </a:r>
          </a:p>
          <a:p>
            <a:r>
              <a:rPr lang="en-US" dirty="0" smtClean="0"/>
              <a:t>Cable Build up:</a:t>
            </a:r>
          </a:p>
          <a:p>
            <a:r>
              <a:rPr lang="en-US" dirty="0" smtClean="0"/>
              <a:t>2 x AWG 18</a:t>
            </a:r>
          </a:p>
          <a:p>
            <a:r>
              <a:rPr lang="en-US" b="1" dirty="0" smtClean="0"/>
              <a:t>bundle of 12 Bend Bright fibers, </a:t>
            </a:r>
          </a:p>
          <a:p>
            <a:r>
              <a:rPr lang="en-US" b="1" dirty="0" smtClean="0"/>
              <a:t>supplied by DRAKA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20026" y="276505"/>
            <a:ext cx="7783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Test of cable with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BendBright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fiber and with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Seacon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connectors build by BAAS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b.v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1264920" y="6042660"/>
            <a:ext cx="73685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1249680" y="5981700"/>
            <a:ext cx="99060" cy="10668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1589116" y="5988628"/>
            <a:ext cx="99060" cy="10668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928552" y="5988628"/>
            <a:ext cx="99060" cy="10668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247206" y="5988628"/>
            <a:ext cx="99060" cy="10668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552006" y="5981701"/>
            <a:ext cx="99060" cy="10668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842952" y="5988627"/>
            <a:ext cx="99060" cy="10668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182388" y="5995555"/>
            <a:ext cx="99060" cy="10668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521824" y="5995555"/>
            <a:ext cx="99060" cy="10668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840478" y="5995555"/>
            <a:ext cx="99060" cy="10668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145278" y="5988628"/>
            <a:ext cx="99060" cy="10668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401588" y="5981700"/>
            <a:ext cx="99060" cy="10668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741024" y="5988628"/>
            <a:ext cx="99060" cy="10668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080460" y="5988628"/>
            <a:ext cx="99060" cy="10668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399114" y="5988628"/>
            <a:ext cx="99060" cy="10668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703914" y="5981701"/>
            <a:ext cx="99060" cy="10668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974079" y="5988627"/>
            <a:ext cx="99060" cy="10668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313515" y="5995555"/>
            <a:ext cx="99060" cy="10668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652951" y="5995555"/>
            <a:ext cx="99060" cy="10668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971605" y="5995555"/>
            <a:ext cx="99060" cy="10668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276405" y="5988628"/>
            <a:ext cx="99060" cy="10668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525788" y="5981700"/>
            <a:ext cx="99060" cy="10668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7865224" y="5988628"/>
            <a:ext cx="99060" cy="10668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8204660" y="5988628"/>
            <a:ext cx="99060" cy="10668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523314" y="5988628"/>
            <a:ext cx="99060" cy="106680"/>
          </a:xfrm>
          <a:prstGeom prst="ellipse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/>
          <p:nvPr/>
        </p:nvCxnSpPr>
        <p:spPr>
          <a:xfrm>
            <a:off x="1288473" y="5881255"/>
            <a:ext cx="360218" cy="0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219198" y="5631873"/>
            <a:ext cx="5389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210 m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1260764" y="5638801"/>
            <a:ext cx="7308273" cy="0"/>
          </a:xfrm>
          <a:prstGeom prst="straightConnector1">
            <a:avLst/>
          </a:prstGeom>
          <a:ln w="127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620491" y="5396346"/>
            <a:ext cx="16369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Total Fiber length 2520 m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428998" y="5604164"/>
            <a:ext cx="7441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connector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4139952" y="5805264"/>
            <a:ext cx="251939" cy="145263"/>
          </a:xfrm>
          <a:prstGeom prst="straightConnector1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272845" y="6426663"/>
            <a:ext cx="343814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13154" y="0"/>
            <a:ext cx="1230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KM3Net </a:t>
            </a:r>
            <a:r>
              <a:rPr lang="nl-NL" sz="1400" dirty="0" smtClean="0">
                <a:solidFill>
                  <a:srgbClr val="0070C0"/>
                </a:solidFill>
              </a:rPr>
              <a:t>VEOC</a:t>
            </a:r>
            <a:br>
              <a:rPr lang="nl-NL" sz="1400" dirty="0" smtClean="0">
                <a:solidFill>
                  <a:srgbClr val="0070C0"/>
                </a:solidFill>
              </a:rPr>
            </a:b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982119" y="5788833"/>
            <a:ext cx="3319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Attenuation after Heating 7,8 dB</a:t>
            </a:r>
            <a:endParaRPr lang="nl-NL" dirty="0"/>
          </a:p>
        </p:txBody>
      </p:sp>
      <p:pic>
        <p:nvPicPr>
          <p:cNvPr id="7172" name="Picture 4" descr="C:\Documents and Settings\Gertjan\Bureaublad\otdr test metingen\V0109-0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751" y="3444048"/>
            <a:ext cx="3298617" cy="2333624"/>
          </a:xfrm>
          <a:prstGeom prst="rect">
            <a:avLst/>
          </a:prstGeom>
          <a:noFill/>
        </p:spPr>
      </p:pic>
      <p:pic>
        <p:nvPicPr>
          <p:cNvPr id="7173" name="Picture 5" descr="C:\Documents and Settings\Gertjan\Bureaublad\otdr test metingen\V0109-04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6512" y="3451927"/>
            <a:ext cx="3299981" cy="2336483"/>
          </a:xfrm>
          <a:prstGeom prst="rect">
            <a:avLst/>
          </a:prstGeom>
          <a:noFill/>
        </p:spPr>
      </p:pic>
      <p:sp>
        <p:nvSpPr>
          <p:cNvPr id="11" name="Tekstvak 10"/>
          <p:cNvSpPr txBox="1"/>
          <p:nvPr/>
        </p:nvSpPr>
        <p:spPr>
          <a:xfrm>
            <a:off x="4724568" y="5837596"/>
            <a:ext cx="4170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Attenuation after stretching the spiral 8 dB</a:t>
            </a:r>
            <a:endParaRPr lang="en-US" dirty="0"/>
          </a:p>
        </p:txBody>
      </p:sp>
      <p:pic>
        <p:nvPicPr>
          <p:cNvPr id="33" name="Picture 4" descr="C:\Documents and Settings\Gertjan\Bureaublad\otdr test metingen\V0109-0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3537" y="867064"/>
            <a:ext cx="2949862" cy="2082115"/>
          </a:xfrm>
          <a:prstGeom prst="rect">
            <a:avLst/>
          </a:prstGeom>
          <a:noFill/>
        </p:spPr>
      </p:pic>
      <p:grpSp>
        <p:nvGrpSpPr>
          <p:cNvPr id="2" name="Group 46"/>
          <p:cNvGrpSpPr>
            <a:grpSpLocks noChangeAspect="1"/>
          </p:cNvGrpSpPr>
          <p:nvPr/>
        </p:nvGrpSpPr>
        <p:grpSpPr>
          <a:xfrm>
            <a:off x="705204" y="906607"/>
            <a:ext cx="3974579" cy="1981200"/>
            <a:chOff x="1137308" y="1552575"/>
            <a:chExt cx="7146595" cy="3562350"/>
          </a:xfrm>
        </p:grpSpPr>
        <p:pic>
          <p:nvPicPr>
            <p:cNvPr id="48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85901" y="1552575"/>
              <a:ext cx="6798002" cy="3562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49" name="Rechte verbindingslijn 11"/>
            <p:cNvCxnSpPr>
              <a:cxnSpLocks/>
            </p:cNvCxnSpPr>
            <p:nvPr/>
          </p:nvCxnSpPr>
          <p:spPr>
            <a:xfrm>
              <a:off x="1536700" y="4222750"/>
              <a:ext cx="6553200" cy="882650"/>
            </a:xfrm>
            <a:prstGeom prst="line">
              <a:avLst/>
            </a:prstGeom>
            <a:ln w="15875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50" name="Rechte verbindingslijn 13"/>
            <p:cNvCxnSpPr/>
            <p:nvPr/>
          </p:nvCxnSpPr>
          <p:spPr>
            <a:xfrm rot="10800000">
              <a:off x="1530350" y="5092700"/>
              <a:ext cx="6565900" cy="190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Rechte verbindingslijn 25"/>
            <p:cNvCxnSpPr/>
            <p:nvPr/>
          </p:nvCxnSpPr>
          <p:spPr>
            <a:xfrm rot="10800000">
              <a:off x="1543051" y="4613625"/>
              <a:ext cx="6496051" cy="158400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56" name="Tekstvak 50"/>
            <p:cNvSpPr txBox="1"/>
            <p:nvPr/>
          </p:nvSpPr>
          <p:spPr>
            <a:xfrm>
              <a:off x="1137308" y="4167774"/>
              <a:ext cx="301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>
                  <a:solidFill>
                    <a:srgbClr val="FF0000"/>
                  </a:solidFill>
                </a:rPr>
                <a:t>2</a:t>
              </a:r>
              <a:endParaRPr lang="nl-NL" dirty="0">
                <a:solidFill>
                  <a:srgbClr val="FF0000"/>
                </a:solidFill>
              </a:endParaRPr>
            </a:p>
          </p:txBody>
        </p:sp>
        <p:sp>
          <p:nvSpPr>
            <p:cNvPr id="57" name="Tekstvak 51"/>
            <p:cNvSpPr txBox="1"/>
            <p:nvPr/>
          </p:nvSpPr>
          <p:spPr>
            <a:xfrm>
              <a:off x="1141109" y="3778591"/>
              <a:ext cx="301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>
                  <a:solidFill>
                    <a:schemeClr val="accent4"/>
                  </a:solidFill>
                </a:rPr>
                <a:t>1</a:t>
              </a:r>
              <a:endParaRPr lang="nl-NL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59" name="Tekstvak 54"/>
          <p:cNvSpPr txBox="1"/>
          <p:nvPr/>
        </p:nvSpPr>
        <p:spPr>
          <a:xfrm>
            <a:off x="748433" y="2946400"/>
            <a:ext cx="41768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>
                <a:solidFill>
                  <a:schemeClr val="accent4"/>
                </a:solidFill>
              </a:rPr>
              <a:t>Total </a:t>
            </a:r>
            <a:r>
              <a:rPr lang="nl-NL" sz="1400" dirty="0" err="1" smtClean="0">
                <a:solidFill>
                  <a:schemeClr val="accent4"/>
                </a:solidFill>
              </a:rPr>
              <a:t>attenuation</a:t>
            </a:r>
            <a:r>
              <a:rPr lang="nl-NL" sz="1400" dirty="0" smtClean="0">
                <a:solidFill>
                  <a:schemeClr val="accent4"/>
                </a:solidFill>
              </a:rPr>
              <a:t>: </a:t>
            </a:r>
            <a:r>
              <a:rPr lang="nl-NL" sz="1400" dirty="0" err="1" smtClean="0">
                <a:solidFill>
                  <a:schemeClr val="accent4"/>
                </a:solidFill>
              </a:rPr>
              <a:t>Connectors</a:t>
            </a:r>
            <a:r>
              <a:rPr lang="nl-NL" sz="1400" dirty="0" smtClean="0">
                <a:solidFill>
                  <a:schemeClr val="accent4"/>
                </a:solidFill>
              </a:rPr>
              <a:t> </a:t>
            </a:r>
            <a:r>
              <a:rPr lang="en-US" sz="1400" dirty="0" smtClean="0">
                <a:solidFill>
                  <a:schemeClr val="accent4"/>
                </a:solidFill>
              </a:rPr>
              <a:t>+ Fiber (2,4) km </a:t>
            </a:r>
            <a:r>
              <a:rPr lang="nl-NL" sz="1400" dirty="0" smtClean="0">
                <a:solidFill>
                  <a:srgbClr val="7030A0"/>
                </a:solidFill>
              </a:rPr>
              <a:t>7.86 </a:t>
            </a:r>
            <a:r>
              <a:rPr lang="en-US" sz="1400" dirty="0" smtClean="0">
                <a:solidFill>
                  <a:schemeClr val="accent4"/>
                </a:solidFill>
              </a:rPr>
              <a:t>dB</a:t>
            </a:r>
            <a:endParaRPr lang="nl-NL" sz="1400" dirty="0">
              <a:solidFill>
                <a:schemeClr val="accent4"/>
              </a:solidFill>
            </a:endParaRPr>
          </a:p>
        </p:txBody>
      </p:sp>
      <p:sp>
        <p:nvSpPr>
          <p:cNvPr id="65" name="Tekstvak 7"/>
          <p:cNvSpPr txBox="1"/>
          <p:nvPr/>
        </p:nvSpPr>
        <p:spPr>
          <a:xfrm>
            <a:off x="5223490" y="2953145"/>
            <a:ext cx="2811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Attenuation @ 100°C 7,6 dB</a:t>
            </a:r>
            <a:endParaRPr lang="nl-NL" dirty="0"/>
          </a:p>
        </p:txBody>
      </p:sp>
      <p:sp>
        <p:nvSpPr>
          <p:cNvPr id="25" name="TextBox 24"/>
          <p:cNvSpPr txBox="1"/>
          <p:nvPr/>
        </p:nvSpPr>
        <p:spPr>
          <a:xfrm>
            <a:off x="1120026" y="276505"/>
            <a:ext cx="6052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Test of cable with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BendBright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fiber and with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Seacon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connectors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447801" y="1219200"/>
            <a:ext cx="187036" cy="16625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272146" y="1059873"/>
            <a:ext cx="2263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Losses due to Connectors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1676400" y="1239982"/>
            <a:ext cx="581891" cy="34636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15"/>
          <p:cNvSpPr/>
          <p:nvPr/>
        </p:nvSpPr>
        <p:spPr>
          <a:xfrm>
            <a:off x="579448" y="714551"/>
            <a:ext cx="2450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Test of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Nikhef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Prototype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13154" y="0"/>
            <a:ext cx="1230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KM3Net </a:t>
            </a:r>
            <a:r>
              <a:rPr lang="nl-NL" sz="1400" dirty="0" smtClean="0">
                <a:solidFill>
                  <a:srgbClr val="0070C0"/>
                </a:solidFill>
              </a:rPr>
              <a:t>VEOC</a:t>
            </a:r>
            <a:br>
              <a:rPr lang="nl-NL" sz="1400" dirty="0" smtClean="0">
                <a:solidFill>
                  <a:srgbClr val="0070C0"/>
                </a:solidFill>
              </a:rPr>
            </a:br>
            <a:endParaRPr lang="en-US" sz="1400" dirty="0">
              <a:solidFill>
                <a:srgbClr val="0070C0"/>
              </a:solidFill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605059"/>
              </p:ext>
            </p:extLst>
          </p:nvPr>
        </p:nvGraphicFramePr>
        <p:xfrm>
          <a:off x="266699" y="1188720"/>
          <a:ext cx="8601074" cy="36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776"/>
                <a:gridCol w="600075"/>
                <a:gridCol w="866775"/>
                <a:gridCol w="742950"/>
                <a:gridCol w="609600"/>
                <a:gridCol w="831322"/>
                <a:gridCol w="1578618"/>
                <a:gridCol w="1081114"/>
                <a:gridCol w="10428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Cable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Oil filling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Tube diameter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Fibers/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Electric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Spiral test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Pressure  </a:t>
                      </a:r>
                    </a:p>
                    <a:p>
                      <a:r>
                        <a:rPr lang="en-US" sz="1400" dirty="0" smtClean="0"/>
                        <a:t>Test (</a:t>
                      </a:r>
                      <a:r>
                        <a:rPr lang="en-US" sz="1400" dirty="0" smtClean="0"/>
                        <a:t>60MPa)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State of </a:t>
                      </a:r>
                    </a:p>
                    <a:p>
                      <a:r>
                        <a:rPr lang="en-US" sz="1400" dirty="0" smtClean="0"/>
                        <a:t>measurement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Attenuation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Fiber Type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VEOC I </a:t>
                      </a:r>
                      <a:r>
                        <a:rPr lang="en-US" sz="1200" dirty="0" smtClean="0"/>
                        <a:t>(100 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Oil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25,4 mm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12/4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SMF 28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VEOC II </a:t>
                      </a:r>
                      <a:r>
                        <a:rPr lang="en-US" sz="1200" dirty="0" smtClean="0"/>
                        <a:t>(210 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Oil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6,35 mm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12/2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Under pressure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0.55dB/Km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BendBright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VEOC III </a:t>
                      </a:r>
                      <a:r>
                        <a:rPr lang="en-US" sz="1200" baseline="0" dirty="0" smtClean="0"/>
                        <a:t>(</a:t>
                      </a:r>
                      <a:r>
                        <a:rPr lang="en-US" sz="1200" baseline="0" dirty="0" smtClean="0"/>
                        <a:t>100 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Oil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6,35mm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12/2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Spiral relaxed</a:t>
                      </a:r>
                    </a:p>
                    <a:p>
                      <a:r>
                        <a:rPr lang="en-US" sz="1400" dirty="0" smtClean="0"/>
                        <a:t>Spiral</a:t>
                      </a:r>
                      <a:r>
                        <a:rPr lang="en-US" sz="1400" baseline="0" dirty="0" smtClean="0"/>
                        <a:t> stretched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r>
                        <a:rPr lang="en-US" sz="1400" baseline="0" dirty="0" smtClean="0"/>
                        <a:t>dB/km</a:t>
                      </a:r>
                    </a:p>
                    <a:p>
                      <a:r>
                        <a:rPr lang="en-US" sz="1400" baseline="0" dirty="0" smtClean="0"/>
                        <a:t>12 dB/km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SMF 28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VEOC </a:t>
                      </a:r>
                      <a:r>
                        <a:rPr lang="en-US" sz="1400" dirty="0" smtClean="0"/>
                        <a:t>IV </a:t>
                      </a:r>
                      <a:r>
                        <a:rPr lang="en-US" sz="1200" dirty="0" smtClean="0"/>
                        <a:t>(40 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6,35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12/2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Coiling</a:t>
                      </a:r>
                    </a:p>
                    <a:p>
                      <a:r>
                        <a:rPr lang="en-US" sz="1400" dirty="0" smtClean="0"/>
                        <a:t>Cooled down</a:t>
                      </a:r>
                    </a:p>
                    <a:p>
                      <a:r>
                        <a:rPr lang="en-US" sz="1400" dirty="0" smtClean="0"/>
                        <a:t>Spiral</a:t>
                      </a:r>
                      <a:r>
                        <a:rPr lang="en-US" sz="1400" baseline="0" dirty="0" smtClean="0"/>
                        <a:t> stretched</a:t>
                      </a:r>
                    </a:p>
                    <a:p>
                      <a:r>
                        <a:rPr lang="en-US" sz="1400" baseline="0" dirty="0" smtClean="0"/>
                        <a:t>Spiral  massage</a:t>
                      </a:r>
                    </a:p>
                    <a:p>
                      <a:r>
                        <a:rPr lang="en-US" sz="1400" baseline="0" dirty="0" smtClean="0"/>
                        <a:t>Spiral stretched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0.7 dB/km</a:t>
                      </a:r>
                    </a:p>
                    <a:p>
                      <a:r>
                        <a:rPr lang="en-US" sz="1400" dirty="0" smtClean="0"/>
                        <a:t>1,53 dB/Km</a:t>
                      </a:r>
                    </a:p>
                    <a:p>
                      <a:r>
                        <a:rPr lang="en-US" sz="1400" dirty="0" smtClean="0"/>
                        <a:t>3,7 dB/Km</a:t>
                      </a:r>
                    </a:p>
                    <a:p>
                      <a:r>
                        <a:rPr lang="en-US" sz="1400" dirty="0" smtClean="0"/>
                        <a:t>0.9</a:t>
                      </a:r>
                      <a:r>
                        <a:rPr lang="en-US" sz="1400" baseline="0" dirty="0" smtClean="0"/>
                        <a:t> dB/km</a:t>
                      </a:r>
                    </a:p>
                    <a:p>
                      <a:r>
                        <a:rPr lang="en-US" sz="1400" baseline="0" dirty="0" smtClean="0"/>
                        <a:t>1,6 dB/km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SMF 28</a:t>
                      </a:r>
                      <a:endParaRPr 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VEOC II </a:t>
                      </a:r>
                      <a:r>
                        <a:rPr lang="en-US" sz="1200" dirty="0" smtClean="0"/>
                        <a:t>(210 m) </a:t>
                      </a:r>
                      <a:r>
                        <a:rPr lang="en-US" sz="1400" dirty="0" smtClean="0"/>
                        <a:t>(spiral)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Oil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6,35 mm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12/2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Spiral cooled</a:t>
                      </a:r>
                      <a:r>
                        <a:rPr lang="en-US" sz="1400" baseline="0" dirty="0" smtClean="0"/>
                        <a:t> down</a:t>
                      </a:r>
                    </a:p>
                    <a:p>
                      <a:r>
                        <a:rPr lang="en-US" sz="1400" baseline="0" dirty="0" smtClean="0"/>
                        <a:t>Spiral stretched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0,55 dB/km</a:t>
                      </a:r>
                    </a:p>
                    <a:p>
                      <a:r>
                        <a:rPr lang="en-US" sz="1400" dirty="0" smtClean="0"/>
                        <a:t>0,7 dB/Km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BendBright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3286125" y="3476624"/>
            <a:ext cx="273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Blocked expansion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695700" y="1333499"/>
            <a:ext cx="1800000" cy="1800000"/>
          </a:xfrm>
          <a:prstGeom prst="ellipse">
            <a:avLst/>
          </a:prstGeom>
          <a:noFill/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3752850" y="1381124"/>
            <a:ext cx="1692000" cy="1692000"/>
          </a:xfrm>
          <a:prstGeom prst="ellipse">
            <a:avLst/>
          </a:prstGeom>
          <a:noFill/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kstvak 6"/>
          <p:cNvSpPr txBox="1"/>
          <p:nvPr/>
        </p:nvSpPr>
        <p:spPr>
          <a:xfrm>
            <a:off x="7795939" y="719057"/>
            <a:ext cx="76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Status</a:t>
            </a:r>
            <a:endParaRPr lang="nl-N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hthoek 15"/>
          <p:cNvSpPr/>
          <p:nvPr/>
        </p:nvSpPr>
        <p:spPr>
          <a:xfrm>
            <a:off x="579448" y="714551"/>
            <a:ext cx="4063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Most interesting Conclusion of spiral test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13154" y="0"/>
            <a:ext cx="1230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KM3Net </a:t>
            </a:r>
            <a:r>
              <a:rPr lang="nl-NL" sz="1400" dirty="0" smtClean="0">
                <a:solidFill>
                  <a:srgbClr val="0070C0"/>
                </a:solidFill>
              </a:rPr>
              <a:t>VEOC</a:t>
            </a:r>
            <a:br>
              <a:rPr lang="nl-NL" sz="1400" dirty="0" smtClean="0">
                <a:solidFill>
                  <a:srgbClr val="0070C0"/>
                </a:solidFill>
              </a:rPr>
            </a:b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-4149725" y="-2778125"/>
            <a:ext cx="693433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Conclusion :</a:t>
            </a:r>
          </a:p>
          <a:p>
            <a:endParaRPr lang="en-US" dirty="0" smtClean="0"/>
          </a:p>
          <a:p>
            <a:r>
              <a:rPr lang="en-US" dirty="0" smtClean="0"/>
              <a:t>From the test it is clear the heat treatment used,</a:t>
            </a:r>
          </a:p>
          <a:p>
            <a:endParaRPr lang="en-US" dirty="0" smtClean="0"/>
          </a:p>
          <a:p>
            <a:r>
              <a:rPr lang="en-US" dirty="0" smtClean="0"/>
              <a:t>Were by the Cable is clamped in the aluminum tube preventing</a:t>
            </a:r>
          </a:p>
          <a:p>
            <a:r>
              <a:rPr lang="en-US" dirty="0" smtClean="0"/>
              <a:t>the LDPE cable to expand . Resulting in plastic deformation and as result </a:t>
            </a:r>
          </a:p>
          <a:p>
            <a:r>
              <a:rPr lang="en-US" dirty="0" smtClean="0"/>
              <a:t>giving the tube a sorter length. Calculated at 1% of the cable length.</a:t>
            </a:r>
          </a:p>
          <a:p>
            <a:endParaRPr lang="en-US" dirty="0" smtClean="0"/>
          </a:p>
          <a:p>
            <a:r>
              <a:rPr lang="en-US" dirty="0" smtClean="0"/>
              <a:t>This will bend the fibers and resulting in small fiber radius&lt;30mm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647825" y="1285874"/>
            <a:ext cx="1800000" cy="1800000"/>
          </a:xfrm>
          <a:prstGeom prst="ellipse">
            <a:avLst/>
          </a:prstGeom>
          <a:noFill/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162675" y="1371599"/>
            <a:ext cx="1800000" cy="1800000"/>
          </a:xfrm>
          <a:prstGeom prst="ellipse">
            <a:avLst/>
          </a:prstGeom>
          <a:noFill/>
          <a:ln w="889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733550" y="1362074"/>
            <a:ext cx="1638300" cy="163800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781425" y="1409699"/>
            <a:ext cx="1638300" cy="163800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286500" y="1495424"/>
            <a:ext cx="1548000" cy="154800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..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543175" y="3152776"/>
            <a:ext cx="9525" cy="36194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4375" y="3448050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Aluminum tube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828675" y="3514725"/>
            <a:ext cx="17240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1809750" y="2181225"/>
            <a:ext cx="8001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71675" y="1895475"/>
            <a:ext cx="700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VEOC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238625" y="207645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C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600575" y="3162300"/>
            <a:ext cx="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390901" y="3543300"/>
            <a:ext cx="25336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2334876" y="4295775"/>
            <a:ext cx="809624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7048502" y="3105153"/>
            <a:ext cx="9523" cy="41909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067425" y="34677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deformation and as result </a:t>
            </a:r>
          </a:p>
          <a:p>
            <a:r>
              <a:rPr lang="en-US" dirty="0" smtClean="0"/>
              <a:t>the tube has a sorter length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6543675" y="3533775"/>
            <a:ext cx="923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362700" y="2085975"/>
            <a:ext cx="1424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Cooled down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228850" y="2190750"/>
            <a:ext cx="63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942975" y="4181475"/>
            <a:ext cx="5048250" cy="390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962026" y="4876800"/>
            <a:ext cx="2990850" cy="390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Freeform 61"/>
          <p:cNvSpPr/>
          <p:nvPr/>
        </p:nvSpPr>
        <p:spPr>
          <a:xfrm>
            <a:off x="1019175" y="4252913"/>
            <a:ext cx="4933950" cy="252412"/>
          </a:xfrm>
          <a:custGeom>
            <a:avLst/>
            <a:gdLst>
              <a:gd name="connsiteX0" fmla="*/ 0 w 2428875"/>
              <a:gd name="connsiteY0" fmla="*/ 138112 h 147637"/>
              <a:gd name="connsiteX1" fmla="*/ 400050 w 2428875"/>
              <a:gd name="connsiteY1" fmla="*/ 4762 h 147637"/>
              <a:gd name="connsiteX2" fmla="*/ 800100 w 2428875"/>
              <a:gd name="connsiteY2" fmla="*/ 147637 h 147637"/>
              <a:gd name="connsiteX3" fmla="*/ 1200150 w 2428875"/>
              <a:gd name="connsiteY3" fmla="*/ 4762 h 147637"/>
              <a:gd name="connsiteX4" fmla="*/ 1628775 w 2428875"/>
              <a:gd name="connsiteY4" fmla="*/ 147637 h 147637"/>
              <a:gd name="connsiteX5" fmla="*/ 2066925 w 2428875"/>
              <a:gd name="connsiteY5" fmla="*/ 4762 h 147637"/>
              <a:gd name="connsiteX6" fmla="*/ 2428875 w 2428875"/>
              <a:gd name="connsiteY6" fmla="*/ 119062 h 14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8875" h="147637">
                <a:moveTo>
                  <a:pt x="0" y="138112"/>
                </a:moveTo>
                <a:cubicBezTo>
                  <a:pt x="133350" y="70643"/>
                  <a:pt x="266700" y="3175"/>
                  <a:pt x="400050" y="4762"/>
                </a:cubicBezTo>
                <a:cubicBezTo>
                  <a:pt x="533400" y="6350"/>
                  <a:pt x="666750" y="147637"/>
                  <a:pt x="800100" y="147637"/>
                </a:cubicBezTo>
                <a:cubicBezTo>
                  <a:pt x="933450" y="147637"/>
                  <a:pt x="1062038" y="4762"/>
                  <a:pt x="1200150" y="4762"/>
                </a:cubicBezTo>
                <a:cubicBezTo>
                  <a:pt x="1338262" y="4762"/>
                  <a:pt x="1484313" y="147637"/>
                  <a:pt x="1628775" y="147637"/>
                </a:cubicBezTo>
                <a:cubicBezTo>
                  <a:pt x="1773237" y="147637"/>
                  <a:pt x="1933575" y="9525"/>
                  <a:pt x="2066925" y="4762"/>
                </a:cubicBezTo>
                <a:cubicBezTo>
                  <a:pt x="2200275" y="0"/>
                  <a:pt x="2314575" y="59531"/>
                  <a:pt x="2428875" y="11906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Freeform 62"/>
          <p:cNvSpPr/>
          <p:nvPr/>
        </p:nvSpPr>
        <p:spPr>
          <a:xfrm>
            <a:off x="990601" y="4919663"/>
            <a:ext cx="2876549" cy="252412"/>
          </a:xfrm>
          <a:custGeom>
            <a:avLst/>
            <a:gdLst>
              <a:gd name="connsiteX0" fmla="*/ 0 w 2428875"/>
              <a:gd name="connsiteY0" fmla="*/ 138112 h 147637"/>
              <a:gd name="connsiteX1" fmla="*/ 400050 w 2428875"/>
              <a:gd name="connsiteY1" fmla="*/ 4762 h 147637"/>
              <a:gd name="connsiteX2" fmla="*/ 800100 w 2428875"/>
              <a:gd name="connsiteY2" fmla="*/ 147637 h 147637"/>
              <a:gd name="connsiteX3" fmla="*/ 1200150 w 2428875"/>
              <a:gd name="connsiteY3" fmla="*/ 4762 h 147637"/>
              <a:gd name="connsiteX4" fmla="*/ 1628775 w 2428875"/>
              <a:gd name="connsiteY4" fmla="*/ 147637 h 147637"/>
              <a:gd name="connsiteX5" fmla="*/ 2066925 w 2428875"/>
              <a:gd name="connsiteY5" fmla="*/ 4762 h 147637"/>
              <a:gd name="connsiteX6" fmla="*/ 2428875 w 2428875"/>
              <a:gd name="connsiteY6" fmla="*/ 119062 h 14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8875" h="147637">
                <a:moveTo>
                  <a:pt x="0" y="138112"/>
                </a:moveTo>
                <a:cubicBezTo>
                  <a:pt x="133350" y="70643"/>
                  <a:pt x="266700" y="3175"/>
                  <a:pt x="400050" y="4762"/>
                </a:cubicBezTo>
                <a:cubicBezTo>
                  <a:pt x="533400" y="6350"/>
                  <a:pt x="666750" y="147637"/>
                  <a:pt x="800100" y="147637"/>
                </a:cubicBezTo>
                <a:cubicBezTo>
                  <a:pt x="933450" y="147637"/>
                  <a:pt x="1062038" y="4762"/>
                  <a:pt x="1200150" y="4762"/>
                </a:cubicBezTo>
                <a:cubicBezTo>
                  <a:pt x="1338262" y="4762"/>
                  <a:pt x="1484313" y="147637"/>
                  <a:pt x="1628775" y="147637"/>
                </a:cubicBezTo>
                <a:cubicBezTo>
                  <a:pt x="1773237" y="147637"/>
                  <a:pt x="1933575" y="9525"/>
                  <a:pt x="2066925" y="4762"/>
                </a:cubicBezTo>
                <a:cubicBezTo>
                  <a:pt x="2200275" y="0"/>
                  <a:pt x="2314575" y="59531"/>
                  <a:pt x="2428875" y="11906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1895475" y="5210175"/>
            <a:ext cx="0" cy="6667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895475" y="5876925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971925" y="5076825"/>
            <a:ext cx="2009775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5981700" y="4581525"/>
            <a:ext cx="9525" cy="504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514850" y="4743450"/>
            <a:ext cx="884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Shorter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047875" y="5591175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/>
        </p:nvSpPr>
        <p:spPr>
          <a:xfrm>
            <a:off x="3286125" y="3476624"/>
            <a:ext cx="2734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 expansion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695700" y="1333499"/>
            <a:ext cx="1800000" cy="1800000"/>
          </a:xfrm>
          <a:prstGeom prst="ellipse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/>
          <p:cNvSpPr/>
          <p:nvPr/>
        </p:nvSpPr>
        <p:spPr>
          <a:xfrm>
            <a:off x="3600450" y="1247774"/>
            <a:ext cx="1980000" cy="1980000"/>
          </a:xfrm>
          <a:prstGeom prst="ellipse">
            <a:avLst/>
          </a:prstGeom>
          <a:noFill/>
          <a:ln w="889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kstvak 6"/>
          <p:cNvSpPr txBox="1"/>
          <p:nvPr/>
        </p:nvSpPr>
        <p:spPr>
          <a:xfrm>
            <a:off x="7795939" y="719057"/>
            <a:ext cx="76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Status</a:t>
            </a:r>
            <a:endParaRPr lang="nl-N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hthoek 15"/>
          <p:cNvSpPr/>
          <p:nvPr/>
        </p:nvSpPr>
        <p:spPr>
          <a:xfrm>
            <a:off x="579448" y="714551"/>
            <a:ext cx="5469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So some room for improvement  in the spiral production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13154" y="0"/>
            <a:ext cx="1230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KM3Net </a:t>
            </a:r>
            <a:r>
              <a:rPr lang="nl-NL" sz="1400" dirty="0" smtClean="0">
                <a:solidFill>
                  <a:srgbClr val="0070C0"/>
                </a:solidFill>
              </a:rPr>
              <a:t>VEOC</a:t>
            </a:r>
            <a:br>
              <a:rPr lang="nl-NL" sz="1400" dirty="0" smtClean="0">
                <a:solidFill>
                  <a:srgbClr val="0070C0"/>
                </a:solidFill>
              </a:rPr>
            </a:b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-4149725" y="-2778125"/>
            <a:ext cx="693433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Conclusion :</a:t>
            </a:r>
          </a:p>
          <a:p>
            <a:endParaRPr lang="en-US" dirty="0" smtClean="0"/>
          </a:p>
          <a:p>
            <a:r>
              <a:rPr lang="en-US" dirty="0" smtClean="0"/>
              <a:t>From the test it is clear the heat treatment used,</a:t>
            </a:r>
          </a:p>
          <a:p>
            <a:endParaRPr lang="en-US" dirty="0" smtClean="0"/>
          </a:p>
          <a:p>
            <a:r>
              <a:rPr lang="en-US" dirty="0" smtClean="0"/>
              <a:t>Were by the Cable is clamped in the aluminum tube preventing</a:t>
            </a:r>
          </a:p>
          <a:p>
            <a:r>
              <a:rPr lang="en-US" dirty="0" smtClean="0"/>
              <a:t>the LDPE cable to expand . Resulting in plastic deformation and as result </a:t>
            </a:r>
          </a:p>
          <a:p>
            <a:r>
              <a:rPr lang="en-US" dirty="0" smtClean="0"/>
              <a:t>giving the tube a sorter length. Calculated at 1% of the cable length.</a:t>
            </a:r>
          </a:p>
          <a:p>
            <a:endParaRPr lang="en-US" dirty="0" smtClean="0"/>
          </a:p>
          <a:p>
            <a:r>
              <a:rPr lang="en-US" dirty="0" smtClean="0"/>
              <a:t>This will bend the fibers and resulting in small fiber radius&lt;30mm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1647825" y="1285874"/>
            <a:ext cx="1800000" cy="180000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733550" y="1362074"/>
            <a:ext cx="1638300" cy="1638000"/>
          </a:xfrm>
          <a:prstGeom prst="ellipse">
            <a:avLst/>
          </a:prstGeom>
          <a:noFill/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3781425" y="1409699"/>
            <a:ext cx="1638300" cy="1638000"/>
          </a:xfrm>
          <a:prstGeom prst="ellipse">
            <a:avLst/>
          </a:prstGeom>
          <a:noFill/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>
            <a:endCxn id="14" idx="4"/>
          </p:cNvCxnSpPr>
          <p:nvPr/>
        </p:nvCxnSpPr>
        <p:spPr>
          <a:xfrm flipH="1" flipV="1">
            <a:off x="2552700" y="3000074"/>
            <a:ext cx="1" cy="51465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4375" y="3448050"/>
            <a:ext cx="169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Aluminum tube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828675" y="3514725"/>
            <a:ext cx="17240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933450" y="2466975"/>
            <a:ext cx="695325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00100" y="2143125"/>
            <a:ext cx="700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VEOC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238625" y="207645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 C</a:t>
            </a:r>
            <a:endParaRPr lang="en-US" dirty="0"/>
          </a:p>
        </p:txBody>
      </p:sp>
      <p:cxnSp>
        <p:nvCxnSpPr>
          <p:cNvPr id="37" name="Straight Arrow Connector 36"/>
          <p:cNvCxnSpPr>
            <a:endCxn id="35" idx="4"/>
          </p:cNvCxnSpPr>
          <p:nvPr/>
        </p:nvCxnSpPr>
        <p:spPr>
          <a:xfrm flipH="1" flipV="1">
            <a:off x="4590450" y="3227774"/>
            <a:ext cx="10125" cy="315526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390901" y="3543300"/>
            <a:ext cx="2533649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2334876" y="4295775"/>
            <a:ext cx="809624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52" idx="4"/>
          </p:cNvCxnSpPr>
          <p:nvPr/>
        </p:nvCxnSpPr>
        <p:spPr>
          <a:xfrm flipH="1" flipV="1">
            <a:off x="7053150" y="3171599"/>
            <a:ext cx="4876" cy="352652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6067425" y="34677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No deformation and as result </a:t>
            </a:r>
          </a:p>
          <a:p>
            <a:r>
              <a:rPr lang="en-US" dirty="0" smtClean="0"/>
              <a:t>the tube has the same length</a:t>
            </a:r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>
            <a:off x="6543675" y="3533775"/>
            <a:ext cx="9239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362700" y="2085975"/>
            <a:ext cx="1424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Cooled down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228850" y="2190750"/>
            <a:ext cx="63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Start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942975" y="4181475"/>
            <a:ext cx="5048250" cy="390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Freeform 61"/>
          <p:cNvSpPr/>
          <p:nvPr/>
        </p:nvSpPr>
        <p:spPr>
          <a:xfrm>
            <a:off x="1019175" y="4252913"/>
            <a:ext cx="4933950" cy="252412"/>
          </a:xfrm>
          <a:custGeom>
            <a:avLst/>
            <a:gdLst>
              <a:gd name="connsiteX0" fmla="*/ 0 w 2428875"/>
              <a:gd name="connsiteY0" fmla="*/ 138112 h 147637"/>
              <a:gd name="connsiteX1" fmla="*/ 400050 w 2428875"/>
              <a:gd name="connsiteY1" fmla="*/ 4762 h 147637"/>
              <a:gd name="connsiteX2" fmla="*/ 800100 w 2428875"/>
              <a:gd name="connsiteY2" fmla="*/ 147637 h 147637"/>
              <a:gd name="connsiteX3" fmla="*/ 1200150 w 2428875"/>
              <a:gd name="connsiteY3" fmla="*/ 4762 h 147637"/>
              <a:gd name="connsiteX4" fmla="*/ 1628775 w 2428875"/>
              <a:gd name="connsiteY4" fmla="*/ 147637 h 147637"/>
              <a:gd name="connsiteX5" fmla="*/ 2066925 w 2428875"/>
              <a:gd name="connsiteY5" fmla="*/ 4762 h 147637"/>
              <a:gd name="connsiteX6" fmla="*/ 2428875 w 2428875"/>
              <a:gd name="connsiteY6" fmla="*/ 119062 h 14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8875" h="147637">
                <a:moveTo>
                  <a:pt x="0" y="138112"/>
                </a:moveTo>
                <a:cubicBezTo>
                  <a:pt x="133350" y="70643"/>
                  <a:pt x="266700" y="3175"/>
                  <a:pt x="400050" y="4762"/>
                </a:cubicBezTo>
                <a:cubicBezTo>
                  <a:pt x="533400" y="6350"/>
                  <a:pt x="666750" y="147637"/>
                  <a:pt x="800100" y="147637"/>
                </a:cubicBezTo>
                <a:cubicBezTo>
                  <a:pt x="933450" y="147637"/>
                  <a:pt x="1062038" y="4762"/>
                  <a:pt x="1200150" y="4762"/>
                </a:cubicBezTo>
                <a:cubicBezTo>
                  <a:pt x="1338262" y="4762"/>
                  <a:pt x="1484313" y="147637"/>
                  <a:pt x="1628775" y="147637"/>
                </a:cubicBezTo>
                <a:cubicBezTo>
                  <a:pt x="1773237" y="147637"/>
                  <a:pt x="1933575" y="9525"/>
                  <a:pt x="2066925" y="4762"/>
                </a:cubicBezTo>
                <a:cubicBezTo>
                  <a:pt x="2200275" y="0"/>
                  <a:pt x="2314575" y="59531"/>
                  <a:pt x="2428875" y="11906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942975" y="4819650"/>
            <a:ext cx="5048250" cy="390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Freeform 43"/>
          <p:cNvSpPr/>
          <p:nvPr/>
        </p:nvSpPr>
        <p:spPr>
          <a:xfrm>
            <a:off x="1019175" y="4891088"/>
            <a:ext cx="4933950" cy="252412"/>
          </a:xfrm>
          <a:custGeom>
            <a:avLst/>
            <a:gdLst>
              <a:gd name="connsiteX0" fmla="*/ 0 w 2428875"/>
              <a:gd name="connsiteY0" fmla="*/ 138112 h 147637"/>
              <a:gd name="connsiteX1" fmla="*/ 400050 w 2428875"/>
              <a:gd name="connsiteY1" fmla="*/ 4762 h 147637"/>
              <a:gd name="connsiteX2" fmla="*/ 800100 w 2428875"/>
              <a:gd name="connsiteY2" fmla="*/ 147637 h 147637"/>
              <a:gd name="connsiteX3" fmla="*/ 1200150 w 2428875"/>
              <a:gd name="connsiteY3" fmla="*/ 4762 h 147637"/>
              <a:gd name="connsiteX4" fmla="*/ 1628775 w 2428875"/>
              <a:gd name="connsiteY4" fmla="*/ 147637 h 147637"/>
              <a:gd name="connsiteX5" fmla="*/ 2066925 w 2428875"/>
              <a:gd name="connsiteY5" fmla="*/ 4762 h 147637"/>
              <a:gd name="connsiteX6" fmla="*/ 2428875 w 2428875"/>
              <a:gd name="connsiteY6" fmla="*/ 119062 h 14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28875" h="147637">
                <a:moveTo>
                  <a:pt x="0" y="138112"/>
                </a:moveTo>
                <a:cubicBezTo>
                  <a:pt x="133350" y="70643"/>
                  <a:pt x="266700" y="3175"/>
                  <a:pt x="400050" y="4762"/>
                </a:cubicBezTo>
                <a:cubicBezTo>
                  <a:pt x="533400" y="6350"/>
                  <a:pt x="666750" y="147637"/>
                  <a:pt x="800100" y="147637"/>
                </a:cubicBezTo>
                <a:cubicBezTo>
                  <a:pt x="933450" y="147637"/>
                  <a:pt x="1062038" y="4762"/>
                  <a:pt x="1200150" y="4762"/>
                </a:cubicBezTo>
                <a:cubicBezTo>
                  <a:pt x="1338262" y="4762"/>
                  <a:pt x="1484313" y="147637"/>
                  <a:pt x="1628775" y="147637"/>
                </a:cubicBezTo>
                <a:cubicBezTo>
                  <a:pt x="1773237" y="147637"/>
                  <a:pt x="1933575" y="9525"/>
                  <a:pt x="2066925" y="4762"/>
                </a:cubicBezTo>
                <a:cubicBezTo>
                  <a:pt x="2200275" y="0"/>
                  <a:pt x="2314575" y="59531"/>
                  <a:pt x="2428875" y="11906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6153150" y="1371599"/>
            <a:ext cx="1800000" cy="1800000"/>
          </a:xfrm>
          <a:prstGeom prst="ellipse">
            <a:avLst/>
          </a:prstGeom>
          <a:noFill/>
          <a:ln w="889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Oval 53"/>
          <p:cNvSpPr/>
          <p:nvPr/>
        </p:nvSpPr>
        <p:spPr>
          <a:xfrm>
            <a:off x="6238875" y="1447799"/>
            <a:ext cx="1638300" cy="1638000"/>
          </a:xfrm>
          <a:prstGeom prst="ellipse">
            <a:avLst/>
          </a:prstGeom>
          <a:noFill/>
          <a:ln w="889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7795939" y="719057"/>
            <a:ext cx="76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Status</a:t>
            </a:r>
            <a:endParaRPr lang="nl-N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13154" y="0"/>
            <a:ext cx="1230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KM3Net </a:t>
            </a:r>
            <a:r>
              <a:rPr lang="nl-NL" sz="1400" dirty="0" smtClean="0">
                <a:solidFill>
                  <a:srgbClr val="0070C0"/>
                </a:solidFill>
              </a:rPr>
              <a:t>VEOC</a:t>
            </a:r>
            <a:br>
              <a:rPr lang="nl-NL" sz="1400" dirty="0" smtClean="0">
                <a:solidFill>
                  <a:srgbClr val="0070C0"/>
                </a:solidFill>
              </a:rPr>
            </a:b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772796" y="791845"/>
            <a:ext cx="8387296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Conclusion 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BendBright</a:t>
            </a:r>
            <a:r>
              <a:rPr lang="en-US" baseline="30000" dirty="0" err="1" smtClean="0"/>
              <a:t>TM</a:t>
            </a:r>
            <a:r>
              <a:rPr lang="en-US" dirty="0" smtClean="0"/>
              <a:t> fibers significantly improve the cable optical performance when </a:t>
            </a:r>
            <a:r>
              <a:rPr lang="en-US" dirty="0" err="1" smtClean="0"/>
              <a:t>spiralized</a:t>
            </a:r>
            <a:endParaRPr lang="en-US" dirty="0" smtClean="0"/>
          </a:p>
          <a:p>
            <a:r>
              <a:rPr lang="en-US" dirty="0" smtClean="0"/>
              <a:t>(straight cable is already optimal in performance)</a:t>
            </a:r>
          </a:p>
          <a:p>
            <a:endParaRPr lang="en-US" dirty="0" smtClean="0"/>
          </a:p>
          <a:p>
            <a:r>
              <a:rPr lang="en-US" dirty="0" smtClean="0"/>
              <a:t>Heat Treatment has little influence because </a:t>
            </a:r>
            <a:r>
              <a:rPr lang="en-US" dirty="0" err="1" smtClean="0"/>
              <a:t>BendBright</a:t>
            </a:r>
            <a:r>
              <a:rPr lang="en-US" dirty="0" smtClean="0"/>
              <a:t> </a:t>
            </a:r>
            <a:r>
              <a:rPr lang="en-US" dirty="0" smtClean="0"/>
              <a:t>allows for smaller </a:t>
            </a:r>
          </a:p>
          <a:p>
            <a:r>
              <a:rPr lang="en-US" dirty="0" smtClean="0"/>
              <a:t>bending radius   (15 mm compared to 30 mm)</a:t>
            </a:r>
          </a:p>
          <a:p>
            <a:endParaRPr lang="en-US" dirty="0" smtClean="0"/>
          </a:p>
          <a:p>
            <a:r>
              <a:rPr lang="en-US" dirty="0" smtClean="0"/>
              <a:t>The new method for heating the cable will improve the optical performance</a:t>
            </a:r>
          </a:p>
          <a:p>
            <a:r>
              <a:rPr lang="en-US" dirty="0" smtClean="0"/>
              <a:t>But more </a:t>
            </a:r>
            <a:r>
              <a:rPr lang="en-US" dirty="0" smtClean="0"/>
              <a:t>tests </a:t>
            </a:r>
            <a:r>
              <a:rPr lang="en-US" dirty="0" smtClean="0"/>
              <a:t>are needed to give an number</a:t>
            </a:r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  </a:t>
            </a:r>
          </a:p>
          <a:p>
            <a:endParaRPr lang="en-US" dirty="0" smtClean="0"/>
          </a:p>
          <a:p>
            <a:r>
              <a:rPr lang="en-US" dirty="0" smtClean="0"/>
              <a:t>   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7795939" y="719057"/>
            <a:ext cx="76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Status</a:t>
            </a:r>
            <a:endParaRPr lang="nl-N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124396"/>
              </p:ext>
            </p:extLst>
          </p:nvPr>
        </p:nvGraphicFramePr>
        <p:xfrm>
          <a:off x="366647" y="388915"/>
          <a:ext cx="8409218" cy="624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926"/>
                <a:gridCol w="2330448"/>
                <a:gridCol w="2746919"/>
                <a:gridCol w="1816925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 we meeting the VEOC specifications ?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 err="1" smtClean="0">
                          <a:solidFill>
                            <a:schemeClr val="bg1"/>
                          </a:solidFill>
                        </a:rPr>
                        <a:t>Specs</a:t>
                      </a:r>
                      <a:endParaRPr lang="nl-NL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Values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comments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Optic/</a:t>
                      </a:r>
                    </a:p>
                    <a:p>
                      <a:r>
                        <a:rPr lang="en-US" dirty="0" smtClean="0"/>
                        <a:t>electronic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Optical </a:t>
                      </a:r>
                    </a:p>
                    <a:p>
                      <a:r>
                        <a:rPr lang="en-US" dirty="0" smtClean="0"/>
                        <a:t>12 fibers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Attenuation &lt;1 dB/Km</a:t>
                      </a:r>
                      <a:r>
                        <a:rPr lang="en-US" baseline="0" dirty="0" smtClean="0"/>
                        <a:t> loss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0,7dB/km</a:t>
                      </a:r>
                      <a:endParaRPr lang="en-US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400 V dc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Voltage Drop &lt;30 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 Specs Mechanical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Density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=water (1000 kg/m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1300 kg/m</a:t>
                      </a:r>
                      <a:r>
                        <a:rPr lang="en-US" baseline="30000" dirty="0" smtClean="0">
                          <a:solidFill>
                            <a:schemeClr val="dk1"/>
                          </a:solidFill>
                        </a:rPr>
                        <a:t>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Projected area 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&lt;0,45 M</a:t>
                      </a:r>
                      <a:r>
                        <a:rPr lang="en-US" baseline="30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Storage of cable for deployment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Cable flexible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Bending radius</a:t>
                      </a:r>
                      <a:r>
                        <a:rPr lang="en-US" baseline="0" dirty="0" smtClean="0"/>
                        <a:t> &lt;120 mm</a:t>
                      </a:r>
                    </a:p>
                    <a:p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Bending radius &gt;60mm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Package as</a:t>
                      </a:r>
                    </a:p>
                    <a:p>
                      <a:r>
                        <a:rPr lang="en-US" dirty="0" smtClean="0"/>
                        <a:t>Spiral is possible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</a:t>
                      </a:r>
                      <a:r>
                        <a:rPr lang="en-US" baseline="0" dirty="0" smtClean="0"/>
                        <a:t> life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Years 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Environment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Pressure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MPa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With the PBOF pressure is no problem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Chemical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Sea water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LDPE HDPE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middle oil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Resistant to Sea</a:t>
                      </a:r>
                      <a:r>
                        <a:rPr lang="en-US" baseline="0" dirty="0" smtClean="0">
                          <a:solidFill>
                            <a:srgbClr val="00B050"/>
                          </a:solidFill>
                        </a:rPr>
                        <a:t> water</a:t>
                      </a:r>
                      <a:endParaRPr lang="en-US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Used</a:t>
                      </a:r>
                      <a:r>
                        <a:rPr lang="en-US" baseline="0" dirty="0" smtClean="0"/>
                        <a:t> oil is environmentally friendly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splicing needed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913154" y="0"/>
            <a:ext cx="1230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KM3Net </a:t>
            </a:r>
            <a:r>
              <a:rPr lang="nl-NL" sz="1400" dirty="0" smtClean="0">
                <a:solidFill>
                  <a:srgbClr val="0070C0"/>
                </a:solidFill>
              </a:rPr>
              <a:t>VEOC</a:t>
            </a:r>
            <a:br>
              <a:rPr lang="nl-NL" sz="1400" dirty="0" smtClean="0">
                <a:solidFill>
                  <a:srgbClr val="0070C0"/>
                </a:solidFill>
              </a:rPr>
            </a:b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752344" y="1041939"/>
            <a:ext cx="8391656" cy="51398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sz="2000" b="1" dirty="0" smtClean="0"/>
              <a:t>-optimizing production system</a:t>
            </a:r>
          </a:p>
          <a:p>
            <a:r>
              <a:rPr lang="en-US" dirty="0" smtClean="0"/>
              <a:t>-Tooling for pulling  fibers.</a:t>
            </a:r>
          </a:p>
          <a:p>
            <a:r>
              <a:rPr lang="en-US" dirty="0" smtClean="0"/>
              <a:t>-Tooling for spiraling the cable.</a:t>
            </a:r>
            <a:br>
              <a:rPr lang="en-US" dirty="0" smtClean="0"/>
            </a:br>
            <a:r>
              <a:rPr lang="en-US" sz="2000" b="1" dirty="0" smtClean="0"/>
              <a:t>-Interests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Hydro group: consider this as most favorable solution but has no interest to participate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JDR: consider this as possible solution but they are specialist on solid cables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Seacon</a:t>
            </a:r>
            <a:r>
              <a:rPr lang="en-US" dirty="0" smtClean="0"/>
              <a:t> and </a:t>
            </a:r>
            <a:r>
              <a:rPr lang="en-US" dirty="0" err="1" smtClean="0"/>
              <a:t>MacArtney</a:t>
            </a:r>
            <a:r>
              <a:rPr lang="en-US" dirty="0" smtClean="0"/>
              <a:t> have there doubts to participate because they are </a:t>
            </a:r>
          </a:p>
          <a:p>
            <a:r>
              <a:rPr lang="en-US" dirty="0" smtClean="0"/>
              <a:t>focused on solid cable.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VEOC V sections spiraled and sections straight for sea test at  Catania</a:t>
            </a:r>
            <a:br>
              <a:rPr lang="en-US" dirty="0" smtClean="0"/>
            </a:br>
            <a:r>
              <a:rPr lang="en-US" dirty="0" smtClean="0"/>
              <a:t>VEOC </a:t>
            </a:r>
            <a:r>
              <a:rPr lang="en-US" dirty="0" smtClean="0"/>
              <a:t>VI &amp; </a:t>
            </a:r>
            <a:r>
              <a:rPr lang="en-US" dirty="0" smtClean="0"/>
              <a:t>VEOC VII  two cables for the mini-tower;</a:t>
            </a:r>
            <a:br>
              <a:rPr lang="en-US" dirty="0" smtClean="0"/>
            </a:br>
            <a:r>
              <a:rPr lang="en-US" dirty="0" smtClean="0"/>
              <a:t>        7 x interval with 2 active breakouts, tested in pressure tank</a:t>
            </a:r>
            <a:br>
              <a:rPr lang="en-US" dirty="0" smtClean="0"/>
            </a:br>
            <a:r>
              <a:rPr lang="en-US" dirty="0" smtClean="0"/>
              <a:t>VEOC VIII  a 500m piece as planned for a real tower.</a:t>
            </a:r>
          </a:p>
          <a:p>
            <a:endParaRPr lang="en-US" dirty="0" smtClean="0"/>
          </a:p>
          <a:p>
            <a:r>
              <a:rPr lang="en-US" dirty="0" smtClean="0"/>
              <a:t>BEOC -Lead time ~10 wks. </a:t>
            </a:r>
            <a:r>
              <a:rPr lang="en-US" dirty="0" err="1" smtClean="0"/>
              <a:t>Seacon</a:t>
            </a:r>
            <a:r>
              <a:rPr lang="en-US" dirty="0" smtClean="0"/>
              <a:t> model, 5 weeks </a:t>
            </a:r>
            <a:r>
              <a:rPr lang="en-US" dirty="0" err="1" smtClean="0"/>
              <a:t>Nikhef</a:t>
            </a:r>
            <a:r>
              <a:rPr lang="en-US" dirty="0" smtClean="0"/>
              <a:t> model</a:t>
            </a:r>
          </a:p>
          <a:p>
            <a:r>
              <a:rPr lang="en-US" dirty="0" smtClean="0"/>
              <a:t> (used for </a:t>
            </a:r>
            <a:r>
              <a:rPr lang="en-US" dirty="0" err="1" smtClean="0"/>
              <a:t>Antares</a:t>
            </a:r>
            <a:r>
              <a:rPr lang="en-US" dirty="0" smtClean="0"/>
              <a:t> connection)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140" y="213755"/>
            <a:ext cx="134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Out Look</a:t>
            </a:r>
            <a:endParaRPr lang="nl-N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138"/>
            <a:ext cx="8229600" cy="627887"/>
          </a:xfrm>
        </p:spPr>
        <p:txBody>
          <a:bodyPr>
            <a:normAutofit fontScale="90000"/>
          </a:bodyPr>
          <a:lstStyle/>
          <a:p>
            <a:r>
              <a:rPr lang="nl-NL" b="1" dirty="0" err="1" smtClean="0"/>
              <a:t>Alternatives</a:t>
            </a:r>
            <a:endParaRPr lang="nl-N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927" y="713572"/>
            <a:ext cx="72866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258" y="2881993"/>
            <a:ext cx="77057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95820" y="5322373"/>
            <a:ext cx="7912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nl-NL" dirty="0" err="1" smtClean="0"/>
              <a:t>Splices</a:t>
            </a:r>
            <a:r>
              <a:rPr lang="nl-NL" dirty="0" smtClean="0"/>
              <a:t> on </a:t>
            </a:r>
            <a:r>
              <a:rPr lang="nl-NL" dirty="0" err="1" smtClean="0"/>
              <a:t>each</a:t>
            </a:r>
            <a:r>
              <a:rPr lang="nl-NL" dirty="0" smtClean="0"/>
              <a:t> </a:t>
            </a:r>
            <a:r>
              <a:rPr lang="nl-NL" dirty="0" smtClean="0"/>
              <a:t>floor </a:t>
            </a:r>
            <a:r>
              <a:rPr lang="nl-NL" dirty="0" err="1" smtClean="0"/>
              <a:t>for</a:t>
            </a:r>
            <a:r>
              <a:rPr lang="nl-NL" dirty="0" smtClean="0"/>
              <a:t> </a:t>
            </a:r>
            <a:r>
              <a:rPr lang="nl-NL" dirty="0" err="1" smtClean="0"/>
              <a:t>each</a:t>
            </a:r>
            <a:r>
              <a:rPr lang="nl-NL" dirty="0" smtClean="0"/>
              <a:t> </a:t>
            </a:r>
            <a:r>
              <a:rPr lang="nl-NL" dirty="0" err="1" smtClean="0"/>
              <a:t>continuing</a:t>
            </a:r>
            <a:r>
              <a:rPr lang="nl-NL" dirty="0" smtClean="0"/>
              <a:t> fiber </a:t>
            </a:r>
            <a:r>
              <a:rPr lang="nl-NL" dirty="0" smtClean="0"/>
              <a:t>(manpower, </a:t>
            </a:r>
            <a:r>
              <a:rPr lang="nl-NL" dirty="0" err="1" smtClean="0"/>
              <a:t>reliability</a:t>
            </a:r>
            <a:r>
              <a:rPr lang="nl-NL" dirty="0" smtClean="0"/>
              <a:t>, </a:t>
            </a:r>
            <a:r>
              <a:rPr lang="nl-NL" dirty="0" err="1" smtClean="0"/>
              <a:t>attenuation</a:t>
            </a:r>
            <a:r>
              <a:rPr lang="nl-NL" dirty="0" smtClean="0"/>
              <a:t>)</a:t>
            </a:r>
          </a:p>
          <a:p>
            <a:pPr>
              <a:buFontTx/>
              <a:buChar char="-"/>
            </a:pPr>
            <a:r>
              <a:rPr lang="nl-NL" dirty="0" smtClean="0"/>
              <a:t>For a complete </a:t>
            </a:r>
            <a:r>
              <a:rPr lang="nl-NL" dirty="0" err="1" smtClean="0"/>
              <a:t>solid</a:t>
            </a:r>
            <a:r>
              <a:rPr lang="nl-NL" dirty="0" smtClean="0"/>
              <a:t> </a:t>
            </a:r>
            <a:r>
              <a:rPr lang="nl-NL" dirty="0" err="1" smtClean="0"/>
              <a:t>vertical</a:t>
            </a:r>
            <a:r>
              <a:rPr lang="nl-NL" dirty="0" smtClean="0"/>
              <a:t> </a:t>
            </a:r>
            <a:r>
              <a:rPr lang="nl-NL" dirty="0" err="1" smtClean="0"/>
              <a:t>cable</a:t>
            </a:r>
            <a:r>
              <a:rPr lang="nl-NL" dirty="0" smtClean="0"/>
              <a:t> of 2 x 10 </a:t>
            </a:r>
            <a:r>
              <a:rPr lang="nl-NL" dirty="0" err="1" smtClean="0"/>
              <a:t>floors</a:t>
            </a:r>
            <a:r>
              <a:rPr lang="nl-NL" dirty="0" smtClean="0"/>
              <a:t> = 88 extra </a:t>
            </a:r>
            <a:r>
              <a:rPr lang="nl-NL" dirty="0" err="1" smtClean="0"/>
              <a:t>splices</a:t>
            </a:r>
            <a:r>
              <a:rPr lang="nl-NL" dirty="0" smtClean="0"/>
              <a:t> are </a:t>
            </a:r>
            <a:r>
              <a:rPr lang="nl-NL" dirty="0" err="1" smtClean="0"/>
              <a:t>needed</a:t>
            </a:r>
            <a:endParaRPr lang="nl-NL" dirty="0"/>
          </a:p>
          <a:p>
            <a:r>
              <a:rPr lang="nl-NL" dirty="0" smtClean="0"/>
              <a:t> </a:t>
            </a:r>
            <a:r>
              <a:rPr lang="nl-NL" sz="1400" dirty="0" smtClean="0"/>
              <a:t>(</a:t>
            </a:r>
            <a:r>
              <a:rPr lang="nl-NL" sz="1400" dirty="0" err="1" smtClean="0"/>
              <a:t>average</a:t>
            </a:r>
            <a:r>
              <a:rPr lang="nl-NL" sz="1400" dirty="0" smtClean="0"/>
              <a:t> </a:t>
            </a:r>
            <a:r>
              <a:rPr lang="nl-NL" sz="1400" dirty="0" err="1" smtClean="0"/>
              <a:t>splice</a:t>
            </a:r>
            <a:r>
              <a:rPr lang="nl-NL" sz="1400" dirty="0" smtClean="0"/>
              <a:t> time is 5 – 10 min per </a:t>
            </a:r>
            <a:r>
              <a:rPr lang="nl-NL" sz="1400" dirty="0" err="1" smtClean="0"/>
              <a:t>splice</a:t>
            </a:r>
            <a:r>
              <a:rPr lang="nl-NL" sz="1400" dirty="0" smtClean="0"/>
              <a:t>)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err="1" smtClean="0"/>
              <a:t>Pressure</a:t>
            </a:r>
            <a:r>
              <a:rPr lang="nl-NL" dirty="0" smtClean="0"/>
              <a:t> </a:t>
            </a:r>
            <a:r>
              <a:rPr lang="nl-NL" dirty="0" err="1" smtClean="0"/>
              <a:t>resistant</a:t>
            </a:r>
            <a:r>
              <a:rPr lang="nl-NL" dirty="0" smtClean="0"/>
              <a:t> box (water </a:t>
            </a:r>
            <a:r>
              <a:rPr lang="nl-NL" dirty="0" err="1" smtClean="0"/>
              <a:t>blockers</a:t>
            </a:r>
            <a:r>
              <a:rPr lang="nl-NL" dirty="0" smtClean="0"/>
              <a:t>, etc.)</a:t>
            </a:r>
            <a:endParaRPr lang="nl-NL" dirty="0"/>
          </a:p>
        </p:txBody>
      </p:sp>
      <p:sp>
        <p:nvSpPr>
          <p:cNvPr id="9" name="TextBox 8"/>
          <p:cNvSpPr txBox="1"/>
          <p:nvPr/>
        </p:nvSpPr>
        <p:spPr>
          <a:xfrm>
            <a:off x="7653868" y="2446316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Solid</a:t>
            </a:r>
            <a:r>
              <a:rPr lang="nl-NL" dirty="0" smtClean="0"/>
              <a:t> </a:t>
            </a:r>
            <a:r>
              <a:rPr lang="nl-NL" dirty="0" err="1" smtClean="0"/>
              <a:t>Cable</a:t>
            </a:r>
            <a:endParaRPr lang="nl-NL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78234" y="2992581"/>
            <a:ext cx="303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dirty="0" smtClean="0"/>
              <a:t>?</a:t>
            </a:r>
            <a:endParaRPr lang="nl-NL" sz="9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8"/>
          <p:cNvSpPr txBox="1"/>
          <p:nvPr/>
        </p:nvSpPr>
        <p:spPr>
          <a:xfrm>
            <a:off x="7913153" y="0"/>
            <a:ext cx="1230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KM3Net </a:t>
            </a:r>
            <a:r>
              <a:rPr lang="nl-NL" sz="1400" dirty="0" smtClean="0">
                <a:solidFill>
                  <a:srgbClr val="0070C0"/>
                </a:solidFill>
              </a:rPr>
              <a:t>VEOC</a:t>
            </a:r>
            <a:endParaRPr lang="en-US" sz="1400" dirty="0">
              <a:solidFill>
                <a:srgbClr val="0070C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3721" y="317725"/>
          <a:ext cx="8273454" cy="6342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468"/>
                <a:gridCol w="2292823"/>
                <a:gridCol w="2947616"/>
                <a:gridCol w="1542547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en-US" dirty="0" smtClean="0"/>
                        <a:t>Specifications</a:t>
                      </a:r>
                      <a:r>
                        <a:rPr lang="en-US" baseline="0" dirty="0" smtClean="0"/>
                        <a:t> of the VEOC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Type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specs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value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comments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Optic/</a:t>
                      </a:r>
                    </a:p>
                    <a:p>
                      <a:r>
                        <a:rPr lang="en-US" dirty="0" smtClean="0"/>
                        <a:t>electronic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Optical </a:t>
                      </a:r>
                    </a:p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Attenuation &lt;1 dB/Km</a:t>
                      </a:r>
                      <a:r>
                        <a:rPr lang="en-US" baseline="0" dirty="0" smtClean="0"/>
                        <a:t> los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100808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400 </a:t>
                      </a:r>
                      <a:r>
                        <a:rPr lang="en-US" dirty="0" err="1" smtClean="0"/>
                        <a:t>Vdc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Voltage window 350-400 </a:t>
                      </a:r>
                      <a:r>
                        <a:rPr lang="en-US" dirty="0" err="1" smtClean="0"/>
                        <a:t>Vdc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Power inventory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Du Specs Mechanical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Density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=water (1048 kg/m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reduce</a:t>
                      </a:r>
                      <a:r>
                        <a:rPr lang="en-US" baseline="0" dirty="0" smtClean="0"/>
                        <a:t> load on </a:t>
                      </a:r>
                      <a:r>
                        <a:rPr lang="en-US" baseline="0" dirty="0" err="1" smtClean="0"/>
                        <a:t>Dyneema</a:t>
                      </a:r>
                      <a:r>
                        <a:rPr lang="en-US" baseline="0" dirty="0" smtClean="0"/>
                        <a:t> cable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Projected area 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&lt;0,45 M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reduce</a:t>
                      </a:r>
                      <a:r>
                        <a:rPr lang="en-US" baseline="0" dirty="0" smtClean="0"/>
                        <a:t> load on </a:t>
                      </a:r>
                      <a:r>
                        <a:rPr lang="en-US" baseline="0" dirty="0" err="1" smtClean="0"/>
                        <a:t>Dyneema</a:t>
                      </a:r>
                      <a:r>
                        <a:rPr lang="en-US" baseline="0" dirty="0" smtClean="0"/>
                        <a:t> cable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Storage of cable for deployment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Cable flexible   </a:t>
                      </a:r>
                    </a:p>
                    <a:p>
                      <a:r>
                        <a:rPr lang="en-US" dirty="0" smtClean="0"/>
                        <a:t>Bending radius</a:t>
                      </a:r>
                      <a:r>
                        <a:rPr lang="en-US" baseline="0" dirty="0" smtClean="0"/>
                        <a:t> &lt;120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package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</a:t>
                      </a:r>
                      <a:r>
                        <a:rPr lang="en-US" baseline="0" dirty="0" smtClean="0"/>
                        <a:t> life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Environment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Pressure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Chemical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Sea 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°</a:t>
                      </a:r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5536" y="357361"/>
            <a:ext cx="287335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Cable characteristics.</a:t>
            </a: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067683" y="0"/>
            <a:ext cx="1076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VEOC </a:t>
            </a:r>
            <a:r>
              <a:rPr lang="nl-NL" sz="1400" dirty="0" err="1" smtClean="0">
                <a:solidFill>
                  <a:srgbClr val="0070C0"/>
                </a:solidFill>
              </a:rPr>
              <a:t>Cable</a:t>
            </a:r>
            <a:r>
              <a:rPr lang="nl-NL" sz="1400" dirty="0" smtClean="0">
                <a:solidFill>
                  <a:srgbClr val="0070C0"/>
                </a:solidFill>
              </a:rPr>
              <a:t> </a:t>
            </a:r>
            <a:br>
              <a:rPr lang="nl-NL" sz="1400" dirty="0" smtClean="0">
                <a:solidFill>
                  <a:srgbClr val="0070C0"/>
                </a:solidFill>
              </a:rPr>
            </a:b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5317" y="855615"/>
            <a:ext cx="3361988" cy="27979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" name="TextBox 22"/>
          <p:cNvSpPr txBox="1"/>
          <p:nvPr/>
        </p:nvSpPr>
        <p:spPr>
          <a:xfrm>
            <a:off x="8559555" y="2695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6389287" y="19089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26"/>
          <p:cNvSpPr txBox="1"/>
          <p:nvPr/>
        </p:nvSpPr>
        <p:spPr>
          <a:xfrm>
            <a:off x="5636951" y="11102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27"/>
          <p:cNvSpPr txBox="1"/>
          <p:nvPr/>
        </p:nvSpPr>
        <p:spPr>
          <a:xfrm>
            <a:off x="7645154" y="281172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29"/>
          <p:cNvCxnSpPr/>
          <p:nvPr/>
        </p:nvCxnSpPr>
        <p:spPr>
          <a:xfrm flipH="1" flipV="1">
            <a:off x="7245826" y="2516580"/>
            <a:ext cx="335666" cy="5787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3"/>
          <p:cNvCxnSpPr/>
          <p:nvPr/>
        </p:nvCxnSpPr>
        <p:spPr>
          <a:xfrm>
            <a:off x="7587279" y="3095314"/>
            <a:ext cx="2835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36"/>
          <p:cNvCxnSpPr/>
          <p:nvPr/>
        </p:nvCxnSpPr>
        <p:spPr>
          <a:xfrm flipV="1">
            <a:off x="5729543" y="1399622"/>
            <a:ext cx="347241" cy="57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38"/>
          <p:cNvCxnSpPr/>
          <p:nvPr/>
        </p:nvCxnSpPr>
        <p:spPr>
          <a:xfrm flipH="1" flipV="1">
            <a:off x="8600064" y="2447131"/>
            <a:ext cx="5787" cy="5034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40"/>
          <p:cNvCxnSpPr/>
          <p:nvPr/>
        </p:nvCxnSpPr>
        <p:spPr>
          <a:xfrm flipH="1">
            <a:off x="6458747" y="2018868"/>
            <a:ext cx="5788" cy="30673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1"/>
          <p:cNvSpPr txBox="1"/>
          <p:nvPr/>
        </p:nvSpPr>
        <p:spPr>
          <a:xfrm>
            <a:off x="3252881" y="518711"/>
            <a:ext cx="240598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sz="1600" dirty="0" smtClean="0">
                <a:solidFill>
                  <a:srgbClr val="FF0000"/>
                </a:solidFill>
              </a:rPr>
              <a:t>Cross section of the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 pressure balanced cable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1) Outer shell ¼ LDPE Tube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2) 11 optical fibers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3) 2 Electrical wires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4) Oil Filling middle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6000" contrast="1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20183" y="2309418"/>
            <a:ext cx="24860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Rechte verbindingslijn met pijl 27"/>
          <p:cNvCxnSpPr/>
          <p:nvPr/>
        </p:nvCxnSpPr>
        <p:spPr>
          <a:xfrm>
            <a:off x="1769791" y="2637960"/>
            <a:ext cx="1204332" cy="914400"/>
          </a:xfrm>
          <a:prstGeom prst="straightConnector1">
            <a:avLst/>
          </a:prstGeom>
          <a:ln w="19050">
            <a:solidFill>
              <a:srgbClr val="FFFF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vak 38"/>
          <p:cNvSpPr txBox="1"/>
          <p:nvPr/>
        </p:nvSpPr>
        <p:spPr>
          <a:xfrm>
            <a:off x="802732" y="2024488"/>
            <a:ext cx="222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Comparing </a:t>
            </a:r>
            <a:r>
              <a:rPr lang="en-US" dirty="0" smtClean="0"/>
              <a:t>Diameters</a:t>
            </a:r>
            <a:endParaRPr lang="nl-NL" dirty="0"/>
          </a:p>
        </p:txBody>
      </p:sp>
      <p:sp>
        <p:nvSpPr>
          <p:cNvPr id="45" name="Tekstvak 44"/>
          <p:cNvSpPr txBox="1"/>
          <p:nvPr/>
        </p:nvSpPr>
        <p:spPr>
          <a:xfrm>
            <a:off x="3216074" y="3733749"/>
            <a:ext cx="368472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PBOF= Pressure balanced oil filled</a:t>
            </a:r>
            <a:br>
              <a:rPr lang="en-US" sz="1600" dirty="0" smtClean="0"/>
            </a:br>
            <a:r>
              <a:rPr lang="en-US" sz="1600" dirty="0" smtClean="0"/>
              <a:t>Solid= cable of </a:t>
            </a:r>
            <a:r>
              <a:rPr lang="en-US" sz="1600" dirty="0" err="1" smtClean="0"/>
              <a:t>MacArtney</a:t>
            </a:r>
            <a:r>
              <a:rPr lang="en-US" sz="1600" dirty="0" smtClean="0"/>
              <a:t> just as example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                       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nl-NL" sz="1200" dirty="0"/>
          </a:p>
        </p:txBody>
      </p:sp>
      <p:graphicFrame>
        <p:nvGraphicFramePr>
          <p:cNvPr id="26" name="Tabel 25"/>
          <p:cNvGraphicFramePr>
            <a:graphicFrameLocks noGrp="1"/>
          </p:cNvGraphicFramePr>
          <p:nvPr/>
        </p:nvGraphicFramePr>
        <p:xfrm>
          <a:off x="714375" y="4486276"/>
          <a:ext cx="4572000" cy="2085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515303"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VEOC 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Drift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buoy 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 ropes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 dirty="0" smtClean="0"/>
                        <a:t>Weight</a:t>
                      </a:r>
                      <a:endParaRPr lang="en-GB" sz="12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mm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m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N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mm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Kg/km</a:t>
                      </a:r>
                      <a:endParaRPr lang="nl-N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PBOF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200" dirty="0" smtClean="0"/>
                        <a:t>6.35</a:t>
                      </a:r>
                    </a:p>
                    <a:p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167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6000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4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11</a:t>
                      </a:r>
                      <a:endParaRPr lang="nl-N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PBOF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10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199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7600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5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6.9</a:t>
                      </a:r>
                      <a:endParaRPr lang="nl-NL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solid</a:t>
                      </a:r>
                      <a:endParaRPr lang="nl-NL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10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225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8620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5</a:t>
                      </a:r>
                      <a:endParaRPr lang="nl-N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200" dirty="0" smtClean="0"/>
                        <a:t>82</a:t>
                      </a:r>
                      <a:endParaRPr lang="nl-NL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Ovaal 26"/>
          <p:cNvSpPr/>
          <p:nvPr/>
        </p:nvSpPr>
        <p:spPr>
          <a:xfrm>
            <a:off x="933450" y="3419476"/>
            <a:ext cx="771525" cy="8001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xtBox 28"/>
          <p:cNvSpPr txBox="1"/>
          <p:nvPr/>
        </p:nvSpPr>
        <p:spPr>
          <a:xfrm>
            <a:off x="5700156" y="4560125"/>
            <a:ext cx="2619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00B050"/>
                </a:solidFill>
              </a:rPr>
              <a:t>Just as </a:t>
            </a:r>
            <a:r>
              <a:rPr lang="nl-NL" dirty="0" err="1" smtClean="0">
                <a:solidFill>
                  <a:srgbClr val="00B050"/>
                </a:solidFill>
              </a:rPr>
              <a:t>example</a:t>
            </a:r>
            <a:r>
              <a:rPr lang="nl-NL" dirty="0" smtClean="0">
                <a:solidFill>
                  <a:srgbClr val="00B050"/>
                </a:solidFill>
              </a:rPr>
              <a:t> </a:t>
            </a:r>
            <a:r>
              <a:rPr lang="nl-NL" dirty="0" err="1" smtClean="0">
                <a:solidFill>
                  <a:srgbClr val="00B050"/>
                </a:solidFill>
              </a:rPr>
              <a:t>for</a:t>
            </a:r>
            <a:r>
              <a:rPr lang="nl-NL" dirty="0" smtClean="0">
                <a:solidFill>
                  <a:srgbClr val="00B050"/>
                </a:solidFill>
              </a:rPr>
              <a:t> trends</a:t>
            </a:r>
            <a:endParaRPr lang="nl-NL" dirty="0">
              <a:solidFill>
                <a:srgbClr val="00B050"/>
              </a:solidFill>
            </a:endParaRPr>
          </a:p>
        </p:txBody>
      </p:sp>
      <p:cxnSp>
        <p:nvCxnSpPr>
          <p:cNvPr id="30" name="Rechte verbindingslijn met pijl 27"/>
          <p:cNvCxnSpPr>
            <a:endCxn id="27" idx="5"/>
          </p:cNvCxnSpPr>
          <p:nvPr/>
        </p:nvCxnSpPr>
        <p:spPr>
          <a:xfrm>
            <a:off x="1037230" y="3552360"/>
            <a:ext cx="554758" cy="550044"/>
          </a:xfrm>
          <a:prstGeom prst="straightConnector1">
            <a:avLst/>
          </a:prstGeom>
          <a:ln w="19050">
            <a:solidFill>
              <a:srgbClr val="FFFF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eoc pic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9174" y="1041821"/>
            <a:ext cx="6408712" cy="57880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536" y="357361"/>
            <a:ext cx="104137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Layout</a:t>
            </a: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395153" y="1077140"/>
            <a:ext cx="0" cy="561662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16200000">
            <a:off x="2625486" y="3511060"/>
            <a:ext cx="11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860 Meter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819089" y="3902814"/>
            <a:ext cx="0" cy="28083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819089" y="1094502"/>
            <a:ext cx="0" cy="28083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2310933" y="5118099"/>
            <a:ext cx="80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Veoc</a:t>
            </a:r>
            <a:r>
              <a:rPr lang="en-US" dirty="0" smtClean="0">
                <a:solidFill>
                  <a:srgbClr val="FF0000"/>
                </a:solidFill>
              </a:rPr>
              <a:t>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310933" y="2237779"/>
            <a:ext cx="809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Veoc</a:t>
            </a:r>
            <a:r>
              <a:rPr lang="en-US" dirty="0" smtClean="0">
                <a:solidFill>
                  <a:srgbClr val="FF0000"/>
                </a:solidFill>
              </a:rPr>
              <a:t> 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661499" y="1010322"/>
            <a:ext cx="0" cy="28803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661499" y="3890642"/>
            <a:ext cx="0" cy="28083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949531" y="3602610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DWDM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085435" y="3890642"/>
            <a:ext cx="16561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552762" y="2191067"/>
            <a:ext cx="2010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Connecting </a:t>
            </a:r>
            <a:r>
              <a:rPr lang="en-US" sz="1400" dirty="0" smtClean="0">
                <a:solidFill>
                  <a:srgbClr val="FF0000"/>
                </a:solidFill>
              </a:rPr>
              <a:t>11 DOM’s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589154" y="4927372"/>
            <a:ext cx="1919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Connecting </a:t>
            </a:r>
            <a:r>
              <a:rPr lang="en-US" sz="1400" dirty="0" smtClean="0">
                <a:solidFill>
                  <a:srgbClr val="FF0000"/>
                </a:solidFill>
              </a:rPr>
              <a:t>9 DOM’s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9" name="TextBox 8"/>
          <p:cNvSpPr txBox="1"/>
          <p:nvPr/>
        </p:nvSpPr>
        <p:spPr>
          <a:xfrm>
            <a:off x="7913153" y="0"/>
            <a:ext cx="1230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KM3Net </a:t>
            </a:r>
            <a:r>
              <a:rPr lang="nl-NL" sz="1400" dirty="0" smtClean="0">
                <a:solidFill>
                  <a:srgbClr val="0070C0"/>
                </a:solidFill>
              </a:rPr>
              <a:t>VEOC</a:t>
            </a:r>
            <a:endParaRPr lang="en-US" sz="1400" dirty="0">
              <a:solidFill>
                <a:srgbClr val="0070C0"/>
              </a:solidFill>
            </a:endParaRPr>
          </a:p>
        </p:txBody>
      </p:sp>
      <p:grpSp>
        <p:nvGrpSpPr>
          <p:cNvPr id="55" name="Groep 54"/>
          <p:cNvGrpSpPr/>
          <p:nvPr/>
        </p:nvGrpSpPr>
        <p:grpSpPr>
          <a:xfrm>
            <a:off x="3568700" y="1016000"/>
            <a:ext cx="5130800" cy="2133600"/>
            <a:chOff x="1587500" y="1498600"/>
            <a:chExt cx="6375400" cy="3251200"/>
          </a:xfrm>
        </p:grpSpPr>
        <p:sp>
          <p:nvSpPr>
            <p:cNvPr id="45" name="Rechthoek 44"/>
            <p:cNvSpPr/>
            <p:nvPr/>
          </p:nvSpPr>
          <p:spPr>
            <a:xfrm>
              <a:off x="1587500" y="1498600"/>
              <a:ext cx="6375400" cy="32512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6" name="Picture 28" descr="Layoutmodel cabl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0131" y="1524349"/>
              <a:ext cx="5398135" cy="3157611"/>
            </a:xfrm>
            <a:prstGeom prst="rect">
              <a:avLst/>
            </a:prstGeom>
          </p:spPr>
        </p:pic>
        <p:cxnSp>
          <p:nvCxnSpPr>
            <p:cNvPr id="47" name="Straight Arrow Connector 31"/>
            <p:cNvCxnSpPr/>
            <p:nvPr/>
          </p:nvCxnSpPr>
          <p:spPr>
            <a:xfrm flipH="1">
              <a:off x="6111433" y="3026780"/>
              <a:ext cx="1585733" cy="152785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32"/>
            <p:cNvSpPr txBox="1"/>
            <p:nvPr/>
          </p:nvSpPr>
          <p:spPr>
            <a:xfrm>
              <a:off x="7095281" y="3617089"/>
              <a:ext cx="6450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Veoc</a:t>
              </a:r>
              <a:endParaRPr lang="en-US" dirty="0"/>
            </a:p>
          </p:txBody>
        </p:sp>
        <p:cxnSp>
          <p:nvCxnSpPr>
            <p:cNvPr id="49" name="Straight Arrow Connector 35"/>
            <p:cNvCxnSpPr/>
            <p:nvPr/>
          </p:nvCxnSpPr>
          <p:spPr>
            <a:xfrm>
              <a:off x="2685327" y="2986268"/>
              <a:ext cx="3819645" cy="57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37"/>
            <p:cNvSpPr txBox="1"/>
            <p:nvPr/>
          </p:nvSpPr>
          <p:spPr>
            <a:xfrm>
              <a:off x="3090441" y="2465408"/>
              <a:ext cx="644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Beoc</a:t>
              </a:r>
              <a:endParaRPr lang="en-US" dirty="0"/>
            </a:p>
          </p:txBody>
        </p:sp>
        <p:sp>
          <p:nvSpPr>
            <p:cNvPr id="51" name="Oval 42"/>
            <p:cNvSpPr/>
            <p:nvPr/>
          </p:nvSpPr>
          <p:spPr>
            <a:xfrm>
              <a:off x="1775132" y="2679097"/>
              <a:ext cx="879675" cy="107309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43"/>
            <p:cNvSpPr txBox="1"/>
            <p:nvPr/>
          </p:nvSpPr>
          <p:spPr>
            <a:xfrm>
              <a:off x="1833543" y="2966548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Dom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3" name="Straight Arrow Connector 46"/>
            <p:cNvCxnSpPr/>
            <p:nvPr/>
          </p:nvCxnSpPr>
          <p:spPr>
            <a:xfrm>
              <a:off x="6545484" y="2280212"/>
              <a:ext cx="0" cy="98963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47"/>
            <p:cNvSpPr txBox="1"/>
            <p:nvPr/>
          </p:nvSpPr>
          <p:spPr>
            <a:xfrm>
              <a:off x="5387027" y="1815228"/>
              <a:ext cx="11634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Connector</a:t>
              </a:r>
              <a:endParaRPr lang="en-US" dirty="0"/>
            </a:p>
          </p:txBody>
        </p:sp>
      </p:grpSp>
      <p:cxnSp>
        <p:nvCxnSpPr>
          <p:cNvPr id="57" name="Rechte verbindingslijn met pijl 56"/>
          <p:cNvCxnSpPr/>
          <p:nvPr/>
        </p:nvCxnSpPr>
        <p:spPr>
          <a:xfrm flipV="1">
            <a:off x="1003300" y="2540000"/>
            <a:ext cx="2527300" cy="1092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40274" y="3231473"/>
            <a:ext cx="1299843" cy="3133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Rechte verbindingslijn met pijl 31"/>
          <p:cNvCxnSpPr>
            <a:endCxn id="9217" idx="1"/>
          </p:cNvCxnSpPr>
          <p:nvPr/>
        </p:nvCxnSpPr>
        <p:spPr>
          <a:xfrm>
            <a:off x="1660124" y="3888419"/>
            <a:ext cx="2080150" cy="909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echte verbindingslijn met pijl 33"/>
          <p:cNvCxnSpPr/>
          <p:nvPr/>
        </p:nvCxnSpPr>
        <p:spPr>
          <a:xfrm rot="10800000" flipV="1">
            <a:off x="4580880" y="4856084"/>
            <a:ext cx="59480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kstvak 37"/>
          <p:cNvSpPr txBox="1"/>
          <p:nvPr/>
        </p:nvSpPr>
        <p:spPr>
          <a:xfrm>
            <a:off x="5193414" y="4651899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DWDM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5"/>
          <p:cNvSpPr/>
          <p:nvPr/>
        </p:nvSpPr>
        <p:spPr>
          <a:xfrm>
            <a:off x="6124134" y="722171"/>
            <a:ext cx="3019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Cable layout spiral dimensions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913153" y="0"/>
            <a:ext cx="1230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KM3Net </a:t>
            </a:r>
            <a:r>
              <a:rPr lang="nl-NL" sz="1400" dirty="0" smtClean="0">
                <a:solidFill>
                  <a:srgbClr val="0070C0"/>
                </a:solidFill>
              </a:rPr>
              <a:t>VEOC</a:t>
            </a:r>
            <a:endParaRPr lang="en-US" sz="1400" dirty="0">
              <a:solidFill>
                <a:srgbClr val="0070C0"/>
              </a:solidFill>
            </a:endParaRPr>
          </a:p>
        </p:txBody>
      </p:sp>
      <p:pic>
        <p:nvPicPr>
          <p:cNvPr id="9" name="Afbeelding 8" descr="spiral dimens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4129" y="1606193"/>
            <a:ext cx="1094823" cy="3889169"/>
          </a:xfrm>
          <a:prstGeom prst="rect">
            <a:avLst/>
          </a:prstGeom>
        </p:spPr>
      </p:pic>
      <p:pic>
        <p:nvPicPr>
          <p:cNvPr id="10" name="Afbeelding 9" descr="cable gerek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7481" y="1685501"/>
            <a:ext cx="652937" cy="3782110"/>
          </a:xfrm>
          <a:prstGeom prst="rect">
            <a:avLst/>
          </a:prstGeom>
        </p:spPr>
      </p:pic>
      <p:cxnSp>
        <p:nvCxnSpPr>
          <p:cNvPr id="12" name="Rechte verbindingslijn met pijl 11"/>
          <p:cNvCxnSpPr/>
          <p:nvPr/>
        </p:nvCxnSpPr>
        <p:spPr>
          <a:xfrm rot="5400000">
            <a:off x="3580733" y="3514301"/>
            <a:ext cx="3701989" cy="443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>
            <a:off x="5684741" y="5627187"/>
            <a:ext cx="923277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chte verbindingslijn met pijl 19"/>
          <p:cNvCxnSpPr/>
          <p:nvPr/>
        </p:nvCxnSpPr>
        <p:spPr>
          <a:xfrm>
            <a:off x="7921913" y="5627189"/>
            <a:ext cx="426129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chte verbindingslijn met pijl 22"/>
          <p:cNvCxnSpPr/>
          <p:nvPr/>
        </p:nvCxnSpPr>
        <p:spPr>
          <a:xfrm rot="5400000">
            <a:off x="6670159" y="3576444"/>
            <a:ext cx="3835153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7833137" y="561831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 68</a:t>
            </a:r>
            <a:endParaRPr lang="nl-NL" dirty="0"/>
          </a:p>
        </p:txBody>
      </p:sp>
      <p:sp>
        <p:nvSpPr>
          <p:cNvPr id="25" name="Tekstvak 24"/>
          <p:cNvSpPr txBox="1"/>
          <p:nvPr/>
        </p:nvSpPr>
        <p:spPr>
          <a:xfrm>
            <a:off x="5757242" y="5610910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 149</a:t>
            </a:r>
            <a:endParaRPr lang="nl-NL" dirty="0"/>
          </a:p>
        </p:txBody>
      </p:sp>
      <p:sp>
        <p:nvSpPr>
          <p:cNvPr id="26" name="Tekstvak 25"/>
          <p:cNvSpPr txBox="1"/>
          <p:nvPr/>
        </p:nvSpPr>
        <p:spPr>
          <a:xfrm rot="16200000">
            <a:off x="5045544" y="339889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624</a:t>
            </a:r>
            <a:endParaRPr lang="nl-NL" dirty="0"/>
          </a:p>
        </p:txBody>
      </p:sp>
      <p:sp>
        <p:nvSpPr>
          <p:cNvPr id="27" name="Tekstvak 26"/>
          <p:cNvSpPr txBox="1"/>
          <p:nvPr/>
        </p:nvSpPr>
        <p:spPr>
          <a:xfrm rot="16200000">
            <a:off x="8207474" y="332934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624</a:t>
            </a:r>
            <a:endParaRPr lang="nl-NL" dirty="0"/>
          </a:p>
        </p:txBody>
      </p:sp>
      <p:cxnSp>
        <p:nvCxnSpPr>
          <p:cNvPr id="29" name="Rechte verbindingslijn met pijl 28"/>
          <p:cNvCxnSpPr/>
          <p:nvPr/>
        </p:nvCxnSpPr>
        <p:spPr>
          <a:xfrm>
            <a:off x="6909860" y="1792032"/>
            <a:ext cx="5592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echte verbindingslijn met pijl 30"/>
          <p:cNvCxnSpPr/>
          <p:nvPr/>
        </p:nvCxnSpPr>
        <p:spPr>
          <a:xfrm>
            <a:off x="6954249" y="5360855"/>
            <a:ext cx="497149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255445" y="1979658"/>
            <a:ext cx="1105263" cy="339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839722" y="4331518"/>
            <a:ext cx="1211280" cy="1236773"/>
            <a:chOff x="1038228" y="5505962"/>
            <a:chExt cx="719433" cy="809141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58234" y="5906012"/>
              <a:ext cx="173198" cy="163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20156" y="5908393"/>
              <a:ext cx="173198" cy="163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8074" y="5910263"/>
              <a:ext cx="170657" cy="160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84463" y="5910774"/>
              <a:ext cx="173198" cy="163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58234" y="5767900"/>
              <a:ext cx="173198" cy="163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20156" y="5770281"/>
              <a:ext cx="173198" cy="163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8074" y="5772151"/>
              <a:ext cx="170657" cy="160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84463" y="5772662"/>
              <a:ext cx="173198" cy="163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55853" y="5639312"/>
              <a:ext cx="173198" cy="163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17775" y="5641693"/>
              <a:ext cx="173198" cy="163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5693" y="5643563"/>
              <a:ext cx="170657" cy="160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82082" y="5644074"/>
              <a:ext cx="173198" cy="163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53472" y="5505962"/>
              <a:ext cx="173198" cy="163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415394" y="5508343"/>
              <a:ext cx="173198" cy="163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03312" y="5510213"/>
              <a:ext cx="170657" cy="160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79701" y="5510724"/>
              <a:ext cx="173198" cy="1630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Rectangle 42"/>
            <p:cNvSpPr/>
            <p:nvPr/>
          </p:nvSpPr>
          <p:spPr>
            <a:xfrm>
              <a:off x="1140619" y="6079331"/>
              <a:ext cx="581025" cy="7143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38228" y="6093609"/>
              <a:ext cx="109720" cy="221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6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407007" y="4769156"/>
            <a:ext cx="1437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Detector unit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72285" y="5469423"/>
            <a:ext cx="2014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Detector unit pallet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H="1" flipV="1">
            <a:off x="1670805" y="5440488"/>
            <a:ext cx="318304" cy="3414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989109" y="5764578"/>
            <a:ext cx="3402957" cy="17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3059768" y="4948562"/>
            <a:ext cx="410901" cy="5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1589783" y="4103612"/>
            <a:ext cx="665544" cy="5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94360" y="716280"/>
            <a:ext cx="948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Storage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 descr="\\Beuk\catia\PROJECTS\KM3net-WP3-45320\Dom Bar Deployment\experiment\SAM_2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12510" y="2678502"/>
            <a:ext cx="3890282" cy="291771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570221" y="715219"/>
            <a:ext cx="5006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Test Rope management July 2011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31" name="Picture 3" descr="\\Beuk\catia\PROJECTS\KM3net-WP3-45320\Dom Bar Deployment\experiment\SAM_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9132" y="1090758"/>
            <a:ext cx="3600000" cy="270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2" name="Picture 5" descr="\\Beuk\catia\PROJECTS\KM3net-WP3-45320\Dom Bar Deployment\experiment\SAM_2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1290" y="3804068"/>
            <a:ext cx="3600000" cy="2699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cxnSp>
        <p:nvCxnSpPr>
          <p:cNvPr id="33" name="Straight Arrow Connector 32"/>
          <p:cNvCxnSpPr/>
          <p:nvPr/>
        </p:nvCxnSpPr>
        <p:spPr>
          <a:xfrm>
            <a:off x="5537199" y="6727102"/>
            <a:ext cx="301625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 rot="43500">
            <a:off x="6705399" y="6461769"/>
            <a:ext cx="538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4 m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6273800" y="1920152"/>
            <a:ext cx="666750" cy="46990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934200" y="1977302"/>
            <a:ext cx="628650" cy="41910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3767559" y="5692053"/>
            <a:ext cx="1801391" cy="84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699169" y="5382425"/>
            <a:ext cx="1653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Dyneema</a:t>
            </a:r>
            <a:r>
              <a:rPr lang="en-US" dirty="0" smtClean="0">
                <a:solidFill>
                  <a:srgbClr val="FF0000"/>
                </a:solidFill>
              </a:rPr>
              <a:t>® Reel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645150" y="4949102"/>
            <a:ext cx="292100" cy="539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 flipV="1">
            <a:off x="3755985" y="4948177"/>
            <a:ext cx="1895516" cy="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660907" y="4645265"/>
            <a:ext cx="700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VEOC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2" name="Curved Up Arrow 41"/>
          <p:cNvSpPr/>
          <p:nvPr/>
        </p:nvSpPr>
        <p:spPr>
          <a:xfrm>
            <a:off x="6661150" y="1812202"/>
            <a:ext cx="635000" cy="3111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3912243" y="2186852"/>
            <a:ext cx="2640957" cy="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783570" y="1801995"/>
            <a:ext cx="1443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Roll </a:t>
            </a:r>
            <a:r>
              <a:rPr lang="en-US" dirty="0" err="1" smtClean="0">
                <a:solidFill>
                  <a:srgbClr val="FF0000"/>
                </a:solidFill>
              </a:rPr>
              <a:t>Stabilility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1" name="Rechte verbindingslijn 20"/>
          <p:cNvCxnSpPr/>
          <p:nvPr/>
        </p:nvCxnSpPr>
        <p:spPr>
          <a:xfrm rot="5400000" flipH="1" flipV="1">
            <a:off x="5291751" y="5002041"/>
            <a:ext cx="1032098" cy="298765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/>
          <p:cNvCxnSpPr/>
          <p:nvPr/>
        </p:nvCxnSpPr>
        <p:spPr>
          <a:xfrm>
            <a:off x="5966234" y="4617267"/>
            <a:ext cx="2399168" cy="1086416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322137" y="0"/>
            <a:ext cx="2821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KM3Net </a:t>
            </a:r>
            <a:r>
              <a:rPr lang="nl-NL" sz="1400" dirty="0" err="1" smtClean="0">
                <a:solidFill>
                  <a:srgbClr val="0070C0"/>
                </a:solidFill>
              </a:rPr>
              <a:t>Rope</a:t>
            </a:r>
            <a:r>
              <a:rPr lang="nl-NL" sz="1400" dirty="0" smtClean="0">
                <a:solidFill>
                  <a:srgbClr val="0070C0"/>
                </a:solidFill>
              </a:rPr>
              <a:t> &amp; </a:t>
            </a:r>
            <a:r>
              <a:rPr lang="nl-NL" sz="1400" dirty="0" err="1" smtClean="0">
                <a:solidFill>
                  <a:srgbClr val="0070C0"/>
                </a:solidFill>
              </a:rPr>
              <a:t>Cable</a:t>
            </a:r>
            <a:r>
              <a:rPr lang="nl-NL" sz="1400" dirty="0" smtClean="0">
                <a:solidFill>
                  <a:srgbClr val="0070C0"/>
                </a:solidFill>
              </a:rPr>
              <a:t> management</a:t>
            </a:r>
            <a:br>
              <a:rPr lang="nl-NL" sz="1400" dirty="0" smtClean="0">
                <a:solidFill>
                  <a:srgbClr val="0070C0"/>
                </a:solidFill>
              </a:rPr>
            </a:br>
            <a:r>
              <a:rPr lang="nl-NL" sz="1400" dirty="0" smtClean="0">
                <a:solidFill>
                  <a:srgbClr val="0070C0"/>
                </a:solidFill>
              </a:rPr>
              <a:t>VLVnT11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iso beo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33454">
            <a:off x="1439232" y="1081963"/>
            <a:ext cx="7372665" cy="1433123"/>
          </a:xfrm>
          <a:prstGeom prst="rect">
            <a:avLst/>
          </a:prstGeom>
          <a:effectLst/>
        </p:spPr>
      </p:pic>
      <p:sp>
        <p:nvSpPr>
          <p:cNvPr id="13" name="Rechthoek 15"/>
          <p:cNvSpPr/>
          <p:nvPr/>
        </p:nvSpPr>
        <p:spPr>
          <a:xfrm>
            <a:off x="579448" y="714551"/>
            <a:ext cx="2758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Connection to DOM (BEOC)</a:t>
            </a:r>
          </a:p>
        </p:txBody>
      </p:sp>
      <p:pic>
        <p:nvPicPr>
          <p:cNvPr id="11" name="Picture 10" descr="penetra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5528" y="2657476"/>
            <a:ext cx="4236150" cy="3343274"/>
          </a:xfrm>
          <a:prstGeom prst="rect">
            <a:avLst/>
          </a:prstGeom>
          <a:effectLst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3076" y="2752725"/>
            <a:ext cx="318524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886248" y="2524125"/>
            <a:ext cx="4390602" cy="36480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5448299" y="2518108"/>
            <a:ext cx="3429001" cy="36636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DFC72-4C75-45E9-BA82-7201C2609AD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22137" y="0"/>
            <a:ext cx="2821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KM3Net </a:t>
            </a:r>
            <a:r>
              <a:rPr lang="nl-NL" sz="1400" dirty="0" err="1" smtClean="0">
                <a:solidFill>
                  <a:srgbClr val="0070C0"/>
                </a:solidFill>
              </a:rPr>
              <a:t>Rope</a:t>
            </a:r>
            <a:r>
              <a:rPr lang="nl-NL" sz="1400" dirty="0" smtClean="0">
                <a:solidFill>
                  <a:srgbClr val="0070C0"/>
                </a:solidFill>
              </a:rPr>
              <a:t> &amp; </a:t>
            </a:r>
            <a:r>
              <a:rPr lang="nl-NL" sz="1400" dirty="0" err="1" smtClean="0">
                <a:solidFill>
                  <a:srgbClr val="0070C0"/>
                </a:solidFill>
              </a:rPr>
              <a:t>Cable</a:t>
            </a:r>
            <a:r>
              <a:rPr lang="nl-NL" sz="1400" dirty="0" smtClean="0">
                <a:solidFill>
                  <a:srgbClr val="0070C0"/>
                </a:solidFill>
              </a:rPr>
              <a:t> management</a:t>
            </a:r>
            <a:br>
              <a:rPr lang="nl-NL" sz="1400" dirty="0" smtClean="0">
                <a:solidFill>
                  <a:srgbClr val="0070C0"/>
                </a:solidFill>
              </a:rPr>
            </a:br>
            <a:r>
              <a:rPr lang="nl-NL" sz="1400" dirty="0" smtClean="0">
                <a:solidFill>
                  <a:srgbClr val="0070C0"/>
                </a:solidFill>
              </a:rPr>
              <a:t>VLVnT11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7" name="Rechthoek 15"/>
          <p:cNvSpPr/>
          <p:nvPr/>
        </p:nvSpPr>
        <p:spPr>
          <a:xfrm>
            <a:off x="569923" y="695501"/>
            <a:ext cx="4875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Prototype VEOC I &amp; VEOC </a:t>
            </a:r>
            <a:r>
              <a:rPr lang="en-US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IIa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(pressure tests)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602480" y="1440180"/>
            <a:ext cx="38100" cy="4983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295400" y="1135380"/>
            <a:ext cx="149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VEOC I Layout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94860" y="1074420"/>
            <a:ext cx="86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VEOC II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51564" y="1417304"/>
            <a:ext cx="3501087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100 meter Cable by.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22 fibers 1” tube 4 electrical wires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under pressure 60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MPa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Optical Attenuation 0,55 dB/Km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" name="Picture 3" descr="\\beuk\et\App\KM3Net\vertical_structure\SeaconCable\Fotos\Fotos_Nikhef\IMG_960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340" y="2660707"/>
            <a:ext cx="2585200" cy="1723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1" name="Picture 5" descr="\\beuk\et\App\KM3Net\Foto's\Verticalcabletest\Cable_Pressure_test\fotos_800_600\IMG_1950__8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61132" y="4449784"/>
            <a:ext cx="2563168" cy="1922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2" name="Rectangle 31"/>
          <p:cNvSpPr/>
          <p:nvPr/>
        </p:nvSpPr>
        <p:spPr>
          <a:xfrm>
            <a:off x="1265088" y="6307574"/>
            <a:ext cx="2356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Nikhef ,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Seacon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&amp; NIOZ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596744" y="1346996"/>
            <a:ext cx="4223207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210 meter Cable by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13 fibers in a bundle 2 electrical wires.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¼ “ LDPE tube  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(fibers are </a:t>
            </a:r>
            <a:r>
              <a:rPr lang="en-US" dirty="0" smtClean="0">
                <a:solidFill>
                  <a:srgbClr val="0070C0"/>
                </a:solidFill>
              </a:rPr>
              <a:t>bend bright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15 mm bend radius)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Test at pressure 60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MPa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Optical Attenuation 0,55 dB/Km</a:t>
            </a: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5" name="Picture 2" descr="K:\Fotos_Baas_20100623\SDIM0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1589" y="3414842"/>
            <a:ext cx="1386119" cy="20791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6" name="Picture 3" descr="K:\pressuretest at Southampton\IMG_45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5079" y="3415304"/>
            <a:ext cx="2751302" cy="20634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9" name="Rectangle 38"/>
          <p:cNvSpPr/>
          <p:nvPr/>
        </p:nvSpPr>
        <p:spPr>
          <a:xfrm>
            <a:off x="4631197" y="5476994"/>
            <a:ext cx="28937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Nikhef, Baas, NIOZ &amp;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Seacon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8003</TotalTime>
  <Words>1443</Words>
  <Application>Microsoft Office PowerPoint</Application>
  <PresentationFormat>On-screen Show (4:3)</PresentationFormat>
  <Paragraphs>509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Alternatives</vt:lpstr>
      <vt:lpstr>PowerPoint Presentation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gjmul</dc:creator>
  <cp:lastModifiedBy>Sander Mos</cp:lastModifiedBy>
  <cp:revision>691</cp:revision>
  <dcterms:created xsi:type="dcterms:W3CDTF">2011-10-05T16:59:41Z</dcterms:created>
  <dcterms:modified xsi:type="dcterms:W3CDTF">2012-02-21T14:42:31Z</dcterms:modified>
</cp:coreProperties>
</file>