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83" r:id="rId4"/>
    <p:sldId id="278" r:id="rId5"/>
    <p:sldId id="277" r:id="rId6"/>
    <p:sldId id="258" r:id="rId7"/>
    <p:sldId id="289" r:id="rId8"/>
    <p:sldId id="284" r:id="rId9"/>
    <p:sldId id="290" r:id="rId10"/>
    <p:sldId id="260" r:id="rId11"/>
    <p:sldId id="262" r:id="rId12"/>
    <p:sldId id="264" r:id="rId13"/>
    <p:sldId id="285" r:id="rId14"/>
    <p:sldId id="286" r:id="rId15"/>
    <p:sldId id="287" r:id="rId16"/>
    <p:sldId id="263" r:id="rId17"/>
    <p:sldId id="271" r:id="rId18"/>
    <p:sldId id="279" r:id="rId19"/>
    <p:sldId id="275" r:id="rId20"/>
    <p:sldId id="281" r:id="rId21"/>
    <p:sldId id="272" r:id="rId22"/>
    <p:sldId id="265" r:id="rId23"/>
    <p:sldId id="267" r:id="rId24"/>
    <p:sldId id="288" r:id="rId25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ric" initials="EH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2339" autoAdjust="0"/>
    <p:restoredTop sz="86333" autoAdjust="0"/>
  </p:normalViewPr>
  <p:slideViewPr>
    <p:cSldViewPr>
      <p:cViewPr>
        <p:scale>
          <a:sx n="71" d="100"/>
          <a:sy n="71" d="100"/>
        </p:scale>
        <p:origin x="-1650" y="-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A0EC9-6159-4333-9879-714A0DBF73D9}" type="datetimeFigureOut">
              <a:rPr lang="nl-NL" smtClean="0"/>
              <a:pPr/>
              <a:t>22-2-2012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450E7-5540-447A-ADB1-A88490954F92}" type="slidenum">
              <a:rPr lang="nl-NL" smtClean="0"/>
              <a:pPr/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450E7-5540-447A-ADB1-A88490954F92}" type="slidenum">
              <a:rPr lang="nl-NL" smtClean="0"/>
              <a:pPr/>
              <a:t>11</a:t>
            </a:fld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AD6D8C-61CE-4E52-AEBC-A51E72D7BC91}" type="slidenum">
              <a:rPr lang="fr-FR" smtClean="0"/>
              <a:pPr/>
              <a:t>18</a:t>
            </a:fld>
            <a:endParaRPr lang="fr-FR" smtClean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AD6D8C-61CE-4E52-AEBC-A51E72D7BC91}" type="slidenum">
              <a:rPr lang="fr-FR" smtClean="0"/>
              <a:pPr/>
              <a:t>20</a:t>
            </a:fld>
            <a:endParaRPr lang="fr-FR" smtClean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sz="11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450E7-5540-447A-ADB1-A88490954F92}" type="slidenum">
              <a:rPr lang="nl-NL" smtClean="0"/>
              <a:pPr/>
              <a:t>24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BA9D-1887-48BC-8806-36713F2E6392}" type="datetimeFigureOut">
              <a:rPr lang="nl-NL" smtClean="0"/>
              <a:pPr/>
              <a:t>22-2-2012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E6BE8-70A9-43EF-B2E6-D3565C827BEE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BA9D-1887-48BC-8806-36713F2E6392}" type="datetimeFigureOut">
              <a:rPr lang="nl-NL" smtClean="0"/>
              <a:pPr/>
              <a:t>22-2-2012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E6BE8-70A9-43EF-B2E6-D3565C827BEE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BA9D-1887-48BC-8806-36713F2E6392}" type="datetimeFigureOut">
              <a:rPr lang="nl-NL" smtClean="0"/>
              <a:pPr/>
              <a:t>22-2-2012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E6BE8-70A9-43EF-B2E6-D3565C827BEE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BA9D-1887-48BC-8806-36713F2E6392}" type="datetimeFigureOut">
              <a:rPr lang="nl-NL" smtClean="0"/>
              <a:pPr/>
              <a:t>22-2-2012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E6BE8-70A9-43EF-B2E6-D3565C827BEE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BA9D-1887-48BC-8806-36713F2E6392}" type="datetimeFigureOut">
              <a:rPr lang="nl-NL" smtClean="0"/>
              <a:pPr/>
              <a:t>22-2-2012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E6BE8-70A9-43EF-B2E6-D3565C827BEE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BA9D-1887-48BC-8806-36713F2E6392}" type="datetimeFigureOut">
              <a:rPr lang="nl-NL" smtClean="0"/>
              <a:pPr/>
              <a:t>22-2-2012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E6BE8-70A9-43EF-B2E6-D3565C827BEE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BA9D-1887-48BC-8806-36713F2E6392}" type="datetimeFigureOut">
              <a:rPr lang="nl-NL" smtClean="0"/>
              <a:pPr/>
              <a:t>22-2-2012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E6BE8-70A9-43EF-B2E6-D3565C827BEE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BA9D-1887-48BC-8806-36713F2E6392}" type="datetimeFigureOut">
              <a:rPr lang="nl-NL" smtClean="0"/>
              <a:pPr/>
              <a:t>22-2-2012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E6BE8-70A9-43EF-B2E6-D3565C827BEE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BA9D-1887-48BC-8806-36713F2E6392}" type="datetimeFigureOut">
              <a:rPr lang="nl-NL" smtClean="0"/>
              <a:pPr/>
              <a:t>22-2-2012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E6BE8-70A9-43EF-B2E6-D3565C827BEE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BA9D-1887-48BC-8806-36713F2E6392}" type="datetimeFigureOut">
              <a:rPr lang="nl-NL" smtClean="0"/>
              <a:pPr/>
              <a:t>22-2-2012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E6BE8-70A9-43EF-B2E6-D3565C827BEE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BA9D-1887-48BC-8806-36713F2E6392}" type="datetimeFigureOut">
              <a:rPr lang="nl-NL" smtClean="0"/>
              <a:pPr/>
              <a:t>22-2-2012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E6BE8-70A9-43EF-B2E6-D3565C827BEE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9BA9D-1887-48BC-8806-36713F2E6392}" type="datetimeFigureOut">
              <a:rPr lang="nl-NL" smtClean="0"/>
              <a:pPr/>
              <a:t>22-2-2012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E6BE8-70A9-43EF-B2E6-D3565C827BEE}" type="slidenum">
              <a:rPr lang="nl-NL" smtClean="0"/>
              <a:pPr/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iki.km3net.physik.uni-erlangen.de/index.php/OM_Structure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268760"/>
            <a:ext cx="7772400" cy="1470025"/>
          </a:xfrm>
        </p:spPr>
        <p:txBody>
          <a:bodyPr/>
          <a:lstStyle/>
          <a:p>
            <a:r>
              <a:rPr lang="en-US" b="1" dirty="0" smtClean="0"/>
              <a:t>DOM developments</a:t>
            </a:r>
            <a:endParaRPr lang="nl-NL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7664" y="3717032"/>
            <a:ext cx="3488432" cy="175260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dirty="0" smtClean="0">
                <a:solidFill>
                  <a:srgbClr val="0070C0"/>
                </a:solidFill>
              </a:rPr>
              <a:t>Mini DOM</a:t>
            </a:r>
          </a:p>
          <a:p>
            <a:pPr algn="l"/>
            <a:r>
              <a:rPr lang="en-US" dirty="0" smtClean="0">
                <a:solidFill>
                  <a:srgbClr val="0070C0"/>
                </a:solidFill>
              </a:rPr>
              <a:t>PPM-DOM in </a:t>
            </a:r>
            <a:r>
              <a:rPr lang="en-US" dirty="0" err="1" smtClean="0">
                <a:solidFill>
                  <a:srgbClr val="0070C0"/>
                </a:solidFill>
              </a:rPr>
              <a:t>Antares</a:t>
            </a:r>
            <a:endParaRPr lang="en-US" dirty="0" smtClean="0">
              <a:solidFill>
                <a:srgbClr val="0070C0"/>
              </a:solidFill>
            </a:endParaRPr>
          </a:p>
          <a:p>
            <a:pPr algn="l"/>
            <a:r>
              <a:rPr lang="en-US" dirty="0" smtClean="0">
                <a:solidFill>
                  <a:srgbClr val="0070C0"/>
                </a:solidFill>
              </a:rPr>
              <a:t>PPM</a:t>
            </a:r>
          </a:p>
          <a:p>
            <a:pPr algn="l"/>
            <a:r>
              <a:rPr lang="en-US" dirty="0" smtClean="0">
                <a:solidFill>
                  <a:srgbClr val="0070C0"/>
                </a:solidFill>
              </a:rPr>
              <a:t>future</a:t>
            </a:r>
            <a:endParaRPr lang="nl-NL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95936" y="6579134"/>
            <a:ext cx="6174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WP F-L</a:t>
            </a:r>
            <a:endParaRPr lang="nl-NL" sz="1200" dirty="0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3068960"/>
            <a:ext cx="3172172" cy="3130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roup 207"/>
          <p:cNvGrpSpPr/>
          <p:nvPr/>
        </p:nvGrpSpPr>
        <p:grpSpPr>
          <a:xfrm>
            <a:off x="-5328" y="-23188"/>
            <a:ext cx="9185840" cy="6881188"/>
            <a:chOff x="-57080" y="-23188"/>
            <a:chExt cx="9185840" cy="6881188"/>
          </a:xfrm>
        </p:grpSpPr>
        <p:pic>
          <p:nvPicPr>
            <p:cNvPr id="209" name="Picture 6" descr="http://antares.in2p3.fr/Gallery/3D/antares_pub.jpe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-43180" y="-23188"/>
              <a:ext cx="9171940" cy="6878955"/>
            </a:xfrm>
            <a:prstGeom prst="rect">
              <a:avLst/>
            </a:prstGeom>
            <a:noFill/>
          </p:spPr>
        </p:pic>
        <p:sp>
          <p:nvSpPr>
            <p:cNvPr id="210" name="Rectangle 209"/>
            <p:cNvSpPr/>
            <p:nvPr/>
          </p:nvSpPr>
          <p:spPr>
            <a:xfrm>
              <a:off x="-57080" y="0"/>
              <a:ext cx="9144000" cy="6858000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13" name="Groupe 4"/>
          <p:cNvGrpSpPr/>
          <p:nvPr/>
        </p:nvGrpSpPr>
        <p:grpSpPr>
          <a:xfrm>
            <a:off x="5652120" y="194446"/>
            <a:ext cx="3312368" cy="6491208"/>
            <a:chOff x="5644348" y="726597"/>
            <a:chExt cx="2918738" cy="5719816"/>
          </a:xfrm>
        </p:grpSpPr>
        <p:grpSp>
          <p:nvGrpSpPr>
            <p:cNvPr id="14" name="Group 713"/>
            <p:cNvGrpSpPr>
              <a:grpSpLocks/>
            </p:cNvGrpSpPr>
            <p:nvPr/>
          </p:nvGrpSpPr>
          <p:grpSpPr bwMode="auto">
            <a:xfrm>
              <a:off x="6453298" y="726597"/>
              <a:ext cx="2109788" cy="5319713"/>
              <a:chOff x="2880" y="544"/>
              <a:chExt cx="1329" cy="3351"/>
            </a:xfrm>
          </p:grpSpPr>
          <p:grpSp>
            <p:nvGrpSpPr>
              <p:cNvPr id="22" name="Group 512"/>
              <p:cNvGrpSpPr>
                <a:grpSpLocks/>
              </p:cNvGrpSpPr>
              <p:nvPr/>
            </p:nvGrpSpPr>
            <p:grpSpPr bwMode="auto">
              <a:xfrm>
                <a:off x="3692" y="725"/>
                <a:ext cx="34" cy="429"/>
                <a:chOff x="1247" y="431"/>
                <a:chExt cx="45" cy="497"/>
              </a:xfrm>
            </p:grpSpPr>
            <p:sp>
              <p:nvSpPr>
                <p:cNvPr id="194" name="Line 513"/>
                <p:cNvSpPr>
                  <a:spLocks noChangeShapeType="1"/>
                </p:cNvSpPr>
                <p:nvPr/>
              </p:nvSpPr>
              <p:spPr bwMode="auto">
                <a:xfrm flipH="1">
                  <a:off x="1247" y="599"/>
                  <a:ext cx="0" cy="17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5" name="Line 514"/>
                <p:cNvSpPr>
                  <a:spLocks noChangeShapeType="1"/>
                </p:cNvSpPr>
                <p:nvPr/>
              </p:nvSpPr>
              <p:spPr bwMode="auto">
                <a:xfrm>
                  <a:off x="1247" y="772"/>
                  <a:ext cx="23" cy="6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6" name="Line 515"/>
                <p:cNvSpPr>
                  <a:spLocks noChangeShapeType="1"/>
                </p:cNvSpPr>
                <p:nvPr/>
              </p:nvSpPr>
              <p:spPr bwMode="auto">
                <a:xfrm>
                  <a:off x="1270" y="538"/>
                  <a:ext cx="0" cy="29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7" name="Line 516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1269" y="772"/>
                  <a:ext cx="23" cy="6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8" name="Line 517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1292" y="600"/>
                  <a:ext cx="0" cy="17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9" name="Line 518"/>
                <p:cNvSpPr>
                  <a:spLocks noChangeShapeType="1"/>
                </p:cNvSpPr>
                <p:nvPr/>
              </p:nvSpPr>
              <p:spPr bwMode="auto">
                <a:xfrm>
                  <a:off x="1270" y="538"/>
                  <a:ext cx="22" cy="6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0" name="Line 519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1247" y="538"/>
                  <a:ext cx="23" cy="6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1" name="Line 520"/>
                <p:cNvSpPr>
                  <a:spLocks noChangeShapeType="1"/>
                </p:cNvSpPr>
                <p:nvPr/>
              </p:nvSpPr>
              <p:spPr bwMode="auto">
                <a:xfrm>
                  <a:off x="1270" y="821"/>
                  <a:ext cx="0" cy="37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2" name="Line 521"/>
                <p:cNvSpPr>
                  <a:spLocks noChangeShapeType="1"/>
                </p:cNvSpPr>
                <p:nvPr/>
              </p:nvSpPr>
              <p:spPr bwMode="auto">
                <a:xfrm>
                  <a:off x="1270" y="513"/>
                  <a:ext cx="0" cy="37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3" name="Line 522"/>
                <p:cNvSpPr>
                  <a:spLocks noChangeShapeType="1"/>
                </p:cNvSpPr>
                <p:nvPr/>
              </p:nvSpPr>
              <p:spPr bwMode="auto">
                <a:xfrm>
                  <a:off x="1247" y="628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4" name="Line 523"/>
                <p:cNvSpPr>
                  <a:spLocks noChangeShapeType="1"/>
                </p:cNvSpPr>
                <p:nvPr/>
              </p:nvSpPr>
              <p:spPr bwMode="auto">
                <a:xfrm>
                  <a:off x="1247" y="666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5" name="Line 524"/>
                <p:cNvSpPr>
                  <a:spLocks noChangeShapeType="1"/>
                </p:cNvSpPr>
                <p:nvPr/>
              </p:nvSpPr>
              <p:spPr bwMode="auto">
                <a:xfrm flipH="1" flipV="1">
                  <a:off x="1269" y="431"/>
                  <a:ext cx="1" cy="10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6" name="Line 525"/>
                <p:cNvSpPr>
                  <a:spLocks noChangeShapeType="1"/>
                </p:cNvSpPr>
                <p:nvPr/>
              </p:nvSpPr>
              <p:spPr bwMode="auto">
                <a:xfrm flipH="1" flipV="1">
                  <a:off x="1268" y="821"/>
                  <a:ext cx="1" cy="10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3" name="Group 526"/>
              <p:cNvGrpSpPr>
                <a:grpSpLocks/>
              </p:cNvGrpSpPr>
              <p:nvPr/>
            </p:nvGrpSpPr>
            <p:grpSpPr bwMode="auto">
              <a:xfrm>
                <a:off x="3691" y="1170"/>
                <a:ext cx="34" cy="429"/>
                <a:chOff x="1247" y="431"/>
                <a:chExt cx="45" cy="497"/>
              </a:xfrm>
            </p:grpSpPr>
            <p:sp>
              <p:nvSpPr>
                <p:cNvPr id="181" name="Line 527"/>
                <p:cNvSpPr>
                  <a:spLocks noChangeShapeType="1"/>
                </p:cNvSpPr>
                <p:nvPr/>
              </p:nvSpPr>
              <p:spPr bwMode="auto">
                <a:xfrm flipH="1">
                  <a:off x="1247" y="599"/>
                  <a:ext cx="0" cy="17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2" name="Line 528"/>
                <p:cNvSpPr>
                  <a:spLocks noChangeShapeType="1"/>
                </p:cNvSpPr>
                <p:nvPr/>
              </p:nvSpPr>
              <p:spPr bwMode="auto">
                <a:xfrm>
                  <a:off x="1247" y="772"/>
                  <a:ext cx="23" cy="6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3" name="Line 529"/>
                <p:cNvSpPr>
                  <a:spLocks noChangeShapeType="1"/>
                </p:cNvSpPr>
                <p:nvPr/>
              </p:nvSpPr>
              <p:spPr bwMode="auto">
                <a:xfrm>
                  <a:off x="1270" y="538"/>
                  <a:ext cx="0" cy="29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4" name="Line 530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1269" y="772"/>
                  <a:ext cx="23" cy="6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5" name="Line 531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1292" y="600"/>
                  <a:ext cx="0" cy="17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6" name="Line 532"/>
                <p:cNvSpPr>
                  <a:spLocks noChangeShapeType="1"/>
                </p:cNvSpPr>
                <p:nvPr/>
              </p:nvSpPr>
              <p:spPr bwMode="auto">
                <a:xfrm>
                  <a:off x="1270" y="538"/>
                  <a:ext cx="22" cy="6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7" name="Line 533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1247" y="538"/>
                  <a:ext cx="23" cy="6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8" name="Line 534"/>
                <p:cNvSpPr>
                  <a:spLocks noChangeShapeType="1"/>
                </p:cNvSpPr>
                <p:nvPr/>
              </p:nvSpPr>
              <p:spPr bwMode="auto">
                <a:xfrm>
                  <a:off x="1270" y="821"/>
                  <a:ext cx="0" cy="37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9" name="Line 535"/>
                <p:cNvSpPr>
                  <a:spLocks noChangeShapeType="1"/>
                </p:cNvSpPr>
                <p:nvPr/>
              </p:nvSpPr>
              <p:spPr bwMode="auto">
                <a:xfrm>
                  <a:off x="1270" y="513"/>
                  <a:ext cx="0" cy="37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0" name="Line 536"/>
                <p:cNvSpPr>
                  <a:spLocks noChangeShapeType="1"/>
                </p:cNvSpPr>
                <p:nvPr/>
              </p:nvSpPr>
              <p:spPr bwMode="auto">
                <a:xfrm>
                  <a:off x="1247" y="628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1" name="Line 537"/>
                <p:cNvSpPr>
                  <a:spLocks noChangeShapeType="1"/>
                </p:cNvSpPr>
                <p:nvPr/>
              </p:nvSpPr>
              <p:spPr bwMode="auto">
                <a:xfrm>
                  <a:off x="1247" y="666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2" name="Line 538"/>
                <p:cNvSpPr>
                  <a:spLocks noChangeShapeType="1"/>
                </p:cNvSpPr>
                <p:nvPr/>
              </p:nvSpPr>
              <p:spPr bwMode="auto">
                <a:xfrm flipH="1" flipV="1">
                  <a:off x="1269" y="431"/>
                  <a:ext cx="1" cy="10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3" name="Line 539"/>
                <p:cNvSpPr>
                  <a:spLocks noChangeShapeType="1"/>
                </p:cNvSpPr>
                <p:nvPr/>
              </p:nvSpPr>
              <p:spPr bwMode="auto">
                <a:xfrm flipH="1" flipV="1">
                  <a:off x="1268" y="821"/>
                  <a:ext cx="1" cy="10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4" name="Group 540"/>
              <p:cNvGrpSpPr>
                <a:grpSpLocks/>
              </p:cNvGrpSpPr>
              <p:nvPr/>
            </p:nvGrpSpPr>
            <p:grpSpPr bwMode="auto">
              <a:xfrm>
                <a:off x="3689" y="1617"/>
                <a:ext cx="34" cy="429"/>
                <a:chOff x="1247" y="431"/>
                <a:chExt cx="45" cy="497"/>
              </a:xfrm>
            </p:grpSpPr>
            <p:sp>
              <p:nvSpPr>
                <p:cNvPr id="168" name="Line 541"/>
                <p:cNvSpPr>
                  <a:spLocks noChangeShapeType="1"/>
                </p:cNvSpPr>
                <p:nvPr/>
              </p:nvSpPr>
              <p:spPr bwMode="auto">
                <a:xfrm flipH="1">
                  <a:off x="1247" y="599"/>
                  <a:ext cx="0" cy="17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9" name="Line 542"/>
                <p:cNvSpPr>
                  <a:spLocks noChangeShapeType="1"/>
                </p:cNvSpPr>
                <p:nvPr/>
              </p:nvSpPr>
              <p:spPr bwMode="auto">
                <a:xfrm>
                  <a:off x="1247" y="772"/>
                  <a:ext cx="23" cy="6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0" name="Line 543"/>
                <p:cNvSpPr>
                  <a:spLocks noChangeShapeType="1"/>
                </p:cNvSpPr>
                <p:nvPr/>
              </p:nvSpPr>
              <p:spPr bwMode="auto">
                <a:xfrm>
                  <a:off x="1270" y="538"/>
                  <a:ext cx="0" cy="29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1" name="Line 544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1269" y="772"/>
                  <a:ext cx="23" cy="6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2" name="Line 545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1292" y="600"/>
                  <a:ext cx="0" cy="17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3" name="Line 546"/>
                <p:cNvSpPr>
                  <a:spLocks noChangeShapeType="1"/>
                </p:cNvSpPr>
                <p:nvPr/>
              </p:nvSpPr>
              <p:spPr bwMode="auto">
                <a:xfrm>
                  <a:off x="1270" y="538"/>
                  <a:ext cx="22" cy="6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4" name="Line 547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1247" y="538"/>
                  <a:ext cx="23" cy="6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5" name="Line 548"/>
                <p:cNvSpPr>
                  <a:spLocks noChangeShapeType="1"/>
                </p:cNvSpPr>
                <p:nvPr/>
              </p:nvSpPr>
              <p:spPr bwMode="auto">
                <a:xfrm>
                  <a:off x="1270" y="821"/>
                  <a:ext cx="0" cy="37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6" name="Line 549"/>
                <p:cNvSpPr>
                  <a:spLocks noChangeShapeType="1"/>
                </p:cNvSpPr>
                <p:nvPr/>
              </p:nvSpPr>
              <p:spPr bwMode="auto">
                <a:xfrm>
                  <a:off x="1270" y="513"/>
                  <a:ext cx="0" cy="37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7" name="Line 550"/>
                <p:cNvSpPr>
                  <a:spLocks noChangeShapeType="1"/>
                </p:cNvSpPr>
                <p:nvPr/>
              </p:nvSpPr>
              <p:spPr bwMode="auto">
                <a:xfrm>
                  <a:off x="1247" y="628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8" name="Line 551"/>
                <p:cNvSpPr>
                  <a:spLocks noChangeShapeType="1"/>
                </p:cNvSpPr>
                <p:nvPr/>
              </p:nvSpPr>
              <p:spPr bwMode="auto">
                <a:xfrm>
                  <a:off x="1247" y="666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9" name="Line 552"/>
                <p:cNvSpPr>
                  <a:spLocks noChangeShapeType="1"/>
                </p:cNvSpPr>
                <p:nvPr/>
              </p:nvSpPr>
              <p:spPr bwMode="auto">
                <a:xfrm flipH="1" flipV="1">
                  <a:off x="1269" y="431"/>
                  <a:ext cx="1" cy="10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0" name="Line 553"/>
                <p:cNvSpPr>
                  <a:spLocks noChangeShapeType="1"/>
                </p:cNvSpPr>
                <p:nvPr/>
              </p:nvSpPr>
              <p:spPr bwMode="auto">
                <a:xfrm flipH="1" flipV="1">
                  <a:off x="1268" y="821"/>
                  <a:ext cx="1" cy="10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5" name="Group 554"/>
              <p:cNvGrpSpPr>
                <a:grpSpLocks/>
              </p:cNvGrpSpPr>
              <p:nvPr/>
            </p:nvGrpSpPr>
            <p:grpSpPr bwMode="auto">
              <a:xfrm>
                <a:off x="3688" y="2070"/>
                <a:ext cx="34" cy="429"/>
                <a:chOff x="1247" y="431"/>
                <a:chExt cx="45" cy="497"/>
              </a:xfrm>
            </p:grpSpPr>
            <p:sp>
              <p:nvSpPr>
                <p:cNvPr id="155" name="Line 555"/>
                <p:cNvSpPr>
                  <a:spLocks noChangeShapeType="1"/>
                </p:cNvSpPr>
                <p:nvPr/>
              </p:nvSpPr>
              <p:spPr bwMode="auto">
                <a:xfrm flipH="1">
                  <a:off x="1247" y="599"/>
                  <a:ext cx="0" cy="17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6" name="Line 556"/>
                <p:cNvSpPr>
                  <a:spLocks noChangeShapeType="1"/>
                </p:cNvSpPr>
                <p:nvPr/>
              </p:nvSpPr>
              <p:spPr bwMode="auto">
                <a:xfrm>
                  <a:off x="1247" y="772"/>
                  <a:ext cx="23" cy="6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7" name="Line 557"/>
                <p:cNvSpPr>
                  <a:spLocks noChangeShapeType="1"/>
                </p:cNvSpPr>
                <p:nvPr/>
              </p:nvSpPr>
              <p:spPr bwMode="auto">
                <a:xfrm>
                  <a:off x="1270" y="538"/>
                  <a:ext cx="0" cy="29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8" name="Line 558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1269" y="772"/>
                  <a:ext cx="23" cy="6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9" name="Line 559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1292" y="600"/>
                  <a:ext cx="0" cy="17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0" name="Line 560"/>
                <p:cNvSpPr>
                  <a:spLocks noChangeShapeType="1"/>
                </p:cNvSpPr>
                <p:nvPr/>
              </p:nvSpPr>
              <p:spPr bwMode="auto">
                <a:xfrm>
                  <a:off x="1270" y="538"/>
                  <a:ext cx="22" cy="6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1" name="Line 561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1247" y="538"/>
                  <a:ext cx="23" cy="6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2" name="Line 562"/>
                <p:cNvSpPr>
                  <a:spLocks noChangeShapeType="1"/>
                </p:cNvSpPr>
                <p:nvPr/>
              </p:nvSpPr>
              <p:spPr bwMode="auto">
                <a:xfrm>
                  <a:off x="1270" y="821"/>
                  <a:ext cx="0" cy="37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3" name="Line 563"/>
                <p:cNvSpPr>
                  <a:spLocks noChangeShapeType="1"/>
                </p:cNvSpPr>
                <p:nvPr/>
              </p:nvSpPr>
              <p:spPr bwMode="auto">
                <a:xfrm>
                  <a:off x="1270" y="513"/>
                  <a:ext cx="0" cy="37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4" name="Line 564"/>
                <p:cNvSpPr>
                  <a:spLocks noChangeShapeType="1"/>
                </p:cNvSpPr>
                <p:nvPr/>
              </p:nvSpPr>
              <p:spPr bwMode="auto">
                <a:xfrm>
                  <a:off x="1247" y="628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5" name="Line 565"/>
                <p:cNvSpPr>
                  <a:spLocks noChangeShapeType="1"/>
                </p:cNvSpPr>
                <p:nvPr/>
              </p:nvSpPr>
              <p:spPr bwMode="auto">
                <a:xfrm>
                  <a:off x="1247" y="666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6" name="Line 566"/>
                <p:cNvSpPr>
                  <a:spLocks noChangeShapeType="1"/>
                </p:cNvSpPr>
                <p:nvPr/>
              </p:nvSpPr>
              <p:spPr bwMode="auto">
                <a:xfrm flipH="1" flipV="1">
                  <a:off x="1269" y="431"/>
                  <a:ext cx="1" cy="10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7" name="Line 567"/>
                <p:cNvSpPr>
                  <a:spLocks noChangeShapeType="1"/>
                </p:cNvSpPr>
                <p:nvPr/>
              </p:nvSpPr>
              <p:spPr bwMode="auto">
                <a:xfrm flipH="1" flipV="1">
                  <a:off x="1268" y="821"/>
                  <a:ext cx="1" cy="10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6" name="Group 568"/>
              <p:cNvGrpSpPr>
                <a:grpSpLocks/>
              </p:cNvGrpSpPr>
              <p:nvPr/>
            </p:nvGrpSpPr>
            <p:grpSpPr bwMode="auto">
              <a:xfrm>
                <a:off x="3686" y="2532"/>
                <a:ext cx="34" cy="429"/>
                <a:chOff x="1247" y="431"/>
                <a:chExt cx="45" cy="497"/>
              </a:xfrm>
            </p:grpSpPr>
            <p:sp>
              <p:nvSpPr>
                <p:cNvPr id="142" name="Line 569"/>
                <p:cNvSpPr>
                  <a:spLocks noChangeShapeType="1"/>
                </p:cNvSpPr>
                <p:nvPr/>
              </p:nvSpPr>
              <p:spPr bwMode="auto">
                <a:xfrm flipH="1">
                  <a:off x="1247" y="599"/>
                  <a:ext cx="0" cy="17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3" name="Line 570"/>
                <p:cNvSpPr>
                  <a:spLocks noChangeShapeType="1"/>
                </p:cNvSpPr>
                <p:nvPr/>
              </p:nvSpPr>
              <p:spPr bwMode="auto">
                <a:xfrm>
                  <a:off x="1247" y="772"/>
                  <a:ext cx="23" cy="6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4" name="Line 571"/>
                <p:cNvSpPr>
                  <a:spLocks noChangeShapeType="1"/>
                </p:cNvSpPr>
                <p:nvPr/>
              </p:nvSpPr>
              <p:spPr bwMode="auto">
                <a:xfrm>
                  <a:off x="1270" y="538"/>
                  <a:ext cx="0" cy="29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5" name="Line 572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1269" y="772"/>
                  <a:ext cx="23" cy="6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6" name="Line 573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1292" y="600"/>
                  <a:ext cx="0" cy="17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7" name="Line 574"/>
                <p:cNvSpPr>
                  <a:spLocks noChangeShapeType="1"/>
                </p:cNvSpPr>
                <p:nvPr/>
              </p:nvSpPr>
              <p:spPr bwMode="auto">
                <a:xfrm>
                  <a:off x="1270" y="538"/>
                  <a:ext cx="22" cy="6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8" name="Line 575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1247" y="538"/>
                  <a:ext cx="23" cy="6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9" name="Line 576"/>
                <p:cNvSpPr>
                  <a:spLocks noChangeShapeType="1"/>
                </p:cNvSpPr>
                <p:nvPr/>
              </p:nvSpPr>
              <p:spPr bwMode="auto">
                <a:xfrm>
                  <a:off x="1270" y="821"/>
                  <a:ext cx="0" cy="37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0" name="Line 577"/>
                <p:cNvSpPr>
                  <a:spLocks noChangeShapeType="1"/>
                </p:cNvSpPr>
                <p:nvPr/>
              </p:nvSpPr>
              <p:spPr bwMode="auto">
                <a:xfrm>
                  <a:off x="1270" y="513"/>
                  <a:ext cx="0" cy="37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1" name="Line 578"/>
                <p:cNvSpPr>
                  <a:spLocks noChangeShapeType="1"/>
                </p:cNvSpPr>
                <p:nvPr/>
              </p:nvSpPr>
              <p:spPr bwMode="auto">
                <a:xfrm>
                  <a:off x="1247" y="628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2" name="Line 579"/>
                <p:cNvSpPr>
                  <a:spLocks noChangeShapeType="1"/>
                </p:cNvSpPr>
                <p:nvPr/>
              </p:nvSpPr>
              <p:spPr bwMode="auto">
                <a:xfrm>
                  <a:off x="1247" y="666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" name="Line 580"/>
                <p:cNvSpPr>
                  <a:spLocks noChangeShapeType="1"/>
                </p:cNvSpPr>
                <p:nvPr/>
              </p:nvSpPr>
              <p:spPr bwMode="auto">
                <a:xfrm flipH="1" flipV="1">
                  <a:off x="1269" y="431"/>
                  <a:ext cx="1" cy="10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4" name="Line 581"/>
                <p:cNvSpPr>
                  <a:spLocks noChangeShapeType="1"/>
                </p:cNvSpPr>
                <p:nvPr/>
              </p:nvSpPr>
              <p:spPr bwMode="auto">
                <a:xfrm flipH="1" flipV="1">
                  <a:off x="1268" y="821"/>
                  <a:ext cx="1" cy="10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7" name="Group 582"/>
              <p:cNvGrpSpPr>
                <a:grpSpLocks/>
              </p:cNvGrpSpPr>
              <p:nvPr/>
            </p:nvGrpSpPr>
            <p:grpSpPr bwMode="auto">
              <a:xfrm>
                <a:off x="3685" y="2987"/>
                <a:ext cx="34" cy="429"/>
                <a:chOff x="1247" y="431"/>
                <a:chExt cx="45" cy="497"/>
              </a:xfrm>
            </p:grpSpPr>
            <p:sp>
              <p:nvSpPr>
                <p:cNvPr id="129" name="Line 583"/>
                <p:cNvSpPr>
                  <a:spLocks noChangeShapeType="1"/>
                </p:cNvSpPr>
                <p:nvPr/>
              </p:nvSpPr>
              <p:spPr bwMode="auto">
                <a:xfrm flipH="1">
                  <a:off x="1247" y="599"/>
                  <a:ext cx="0" cy="17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0" name="Line 584"/>
                <p:cNvSpPr>
                  <a:spLocks noChangeShapeType="1"/>
                </p:cNvSpPr>
                <p:nvPr/>
              </p:nvSpPr>
              <p:spPr bwMode="auto">
                <a:xfrm>
                  <a:off x="1247" y="772"/>
                  <a:ext cx="23" cy="6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1" name="Line 585"/>
                <p:cNvSpPr>
                  <a:spLocks noChangeShapeType="1"/>
                </p:cNvSpPr>
                <p:nvPr/>
              </p:nvSpPr>
              <p:spPr bwMode="auto">
                <a:xfrm>
                  <a:off x="1270" y="538"/>
                  <a:ext cx="0" cy="29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2" name="Line 586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1269" y="772"/>
                  <a:ext cx="23" cy="6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3" name="Line 587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1292" y="600"/>
                  <a:ext cx="0" cy="17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4" name="Line 588"/>
                <p:cNvSpPr>
                  <a:spLocks noChangeShapeType="1"/>
                </p:cNvSpPr>
                <p:nvPr/>
              </p:nvSpPr>
              <p:spPr bwMode="auto">
                <a:xfrm>
                  <a:off x="1270" y="538"/>
                  <a:ext cx="22" cy="6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5" name="Line 589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1247" y="538"/>
                  <a:ext cx="23" cy="6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6" name="Line 590"/>
                <p:cNvSpPr>
                  <a:spLocks noChangeShapeType="1"/>
                </p:cNvSpPr>
                <p:nvPr/>
              </p:nvSpPr>
              <p:spPr bwMode="auto">
                <a:xfrm>
                  <a:off x="1270" y="821"/>
                  <a:ext cx="0" cy="37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7" name="Line 591"/>
                <p:cNvSpPr>
                  <a:spLocks noChangeShapeType="1"/>
                </p:cNvSpPr>
                <p:nvPr/>
              </p:nvSpPr>
              <p:spPr bwMode="auto">
                <a:xfrm>
                  <a:off x="1270" y="513"/>
                  <a:ext cx="0" cy="37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8" name="Line 592"/>
                <p:cNvSpPr>
                  <a:spLocks noChangeShapeType="1"/>
                </p:cNvSpPr>
                <p:nvPr/>
              </p:nvSpPr>
              <p:spPr bwMode="auto">
                <a:xfrm>
                  <a:off x="1247" y="628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9" name="Line 593"/>
                <p:cNvSpPr>
                  <a:spLocks noChangeShapeType="1"/>
                </p:cNvSpPr>
                <p:nvPr/>
              </p:nvSpPr>
              <p:spPr bwMode="auto">
                <a:xfrm>
                  <a:off x="1247" y="666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0" name="Line 594"/>
                <p:cNvSpPr>
                  <a:spLocks noChangeShapeType="1"/>
                </p:cNvSpPr>
                <p:nvPr/>
              </p:nvSpPr>
              <p:spPr bwMode="auto">
                <a:xfrm flipH="1" flipV="1">
                  <a:off x="1269" y="431"/>
                  <a:ext cx="1" cy="10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1" name="Line 595"/>
                <p:cNvSpPr>
                  <a:spLocks noChangeShapeType="1"/>
                </p:cNvSpPr>
                <p:nvPr/>
              </p:nvSpPr>
              <p:spPr bwMode="auto">
                <a:xfrm flipH="1" flipV="1">
                  <a:off x="1268" y="821"/>
                  <a:ext cx="1" cy="10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28" name="Oval 596"/>
              <p:cNvSpPr>
                <a:spLocks noChangeArrowheads="1"/>
              </p:cNvSpPr>
              <p:nvPr/>
            </p:nvSpPr>
            <p:spPr bwMode="auto">
              <a:xfrm>
                <a:off x="3623" y="544"/>
                <a:ext cx="172" cy="18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29" name="Group 597"/>
              <p:cNvGrpSpPr>
                <a:grpSpLocks/>
              </p:cNvGrpSpPr>
              <p:nvPr/>
            </p:nvGrpSpPr>
            <p:grpSpPr bwMode="auto">
              <a:xfrm>
                <a:off x="3726" y="845"/>
                <a:ext cx="57" cy="50"/>
                <a:chOff x="2143" y="2273"/>
                <a:chExt cx="85" cy="58"/>
              </a:xfrm>
            </p:grpSpPr>
            <p:sp>
              <p:nvSpPr>
                <p:cNvPr id="126" name="Line 598"/>
                <p:cNvSpPr>
                  <a:spLocks noChangeShapeType="1"/>
                </p:cNvSpPr>
                <p:nvPr/>
              </p:nvSpPr>
              <p:spPr bwMode="auto">
                <a:xfrm>
                  <a:off x="2143" y="2331"/>
                  <a:ext cx="8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" name="Line 599"/>
                <p:cNvSpPr>
                  <a:spLocks noChangeShapeType="1"/>
                </p:cNvSpPr>
                <p:nvPr/>
              </p:nvSpPr>
              <p:spPr bwMode="auto">
                <a:xfrm>
                  <a:off x="2228" y="233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8" name="Line 600"/>
                <p:cNvSpPr>
                  <a:spLocks noChangeShapeType="1"/>
                </p:cNvSpPr>
                <p:nvPr/>
              </p:nvSpPr>
              <p:spPr bwMode="auto">
                <a:xfrm>
                  <a:off x="2228" y="2273"/>
                  <a:ext cx="0" cy="58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0" name="Group 601"/>
              <p:cNvGrpSpPr>
                <a:grpSpLocks/>
              </p:cNvGrpSpPr>
              <p:nvPr/>
            </p:nvGrpSpPr>
            <p:grpSpPr bwMode="auto">
              <a:xfrm rot="21595517" flipH="1">
                <a:off x="3640" y="843"/>
                <a:ext cx="47" cy="52"/>
                <a:chOff x="2143" y="2273"/>
                <a:chExt cx="85" cy="58"/>
              </a:xfrm>
            </p:grpSpPr>
            <p:sp>
              <p:nvSpPr>
                <p:cNvPr id="123" name="Line 602"/>
                <p:cNvSpPr>
                  <a:spLocks noChangeShapeType="1"/>
                </p:cNvSpPr>
                <p:nvPr/>
              </p:nvSpPr>
              <p:spPr bwMode="auto">
                <a:xfrm flipH="1">
                  <a:off x="2143" y="2331"/>
                  <a:ext cx="8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4" name="Line 603"/>
                <p:cNvSpPr>
                  <a:spLocks noChangeShapeType="1"/>
                </p:cNvSpPr>
                <p:nvPr/>
              </p:nvSpPr>
              <p:spPr bwMode="auto">
                <a:xfrm>
                  <a:off x="2228" y="233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5" name="Line 604"/>
                <p:cNvSpPr>
                  <a:spLocks noChangeShapeType="1"/>
                </p:cNvSpPr>
                <p:nvPr/>
              </p:nvSpPr>
              <p:spPr bwMode="auto">
                <a:xfrm>
                  <a:off x="2228" y="2273"/>
                  <a:ext cx="0" cy="58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1" name="Group 605"/>
              <p:cNvGrpSpPr>
                <a:grpSpLocks/>
              </p:cNvGrpSpPr>
              <p:nvPr/>
            </p:nvGrpSpPr>
            <p:grpSpPr bwMode="auto">
              <a:xfrm>
                <a:off x="3731" y="967"/>
                <a:ext cx="52" cy="50"/>
                <a:chOff x="2143" y="2273"/>
                <a:chExt cx="85" cy="58"/>
              </a:xfrm>
            </p:grpSpPr>
            <p:sp>
              <p:nvSpPr>
                <p:cNvPr id="120" name="Line 606"/>
                <p:cNvSpPr>
                  <a:spLocks noChangeShapeType="1"/>
                </p:cNvSpPr>
                <p:nvPr/>
              </p:nvSpPr>
              <p:spPr bwMode="auto">
                <a:xfrm>
                  <a:off x="2143" y="2331"/>
                  <a:ext cx="8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1" name="Line 607"/>
                <p:cNvSpPr>
                  <a:spLocks noChangeShapeType="1"/>
                </p:cNvSpPr>
                <p:nvPr/>
              </p:nvSpPr>
              <p:spPr bwMode="auto">
                <a:xfrm>
                  <a:off x="2228" y="233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2" name="Line 608"/>
                <p:cNvSpPr>
                  <a:spLocks noChangeShapeType="1"/>
                </p:cNvSpPr>
                <p:nvPr/>
              </p:nvSpPr>
              <p:spPr bwMode="auto">
                <a:xfrm>
                  <a:off x="2228" y="2273"/>
                  <a:ext cx="0" cy="58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2" name="Group 609"/>
              <p:cNvGrpSpPr>
                <a:grpSpLocks/>
              </p:cNvGrpSpPr>
              <p:nvPr/>
            </p:nvGrpSpPr>
            <p:grpSpPr bwMode="auto">
              <a:xfrm rot="21595517" flipH="1">
                <a:off x="3639" y="967"/>
                <a:ext cx="48" cy="51"/>
                <a:chOff x="2143" y="2273"/>
                <a:chExt cx="85" cy="58"/>
              </a:xfrm>
            </p:grpSpPr>
            <p:sp>
              <p:nvSpPr>
                <p:cNvPr id="117" name="Line 610"/>
                <p:cNvSpPr>
                  <a:spLocks noChangeShapeType="1"/>
                </p:cNvSpPr>
                <p:nvPr/>
              </p:nvSpPr>
              <p:spPr bwMode="auto">
                <a:xfrm flipH="1">
                  <a:off x="2143" y="2331"/>
                  <a:ext cx="8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" name="Line 611"/>
                <p:cNvSpPr>
                  <a:spLocks noChangeShapeType="1"/>
                </p:cNvSpPr>
                <p:nvPr/>
              </p:nvSpPr>
              <p:spPr bwMode="auto">
                <a:xfrm>
                  <a:off x="2228" y="233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9" name="Line 612"/>
                <p:cNvSpPr>
                  <a:spLocks noChangeShapeType="1"/>
                </p:cNvSpPr>
                <p:nvPr/>
              </p:nvSpPr>
              <p:spPr bwMode="auto">
                <a:xfrm>
                  <a:off x="2228" y="2273"/>
                  <a:ext cx="0" cy="58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" name="Group 613"/>
              <p:cNvGrpSpPr>
                <a:grpSpLocks/>
              </p:cNvGrpSpPr>
              <p:nvPr/>
            </p:nvGrpSpPr>
            <p:grpSpPr bwMode="auto">
              <a:xfrm rot="21595517" flipH="1">
                <a:off x="3636" y="2774"/>
                <a:ext cx="47" cy="51"/>
                <a:chOff x="2143" y="2273"/>
                <a:chExt cx="85" cy="58"/>
              </a:xfrm>
            </p:grpSpPr>
            <p:sp>
              <p:nvSpPr>
                <p:cNvPr id="114" name="Line 614"/>
                <p:cNvSpPr>
                  <a:spLocks noChangeShapeType="1"/>
                </p:cNvSpPr>
                <p:nvPr/>
              </p:nvSpPr>
              <p:spPr bwMode="auto">
                <a:xfrm flipH="1">
                  <a:off x="2143" y="2331"/>
                  <a:ext cx="8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5" name="Line 615"/>
                <p:cNvSpPr>
                  <a:spLocks noChangeShapeType="1"/>
                </p:cNvSpPr>
                <p:nvPr/>
              </p:nvSpPr>
              <p:spPr bwMode="auto">
                <a:xfrm>
                  <a:off x="2228" y="233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6" name="Line 616"/>
                <p:cNvSpPr>
                  <a:spLocks noChangeShapeType="1"/>
                </p:cNvSpPr>
                <p:nvPr/>
              </p:nvSpPr>
              <p:spPr bwMode="auto">
                <a:xfrm>
                  <a:off x="2228" y="2273"/>
                  <a:ext cx="0" cy="58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4" name="Group 617"/>
              <p:cNvGrpSpPr>
                <a:grpSpLocks/>
              </p:cNvGrpSpPr>
              <p:nvPr/>
            </p:nvGrpSpPr>
            <p:grpSpPr bwMode="auto">
              <a:xfrm rot="21595517" flipH="1">
                <a:off x="3637" y="2651"/>
                <a:ext cx="46" cy="52"/>
                <a:chOff x="2143" y="2273"/>
                <a:chExt cx="85" cy="58"/>
              </a:xfrm>
            </p:grpSpPr>
            <p:sp>
              <p:nvSpPr>
                <p:cNvPr id="111" name="Line 618"/>
                <p:cNvSpPr>
                  <a:spLocks noChangeShapeType="1"/>
                </p:cNvSpPr>
                <p:nvPr/>
              </p:nvSpPr>
              <p:spPr bwMode="auto">
                <a:xfrm flipH="1">
                  <a:off x="2143" y="2331"/>
                  <a:ext cx="8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2" name="Line 619"/>
                <p:cNvSpPr>
                  <a:spLocks noChangeShapeType="1"/>
                </p:cNvSpPr>
                <p:nvPr/>
              </p:nvSpPr>
              <p:spPr bwMode="auto">
                <a:xfrm>
                  <a:off x="2228" y="233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3" name="Line 620"/>
                <p:cNvSpPr>
                  <a:spLocks noChangeShapeType="1"/>
                </p:cNvSpPr>
                <p:nvPr/>
              </p:nvSpPr>
              <p:spPr bwMode="auto">
                <a:xfrm>
                  <a:off x="2228" y="2273"/>
                  <a:ext cx="0" cy="58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5" name="Group 621"/>
              <p:cNvGrpSpPr>
                <a:grpSpLocks/>
              </p:cNvGrpSpPr>
              <p:nvPr/>
            </p:nvGrpSpPr>
            <p:grpSpPr bwMode="auto">
              <a:xfrm rot="21595517" flipH="1">
                <a:off x="3638" y="2312"/>
                <a:ext cx="46" cy="52"/>
                <a:chOff x="2143" y="2273"/>
                <a:chExt cx="85" cy="58"/>
              </a:xfrm>
            </p:grpSpPr>
            <p:sp>
              <p:nvSpPr>
                <p:cNvPr id="108" name="Line 622"/>
                <p:cNvSpPr>
                  <a:spLocks noChangeShapeType="1"/>
                </p:cNvSpPr>
                <p:nvPr/>
              </p:nvSpPr>
              <p:spPr bwMode="auto">
                <a:xfrm flipH="1">
                  <a:off x="2143" y="2331"/>
                  <a:ext cx="8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9" name="Line 623"/>
                <p:cNvSpPr>
                  <a:spLocks noChangeShapeType="1"/>
                </p:cNvSpPr>
                <p:nvPr/>
              </p:nvSpPr>
              <p:spPr bwMode="auto">
                <a:xfrm>
                  <a:off x="2228" y="233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0" name="Line 624"/>
                <p:cNvSpPr>
                  <a:spLocks noChangeShapeType="1"/>
                </p:cNvSpPr>
                <p:nvPr/>
              </p:nvSpPr>
              <p:spPr bwMode="auto">
                <a:xfrm>
                  <a:off x="2228" y="2273"/>
                  <a:ext cx="0" cy="58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6" name="Group 625"/>
              <p:cNvGrpSpPr>
                <a:grpSpLocks/>
              </p:cNvGrpSpPr>
              <p:nvPr/>
            </p:nvGrpSpPr>
            <p:grpSpPr bwMode="auto">
              <a:xfrm rot="21595517" flipH="1">
                <a:off x="3639" y="2188"/>
                <a:ext cx="48" cy="52"/>
                <a:chOff x="2143" y="2273"/>
                <a:chExt cx="85" cy="58"/>
              </a:xfrm>
            </p:grpSpPr>
            <p:sp>
              <p:nvSpPr>
                <p:cNvPr id="105" name="Line 626"/>
                <p:cNvSpPr>
                  <a:spLocks noChangeShapeType="1"/>
                </p:cNvSpPr>
                <p:nvPr/>
              </p:nvSpPr>
              <p:spPr bwMode="auto">
                <a:xfrm flipH="1">
                  <a:off x="2143" y="2331"/>
                  <a:ext cx="8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6" name="Line 627"/>
                <p:cNvSpPr>
                  <a:spLocks noChangeShapeType="1"/>
                </p:cNvSpPr>
                <p:nvPr/>
              </p:nvSpPr>
              <p:spPr bwMode="auto">
                <a:xfrm>
                  <a:off x="2228" y="233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7" name="Line 628"/>
                <p:cNvSpPr>
                  <a:spLocks noChangeShapeType="1"/>
                </p:cNvSpPr>
                <p:nvPr/>
              </p:nvSpPr>
              <p:spPr bwMode="auto">
                <a:xfrm>
                  <a:off x="2228" y="2273"/>
                  <a:ext cx="0" cy="58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37" name="Oval 629"/>
              <p:cNvSpPr>
                <a:spLocks noChangeArrowheads="1"/>
              </p:cNvSpPr>
              <p:nvPr/>
            </p:nvSpPr>
            <p:spPr bwMode="auto">
              <a:xfrm>
                <a:off x="3623" y="3128"/>
                <a:ext cx="56" cy="57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" name="Line 630"/>
              <p:cNvSpPr>
                <a:spLocks noChangeShapeType="1"/>
              </p:cNvSpPr>
              <p:nvPr/>
            </p:nvSpPr>
            <p:spPr bwMode="auto">
              <a:xfrm>
                <a:off x="3707" y="1850"/>
                <a:ext cx="0" cy="61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" name="Line 631"/>
              <p:cNvSpPr>
                <a:spLocks noChangeShapeType="1"/>
              </p:cNvSpPr>
              <p:nvPr/>
            </p:nvSpPr>
            <p:spPr bwMode="auto">
              <a:xfrm>
                <a:off x="3701" y="3220"/>
                <a:ext cx="0" cy="61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Line 632"/>
              <p:cNvSpPr>
                <a:spLocks noChangeShapeType="1"/>
              </p:cNvSpPr>
              <p:nvPr/>
            </p:nvSpPr>
            <p:spPr bwMode="auto">
              <a:xfrm>
                <a:off x="3706" y="2302"/>
                <a:ext cx="0" cy="6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Line 633"/>
              <p:cNvSpPr>
                <a:spLocks noChangeShapeType="1"/>
              </p:cNvSpPr>
              <p:nvPr/>
            </p:nvSpPr>
            <p:spPr bwMode="auto">
              <a:xfrm>
                <a:off x="3703" y="2765"/>
                <a:ext cx="0" cy="61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Line 634"/>
              <p:cNvSpPr>
                <a:spLocks noChangeShapeType="1"/>
              </p:cNvSpPr>
              <p:nvPr/>
            </p:nvSpPr>
            <p:spPr bwMode="auto">
              <a:xfrm>
                <a:off x="3708" y="1405"/>
                <a:ext cx="0" cy="61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Line 635"/>
              <p:cNvSpPr>
                <a:spLocks noChangeShapeType="1"/>
              </p:cNvSpPr>
              <p:nvPr/>
            </p:nvSpPr>
            <p:spPr bwMode="auto">
              <a:xfrm>
                <a:off x="3710" y="958"/>
                <a:ext cx="0" cy="61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44" name="Group 636"/>
              <p:cNvGrpSpPr>
                <a:grpSpLocks/>
              </p:cNvGrpSpPr>
              <p:nvPr/>
            </p:nvGrpSpPr>
            <p:grpSpPr bwMode="auto">
              <a:xfrm rot="10800000">
                <a:off x="3726" y="3123"/>
                <a:ext cx="57" cy="53"/>
                <a:chOff x="1849" y="3663"/>
                <a:chExt cx="152" cy="124"/>
              </a:xfrm>
            </p:grpSpPr>
            <p:sp>
              <p:nvSpPr>
                <p:cNvPr id="103" name="AutoShape 637"/>
                <p:cNvSpPr>
                  <a:spLocks noChangeArrowheads="1"/>
                </p:cNvSpPr>
                <p:nvPr/>
              </p:nvSpPr>
              <p:spPr bwMode="auto">
                <a:xfrm rot="5400000">
                  <a:off x="1863" y="3649"/>
                  <a:ext cx="124" cy="152"/>
                </a:xfrm>
                <a:prstGeom prst="homePlate">
                  <a:avLst>
                    <a:gd name="adj" fmla="val 25000"/>
                  </a:avLst>
                </a:prstGeom>
                <a:solidFill>
                  <a:srgbClr val="FFCC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4" name="Line 638"/>
                <p:cNvSpPr>
                  <a:spLocks noChangeShapeType="1"/>
                </p:cNvSpPr>
                <p:nvPr/>
              </p:nvSpPr>
              <p:spPr bwMode="auto">
                <a:xfrm>
                  <a:off x="1849" y="3748"/>
                  <a:ext cx="152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45" name="Oval 639"/>
              <p:cNvSpPr>
                <a:spLocks noChangeArrowheads="1"/>
              </p:cNvSpPr>
              <p:nvPr/>
            </p:nvSpPr>
            <p:spPr bwMode="auto">
              <a:xfrm>
                <a:off x="3620" y="3253"/>
                <a:ext cx="56" cy="56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46" name="Group 640"/>
              <p:cNvGrpSpPr>
                <a:grpSpLocks/>
              </p:cNvGrpSpPr>
              <p:nvPr/>
            </p:nvGrpSpPr>
            <p:grpSpPr bwMode="auto">
              <a:xfrm>
                <a:off x="3732" y="1430"/>
                <a:ext cx="57" cy="53"/>
                <a:chOff x="1849" y="3663"/>
                <a:chExt cx="152" cy="124"/>
              </a:xfrm>
            </p:grpSpPr>
            <p:sp>
              <p:nvSpPr>
                <p:cNvPr id="101" name="AutoShape 641"/>
                <p:cNvSpPr>
                  <a:spLocks noChangeArrowheads="1"/>
                </p:cNvSpPr>
                <p:nvPr/>
              </p:nvSpPr>
              <p:spPr bwMode="auto">
                <a:xfrm rot="5400000">
                  <a:off x="1863" y="3649"/>
                  <a:ext cx="124" cy="152"/>
                </a:xfrm>
                <a:prstGeom prst="homePlate">
                  <a:avLst>
                    <a:gd name="adj" fmla="val 25000"/>
                  </a:avLst>
                </a:prstGeom>
                <a:solidFill>
                  <a:srgbClr val="FFCC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2" name="Line 642"/>
                <p:cNvSpPr>
                  <a:spLocks noChangeShapeType="1"/>
                </p:cNvSpPr>
                <p:nvPr/>
              </p:nvSpPr>
              <p:spPr bwMode="auto">
                <a:xfrm>
                  <a:off x="1849" y="3748"/>
                  <a:ext cx="152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47" name="Oval 643"/>
              <p:cNvSpPr>
                <a:spLocks noChangeArrowheads="1"/>
              </p:cNvSpPr>
              <p:nvPr/>
            </p:nvSpPr>
            <p:spPr bwMode="auto">
              <a:xfrm>
                <a:off x="3620" y="1426"/>
                <a:ext cx="56" cy="57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Oval 644"/>
              <p:cNvSpPr>
                <a:spLocks noChangeArrowheads="1"/>
              </p:cNvSpPr>
              <p:nvPr/>
            </p:nvSpPr>
            <p:spPr bwMode="auto">
              <a:xfrm>
                <a:off x="3677" y="1445"/>
                <a:ext cx="56" cy="57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" name="Line 645"/>
              <p:cNvSpPr>
                <a:spLocks noChangeShapeType="1"/>
              </p:cNvSpPr>
              <p:nvPr/>
            </p:nvSpPr>
            <p:spPr bwMode="auto">
              <a:xfrm>
                <a:off x="3682" y="1801"/>
                <a:ext cx="49" cy="0"/>
              </a:xfrm>
              <a:prstGeom prst="lin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" name="Line 646"/>
              <p:cNvSpPr>
                <a:spLocks noChangeShapeType="1"/>
              </p:cNvSpPr>
              <p:nvPr/>
            </p:nvSpPr>
            <p:spPr bwMode="auto">
              <a:xfrm>
                <a:off x="3738" y="916"/>
                <a:ext cx="0" cy="78"/>
              </a:xfrm>
              <a:prstGeom prst="line">
                <a:avLst/>
              </a:prstGeom>
              <a:noFill/>
              <a:ln w="28575">
                <a:solidFill>
                  <a:srgbClr val="FF33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51" name="Group 647"/>
              <p:cNvGrpSpPr>
                <a:grpSpLocks/>
              </p:cNvGrpSpPr>
              <p:nvPr/>
            </p:nvGrpSpPr>
            <p:grpSpPr bwMode="auto">
              <a:xfrm>
                <a:off x="3719" y="2191"/>
                <a:ext cx="52" cy="50"/>
                <a:chOff x="2143" y="2273"/>
                <a:chExt cx="85" cy="58"/>
              </a:xfrm>
            </p:grpSpPr>
            <p:sp>
              <p:nvSpPr>
                <p:cNvPr id="98" name="Line 648"/>
                <p:cNvSpPr>
                  <a:spLocks noChangeShapeType="1"/>
                </p:cNvSpPr>
                <p:nvPr/>
              </p:nvSpPr>
              <p:spPr bwMode="auto">
                <a:xfrm>
                  <a:off x="2143" y="2331"/>
                  <a:ext cx="8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9" name="Line 649"/>
                <p:cNvSpPr>
                  <a:spLocks noChangeShapeType="1"/>
                </p:cNvSpPr>
                <p:nvPr/>
              </p:nvSpPr>
              <p:spPr bwMode="auto">
                <a:xfrm>
                  <a:off x="2228" y="233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0" name="Line 650"/>
                <p:cNvSpPr>
                  <a:spLocks noChangeShapeType="1"/>
                </p:cNvSpPr>
                <p:nvPr/>
              </p:nvSpPr>
              <p:spPr bwMode="auto">
                <a:xfrm>
                  <a:off x="2228" y="2273"/>
                  <a:ext cx="0" cy="58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2" name="Group 651"/>
              <p:cNvGrpSpPr>
                <a:grpSpLocks/>
              </p:cNvGrpSpPr>
              <p:nvPr/>
            </p:nvGrpSpPr>
            <p:grpSpPr bwMode="auto">
              <a:xfrm>
                <a:off x="3726" y="2312"/>
                <a:ext cx="45" cy="50"/>
                <a:chOff x="2143" y="2273"/>
                <a:chExt cx="85" cy="58"/>
              </a:xfrm>
            </p:grpSpPr>
            <p:sp>
              <p:nvSpPr>
                <p:cNvPr id="95" name="Line 652"/>
                <p:cNvSpPr>
                  <a:spLocks noChangeShapeType="1"/>
                </p:cNvSpPr>
                <p:nvPr/>
              </p:nvSpPr>
              <p:spPr bwMode="auto">
                <a:xfrm>
                  <a:off x="2143" y="2331"/>
                  <a:ext cx="8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6" name="Line 653"/>
                <p:cNvSpPr>
                  <a:spLocks noChangeShapeType="1"/>
                </p:cNvSpPr>
                <p:nvPr/>
              </p:nvSpPr>
              <p:spPr bwMode="auto">
                <a:xfrm>
                  <a:off x="2228" y="233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7" name="Line 654"/>
                <p:cNvSpPr>
                  <a:spLocks noChangeShapeType="1"/>
                </p:cNvSpPr>
                <p:nvPr/>
              </p:nvSpPr>
              <p:spPr bwMode="auto">
                <a:xfrm>
                  <a:off x="2228" y="2273"/>
                  <a:ext cx="0" cy="58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3" name="Group 655"/>
              <p:cNvGrpSpPr>
                <a:grpSpLocks/>
              </p:cNvGrpSpPr>
              <p:nvPr/>
            </p:nvGrpSpPr>
            <p:grpSpPr bwMode="auto">
              <a:xfrm>
                <a:off x="3722" y="2653"/>
                <a:ext cx="52" cy="50"/>
                <a:chOff x="2143" y="2273"/>
                <a:chExt cx="85" cy="58"/>
              </a:xfrm>
            </p:grpSpPr>
            <p:sp>
              <p:nvSpPr>
                <p:cNvPr id="92" name="Line 656"/>
                <p:cNvSpPr>
                  <a:spLocks noChangeShapeType="1"/>
                </p:cNvSpPr>
                <p:nvPr/>
              </p:nvSpPr>
              <p:spPr bwMode="auto">
                <a:xfrm>
                  <a:off x="2143" y="2331"/>
                  <a:ext cx="8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3" name="Line 657"/>
                <p:cNvSpPr>
                  <a:spLocks noChangeShapeType="1"/>
                </p:cNvSpPr>
                <p:nvPr/>
              </p:nvSpPr>
              <p:spPr bwMode="auto">
                <a:xfrm>
                  <a:off x="2228" y="233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4" name="Line 658"/>
                <p:cNvSpPr>
                  <a:spLocks noChangeShapeType="1"/>
                </p:cNvSpPr>
                <p:nvPr/>
              </p:nvSpPr>
              <p:spPr bwMode="auto">
                <a:xfrm>
                  <a:off x="2228" y="2273"/>
                  <a:ext cx="0" cy="58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4" name="Group 659"/>
              <p:cNvGrpSpPr>
                <a:grpSpLocks/>
              </p:cNvGrpSpPr>
              <p:nvPr/>
            </p:nvGrpSpPr>
            <p:grpSpPr bwMode="auto">
              <a:xfrm>
                <a:off x="3719" y="2775"/>
                <a:ext cx="52" cy="50"/>
                <a:chOff x="2143" y="2273"/>
                <a:chExt cx="85" cy="58"/>
              </a:xfrm>
            </p:grpSpPr>
            <p:sp>
              <p:nvSpPr>
                <p:cNvPr id="89" name="Line 660"/>
                <p:cNvSpPr>
                  <a:spLocks noChangeShapeType="1"/>
                </p:cNvSpPr>
                <p:nvPr/>
              </p:nvSpPr>
              <p:spPr bwMode="auto">
                <a:xfrm>
                  <a:off x="2143" y="2331"/>
                  <a:ext cx="8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0" name="Line 661"/>
                <p:cNvSpPr>
                  <a:spLocks noChangeShapeType="1"/>
                </p:cNvSpPr>
                <p:nvPr/>
              </p:nvSpPr>
              <p:spPr bwMode="auto">
                <a:xfrm>
                  <a:off x="2228" y="233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1" name="Line 662"/>
                <p:cNvSpPr>
                  <a:spLocks noChangeShapeType="1"/>
                </p:cNvSpPr>
                <p:nvPr/>
              </p:nvSpPr>
              <p:spPr bwMode="auto">
                <a:xfrm>
                  <a:off x="2228" y="2273"/>
                  <a:ext cx="0" cy="58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55" name="Line 663"/>
              <p:cNvSpPr>
                <a:spLocks noChangeShapeType="1"/>
              </p:cNvSpPr>
              <p:nvPr/>
            </p:nvSpPr>
            <p:spPr bwMode="auto">
              <a:xfrm>
                <a:off x="3675" y="1850"/>
                <a:ext cx="0" cy="79"/>
              </a:xfrm>
              <a:prstGeom prst="line">
                <a:avLst/>
              </a:prstGeom>
              <a:noFill/>
              <a:ln w="28575">
                <a:solidFill>
                  <a:srgbClr val="CC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Line 664"/>
              <p:cNvSpPr>
                <a:spLocks noChangeShapeType="1"/>
              </p:cNvSpPr>
              <p:nvPr/>
            </p:nvSpPr>
            <p:spPr bwMode="auto">
              <a:xfrm>
                <a:off x="3738" y="1850"/>
                <a:ext cx="0" cy="79"/>
              </a:xfrm>
              <a:prstGeom prst="line">
                <a:avLst/>
              </a:prstGeom>
              <a:noFill/>
              <a:ln w="28575">
                <a:solidFill>
                  <a:srgbClr val="FF33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Line 665"/>
              <p:cNvSpPr>
                <a:spLocks noChangeShapeType="1"/>
              </p:cNvSpPr>
              <p:nvPr/>
            </p:nvSpPr>
            <p:spPr bwMode="auto">
              <a:xfrm>
                <a:off x="3738" y="2273"/>
                <a:ext cx="0" cy="41"/>
              </a:xfrm>
              <a:prstGeom prst="line">
                <a:avLst/>
              </a:prstGeom>
              <a:noFill/>
              <a:ln w="28575">
                <a:solidFill>
                  <a:srgbClr val="CC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" name="Line 666"/>
              <p:cNvSpPr>
                <a:spLocks noChangeShapeType="1"/>
              </p:cNvSpPr>
              <p:nvPr/>
            </p:nvSpPr>
            <p:spPr bwMode="auto">
              <a:xfrm>
                <a:off x="3681" y="2703"/>
                <a:ext cx="49" cy="0"/>
              </a:xfrm>
              <a:prstGeom prst="lin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" name="Text Box 667"/>
              <p:cNvSpPr txBox="1">
                <a:spLocks noChangeArrowheads="1"/>
              </p:cNvSpPr>
              <p:nvPr/>
            </p:nvSpPr>
            <p:spPr bwMode="auto">
              <a:xfrm>
                <a:off x="3795" y="1241"/>
                <a:ext cx="382" cy="173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ADCP</a:t>
                </a:r>
              </a:p>
            </p:txBody>
          </p:sp>
          <p:sp>
            <p:nvSpPr>
              <p:cNvPr id="60" name="Text Box 668"/>
              <p:cNvSpPr txBox="1">
                <a:spLocks noChangeArrowheads="1"/>
              </p:cNvSpPr>
              <p:nvPr/>
            </p:nvSpPr>
            <p:spPr bwMode="auto">
              <a:xfrm>
                <a:off x="3163" y="1241"/>
                <a:ext cx="456" cy="173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Camera</a:t>
                </a:r>
              </a:p>
            </p:txBody>
          </p:sp>
          <p:sp>
            <p:nvSpPr>
              <p:cNvPr id="61" name="Text Box 669"/>
              <p:cNvSpPr txBox="1">
                <a:spLocks noChangeArrowheads="1"/>
              </p:cNvSpPr>
              <p:nvPr/>
            </p:nvSpPr>
            <p:spPr bwMode="auto">
              <a:xfrm>
                <a:off x="3415" y="1502"/>
                <a:ext cx="271" cy="173"/>
              </a:xfrm>
              <a:prstGeom prst="rect">
                <a:avLst/>
              </a:prstGeom>
              <a:solidFill>
                <a:srgbClr val="BBE0E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OM</a:t>
                </a:r>
              </a:p>
            </p:txBody>
          </p:sp>
          <p:sp>
            <p:nvSpPr>
              <p:cNvPr id="62" name="Text Box 670"/>
              <p:cNvSpPr txBox="1">
                <a:spLocks noChangeArrowheads="1"/>
              </p:cNvSpPr>
              <p:nvPr/>
            </p:nvSpPr>
            <p:spPr bwMode="auto">
              <a:xfrm>
                <a:off x="2921" y="841"/>
                <a:ext cx="668" cy="173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rPr>
                  <a:t>hydrophones</a:t>
                </a:r>
              </a:p>
            </p:txBody>
          </p:sp>
          <p:sp>
            <p:nvSpPr>
              <p:cNvPr id="63" name="Text Box 671"/>
              <p:cNvSpPr txBox="1">
                <a:spLocks noChangeArrowheads="1"/>
              </p:cNvSpPr>
              <p:nvPr/>
            </p:nvSpPr>
            <p:spPr bwMode="auto">
              <a:xfrm>
                <a:off x="3855" y="870"/>
                <a:ext cx="244" cy="173"/>
              </a:xfrm>
              <a:prstGeom prst="rect">
                <a:avLst/>
              </a:prstGeom>
              <a:solidFill>
                <a:srgbClr val="FF33CC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CT</a:t>
                </a:r>
              </a:p>
            </p:txBody>
          </p:sp>
          <p:sp>
            <p:nvSpPr>
              <p:cNvPr id="64" name="Text Box 672"/>
              <p:cNvSpPr txBox="1">
                <a:spLocks noChangeArrowheads="1"/>
              </p:cNvSpPr>
              <p:nvPr/>
            </p:nvSpPr>
            <p:spPr bwMode="auto">
              <a:xfrm>
                <a:off x="3775" y="3220"/>
                <a:ext cx="382" cy="173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ADCP</a:t>
                </a:r>
              </a:p>
            </p:txBody>
          </p:sp>
          <p:sp>
            <p:nvSpPr>
              <p:cNvPr id="65" name="Text Box 673"/>
              <p:cNvSpPr txBox="1">
                <a:spLocks noChangeArrowheads="1"/>
              </p:cNvSpPr>
              <p:nvPr/>
            </p:nvSpPr>
            <p:spPr bwMode="auto">
              <a:xfrm>
                <a:off x="3133" y="3052"/>
                <a:ext cx="456" cy="173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Camera</a:t>
                </a:r>
              </a:p>
            </p:txBody>
          </p:sp>
          <p:sp>
            <p:nvSpPr>
              <p:cNvPr id="66" name="Text Box 674"/>
              <p:cNvSpPr txBox="1">
                <a:spLocks noChangeArrowheads="1"/>
              </p:cNvSpPr>
              <p:nvPr/>
            </p:nvSpPr>
            <p:spPr bwMode="auto">
              <a:xfrm>
                <a:off x="3305" y="3234"/>
                <a:ext cx="271" cy="173"/>
              </a:xfrm>
              <a:prstGeom prst="rect">
                <a:avLst/>
              </a:prstGeom>
              <a:solidFill>
                <a:srgbClr val="BBE0E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OM</a:t>
                </a:r>
              </a:p>
            </p:txBody>
          </p:sp>
          <p:sp>
            <p:nvSpPr>
              <p:cNvPr id="67" name="Text Box 675"/>
              <p:cNvSpPr txBox="1">
                <a:spLocks noChangeArrowheads="1"/>
              </p:cNvSpPr>
              <p:nvPr/>
            </p:nvSpPr>
            <p:spPr bwMode="auto">
              <a:xfrm>
                <a:off x="2908" y="2198"/>
                <a:ext cx="668" cy="173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rPr>
                  <a:t>hydrophones</a:t>
                </a:r>
              </a:p>
            </p:txBody>
          </p:sp>
          <p:sp>
            <p:nvSpPr>
              <p:cNvPr id="68" name="Text Box 676"/>
              <p:cNvSpPr txBox="1">
                <a:spLocks noChangeArrowheads="1"/>
              </p:cNvSpPr>
              <p:nvPr/>
            </p:nvSpPr>
            <p:spPr bwMode="auto">
              <a:xfrm>
                <a:off x="2921" y="2660"/>
                <a:ext cx="668" cy="173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rPr>
                  <a:t>hydrophones</a:t>
                </a:r>
              </a:p>
            </p:txBody>
          </p:sp>
          <p:sp>
            <p:nvSpPr>
              <p:cNvPr id="69" name="Text Box 677"/>
              <p:cNvSpPr txBox="1">
                <a:spLocks noChangeArrowheads="1"/>
              </p:cNvSpPr>
              <p:nvPr/>
            </p:nvSpPr>
            <p:spPr bwMode="auto">
              <a:xfrm>
                <a:off x="3816" y="2660"/>
                <a:ext cx="393" cy="173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C-Star</a:t>
                </a:r>
              </a:p>
            </p:txBody>
          </p:sp>
          <p:sp>
            <p:nvSpPr>
              <p:cNvPr id="70" name="Text Box 678"/>
              <p:cNvSpPr txBox="1">
                <a:spLocks noChangeArrowheads="1"/>
              </p:cNvSpPr>
              <p:nvPr/>
            </p:nvSpPr>
            <p:spPr bwMode="auto">
              <a:xfrm>
                <a:off x="3855" y="2214"/>
                <a:ext cx="227" cy="173"/>
              </a:xfrm>
              <a:prstGeom prst="rect">
                <a:avLst/>
              </a:prstGeom>
              <a:solidFill>
                <a:srgbClr val="CC00CC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O</a:t>
                </a:r>
                <a:r>
                  <a:rPr kumimoji="0" lang="fr-FR" sz="1200" b="0" i="0" u="none" strike="noStrike" kern="0" cap="none" spc="0" normalizeH="0" baseline="-25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2</a:t>
                </a:r>
              </a:p>
            </p:txBody>
          </p:sp>
          <p:sp>
            <p:nvSpPr>
              <p:cNvPr id="71" name="Text Box 679"/>
              <p:cNvSpPr txBox="1">
                <a:spLocks noChangeArrowheads="1"/>
              </p:cNvSpPr>
              <p:nvPr/>
            </p:nvSpPr>
            <p:spPr bwMode="auto">
              <a:xfrm>
                <a:off x="3775" y="1688"/>
                <a:ext cx="393" cy="173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C-Star</a:t>
                </a:r>
              </a:p>
            </p:txBody>
          </p:sp>
          <p:sp>
            <p:nvSpPr>
              <p:cNvPr id="72" name="Text Box 680"/>
              <p:cNvSpPr txBox="1">
                <a:spLocks noChangeArrowheads="1"/>
              </p:cNvSpPr>
              <p:nvPr/>
            </p:nvSpPr>
            <p:spPr bwMode="auto">
              <a:xfrm>
                <a:off x="3795" y="1848"/>
                <a:ext cx="244" cy="173"/>
              </a:xfrm>
              <a:prstGeom prst="rect">
                <a:avLst/>
              </a:prstGeom>
              <a:solidFill>
                <a:srgbClr val="FF33CC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CT</a:t>
                </a:r>
              </a:p>
            </p:txBody>
          </p:sp>
          <p:sp>
            <p:nvSpPr>
              <p:cNvPr id="73" name="Text Box 681"/>
              <p:cNvSpPr txBox="1">
                <a:spLocks noChangeArrowheads="1"/>
              </p:cNvSpPr>
              <p:nvPr/>
            </p:nvSpPr>
            <p:spPr bwMode="auto">
              <a:xfrm>
                <a:off x="3362" y="1880"/>
                <a:ext cx="244" cy="173"/>
              </a:xfrm>
              <a:prstGeom prst="rect">
                <a:avLst/>
              </a:prstGeom>
              <a:solidFill>
                <a:srgbClr val="CC99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SV</a:t>
                </a:r>
              </a:p>
            </p:txBody>
          </p:sp>
          <p:grpSp>
            <p:nvGrpSpPr>
              <p:cNvPr id="74" name="Group 683"/>
              <p:cNvGrpSpPr>
                <a:grpSpLocks/>
              </p:cNvGrpSpPr>
              <p:nvPr/>
            </p:nvGrpSpPr>
            <p:grpSpPr bwMode="auto">
              <a:xfrm>
                <a:off x="3557" y="3527"/>
                <a:ext cx="300" cy="368"/>
                <a:chOff x="1066" y="3719"/>
                <a:chExt cx="397" cy="426"/>
              </a:xfrm>
            </p:grpSpPr>
            <p:sp>
              <p:nvSpPr>
                <p:cNvPr id="86" name="Rectangle 684"/>
                <p:cNvSpPr>
                  <a:spLocks noChangeArrowheads="1"/>
                </p:cNvSpPr>
                <p:nvPr/>
              </p:nvSpPr>
              <p:spPr bwMode="auto">
                <a:xfrm>
                  <a:off x="1066" y="4087"/>
                  <a:ext cx="397" cy="58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7" name="Rectangle 685"/>
                <p:cNvSpPr>
                  <a:spLocks noChangeArrowheads="1"/>
                </p:cNvSpPr>
                <p:nvPr/>
              </p:nvSpPr>
              <p:spPr bwMode="auto">
                <a:xfrm>
                  <a:off x="1230" y="3803"/>
                  <a:ext cx="74" cy="284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8" name="Line 686"/>
                <p:cNvSpPr>
                  <a:spLocks noChangeShapeType="1"/>
                </p:cNvSpPr>
                <p:nvPr/>
              </p:nvSpPr>
              <p:spPr bwMode="auto">
                <a:xfrm flipV="1">
                  <a:off x="1264" y="3719"/>
                  <a:ext cx="0" cy="8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75" name="Line 687"/>
              <p:cNvSpPr>
                <a:spLocks noChangeShapeType="1"/>
              </p:cNvSpPr>
              <p:nvPr/>
            </p:nvSpPr>
            <p:spPr bwMode="auto">
              <a:xfrm flipH="1" flipV="1">
                <a:off x="3536" y="3521"/>
                <a:ext cx="143" cy="7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6" name="Line 688"/>
              <p:cNvSpPr>
                <a:spLocks noChangeShapeType="1"/>
              </p:cNvSpPr>
              <p:nvPr/>
            </p:nvSpPr>
            <p:spPr bwMode="auto">
              <a:xfrm>
                <a:off x="3536" y="3482"/>
                <a:ext cx="0" cy="48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7" name="Text Box 689"/>
              <p:cNvSpPr txBox="1">
                <a:spLocks noChangeArrowheads="1"/>
              </p:cNvSpPr>
              <p:nvPr/>
            </p:nvSpPr>
            <p:spPr bwMode="auto">
              <a:xfrm>
                <a:off x="2880" y="3415"/>
                <a:ext cx="620" cy="173"/>
              </a:xfrm>
              <a:prstGeom prst="rect">
                <a:avLst/>
              </a:prstGeom>
              <a:solidFill>
                <a:srgbClr val="FF0066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rPr>
                  <a:t>hydrophone</a:t>
                </a:r>
              </a:p>
            </p:txBody>
          </p:sp>
          <p:sp>
            <p:nvSpPr>
              <p:cNvPr id="78" name="Line 696"/>
              <p:cNvSpPr>
                <a:spLocks noChangeShapeType="1"/>
              </p:cNvSpPr>
              <p:nvPr/>
            </p:nvSpPr>
            <p:spPr bwMode="auto">
              <a:xfrm flipH="1">
                <a:off x="3771" y="3633"/>
                <a:ext cx="1" cy="85"/>
              </a:xfrm>
              <a:prstGeom prst="line">
                <a:avLst/>
              </a:prstGeom>
              <a:noFill/>
              <a:ln w="38100">
                <a:solidFill>
                  <a:srgbClr val="9933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9" name="Text Box 697"/>
              <p:cNvSpPr txBox="1">
                <a:spLocks noChangeArrowheads="1"/>
              </p:cNvSpPr>
              <p:nvPr/>
            </p:nvSpPr>
            <p:spPr bwMode="auto">
              <a:xfrm>
                <a:off x="3816" y="3605"/>
                <a:ext cx="234" cy="174"/>
              </a:xfrm>
              <a:prstGeom prst="rect">
                <a:avLst/>
              </a:prstGeom>
              <a:solidFill>
                <a:srgbClr val="9933F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LB</a:t>
                </a:r>
              </a:p>
            </p:txBody>
          </p:sp>
          <p:sp>
            <p:nvSpPr>
              <p:cNvPr id="80" name="Text Box 698"/>
              <p:cNvSpPr txBox="1">
                <a:spLocks noChangeArrowheads="1"/>
              </p:cNvSpPr>
              <p:nvPr/>
            </p:nvSpPr>
            <p:spPr bwMode="auto">
              <a:xfrm>
                <a:off x="3684" y="1084"/>
                <a:ext cx="38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14.5m</a:t>
                </a:r>
              </a:p>
            </p:txBody>
          </p:sp>
          <p:sp>
            <p:nvSpPr>
              <p:cNvPr id="81" name="Text Box 699"/>
              <p:cNvSpPr txBox="1">
                <a:spLocks noChangeArrowheads="1"/>
              </p:cNvSpPr>
              <p:nvPr/>
            </p:nvSpPr>
            <p:spPr bwMode="auto">
              <a:xfrm>
                <a:off x="3675" y="1547"/>
                <a:ext cx="30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80m</a:t>
                </a:r>
              </a:p>
            </p:txBody>
          </p:sp>
          <p:sp>
            <p:nvSpPr>
              <p:cNvPr id="82" name="Text Box 700"/>
              <p:cNvSpPr txBox="1">
                <a:spLocks noChangeArrowheads="1"/>
              </p:cNvSpPr>
              <p:nvPr/>
            </p:nvSpPr>
            <p:spPr bwMode="auto">
              <a:xfrm>
                <a:off x="3675" y="1981"/>
                <a:ext cx="38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14.5m</a:t>
                </a:r>
              </a:p>
            </p:txBody>
          </p:sp>
          <p:sp>
            <p:nvSpPr>
              <p:cNvPr id="83" name="Text Box 701"/>
              <p:cNvSpPr txBox="1">
                <a:spLocks noChangeArrowheads="1"/>
              </p:cNvSpPr>
              <p:nvPr/>
            </p:nvSpPr>
            <p:spPr bwMode="auto">
              <a:xfrm>
                <a:off x="3665" y="2441"/>
                <a:ext cx="38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14.5m</a:t>
                </a:r>
              </a:p>
            </p:txBody>
          </p:sp>
          <p:sp>
            <p:nvSpPr>
              <p:cNvPr id="84" name="Text Box 702"/>
              <p:cNvSpPr txBox="1">
                <a:spLocks noChangeArrowheads="1"/>
              </p:cNvSpPr>
              <p:nvPr/>
            </p:nvSpPr>
            <p:spPr bwMode="auto">
              <a:xfrm>
                <a:off x="3679" y="2894"/>
                <a:ext cx="30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80m</a:t>
                </a:r>
              </a:p>
            </p:txBody>
          </p:sp>
          <p:sp>
            <p:nvSpPr>
              <p:cNvPr id="85" name="Text Box 703"/>
              <p:cNvSpPr txBox="1">
                <a:spLocks noChangeArrowheads="1"/>
              </p:cNvSpPr>
              <p:nvPr/>
            </p:nvSpPr>
            <p:spPr bwMode="auto">
              <a:xfrm>
                <a:off x="3674" y="3400"/>
                <a:ext cx="30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98m</a:t>
                </a:r>
              </a:p>
            </p:txBody>
          </p:sp>
        </p:grpSp>
        <p:sp>
          <p:nvSpPr>
            <p:cNvPr id="15" name="ZoneTexte 1"/>
            <p:cNvSpPr txBox="1"/>
            <p:nvPr/>
          </p:nvSpPr>
          <p:spPr>
            <a:xfrm>
              <a:off x="7431836" y="6046303"/>
              <a:ext cx="6641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 smtClean="0"/>
                <a:t>IL11</a:t>
              </a:r>
              <a:endParaRPr lang="fr-FR" sz="2000" dirty="0"/>
            </a:p>
          </p:txBody>
        </p:sp>
        <p:sp>
          <p:nvSpPr>
            <p:cNvPr id="16" name="ZoneTexte 2"/>
            <p:cNvSpPr txBox="1"/>
            <p:nvPr/>
          </p:nvSpPr>
          <p:spPr>
            <a:xfrm>
              <a:off x="5653908" y="4825081"/>
              <a:ext cx="1176925" cy="338554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fr-FR" sz="1600" dirty="0" smtClean="0"/>
                <a:t>PPM-DOM</a:t>
              </a:r>
              <a:endParaRPr lang="fr-FR" sz="1600" dirty="0"/>
            </a:p>
          </p:txBody>
        </p:sp>
        <p:cxnSp>
          <p:nvCxnSpPr>
            <p:cNvPr id="17" name="Connecteur droit avec flèche 1024"/>
            <p:cNvCxnSpPr>
              <a:stCxn id="16" idx="3"/>
            </p:cNvCxnSpPr>
            <p:nvPr/>
          </p:nvCxnSpPr>
          <p:spPr bwMode="auto">
            <a:xfrm>
              <a:off x="6830833" y="4994358"/>
              <a:ext cx="197140" cy="12167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8" name="ZoneTexte 195"/>
            <p:cNvSpPr txBox="1"/>
            <p:nvPr/>
          </p:nvSpPr>
          <p:spPr>
            <a:xfrm>
              <a:off x="6021962" y="1990321"/>
              <a:ext cx="630301" cy="338554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fr-FR" sz="1600" dirty="0" smtClean="0"/>
                <a:t>OM?</a:t>
              </a:r>
              <a:endParaRPr lang="fr-FR" sz="1600" dirty="0"/>
            </a:p>
          </p:txBody>
        </p:sp>
        <p:cxnSp>
          <p:nvCxnSpPr>
            <p:cNvPr id="19" name="Connecteur droit avec flèche 196"/>
            <p:cNvCxnSpPr>
              <a:stCxn id="18" idx="3"/>
            </p:cNvCxnSpPr>
            <p:nvPr/>
          </p:nvCxnSpPr>
          <p:spPr bwMode="auto">
            <a:xfrm>
              <a:off x="6652263" y="2159598"/>
              <a:ext cx="554303" cy="24934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0" name="ZoneTexte 197"/>
            <p:cNvSpPr txBox="1"/>
            <p:nvPr/>
          </p:nvSpPr>
          <p:spPr>
            <a:xfrm>
              <a:off x="5644348" y="2676548"/>
              <a:ext cx="1154483" cy="338554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fr-FR" sz="1600" dirty="0" smtClean="0"/>
                <a:t>Mini-DOM?</a:t>
              </a:r>
              <a:endParaRPr lang="fr-FR" sz="1600" dirty="0"/>
            </a:p>
          </p:txBody>
        </p:sp>
        <p:cxnSp>
          <p:nvCxnSpPr>
            <p:cNvPr id="21" name="Connecteur droit avec flèche 198"/>
            <p:cNvCxnSpPr>
              <a:stCxn id="20" idx="3"/>
            </p:cNvCxnSpPr>
            <p:nvPr/>
          </p:nvCxnSpPr>
          <p:spPr bwMode="auto">
            <a:xfrm flipV="1">
              <a:off x="6798831" y="2752005"/>
              <a:ext cx="759367" cy="9382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07" name="Rectangle 206"/>
          <p:cNvSpPr/>
          <p:nvPr/>
        </p:nvSpPr>
        <p:spPr>
          <a:xfrm>
            <a:off x="755576" y="1484784"/>
            <a:ext cx="5472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0000"/>
            <a:r>
              <a:rPr lang="en-GB" dirty="0" smtClean="0"/>
              <a:t>In situ qualification of the BEOC (storey part of the backbone)</a:t>
            </a:r>
          </a:p>
        </p:txBody>
      </p:sp>
      <p:sp>
        <p:nvSpPr>
          <p:cNvPr id="211" name="Title 210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634082"/>
          </a:xfrm>
        </p:spPr>
        <p:txBody>
          <a:bodyPr>
            <a:normAutofit/>
          </a:bodyPr>
          <a:lstStyle/>
          <a:p>
            <a:r>
              <a:rPr lang="nl-NL" sz="3200" b="1" dirty="0" smtClean="0"/>
              <a:t>PPM-DOM in </a:t>
            </a:r>
            <a:r>
              <a:rPr lang="nl-NL" sz="3200" b="1" dirty="0" err="1" smtClean="0"/>
              <a:t>Antares</a:t>
            </a:r>
            <a:endParaRPr lang="nl-NL" sz="3200" b="1" dirty="0"/>
          </a:p>
        </p:txBody>
      </p:sp>
      <p:sp>
        <p:nvSpPr>
          <p:cNvPr id="212" name="TextBox 211"/>
          <p:cNvSpPr txBox="1"/>
          <p:nvPr/>
        </p:nvSpPr>
        <p:spPr>
          <a:xfrm>
            <a:off x="323528" y="1052736"/>
            <a:ext cx="1232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motivation</a:t>
            </a:r>
            <a:endParaRPr lang="nl-NL" b="1" dirty="0"/>
          </a:p>
        </p:txBody>
      </p:sp>
      <p:pic>
        <p:nvPicPr>
          <p:cNvPr id="213" name="Picture 21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84784"/>
            <a:ext cx="504056" cy="49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" name="Picture 2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133803"/>
            <a:ext cx="504056" cy="49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" name="Picture 21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782822"/>
            <a:ext cx="504056" cy="49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" name="Picture 21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431841"/>
            <a:ext cx="504056" cy="49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" name="Picture 21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80860"/>
            <a:ext cx="504056" cy="49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" name="Picture 21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29879"/>
            <a:ext cx="504056" cy="49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" name="Picture 21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378898"/>
            <a:ext cx="504056" cy="49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0" name="Picture 21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027920"/>
            <a:ext cx="504056" cy="49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1" name="Rectangle 220"/>
          <p:cNvSpPr/>
          <p:nvPr/>
        </p:nvSpPr>
        <p:spPr>
          <a:xfrm>
            <a:off x="772499" y="2116728"/>
            <a:ext cx="4572000" cy="46487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defTabSz="540000">
              <a:lnSpc>
                <a:spcPct val="150000"/>
              </a:lnSpc>
            </a:pPr>
            <a:r>
              <a:rPr lang="en-GB" dirty="0" smtClean="0"/>
              <a:t>Validation of the DAQ system with data rates</a:t>
            </a:r>
          </a:p>
        </p:txBody>
      </p:sp>
      <p:sp>
        <p:nvSpPr>
          <p:cNvPr id="222" name="Rectangle 221"/>
          <p:cNvSpPr/>
          <p:nvPr/>
        </p:nvSpPr>
        <p:spPr>
          <a:xfrm>
            <a:off x="772499" y="272584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540000"/>
            <a:r>
              <a:rPr lang="en-GB" dirty="0" smtClean="0"/>
              <a:t>Validation of  clock distribution on Ethernet and time stamping</a:t>
            </a:r>
          </a:p>
        </p:txBody>
      </p:sp>
      <p:sp>
        <p:nvSpPr>
          <p:cNvPr id="223" name="Rectangle 222"/>
          <p:cNvSpPr/>
          <p:nvPr/>
        </p:nvSpPr>
        <p:spPr>
          <a:xfrm>
            <a:off x="772499" y="3390043"/>
            <a:ext cx="4572000" cy="46487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defTabSz="540000">
              <a:lnSpc>
                <a:spcPct val="150000"/>
              </a:lnSpc>
            </a:pPr>
            <a:r>
              <a:rPr lang="en-GB" dirty="0" smtClean="0"/>
              <a:t>Validation of timing calibration</a:t>
            </a:r>
          </a:p>
        </p:txBody>
      </p:sp>
      <p:sp>
        <p:nvSpPr>
          <p:cNvPr id="224" name="Rectangle 223"/>
          <p:cNvSpPr/>
          <p:nvPr/>
        </p:nvSpPr>
        <p:spPr>
          <a:xfrm>
            <a:off x="783516" y="4005064"/>
            <a:ext cx="5688632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540000">
              <a:lnSpc>
                <a:spcPct val="150000"/>
              </a:lnSpc>
            </a:pPr>
            <a:r>
              <a:rPr lang="en-GB" dirty="0" smtClean="0"/>
              <a:t>Validation of the optical data transmission with REAM</a:t>
            </a:r>
          </a:p>
        </p:txBody>
      </p:sp>
      <p:sp>
        <p:nvSpPr>
          <p:cNvPr id="225" name="Rectangle 224"/>
          <p:cNvSpPr/>
          <p:nvPr/>
        </p:nvSpPr>
        <p:spPr>
          <a:xfrm>
            <a:off x="783516" y="4681076"/>
            <a:ext cx="6308764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540000">
              <a:lnSpc>
                <a:spcPct val="150000"/>
              </a:lnSpc>
            </a:pPr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comparison between </a:t>
            </a:r>
            <a:r>
              <a:rPr lang="en-GB" dirty="0" err="1" smtClean="0"/>
              <a:t>piezos</a:t>
            </a:r>
            <a:r>
              <a:rPr lang="en-GB" dirty="0" smtClean="0"/>
              <a:t> and hydrophones</a:t>
            </a:r>
          </a:p>
        </p:txBody>
      </p:sp>
      <p:sp>
        <p:nvSpPr>
          <p:cNvPr id="226" name="Rectangle 225"/>
          <p:cNvSpPr/>
          <p:nvPr/>
        </p:nvSpPr>
        <p:spPr>
          <a:xfrm>
            <a:off x="794533" y="5357088"/>
            <a:ext cx="4572000" cy="46487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defTabSz="540000">
              <a:lnSpc>
                <a:spcPct val="150000"/>
              </a:lnSpc>
            </a:pPr>
            <a:r>
              <a:rPr lang="en-GB" dirty="0" smtClean="0"/>
              <a:t>Coincidences between PMTs</a:t>
            </a:r>
          </a:p>
        </p:txBody>
      </p:sp>
      <p:sp>
        <p:nvSpPr>
          <p:cNvPr id="227" name="Rectangle 226"/>
          <p:cNvSpPr/>
          <p:nvPr/>
        </p:nvSpPr>
        <p:spPr>
          <a:xfrm>
            <a:off x="777610" y="5966203"/>
            <a:ext cx="304769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defTabSz="540000">
              <a:lnSpc>
                <a:spcPct val="150000"/>
              </a:lnSpc>
            </a:pPr>
            <a:r>
              <a:rPr lang="en-GB" dirty="0" smtClean="0"/>
              <a:t>Comparison with </a:t>
            </a:r>
            <a:r>
              <a:rPr lang="en-GB" dirty="0" err="1" smtClean="0"/>
              <a:t>Antares</a:t>
            </a:r>
            <a:r>
              <a:rPr lang="en-GB" dirty="0" smtClean="0"/>
              <a:t> OMs</a:t>
            </a:r>
            <a:endParaRPr lang="en-GB" dirty="0"/>
          </a:p>
        </p:txBody>
      </p:sp>
      <p:sp>
        <p:nvSpPr>
          <p:cNvPr id="228" name="TextBox 227"/>
          <p:cNvSpPr txBox="1"/>
          <p:nvPr/>
        </p:nvSpPr>
        <p:spPr>
          <a:xfrm>
            <a:off x="3995936" y="6581001"/>
            <a:ext cx="6174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WP F-L</a:t>
            </a:r>
            <a:endParaRPr lang="nl-NL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30185" y="-23188"/>
            <a:ext cx="9185840" cy="6881188"/>
            <a:chOff x="-57080" y="-23188"/>
            <a:chExt cx="9185840" cy="6881188"/>
          </a:xfrm>
        </p:grpSpPr>
        <p:pic>
          <p:nvPicPr>
            <p:cNvPr id="12" name="Picture 6" descr="http://antares.in2p3.fr/Gallery/3D/antares_pub.jpe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-43180" y="-23188"/>
              <a:ext cx="9171940" cy="6878955"/>
            </a:xfrm>
            <a:prstGeom prst="rect">
              <a:avLst/>
            </a:prstGeom>
            <a:noFill/>
          </p:spPr>
        </p:pic>
        <p:sp>
          <p:nvSpPr>
            <p:cNvPr id="13" name="Rectangle 12"/>
            <p:cNvSpPr/>
            <p:nvPr/>
          </p:nvSpPr>
          <p:spPr>
            <a:xfrm>
              <a:off x="-57080" y="0"/>
              <a:ext cx="9144000" cy="6858000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34082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PPM-DOM = standard KM3NeT DOM</a:t>
            </a:r>
            <a:endParaRPr lang="nl-NL" sz="3200" b="1" dirty="0"/>
          </a:p>
        </p:txBody>
      </p:sp>
      <p:pic>
        <p:nvPicPr>
          <p:cNvPr id="1027" name="Picture 3" descr="D:\eric\mail0\12022012bsuppor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68760"/>
            <a:ext cx="4511530" cy="2720534"/>
          </a:xfrm>
          <a:prstGeom prst="rect">
            <a:avLst/>
          </a:prstGeom>
          <a:noFill/>
        </p:spPr>
      </p:pic>
      <p:pic>
        <p:nvPicPr>
          <p:cNvPr id="1028" name="Picture 4" descr="D:\eric\mail0\12022012csuppor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44425"/>
            <a:ext cx="4499992" cy="2713576"/>
          </a:xfrm>
          <a:prstGeom prst="rect">
            <a:avLst/>
          </a:prstGeom>
          <a:noFill/>
        </p:spPr>
      </p:pic>
      <p:pic>
        <p:nvPicPr>
          <p:cNvPr id="1029" name="Picture 5" descr="D:\eric\mail0\12022012suppor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51729" y="4149081"/>
            <a:ext cx="4492271" cy="270892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5076056" y="1268760"/>
            <a:ext cx="302358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DOM</a:t>
            </a:r>
          </a:p>
          <a:p>
            <a:pPr lvl="1"/>
            <a:r>
              <a:rPr lang="en-US" dirty="0" smtClean="0"/>
              <a:t>Weight	30 kg air</a:t>
            </a:r>
          </a:p>
          <a:p>
            <a:pPr lvl="1"/>
            <a:r>
              <a:rPr lang="en-US" dirty="0" smtClean="0"/>
              <a:t>Weight	 -15 kg sea</a:t>
            </a:r>
          </a:p>
          <a:p>
            <a:r>
              <a:rPr lang="en-US" b="1" dirty="0" smtClean="0"/>
              <a:t>Support</a:t>
            </a:r>
          </a:p>
          <a:p>
            <a:pPr lvl="1"/>
            <a:r>
              <a:rPr lang="en-US" dirty="0" smtClean="0"/>
              <a:t>Weight	3 kg air</a:t>
            </a:r>
          </a:p>
          <a:p>
            <a:pPr lvl="1"/>
            <a:r>
              <a:rPr lang="en-US" dirty="0" smtClean="0"/>
              <a:t>Weight	 2kg sea</a:t>
            </a:r>
          </a:p>
          <a:p>
            <a:endParaRPr lang="nl-NL" dirty="0"/>
          </a:p>
        </p:txBody>
      </p:sp>
      <p:sp>
        <p:nvSpPr>
          <p:cNvPr id="10" name="TextBox 9"/>
          <p:cNvSpPr txBox="1"/>
          <p:nvPr/>
        </p:nvSpPr>
        <p:spPr>
          <a:xfrm>
            <a:off x="3995936" y="6561204"/>
            <a:ext cx="6174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WP F-L</a:t>
            </a:r>
            <a:endParaRPr lang="nl-NL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21220" y="-23188"/>
            <a:ext cx="9185840" cy="6881188"/>
            <a:chOff x="-57080" y="-23188"/>
            <a:chExt cx="9185840" cy="6881188"/>
          </a:xfrm>
        </p:grpSpPr>
        <p:pic>
          <p:nvPicPr>
            <p:cNvPr id="7" name="Picture 6" descr="http://antares.in2p3.fr/Gallery/3D/antares_pub.jpe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-43180" y="-23188"/>
              <a:ext cx="9171940" cy="6878955"/>
            </a:xfrm>
            <a:prstGeom prst="rect">
              <a:avLst/>
            </a:prstGeom>
            <a:noFill/>
          </p:spPr>
        </p:pic>
        <p:sp>
          <p:nvSpPr>
            <p:cNvPr id="8" name="Rectangle 7"/>
            <p:cNvSpPr/>
            <p:nvPr/>
          </p:nvSpPr>
          <p:spPr>
            <a:xfrm>
              <a:off x="-57080" y="0"/>
              <a:ext cx="9144000" cy="6858000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62074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DOM mechanical overview</a:t>
            </a:r>
            <a:endParaRPr lang="nl-NL" sz="32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866113"/>
            <a:ext cx="8352928" cy="599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476672"/>
            <a:ext cx="6678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smtClean="0">
                <a:hlinkClick r:id="rId4"/>
              </a:rPr>
              <a:t>http://wiki.km3net.physik.uni-erlangen.de/</a:t>
            </a:r>
            <a:r>
              <a:rPr lang="nl-NL" dirty="0" err="1" smtClean="0">
                <a:hlinkClick r:id="rId4"/>
              </a:rPr>
              <a:t>index.php</a:t>
            </a:r>
            <a:r>
              <a:rPr lang="nl-NL" dirty="0" smtClean="0">
                <a:hlinkClick r:id="rId4"/>
              </a:rPr>
              <a:t>/OM_</a:t>
            </a:r>
            <a:r>
              <a:rPr lang="nl-NL" dirty="0" err="1" smtClean="0">
                <a:hlinkClick r:id="rId4"/>
              </a:rPr>
              <a:t>Structure</a:t>
            </a:r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  <p:grpSp>
        <p:nvGrpSpPr>
          <p:cNvPr id="21" name="Group 20"/>
          <p:cNvGrpSpPr/>
          <p:nvPr/>
        </p:nvGrpSpPr>
        <p:grpSpPr>
          <a:xfrm>
            <a:off x="1316331" y="1411634"/>
            <a:ext cx="1164806" cy="894498"/>
            <a:chOff x="1316331" y="1411634"/>
            <a:chExt cx="1164806" cy="894498"/>
          </a:xfrm>
        </p:grpSpPr>
        <p:sp>
          <p:nvSpPr>
            <p:cNvPr id="9" name="Pentagon 8"/>
            <p:cNvSpPr/>
            <p:nvPr/>
          </p:nvSpPr>
          <p:spPr>
            <a:xfrm rot="16200000">
              <a:off x="1475656" y="1802076"/>
              <a:ext cx="648072" cy="360040"/>
            </a:xfrm>
            <a:prstGeom prst="homePlate">
              <a:avLst/>
            </a:prstGeom>
            <a:solidFill>
              <a:srgbClr val="00B0F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16331" y="1411634"/>
              <a:ext cx="11648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b="1" dirty="0" smtClean="0">
                  <a:solidFill>
                    <a:srgbClr val="00B0F0"/>
                  </a:solidFill>
                </a:rPr>
                <a:t>Nano </a:t>
              </a:r>
              <a:r>
                <a:rPr lang="nl-NL" sz="1400" b="1" dirty="0" err="1" smtClean="0">
                  <a:solidFill>
                    <a:srgbClr val="00B0F0"/>
                  </a:solidFill>
                </a:rPr>
                <a:t>beacon</a:t>
              </a:r>
              <a:endParaRPr lang="nl-NL" sz="1400" b="1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934066" y="1310516"/>
            <a:ext cx="2820489" cy="2038112"/>
            <a:chOff x="2934066" y="1310516"/>
            <a:chExt cx="2820489" cy="2038112"/>
          </a:xfrm>
        </p:grpSpPr>
        <p:sp>
          <p:nvSpPr>
            <p:cNvPr id="11" name="Pentagon 10"/>
            <p:cNvSpPr/>
            <p:nvPr/>
          </p:nvSpPr>
          <p:spPr>
            <a:xfrm rot="7702329">
              <a:off x="2790050" y="1454532"/>
              <a:ext cx="648072" cy="360040"/>
            </a:xfrm>
            <a:prstGeom prst="homePlate">
              <a:avLst/>
            </a:prstGeom>
            <a:solidFill>
              <a:srgbClr val="00B05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347864" y="1484784"/>
              <a:ext cx="11361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b="1" dirty="0" err="1" smtClean="0">
                  <a:solidFill>
                    <a:srgbClr val="00B050"/>
                  </a:solidFill>
                </a:rPr>
                <a:t>Hydrophone</a:t>
              </a:r>
              <a:endParaRPr lang="nl-NL" sz="1400" b="1" dirty="0" smtClean="0">
                <a:solidFill>
                  <a:srgbClr val="00B050"/>
                </a:solidFill>
              </a:endParaRPr>
            </a:p>
            <a:p>
              <a:r>
                <a:rPr lang="nl-NL" sz="1400" b="1" dirty="0" err="1" smtClean="0">
                  <a:solidFill>
                    <a:srgbClr val="00B050"/>
                  </a:solidFill>
                </a:rPr>
                <a:t>Temperature</a:t>
              </a:r>
              <a:endParaRPr lang="nl-NL" sz="1400" b="1" dirty="0">
                <a:solidFill>
                  <a:srgbClr val="00B050"/>
                </a:solidFill>
              </a:endParaRPr>
            </a:p>
          </p:txBody>
        </p:sp>
        <p:sp>
          <p:nvSpPr>
            <p:cNvPr id="13" name="Pentagon 12"/>
            <p:cNvSpPr/>
            <p:nvPr/>
          </p:nvSpPr>
          <p:spPr>
            <a:xfrm rot="20877459">
              <a:off x="5106483" y="2988588"/>
              <a:ext cx="648072" cy="360040"/>
            </a:xfrm>
            <a:prstGeom prst="homePlate">
              <a:avLst/>
            </a:prstGeom>
            <a:solidFill>
              <a:srgbClr val="00B05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550055" y="2815219"/>
              <a:ext cx="5790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b="1" dirty="0" err="1" smtClean="0">
                  <a:solidFill>
                    <a:srgbClr val="00B050"/>
                  </a:solidFill>
                </a:rPr>
                <a:t>Piezo</a:t>
              </a:r>
              <a:endParaRPr lang="nl-NL" sz="14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619672" y="4797152"/>
            <a:ext cx="1886095" cy="1415958"/>
            <a:chOff x="1619672" y="4797152"/>
            <a:chExt cx="1886095" cy="1415958"/>
          </a:xfrm>
        </p:grpSpPr>
        <p:sp>
          <p:nvSpPr>
            <p:cNvPr id="15" name="Pentagon 14"/>
            <p:cNvSpPr/>
            <p:nvPr/>
          </p:nvSpPr>
          <p:spPr>
            <a:xfrm rot="686704">
              <a:off x="2153006" y="4857869"/>
              <a:ext cx="648072" cy="360040"/>
            </a:xfrm>
            <a:prstGeom prst="homePlate">
              <a:avLst/>
            </a:prstGeom>
            <a:solidFill>
              <a:srgbClr val="FF00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Pentagon 15"/>
            <p:cNvSpPr/>
            <p:nvPr/>
          </p:nvSpPr>
          <p:spPr>
            <a:xfrm rot="20104158">
              <a:off x="2385440" y="5853070"/>
              <a:ext cx="648072" cy="360040"/>
            </a:xfrm>
            <a:prstGeom prst="homePlate">
              <a:avLst/>
            </a:prstGeom>
            <a:solidFill>
              <a:srgbClr val="FF00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Pentagon 16"/>
            <p:cNvSpPr/>
            <p:nvPr/>
          </p:nvSpPr>
          <p:spPr>
            <a:xfrm rot="19283577">
              <a:off x="3110444" y="5385199"/>
              <a:ext cx="395323" cy="360040"/>
            </a:xfrm>
            <a:prstGeom prst="homePlate">
              <a:avLst/>
            </a:prstGeom>
            <a:solidFill>
              <a:srgbClr val="FF00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19672" y="4797152"/>
              <a:ext cx="5261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b="1" dirty="0" smtClean="0">
                  <a:solidFill>
                    <a:srgbClr val="FF0000"/>
                  </a:solidFill>
                </a:rPr>
                <a:t>PMT</a:t>
              </a:r>
              <a:endParaRPr lang="nl-NL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995936" y="6561204"/>
            <a:ext cx="6174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WP F-L</a:t>
            </a:r>
            <a:endParaRPr lang="nl-NL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/>
          <p:cNvGrpSpPr/>
          <p:nvPr/>
        </p:nvGrpSpPr>
        <p:grpSpPr>
          <a:xfrm>
            <a:off x="-5328" y="-23188"/>
            <a:ext cx="9185840" cy="6881188"/>
            <a:chOff x="-57080" y="-23188"/>
            <a:chExt cx="9185840" cy="6881188"/>
          </a:xfrm>
        </p:grpSpPr>
        <p:pic>
          <p:nvPicPr>
            <p:cNvPr id="72" name="Picture 71" descr="http://antares.in2p3.fr/Gallery/3D/antares_pub.jpe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-43180" y="-23188"/>
              <a:ext cx="9171940" cy="6878955"/>
            </a:xfrm>
            <a:prstGeom prst="rect">
              <a:avLst/>
            </a:prstGeom>
            <a:noFill/>
          </p:spPr>
        </p:pic>
        <p:sp>
          <p:nvSpPr>
            <p:cNvPr id="73" name="Rectangle 72"/>
            <p:cNvSpPr/>
            <p:nvPr/>
          </p:nvSpPr>
          <p:spPr>
            <a:xfrm>
              <a:off x="-57080" y="0"/>
              <a:ext cx="9144000" cy="6858000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634082"/>
          </a:xfrm>
        </p:spPr>
        <p:txBody>
          <a:bodyPr>
            <a:normAutofit/>
          </a:bodyPr>
          <a:lstStyle/>
          <a:p>
            <a:r>
              <a:rPr lang="nl-NL" sz="3200" b="1" dirty="0" smtClean="0"/>
              <a:t>DOM sensors</a:t>
            </a:r>
            <a:endParaRPr lang="nl-NL" sz="32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5453" r="14577"/>
          <a:stretch>
            <a:fillRect/>
          </a:stretch>
        </p:blipFill>
        <p:spPr bwMode="auto">
          <a:xfrm>
            <a:off x="107504" y="2691887"/>
            <a:ext cx="3168352" cy="4049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1002804" y="3177701"/>
            <a:ext cx="2100275" cy="2926609"/>
            <a:chOff x="4065092" y="692696"/>
            <a:chExt cx="2100275" cy="2926609"/>
          </a:xfrm>
        </p:grpSpPr>
        <p:grpSp>
          <p:nvGrpSpPr>
            <p:cNvPr id="6" name="Group 86"/>
            <p:cNvGrpSpPr/>
            <p:nvPr/>
          </p:nvGrpSpPr>
          <p:grpSpPr>
            <a:xfrm>
              <a:off x="4065092" y="692696"/>
              <a:ext cx="2100275" cy="2926609"/>
              <a:chOff x="6244487" y="908720"/>
              <a:chExt cx="2100275" cy="2926609"/>
            </a:xfrm>
          </p:grpSpPr>
          <p:grpSp>
            <p:nvGrpSpPr>
              <p:cNvPr id="8" name="Group 48"/>
              <p:cNvGrpSpPr/>
              <p:nvPr/>
            </p:nvGrpSpPr>
            <p:grpSpPr>
              <a:xfrm rot="21578247">
                <a:off x="6244487" y="1059669"/>
                <a:ext cx="2100275" cy="2624227"/>
                <a:chOff x="5901576" y="1570456"/>
                <a:chExt cx="2100275" cy="2624227"/>
              </a:xfrm>
            </p:grpSpPr>
            <p:sp>
              <p:nvSpPr>
                <p:cNvPr id="12" name="Arc 11"/>
                <p:cNvSpPr/>
                <p:nvPr/>
              </p:nvSpPr>
              <p:spPr>
                <a:xfrm>
                  <a:off x="7386585" y="1885716"/>
                  <a:ext cx="180160" cy="180160"/>
                </a:xfrm>
                <a:prstGeom prst="arc">
                  <a:avLst>
                    <a:gd name="adj1" fmla="val 16053770"/>
                    <a:gd name="adj2" fmla="val 0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3" name="Arc 12"/>
                <p:cNvSpPr/>
                <p:nvPr/>
              </p:nvSpPr>
              <p:spPr>
                <a:xfrm flipH="1">
                  <a:off x="6340980" y="1886241"/>
                  <a:ext cx="180160" cy="180160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cxnSp>
              <p:nvCxnSpPr>
                <p:cNvPr id="14" name="Straight Connector 13"/>
                <p:cNvCxnSpPr>
                  <a:stCxn id="13" idx="0"/>
                  <a:endCxn id="12" idx="0"/>
                </p:cNvCxnSpPr>
                <p:nvPr/>
              </p:nvCxnSpPr>
              <p:spPr>
                <a:xfrm flipV="1">
                  <a:off x="6431060" y="1885797"/>
                  <a:ext cx="1041775" cy="444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>
                  <a:stCxn id="12" idx="2"/>
                  <a:endCxn id="16" idx="2"/>
                </p:cNvCxnSpPr>
                <p:nvPr/>
              </p:nvCxnSpPr>
              <p:spPr>
                <a:xfrm>
                  <a:off x="7566745" y="1975796"/>
                  <a:ext cx="2644" cy="1140376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Arc 15"/>
                <p:cNvSpPr/>
                <p:nvPr/>
              </p:nvSpPr>
              <p:spPr>
                <a:xfrm>
                  <a:off x="7569144" y="2993552"/>
                  <a:ext cx="216024" cy="262935"/>
                </a:xfrm>
                <a:prstGeom prst="arc">
                  <a:avLst>
                    <a:gd name="adj1" fmla="val 7285164"/>
                    <a:gd name="adj2" fmla="val 11081589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cxnSp>
              <p:nvCxnSpPr>
                <p:cNvPr id="17" name="Straight Connector 16"/>
                <p:cNvCxnSpPr>
                  <a:stCxn id="16" idx="0"/>
                  <a:endCxn id="18" idx="0"/>
                </p:cNvCxnSpPr>
                <p:nvPr/>
              </p:nvCxnSpPr>
              <p:spPr>
                <a:xfrm>
                  <a:off x="7612709" y="3230521"/>
                  <a:ext cx="237423" cy="241839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Arc 17"/>
                <p:cNvSpPr/>
                <p:nvPr/>
              </p:nvSpPr>
              <p:spPr>
                <a:xfrm>
                  <a:off x="7727385" y="3460443"/>
                  <a:ext cx="180160" cy="350125"/>
                </a:xfrm>
                <a:prstGeom prst="arc">
                  <a:avLst>
                    <a:gd name="adj1" fmla="val 16879361"/>
                    <a:gd name="adj2" fmla="val 3895367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9" name="Arc 18"/>
                <p:cNvSpPr/>
                <p:nvPr/>
              </p:nvSpPr>
              <p:spPr>
                <a:xfrm>
                  <a:off x="5901576" y="2559640"/>
                  <a:ext cx="2100275" cy="1635043"/>
                </a:xfrm>
                <a:prstGeom prst="arc">
                  <a:avLst>
                    <a:gd name="adj1" fmla="val 1346089"/>
                    <a:gd name="adj2" fmla="val 9489123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cxnSp>
              <p:nvCxnSpPr>
                <p:cNvPr id="20" name="Straight Connector 19"/>
                <p:cNvCxnSpPr>
                  <a:stCxn id="13" idx="2"/>
                  <a:endCxn id="21" idx="2"/>
                </p:cNvCxnSpPr>
                <p:nvPr/>
              </p:nvCxnSpPr>
              <p:spPr>
                <a:xfrm flipH="1">
                  <a:off x="6336091" y="1976321"/>
                  <a:ext cx="4889" cy="1139296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Arc 20"/>
                <p:cNvSpPr/>
                <p:nvPr/>
              </p:nvSpPr>
              <p:spPr>
                <a:xfrm flipH="1">
                  <a:off x="6120312" y="2992997"/>
                  <a:ext cx="216024" cy="262935"/>
                </a:xfrm>
                <a:prstGeom prst="arc">
                  <a:avLst>
                    <a:gd name="adj1" fmla="val 7285164"/>
                    <a:gd name="adj2" fmla="val 11081589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cxnSp>
              <p:nvCxnSpPr>
                <p:cNvPr id="22" name="Straight Connector 21"/>
                <p:cNvCxnSpPr>
                  <a:stCxn id="21" idx="0"/>
                  <a:endCxn id="23" idx="0"/>
                </p:cNvCxnSpPr>
                <p:nvPr/>
              </p:nvCxnSpPr>
              <p:spPr>
                <a:xfrm flipH="1">
                  <a:off x="6055348" y="3229966"/>
                  <a:ext cx="237423" cy="241839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Arc 22"/>
                <p:cNvSpPr/>
                <p:nvPr/>
              </p:nvSpPr>
              <p:spPr>
                <a:xfrm flipH="1">
                  <a:off x="5997935" y="3459888"/>
                  <a:ext cx="180160" cy="350125"/>
                </a:xfrm>
                <a:prstGeom prst="arc">
                  <a:avLst>
                    <a:gd name="adj1" fmla="val 16879361"/>
                    <a:gd name="adj2" fmla="val 3895367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4" name="Arc 23"/>
                <p:cNvSpPr/>
                <p:nvPr/>
              </p:nvSpPr>
              <p:spPr>
                <a:xfrm flipH="1">
                  <a:off x="6872857" y="1570456"/>
                  <a:ext cx="163604" cy="152899"/>
                </a:xfrm>
                <a:prstGeom prst="arc">
                  <a:avLst>
                    <a:gd name="adj1" fmla="val 11014543"/>
                    <a:gd name="adj2" fmla="val 0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5" name="Arc 24"/>
                <p:cNvSpPr/>
                <p:nvPr/>
              </p:nvSpPr>
              <p:spPr>
                <a:xfrm flipH="1">
                  <a:off x="6745836" y="1732028"/>
                  <a:ext cx="127461" cy="152899"/>
                </a:xfrm>
                <a:prstGeom prst="arc">
                  <a:avLst>
                    <a:gd name="adj1" fmla="val 5266728"/>
                    <a:gd name="adj2" fmla="val 10422484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6" name="Arc 25"/>
                <p:cNvSpPr/>
                <p:nvPr/>
              </p:nvSpPr>
              <p:spPr>
                <a:xfrm>
                  <a:off x="7036827" y="1734798"/>
                  <a:ext cx="127461" cy="152899"/>
                </a:xfrm>
                <a:prstGeom prst="arc">
                  <a:avLst>
                    <a:gd name="adj1" fmla="val 5266728"/>
                    <a:gd name="adj2" fmla="val 10422484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cxnSp>
              <p:nvCxnSpPr>
                <p:cNvPr id="27" name="Straight Connector 26"/>
                <p:cNvCxnSpPr>
                  <a:stCxn id="24" idx="0"/>
                  <a:endCxn id="26" idx="2"/>
                </p:cNvCxnSpPr>
                <p:nvPr/>
              </p:nvCxnSpPr>
              <p:spPr>
                <a:xfrm>
                  <a:off x="7036279" y="1641805"/>
                  <a:ext cx="816" cy="17644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>
                  <a:stCxn id="24" idx="2"/>
                  <a:endCxn id="25" idx="2"/>
                </p:cNvCxnSpPr>
                <p:nvPr/>
              </p:nvCxnSpPr>
              <p:spPr>
                <a:xfrm>
                  <a:off x="6872857" y="1646906"/>
                  <a:ext cx="172" cy="168569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" name="Arc 8"/>
              <p:cNvSpPr/>
              <p:nvPr/>
            </p:nvSpPr>
            <p:spPr>
              <a:xfrm rot="21578247">
                <a:off x="6274119" y="2051934"/>
                <a:ext cx="2039935" cy="1588069"/>
              </a:xfrm>
              <a:prstGeom prst="arc">
                <a:avLst>
                  <a:gd name="adj1" fmla="val 1709131"/>
                  <a:gd name="adj2" fmla="val 9167347"/>
                </a:avLst>
              </a:prstGeom>
              <a:ln w="127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 flipH="1">
                <a:off x="6861865" y="2447976"/>
                <a:ext cx="438712" cy="1114320"/>
              </a:xfrm>
              <a:prstGeom prst="straightConnector1">
                <a:avLst/>
              </a:prstGeom>
              <a:ln w="31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V="1">
                <a:off x="7291739" y="908720"/>
                <a:ext cx="0" cy="2926609"/>
              </a:xfrm>
              <a:prstGeom prst="line">
                <a:avLst/>
              </a:prstGeom>
              <a:ln w="3175">
                <a:solidFill>
                  <a:srgbClr val="FF000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Connector 6"/>
            <p:cNvCxnSpPr/>
            <p:nvPr/>
          </p:nvCxnSpPr>
          <p:spPr>
            <a:xfrm>
              <a:off x="4226218" y="3073613"/>
              <a:ext cx="1782696" cy="0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454151" y="3150949"/>
            <a:ext cx="3218564" cy="2863423"/>
            <a:chOff x="5701076" y="2852936"/>
            <a:chExt cx="3218564" cy="2863423"/>
          </a:xfrm>
        </p:grpSpPr>
        <p:grpSp>
          <p:nvGrpSpPr>
            <p:cNvPr id="30" name="Group 85"/>
            <p:cNvGrpSpPr/>
            <p:nvPr/>
          </p:nvGrpSpPr>
          <p:grpSpPr>
            <a:xfrm>
              <a:off x="5701076" y="2852936"/>
              <a:ext cx="3218564" cy="2863423"/>
              <a:chOff x="1283642" y="1717705"/>
              <a:chExt cx="3218564" cy="2863423"/>
            </a:xfrm>
          </p:grpSpPr>
          <p:sp>
            <p:nvSpPr>
              <p:cNvPr id="32" name="Arc 31"/>
              <p:cNvSpPr/>
              <p:nvPr/>
            </p:nvSpPr>
            <p:spPr>
              <a:xfrm rot="38247" flipH="1">
                <a:off x="1283642" y="3637653"/>
                <a:ext cx="3218564" cy="870836"/>
              </a:xfrm>
              <a:prstGeom prst="arc">
                <a:avLst>
                  <a:gd name="adj1" fmla="val 1235565"/>
                  <a:gd name="adj2" fmla="val 9560261"/>
                </a:avLst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grpSp>
            <p:nvGrpSpPr>
              <p:cNvPr id="33" name="Group 84"/>
              <p:cNvGrpSpPr/>
              <p:nvPr/>
            </p:nvGrpSpPr>
            <p:grpSpPr>
              <a:xfrm>
                <a:off x="1818420" y="1717705"/>
                <a:ext cx="2132499" cy="2863423"/>
                <a:chOff x="1818420" y="1717705"/>
                <a:chExt cx="2132499" cy="2863423"/>
              </a:xfrm>
            </p:grpSpPr>
            <p:cxnSp>
              <p:nvCxnSpPr>
                <p:cNvPr id="34" name="Straight Connector 29"/>
                <p:cNvCxnSpPr>
                  <a:stCxn id="41" idx="2"/>
                  <a:endCxn id="40" idx="0"/>
                </p:cNvCxnSpPr>
                <p:nvPr/>
              </p:nvCxnSpPr>
              <p:spPr>
                <a:xfrm flipH="1">
                  <a:off x="2324288" y="2043287"/>
                  <a:ext cx="1132661" cy="39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Arc 34"/>
                <p:cNvSpPr/>
                <p:nvPr/>
              </p:nvSpPr>
              <p:spPr>
                <a:xfrm rot="38247" flipH="1">
                  <a:off x="2807546" y="1802091"/>
                  <a:ext cx="163604" cy="152899"/>
                </a:xfrm>
                <a:prstGeom prst="arc">
                  <a:avLst>
                    <a:gd name="adj1" fmla="val 11014543"/>
                    <a:gd name="adj2" fmla="val 0"/>
                  </a:avLst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6" name="Arc 35"/>
                <p:cNvSpPr/>
                <p:nvPr/>
              </p:nvSpPr>
              <p:spPr>
                <a:xfrm rot="38247" flipH="1">
                  <a:off x="2678736" y="1890575"/>
                  <a:ext cx="127461" cy="152899"/>
                </a:xfrm>
                <a:prstGeom prst="arc">
                  <a:avLst>
                    <a:gd name="adj1" fmla="val 5266728"/>
                    <a:gd name="adj2" fmla="val 10422484"/>
                  </a:avLst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7" name="Arc 36"/>
                <p:cNvSpPr/>
                <p:nvPr/>
              </p:nvSpPr>
              <p:spPr>
                <a:xfrm rot="38247">
                  <a:off x="2969679" y="1891266"/>
                  <a:ext cx="127461" cy="152899"/>
                </a:xfrm>
                <a:prstGeom prst="arc">
                  <a:avLst>
                    <a:gd name="adj1" fmla="val 5266728"/>
                    <a:gd name="adj2" fmla="val 10422484"/>
                  </a:avLst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cxnSp>
              <p:nvCxnSpPr>
                <p:cNvPr id="38" name="Straight Connector 37"/>
                <p:cNvCxnSpPr>
                  <a:stCxn id="35" idx="0"/>
                  <a:endCxn id="37" idx="2"/>
                </p:cNvCxnSpPr>
                <p:nvPr/>
              </p:nvCxnSpPr>
              <p:spPr>
                <a:xfrm flipH="1">
                  <a:off x="2969873" y="1874348"/>
                  <a:ext cx="1147" cy="99659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>
                  <a:stCxn id="35" idx="2"/>
                  <a:endCxn id="36" idx="2"/>
                </p:cNvCxnSpPr>
                <p:nvPr/>
              </p:nvCxnSpPr>
              <p:spPr>
                <a:xfrm flipH="1">
                  <a:off x="2805847" y="1877631"/>
                  <a:ext cx="1704" cy="97097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Arc 39"/>
                <p:cNvSpPr/>
                <p:nvPr/>
              </p:nvSpPr>
              <p:spPr>
                <a:xfrm rot="38247" flipH="1">
                  <a:off x="2254214" y="2042975"/>
                  <a:ext cx="127461" cy="152899"/>
                </a:xfrm>
                <a:prstGeom prst="arc">
                  <a:avLst>
                    <a:gd name="adj1" fmla="val 15952349"/>
                    <a:gd name="adj2" fmla="val 297171"/>
                  </a:avLst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41" name="Arc 40"/>
                <p:cNvSpPr/>
                <p:nvPr/>
              </p:nvSpPr>
              <p:spPr>
                <a:xfrm rot="38247" flipH="1">
                  <a:off x="3393052" y="2043286"/>
                  <a:ext cx="127461" cy="152899"/>
                </a:xfrm>
                <a:prstGeom prst="arc">
                  <a:avLst>
                    <a:gd name="adj1" fmla="val 10594686"/>
                    <a:gd name="adj2" fmla="val 16230775"/>
                  </a:avLst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cxnSp>
              <p:nvCxnSpPr>
                <p:cNvPr id="42" name="Straight Connector 41"/>
                <p:cNvCxnSpPr>
                  <a:stCxn id="41" idx="0"/>
                  <a:endCxn id="44" idx="0"/>
                </p:cNvCxnSpPr>
                <p:nvPr/>
              </p:nvCxnSpPr>
              <p:spPr>
                <a:xfrm>
                  <a:off x="3520388" y="2124250"/>
                  <a:ext cx="940" cy="842503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>
                  <a:stCxn id="45" idx="0"/>
                </p:cNvCxnSpPr>
                <p:nvPr/>
              </p:nvCxnSpPr>
              <p:spPr>
                <a:xfrm>
                  <a:off x="3820859" y="3424949"/>
                  <a:ext cx="0" cy="1001794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Arc 43"/>
                <p:cNvSpPr/>
                <p:nvPr/>
              </p:nvSpPr>
              <p:spPr>
                <a:xfrm rot="38247" flipH="1">
                  <a:off x="3521115" y="2761107"/>
                  <a:ext cx="361363" cy="430740"/>
                </a:xfrm>
                <a:prstGeom prst="arc">
                  <a:avLst>
                    <a:gd name="adj1" fmla="val 21453184"/>
                    <a:gd name="adj2" fmla="val 4372555"/>
                  </a:avLst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45" name="Arc 44"/>
                <p:cNvSpPr/>
                <p:nvPr/>
              </p:nvSpPr>
              <p:spPr>
                <a:xfrm rot="38247" flipH="1">
                  <a:off x="3429005" y="3199762"/>
                  <a:ext cx="391891" cy="442542"/>
                </a:xfrm>
                <a:prstGeom prst="arc">
                  <a:avLst>
                    <a:gd name="adj1" fmla="val 10769537"/>
                    <a:gd name="adj2" fmla="val 15188716"/>
                  </a:avLst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cxnSp>
              <p:nvCxnSpPr>
                <p:cNvPr id="46" name="Straight Connector 45"/>
                <p:cNvCxnSpPr>
                  <a:stCxn id="45" idx="2"/>
                  <a:endCxn id="44" idx="2"/>
                </p:cNvCxnSpPr>
                <p:nvPr/>
              </p:nvCxnSpPr>
              <p:spPr>
                <a:xfrm flipH="1" flipV="1">
                  <a:off x="3637264" y="3177940"/>
                  <a:ext cx="53439" cy="34454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7" name="Group 62"/>
                <p:cNvGrpSpPr/>
                <p:nvPr/>
              </p:nvGrpSpPr>
              <p:grpSpPr>
                <a:xfrm flipH="1">
                  <a:off x="1893418" y="2120951"/>
                  <a:ext cx="453473" cy="2297731"/>
                  <a:chOff x="3429005" y="2124250"/>
                  <a:chExt cx="453473" cy="2297731"/>
                </a:xfrm>
              </p:grpSpPr>
              <p:cxnSp>
                <p:nvCxnSpPr>
                  <p:cNvPr id="52" name="Straight Connector 51"/>
                  <p:cNvCxnSpPr>
                    <a:endCxn id="54" idx="0"/>
                  </p:cNvCxnSpPr>
                  <p:nvPr/>
                </p:nvCxnSpPr>
                <p:spPr>
                  <a:xfrm>
                    <a:off x="3520388" y="2124250"/>
                    <a:ext cx="940" cy="837741"/>
                  </a:xfrm>
                  <a:prstGeom prst="line">
                    <a:avLst/>
                  </a:prstGeom>
                  <a:ln w="2857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/>
                  <p:cNvCxnSpPr>
                    <a:stCxn id="55" idx="0"/>
                  </p:cNvCxnSpPr>
                  <p:nvPr/>
                </p:nvCxnSpPr>
                <p:spPr>
                  <a:xfrm>
                    <a:off x="3820859" y="3420187"/>
                    <a:ext cx="0" cy="1001794"/>
                  </a:xfrm>
                  <a:prstGeom prst="line">
                    <a:avLst/>
                  </a:prstGeom>
                  <a:ln w="2857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4" name="Arc 53"/>
                  <p:cNvSpPr/>
                  <p:nvPr/>
                </p:nvSpPr>
                <p:spPr>
                  <a:xfrm rot="38247" flipH="1">
                    <a:off x="3521115" y="2756345"/>
                    <a:ext cx="361363" cy="430740"/>
                  </a:xfrm>
                  <a:prstGeom prst="arc">
                    <a:avLst>
                      <a:gd name="adj1" fmla="val 21453184"/>
                      <a:gd name="adj2" fmla="val 4372555"/>
                    </a:avLst>
                  </a:prstGeom>
                  <a:ln w="2857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55" name="Arc 54"/>
                  <p:cNvSpPr/>
                  <p:nvPr/>
                </p:nvSpPr>
                <p:spPr>
                  <a:xfrm rot="38247" flipH="1">
                    <a:off x="3429005" y="3195000"/>
                    <a:ext cx="391891" cy="442542"/>
                  </a:xfrm>
                  <a:prstGeom prst="arc">
                    <a:avLst>
                      <a:gd name="adj1" fmla="val 10769537"/>
                      <a:gd name="adj2" fmla="val 15188716"/>
                    </a:avLst>
                  </a:prstGeom>
                  <a:ln w="2857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</p:grpSp>
            <p:cxnSp>
              <p:nvCxnSpPr>
                <p:cNvPr id="48" name="Straight Connector 47"/>
                <p:cNvCxnSpPr/>
                <p:nvPr/>
              </p:nvCxnSpPr>
              <p:spPr>
                <a:xfrm flipV="1">
                  <a:off x="2082673" y="3169540"/>
                  <a:ext cx="53439" cy="34454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Arc 48"/>
                <p:cNvSpPr/>
                <p:nvPr/>
              </p:nvSpPr>
              <p:spPr>
                <a:xfrm rot="21578247">
                  <a:off x="1818420" y="3238821"/>
                  <a:ext cx="2132499" cy="1232486"/>
                </a:xfrm>
                <a:prstGeom prst="arc">
                  <a:avLst>
                    <a:gd name="adj1" fmla="val 1331501"/>
                    <a:gd name="adj2" fmla="val 9478889"/>
                  </a:avLst>
                </a:prstGeom>
                <a:ln w="12700">
                  <a:solidFill>
                    <a:srgbClr val="0070C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cxnSp>
              <p:nvCxnSpPr>
                <p:cNvPr id="50" name="Straight Arrow Connector 49"/>
                <p:cNvCxnSpPr/>
                <p:nvPr/>
              </p:nvCxnSpPr>
              <p:spPr>
                <a:xfrm flipH="1">
                  <a:off x="2483978" y="2857144"/>
                  <a:ext cx="404501" cy="1566729"/>
                </a:xfrm>
                <a:prstGeom prst="straightConnector1">
                  <a:avLst/>
                </a:prstGeom>
                <a:ln w="3175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 flipV="1">
                  <a:off x="2879642" y="1717705"/>
                  <a:ext cx="0" cy="2863423"/>
                </a:xfrm>
                <a:prstGeom prst="line">
                  <a:avLst/>
                </a:prstGeom>
                <a:ln w="3175"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1" name="Straight Connector 30"/>
            <p:cNvCxnSpPr/>
            <p:nvPr/>
          </p:nvCxnSpPr>
          <p:spPr>
            <a:xfrm>
              <a:off x="6389704" y="5354996"/>
              <a:ext cx="1855264" cy="0"/>
            </a:xfrm>
            <a:prstGeom prst="line">
              <a:avLst/>
            </a:prstGeom>
            <a:ln w="317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Freeform 56"/>
          <p:cNvSpPr/>
          <p:nvPr/>
        </p:nvSpPr>
        <p:spPr>
          <a:xfrm>
            <a:off x="2957145" y="5498283"/>
            <a:ext cx="272910" cy="312633"/>
          </a:xfrm>
          <a:custGeom>
            <a:avLst/>
            <a:gdLst>
              <a:gd name="connsiteX0" fmla="*/ 0 w 159798"/>
              <a:gd name="connsiteY0" fmla="*/ 174594 h 550416"/>
              <a:gd name="connsiteX1" fmla="*/ 159798 w 159798"/>
              <a:gd name="connsiteY1" fmla="*/ 550416 h 550416"/>
              <a:gd name="connsiteX2" fmla="*/ 153880 w 159798"/>
              <a:gd name="connsiteY2" fmla="*/ 14796 h 550416"/>
              <a:gd name="connsiteX3" fmla="*/ 73981 w 159798"/>
              <a:gd name="connsiteY3" fmla="*/ 0 h 550416"/>
              <a:gd name="connsiteX4" fmla="*/ 53266 w 159798"/>
              <a:gd name="connsiteY4" fmla="*/ 91736 h 550416"/>
              <a:gd name="connsiteX5" fmla="*/ 0 w 159798"/>
              <a:gd name="connsiteY5" fmla="*/ 174594 h 550416"/>
              <a:gd name="connsiteX0" fmla="*/ 0 w 159798"/>
              <a:gd name="connsiteY0" fmla="*/ 174594 h 550416"/>
              <a:gd name="connsiteX1" fmla="*/ 159798 w 159798"/>
              <a:gd name="connsiteY1" fmla="*/ 550416 h 550416"/>
              <a:gd name="connsiteX2" fmla="*/ 153880 w 159798"/>
              <a:gd name="connsiteY2" fmla="*/ 14796 h 550416"/>
              <a:gd name="connsiteX3" fmla="*/ 73981 w 159798"/>
              <a:gd name="connsiteY3" fmla="*/ 0 h 550416"/>
              <a:gd name="connsiteX4" fmla="*/ 2447 w 159798"/>
              <a:gd name="connsiteY4" fmla="*/ 157357 h 550416"/>
              <a:gd name="connsiteX5" fmla="*/ 0 w 159798"/>
              <a:gd name="connsiteY5" fmla="*/ 174594 h 550416"/>
              <a:gd name="connsiteX0" fmla="*/ 0 w 159798"/>
              <a:gd name="connsiteY0" fmla="*/ 177804 h 553626"/>
              <a:gd name="connsiteX1" fmla="*/ 159798 w 159798"/>
              <a:gd name="connsiteY1" fmla="*/ 553626 h 553626"/>
              <a:gd name="connsiteX2" fmla="*/ 153880 w 159798"/>
              <a:gd name="connsiteY2" fmla="*/ 18006 h 553626"/>
              <a:gd name="connsiteX3" fmla="*/ 47963 w 159798"/>
              <a:gd name="connsiteY3" fmla="*/ 0 h 553626"/>
              <a:gd name="connsiteX4" fmla="*/ 2447 w 159798"/>
              <a:gd name="connsiteY4" fmla="*/ 160567 h 553626"/>
              <a:gd name="connsiteX5" fmla="*/ 0 w 159798"/>
              <a:gd name="connsiteY5" fmla="*/ 177804 h 553626"/>
              <a:gd name="connsiteX0" fmla="*/ 0 w 159798"/>
              <a:gd name="connsiteY0" fmla="*/ 177804 h 553626"/>
              <a:gd name="connsiteX1" fmla="*/ 159798 w 159798"/>
              <a:gd name="connsiteY1" fmla="*/ 553626 h 553626"/>
              <a:gd name="connsiteX2" fmla="*/ 153880 w 159798"/>
              <a:gd name="connsiteY2" fmla="*/ 18006 h 553626"/>
              <a:gd name="connsiteX3" fmla="*/ 47963 w 159798"/>
              <a:gd name="connsiteY3" fmla="*/ 0 h 553626"/>
              <a:gd name="connsiteX4" fmla="*/ 2447 w 159798"/>
              <a:gd name="connsiteY4" fmla="*/ 160567 h 553626"/>
              <a:gd name="connsiteX5" fmla="*/ 0 w 159798"/>
              <a:gd name="connsiteY5" fmla="*/ 177804 h 553626"/>
              <a:gd name="connsiteX0" fmla="*/ 0 w 159798"/>
              <a:gd name="connsiteY0" fmla="*/ 177804 h 553626"/>
              <a:gd name="connsiteX1" fmla="*/ 159798 w 159798"/>
              <a:gd name="connsiteY1" fmla="*/ 553626 h 553626"/>
              <a:gd name="connsiteX2" fmla="*/ 153880 w 159798"/>
              <a:gd name="connsiteY2" fmla="*/ 18006 h 553626"/>
              <a:gd name="connsiteX3" fmla="*/ 47963 w 159798"/>
              <a:gd name="connsiteY3" fmla="*/ 0 h 553626"/>
              <a:gd name="connsiteX4" fmla="*/ 28076 w 159798"/>
              <a:gd name="connsiteY4" fmla="*/ 121614 h 553626"/>
              <a:gd name="connsiteX5" fmla="*/ 0 w 159798"/>
              <a:gd name="connsiteY5" fmla="*/ 177804 h 553626"/>
              <a:gd name="connsiteX0" fmla="*/ 0 w 159798"/>
              <a:gd name="connsiteY0" fmla="*/ 177804 h 553626"/>
              <a:gd name="connsiteX1" fmla="*/ 159798 w 159798"/>
              <a:gd name="connsiteY1" fmla="*/ 553626 h 553626"/>
              <a:gd name="connsiteX2" fmla="*/ 153880 w 159798"/>
              <a:gd name="connsiteY2" fmla="*/ 18006 h 553626"/>
              <a:gd name="connsiteX3" fmla="*/ 47963 w 159798"/>
              <a:gd name="connsiteY3" fmla="*/ 0 h 553626"/>
              <a:gd name="connsiteX4" fmla="*/ 28076 w 159798"/>
              <a:gd name="connsiteY4" fmla="*/ 121614 h 553626"/>
              <a:gd name="connsiteX5" fmla="*/ 0 w 159798"/>
              <a:gd name="connsiteY5" fmla="*/ 177804 h 553626"/>
              <a:gd name="connsiteX0" fmla="*/ 0 w 159798"/>
              <a:gd name="connsiteY0" fmla="*/ 177804 h 553626"/>
              <a:gd name="connsiteX1" fmla="*/ 159798 w 159798"/>
              <a:gd name="connsiteY1" fmla="*/ 553626 h 553626"/>
              <a:gd name="connsiteX2" fmla="*/ 153880 w 159798"/>
              <a:gd name="connsiteY2" fmla="*/ 18006 h 553626"/>
              <a:gd name="connsiteX3" fmla="*/ 47963 w 159798"/>
              <a:gd name="connsiteY3" fmla="*/ 0 h 553626"/>
              <a:gd name="connsiteX4" fmla="*/ 28076 w 159798"/>
              <a:gd name="connsiteY4" fmla="*/ 121614 h 553626"/>
              <a:gd name="connsiteX5" fmla="*/ 0 w 159798"/>
              <a:gd name="connsiteY5" fmla="*/ 177804 h 553626"/>
              <a:gd name="connsiteX0" fmla="*/ 0 w 159798"/>
              <a:gd name="connsiteY0" fmla="*/ 177804 h 553626"/>
              <a:gd name="connsiteX1" fmla="*/ 159798 w 159798"/>
              <a:gd name="connsiteY1" fmla="*/ 553626 h 553626"/>
              <a:gd name="connsiteX2" fmla="*/ 153880 w 159798"/>
              <a:gd name="connsiteY2" fmla="*/ 18006 h 553626"/>
              <a:gd name="connsiteX3" fmla="*/ 47963 w 159798"/>
              <a:gd name="connsiteY3" fmla="*/ 0 h 553626"/>
              <a:gd name="connsiteX4" fmla="*/ 28076 w 159798"/>
              <a:gd name="connsiteY4" fmla="*/ 121614 h 553626"/>
              <a:gd name="connsiteX5" fmla="*/ 0 w 159798"/>
              <a:gd name="connsiteY5" fmla="*/ 177804 h 553626"/>
              <a:gd name="connsiteX0" fmla="*/ 0 w 166290"/>
              <a:gd name="connsiteY0" fmla="*/ 177804 h 553626"/>
              <a:gd name="connsiteX1" fmla="*/ 159798 w 166290"/>
              <a:gd name="connsiteY1" fmla="*/ 553626 h 553626"/>
              <a:gd name="connsiteX2" fmla="*/ 164317 w 166290"/>
              <a:gd name="connsiteY2" fmla="*/ 158024 h 553626"/>
              <a:gd name="connsiteX3" fmla="*/ 47963 w 166290"/>
              <a:gd name="connsiteY3" fmla="*/ 0 h 553626"/>
              <a:gd name="connsiteX4" fmla="*/ 28076 w 166290"/>
              <a:gd name="connsiteY4" fmla="*/ 121614 h 553626"/>
              <a:gd name="connsiteX5" fmla="*/ 0 w 166290"/>
              <a:gd name="connsiteY5" fmla="*/ 177804 h 553626"/>
              <a:gd name="connsiteX0" fmla="*/ 0 w 166290"/>
              <a:gd name="connsiteY0" fmla="*/ 177804 h 553626"/>
              <a:gd name="connsiteX1" fmla="*/ 159798 w 166290"/>
              <a:gd name="connsiteY1" fmla="*/ 553626 h 553626"/>
              <a:gd name="connsiteX2" fmla="*/ 164317 w 166290"/>
              <a:gd name="connsiteY2" fmla="*/ 158024 h 553626"/>
              <a:gd name="connsiteX3" fmla="*/ 47963 w 166290"/>
              <a:gd name="connsiteY3" fmla="*/ 0 h 553626"/>
              <a:gd name="connsiteX4" fmla="*/ 28076 w 166290"/>
              <a:gd name="connsiteY4" fmla="*/ 121614 h 553626"/>
              <a:gd name="connsiteX5" fmla="*/ 0 w 166290"/>
              <a:gd name="connsiteY5" fmla="*/ 177804 h 553626"/>
              <a:gd name="connsiteX0" fmla="*/ 0 w 166290"/>
              <a:gd name="connsiteY0" fmla="*/ 156105 h 531927"/>
              <a:gd name="connsiteX1" fmla="*/ 159798 w 166290"/>
              <a:gd name="connsiteY1" fmla="*/ 531927 h 531927"/>
              <a:gd name="connsiteX2" fmla="*/ 164317 w 166290"/>
              <a:gd name="connsiteY2" fmla="*/ 136325 h 531927"/>
              <a:gd name="connsiteX3" fmla="*/ 65248 w 166290"/>
              <a:gd name="connsiteY3" fmla="*/ 0 h 531927"/>
              <a:gd name="connsiteX4" fmla="*/ 28076 w 166290"/>
              <a:gd name="connsiteY4" fmla="*/ 99915 h 531927"/>
              <a:gd name="connsiteX5" fmla="*/ 0 w 166290"/>
              <a:gd name="connsiteY5" fmla="*/ 156105 h 531927"/>
              <a:gd name="connsiteX0" fmla="*/ 0 w 166290"/>
              <a:gd name="connsiteY0" fmla="*/ 130078 h 505900"/>
              <a:gd name="connsiteX1" fmla="*/ 159798 w 166290"/>
              <a:gd name="connsiteY1" fmla="*/ 505900 h 505900"/>
              <a:gd name="connsiteX2" fmla="*/ 164317 w 166290"/>
              <a:gd name="connsiteY2" fmla="*/ 110298 h 505900"/>
              <a:gd name="connsiteX3" fmla="*/ 121899 w 166290"/>
              <a:gd name="connsiteY3" fmla="*/ 54085 h 505900"/>
              <a:gd name="connsiteX4" fmla="*/ 28076 w 166290"/>
              <a:gd name="connsiteY4" fmla="*/ 73888 h 505900"/>
              <a:gd name="connsiteX5" fmla="*/ 0 w 166290"/>
              <a:gd name="connsiteY5" fmla="*/ 130078 h 505900"/>
              <a:gd name="connsiteX0" fmla="*/ 0 w 166290"/>
              <a:gd name="connsiteY0" fmla="*/ 130078 h 505900"/>
              <a:gd name="connsiteX1" fmla="*/ 159798 w 166290"/>
              <a:gd name="connsiteY1" fmla="*/ 505900 h 505900"/>
              <a:gd name="connsiteX2" fmla="*/ 164317 w 166290"/>
              <a:gd name="connsiteY2" fmla="*/ 110298 h 505900"/>
              <a:gd name="connsiteX3" fmla="*/ 121899 w 166290"/>
              <a:gd name="connsiteY3" fmla="*/ 54085 h 505900"/>
              <a:gd name="connsiteX4" fmla="*/ 28076 w 166290"/>
              <a:gd name="connsiteY4" fmla="*/ 73888 h 505900"/>
              <a:gd name="connsiteX5" fmla="*/ 0 w 166290"/>
              <a:gd name="connsiteY5" fmla="*/ 130078 h 505900"/>
              <a:gd name="connsiteX0" fmla="*/ 0 w 166290"/>
              <a:gd name="connsiteY0" fmla="*/ 130078 h 505900"/>
              <a:gd name="connsiteX1" fmla="*/ 159798 w 166290"/>
              <a:gd name="connsiteY1" fmla="*/ 505900 h 505900"/>
              <a:gd name="connsiteX2" fmla="*/ 164317 w 166290"/>
              <a:gd name="connsiteY2" fmla="*/ 110298 h 505900"/>
              <a:gd name="connsiteX3" fmla="*/ 121899 w 166290"/>
              <a:gd name="connsiteY3" fmla="*/ 54085 h 505900"/>
              <a:gd name="connsiteX4" fmla="*/ 28076 w 166290"/>
              <a:gd name="connsiteY4" fmla="*/ 73888 h 505900"/>
              <a:gd name="connsiteX5" fmla="*/ 0 w 166290"/>
              <a:gd name="connsiteY5" fmla="*/ 130078 h 505900"/>
              <a:gd name="connsiteX0" fmla="*/ 0 w 166290"/>
              <a:gd name="connsiteY0" fmla="*/ 200168 h 575990"/>
              <a:gd name="connsiteX1" fmla="*/ 159798 w 166290"/>
              <a:gd name="connsiteY1" fmla="*/ 575990 h 575990"/>
              <a:gd name="connsiteX2" fmla="*/ 164317 w 166290"/>
              <a:gd name="connsiteY2" fmla="*/ 180388 h 575990"/>
              <a:gd name="connsiteX3" fmla="*/ 121899 w 166290"/>
              <a:gd name="connsiteY3" fmla="*/ 124175 h 575990"/>
              <a:gd name="connsiteX4" fmla="*/ 59610 w 166290"/>
              <a:gd name="connsiteY4" fmla="*/ 73888 h 575990"/>
              <a:gd name="connsiteX5" fmla="*/ 0 w 166290"/>
              <a:gd name="connsiteY5" fmla="*/ 200168 h 575990"/>
              <a:gd name="connsiteX0" fmla="*/ 0 w 166290"/>
              <a:gd name="connsiteY0" fmla="*/ 126280 h 502102"/>
              <a:gd name="connsiteX1" fmla="*/ 159798 w 166290"/>
              <a:gd name="connsiteY1" fmla="*/ 502102 h 502102"/>
              <a:gd name="connsiteX2" fmla="*/ 164317 w 166290"/>
              <a:gd name="connsiteY2" fmla="*/ 106500 h 502102"/>
              <a:gd name="connsiteX3" fmla="*/ 121899 w 166290"/>
              <a:gd name="connsiteY3" fmla="*/ 50287 h 502102"/>
              <a:gd name="connsiteX4" fmla="*/ 59610 w 166290"/>
              <a:gd name="connsiteY4" fmla="*/ 0 h 502102"/>
              <a:gd name="connsiteX5" fmla="*/ 0 w 166290"/>
              <a:gd name="connsiteY5" fmla="*/ 126280 h 502102"/>
              <a:gd name="connsiteX0" fmla="*/ 0 w 166290"/>
              <a:gd name="connsiteY0" fmla="*/ 95986 h 471808"/>
              <a:gd name="connsiteX1" fmla="*/ 159798 w 166290"/>
              <a:gd name="connsiteY1" fmla="*/ 471808 h 471808"/>
              <a:gd name="connsiteX2" fmla="*/ 164317 w 166290"/>
              <a:gd name="connsiteY2" fmla="*/ 76206 h 471808"/>
              <a:gd name="connsiteX3" fmla="*/ 121899 w 166290"/>
              <a:gd name="connsiteY3" fmla="*/ 19993 h 471808"/>
              <a:gd name="connsiteX4" fmla="*/ 39497 w 166290"/>
              <a:gd name="connsiteY4" fmla="*/ 0 h 471808"/>
              <a:gd name="connsiteX5" fmla="*/ 0 w 166290"/>
              <a:gd name="connsiteY5" fmla="*/ 95986 h 471808"/>
              <a:gd name="connsiteX0" fmla="*/ 0 w 166290"/>
              <a:gd name="connsiteY0" fmla="*/ 75993 h 451815"/>
              <a:gd name="connsiteX1" fmla="*/ 159798 w 166290"/>
              <a:gd name="connsiteY1" fmla="*/ 451815 h 451815"/>
              <a:gd name="connsiteX2" fmla="*/ 164317 w 166290"/>
              <a:gd name="connsiteY2" fmla="*/ 56213 h 451815"/>
              <a:gd name="connsiteX3" fmla="*/ 121899 w 166290"/>
              <a:gd name="connsiteY3" fmla="*/ 0 h 451815"/>
              <a:gd name="connsiteX4" fmla="*/ 21352 w 166290"/>
              <a:gd name="connsiteY4" fmla="*/ 4073 h 451815"/>
              <a:gd name="connsiteX5" fmla="*/ 0 w 166290"/>
              <a:gd name="connsiteY5" fmla="*/ 75993 h 451815"/>
              <a:gd name="connsiteX0" fmla="*/ 0 w 166290"/>
              <a:gd name="connsiteY0" fmla="*/ 78990 h 454812"/>
              <a:gd name="connsiteX1" fmla="*/ 159798 w 166290"/>
              <a:gd name="connsiteY1" fmla="*/ 454812 h 454812"/>
              <a:gd name="connsiteX2" fmla="*/ 164317 w 166290"/>
              <a:gd name="connsiteY2" fmla="*/ 59210 h 454812"/>
              <a:gd name="connsiteX3" fmla="*/ 121899 w 166290"/>
              <a:gd name="connsiteY3" fmla="*/ 2997 h 454812"/>
              <a:gd name="connsiteX4" fmla="*/ 37140 w 166290"/>
              <a:gd name="connsiteY4" fmla="*/ 0 h 454812"/>
              <a:gd name="connsiteX5" fmla="*/ 0 w 166290"/>
              <a:gd name="connsiteY5" fmla="*/ 78990 h 454812"/>
              <a:gd name="connsiteX0" fmla="*/ 0 w 166290"/>
              <a:gd name="connsiteY0" fmla="*/ 78990 h 454812"/>
              <a:gd name="connsiteX1" fmla="*/ 159798 w 166290"/>
              <a:gd name="connsiteY1" fmla="*/ 454812 h 454812"/>
              <a:gd name="connsiteX2" fmla="*/ 164317 w 166290"/>
              <a:gd name="connsiteY2" fmla="*/ 59210 h 454812"/>
              <a:gd name="connsiteX3" fmla="*/ 121899 w 166290"/>
              <a:gd name="connsiteY3" fmla="*/ 2997 h 454812"/>
              <a:gd name="connsiteX4" fmla="*/ 37140 w 166290"/>
              <a:gd name="connsiteY4" fmla="*/ 0 h 454812"/>
              <a:gd name="connsiteX5" fmla="*/ 0 w 166290"/>
              <a:gd name="connsiteY5" fmla="*/ 78990 h 454812"/>
              <a:gd name="connsiteX0" fmla="*/ 0 w 166290"/>
              <a:gd name="connsiteY0" fmla="*/ 78990 h 454812"/>
              <a:gd name="connsiteX1" fmla="*/ 159798 w 166290"/>
              <a:gd name="connsiteY1" fmla="*/ 454812 h 454812"/>
              <a:gd name="connsiteX2" fmla="*/ 164317 w 166290"/>
              <a:gd name="connsiteY2" fmla="*/ 59210 h 454812"/>
              <a:gd name="connsiteX3" fmla="*/ 121899 w 166290"/>
              <a:gd name="connsiteY3" fmla="*/ 2997 h 454812"/>
              <a:gd name="connsiteX4" fmla="*/ 37140 w 166290"/>
              <a:gd name="connsiteY4" fmla="*/ 0 h 454812"/>
              <a:gd name="connsiteX5" fmla="*/ 0 w 166290"/>
              <a:gd name="connsiteY5" fmla="*/ 78990 h 454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290" h="454812">
                <a:moveTo>
                  <a:pt x="0" y="78990"/>
                </a:moveTo>
                <a:lnTo>
                  <a:pt x="159798" y="454812"/>
                </a:lnTo>
                <a:cubicBezTo>
                  <a:pt x="157825" y="276272"/>
                  <a:pt x="166290" y="237750"/>
                  <a:pt x="164317" y="59210"/>
                </a:cubicBezTo>
                <a:cubicBezTo>
                  <a:pt x="149152" y="37671"/>
                  <a:pt x="160684" y="55672"/>
                  <a:pt x="121899" y="2997"/>
                </a:cubicBezTo>
                <a:lnTo>
                  <a:pt x="37140" y="0"/>
                </a:lnTo>
                <a:cubicBezTo>
                  <a:pt x="34643" y="30968"/>
                  <a:pt x="12380" y="52660"/>
                  <a:pt x="0" y="78990"/>
                </a:cubicBezTo>
                <a:close/>
              </a:path>
            </a:pathLst>
          </a:custGeom>
          <a:solidFill>
            <a:srgbClr val="7030A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58" name="Group 42"/>
          <p:cNvGrpSpPr/>
          <p:nvPr/>
        </p:nvGrpSpPr>
        <p:grpSpPr>
          <a:xfrm rot="16200000">
            <a:off x="-843120" y="2963109"/>
            <a:ext cx="4704930" cy="1379917"/>
            <a:chOff x="899592" y="3138616"/>
            <a:chExt cx="7128000" cy="2090584"/>
          </a:xfrm>
        </p:grpSpPr>
        <p:cxnSp>
          <p:nvCxnSpPr>
            <p:cNvPr id="59" name="Straight Connector 4"/>
            <p:cNvCxnSpPr/>
            <p:nvPr/>
          </p:nvCxnSpPr>
          <p:spPr>
            <a:xfrm>
              <a:off x="899592" y="5013176"/>
              <a:ext cx="71280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899592" y="5229200"/>
              <a:ext cx="3816000" cy="0"/>
            </a:xfrm>
            <a:prstGeom prst="line">
              <a:avLst/>
            </a:prstGeom>
            <a:ln w="3175">
              <a:solidFill>
                <a:srgbClr val="00B05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4705582" y="5224944"/>
              <a:ext cx="612000" cy="0"/>
            </a:xfrm>
            <a:prstGeom prst="line">
              <a:avLst/>
            </a:prstGeom>
            <a:ln w="3175">
              <a:solidFill>
                <a:srgbClr val="00B05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7"/>
            <p:cNvCxnSpPr/>
            <p:nvPr/>
          </p:nvCxnSpPr>
          <p:spPr>
            <a:xfrm>
              <a:off x="1136822" y="3138616"/>
              <a:ext cx="6885384" cy="1859571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8"/>
            <p:cNvCxnSpPr/>
            <p:nvPr/>
          </p:nvCxnSpPr>
          <p:spPr>
            <a:xfrm>
              <a:off x="1146666" y="3141128"/>
              <a:ext cx="1862204" cy="1862204"/>
            </a:xfrm>
            <a:prstGeom prst="line">
              <a:avLst/>
            </a:prstGeom>
            <a:ln w="31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9"/>
            <p:cNvCxnSpPr/>
            <p:nvPr/>
          </p:nvCxnSpPr>
          <p:spPr>
            <a:xfrm rot="5400000">
              <a:off x="209682" y="4076968"/>
              <a:ext cx="1872000" cy="0"/>
            </a:xfrm>
            <a:prstGeom prst="line">
              <a:avLst/>
            </a:prstGeom>
            <a:ln w="31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3997" y="2954005"/>
            <a:ext cx="2746475" cy="1051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6397" y="548680"/>
            <a:ext cx="212407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0232" y="5229200"/>
            <a:ext cx="2189385" cy="1410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2080" y="5517232"/>
            <a:ext cx="1206677" cy="1130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Rectangle 73"/>
          <p:cNvSpPr/>
          <p:nvPr/>
        </p:nvSpPr>
        <p:spPr>
          <a:xfrm>
            <a:off x="179512" y="54868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dirty="0" smtClean="0"/>
              <a:t>PMT</a:t>
            </a:r>
          </a:p>
          <a:p>
            <a:pPr lvl="1"/>
            <a:r>
              <a:rPr lang="nl-NL" dirty="0" smtClean="0"/>
              <a:t>ETEL</a:t>
            </a:r>
          </a:p>
          <a:p>
            <a:pPr lvl="1"/>
            <a:r>
              <a:rPr lang="nl-NL" dirty="0" err="1" smtClean="0"/>
              <a:t>Hamamatsu</a:t>
            </a:r>
            <a:endParaRPr lang="nl-NL" dirty="0" smtClean="0"/>
          </a:p>
          <a:p>
            <a:endParaRPr lang="nl-NL" dirty="0"/>
          </a:p>
        </p:txBody>
      </p:sp>
      <p:sp>
        <p:nvSpPr>
          <p:cNvPr id="76" name="TextBox 75"/>
          <p:cNvSpPr txBox="1"/>
          <p:nvPr/>
        </p:nvSpPr>
        <p:spPr>
          <a:xfrm>
            <a:off x="5292080" y="899428"/>
            <a:ext cx="1349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Piezo</a:t>
            </a:r>
            <a:r>
              <a:rPr lang="nl-NL" dirty="0" smtClean="0"/>
              <a:t> sensor</a:t>
            </a:r>
            <a:endParaRPr lang="nl-NL" dirty="0"/>
          </a:p>
        </p:txBody>
      </p:sp>
      <p:sp>
        <p:nvSpPr>
          <p:cNvPr id="77" name="TextBox 76"/>
          <p:cNvSpPr txBox="1"/>
          <p:nvPr/>
        </p:nvSpPr>
        <p:spPr>
          <a:xfrm>
            <a:off x="6027056" y="2636912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Hydrophone</a:t>
            </a:r>
            <a:endParaRPr lang="nl-NL" dirty="0"/>
          </a:p>
        </p:txBody>
      </p:sp>
      <p:sp>
        <p:nvSpPr>
          <p:cNvPr id="78" name="TextBox 77"/>
          <p:cNvSpPr txBox="1"/>
          <p:nvPr/>
        </p:nvSpPr>
        <p:spPr>
          <a:xfrm>
            <a:off x="5220072" y="5103114"/>
            <a:ext cx="1428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Nano </a:t>
            </a:r>
            <a:r>
              <a:rPr lang="nl-NL" dirty="0" err="1" smtClean="0"/>
              <a:t>Beacon</a:t>
            </a:r>
            <a:endParaRPr lang="nl-NL" dirty="0"/>
          </a:p>
        </p:txBody>
      </p:sp>
      <p:pic>
        <p:nvPicPr>
          <p:cNvPr id="7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077072"/>
            <a:ext cx="1095375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" name="TextBox 79"/>
          <p:cNvSpPr txBox="1"/>
          <p:nvPr/>
        </p:nvSpPr>
        <p:spPr>
          <a:xfrm>
            <a:off x="6660232" y="4221088"/>
            <a:ext cx="10262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Compass</a:t>
            </a:r>
            <a:br>
              <a:rPr lang="nl-NL" dirty="0" smtClean="0"/>
            </a:br>
            <a:r>
              <a:rPr lang="nl-NL" dirty="0" smtClean="0"/>
              <a:t>Tilt</a:t>
            </a:r>
            <a:endParaRPr lang="nl-NL" dirty="0"/>
          </a:p>
        </p:txBody>
      </p:sp>
      <p:sp>
        <p:nvSpPr>
          <p:cNvPr id="81" name="TextBox 80"/>
          <p:cNvSpPr txBox="1"/>
          <p:nvPr/>
        </p:nvSpPr>
        <p:spPr>
          <a:xfrm>
            <a:off x="3995936" y="6561204"/>
            <a:ext cx="6174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WP F-L</a:t>
            </a:r>
            <a:endParaRPr lang="nl-NL" sz="1200" dirty="0"/>
          </a:p>
        </p:txBody>
      </p:sp>
      <p:pic>
        <p:nvPicPr>
          <p:cNvPr id="82" name="Immagine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75856" y="2430264"/>
            <a:ext cx="2768600" cy="1574800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3347864" y="2123564"/>
            <a:ext cx="1210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Aucuboard</a:t>
            </a:r>
            <a:endParaRPr lang="nl-NL" dirty="0"/>
          </a:p>
        </p:txBody>
      </p:sp>
      <p:pic>
        <p:nvPicPr>
          <p:cNvPr id="84" name="Immagine 17"/>
          <p:cNvPicPr>
            <a:picLocks noChangeAspect="1"/>
          </p:cNvPicPr>
          <p:nvPr/>
        </p:nvPicPr>
        <p:blipFill>
          <a:blip r:embed="rId10" cstate="print"/>
          <a:srcRect t="15229" b="12435"/>
          <a:stretch>
            <a:fillRect/>
          </a:stretch>
        </p:blipFill>
        <p:spPr>
          <a:xfrm>
            <a:off x="2411760" y="548680"/>
            <a:ext cx="2881869" cy="1563482"/>
          </a:xfrm>
          <a:prstGeom prst="rect">
            <a:avLst/>
          </a:prstGeom>
        </p:spPr>
      </p:pic>
      <p:pic>
        <p:nvPicPr>
          <p:cNvPr id="85" name="Picture 2" descr="http://www.nikhef.nl/pub/departments/mt/projects/KM3NeT/Referencedesigns/Ref5/Drawings/Acoustic%20Sensor%201.jpg"/>
          <p:cNvPicPr>
            <a:picLocks noChangeAspect="1" noChangeArrowheads="1"/>
          </p:cNvPicPr>
          <p:nvPr/>
        </p:nvPicPr>
        <p:blipFill>
          <a:blip r:embed="rId11" cstate="print"/>
          <a:srcRect t="50624"/>
          <a:stretch>
            <a:fillRect/>
          </a:stretch>
        </p:blipFill>
        <p:spPr bwMode="auto">
          <a:xfrm>
            <a:off x="4997533" y="1223647"/>
            <a:ext cx="1734707" cy="1255301"/>
          </a:xfrm>
          <a:prstGeom prst="rect">
            <a:avLst/>
          </a:prstGeom>
          <a:noFill/>
        </p:spPr>
      </p:pic>
      <p:cxnSp>
        <p:nvCxnSpPr>
          <p:cNvPr id="87" name="Straight Arrow Connector 86"/>
          <p:cNvCxnSpPr/>
          <p:nvPr/>
        </p:nvCxnSpPr>
        <p:spPr>
          <a:xfrm flipH="1">
            <a:off x="4427984" y="1628800"/>
            <a:ext cx="936104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H="1">
            <a:off x="5580112" y="3284984"/>
            <a:ext cx="936104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4788024" y="1916832"/>
            <a:ext cx="3163" cy="107837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-30185" y="-23188"/>
            <a:ext cx="9185840" cy="6881188"/>
            <a:chOff x="-57080" y="-23188"/>
            <a:chExt cx="9185840" cy="6881188"/>
          </a:xfrm>
        </p:grpSpPr>
        <p:pic>
          <p:nvPicPr>
            <p:cNvPr id="25" name="Picture 24" descr="http://antares.in2p3.fr/Gallery/3D/antares_pub.jpe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-43180" y="-23188"/>
              <a:ext cx="9171940" cy="6878955"/>
            </a:xfrm>
            <a:prstGeom prst="rect">
              <a:avLst/>
            </a:prstGeom>
            <a:noFill/>
          </p:spPr>
        </p:pic>
        <p:sp>
          <p:nvSpPr>
            <p:cNvPr id="26" name="Rectangle 25"/>
            <p:cNvSpPr/>
            <p:nvPr/>
          </p:nvSpPr>
          <p:spPr>
            <a:xfrm>
              <a:off x="-57080" y="0"/>
              <a:ext cx="9144000" cy="6858000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 dirty="0">
                <a:solidFill>
                  <a:schemeClr val="tx1"/>
                </a:solidFill>
              </a:endParaRPr>
            </a:p>
          </p:txBody>
        </p:sp>
      </p:grpSp>
      <p:pic>
        <p:nvPicPr>
          <p:cNvPr id="53254" name="Picture 6" descr="D:\eric\mail0\km3net-2-1.jpg"/>
          <p:cNvPicPr>
            <a:picLocks noChangeAspect="1" noChangeArrowheads="1"/>
          </p:cNvPicPr>
          <p:nvPr/>
        </p:nvPicPr>
        <p:blipFill>
          <a:blip r:embed="rId3" cstate="print"/>
          <a:srcRect l="38188" r="20075"/>
          <a:stretch>
            <a:fillRect/>
          </a:stretch>
        </p:blipFill>
        <p:spPr bwMode="auto">
          <a:xfrm>
            <a:off x="5328228" y="1224136"/>
            <a:ext cx="3816424" cy="5165507"/>
          </a:xfrm>
          <a:prstGeom prst="rect">
            <a:avLst/>
          </a:prstGeom>
          <a:noFill/>
        </p:spPr>
      </p:pic>
      <p:pic>
        <p:nvPicPr>
          <p:cNvPr id="53253" name="Picture 5" descr="D:\eric\mail0\km3net-2-2.jpg"/>
          <p:cNvPicPr>
            <a:picLocks noChangeAspect="1" noChangeArrowheads="1"/>
          </p:cNvPicPr>
          <p:nvPr/>
        </p:nvPicPr>
        <p:blipFill>
          <a:blip r:embed="rId4" cstate="print"/>
          <a:srcRect l="38188" r="20075"/>
          <a:stretch>
            <a:fillRect/>
          </a:stretch>
        </p:blipFill>
        <p:spPr bwMode="auto">
          <a:xfrm>
            <a:off x="5328228" y="1227434"/>
            <a:ext cx="3816424" cy="5165507"/>
          </a:xfrm>
          <a:prstGeom prst="rect">
            <a:avLst/>
          </a:prstGeom>
          <a:noFill/>
        </p:spPr>
      </p:pic>
      <p:pic>
        <p:nvPicPr>
          <p:cNvPr id="53252" name="Picture 4" descr="D:\eric\mail0\km3net-2-3.jpg"/>
          <p:cNvPicPr>
            <a:picLocks noChangeAspect="1" noChangeArrowheads="1"/>
          </p:cNvPicPr>
          <p:nvPr/>
        </p:nvPicPr>
        <p:blipFill>
          <a:blip r:embed="rId5" cstate="print"/>
          <a:srcRect l="38188" r="20075"/>
          <a:stretch>
            <a:fillRect/>
          </a:stretch>
        </p:blipFill>
        <p:spPr bwMode="auto">
          <a:xfrm>
            <a:off x="5328228" y="1224136"/>
            <a:ext cx="3816424" cy="516550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620688"/>
          </a:xfrm>
        </p:spPr>
        <p:txBody>
          <a:bodyPr>
            <a:normAutofit/>
          </a:bodyPr>
          <a:lstStyle/>
          <a:p>
            <a:r>
              <a:rPr lang="nl-NL" sz="3200" b="1" dirty="0" smtClean="0"/>
              <a:t>DOM </a:t>
            </a:r>
            <a:r>
              <a:rPr lang="nl-NL" sz="3200" b="1" dirty="0" err="1" smtClean="0"/>
              <a:t>electronics</a:t>
            </a:r>
            <a:endParaRPr lang="nl-NL" sz="3200" b="1" dirty="0"/>
          </a:p>
        </p:txBody>
      </p:sp>
      <p:pic>
        <p:nvPicPr>
          <p:cNvPr id="53251" name="Picture 3" descr="D:\eric\mail0\km3net-2-4.jpg"/>
          <p:cNvPicPr>
            <a:picLocks noChangeAspect="1" noChangeArrowheads="1"/>
          </p:cNvPicPr>
          <p:nvPr/>
        </p:nvPicPr>
        <p:blipFill>
          <a:blip r:embed="rId6" cstate="print"/>
          <a:srcRect l="38188" r="20075"/>
          <a:stretch>
            <a:fillRect/>
          </a:stretch>
        </p:blipFill>
        <p:spPr bwMode="auto">
          <a:xfrm>
            <a:off x="5328228" y="1224136"/>
            <a:ext cx="3816424" cy="5165507"/>
          </a:xfrm>
          <a:prstGeom prst="rect">
            <a:avLst/>
          </a:prstGeom>
          <a:noFill/>
        </p:spPr>
      </p:pic>
      <p:pic>
        <p:nvPicPr>
          <p:cNvPr id="53250" name="Picture 2" descr="D:\eric\mail0\km3net-2-5.jpg"/>
          <p:cNvPicPr>
            <a:picLocks noChangeAspect="1" noChangeArrowheads="1"/>
          </p:cNvPicPr>
          <p:nvPr/>
        </p:nvPicPr>
        <p:blipFill>
          <a:blip r:embed="rId7" cstate="print"/>
          <a:srcRect l="38188" r="20075"/>
          <a:stretch>
            <a:fillRect/>
          </a:stretch>
        </p:blipFill>
        <p:spPr bwMode="auto">
          <a:xfrm>
            <a:off x="5328228" y="1213090"/>
            <a:ext cx="3816424" cy="5165507"/>
          </a:xfrm>
          <a:prstGeom prst="rect">
            <a:avLst/>
          </a:prstGeom>
          <a:noFill/>
        </p:spPr>
      </p:pic>
      <p:pic>
        <p:nvPicPr>
          <p:cNvPr id="53255" name="Picture 7" descr="D:\eric\mail0\km3net-2.jpg"/>
          <p:cNvPicPr>
            <a:picLocks noChangeAspect="1" noChangeArrowheads="1"/>
          </p:cNvPicPr>
          <p:nvPr/>
        </p:nvPicPr>
        <p:blipFill>
          <a:blip r:embed="rId8" cstate="print"/>
          <a:srcRect l="38025" r="20238"/>
          <a:stretch>
            <a:fillRect/>
          </a:stretch>
        </p:blipFill>
        <p:spPr bwMode="auto">
          <a:xfrm>
            <a:off x="5328228" y="1224136"/>
            <a:ext cx="3816424" cy="5165507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899592" y="5445224"/>
            <a:ext cx="2020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NL" dirty="0" smtClean="0"/>
              <a:t>Upper </a:t>
            </a:r>
            <a:r>
              <a:rPr lang="nl-NL" dirty="0" err="1" smtClean="0"/>
              <a:t>hemisphere</a:t>
            </a:r>
            <a:endParaRPr lang="nl-NL" dirty="0"/>
          </a:p>
        </p:txBody>
      </p:sp>
      <p:sp>
        <p:nvSpPr>
          <p:cNvPr id="17" name="TextBox 16"/>
          <p:cNvSpPr txBox="1"/>
          <p:nvPr/>
        </p:nvSpPr>
        <p:spPr>
          <a:xfrm>
            <a:off x="899592" y="4763934"/>
            <a:ext cx="1725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NL" dirty="0" err="1" smtClean="0"/>
              <a:t>Cooling</a:t>
            </a:r>
            <a:r>
              <a:rPr lang="nl-NL" dirty="0" smtClean="0"/>
              <a:t> </a:t>
            </a:r>
            <a:r>
              <a:rPr lang="nl-NL" dirty="0" err="1" smtClean="0"/>
              <a:t>shield</a:t>
            </a:r>
            <a:endParaRPr lang="nl-NL" dirty="0" smtClean="0"/>
          </a:p>
          <a:p>
            <a:pPr lvl="1"/>
            <a:r>
              <a:rPr lang="nl-NL" dirty="0" err="1" smtClean="0"/>
              <a:t>Alluminium</a:t>
            </a:r>
            <a:endParaRPr lang="nl-NL" dirty="0"/>
          </a:p>
        </p:txBody>
      </p:sp>
      <p:sp>
        <p:nvSpPr>
          <p:cNvPr id="18" name="TextBox 17"/>
          <p:cNvSpPr txBox="1"/>
          <p:nvPr/>
        </p:nvSpPr>
        <p:spPr>
          <a:xfrm>
            <a:off x="899592" y="3805647"/>
            <a:ext cx="25311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NL" dirty="0" smtClean="0"/>
              <a:t>Folie</a:t>
            </a:r>
          </a:p>
          <a:p>
            <a:pPr lvl="1"/>
            <a:r>
              <a:rPr lang="nl-NL" dirty="0" err="1" smtClean="0"/>
              <a:t>Thermal</a:t>
            </a:r>
            <a:r>
              <a:rPr lang="nl-NL" dirty="0" smtClean="0"/>
              <a:t> </a:t>
            </a:r>
            <a:r>
              <a:rPr lang="nl-NL" dirty="0" err="1" smtClean="0"/>
              <a:t>conduction</a:t>
            </a:r>
            <a:endParaRPr lang="nl-NL" dirty="0" smtClean="0"/>
          </a:p>
          <a:p>
            <a:pPr lvl="1"/>
            <a:r>
              <a:rPr lang="nl-NL" dirty="0" smtClean="0"/>
              <a:t>Electric </a:t>
            </a:r>
            <a:r>
              <a:rPr lang="nl-NL" dirty="0" err="1" smtClean="0"/>
              <a:t>isolation</a:t>
            </a:r>
            <a:endParaRPr lang="nl-NL" dirty="0"/>
          </a:p>
        </p:txBody>
      </p:sp>
      <p:sp>
        <p:nvSpPr>
          <p:cNvPr id="19" name="TextBox 18"/>
          <p:cNvSpPr txBox="1"/>
          <p:nvPr/>
        </p:nvSpPr>
        <p:spPr>
          <a:xfrm>
            <a:off x="899592" y="3401358"/>
            <a:ext cx="2532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NL" dirty="0" smtClean="0"/>
              <a:t>Power </a:t>
            </a:r>
            <a:r>
              <a:rPr lang="nl-NL" dirty="0" err="1" smtClean="0"/>
              <a:t>conversion</a:t>
            </a:r>
            <a:r>
              <a:rPr lang="nl-NL" dirty="0" smtClean="0"/>
              <a:t> board</a:t>
            </a:r>
            <a:endParaRPr lang="nl-NL" dirty="0"/>
          </a:p>
        </p:txBody>
      </p:sp>
      <p:sp>
        <p:nvSpPr>
          <p:cNvPr id="20" name="TextBox 19"/>
          <p:cNvSpPr txBox="1"/>
          <p:nvPr/>
        </p:nvSpPr>
        <p:spPr>
          <a:xfrm>
            <a:off x="899592" y="1889073"/>
            <a:ext cx="427636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NL" dirty="0" smtClean="0"/>
              <a:t>Central </a:t>
            </a:r>
            <a:r>
              <a:rPr lang="nl-NL" dirty="0" err="1" smtClean="0"/>
              <a:t>logic</a:t>
            </a:r>
            <a:r>
              <a:rPr lang="nl-NL" dirty="0" smtClean="0"/>
              <a:t> board</a:t>
            </a:r>
          </a:p>
          <a:p>
            <a:pPr lvl="1"/>
            <a:r>
              <a:rPr lang="nl-NL" dirty="0" err="1" smtClean="0"/>
              <a:t>Optical</a:t>
            </a:r>
            <a:r>
              <a:rPr lang="nl-NL" dirty="0" smtClean="0"/>
              <a:t> </a:t>
            </a:r>
            <a:r>
              <a:rPr lang="nl-NL" dirty="0" err="1" smtClean="0"/>
              <a:t>line</a:t>
            </a:r>
            <a:r>
              <a:rPr lang="nl-NL" dirty="0" smtClean="0"/>
              <a:t> </a:t>
            </a:r>
            <a:r>
              <a:rPr lang="nl-NL" dirty="0" err="1" smtClean="0"/>
              <a:t>terminator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err="1" smtClean="0"/>
              <a:t>Acoustic</a:t>
            </a:r>
            <a:r>
              <a:rPr lang="nl-NL" dirty="0" smtClean="0"/>
              <a:t> board</a:t>
            </a:r>
            <a:br>
              <a:rPr lang="nl-NL" dirty="0" smtClean="0"/>
            </a:br>
            <a:r>
              <a:rPr lang="nl-NL" dirty="0" smtClean="0"/>
              <a:t>Nano </a:t>
            </a:r>
            <a:r>
              <a:rPr lang="nl-NL" dirty="0" err="1" smtClean="0"/>
              <a:t>beacon</a:t>
            </a:r>
            <a:endParaRPr lang="nl-NL" dirty="0" smtClean="0"/>
          </a:p>
          <a:p>
            <a:pPr lvl="1"/>
            <a:r>
              <a:rPr lang="nl-NL" dirty="0" err="1" smtClean="0"/>
              <a:t>Alluminium</a:t>
            </a:r>
            <a:r>
              <a:rPr lang="nl-NL" dirty="0" smtClean="0"/>
              <a:t> </a:t>
            </a:r>
            <a:r>
              <a:rPr lang="nl-NL" dirty="0" err="1" smtClean="0"/>
              <a:t>plate</a:t>
            </a:r>
            <a:r>
              <a:rPr lang="nl-NL" dirty="0" smtClean="0"/>
              <a:t> (</a:t>
            </a:r>
            <a:r>
              <a:rPr lang="nl-NL" dirty="0" err="1" smtClean="0"/>
              <a:t>cooling</a:t>
            </a:r>
            <a:r>
              <a:rPr lang="nl-NL" dirty="0" smtClean="0"/>
              <a:t>, </a:t>
            </a:r>
            <a:r>
              <a:rPr lang="nl-NL" dirty="0" err="1" smtClean="0"/>
              <a:t>rf</a:t>
            </a:r>
            <a:r>
              <a:rPr lang="nl-NL" dirty="0" smtClean="0"/>
              <a:t> </a:t>
            </a:r>
            <a:r>
              <a:rPr lang="nl-NL" dirty="0" err="1" smtClean="0"/>
              <a:t>shielding</a:t>
            </a:r>
            <a:r>
              <a:rPr lang="nl-NL" dirty="0" smtClean="0"/>
              <a:t>)</a:t>
            </a:r>
            <a:endParaRPr lang="nl-NL" dirty="0"/>
          </a:p>
        </p:txBody>
      </p:sp>
      <p:sp>
        <p:nvSpPr>
          <p:cNvPr id="21" name="TextBox 20"/>
          <p:cNvSpPr txBox="1"/>
          <p:nvPr/>
        </p:nvSpPr>
        <p:spPr>
          <a:xfrm>
            <a:off x="899592" y="1484784"/>
            <a:ext cx="287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NL" dirty="0" smtClean="0"/>
              <a:t>Distribution boards to </a:t>
            </a:r>
            <a:r>
              <a:rPr lang="nl-NL" dirty="0" err="1" smtClean="0"/>
              <a:t>PMTs</a:t>
            </a:r>
            <a:endParaRPr lang="nl-NL" dirty="0"/>
          </a:p>
        </p:txBody>
      </p:sp>
      <p:sp>
        <p:nvSpPr>
          <p:cNvPr id="22" name="TextBox 21"/>
          <p:cNvSpPr txBox="1"/>
          <p:nvPr/>
        </p:nvSpPr>
        <p:spPr>
          <a:xfrm>
            <a:off x="3995936" y="6561204"/>
            <a:ext cx="6174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WP F-L</a:t>
            </a:r>
            <a:endParaRPr lang="nl-NL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23188"/>
            <a:ext cx="9185840" cy="6881188"/>
            <a:chOff x="-57080" y="-23188"/>
            <a:chExt cx="9185840" cy="6881188"/>
          </a:xfrm>
        </p:grpSpPr>
        <p:pic>
          <p:nvPicPr>
            <p:cNvPr id="6" name="Picture 5" descr="http://antares.in2p3.fr/Gallery/3D/antares_pub.jpe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-43180" y="-23188"/>
              <a:ext cx="9171940" cy="6878955"/>
            </a:xfrm>
            <a:prstGeom prst="rect">
              <a:avLst/>
            </a:prstGeom>
            <a:noFill/>
          </p:spPr>
        </p:pic>
        <p:sp>
          <p:nvSpPr>
            <p:cNvPr id="7" name="Rectangle 6"/>
            <p:cNvSpPr/>
            <p:nvPr/>
          </p:nvSpPr>
          <p:spPr>
            <a:xfrm>
              <a:off x="-57080" y="0"/>
              <a:ext cx="9144000" cy="6858000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76"/>
            <a:ext cx="8229600" cy="634082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Distribution to / from PMTs</a:t>
            </a:r>
            <a:endParaRPr lang="nl-NL" sz="3200" b="1" dirty="0"/>
          </a:p>
        </p:txBody>
      </p:sp>
      <p:pic>
        <p:nvPicPr>
          <p:cNvPr id="4" name="Picture 1" descr="L:\App\KM3Net\Optical_module\TussenPrintje\Octopus_v02\Octopus_v02_documentation\Photo's\_MG_9662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65" y="1062206"/>
            <a:ext cx="6659857" cy="580475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912980" y="4293096"/>
            <a:ext cx="203235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Nicknamed;</a:t>
            </a:r>
          </a:p>
          <a:p>
            <a:pPr lvl="1"/>
            <a:r>
              <a:rPr lang="en-US" dirty="0" smtClean="0"/>
              <a:t>Octopus board</a:t>
            </a:r>
          </a:p>
          <a:p>
            <a:pPr lvl="1"/>
            <a:r>
              <a:rPr lang="el-GR" dirty="0" smtClean="0"/>
              <a:t>Χταπόδια</a:t>
            </a:r>
            <a:endParaRPr lang="en-US" dirty="0" smtClean="0"/>
          </a:p>
          <a:p>
            <a:pPr lvl="1"/>
            <a:r>
              <a:rPr lang="en-US" dirty="0" err="1" smtClean="0"/>
              <a:t>Pulpo</a:t>
            </a:r>
            <a:endParaRPr lang="en-US" dirty="0" smtClean="0"/>
          </a:p>
          <a:p>
            <a:pPr lvl="1"/>
            <a:r>
              <a:rPr lang="en-US" dirty="0" err="1" smtClean="0"/>
              <a:t>Piovra</a:t>
            </a:r>
            <a:endParaRPr lang="nl-NL" dirty="0"/>
          </a:p>
        </p:txBody>
      </p:sp>
      <p:pic>
        <p:nvPicPr>
          <p:cNvPr id="14338" name="Picture 2" descr="http://www.dimensionsguide.com/wp-content/uploads/2010/06/Dimensions-of-a-Sardin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327291">
            <a:off x="6850690" y="3293661"/>
            <a:ext cx="925621" cy="424855"/>
          </a:xfrm>
          <a:prstGeom prst="rect">
            <a:avLst/>
          </a:prstGeom>
          <a:noFill/>
        </p:spPr>
      </p:pic>
      <p:pic>
        <p:nvPicPr>
          <p:cNvPr id="54274" name="Picture 2" descr="Image Detail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20272" y="2924944"/>
            <a:ext cx="1668413" cy="1436019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995936" y="6561204"/>
            <a:ext cx="6174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WP F-L</a:t>
            </a:r>
            <a:endParaRPr lang="nl-NL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5328" y="-23188"/>
            <a:ext cx="9185840" cy="6881188"/>
            <a:chOff x="-57080" y="-23188"/>
            <a:chExt cx="9185840" cy="6881188"/>
          </a:xfrm>
        </p:grpSpPr>
        <p:pic>
          <p:nvPicPr>
            <p:cNvPr id="7" name="Picture 6" descr="http://antares.in2p3.fr/Gallery/3D/antares_pub.jpe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-43180" y="-23188"/>
              <a:ext cx="9171940" cy="6878955"/>
            </a:xfrm>
            <a:prstGeom prst="rect">
              <a:avLst/>
            </a:prstGeom>
            <a:noFill/>
          </p:spPr>
        </p:pic>
        <p:sp>
          <p:nvSpPr>
            <p:cNvPr id="8" name="Rectangle 7"/>
            <p:cNvSpPr/>
            <p:nvPr/>
          </p:nvSpPr>
          <p:spPr>
            <a:xfrm>
              <a:off x="-57080" y="0"/>
              <a:ext cx="9144000" cy="6858000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34082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PPM-DOM functions</a:t>
            </a:r>
            <a:endParaRPr lang="nl-NL" sz="32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08720"/>
            <a:ext cx="6363325" cy="48935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95936" y="6561204"/>
            <a:ext cx="6174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WP F-L</a:t>
            </a:r>
            <a:endParaRPr lang="nl-NL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5328" y="-23188"/>
            <a:ext cx="9185840" cy="6881188"/>
            <a:chOff x="-57080" y="-23188"/>
            <a:chExt cx="9185840" cy="6881188"/>
          </a:xfrm>
        </p:grpSpPr>
        <p:pic>
          <p:nvPicPr>
            <p:cNvPr id="20" name="Picture 19" descr="http://antares.in2p3.fr/Gallery/3D/antares_pub.jpe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-43180" y="-23188"/>
              <a:ext cx="9171940" cy="6878955"/>
            </a:xfrm>
            <a:prstGeom prst="rect">
              <a:avLst/>
            </a:prstGeom>
            <a:noFill/>
          </p:spPr>
        </p:pic>
        <p:sp>
          <p:nvSpPr>
            <p:cNvPr id="21" name="Rectangle 20"/>
            <p:cNvSpPr/>
            <p:nvPr/>
          </p:nvSpPr>
          <p:spPr>
            <a:xfrm>
              <a:off x="-57080" y="0"/>
              <a:ext cx="9144000" cy="6858000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64"/>
            <a:ext cx="8229600" cy="634082"/>
          </a:xfrm>
        </p:spPr>
        <p:txBody>
          <a:bodyPr>
            <a:normAutofit/>
          </a:bodyPr>
          <a:lstStyle/>
          <a:p>
            <a:r>
              <a:rPr lang="nl-NL" sz="3200" b="1" dirty="0" smtClean="0"/>
              <a:t>CLB test </a:t>
            </a:r>
            <a:r>
              <a:rPr lang="nl-NL" sz="3200" b="1" dirty="0" err="1" smtClean="0"/>
              <a:t>setup</a:t>
            </a:r>
            <a:endParaRPr lang="nl-NL" sz="3200" b="1" dirty="0"/>
          </a:p>
        </p:txBody>
      </p:sp>
      <p:pic>
        <p:nvPicPr>
          <p:cNvPr id="5" name="Picture 2" descr="Z:\DOM PPM\Central Logic Board\Photos CLB\IMG_45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67" y="703101"/>
            <a:ext cx="6007311" cy="40048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013176"/>
            <a:ext cx="1330523" cy="1095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lèche droite 7"/>
          <p:cNvSpPr/>
          <p:nvPr/>
        </p:nvSpPr>
        <p:spPr>
          <a:xfrm rot="10800000">
            <a:off x="3419872" y="5517232"/>
            <a:ext cx="61499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èche droite 8"/>
          <p:cNvSpPr/>
          <p:nvPr/>
        </p:nvSpPr>
        <p:spPr>
          <a:xfrm rot="16200000">
            <a:off x="2552553" y="4695405"/>
            <a:ext cx="552330" cy="83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èche droite 9"/>
          <p:cNvSpPr/>
          <p:nvPr/>
        </p:nvSpPr>
        <p:spPr>
          <a:xfrm rot="16200000">
            <a:off x="2393223" y="4691942"/>
            <a:ext cx="552332" cy="832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èche droite 10"/>
          <p:cNvSpPr/>
          <p:nvPr/>
        </p:nvSpPr>
        <p:spPr>
          <a:xfrm rot="16200000">
            <a:off x="3347811" y="4277682"/>
            <a:ext cx="1364380" cy="694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941168"/>
            <a:ext cx="3155597" cy="117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ZoneTexte 12"/>
          <p:cNvSpPr txBox="1"/>
          <p:nvPr/>
        </p:nvSpPr>
        <p:spPr>
          <a:xfrm>
            <a:off x="5436096" y="2708920"/>
            <a:ext cx="765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CLB</a:t>
            </a:r>
            <a:endParaRPr lang="en-US" sz="1400" b="1" dirty="0"/>
          </a:p>
        </p:txBody>
      </p:sp>
      <p:sp>
        <p:nvSpPr>
          <p:cNvPr id="13" name="ZoneTexte 13"/>
          <p:cNvSpPr txBox="1"/>
          <p:nvPr/>
        </p:nvSpPr>
        <p:spPr>
          <a:xfrm>
            <a:off x="4932040" y="4797152"/>
            <a:ext cx="8119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GPS</a:t>
            </a:r>
            <a:endParaRPr lang="en-US" sz="1400" b="1" dirty="0"/>
          </a:p>
        </p:txBody>
      </p:sp>
      <p:sp>
        <p:nvSpPr>
          <p:cNvPr id="14" name="ZoneTexte 15"/>
          <p:cNvSpPr txBox="1"/>
          <p:nvPr/>
        </p:nvSpPr>
        <p:spPr>
          <a:xfrm>
            <a:off x="539552" y="3645024"/>
            <a:ext cx="620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ML 507</a:t>
            </a:r>
            <a:endParaRPr lang="en-US" sz="1400" b="1" dirty="0"/>
          </a:p>
        </p:txBody>
      </p:sp>
      <p:sp>
        <p:nvSpPr>
          <p:cNvPr id="15" name="ZoneTexte 16"/>
          <p:cNvSpPr txBox="1"/>
          <p:nvPr/>
        </p:nvSpPr>
        <p:spPr>
          <a:xfrm>
            <a:off x="3599748" y="3122750"/>
            <a:ext cx="620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ML 605</a:t>
            </a:r>
            <a:endParaRPr lang="en-US" sz="1400" b="1" dirty="0"/>
          </a:p>
        </p:txBody>
      </p:sp>
      <p:sp>
        <p:nvSpPr>
          <p:cNvPr id="16" name="ZoneTexte 17"/>
          <p:cNvSpPr txBox="1"/>
          <p:nvPr/>
        </p:nvSpPr>
        <p:spPr>
          <a:xfrm>
            <a:off x="539552" y="2132856"/>
            <a:ext cx="1184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Ethernet Switch</a:t>
            </a:r>
            <a:endParaRPr lang="en-US" sz="1400" b="1" dirty="0"/>
          </a:p>
        </p:txBody>
      </p:sp>
      <p:sp>
        <p:nvSpPr>
          <p:cNvPr id="17" name="TextBox 15"/>
          <p:cNvSpPr txBox="1"/>
          <p:nvPr/>
        </p:nvSpPr>
        <p:spPr>
          <a:xfrm>
            <a:off x="7092280" y="4052658"/>
            <a:ext cx="1710191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SACLAY test bench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8" name="ZoneTexte 20"/>
          <p:cNvSpPr txBox="1"/>
          <p:nvPr/>
        </p:nvSpPr>
        <p:spPr>
          <a:xfrm>
            <a:off x="1115616" y="5301208"/>
            <a:ext cx="1019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LMK 0300</a:t>
            </a:r>
            <a:endParaRPr lang="en-US" sz="1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995936" y="6561204"/>
            <a:ext cx="6174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WP F-L</a:t>
            </a:r>
            <a:endParaRPr lang="nl-NL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roup 118"/>
          <p:cNvGrpSpPr/>
          <p:nvPr/>
        </p:nvGrpSpPr>
        <p:grpSpPr>
          <a:xfrm>
            <a:off x="-5328" y="-23188"/>
            <a:ext cx="9185840" cy="6881188"/>
            <a:chOff x="-57080" y="-23188"/>
            <a:chExt cx="9185840" cy="6881188"/>
          </a:xfrm>
        </p:grpSpPr>
        <p:pic>
          <p:nvPicPr>
            <p:cNvPr id="120" name="Picture 119" descr="http://antares.in2p3.fr/Gallery/3D/antares_pub.jpe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-43180" y="-23188"/>
              <a:ext cx="9171940" cy="6878955"/>
            </a:xfrm>
            <a:prstGeom prst="rect">
              <a:avLst/>
            </a:prstGeom>
            <a:noFill/>
          </p:spPr>
        </p:pic>
        <p:sp>
          <p:nvSpPr>
            <p:cNvPr id="121" name="Rectangle 120"/>
            <p:cNvSpPr/>
            <p:nvPr/>
          </p:nvSpPr>
          <p:spPr>
            <a:xfrm>
              <a:off x="-57080" y="0"/>
              <a:ext cx="9144000" cy="6858000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 dirty="0">
                <a:solidFill>
                  <a:schemeClr val="tx1"/>
                </a:solidFill>
              </a:endParaRPr>
            </a:p>
          </p:txBody>
        </p:sp>
      </p:grpSp>
      <p:sp>
        <p:nvSpPr>
          <p:cNvPr id="17409" name="Text Box 2"/>
          <p:cNvSpPr txBox="1">
            <a:spLocks noChangeArrowheads="1"/>
          </p:cNvSpPr>
          <p:nvPr/>
        </p:nvSpPr>
        <p:spPr bwMode="auto">
          <a:xfrm>
            <a:off x="2195736" y="0"/>
            <a:ext cx="4800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ctr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n-GB" sz="3200" b="1" dirty="0" smtClean="0"/>
              <a:t>DOM-LCM cable (BEOC)</a:t>
            </a:r>
            <a:endParaRPr lang="en-GB" sz="3200" b="1" dirty="0"/>
          </a:p>
        </p:txBody>
      </p:sp>
      <p:sp>
        <p:nvSpPr>
          <p:cNvPr id="4" name="TextBox 81"/>
          <p:cNvSpPr txBox="1"/>
          <p:nvPr/>
        </p:nvSpPr>
        <p:spPr>
          <a:xfrm>
            <a:off x="875768" y="1176767"/>
            <a:ext cx="25202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Penetrator into Optical Module </a:t>
            </a:r>
            <a:b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</a:b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6 electrical wires (3x UTP)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solidFill>
                  <a:sysClr val="windowText" lastClr="000000"/>
                </a:solidFill>
              </a:rPr>
              <a:t>2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fibres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Bendbright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TextBox 82"/>
          <p:cNvSpPr txBox="1"/>
          <p:nvPr/>
        </p:nvSpPr>
        <p:spPr>
          <a:xfrm>
            <a:off x="5961634" y="1176767"/>
            <a:ext cx="274466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Dry mateable connector on to 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LCM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/>
            </a:r>
            <a:b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</a:b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 electrical wires (1 UTP)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solidFill>
                  <a:sysClr val="windowText" lastClr="000000"/>
                </a:solidFill>
              </a:rPr>
              <a:t>2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fibres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bendbright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73968" y="2341743"/>
            <a:ext cx="5309084" cy="252574"/>
          </a:xfrm>
          <a:prstGeom prst="rect">
            <a:avLst/>
          </a:prstGeom>
          <a:solidFill>
            <a:srgbClr val="EEECE1">
              <a:lumMod val="75000"/>
            </a:srgbClr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Straight Connector 169"/>
          <p:cNvCxnSpPr/>
          <p:nvPr/>
        </p:nvCxnSpPr>
        <p:spPr>
          <a:xfrm rot="10800000">
            <a:off x="2138278" y="2471483"/>
            <a:ext cx="2217699" cy="0"/>
          </a:xfrm>
          <a:prstGeom prst="line">
            <a:avLst/>
          </a:prstGeom>
          <a:noFill/>
          <a:ln w="1270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9" name="Straight Connector 171"/>
          <p:cNvCxnSpPr/>
          <p:nvPr/>
        </p:nvCxnSpPr>
        <p:spPr>
          <a:xfrm rot="10800000">
            <a:off x="2153520" y="2500754"/>
            <a:ext cx="2217699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0" name="Straight Connector 172"/>
          <p:cNvCxnSpPr/>
          <p:nvPr/>
        </p:nvCxnSpPr>
        <p:spPr>
          <a:xfrm rot="10800000">
            <a:off x="2153522" y="2530025"/>
            <a:ext cx="2217699" cy="0"/>
          </a:xfrm>
          <a:prstGeom prst="line">
            <a:avLst/>
          </a:prstGeom>
          <a:noFill/>
          <a:ln w="12700" cap="flat" cmpd="sng" algn="ctr">
            <a:solidFill>
              <a:srgbClr val="00B050"/>
            </a:solidFill>
            <a:prstDash val="solid"/>
          </a:ln>
          <a:effectLst/>
        </p:spPr>
      </p:cxnSp>
      <p:cxnSp>
        <p:nvCxnSpPr>
          <p:cNvPr id="11" name="Straight Connector 173"/>
          <p:cNvCxnSpPr/>
          <p:nvPr/>
        </p:nvCxnSpPr>
        <p:spPr>
          <a:xfrm rot="10800000">
            <a:off x="2145904" y="2559295"/>
            <a:ext cx="2217699" cy="0"/>
          </a:xfrm>
          <a:prstGeom prst="line">
            <a:avLst/>
          </a:prstGeom>
          <a:noFill/>
          <a:ln w="12700" cap="flat" cmpd="sng" algn="ctr">
            <a:solidFill>
              <a:srgbClr val="00B050"/>
            </a:solidFill>
            <a:prstDash val="solid"/>
          </a:ln>
          <a:effectLst/>
        </p:spPr>
      </p:cxnSp>
      <p:cxnSp>
        <p:nvCxnSpPr>
          <p:cNvPr id="12" name="Straight Connector 153"/>
          <p:cNvCxnSpPr/>
          <p:nvPr/>
        </p:nvCxnSpPr>
        <p:spPr>
          <a:xfrm rot="10800000">
            <a:off x="1985876" y="2442212"/>
            <a:ext cx="4708577" cy="0"/>
          </a:xfrm>
          <a:prstGeom prst="line">
            <a:avLst/>
          </a:prstGeom>
          <a:noFill/>
          <a:ln w="12700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</a:ln>
          <a:effectLst/>
        </p:spPr>
      </p:cxnSp>
      <p:grpSp>
        <p:nvGrpSpPr>
          <p:cNvPr id="5" name="Group 174"/>
          <p:cNvGrpSpPr/>
          <p:nvPr/>
        </p:nvGrpSpPr>
        <p:grpSpPr>
          <a:xfrm>
            <a:off x="6209625" y="2423789"/>
            <a:ext cx="407439" cy="159171"/>
            <a:chOff x="6236295" y="2733754"/>
            <a:chExt cx="407439" cy="159171"/>
          </a:xfrm>
        </p:grpSpPr>
        <p:cxnSp>
          <p:nvCxnSpPr>
            <p:cNvPr id="14" name="Straight Connector 43"/>
            <p:cNvCxnSpPr/>
            <p:nvPr/>
          </p:nvCxnSpPr>
          <p:spPr>
            <a:xfrm rot="16200000" flipH="1">
              <a:off x="6222525" y="2747524"/>
              <a:ext cx="159171" cy="131631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</p:cxnSp>
        <p:cxnSp>
          <p:nvCxnSpPr>
            <p:cNvPr id="15" name="Straight Connector 44"/>
            <p:cNvCxnSpPr/>
            <p:nvPr/>
          </p:nvCxnSpPr>
          <p:spPr>
            <a:xfrm rot="16200000" flipH="1">
              <a:off x="6291477" y="2747524"/>
              <a:ext cx="159171" cy="131631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</p:cxnSp>
        <p:cxnSp>
          <p:nvCxnSpPr>
            <p:cNvPr id="16" name="Straight Connector 45"/>
            <p:cNvCxnSpPr/>
            <p:nvPr/>
          </p:nvCxnSpPr>
          <p:spPr>
            <a:xfrm rot="16200000" flipH="1">
              <a:off x="6360429" y="2747524"/>
              <a:ext cx="159171" cy="131631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</p:cxnSp>
        <p:cxnSp>
          <p:nvCxnSpPr>
            <p:cNvPr id="17" name="Straight Connector 46"/>
            <p:cNvCxnSpPr/>
            <p:nvPr/>
          </p:nvCxnSpPr>
          <p:spPr>
            <a:xfrm rot="16200000" flipH="1">
              <a:off x="6429381" y="2747524"/>
              <a:ext cx="159171" cy="131631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</p:cxnSp>
        <p:cxnSp>
          <p:nvCxnSpPr>
            <p:cNvPr id="18" name="Straight Connector 47"/>
            <p:cNvCxnSpPr/>
            <p:nvPr/>
          </p:nvCxnSpPr>
          <p:spPr>
            <a:xfrm rot="16200000" flipH="1">
              <a:off x="6498333" y="2747524"/>
              <a:ext cx="159171" cy="131631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</p:cxnSp>
        <p:cxnSp>
          <p:nvCxnSpPr>
            <p:cNvPr id="19" name="Straight Connector 51"/>
            <p:cNvCxnSpPr/>
            <p:nvPr/>
          </p:nvCxnSpPr>
          <p:spPr>
            <a:xfrm rot="5400000" flipH="1" flipV="1">
              <a:off x="6287009" y="2746939"/>
              <a:ext cx="119181" cy="92814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</p:cxnSp>
        <p:cxnSp>
          <p:nvCxnSpPr>
            <p:cNvPr id="20" name="Straight Connector 52"/>
            <p:cNvCxnSpPr/>
            <p:nvPr/>
          </p:nvCxnSpPr>
          <p:spPr>
            <a:xfrm rot="5400000" flipH="1" flipV="1">
              <a:off x="6316557" y="2747524"/>
              <a:ext cx="159171" cy="131631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</p:cxnSp>
        <p:cxnSp>
          <p:nvCxnSpPr>
            <p:cNvPr id="21" name="Straight Connector 53"/>
            <p:cNvCxnSpPr/>
            <p:nvPr/>
          </p:nvCxnSpPr>
          <p:spPr>
            <a:xfrm rot="5400000" flipH="1" flipV="1">
              <a:off x="6385509" y="2747524"/>
              <a:ext cx="159171" cy="131631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</p:cxnSp>
        <p:cxnSp>
          <p:nvCxnSpPr>
            <p:cNvPr id="22" name="Straight Connector 54"/>
            <p:cNvCxnSpPr/>
            <p:nvPr/>
          </p:nvCxnSpPr>
          <p:spPr>
            <a:xfrm rot="5400000" flipH="1" flipV="1">
              <a:off x="6454461" y="2747524"/>
              <a:ext cx="159171" cy="131631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</p:cxnSp>
        <p:cxnSp>
          <p:nvCxnSpPr>
            <p:cNvPr id="23" name="Straight Connector 55"/>
            <p:cNvCxnSpPr/>
            <p:nvPr/>
          </p:nvCxnSpPr>
          <p:spPr>
            <a:xfrm rot="5400000" flipH="1" flipV="1">
              <a:off x="6527554" y="2788646"/>
              <a:ext cx="106867" cy="9693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</p:cxnSp>
      </p:grpSp>
      <p:cxnSp>
        <p:nvCxnSpPr>
          <p:cNvPr id="28" name="Straight Connector 17"/>
          <p:cNvCxnSpPr/>
          <p:nvPr/>
        </p:nvCxnSpPr>
        <p:spPr>
          <a:xfrm rot="10800000">
            <a:off x="2084048" y="2412941"/>
            <a:ext cx="4710455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9" name="Straight Connector 18"/>
          <p:cNvCxnSpPr/>
          <p:nvPr/>
        </p:nvCxnSpPr>
        <p:spPr>
          <a:xfrm rot="10800000">
            <a:off x="2151365" y="2383670"/>
            <a:ext cx="4605041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30" name="Freeform 19"/>
          <p:cNvSpPr/>
          <p:nvPr/>
        </p:nvSpPr>
        <p:spPr>
          <a:xfrm flipH="1" flipV="1">
            <a:off x="6653450" y="2252835"/>
            <a:ext cx="1777627" cy="410841"/>
          </a:xfrm>
          <a:custGeom>
            <a:avLst/>
            <a:gdLst>
              <a:gd name="connsiteX0" fmla="*/ 0 w 847725"/>
              <a:gd name="connsiteY0" fmla="*/ 0 h 185737"/>
              <a:gd name="connsiteX1" fmla="*/ 359569 w 847725"/>
              <a:gd name="connsiteY1" fmla="*/ 0 h 185737"/>
              <a:gd name="connsiteX2" fmla="*/ 847725 w 847725"/>
              <a:gd name="connsiteY2" fmla="*/ 35719 h 185737"/>
              <a:gd name="connsiteX3" fmla="*/ 847725 w 847725"/>
              <a:gd name="connsiteY3" fmla="*/ 142875 h 185737"/>
              <a:gd name="connsiteX4" fmla="*/ 357188 w 847725"/>
              <a:gd name="connsiteY4" fmla="*/ 185737 h 185737"/>
              <a:gd name="connsiteX5" fmla="*/ 0 w 847725"/>
              <a:gd name="connsiteY5" fmla="*/ 176212 h 185737"/>
              <a:gd name="connsiteX6" fmla="*/ 0 w 847725"/>
              <a:gd name="connsiteY6" fmla="*/ 0 h 185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7725" h="185737">
                <a:moveTo>
                  <a:pt x="0" y="0"/>
                </a:moveTo>
                <a:lnTo>
                  <a:pt x="359569" y="0"/>
                </a:lnTo>
                <a:lnTo>
                  <a:pt x="847725" y="35719"/>
                </a:lnTo>
                <a:lnTo>
                  <a:pt x="847725" y="142875"/>
                </a:lnTo>
                <a:lnTo>
                  <a:pt x="357188" y="185737"/>
                </a:lnTo>
                <a:lnTo>
                  <a:pt x="0" y="176212"/>
                </a:lnTo>
                <a:lnTo>
                  <a:pt x="0" y="0"/>
                </a:lnTo>
                <a:close/>
              </a:path>
            </a:pathLst>
          </a:cu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639691" y="2248384"/>
            <a:ext cx="803927" cy="421019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Group 86"/>
          <p:cNvGrpSpPr/>
          <p:nvPr/>
        </p:nvGrpSpPr>
        <p:grpSpPr>
          <a:xfrm>
            <a:off x="7649663" y="2248417"/>
            <a:ext cx="546338" cy="355298"/>
            <a:chOff x="4957763" y="2181225"/>
            <a:chExt cx="343374" cy="217169"/>
          </a:xfrm>
        </p:grpSpPr>
        <p:sp>
          <p:nvSpPr>
            <p:cNvPr id="33" name="Rectangle 32"/>
            <p:cNvSpPr/>
            <p:nvPr/>
          </p:nvSpPr>
          <p:spPr>
            <a:xfrm>
              <a:off x="4957763" y="2181225"/>
              <a:ext cx="45719" cy="45719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017294" y="2181225"/>
              <a:ext cx="45719" cy="45719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076825" y="2181225"/>
              <a:ext cx="45719" cy="45719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136356" y="2181225"/>
              <a:ext cx="45719" cy="45719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195887" y="2181225"/>
              <a:ext cx="45719" cy="45719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255418" y="2181225"/>
              <a:ext cx="45719" cy="45719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957763" y="2238375"/>
              <a:ext cx="45719" cy="45719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017294" y="2238375"/>
              <a:ext cx="45719" cy="45719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076825" y="2238375"/>
              <a:ext cx="45719" cy="45719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136356" y="2238375"/>
              <a:ext cx="45719" cy="45719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195887" y="2238375"/>
              <a:ext cx="45719" cy="45719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957763" y="2295525"/>
              <a:ext cx="45719" cy="45719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017294" y="2295525"/>
              <a:ext cx="45719" cy="45719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076825" y="2295525"/>
              <a:ext cx="45719" cy="45719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136356" y="2295525"/>
              <a:ext cx="45719" cy="45719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957763" y="2352675"/>
              <a:ext cx="45719" cy="45719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017294" y="2352675"/>
              <a:ext cx="45719" cy="45719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076825" y="2352675"/>
              <a:ext cx="45719" cy="45719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179"/>
          <p:cNvGrpSpPr/>
          <p:nvPr/>
        </p:nvGrpSpPr>
        <p:grpSpPr>
          <a:xfrm>
            <a:off x="4749832" y="1929464"/>
            <a:ext cx="2107770" cy="307777"/>
            <a:chOff x="4466052" y="3809281"/>
            <a:chExt cx="2107770" cy="307777"/>
          </a:xfrm>
        </p:grpSpPr>
        <p:cxnSp>
          <p:nvCxnSpPr>
            <p:cNvPr id="52" name="Straight Arrow Connector 85"/>
            <p:cNvCxnSpPr/>
            <p:nvPr/>
          </p:nvCxnSpPr>
          <p:spPr>
            <a:xfrm>
              <a:off x="4466052" y="3986495"/>
              <a:ext cx="2107770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med" len="med"/>
              <a:tailEnd type="triangle" w="med" len="med"/>
            </a:ln>
            <a:effectLst/>
          </p:spPr>
        </p:cxnSp>
        <p:sp>
          <p:nvSpPr>
            <p:cNvPr id="53" name="TextBox 86"/>
            <p:cNvSpPr txBox="1"/>
            <p:nvPr/>
          </p:nvSpPr>
          <p:spPr>
            <a:xfrm>
              <a:off x="5252909" y="3809281"/>
              <a:ext cx="5549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0.3m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5" name="Group 178"/>
          <p:cNvGrpSpPr/>
          <p:nvPr/>
        </p:nvGrpSpPr>
        <p:grpSpPr>
          <a:xfrm>
            <a:off x="2240216" y="1945809"/>
            <a:ext cx="1604329" cy="307777"/>
            <a:chOff x="1588576" y="3867666"/>
            <a:chExt cx="1604329" cy="307777"/>
          </a:xfrm>
        </p:grpSpPr>
        <p:cxnSp>
          <p:nvCxnSpPr>
            <p:cNvPr id="55" name="Straight Arrow Connector 105"/>
            <p:cNvCxnSpPr/>
            <p:nvPr/>
          </p:nvCxnSpPr>
          <p:spPr>
            <a:xfrm flipV="1">
              <a:off x="1588576" y="4009227"/>
              <a:ext cx="1604329" cy="1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med" len="med"/>
              <a:tailEnd type="triangle" w="med" len="med"/>
            </a:ln>
            <a:effectLst/>
          </p:spPr>
        </p:cxnSp>
        <p:sp>
          <p:nvSpPr>
            <p:cNvPr id="56" name="TextBox 107"/>
            <p:cNvSpPr txBox="1"/>
            <p:nvPr/>
          </p:nvSpPr>
          <p:spPr>
            <a:xfrm>
              <a:off x="2117000" y="3867666"/>
              <a:ext cx="418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1m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6" name="Group 112"/>
          <p:cNvGrpSpPr/>
          <p:nvPr/>
        </p:nvGrpSpPr>
        <p:grpSpPr>
          <a:xfrm>
            <a:off x="5510324" y="2430621"/>
            <a:ext cx="589212" cy="159171"/>
            <a:chOff x="2824163" y="2462215"/>
            <a:chExt cx="223844" cy="69056"/>
          </a:xfrm>
        </p:grpSpPr>
        <p:cxnSp>
          <p:nvCxnSpPr>
            <p:cNvPr id="58" name="Straight Connector 113"/>
            <p:cNvCxnSpPr/>
            <p:nvPr/>
          </p:nvCxnSpPr>
          <p:spPr>
            <a:xfrm rot="16200000" flipH="1">
              <a:off x="2831306" y="2471739"/>
              <a:ext cx="69056" cy="5000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</p:cxnSp>
        <p:cxnSp>
          <p:nvCxnSpPr>
            <p:cNvPr id="59" name="Straight Connector 114"/>
            <p:cNvCxnSpPr/>
            <p:nvPr/>
          </p:nvCxnSpPr>
          <p:spPr>
            <a:xfrm rot="16200000" flipH="1">
              <a:off x="2857501" y="2471739"/>
              <a:ext cx="69056" cy="5000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</p:cxnSp>
        <p:cxnSp>
          <p:nvCxnSpPr>
            <p:cNvPr id="60" name="Straight Connector 115"/>
            <p:cNvCxnSpPr/>
            <p:nvPr/>
          </p:nvCxnSpPr>
          <p:spPr>
            <a:xfrm rot="16200000" flipH="1">
              <a:off x="2883696" y="2471739"/>
              <a:ext cx="69056" cy="5000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</p:cxnSp>
        <p:cxnSp>
          <p:nvCxnSpPr>
            <p:cNvPr id="61" name="Straight Connector 116"/>
            <p:cNvCxnSpPr/>
            <p:nvPr/>
          </p:nvCxnSpPr>
          <p:spPr>
            <a:xfrm rot="16200000" flipH="1">
              <a:off x="2909891" y="2471739"/>
              <a:ext cx="69056" cy="5000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</p:cxnSp>
        <p:cxnSp>
          <p:nvCxnSpPr>
            <p:cNvPr id="62" name="Straight Connector 117"/>
            <p:cNvCxnSpPr/>
            <p:nvPr/>
          </p:nvCxnSpPr>
          <p:spPr>
            <a:xfrm rot="16200000" flipH="1">
              <a:off x="2936086" y="2471739"/>
              <a:ext cx="69056" cy="5000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</p:cxnSp>
        <p:cxnSp>
          <p:nvCxnSpPr>
            <p:cNvPr id="63" name="Straight Connector 118"/>
            <p:cNvCxnSpPr/>
            <p:nvPr/>
          </p:nvCxnSpPr>
          <p:spPr>
            <a:xfrm rot="16200000" flipH="1">
              <a:off x="2962281" y="2471739"/>
              <a:ext cx="69056" cy="5000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</p:cxnSp>
        <p:cxnSp>
          <p:nvCxnSpPr>
            <p:cNvPr id="64" name="Straight Connector 119"/>
            <p:cNvCxnSpPr/>
            <p:nvPr/>
          </p:nvCxnSpPr>
          <p:spPr>
            <a:xfrm rot="16200000" flipH="1">
              <a:off x="2988476" y="2471739"/>
              <a:ext cx="69056" cy="5000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</p:cxnSp>
        <p:cxnSp>
          <p:nvCxnSpPr>
            <p:cNvPr id="65" name="Straight Connector 120"/>
            <p:cNvCxnSpPr/>
            <p:nvPr/>
          </p:nvCxnSpPr>
          <p:spPr>
            <a:xfrm rot="5400000" flipH="1" flipV="1">
              <a:off x="2814639" y="2471739"/>
              <a:ext cx="69056" cy="5000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</p:cxnSp>
        <p:cxnSp>
          <p:nvCxnSpPr>
            <p:cNvPr id="66" name="Straight Connector 121"/>
            <p:cNvCxnSpPr/>
            <p:nvPr/>
          </p:nvCxnSpPr>
          <p:spPr>
            <a:xfrm rot="5400000" flipH="1" flipV="1">
              <a:off x="2840834" y="2471739"/>
              <a:ext cx="69056" cy="5000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</p:cxnSp>
        <p:cxnSp>
          <p:nvCxnSpPr>
            <p:cNvPr id="67" name="Straight Connector 122"/>
            <p:cNvCxnSpPr/>
            <p:nvPr/>
          </p:nvCxnSpPr>
          <p:spPr>
            <a:xfrm rot="5400000" flipH="1" flipV="1">
              <a:off x="2867029" y="2471739"/>
              <a:ext cx="69056" cy="5000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</p:cxnSp>
        <p:cxnSp>
          <p:nvCxnSpPr>
            <p:cNvPr id="68" name="Straight Connector 123"/>
            <p:cNvCxnSpPr/>
            <p:nvPr/>
          </p:nvCxnSpPr>
          <p:spPr>
            <a:xfrm rot="5400000" flipH="1" flipV="1">
              <a:off x="2893224" y="2471739"/>
              <a:ext cx="69056" cy="5000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</p:cxnSp>
        <p:cxnSp>
          <p:nvCxnSpPr>
            <p:cNvPr id="69" name="Straight Connector 124"/>
            <p:cNvCxnSpPr/>
            <p:nvPr/>
          </p:nvCxnSpPr>
          <p:spPr>
            <a:xfrm rot="5400000" flipH="1" flipV="1">
              <a:off x="2919419" y="2471739"/>
              <a:ext cx="69056" cy="5000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</p:cxnSp>
        <p:cxnSp>
          <p:nvCxnSpPr>
            <p:cNvPr id="70" name="Straight Connector 125"/>
            <p:cNvCxnSpPr/>
            <p:nvPr/>
          </p:nvCxnSpPr>
          <p:spPr>
            <a:xfrm rot="5400000" flipH="1" flipV="1">
              <a:off x="2945614" y="2471739"/>
              <a:ext cx="69056" cy="5000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</p:cxnSp>
        <p:cxnSp>
          <p:nvCxnSpPr>
            <p:cNvPr id="71" name="Straight Connector 126"/>
            <p:cNvCxnSpPr/>
            <p:nvPr/>
          </p:nvCxnSpPr>
          <p:spPr>
            <a:xfrm rot="5400000" flipH="1" flipV="1">
              <a:off x="2971809" y="2471739"/>
              <a:ext cx="69056" cy="5000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</p:cxnSp>
      </p:grpSp>
      <p:sp>
        <p:nvSpPr>
          <p:cNvPr id="72" name="Parallelogram 137"/>
          <p:cNvSpPr/>
          <p:nvPr/>
        </p:nvSpPr>
        <p:spPr>
          <a:xfrm flipH="1">
            <a:off x="6040679" y="2317980"/>
            <a:ext cx="250521" cy="297493"/>
          </a:xfrm>
          <a:prstGeom prst="parallelogram">
            <a:avLst>
              <a:gd name="adj" fmla="val 55000"/>
            </a:avLst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Trapezoid 140"/>
          <p:cNvSpPr/>
          <p:nvPr/>
        </p:nvSpPr>
        <p:spPr>
          <a:xfrm rot="5400000">
            <a:off x="1575591" y="2140596"/>
            <a:ext cx="571849" cy="639842"/>
          </a:xfrm>
          <a:prstGeom prst="trapezoid">
            <a:avLst>
              <a:gd name="adj" fmla="val 25114"/>
            </a:avLst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7" name="Group 175"/>
          <p:cNvGrpSpPr/>
          <p:nvPr/>
        </p:nvGrpSpPr>
        <p:grpSpPr>
          <a:xfrm>
            <a:off x="3887625" y="2201200"/>
            <a:ext cx="1184226" cy="1094282"/>
            <a:chOff x="4257195" y="2240655"/>
            <a:chExt cx="1184226" cy="1094282"/>
          </a:xfrm>
        </p:grpSpPr>
        <p:sp>
          <p:nvSpPr>
            <p:cNvPr id="75" name="Oval 142"/>
            <p:cNvSpPr/>
            <p:nvPr/>
          </p:nvSpPr>
          <p:spPr>
            <a:xfrm>
              <a:off x="4257195" y="2240655"/>
              <a:ext cx="1094282" cy="1094282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 rot="18991493">
              <a:off x="4946746" y="3140080"/>
              <a:ext cx="494675" cy="179882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3" name="Trapezoid 133"/>
          <p:cNvSpPr/>
          <p:nvPr/>
        </p:nvSpPr>
        <p:spPr>
          <a:xfrm rot="10800000">
            <a:off x="912859" y="2712121"/>
            <a:ext cx="736608" cy="639842"/>
          </a:xfrm>
          <a:prstGeom prst="trapezoid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2" name="Group 102"/>
          <p:cNvGrpSpPr/>
          <p:nvPr/>
        </p:nvGrpSpPr>
        <p:grpSpPr>
          <a:xfrm>
            <a:off x="2206375" y="2346801"/>
            <a:ext cx="589215" cy="159171"/>
            <a:chOff x="2824163" y="2462215"/>
            <a:chExt cx="223844" cy="69056"/>
          </a:xfrm>
        </p:grpSpPr>
        <p:cxnSp>
          <p:nvCxnSpPr>
            <p:cNvPr id="92" name="Straight Connector 56"/>
            <p:cNvCxnSpPr/>
            <p:nvPr/>
          </p:nvCxnSpPr>
          <p:spPr>
            <a:xfrm rot="16200000" flipH="1">
              <a:off x="2831306" y="2471739"/>
              <a:ext cx="69056" cy="5000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</p:cxnSp>
        <p:cxnSp>
          <p:nvCxnSpPr>
            <p:cNvPr id="93" name="Straight Connector 57"/>
            <p:cNvCxnSpPr/>
            <p:nvPr/>
          </p:nvCxnSpPr>
          <p:spPr>
            <a:xfrm rot="16200000" flipH="1">
              <a:off x="2857501" y="2471739"/>
              <a:ext cx="69056" cy="5000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</p:cxnSp>
        <p:cxnSp>
          <p:nvCxnSpPr>
            <p:cNvPr id="94" name="Straight Connector 58"/>
            <p:cNvCxnSpPr/>
            <p:nvPr/>
          </p:nvCxnSpPr>
          <p:spPr>
            <a:xfrm rot="16200000" flipH="1">
              <a:off x="2883696" y="2471739"/>
              <a:ext cx="69056" cy="5000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</p:cxnSp>
        <p:cxnSp>
          <p:nvCxnSpPr>
            <p:cNvPr id="95" name="Straight Connector 59"/>
            <p:cNvCxnSpPr/>
            <p:nvPr/>
          </p:nvCxnSpPr>
          <p:spPr>
            <a:xfrm rot="16200000" flipH="1">
              <a:off x="2909891" y="2471739"/>
              <a:ext cx="69056" cy="5000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</p:cxnSp>
        <p:cxnSp>
          <p:nvCxnSpPr>
            <p:cNvPr id="96" name="Straight Connector 60"/>
            <p:cNvCxnSpPr/>
            <p:nvPr/>
          </p:nvCxnSpPr>
          <p:spPr>
            <a:xfrm rot="16200000" flipH="1">
              <a:off x="2936086" y="2471739"/>
              <a:ext cx="69056" cy="5000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</p:cxnSp>
        <p:cxnSp>
          <p:nvCxnSpPr>
            <p:cNvPr id="97" name="Straight Connector 61"/>
            <p:cNvCxnSpPr/>
            <p:nvPr/>
          </p:nvCxnSpPr>
          <p:spPr>
            <a:xfrm rot="16200000" flipH="1">
              <a:off x="2962281" y="2471739"/>
              <a:ext cx="69056" cy="5000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</p:cxnSp>
        <p:cxnSp>
          <p:nvCxnSpPr>
            <p:cNvPr id="98" name="Straight Connector 62"/>
            <p:cNvCxnSpPr/>
            <p:nvPr/>
          </p:nvCxnSpPr>
          <p:spPr>
            <a:xfrm rot="16200000" flipH="1">
              <a:off x="2988476" y="2471739"/>
              <a:ext cx="69056" cy="5000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</p:cxnSp>
        <p:cxnSp>
          <p:nvCxnSpPr>
            <p:cNvPr id="99" name="Straight Connector 63"/>
            <p:cNvCxnSpPr/>
            <p:nvPr/>
          </p:nvCxnSpPr>
          <p:spPr>
            <a:xfrm rot="5400000" flipH="1" flipV="1">
              <a:off x="2814639" y="2471739"/>
              <a:ext cx="69056" cy="5000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</p:cxnSp>
        <p:cxnSp>
          <p:nvCxnSpPr>
            <p:cNvPr id="100" name="Straight Connector 64"/>
            <p:cNvCxnSpPr/>
            <p:nvPr/>
          </p:nvCxnSpPr>
          <p:spPr>
            <a:xfrm rot="5400000" flipH="1" flipV="1">
              <a:off x="2840834" y="2471739"/>
              <a:ext cx="69056" cy="5000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</p:cxnSp>
        <p:cxnSp>
          <p:nvCxnSpPr>
            <p:cNvPr id="101" name="Straight Connector 65"/>
            <p:cNvCxnSpPr/>
            <p:nvPr/>
          </p:nvCxnSpPr>
          <p:spPr>
            <a:xfrm rot="5400000" flipH="1" flipV="1">
              <a:off x="2867029" y="2471739"/>
              <a:ext cx="69056" cy="5000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</p:cxnSp>
        <p:cxnSp>
          <p:nvCxnSpPr>
            <p:cNvPr id="102" name="Straight Connector 66"/>
            <p:cNvCxnSpPr/>
            <p:nvPr/>
          </p:nvCxnSpPr>
          <p:spPr>
            <a:xfrm rot="5400000" flipH="1" flipV="1">
              <a:off x="2893224" y="2471739"/>
              <a:ext cx="69056" cy="5000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</p:cxnSp>
        <p:cxnSp>
          <p:nvCxnSpPr>
            <p:cNvPr id="103" name="Straight Connector 67"/>
            <p:cNvCxnSpPr/>
            <p:nvPr/>
          </p:nvCxnSpPr>
          <p:spPr>
            <a:xfrm rot="5400000" flipH="1" flipV="1">
              <a:off x="2919419" y="2471739"/>
              <a:ext cx="69056" cy="5000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</p:cxnSp>
        <p:cxnSp>
          <p:nvCxnSpPr>
            <p:cNvPr id="104" name="Straight Connector 68"/>
            <p:cNvCxnSpPr/>
            <p:nvPr/>
          </p:nvCxnSpPr>
          <p:spPr>
            <a:xfrm rot="5400000" flipH="1" flipV="1">
              <a:off x="2945614" y="2471739"/>
              <a:ext cx="69056" cy="5000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</p:cxnSp>
        <p:cxnSp>
          <p:nvCxnSpPr>
            <p:cNvPr id="105" name="Straight Connector 69"/>
            <p:cNvCxnSpPr/>
            <p:nvPr/>
          </p:nvCxnSpPr>
          <p:spPr>
            <a:xfrm rot="5400000" flipH="1" flipV="1">
              <a:off x="2971809" y="2471739"/>
              <a:ext cx="69056" cy="5000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</p:cxnSp>
      </p:grpSp>
      <p:sp>
        <p:nvSpPr>
          <p:cNvPr id="106" name="Trapezoid 176"/>
          <p:cNvSpPr/>
          <p:nvPr/>
        </p:nvSpPr>
        <p:spPr>
          <a:xfrm rot="16200000">
            <a:off x="3844228" y="2149902"/>
            <a:ext cx="537997" cy="639842"/>
          </a:xfrm>
          <a:prstGeom prst="trapezoid">
            <a:avLst>
              <a:gd name="adj" fmla="val 25114"/>
            </a:avLst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Trapezoid 177"/>
          <p:cNvSpPr/>
          <p:nvPr/>
        </p:nvSpPr>
        <p:spPr>
          <a:xfrm rot="5400000" flipH="1">
            <a:off x="4484308" y="2149902"/>
            <a:ext cx="537997" cy="639842"/>
          </a:xfrm>
          <a:prstGeom prst="trapezoid">
            <a:avLst>
              <a:gd name="adj" fmla="val 25114"/>
            </a:avLst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TextBox 183"/>
          <p:cNvSpPr txBox="1"/>
          <p:nvPr/>
        </p:nvSpPr>
        <p:spPr>
          <a:xfrm>
            <a:off x="3999187" y="2508252"/>
            <a:ext cx="667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DC/DC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09" name="Parallelogram 131"/>
          <p:cNvSpPr/>
          <p:nvPr/>
        </p:nvSpPr>
        <p:spPr>
          <a:xfrm flipH="1">
            <a:off x="3036221" y="2328865"/>
            <a:ext cx="250521" cy="297493"/>
          </a:xfrm>
          <a:prstGeom prst="parallelogram">
            <a:avLst>
              <a:gd name="adj" fmla="val 55000"/>
            </a:avLst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1042768" y="2179121"/>
            <a:ext cx="495300" cy="529704"/>
          </a:xfrm>
          <a:prstGeom prst="rect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" name="Picture 3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427984" y="4653136"/>
            <a:ext cx="2060681" cy="1943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Connecteur droit avec flèche 2"/>
          <p:cNvCxnSpPr/>
          <p:nvPr/>
        </p:nvCxnSpPr>
        <p:spPr bwMode="auto">
          <a:xfrm>
            <a:off x="4228510" y="3665738"/>
            <a:ext cx="487506" cy="84338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5" name="TextBox 4"/>
          <p:cNvSpPr txBox="1"/>
          <p:nvPr/>
        </p:nvSpPr>
        <p:spPr>
          <a:xfrm>
            <a:off x="6516216" y="5634353"/>
            <a:ext cx="12186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35100" algn="l"/>
              </a:tabLst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Vin: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400Vdc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35100" algn="l"/>
              </a:tabLst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Vout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:  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12Vdc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35100" algn="l"/>
              </a:tabLst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Pout: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&lt; 18W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35100" algn="l"/>
              </a:tabLst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ƞ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:        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&gt; 90%</a:t>
            </a:r>
          </a:p>
        </p:txBody>
      </p:sp>
      <p:cxnSp>
        <p:nvCxnSpPr>
          <p:cNvPr id="118" name="Connecteur droit avec flèche 117"/>
          <p:cNvCxnSpPr/>
          <p:nvPr/>
        </p:nvCxnSpPr>
        <p:spPr bwMode="auto">
          <a:xfrm flipH="1" flipV="1">
            <a:off x="1781690" y="2955120"/>
            <a:ext cx="204186" cy="34036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ZoneTexte 1"/>
          <p:cNvSpPr txBox="1"/>
          <p:nvPr/>
        </p:nvSpPr>
        <p:spPr>
          <a:xfrm>
            <a:off x="3203848" y="738961"/>
            <a:ext cx="2643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Equipressure</a:t>
            </a:r>
            <a:r>
              <a:rPr lang="en-GB" dirty="0"/>
              <a:t> </a:t>
            </a:r>
            <a:r>
              <a:rPr lang="en-GB" dirty="0" smtClean="0"/>
              <a:t>cable (PBOF)</a:t>
            </a:r>
            <a:endParaRPr lang="en-GB" dirty="0"/>
          </a:p>
        </p:txBody>
      </p:sp>
      <p:sp>
        <p:nvSpPr>
          <p:cNvPr id="77" name="Flèche vers le bas 76"/>
          <p:cNvSpPr/>
          <p:nvPr/>
        </p:nvSpPr>
        <p:spPr bwMode="auto">
          <a:xfrm rot="18757970">
            <a:off x="5007242" y="3232887"/>
            <a:ext cx="334619" cy="7083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8" name="ZoneTexte 77"/>
          <p:cNvSpPr txBox="1"/>
          <p:nvPr/>
        </p:nvSpPr>
        <p:spPr>
          <a:xfrm>
            <a:off x="5508104" y="3645024"/>
            <a:ext cx="1300356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dirty="0" smtClean="0"/>
              <a:t>Hydrophone</a:t>
            </a:r>
            <a:endParaRPr lang="fr-FR" sz="1600" dirty="0"/>
          </a:p>
        </p:txBody>
      </p:sp>
      <p:pic>
        <p:nvPicPr>
          <p:cNvPr id="110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41514" y="2683177"/>
            <a:ext cx="1802486" cy="1378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" name="ZoneTexte 78"/>
          <p:cNvSpPr txBox="1"/>
          <p:nvPr/>
        </p:nvSpPr>
        <p:spPr>
          <a:xfrm>
            <a:off x="7327797" y="4005064"/>
            <a:ext cx="18162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Seacon</a:t>
            </a:r>
            <a:r>
              <a:rPr lang="fr-FR" sz="1400" dirty="0" smtClean="0"/>
              <a:t> Ti </a:t>
            </a:r>
            <a:r>
              <a:rPr lang="fr-FR" sz="1400" dirty="0" err="1" smtClean="0"/>
              <a:t>connector</a:t>
            </a:r>
            <a:endParaRPr lang="fr-FR" sz="1400" dirty="0"/>
          </a:p>
        </p:txBody>
      </p:sp>
      <p:cxnSp>
        <p:nvCxnSpPr>
          <p:cNvPr id="114" name="Straight Arrow Connector 113"/>
          <p:cNvCxnSpPr/>
          <p:nvPr/>
        </p:nvCxnSpPr>
        <p:spPr>
          <a:xfrm flipH="1">
            <a:off x="3851920" y="1171009"/>
            <a:ext cx="576064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3995936" y="6561204"/>
            <a:ext cx="6174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WP F-L</a:t>
            </a:r>
            <a:endParaRPr lang="nl-NL" sz="1200" dirty="0"/>
          </a:p>
        </p:txBody>
      </p:sp>
      <p:sp>
        <p:nvSpPr>
          <p:cNvPr id="116" name="TextBox 115"/>
          <p:cNvSpPr txBox="1"/>
          <p:nvPr/>
        </p:nvSpPr>
        <p:spPr>
          <a:xfrm>
            <a:off x="5220072" y="2996952"/>
            <a:ext cx="1994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kern="0" dirty="0" smtClean="0">
                <a:solidFill>
                  <a:sysClr val="windowText" lastClr="000000"/>
                </a:solidFill>
              </a:rPr>
              <a:t>Dry </a:t>
            </a:r>
            <a:r>
              <a:rPr lang="en-US" sz="1400" kern="0" dirty="0" err="1" smtClean="0">
                <a:solidFill>
                  <a:sysClr val="windowText" lastClr="000000"/>
                </a:solidFill>
              </a:rPr>
              <a:t>mateable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 connector </a:t>
            </a:r>
            <a:br>
              <a:rPr lang="en-US" sz="1400" kern="0" dirty="0" smtClean="0">
                <a:solidFill>
                  <a:sysClr val="windowText" lastClr="000000"/>
                </a:solidFill>
              </a:rPr>
            </a:br>
            <a:r>
              <a:rPr lang="nl-NL" sz="1400" dirty="0" smtClean="0"/>
              <a:t>2 x UTP</a:t>
            </a:r>
            <a:endParaRPr lang="nl-NL" sz="1400" dirty="0"/>
          </a:p>
        </p:txBody>
      </p:sp>
      <p:sp>
        <p:nvSpPr>
          <p:cNvPr id="11266" name="AutoShape 2"/>
          <p:cNvSpPr>
            <a:spLocks noChangeAspect="1" noChangeArrowheads="1" noTextEdit="1"/>
          </p:cNvSpPr>
          <p:nvPr/>
        </p:nvSpPr>
        <p:spPr bwMode="auto">
          <a:xfrm>
            <a:off x="179388" y="3740150"/>
            <a:ext cx="3448050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863"/>
          <a:stretch>
            <a:fillRect/>
          </a:stretch>
        </p:blipFill>
        <p:spPr bwMode="auto">
          <a:xfrm>
            <a:off x="906463" y="3625850"/>
            <a:ext cx="2720975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Freeform 5"/>
          <p:cNvSpPr>
            <a:spLocks noEditPoints="1"/>
          </p:cNvSpPr>
          <p:nvPr/>
        </p:nvSpPr>
        <p:spPr bwMode="auto">
          <a:xfrm>
            <a:off x="720726" y="4402138"/>
            <a:ext cx="1092200" cy="249238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2175" y="601"/>
              </a:cxn>
              <a:cxn ang="0">
                <a:pos x="2171" y="616"/>
              </a:cxn>
              <a:cxn ang="0">
                <a:pos x="0" y="15"/>
              </a:cxn>
              <a:cxn ang="0">
                <a:pos x="5" y="0"/>
              </a:cxn>
              <a:cxn ang="0">
                <a:pos x="2075" y="496"/>
              </a:cxn>
              <a:cxn ang="0">
                <a:pos x="2188" y="612"/>
              </a:cxn>
              <a:cxn ang="0">
                <a:pos x="2032" y="654"/>
              </a:cxn>
              <a:cxn ang="0">
                <a:pos x="2022" y="648"/>
              </a:cxn>
              <a:cxn ang="0">
                <a:pos x="2028" y="638"/>
              </a:cxn>
              <a:cxn ang="0">
                <a:pos x="2171" y="601"/>
              </a:cxn>
              <a:cxn ang="0">
                <a:pos x="2167" y="614"/>
              </a:cxn>
              <a:cxn ang="0">
                <a:pos x="2064" y="508"/>
              </a:cxn>
              <a:cxn ang="0">
                <a:pos x="2064" y="496"/>
              </a:cxn>
              <a:cxn ang="0">
                <a:pos x="2075" y="496"/>
              </a:cxn>
            </a:cxnLst>
            <a:rect l="0" t="0" r="r" b="b"/>
            <a:pathLst>
              <a:path w="2188" h="655">
                <a:moveTo>
                  <a:pt x="5" y="0"/>
                </a:moveTo>
                <a:lnTo>
                  <a:pt x="2175" y="601"/>
                </a:lnTo>
                <a:lnTo>
                  <a:pt x="2171" y="616"/>
                </a:lnTo>
                <a:lnTo>
                  <a:pt x="0" y="15"/>
                </a:lnTo>
                <a:lnTo>
                  <a:pt x="5" y="0"/>
                </a:lnTo>
                <a:close/>
                <a:moveTo>
                  <a:pt x="2075" y="496"/>
                </a:moveTo>
                <a:lnTo>
                  <a:pt x="2188" y="612"/>
                </a:lnTo>
                <a:lnTo>
                  <a:pt x="2032" y="654"/>
                </a:lnTo>
                <a:cubicBezTo>
                  <a:pt x="2027" y="655"/>
                  <a:pt x="2023" y="652"/>
                  <a:pt x="2022" y="648"/>
                </a:cubicBezTo>
                <a:cubicBezTo>
                  <a:pt x="2021" y="644"/>
                  <a:pt x="2023" y="639"/>
                  <a:pt x="2028" y="638"/>
                </a:cubicBezTo>
                <a:lnTo>
                  <a:pt x="2171" y="601"/>
                </a:lnTo>
                <a:lnTo>
                  <a:pt x="2167" y="614"/>
                </a:lnTo>
                <a:lnTo>
                  <a:pt x="2064" y="508"/>
                </a:lnTo>
                <a:cubicBezTo>
                  <a:pt x="2061" y="504"/>
                  <a:pt x="2061" y="499"/>
                  <a:pt x="2064" y="496"/>
                </a:cubicBezTo>
                <a:cubicBezTo>
                  <a:pt x="2067" y="493"/>
                  <a:pt x="2072" y="493"/>
                  <a:pt x="2075" y="496"/>
                </a:cubicBezTo>
                <a:close/>
              </a:path>
            </a:pathLst>
          </a:custGeom>
          <a:solidFill>
            <a:srgbClr val="FF0000"/>
          </a:solidFill>
          <a:ln w="0" cap="flat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1270" name="Freeform 6"/>
          <p:cNvSpPr>
            <a:spLocks noEditPoints="1"/>
          </p:cNvSpPr>
          <p:nvPr/>
        </p:nvSpPr>
        <p:spPr bwMode="auto">
          <a:xfrm>
            <a:off x="720726" y="4194175"/>
            <a:ext cx="790575" cy="182563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1570" y="423"/>
              </a:cxn>
              <a:cxn ang="0">
                <a:pos x="1566" y="439"/>
              </a:cxn>
              <a:cxn ang="0">
                <a:pos x="0" y="15"/>
              </a:cxn>
              <a:cxn ang="0">
                <a:pos x="5" y="0"/>
              </a:cxn>
              <a:cxn ang="0">
                <a:pos x="1470" y="320"/>
              </a:cxn>
              <a:cxn ang="0">
                <a:pos x="1584" y="435"/>
              </a:cxn>
              <a:cxn ang="0">
                <a:pos x="1427" y="478"/>
              </a:cxn>
              <a:cxn ang="0">
                <a:pos x="1417" y="472"/>
              </a:cxn>
              <a:cxn ang="0">
                <a:pos x="1423" y="462"/>
              </a:cxn>
              <a:cxn ang="0">
                <a:pos x="1566" y="423"/>
              </a:cxn>
              <a:cxn ang="0">
                <a:pos x="1563" y="437"/>
              </a:cxn>
              <a:cxn ang="0">
                <a:pos x="1458" y="331"/>
              </a:cxn>
              <a:cxn ang="0">
                <a:pos x="1458" y="320"/>
              </a:cxn>
              <a:cxn ang="0">
                <a:pos x="1470" y="320"/>
              </a:cxn>
            </a:cxnLst>
            <a:rect l="0" t="0" r="r" b="b"/>
            <a:pathLst>
              <a:path w="1584" h="479">
                <a:moveTo>
                  <a:pt x="5" y="0"/>
                </a:moveTo>
                <a:lnTo>
                  <a:pt x="1570" y="423"/>
                </a:lnTo>
                <a:lnTo>
                  <a:pt x="1566" y="439"/>
                </a:lnTo>
                <a:lnTo>
                  <a:pt x="0" y="15"/>
                </a:lnTo>
                <a:lnTo>
                  <a:pt x="5" y="0"/>
                </a:lnTo>
                <a:close/>
                <a:moveTo>
                  <a:pt x="1470" y="320"/>
                </a:moveTo>
                <a:lnTo>
                  <a:pt x="1584" y="435"/>
                </a:lnTo>
                <a:lnTo>
                  <a:pt x="1427" y="478"/>
                </a:lnTo>
                <a:cubicBezTo>
                  <a:pt x="1423" y="479"/>
                  <a:pt x="1418" y="476"/>
                  <a:pt x="1417" y="472"/>
                </a:cubicBezTo>
                <a:cubicBezTo>
                  <a:pt x="1416" y="468"/>
                  <a:pt x="1419" y="463"/>
                  <a:pt x="1423" y="462"/>
                </a:cubicBezTo>
                <a:lnTo>
                  <a:pt x="1566" y="423"/>
                </a:lnTo>
                <a:lnTo>
                  <a:pt x="1563" y="437"/>
                </a:lnTo>
                <a:lnTo>
                  <a:pt x="1458" y="331"/>
                </a:lnTo>
                <a:cubicBezTo>
                  <a:pt x="1455" y="328"/>
                  <a:pt x="1455" y="323"/>
                  <a:pt x="1458" y="320"/>
                </a:cubicBezTo>
                <a:cubicBezTo>
                  <a:pt x="1462" y="317"/>
                  <a:pt x="1467" y="317"/>
                  <a:pt x="1470" y="320"/>
                </a:cubicBezTo>
                <a:close/>
              </a:path>
            </a:pathLst>
          </a:custGeom>
          <a:solidFill>
            <a:srgbClr val="FF0000"/>
          </a:solidFill>
          <a:ln w="0" cap="flat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1271" name="Freeform 7"/>
          <p:cNvSpPr>
            <a:spLocks noEditPoints="1"/>
          </p:cNvSpPr>
          <p:nvPr/>
        </p:nvSpPr>
        <p:spPr bwMode="auto">
          <a:xfrm>
            <a:off x="720726" y="3865563"/>
            <a:ext cx="1031875" cy="233363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2054" y="557"/>
              </a:cxn>
              <a:cxn ang="0">
                <a:pos x="2050" y="573"/>
              </a:cxn>
              <a:cxn ang="0">
                <a:pos x="0" y="15"/>
              </a:cxn>
              <a:cxn ang="0">
                <a:pos x="5" y="0"/>
              </a:cxn>
              <a:cxn ang="0">
                <a:pos x="1954" y="453"/>
              </a:cxn>
              <a:cxn ang="0">
                <a:pos x="2067" y="569"/>
              </a:cxn>
              <a:cxn ang="0">
                <a:pos x="1911" y="611"/>
              </a:cxn>
              <a:cxn ang="0">
                <a:pos x="1901" y="605"/>
              </a:cxn>
              <a:cxn ang="0">
                <a:pos x="1907" y="596"/>
              </a:cxn>
              <a:cxn ang="0">
                <a:pos x="2050" y="557"/>
              </a:cxn>
              <a:cxn ang="0">
                <a:pos x="2046" y="570"/>
              </a:cxn>
              <a:cxn ang="0">
                <a:pos x="1942" y="465"/>
              </a:cxn>
              <a:cxn ang="0">
                <a:pos x="1942" y="453"/>
              </a:cxn>
              <a:cxn ang="0">
                <a:pos x="1954" y="453"/>
              </a:cxn>
            </a:cxnLst>
            <a:rect l="0" t="0" r="r" b="b"/>
            <a:pathLst>
              <a:path w="2067" h="612">
                <a:moveTo>
                  <a:pt x="5" y="0"/>
                </a:moveTo>
                <a:lnTo>
                  <a:pt x="2054" y="557"/>
                </a:lnTo>
                <a:lnTo>
                  <a:pt x="2050" y="573"/>
                </a:lnTo>
                <a:lnTo>
                  <a:pt x="0" y="15"/>
                </a:lnTo>
                <a:lnTo>
                  <a:pt x="5" y="0"/>
                </a:lnTo>
                <a:close/>
                <a:moveTo>
                  <a:pt x="1954" y="453"/>
                </a:moveTo>
                <a:lnTo>
                  <a:pt x="2067" y="569"/>
                </a:lnTo>
                <a:lnTo>
                  <a:pt x="1911" y="611"/>
                </a:lnTo>
                <a:cubicBezTo>
                  <a:pt x="1907" y="612"/>
                  <a:pt x="1902" y="610"/>
                  <a:pt x="1901" y="605"/>
                </a:cubicBezTo>
                <a:cubicBezTo>
                  <a:pt x="1900" y="601"/>
                  <a:pt x="1902" y="597"/>
                  <a:pt x="1907" y="596"/>
                </a:cubicBezTo>
                <a:lnTo>
                  <a:pt x="2050" y="557"/>
                </a:lnTo>
                <a:lnTo>
                  <a:pt x="2046" y="570"/>
                </a:lnTo>
                <a:lnTo>
                  <a:pt x="1942" y="465"/>
                </a:lnTo>
                <a:cubicBezTo>
                  <a:pt x="1939" y="462"/>
                  <a:pt x="1939" y="456"/>
                  <a:pt x="1942" y="453"/>
                </a:cubicBezTo>
                <a:cubicBezTo>
                  <a:pt x="1946" y="450"/>
                  <a:pt x="1951" y="450"/>
                  <a:pt x="1954" y="453"/>
                </a:cubicBezTo>
                <a:close/>
              </a:path>
            </a:pathLst>
          </a:custGeom>
          <a:solidFill>
            <a:srgbClr val="FF0000"/>
          </a:solidFill>
          <a:ln w="0" cap="flat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1272" name="Freeform 8"/>
          <p:cNvSpPr>
            <a:spLocks noEditPoints="1"/>
          </p:cNvSpPr>
          <p:nvPr/>
        </p:nvSpPr>
        <p:spPr bwMode="auto">
          <a:xfrm>
            <a:off x="720726" y="4754563"/>
            <a:ext cx="971550" cy="223838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1933" y="533"/>
              </a:cxn>
              <a:cxn ang="0">
                <a:pos x="1929" y="548"/>
              </a:cxn>
              <a:cxn ang="0">
                <a:pos x="0" y="15"/>
              </a:cxn>
              <a:cxn ang="0">
                <a:pos x="5" y="0"/>
              </a:cxn>
              <a:cxn ang="0">
                <a:pos x="1833" y="429"/>
              </a:cxn>
              <a:cxn ang="0">
                <a:pos x="1946" y="545"/>
              </a:cxn>
              <a:cxn ang="0">
                <a:pos x="1790" y="586"/>
              </a:cxn>
              <a:cxn ang="0">
                <a:pos x="1780" y="581"/>
              </a:cxn>
              <a:cxn ang="0">
                <a:pos x="1786" y="571"/>
              </a:cxn>
              <a:cxn ang="0">
                <a:pos x="1929" y="533"/>
              </a:cxn>
              <a:cxn ang="0">
                <a:pos x="1925" y="546"/>
              </a:cxn>
              <a:cxn ang="0">
                <a:pos x="1822" y="440"/>
              </a:cxn>
              <a:cxn ang="0">
                <a:pos x="1822" y="429"/>
              </a:cxn>
              <a:cxn ang="0">
                <a:pos x="1833" y="429"/>
              </a:cxn>
            </a:cxnLst>
            <a:rect l="0" t="0" r="r" b="b"/>
            <a:pathLst>
              <a:path w="1946" h="587">
                <a:moveTo>
                  <a:pt x="5" y="0"/>
                </a:moveTo>
                <a:lnTo>
                  <a:pt x="1933" y="533"/>
                </a:lnTo>
                <a:lnTo>
                  <a:pt x="1929" y="548"/>
                </a:lnTo>
                <a:lnTo>
                  <a:pt x="0" y="15"/>
                </a:lnTo>
                <a:lnTo>
                  <a:pt x="5" y="0"/>
                </a:lnTo>
                <a:close/>
                <a:moveTo>
                  <a:pt x="1833" y="429"/>
                </a:moveTo>
                <a:lnTo>
                  <a:pt x="1946" y="545"/>
                </a:lnTo>
                <a:lnTo>
                  <a:pt x="1790" y="586"/>
                </a:lnTo>
                <a:cubicBezTo>
                  <a:pt x="1786" y="587"/>
                  <a:pt x="1781" y="585"/>
                  <a:pt x="1780" y="581"/>
                </a:cubicBezTo>
                <a:cubicBezTo>
                  <a:pt x="1779" y="576"/>
                  <a:pt x="1781" y="572"/>
                  <a:pt x="1786" y="571"/>
                </a:cubicBezTo>
                <a:lnTo>
                  <a:pt x="1929" y="533"/>
                </a:lnTo>
                <a:lnTo>
                  <a:pt x="1925" y="546"/>
                </a:lnTo>
                <a:lnTo>
                  <a:pt x="1822" y="440"/>
                </a:lnTo>
                <a:cubicBezTo>
                  <a:pt x="1819" y="437"/>
                  <a:pt x="1819" y="432"/>
                  <a:pt x="1822" y="429"/>
                </a:cubicBezTo>
                <a:cubicBezTo>
                  <a:pt x="1825" y="426"/>
                  <a:pt x="1830" y="426"/>
                  <a:pt x="1833" y="429"/>
                </a:cubicBezTo>
                <a:close/>
              </a:path>
            </a:pathLst>
          </a:custGeom>
          <a:solidFill>
            <a:srgbClr val="FF0000"/>
          </a:solidFill>
          <a:ln w="0" cap="flat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1273" name="Freeform 9"/>
          <p:cNvSpPr>
            <a:spLocks noEditPoints="1"/>
          </p:cNvSpPr>
          <p:nvPr/>
        </p:nvSpPr>
        <p:spPr bwMode="auto">
          <a:xfrm>
            <a:off x="720726" y="5076825"/>
            <a:ext cx="971550" cy="219075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1933" y="520"/>
              </a:cxn>
              <a:cxn ang="0">
                <a:pos x="1929" y="536"/>
              </a:cxn>
              <a:cxn ang="0">
                <a:pos x="0" y="15"/>
              </a:cxn>
              <a:cxn ang="0">
                <a:pos x="5" y="0"/>
              </a:cxn>
              <a:cxn ang="0">
                <a:pos x="1833" y="417"/>
              </a:cxn>
              <a:cxn ang="0">
                <a:pos x="1946" y="532"/>
              </a:cxn>
              <a:cxn ang="0">
                <a:pos x="1790" y="575"/>
              </a:cxn>
              <a:cxn ang="0">
                <a:pos x="1780" y="569"/>
              </a:cxn>
              <a:cxn ang="0">
                <a:pos x="1786" y="559"/>
              </a:cxn>
              <a:cxn ang="0">
                <a:pos x="1929" y="520"/>
              </a:cxn>
              <a:cxn ang="0">
                <a:pos x="1925" y="534"/>
              </a:cxn>
              <a:cxn ang="0">
                <a:pos x="1821" y="428"/>
              </a:cxn>
              <a:cxn ang="0">
                <a:pos x="1821" y="417"/>
              </a:cxn>
              <a:cxn ang="0">
                <a:pos x="1833" y="417"/>
              </a:cxn>
            </a:cxnLst>
            <a:rect l="0" t="0" r="r" b="b"/>
            <a:pathLst>
              <a:path w="1946" h="576">
                <a:moveTo>
                  <a:pt x="5" y="0"/>
                </a:moveTo>
                <a:lnTo>
                  <a:pt x="1933" y="520"/>
                </a:lnTo>
                <a:lnTo>
                  <a:pt x="1929" y="536"/>
                </a:lnTo>
                <a:lnTo>
                  <a:pt x="0" y="15"/>
                </a:lnTo>
                <a:lnTo>
                  <a:pt x="5" y="0"/>
                </a:lnTo>
                <a:close/>
                <a:moveTo>
                  <a:pt x="1833" y="417"/>
                </a:moveTo>
                <a:lnTo>
                  <a:pt x="1946" y="532"/>
                </a:lnTo>
                <a:lnTo>
                  <a:pt x="1790" y="575"/>
                </a:lnTo>
                <a:cubicBezTo>
                  <a:pt x="1786" y="576"/>
                  <a:pt x="1781" y="573"/>
                  <a:pt x="1780" y="569"/>
                </a:cubicBezTo>
                <a:cubicBezTo>
                  <a:pt x="1779" y="565"/>
                  <a:pt x="1782" y="560"/>
                  <a:pt x="1786" y="559"/>
                </a:cubicBezTo>
                <a:lnTo>
                  <a:pt x="1929" y="520"/>
                </a:lnTo>
                <a:lnTo>
                  <a:pt x="1925" y="534"/>
                </a:lnTo>
                <a:lnTo>
                  <a:pt x="1821" y="428"/>
                </a:lnTo>
                <a:cubicBezTo>
                  <a:pt x="1818" y="425"/>
                  <a:pt x="1818" y="420"/>
                  <a:pt x="1821" y="417"/>
                </a:cubicBezTo>
                <a:cubicBezTo>
                  <a:pt x="1824" y="414"/>
                  <a:pt x="1829" y="414"/>
                  <a:pt x="1833" y="417"/>
                </a:cubicBezTo>
                <a:close/>
              </a:path>
            </a:pathLst>
          </a:custGeom>
          <a:solidFill>
            <a:srgbClr val="FF0000"/>
          </a:solidFill>
          <a:ln w="0" cap="flat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1274" name="Freeform 10"/>
          <p:cNvSpPr>
            <a:spLocks noEditPoints="1"/>
          </p:cNvSpPr>
          <p:nvPr/>
        </p:nvSpPr>
        <p:spPr bwMode="auto">
          <a:xfrm>
            <a:off x="720726" y="5405438"/>
            <a:ext cx="971550" cy="214313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1933" y="508"/>
              </a:cxn>
              <a:cxn ang="0">
                <a:pos x="1929" y="523"/>
              </a:cxn>
              <a:cxn ang="0">
                <a:pos x="0" y="15"/>
              </a:cxn>
              <a:cxn ang="0">
                <a:pos x="5" y="0"/>
              </a:cxn>
              <a:cxn ang="0">
                <a:pos x="1832" y="405"/>
              </a:cxn>
              <a:cxn ang="0">
                <a:pos x="1946" y="519"/>
              </a:cxn>
              <a:cxn ang="0">
                <a:pos x="1790" y="563"/>
              </a:cxn>
              <a:cxn ang="0">
                <a:pos x="1780" y="557"/>
              </a:cxn>
              <a:cxn ang="0">
                <a:pos x="1786" y="547"/>
              </a:cxn>
              <a:cxn ang="0">
                <a:pos x="1929" y="508"/>
              </a:cxn>
              <a:cxn ang="0">
                <a:pos x="1925" y="521"/>
              </a:cxn>
              <a:cxn ang="0">
                <a:pos x="1821" y="416"/>
              </a:cxn>
              <a:cxn ang="0">
                <a:pos x="1821" y="405"/>
              </a:cxn>
              <a:cxn ang="0">
                <a:pos x="1832" y="405"/>
              </a:cxn>
            </a:cxnLst>
            <a:rect l="0" t="0" r="r" b="b"/>
            <a:pathLst>
              <a:path w="1946" h="564">
                <a:moveTo>
                  <a:pt x="5" y="0"/>
                </a:moveTo>
                <a:lnTo>
                  <a:pt x="1933" y="508"/>
                </a:lnTo>
                <a:lnTo>
                  <a:pt x="1929" y="523"/>
                </a:lnTo>
                <a:lnTo>
                  <a:pt x="0" y="15"/>
                </a:lnTo>
                <a:lnTo>
                  <a:pt x="5" y="0"/>
                </a:lnTo>
                <a:close/>
                <a:moveTo>
                  <a:pt x="1832" y="405"/>
                </a:moveTo>
                <a:lnTo>
                  <a:pt x="1946" y="519"/>
                </a:lnTo>
                <a:lnTo>
                  <a:pt x="1790" y="563"/>
                </a:lnTo>
                <a:cubicBezTo>
                  <a:pt x="1786" y="564"/>
                  <a:pt x="1782" y="561"/>
                  <a:pt x="1780" y="557"/>
                </a:cubicBezTo>
                <a:cubicBezTo>
                  <a:pt x="1779" y="553"/>
                  <a:pt x="1782" y="549"/>
                  <a:pt x="1786" y="547"/>
                </a:cubicBezTo>
                <a:lnTo>
                  <a:pt x="1929" y="508"/>
                </a:lnTo>
                <a:lnTo>
                  <a:pt x="1925" y="521"/>
                </a:lnTo>
                <a:lnTo>
                  <a:pt x="1821" y="416"/>
                </a:lnTo>
                <a:cubicBezTo>
                  <a:pt x="1817" y="413"/>
                  <a:pt x="1817" y="408"/>
                  <a:pt x="1821" y="405"/>
                </a:cubicBezTo>
                <a:cubicBezTo>
                  <a:pt x="1824" y="402"/>
                  <a:pt x="1829" y="402"/>
                  <a:pt x="1832" y="405"/>
                </a:cubicBezTo>
                <a:close/>
              </a:path>
            </a:pathLst>
          </a:custGeom>
          <a:solidFill>
            <a:srgbClr val="FF0000"/>
          </a:solidFill>
          <a:ln w="0" cap="flat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1275" name="Freeform 11"/>
          <p:cNvSpPr>
            <a:spLocks noEditPoints="1"/>
          </p:cNvSpPr>
          <p:nvPr/>
        </p:nvSpPr>
        <p:spPr bwMode="auto">
          <a:xfrm>
            <a:off x="728663" y="5800725"/>
            <a:ext cx="1022350" cy="231775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2036" y="554"/>
              </a:cxn>
              <a:cxn ang="0">
                <a:pos x="2032" y="569"/>
              </a:cxn>
              <a:cxn ang="0">
                <a:pos x="0" y="15"/>
              </a:cxn>
              <a:cxn ang="0">
                <a:pos x="5" y="0"/>
              </a:cxn>
              <a:cxn ang="0">
                <a:pos x="1936" y="450"/>
              </a:cxn>
              <a:cxn ang="0">
                <a:pos x="2049" y="566"/>
              </a:cxn>
              <a:cxn ang="0">
                <a:pos x="1893" y="608"/>
              </a:cxn>
              <a:cxn ang="0">
                <a:pos x="1883" y="602"/>
              </a:cxn>
              <a:cxn ang="0">
                <a:pos x="1888" y="592"/>
              </a:cxn>
              <a:cxn ang="0">
                <a:pos x="2032" y="554"/>
              </a:cxn>
              <a:cxn ang="0">
                <a:pos x="2028" y="567"/>
              </a:cxn>
              <a:cxn ang="0">
                <a:pos x="1924" y="461"/>
              </a:cxn>
              <a:cxn ang="0">
                <a:pos x="1924" y="450"/>
              </a:cxn>
              <a:cxn ang="0">
                <a:pos x="1936" y="450"/>
              </a:cxn>
            </a:cxnLst>
            <a:rect l="0" t="0" r="r" b="b"/>
            <a:pathLst>
              <a:path w="2049" h="609">
                <a:moveTo>
                  <a:pt x="5" y="0"/>
                </a:moveTo>
                <a:lnTo>
                  <a:pt x="2036" y="554"/>
                </a:lnTo>
                <a:lnTo>
                  <a:pt x="2032" y="569"/>
                </a:lnTo>
                <a:lnTo>
                  <a:pt x="0" y="15"/>
                </a:lnTo>
                <a:lnTo>
                  <a:pt x="5" y="0"/>
                </a:lnTo>
                <a:close/>
                <a:moveTo>
                  <a:pt x="1936" y="450"/>
                </a:moveTo>
                <a:lnTo>
                  <a:pt x="2049" y="566"/>
                </a:lnTo>
                <a:lnTo>
                  <a:pt x="1893" y="608"/>
                </a:lnTo>
                <a:cubicBezTo>
                  <a:pt x="1888" y="609"/>
                  <a:pt x="1884" y="606"/>
                  <a:pt x="1883" y="602"/>
                </a:cubicBezTo>
                <a:cubicBezTo>
                  <a:pt x="1882" y="598"/>
                  <a:pt x="1884" y="593"/>
                  <a:pt x="1888" y="592"/>
                </a:cubicBezTo>
                <a:lnTo>
                  <a:pt x="2032" y="554"/>
                </a:lnTo>
                <a:lnTo>
                  <a:pt x="2028" y="567"/>
                </a:lnTo>
                <a:lnTo>
                  <a:pt x="1924" y="461"/>
                </a:lnTo>
                <a:cubicBezTo>
                  <a:pt x="1921" y="458"/>
                  <a:pt x="1921" y="453"/>
                  <a:pt x="1924" y="450"/>
                </a:cubicBezTo>
                <a:cubicBezTo>
                  <a:pt x="1927" y="447"/>
                  <a:pt x="1932" y="447"/>
                  <a:pt x="1936" y="450"/>
                </a:cubicBezTo>
                <a:close/>
              </a:path>
            </a:pathLst>
          </a:custGeom>
          <a:solidFill>
            <a:srgbClr val="FF0000"/>
          </a:solidFill>
          <a:ln w="0" cap="flat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1276" name="Freeform 12"/>
          <p:cNvSpPr>
            <a:spLocks noEditPoints="1"/>
          </p:cNvSpPr>
          <p:nvPr/>
        </p:nvSpPr>
        <p:spPr bwMode="auto">
          <a:xfrm>
            <a:off x="720726" y="6275388"/>
            <a:ext cx="971550" cy="219075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1933" y="520"/>
              </a:cxn>
              <a:cxn ang="0">
                <a:pos x="1929" y="536"/>
              </a:cxn>
              <a:cxn ang="0">
                <a:pos x="0" y="15"/>
              </a:cxn>
              <a:cxn ang="0">
                <a:pos x="5" y="0"/>
              </a:cxn>
              <a:cxn ang="0">
                <a:pos x="1833" y="417"/>
              </a:cxn>
              <a:cxn ang="0">
                <a:pos x="1946" y="532"/>
              </a:cxn>
              <a:cxn ang="0">
                <a:pos x="1790" y="574"/>
              </a:cxn>
              <a:cxn ang="0">
                <a:pos x="1780" y="569"/>
              </a:cxn>
              <a:cxn ang="0">
                <a:pos x="1786" y="559"/>
              </a:cxn>
              <a:cxn ang="0">
                <a:pos x="1929" y="520"/>
              </a:cxn>
              <a:cxn ang="0">
                <a:pos x="1925" y="533"/>
              </a:cxn>
              <a:cxn ang="0">
                <a:pos x="1821" y="428"/>
              </a:cxn>
              <a:cxn ang="0">
                <a:pos x="1821" y="417"/>
              </a:cxn>
              <a:cxn ang="0">
                <a:pos x="1833" y="417"/>
              </a:cxn>
            </a:cxnLst>
            <a:rect l="0" t="0" r="r" b="b"/>
            <a:pathLst>
              <a:path w="1946" h="575">
                <a:moveTo>
                  <a:pt x="5" y="0"/>
                </a:moveTo>
                <a:lnTo>
                  <a:pt x="1933" y="520"/>
                </a:lnTo>
                <a:lnTo>
                  <a:pt x="1929" y="536"/>
                </a:lnTo>
                <a:lnTo>
                  <a:pt x="0" y="15"/>
                </a:lnTo>
                <a:lnTo>
                  <a:pt x="5" y="0"/>
                </a:lnTo>
                <a:close/>
                <a:moveTo>
                  <a:pt x="1833" y="417"/>
                </a:moveTo>
                <a:lnTo>
                  <a:pt x="1946" y="532"/>
                </a:lnTo>
                <a:lnTo>
                  <a:pt x="1790" y="574"/>
                </a:lnTo>
                <a:cubicBezTo>
                  <a:pt x="1786" y="575"/>
                  <a:pt x="1781" y="573"/>
                  <a:pt x="1780" y="569"/>
                </a:cubicBezTo>
                <a:cubicBezTo>
                  <a:pt x="1779" y="564"/>
                  <a:pt x="1782" y="560"/>
                  <a:pt x="1786" y="559"/>
                </a:cubicBezTo>
                <a:lnTo>
                  <a:pt x="1929" y="520"/>
                </a:lnTo>
                <a:lnTo>
                  <a:pt x="1925" y="533"/>
                </a:lnTo>
                <a:lnTo>
                  <a:pt x="1821" y="428"/>
                </a:lnTo>
                <a:cubicBezTo>
                  <a:pt x="1818" y="425"/>
                  <a:pt x="1818" y="420"/>
                  <a:pt x="1821" y="417"/>
                </a:cubicBezTo>
                <a:cubicBezTo>
                  <a:pt x="1824" y="413"/>
                  <a:pt x="1829" y="414"/>
                  <a:pt x="1833" y="417"/>
                </a:cubicBezTo>
                <a:close/>
              </a:path>
            </a:pathLst>
          </a:custGeom>
          <a:solidFill>
            <a:srgbClr val="FF0000"/>
          </a:solidFill>
          <a:ln w="0" cap="flat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1277" name="Freeform 13"/>
          <p:cNvSpPr>
            <a:spLocks noEditPoints="1"/>
          </p:cNvSpPr>
          <p:nvPr/>
        </p:nvSpPr>
        <p:spPr bwMode="auto">
          <a:xfrm>
            <a:off x="720726" y="6043613"/>
            <a:ext cx="549275" cy="127000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1086" y="277"/>
              </a:cxn>
              <a:cxn ang="0">
                <a:pos x="1082" y="293"/>
              </a:cxn>
              <a:cxn ang="0">
                <a:pos x="0" y="15"/>
              </a:cxn>
              <a:cxn ang="0">
                <a:pos x="4" y="0"/>
              </a:cxn>
              <a:cxn ang="0">
                <a:pos x="984" y="175"/>
              </a:cxn>
              <a:cxn ang="0">
                <a:pos x="1100" y="289"/>
              </a:cxn>
              <a:cxn ang="0">
                <a:pos x="944" y="333"/>
              </a:cxn>
              <a:cxn ang="0">
                <a:pos x="934" y="328"/>
              </a:cxn>
              <a:cxn ang="0">
                <a:pos x="939" y="318"/>
              </a:cxn>
              <a:cxn ang="0">
                <a:pos x="1082" y="277"/>
              </a:cxn>
              <a:cxn ang="0">
                <a:pos x="1079" y="290"/>
              </a:cxn>
              <a:cxn ang="0">
                <a:pos x="973" y="186"/>
              </a:cxn>
              <a:cxn ang="0">
                <a:pos x="973" y="175"/>
              </a:cxn>
              <a:cxn ang="0">
                <a:pos x="984" y="175"/>
              </a:cxn>
            </a:cxnLst>
            <a:rect l="0" t="0" r="r" b="b"/>
            <a:pathLst>
              <a:path w="1100" h="334">
                <a:moveTo>
                  <a:pt x="4" y="0"/>
                </a:moveTo>
                <a:lnTo>
                  <a:pt x="1086" y="277"/>
                </a:lnTo>
                <a:lnTo>
                  <a:pt x="1082" y="293"/>
                </a:lnTo>
                <a:lnTo>
                  <a:pt x="0" y="15"/>
                </a:lnTo>
                <a:lnTo>
                  <a:pt x="4" y="0"/>
                </a:lnTo>
                <a:close/>
                <a:moveTo>
                  <a:pt x="984" y="175"/>
                </a:moveTo>
                <a:lnTo>
                  <a:pt x="1100" y="289"/>
                </a:lnTo>
                <a:lnTo>
                  <a:pt x="944" y="333"/>
                </a:lnTo>
                <a:cubicBezTo>
                  <a:pt x="940" y="334"/>
                  <a:pt x="935" y="332"/>
                  <a:pt x="934" y="328"/>
                </a:cubicBezTo>
                <a:cubicBezTo>
                  <a:pt x="933" y="323"/>
                  <a:pt x="935" y="319"/>
                  <a:pt x="939" y="318"/>
                </a:cubicBezTo>
                <a:lnTo>
                  <a:pt x="1082" y="277"/>
                </a:lnTo>
                <a:lnTo>
                  <a:pt x="1079" y="290"/>
                </a:lnTo>
                <a:lnTo>
                  <a:pt x="973" y="186"/>
                </a:lnTo>
                <a:cubicBezTo>
                  <a:pt x="970" y="183"/>
                  <a:pt x="970" y="178"/>
                  <a:pt x="973" y="175"/>
                </a:cubicBezTo>
                <a:cubicBezTo>
                  <a:pt x="976" y="172"/>
                  <a:pt x="981" y="172"/>
                  <a:pt x="984" y="175"/>
                </a:cubicBezTo>
                <a:close/>
              </a:path>
            </a:pathLst>
          </a:custGeom>
          <a:solidFill>
            <a:srgbClr val="FF0000"/>
          </a:solidFill>
          <a:ln w="0" cap="flat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1278" name="Rectangle 14"/>
          <p:cNvSpPr>
            <a:spLocks noChangeArrowheads="1"/>
          </p:cNvSpPr>
          <p:nvPr/>
        </p:nvSpPr>
        <p:spPr bwMode="auto">
          <a:xfrm>
            <a:off x="179512" y="3693467"/>
            <a:ext cx="1003993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Vent / </a:t>
            </a:r>
            <a:r>
              <a:rPr kumimoji="0" lang="nl-NL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fill</a:t>
            </a:r>
            <a:r>
              <a:rPr kumimoji="0" lang="nl-NL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nl-NL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for</a:t>
            </a:r>
            <a:r>
              <a:rPr kumimoji="0" lang="nl-NL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nl-NL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oil</a:t>
            </a:r>
            <a:r>
              <a:rPr kumimoji="0" lang="nl-NL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endParaRPr kumimoji="0" lang="nl-NL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82" name="Rectangle 18"/>
          <p:cNvSpPr>
            <a:spLocks noChangeArrowheads="1"/>
          </p:cNvSpPr>
          <p:nvPr/>
        </p:nvSpPr>
        <p:spPr bwMode="auto">
          <a:xfrm>
            <a:off x="179512" y="4005064"/>
            <a:ext cx="67813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Tube </a:t>
            </a:r>
            <a:r>
              <a:rPr kumimoji="0" lang="nl-NL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knee</a:t>
            </a:r>
            <a:r>
              <a:rPr kumimoji="0" lang="nl-NL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endParaRPr kumimoji="0" lang="nl-NL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84" name="Rectangle 20"/>
          <p:cNvSpPr>
            <a:spLocks noChangeArrowheads="1"/>
          </p:cNvSpPr>
          <p:nvPr/>
        </p:nvSpPr>
        <p:spPr bwMode="auto">
          <a:xfrm>
            <a:off x="172391" y="4221088"/>
            <a:ext cx="9299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Bent limit tube</a:t>
            </a:r>
            <a:br>
              <a:rPr kumimoji="0" lang="nl-NL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</a:br>
            <a:r>
              <a:rPr kumimoji="0" lang="nl-NL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for</a:t>
            </a:r>
            <a:r>
              <a:rPr kumimoji="0" lang="nl-NL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fiber</a:t>
            </a:r>
            <a:endParaRPr kumimoji="0" lang="nl-NL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87" name="Rectangle 23"/>
          <p:cNvSpPr>
            <a:spLocks noChangeArrowheads="1"/>
          </p:cNvSpPr>
          <p:nvPr/>
        </p:nvSpPr>
        <p:spPr bwMode="auto">
          <a:xfrm>
            <a:off x="179512" y="4596580"/>
            <a:ext cx="77918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Position</a:t>
            </a:r>
            <a:r>
              <a:rPr kumimoji="0" lang="nl-NL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ring</a:t>
            </a:r>
            <a:endParaRPr kumimoji="0" lang="nl-NL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89" name="Rectangle 25"/>
          <p:cNvSpPr>
            <a:spLocks noChangeArrowheads="1"/>
          </p:cNvSpPr>
          <p:nvPr/>
        </p:nvSpPr>
        <p:spPr bwMode="auto">
          <a:xfrm>
            <a:off x="179512" y="6124654"/>
            <a:ext cx="77918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Position</a:t>
            </a:r>
            <a:r>
              <a:rPr kumimoji="0" lang="nl-NL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ring</a:t>
            </a:r>
            <a:endParaRPr kumimoji="0" lang="nl-NL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91" name="Rectangle 27"/>
          <p:cNvSpPr>
            <a:spLocks noChangeArrowheads="1"/>
          </p:cNvSpPr>
          <p:nvPr/>
        </p:nvSpPr>
        <p:spPr bwMode="auto">
          <a:xfrm>
            <a:off x="179512" y="4941168"/>
            <a:ext cx="40267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Silicon</a:t>
            </a:r>
            <a:endParaRPr kumimoji="0" lang="nl-NL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92" name="Rectangle 28"/>
          <p:cNvSpPr>
            <a:spLocks noChangeArrowheads="1"/>
          </p:cNvSpPr>
          <p:nvPr/>
        </p:nvSpPr>
        <p:spPr bwMode="auto">
          <a:xfrm>
            <a:off x="198364" y="5661248"/>
            <a:ext cx="40267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Silicon</a:t>
            </a:r>
            <a:endParaRPr kumimoji="0" lang="nl-NL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93" name="Rectangle 29"/>
          <p:cNvSpPr>
            <a:spLocks noChangeArrowheads="1"/>
          </p:cNvSpPr>
          <p:nvPr/>
        </p:nvSpPr>
        <p:spPr bwMode="auto">
          <a:xfrm>
            <a:off x="179512" y="5229200"/>
            <a:ext cx="84324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Isolation</a:t>
            </a:r>
            <a:r>
              <a:rPr kumimoji="0" lang="nl-NL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nl-NL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stud</a:t>
            </a:r>
            <a:endParaRPr kumimoji="0" lang="nl-NL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95" name="Rectangle 31"/>
          <p:cNvSpPr>
            <a:spLocks noChangeArrowheads="1"/>
          </p:cNvSpPr>
          <p:nvPr/>
        </p:nvSpPr>
        <p:spPr bwMode="auto">
          <a:xfrm>
            <a:off x="179512" y="5883298"/>
            <a:ext cx="96795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Titanium house</a:t>
            </a:r>
            <a:endParaRPr kumimoji="0" lang="nl-NL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679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" name="Group 241"/>
          <p:cNvGrpSpPr/>
          <p:nvPr/>
        </p:nvGrpSpPr>
        <p:grpSpPr>
          <a:xfrm>
            <a:off x="-5328" y="-23188"/>
            <a:ext cx="9185840" cy="6881188"/>
            <a:chOff x="-57080" y="-23188"/>
            <a:chExt cx="9185840" cy="6881188"/>
          </a:xfrm>
        </p:grpSpPr>
        <p:pic>
          <p:nvPicPr>
            <p:cNvPr id="243" name="Picture 242" descr="http://antares.in2p3.fr/Gallery/3D/antares_pub.jpe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-43180" y="-23188"/>
              <a:ext cx="9171940" cy="6878955"/>
            </a:xfrm>
            <a:prstGeom prst="rect">
              <a:avLst/>
            </a:prstGeom>
            <a:noFill/>
          </p:spPr>
        </p:pic>
        <p:sp>
          <p:nvSpPr>
            <p:cNvPr id="245" name="Rectangle 244"/>
            <p:cNvSpPr/>
            <p:nvPr/>
          </p:nvSpPr>
          <p:spPr>
            <a:xfrm>
              <a:off x="-57080" y="0"/>
              <a:ext cx="9144000" cy="6858000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 dirty="0">
                <a:solidFill>
                  <a:schemeClr val="tx1"/>
                </a:solidFill>
              </a:endParaRPr>
            </a:p>
          </p:txBody>
        </p:sp>
      </p:grpSp>
      <p:sp>
        <p:nvSpPr>
          <p:cNvPr id="33" name="Rounded Rectangle 32"/>
          <p:cNvSpPr/>
          <p:nvPr/>
        </p:nvSpPr>
        <p:spPr>
          <a:xfrm>
            <a:off x="7545210" y="1297944"/>
            <a:ext cx="1131246" cy="129614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5" name="Rounded Rectangle 224"/>
          <p:cNvSpPr/>
          <p:nvPr/>
        </p:nvSpPr>
        <p:spPr>
          <a:xfrm>
            <a:off x="5467350" y="765312"/>
            <a:ext cx="1906698" cy="2612887"/>
          </a:xfrm>
          <a:prstGeom prst="roundRect">
            <a:avLst>
              <a:gd name="adj" fmla="val 7833"/>
            </a:avLst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365219" y="595162"/>
            <a:ext cx="3330881" cy="2977854"/>
          </a:xfrm>
          <a:prstGeom prst="roundRect">
            <a:avLst>
              <a:gd name="adj" fmla="val 5556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1" name="Rounded Rectangle 110"/>
          <p:cNvSpPr/>
          <p:nvPr/>
        </p:nvSpPr>
        <p:spPr>
          <a:xfrm>
            <a:off x="4377088" y="642938"/>
            <a:ext cx="143948" cy="2855636"/>
          </a:xfrm>
          <a:prstGeom prst="roundRect">
            <a:avLst>
              <a:gd name="adj" fmla="val 7428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2" name="Rounded Rectangle 221"/>
          <p:cNvSpPr/>
          <p:nvPr/>
        </p:nvSpPr>
        <p:spPr>
          <a:xfrm>
            <a:off x="4860032" y="702635"/>
            <a:ext cx="432048" cy="27263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Rounded Rectangle 201"/>
          <p:cNvSpPr/>
          <p:nvPr/>
        </p:nvSpPr>
        <p:spPr>
          <a:xfrm>
            <a:off x="3070123" y="706582"/>
            <a:ext cx="421757" cy="272241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8" name="Straight Connector 247"/>
          <p:cNvCxnSpPr>
            <a:endCxn id="305" idx="5"/>
          </p:cNvCxnSpPr>
          <p:nvPr/>
        </p:nvCxnSpPr>
        <p:spPr>
          <a:xfrm flipH="1" flipV="1">
            <a:off x="7028819" y="2526804"/>
            <a:ext cx="1610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287" idx="6"/>
            <a:endCxn id="30" idx="2"/>
          </p:cNvCxnSpPr>
          <p:nvPr/>
        </p:nvCxnSpPr>
        <p:spPr>
          <a:xfrm flipV="1">
            <a:off x="7142822" y="2128953"/>
            <a:ext cx="904621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2718552" y="1488232"/>
            <a:ext cx="0" cy="1291382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295" idx="5"/>
            <a:endCxn id="67" idx="2"/>
          </p:cNvCxnSpPr>
          <p:nvPr/>
        </p:nvCxnSpPr>
        <p:spPr>
          <a:xfrm>
            <a:off x="7029379" y="1597375"/>
            <a:ext cx="1018067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032648" y="1282467"/>
            <a:ext cx="1957812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376464" y="2886250"/>
            <a:ext cx="1585418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376465" y="1200200"/>
            <a:ext cx="1584175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0800000">
            <a:off x="5088005" y="1280687"/>
            <a:ext cx="756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179501" y="2935964"/>
            <a:ext cx="756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2750668" y="2825260"/>
            <a:ext cx="471487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177120" y="2826086"/>
            <a:ext cx="756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720187" y="1442922"/>
            <a:ext cx="865851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763049" y="1154890"/>
            <a:ext cx="1470689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15" idx="0"/>
            <a:endCxn id="91" idx="2"/>
          </p:cNvCxnSpPr>
          <p:nvPr/>
        </p:nvCxnSpPr>
        <p:spPr>
          <a:xfrm flipV="1">
            <a:off x="5804760" y="1966930"/>
            <a:ext cx="0" cy="765019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22" idx="1"/>
          </p:cNvCxnSpPr>
          <p:nvPr/>
        </p:nvCxnSpPr>
        <p:spPr>
          <a:xfrm flipH="1">
            <a:off x="1084006" y="1149718"/>
            <a:ext cx="338546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4681888" y="606287"/>
            <a:ext cx="4066576" cy="2961861"/>
          </a:xfrm>
          <a:prstGeom prst="roundRect">
            <a:avLst>
              <a:gd name="adj" fmla="val 7428"/>
            </a:avLst>
          </a:prstGeom>
          <a:noFill/>
          <a:ln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161"/>
          <p:cNvSpPr txBox="1">
            <a:spLocks noChangeArrowheads="1"/>
          </p:cNvSpPr>
          <p:nvPr/>
        </p:nvSpPr>
        <p:spPr bwMode="auto">
          <a:xfrm>
            <a:off x="3803576" y="3227429"/>
            <a:ext cx="609600" cy="21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10" rIns="91418" bIns="4571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800" dirty="0" smtClean="0">
                <a:latin typeface="Arial" pitchFamily="34" charset="0"/>
                <a:cs typeface="Arial" pitchFamily="34" charset="0"/>
              </a:rPr>
              <a:t>40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km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22552" y="1073518"/>
            <a:ext cx="381000" cy="152400"/>
          </a:xfrm>
          <a:prstGeom prst="rect">
            <a:avLst/>
          </a:prstGeom>
          <a:solidFill>
            <a:srgbClr val="00FFFF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lIns="91418" tIns="45710" rIns="91418" bIns="4571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l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 Box 141"/>
          <p:cNvSpPr txBox="1">
            <a:spLocks noChangeArrowheads="1"/>
          </p:cNvSpPr>
          <p:nvPr/>
        </p:nvSpPr>
        <p:spPr bwMode="auto">
          <a:xfrm>
            <a:off x="467544" y="3140968"/>
            <a:ext cx="1224136" cy="307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10" rIns="91418" bIns="45710">
            <a:spAutoFit/>
          </a:bodyPr>
          <a:lstStyle/>
          <a:p>
            <a:pPr algn="l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SS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-part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Oval 239"/>
          <p:cNvSpPr/>
          <p:nvPr/>
        </p:nvSpPr>
        <p:spPr>
          <a:xfrm>
            <a:off x="4605688" y="1103162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 Box 158"/>
          <p:cNvSpPr txBox="1">
            <a:spLocks noChangeArrowheads="1"/>
          </p:cNvSpPr>
          <p:nvPr/>
        </p:nvSpPr>
        <p:spPr bwMode="auto">
          <a:xfrm>
            <a:off x="1346352" y="743322"/>
            <a:ext cx="533400" cy="338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pPr algn="l"/>
            <a:r>
              <a:rPr lang="en-US" sz="800" dirty="0" smtClean="0">
                <a:latin typeface="Arial" pitchFamily="34" charset="0"/>
                <a:cs typeface="Arial" pitchFamily="34" charset="0"/>
              </a:rPr>
              <a:t>MOD + Drivers</a:t>
            </a: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Oval 239"/>
          <p:cNvSpPr/>
          <p:nvPr/>
        </p:nvSpPr>
        <p:spPr>
          <a:xfrm>
            <a:off x="3627788" y="2811312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52"/>
          <p:cNvSpPr txBox="1">
            <a:spLocks noChangeArrowheads="1"/>
          </p:cNvSpPr>
          <p:nvPr/>
        </p:nvSpPr>
        <p:spPr bwMode="auto">
          <a:xfrm>
            <a:off x="3004486" y="1433313"/>
            <a:ext cx="306416" cy="21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10" rIns="91418" bIns="45710">
            <a:spAutoFit/>
          </a:bodyPr>
          <a:lstStyle/>
          <a:p>
            <a:pPr algn="l">
              <a:spcBef>
                <a:spcPct val="0"/>
              </a:spcBef>
            </a:pPr>
            <a:r>
              <a:rPr lang="el-GR" sz="800" dirty="0" smtClean="0">
                <a:latin typeface="Arial" pitchFamily="34" charset="0"/>
                <a:cs typeface="Arial" pitchFamily="34" charset="0"/>
              </a:rPr>
              <a:t>λ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8</a:t>
            </a: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53"/>
          <p:cNvSpPr txBox="1">
            <a:spLocks noChangeArrowheads="1"/>
          </p:cNvSpPr>
          <p:nvPr/>
        </p:nvSpPr>
        <p:spPr bwMode="auto">
          <a:xfrm>
            <a:off x="3020869" y="662474"/>
            <a:ext cx="365098" cy="21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10" rIns="91418" bIns="45710">
            <a:spAutoFit/>
          </a:bodyPr>
          <a:lstStyle/>
          <a:p>
            <a:pPr algn="l">
              <a:spcBef>
                <a:spcPct val="0"/>
              </a:spcBef>
            </a:pPr>
            <a:r>
              <a:rPr lang="el-GR" sz="800" dirty="0">
                <a:latin typeface="Arial" pitchFamily="34" charset="0"/>
                <a:cs typeface="Arial" pitchFamily="34" charset="0"/>
              </a:rPr>
              <a:t>λ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1</a:t>
            </a:r>
          </a:p>
        </p:txBody>
      </p:sp>
      <p:grpSp>
        <p:nvGrpSpPr>
          <p:cNvPr id="2" name="Group 291"/>
          <p:cNvGrpSpPr>
            <a:grpSpLocks/>
          </p:cNvGrpSpPr>
          <p:nvPr/>
        </p:nvGrpSpPr>
        <p:grpSpPr bwMode="auto">
          <a:xfrm>
            <a:off x="8023595" y="1947077"/>
            <a:ext cx="533401" cy="363751"/>
            <a:chOff x="6814276" y="4880769"/>
            <a:chExt cx="977968" cy="431800"/>
          </a:xfrm>
        </p:grpSpPr>
        <p:sp>
          <p:nvSpPr>
            <p:cNvPr id="30" name="Rectangle 9"/>
            <p:cNvSpPr>
              <a:spLocks noChangeArrowheads="1"/>
            </p:cNvSpPr>
            <p:nvPr/>
          </p:nvSpPr>
          <p:spPr bwMode="auto">
            <a:xfrm rot="5400000">
              <a:off x="7109222" y="4629547"/>
              <a:ext cx="431800" cy="9342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 sz="1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TextBox 108"/>
            <p:cNvSpPr txBox="1">
              <a:spLocks noChangeArrowheads="1"/>
            </p:cNvSpPr>
            <p:nvPr/>
          </p:nvSpPr>
          <p:spPr bwMode="auto">
            <a:xfrm>
              <a:off x="6814276" y="4971223"/>
              <a:ext cx="913716" cy="255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800" dirty="0" smtClean="0">
                  <a:latin typeface="Arial" pitchFamily="34" charset="0"/>
                  <a:cs typeface="Arial" pitchFamily="34" charset="0"/>
                </a:rPr>
                <a:t>REAM</a:t>
              </a:r>
              <a:endParaRPr lang="en-US" sz="800" baseline="30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2" name="TextBox 183"/>
          <p:cNvSpPr txBox="1">
            <a:spLocks noChangeArrowheads="1"/>
          </p:cNvSpPr>
          <p:nvPr/>
        </p:nvSpPr>
        <p:spPr bwMode="auto">
          <a:xfrm>
            <a:off x="3534115" y="818835"/>
            <a:ext cx="990600" cy="338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10" rIns="91418" bIns="4571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l-GR" sz="800" dirty="0" smtClean="0">
                <a:latin typeface="Arial" pitchFamily="34" charset="0"/>
                <a:cs typeface="Arial" pitchFamily="34" charset="0"/>
              </a:rPr>
              <a:t>λ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 CW+1</a:t>
            </a:r>
            <a:r>
              <a:rPr lang="el-GR" sz="800" dirty="0" smtClean="0">
                <a:latin typeface="Arial" pitchFamily="34" charset="0"/>
                <a:cs typeface="Arial" pitchFamily="34" charset="0"/>
              </a:rPr>
              <a:t>λ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AC</a:t>
            </a:r>
          </a:p>
          <a:p>
            <a:pPr algn="ctr">
              <a:spcBef>
                <a:spcPct val="0"/>
              </a:spcBef>
            </a:pPr>
            <a:r>
              <a:rPr lang="en-US" sz="800" dirty="0" smtClean="0">
                <a:latin typeface="Arial" pitchFamily="34" charset="0"/>
                <a:cs typeface="Arial" pitchFamily="34" charset="0"/>
              </a:rPr>
              <a:t>@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1.25Gbps)</a:t>
            </a:r>
          </a:p>
        </p:txBody>
      </p:sp>
      <p:sp>
        <p:nvSpPr>
          <p:cNvPr id="34" name="Right Arrow 33"/>
          <p:cNvSpPr/>
          <p:nvPr/>
        </p:nvSpPr>
        <p:spPr>
          <a:xfrm rot="10800000">
            <a:off x="3881788" y="2811312"/>
            <a:ext cx="381000" cy="152400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7447830" y="2290668"/>
            <a:ext cx="3048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447830" y="2443068"/>
            <a:ext cx="3048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448"/>
          <p:cNvSpPr txBox="1">
            <a:spLocks noChangeArrowheads="1"/>
          </p:cNvSpPr>
          <p:nvPr/>
        </p:nvSpPr>
        <p:spPr bwMode="auto">
          <a:xfrm>
            <a:off x="7521357" y="2253252"/>
            <a:ext cx="609600" cy="21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r>
              <a:rPr lang="en-US" sz="800" dirty="0">
                <a:latin typeface="Arial" pitchFamily="34" charset="0"/>
                <a:cs typeface="Arial" pitchFamily="34" charset="0"/>
              </a:rPr>
              <a:t>2xCu</a:t>
            </a:r>
          </a:p>
        </p:txBody>
      </p:sp>
      <p:sp>
        <p:nvSpPr>
          <p:cNvPr id="38" name="Isosceles Triangle 37"/>
          <p:cNvSpPr>
            <a:spLocks noChangeArrowheads="1"/>
          </p:cNvSpPr>
          <p:nvPr/>
        </p:nvSpPr>
        <p:spPr bwMode="auto">
          <a:xfrm rot="5400000">
            <a:off x="6322976" y="1127074"/>
            <a:ext cx="457200" cy="304800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12700" algn="ctr">
            <a:solidFill>
              <a:srgbClr val="385D8A"/>
            </a:solidFill>
            <a:miter lim="800000"/>
            <a:headEnd/>
            <a:tailEnd/>
          </a:ln>
        </p:spPr>
        <p:txBody>
          <a:bodyPr rot="10800000" vert="eaVert" lIns="91418" tIns="45710" rIns="91418" bIns="4571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lt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0" name="Straight Connector 39"/>
          <p:cNvCxnSpPr>
            <a:stCxn id="287" idx="4"/>
          </p:cNvCxnSpPr>
          <p:nvPr/>
        </p:nvCxnSpPr>
        <p:spPr>
          <a:xfrm>
            <a:off x="6989596" y="2281461"/>
            <a:ext cx="0" cy="548691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287" idx="0"/>
          </p:cNvCxnSpPr>
          <p:nvPr/>
        </p:nvCxnSpPr>
        <p:spPr>
          <a:xfrm flipV="1">
            <a:off x="6989596" y="1281906"/>
            <a:ext cx="0" cy="694755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ight Arrow 42"/>
          <p:cNvSpPr/>
          <p:nvPr/>
        </p:nvSpPr>
        <p:spPr>
          <a:xfrm rot="16200000">
            <a:off x="5692254" y="2181176"/>
            <a:ext cx="228600" cy="15240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Oval 239"/>
          <p:cNvSpPr/>
          <p:nvPr/>
        </p:nvSpPr>
        <p:spPr>
          <a:xfrm>
            <a:off x="3615088" y="1123037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3705225" y="3434036"/>
            <a:ext cx="645071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84"/>
          <p:cNvSpPr txBox="1">
            <a:spLocks noChangeArrowheads="1"/>
          </p:cNvSpPr>
          <p:nvPr/>
        </p:nvSpPr>
        <p:spPr bwMode="auto">
          <a:xfrm>
            <a:off x="5805128" y="1096711"/>
            <a:ext cx="491480" cy="21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10" rIns="91418" bIns="45710">
            <a:spAutoFit/>
          </a:bodyPr>
          <a:lstStyle/>
          <a:p>
            <a:r>
              <a:rPr lang="en-US" sz="800" dirty="0" smtClean="0">
                <a:latin typeface="Arial" pitchFamily="34" charset="0"/>
                <a:cs typeface="Arial" pitchFamily="34" charset="0"/>
              </a:rPr>
              <a:t>50/50</a:t>
            </a: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ight Arrow 46"/>
          <p:cNvSpPr/>
          <p:nvPr/>
        </p:nvSpPr>
        <p:spPr>
          <a:xfrm>
            <a:off x="3889788" y="1126054"/>
            <a:ext cx="381000" cy="15240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 Box 138"/>
          <p:cNvSpPr txBox="1">
            <a:spLocks noChangeArrowheads="1"/>
          </p:cNvSpPr>
          <p:nvPr/>
        </p:nvSpPr>
        <p:spPr bwMode="auto">
          <a:xfrm>
            <a:off x="8092568" y="2265240"/>
            <a:ext cx="738147" cy="307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10" rIns="91418" bIns="45710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DOM</a:t>
            </a:r>
            <a:endParaRPr lang="en-US" sz="1400" b="1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108"/>
          <p:cNvSpPr txBox="1">
            <a:spLocks noChangeArrowheads="1"/>
          </p:cNvSpPr>
          <p:nvPr/>
        </p:nvSpPr>
        <p:spPr bwMode="auto">
          <a:xfrm>
            <a:off x="1629427" y="2470424"/>
            <a:ext cx="533398" cy="21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800" dirty="0" smtClean="0">
                <a:latin typeface="Arial" pitchFamily="34" charset="0"/>
                <a:cs typeface="Arial" pitchFamily="34" charset="0"/>
              </a:rPr>
              <a:t>APD</a:t>
            </a:r>
            <a:endParaRPr lang="en-US" sz="800" baseline="30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55"/>
          <p:cNvGrpSpPr/>
          <p:nvPr/>
        </p:nvGrpSpPr>
        <p:grpSpPr>
          <a:xfrm>
            <a:off x="1686650" y="2495417"/>
            <a:ext cx="381000" cy="661195"/>
            <a:chOff x="259553" y="2734630"/>
            <a:chExt cx="381000" cy="661194"/>
          </a:xfrm>
        </p:grpSpPr>
        <p:sp>
          <p:nvSpPr>
            <p:cNvPr id="57" name="Rectangle 5"/>
            <p:cNvSpPr>
              <a:spLocks noChangeArrowheads="1"/>
            </p:cNvSpPr>
            <p:nvPr/>
          </p:nvSpPr>
          <p:spPr bwMode="auto">
            <a:xfrm rot="5400000">
              <a:off x="119456" y="2874727"/>
              <a:ext cx="661194" cy="381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8" name="Group 361"/>
            <p:cNvGrpSpPr/>
            <p:nvPr/>
          </p:nvGrpSpPr>
          <p:grpSpPr>
            <a:xfrm>
              <a:off x="283362" y="2963231"/>
              <a:ext cx="319086" cy="431800"/>
              <a:chOff x="304800" y="990600"/>
              <a:chExt cx="319086" cy="431800"/>
            </a:xfrm>
          </p:grpSpPr>
          <p:grpSp>
            <p:nvGrpSpPr>
              <p:cNvPr id="29" name="Group 321"/>
              <p:cNvGrpSpPr>
                <a:grpSpLocks/>
              </p:cNvGrpSpPr>
              <p:nvPr/>
            </p:nvGrpSpPr>
            <p:grpSpPr bwMode="auto">
              <a:xfrm>
                <a:off x="304800" y="990600"/>
                <a:ext cx="144463" cy="431800"/>
                <a:chOff x="7502525" y="2720975"/>
                <a:chExt cx="144463" cy="431800"/>
              </a:xfrm>
            </p:grpSpPr>
            <p:sp>
              <p:nvSpPr>
                <p:cNvPr id="62" name="AutoShape 14"/>
                <p:cNvSpPr>
                  <a:spLocks noChangeArrowheads="1"/>
                </p:cNvSpPr>
                <p:nvPr/>
              </p:nvSpPr>
              <p:spPr bwMode="auto">
                <a:xfrm>
                  <a:off x="7502525" y="2865437"/>
                  <a:ext cx="144463" cy="144463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3" name="Line 15"/>
                <p:cNvSpPr>
                  <a:spLocks noChangeShapeType="1"/>
                </p:cNvSpPr>
                <p:nvPr/>
              </p:nvSpPr>
              <p:spPr bwMode="auto">
                <a:xfrm>
                  <a:off x="7502525" y="2865437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4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7575550" y="2720975"/>
                  <a:ext cx="0" cy="14446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5" name="Line 17"/>
                <p:cNvSpPr>
                  <a:spLocks noChangeShapeType="1"/>
                </p:cNvSpPr>
                <p:nvPr/>
              </p:nvSpPr>
              <p:spPr bwMode="auto">
                <a:xfrm>
                  <a:off x="7575550" y="3009900"/>
                  <a:ext cx="0" cy="14287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cxnSp>
            <p:nvCxnSpPr>
              <p:cNvPr id="60" name="Straight Arrow Connector 59"/>
              <p:cNvCxnSpPr/>
              <p:nvPr/>
            </p:nvCxnSpPr>
            <p:spPr>
              <a:xfrm rot="10800000" flipV="1">
                <a:off x="438152" y="1112039"/>
                <a:ext cx="152400" cy="762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 rot="10800000" flipV="1">
                <a:off x="471486" y="1178723"/>
                <a:ext cx="152400" cy="762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9" name="Group 65"/>
          <p:cNvGrpSpPr/>
          <p:nvPr/>
        </p:nvGrpSpPr>
        <p:grpSpPr>
          <a:xfrm>
            <a:off x="8047446" y="1403196"/>
            <a:ext cx="509547" cy="388197"/>
            <a:chOff x="8101053" y="258762"/>
            <a:chExt cx="609599" cy="434235"/>
          </a:xfrm>
        </p:grpSpPr>
        <p:sp>
          <p:nvSpPr>
            <p:cNvPr id="67" name="Rectangle 5"/>
            <p:cNvSpPr>
              <a:spLocks noChangeArrowheads="1"/>
            </p:cNvSpPr>
            <p:nvPr/>
          </p:nvSpPr>
          <p:spPr bwMode="auto">
            <a:xfrm rot="5400000">
              <a:off x="8189556" y="171901"/>
              <a:ext cx="432593" cy="60959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2" name="Group 389"/>
            <p:cNvGrpSpPr/>
            <p:nvPr/>
          </p:nvGrpSpPr>
          <p:grpSpPr>
            <a:xfrm flipH="1">
              <a:off x="8122447" y="258762"/>
              <a:ext cx="319086" cy="431800"/>
              <a:chOff x="304800" y="990600"/>
              <a:chExt cx="319086" cy="431800"/>
            </a:xfrm>
          </p:grpSpPr>
          <p:grpSp>
            <p:nvGrpSpPr>
              <p:cNvPr id="48" name="Group 321"/>
              <p:cNvGrpSpPr>
                <a:grpSpLocks/>
              </p:cNvGrpSpPr>
              <p:nvPr/>
            </p:nvGrpSpPr>
            <p:grpSpPr bwMode="auto">
              <a:xfrm>
                <a:off x="304800" y="990600"/>
                <a:ext cx="144463" cy="431800"/>
                <a:chOff x="7502525" y="2720975"/>
                <a:chExt cx="144463" cy="431800"/>
              </a:xfrm>
            </p:grpSpPr>
            <p:sp>
              <p:nvSpPr>
                <p:cNvPr id="72" name="AutoShape 14"/>
                <p:cNvSpPr>
                  <a:spLocks noChangeArrowheads="1"/>
                </p:cNvSpPr>
                <p:nvPr/>
              </p:nvSpPr>
              <p:spPr bwMode="auto">
                <a:xfrm>
                  <a:off x="7502525" y="2865437"/>
                  <a:ext cx="144463" cy="144463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73" name="Line 15"/>
                <p:cNvSpPr>
                  <a:spLocks noChangeShapeType="1"/>
                </p:cNvSpPr>
                <p:nvPr/>
              </p:nvSpPr>
              <p:spPr bwMode="auto">
                <a:xfrm>
                  <a:off x="7502525" y="2865437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74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7575550" y="2720975"/>
                  <a:ext cx="0" cy="14446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75" name="Line 17"/>
                <p:cNvSpPr>
                  <a:spLocks noChangeShapeType="1"/>
                </p:cNvSpPr>
                <p:nvPr/>
              </p:nvSpPr>
              <p:spPr bwMode="auto">
                <a:xfrm>
                  <a:off x="7575550" y="3009900"/>
                  <a:ext cx="0" cy="14287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cxnSp>
            <p:nvCxnSpPr>
              <p:cNvPr id="70" name="Straight Arrow Connector 69"/>
              <p:cNvCxnSpPr/>
              <p:nvPr/>
            </p:nvCxnSpPr>
            <p:spPr>
              <a:xfrm rot="10800000" flipV="1">
                <a:off x="438152" y="1112039"/>
                <a:ext cx="152400" cy="762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/>
              <p:cNvCxnSpPr/>
              <p:nvPr/>
            </p:nvCxnSpPr>
            <p:spPr>
              <a:xfrm rot="10800000" flipV="1">
                <a:off x="471486" y="1178723"/>
                <a:ext cx="152400" cy="762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0" name="Group 75"/>
          <p:cNvGrpSpPr/>
          <p:nvPr/>
        </p:nvGrpSpPr>
        <p:grpSpPr>
          <a:xfrm>
            <a:off x="622835" y="1030598"/>
            <a:ext cx="381000" cy="510139"/>
            <a:chOff x="6189089" y="8354728"/>
            <a:chExt cx="381000" cy="510139"/>
          </a:xfrm>
        </p:grpSpPr>
        <p:grpSp>
          <p:nvGrpSpPr>
            <p:cNvPr id="51" name="Group 414"/>
            <p:cNvGrpSpPr/>
            <p:nvPr/>
          </p:nvGrpSpPr>
          <p:grpSpPr>
            <a:xfrm>
              <a:off x="6210518" y="8396105"/>
              <a:ext cx="319086" cy="431800"/>
              <a:chOff x="228600" y="381000"/>
              <a:chExt cx="319086" cy="431800"/>
            </a:xfrm>
          </p:grpSpPr>
          <p:grpSp>
            <p:nvGrpSpPr>
              <p:cNvPr id="52" name="Group 321"/>
              <p:cNvGrpSpPr>
                <a:grpSpLocks/>
              </p:cNvGrpSpPr>
              <p:nvPr/>
            </p:nvGrpSpPr>
            <p:grpSpPr bwMode="auto">
              <a:xfrm>
                <a:off x="228600" y="381000"/>
                <a:ext cx="144463" cy="431800"/>
                <a:chOff x="7502525" y="2720975"/>
                <a:chExt cx="144463" cy="431800"/>
              </a:xfrm>
            </p:grpSpPr>
            <p:sp>
              <p:nvSpPr>
                <p:cNvPr id="82" name="AutoShape 14"/>
                <p:cNvSpPr>
                  <a:spLocks noChangeArrowheads="1"/>
                </p:cNvSpPr>
                <p:nvPr/>
              </p:nvSpPr>
              <p:spPr bwMode="auto">
                <a:xfrm>
                  <a:off x="7502525" y="2865437"/>
                  <a:ext cx="144463" cy="144463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3" name="Line 15"/>
                <p:cNvSpPr>
                  <a:spLocks noChangeShapeType="1"/>
                </p:cNvSpPr>
                <p:nvPr/>
              </p:nvSpPr>
              <p:spPr bwMode="auto">
                <a:xfrm>
                  <a:off x="7502525" y="2865437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4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7575550" y="2720975"/>
                  <a:ext cx="0" cy="14446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5" name="Line 17"/>
                <p:cNvSpPr>
                  <a:spLocks noChangeShapeType="1"/>
                </p:cNvSpPr>
                <p:nvPr/>
              </p:nvSpPr>
              <p:spPr bwMode="auto">
                <a:xfrm>
                  <a:off x="7575550" y="3009900"/>
                  <a:ext cx="0" cy="14287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cxnSp>
            <p:nvCxnSpPr>
              <p:cNvPr id="80" name="Straight Arrow Connector 79"/>
              <p:cNvCxnSpPr/>
              <p:nvPr/>
            </p:nvCxnSpPr>
            <p:spPr>
              <a:xfrm flipV="1">
                <a:off x="361952" y="502439"/>
                <a:ext cx="152400" cy="762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/>
              <p:cNvCxnSpPr/>
              <p:nvPr/>
            </p:nvCxnSpPr>
            <p:spPr>
              <a:xfrm flipV="1">
                <a:off x="395286" y="569123"/>
                <a:ext cx="152400" cy="762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8" name="Rectangle 77"/>
            <p:cNvSpPr/>
            <p:nvPr/>
          </p:nvSpPr>
          <p:spPr>
            <a:xfrm>
              <a:off x="6189089" y="8354728"/>
              <a:ext cx="381000" cy="51013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545874" y="726343"/>
            <a:ext cx="580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Arial" pitchFamily="34" charset="0"/>
                <a:cs typeface="Arial" pitchFamily="34" charset="0"/>
              </a:rPr>
              <a:t>2 Lasers</a:t>
            </a:r>
            <a:br>
              <a:rPr lang="en-US" sz="800" dirty="0" smtClean="0">
                <a:latin typeface="Arial" pitchFamily="34" charset="0"/>
                <a:cs typeface="Arial" pitchFamily="34" charset="0"/>
              </a:rPr>
            </a:br>
            <a:r>
              <a:rPr lang="en-US" sz="800" dirty="0" smtClean="0">
                <a:latin typeface="Arial" pitchFamily="34" charset="0"/>
                <a:cs typeface="Arial" pitchFamily="34" charset="0"/>
              </a:rPr>
              <a:t>tunable</a:t>
            </a: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TextBox 108"/>
          <p:cNvSpPr txBox="1">
            <a:spLocks noChangeArrowheads="1"/>
          </p:cNvSpPr>
          <p:nvPr/>
        </p:nvSpPr>
        <p:spPr bwMode="auto">
          <a:xfrm>
            <a:off x="8252194" y="1510836"/>
            <a:ext cx="38742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10" rIns="91418" bIns="4571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800" dirty="0" smtClean="0">
                <a:latin typeface="Arial" pitchFamily="34" charset="0"/>
                <a:cs typeface="Arial" pitchFamily="34" charset="0"/>
              </a:rPr>
              <a:t>PIN</a:t>
            </a:r>
            <a:endParaRPr lang="en-US" sz="800" baseline="30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0" name="Straight Connector 89"/>
          <p:cNvCxnSpPr>
            <a:endCxn id="314" idx="7"/>
          </p:cNvCxnSpPr>
          <p:nvPr/>
        </p:nvCxnSpPr>
        <p:spPr>
          <a:xfrm flipV="1">
            <a:off x="5805497" y="1258234"/>
            <a:ext cx="131011" cy="72897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/>
          <p:cNvSpPr/>
          <p:nvPr/>
        </p:nvSpPr>
        <p:spPr>
          <a:xfrm>
            <a:off x="5577954" y="1662130"/>
            <a:ext cx="457200" cy="304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r>
              <a:rPr lang="en-US" sz="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VOA</a:t>
            </a:r>
            <a:endParaRPr lang="en-US" sz="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2" name="Straight Connector 91"/>
          <p:cNvCxnSpPr>
            <a:stCxn id="91" idx="0"/>
          </p:cNvCxnSpPr>
          <p:nvPr/>
        </p:nvCxnSpPr>
        <p:spPr>
          <a:xfrm flipV="1">
            <a:off x="5806554" y="1326606"/>
            <a:ext cx="0" cy="335524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>
            <a:endCxn id="91" idx="3"/>
          </p:cNvCxnSpPr>
          <p:nvPr/>
        </p:nvCxnSpPr>
        <p:spPr>
          <a:xfrm flipH="1">
            <a:off x="6035154" y="1814530"/>
            <a:ext cx="127806" cy="0"/>
          </a:xfrm>
          <a:prstGeom prst="straightConnector1">
            <a:avLst/>
          </a:prstGeom>
          <a:ln w="127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6393539" y="1180763"/>
            <a:ext cx="253551" cy="215423"/>
          </a:xfrm>
          <a:prstGeom prst="rect">
            <a:avLst/>
          </a:prstGeom>
          <a:noFill/>
        </p:spPr>
        <p:txBody>
          <a:bodyPr wrap="none" lIns="91418" tIns="45710" rIns="91418" bIns="45710" rtlCol="0">
            <a:spAutoFit/>
          </a:bodyPr>
          <a:lstStyle/>
          <a:p>
            <a:r>
              <a:rPr lang="en-US" sz="800" dirty="0" smtClean="0">
                <a:latin typeface="Arial" pitchFamily="34" charset="0"/>
                <a:cs typeface="Arial" pitchFamily="34" charset="0"/>
              </a:rPr>
              <a:t>A</a:t>
            </a: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9" name="Oval 239"/>
          <p:cNvSpPr/>
          <p:nvPr/>
        </p:nvSpPr>
        <p:spPr>
          <a:xfrm>
            <a:off x="4612038" y="2811312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634591" y="2038056"/>
            <a:ext cx="284052" cy="184666"/>
          </a:xfrm>
          <a:prstGeom prst="rect">
            <a:avLst/>
          </a:prstGeom>
          <a:noFill/>
        </p:spPr>
        <p:txBody>
          <a:bodyPr wrap="none" lIns="91418" tIns="45710" rIns="91418" bIns="45710" rtlCol="0">
            <a:spAutoFit/>
          </a:bodyPr>
          <a:lstStyle/>
          <a:p>
            <a:r>
              <a:rPr lang="en-US" sz="600" dirty="0" smtClean="0">
                <a:latin typeface="Arial" pitchFamily="34" charset="0"/>
                <a:cs typeface="Arial" pitchFamily="34" charset="0"/>
              </a:rPr>
              <a:t>C1</a:t>
            </a:r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3" name="Group 100"/>
          <p:cNvGrpSpPr/>
          <p:nvPr/>
        </p:nvGrpSpPr>
        <p:grpSpPr>
          <a:xfrm rot="5400000">
            <a:off x="2223766" y="1013892"/>
            <a:ext cx="76200" cy="304800"/>
            <a:chOff x="7010400" y="381000"/>
            <a:chExt cx="76200" cy="304800"/>
          </a:xfrm>
          <a:solidFill>
            <a:schemeClr val="bg1"/>
          </a:solidFill>
        </p:grpSpPr>
        <p:sp>
          <p:nvSpPr>
            <p:cNvPr id="102" name="Rectangle 101"/>
            <p:cNvSpPr/>
            <p:nvPr/>
          </p:nvSpPr>
          <p:spPr>
            <a:xfrm>
              <a:off x="7010400" y="381000"/>
              <a:ext cx="76200" cy="304800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03" name="Straight Arrow Connector 102"/>
            <p:cNvCxnSpPr/>
            <p:nvPr/>
          </p:nvCxnSpPr>
          <p:spPr>
            <a:xfrm rot="5400000">
              <a:off x="6932613" y="523080"/>
              <a:ext cx="228600" cy="1588"/>
            </a:xfrm>
            <a:prstGeom prst="straightConnector1">
              <a:avLst/>
            </a:prstGeom>
            <a:grpFill/>
            <a:ln w="12700">
              <a:headEnd type="triangle" w="sm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103"/>
          <p:cNvGrpSpPr/>
          <p:nvPr/>
        </p:nvGrpSpPr>
        <p:grpSpPr>
          <a:xfrm rot="5400000">
            <a:off x="7760503" y="1444700"/>
            <a:ext cx="76200" cy="304800"/>
            <a:chOff x="7010400" y="381000"/>
            <a:chExt cx="76200" cy="304800"/>
          </a:xfrm>
          <a:solidFill>
            <a:schemeClr val="bg1"/>
          </a:solidFill>
        </p:grpSpPr>
        <p:sp>
          <p:nvSpPr>
            <p:cNvPr id="105" name="Rectangle 104"/>
            <p:cNvSpPr/>
            <p:nvPr/>
          </p:nvSpPr>
          <p:spPr>
            <a:xfrm>
              <a:off x="7010400" y="381000"/>
              <a:ext cx="76200" cy="304800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06" name="Straight Arrow Connector 105"/>
            <p:cNvCxnSpPr/>
            <p:nvPr/>
          </p:nvCxnSpPr>
          <p:spPr>
            <a:xfrm rot="5400000">
              <a:off x="6936027" y="523874"/>
              <a:ext cx="228600" cy="0"/>
            </a:xfrm>
            <a:prstGeom prst="straightConnector1">
              <a:avLst/>
            </a:prstGeom>
            <a:grpFill/>
            <a:ln w="12700">
              <a:headEnd type="triangle" w="sm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TextBox 107"/>
          <p:cNvSpPr txBox="1"/>
          <p:nvPr/>
        </p:nvSpPr>
        <p:spPr>
          <a:xfrm>
            <a:off x="1378875" y="1052736"/>
            <a:ext cx="468354" cy="184646"/>
          </a:xfrm>
          <a:prstGeom prst="rect">
            <a:avLst/>
          </a:prstGeom>
          <a:noFill/>
        </p:spPr>
        <p:txBody>
          <a:bodyPr wrap="none" lIns="91418" tIns="45710" rIns="91418" bIns="45710" rtlCol="0">
            <a:spAutoFit/>
          </a:bodyPr>
          <a:lstStyle/>
          <a:p>
            <a:r>
              <a:rPr lang="en-US" sz="600" dirty="0" smtClean="0">
                <a:latin typeface="Arial" pitchFamily="34" charset="0"/>
                <a:cs typeface="Arial" pitchFamily="34" charset="0"/>
              </a:rPr>
              <a:t>LiNbO3 </a:t>
            </a:r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62025" y="3770162"/>
            <a:ext cx="1447800" cy="861754"/>
          </a:xfrm>
          <a:prstGeom prst="rect">
            <a:avLst/>
          </a:prstGeom>
          <a:noFill/>
          <a:ln w="12700" cap="rnd">
            <a:solidFill>
              <a:srgbClr val="FF0000"/>
            </a:solidFill>
          </a:ln>
        </p:spPr>
        <p:txBody>
          <a:bodyPr wrap="square" lIns="91418" tIns="45710" rIns="91418" bIns="45710" rtlCol="0">
            <a:spAutoFit/>
          </a:bodyPr>
          <a:lstStyle/>
          <a:p>
            <a:r>
              <a:rPr lang="en-US" sz="1000" dirty="0" smtClean="0">
                <a:latin typeface="Arial" pitchFamily="34" charset="0"/>
                <a:cs typeface="Arial" pitchFamily="34" charset="0"/>
              </a:rPr>
              <a:t>Available wavelengths</a:t>
            </a:r>
          </a:p>
          <a:p>
            <a:r>
              <a:rPr lang="el-GR" sz="1000" dirty="0" smtClean="0">
                <a:latin typeface="Arial" pitchFamily="34" charset="0"/>
                <a:cs typeface="Arial" pitchFamily="34" charset="0"/>
              </a:rPr>
              <a:t>λ</a:t>
            </a:r>
            <a:r>
              <a:rPr lang="en-US" sz="1000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= C33=1550.92 nm</a:t>
            </a:r>
          </a:p>
          <a:p>
            <a:r>
              <a:rPr lang="el-GR" sz="1000" dirty="0" smtClean="0">
                <a:latin typeface="Arial" pitchFamily="34" charset="0"/>
                <a:cs typeface="Arial" pitchFamily="34" charset="0"/>
              </a:rPr>
              <a:t>λ</a:t>
            </a:r>
            <a:r>
              <a:rPr lang="en-US" sz="1000" baseline="-250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= C37=1547.72 nm</a:t>
            </a:r>
          </a:p>
          <a:p>
            <a:r>
              <a:rPr lang="el-GR" sz="1000" dirty="0" smtClean="0">
                <a:latin typeface="Arial" pitchFamily="34" charset="0"/>
                <a:cs typeface="Arial" pitchFamily="34" charset="0"/>
              </a:rPr>
              <a:t>λ</a:t>
            </a:r>
            <a:r>
              <a:rPr lang="en-US" sz="1000" baseline="-25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= C41=1544.53 nm</a:t>
            </a:r>
          </a:p>
          <a:p>
            <a:endParaRPr lang="en-US" sz="1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 rot="16200000">
            <a:off x="3954873" y="2232402"/>
            <a:ext cx="990600" cy="215444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n-US" sz="800" dirty="0" smtClean="0">
                <a:latin typeface="Arial" pitchFamily="34" charset="0"/>
                <a:cs typeface="Arial" pitchFamily="34" charset="0"/>
              </a:rPr>
              <a:t>Junction Box</a:t>
            </a: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2" name="TextBox 52"/>
          <p:cNvSpPr txBox="1">
            <a:spLocks noChangeArrowheads="1"/>
          </p:cNvSpPr>
          <p:nvPr/>
        </p:nvSpPr>
        <p:spPr bwMode="auto">
          <a:xfrm>
            <a:off x="1851803" y="2971928"/>
            <a:ext cx="306416" cy="21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10" rIns="91418" bIns="45710">
            <a:spAutoFit/>
          </a:bodyPr>
          <a:lstStyle/>
          <a:p>
            <a:pPr algn="l">
              <a:spcBef>
                <a:spcPct val="0"/>
              </a:spcBef>
            </a:pPr>
            <a:r>
              <a:rPr lang="el-GR" sz="800" dirty="0" smtClean="0">
                <a:latin typeface="Arial" pitchFamily="34" charset="0"/>
                <a:cs typeface="Arial" pitchFamily="34" charset="0"/>
              </a:rPr>
              <a:t>λ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4</a:t>
            </a: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7" name="Straight Connector 116"/>
          <p:cNvCxnSpPr/>
          <p:nvPr/>
        </p:nvCxnSpPr>
        <p:spPr>
          <a:xfrm>
            <a:off x="3179501" y="1483208"/>
            <a:ext cx="756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>
            <a:off x="3180101" y="830065"/>
            <a:ext cx="762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3179501" y="1265493"/>
            <a:ext cx="756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>
            <a:off x="3179501" y="938922"/>
            <a:ext cx="756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3179501" y="1047780"/>
            <a:ext cx="756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>
            <a:off x="3179501" y="1374350"/>
            <a:ext cx="756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3179501" y="1592065"/>
            <a:ext cx="756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rapezoid 123"/>
          <p:cNvSpPr/>
          <p:nvPr/>
        </p:nvSpPr>
        <p:spPr>
          <a:xfrm rot="5400000">
            <a:off x="2851448" y="1134865"/>
            <a:ext cx="914400" cy="152400"/>
          </a:xfrm>
          <a:prstGeom prst="trapezoid">
            <a:avLst>
              <a:gd name="adj" fmla="val 59000"/>
            </a:avLst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 rot="5400000">
            <a:off x="3139727" y="1123036"/>
            <a:ext cx="344183" cy="215444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n-US" sz="800" dirty="0" smtClean="0">
                <a:latin typeface="Arial" pitchFamily="34" charset="0"/>
                <a:cs typeface="Arial" pitchFamily="34" charset="0"/>
              </a:rPr>
              <a:t>D1</a:t>
            </a: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6" name="Rounded Rectangle 125"/>
          <p:cNvSpPr/>
          <p:nvPr/>
        </p:nvSpPr>
        <p:spPr>
          <a:xfrm>
            <a:off x="465845" y="769374"/>
            <a:ext cx="720080" cy="983406"/>
          </a:xfrm>
          <a:prstGeom prst="round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>
            <a:spLocks noChangeArrowheads="1"/>
          </p:cNvSpPr>
          <p:nvPr/>
        </p:nvSpPr>
        <p:spPr bwMode="auto">
          <a:xfrm>
            <a:off x="1422552" y="1361550"/>
            <a:ext cx="381000" cy="152400"/>
          </a:xfrm>
          <a:prstGeom prst="rect">
            <a:avLst/>
          </a:prstGeom>
          <a:solidFill>
            <a:srgbClr val="00FFFF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lIns="91418" tIns="45710" rIns="91418" bIns="4571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l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1378875" y="1340768"/>
            <a:ext cx="468354" cy="184646"/>
          </a:xfrm>
          <a:prstGeom prst="rect">
            <a:avLst/>
          </a:prstGeom>
          <a:noFill/>
        </p:spPr>
        <p:txBody>
          <a:bodyPr wrap="none" lIns="91418" tIns="45710" rIns="91418" bIns="45710" rtlCol="0">
            <a:spAutoFit/>
          </a:bodyPr>
          <a:lstStyle/>
          <a:p>
            <a:r>
              <a:rPr lang="en-US" sz="600" dirty="0" smtClean="0">
                <a:latin typeface="Arial" pitchFamily="34" charset="0"/>
                <a:cs typeface="Arial" pitchFamily="34" charset="0"/>
              </a:rPr>
              <a:t>LiNbO3 </a:t>
            </a:r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0" name="Rounded Rectangle 129"/>
          <p:cNvSpPr/>
          <p:nvPr/>
        </p:nvSpPr>
        <p:spPr>
          <a:xfrm>
            <a:off x="1321811" y="766916"/>
            <a:ext cx="585894" cy="1005900"/>
          </a:xfrm>
          <a:prstGeom prst="round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130"/>
          <p:cNvGrpSpPr/>
          <p:nvPr/>
        </p:nvGrpSpPr>
        <p:grpSpPr>
          <a:xfrm rot="5400000">
            <a:off x="2223766" y="1301924"/>
            <a:ext cx="76200" cy="304800"/>
            <a:chOff x="7010400" y="381000"/>
            <a:chExt cx="76200" cy="304800"/>
          </a:xfrm>
          <a:solidFill>
            <a:schemeClr val="bg1"/>
          </a:solidFill>
        </p:grpSpPr>
        <p:sp>
          <p:nvSpPr>
            <p:cNvPr id="132" name="Rectangle 131"/>
            <p:cNvSpPr/>
            <p:nvPr/>
          </p:nvSpPr>
          <p:spPr>
            <a:xfrm>
              <a:off x="7010400" y="381000"/>
              <a:ext cx="76200" cy="304800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33" name="Straight Arrow Connector 132"/>
            <p:cNvCxnSpPr/>
            <p:nvPr/>
          </p:nvCxnSpPr>
          <p:spPr>
            <a:xfrm rot="5400000">
              <a:off x="6932613" y="523080"/>
              <a:ext cx="228600" cy="1588"/>
            </a:xfrm>
            <a:prstGeom prst="straightConnector1">
              <a:avLst/>
            </a:prstGeom>
            <a:grpFill/>
            <a:ln w="12700">
              <a:headEnd type="triangle" w="sm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133"/>
          <p:cNvGrpSpPr/>
          <p:nvPr/>
        </p:nvGrpSpPr>
        <p:grpSpPr>
          <a:xfrm>
            <a:off x="2576559" y="1390339"/>
            <a:ext cx="154285" cy="115530"/>
            <a:chOff x="2540555" y="750888"/>
            <a:chExt cx="422115" cy="343153"/>
          </a:xfrm>
        </p:grpSpPr>
        <p:sp>
          <p:nvSpPr>
            <p:cNvPr id="135" name="Oval 134"/>
            <p:cNvSpPr>
              <a:spLocks noChangeArrowheads="1"/>
            </p:cNvSpPr>
            <p:nvPr/>
          </p:nvSpPr>
          <p:spPr bwMode="auto">
            <a:xfrm rot="-5400000">
              <a:off x="2536586" y="880269"/>
              <a:ext cx="76200" cy="68262"/>
            </a:xfrm>
            <a:prstGeom prst="ellips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vert="eaVert"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36" name="Straight Connector 135"/>
            <p:cNvCxnSpPr/>
            <p:nvPr/>
          </p:nvCxnSpPr>
          <p:spPr>
            <a:xfrm>
              <a:off x="2590800" y="914400"/>
              <a:ext cx="304800" cy="152400"/>
            </a:xfrm>
            <a:prstGeom prst="line">
              <a:avLst/>
            </a:prstGeom>
            <a:ln w="127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>
              <a:stCxn id="135" idx="4"/>
            </p:cNvCxnSpPr>
            <p:nvPr/>
          </p:nvCxnSpPr>
          <p:spPr>
            <a:xfrm flipV="1">
              <a:off x="2608817" y="750888"/>
              <a:ext cx="312183" cy="163512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0" name="Isosceles Triangle 269"/>
            <p:cNvSpPr>
              <a:spLocks noChangeArrowheads="1"/>
            </p:cNvSpPr>
            <p:nvPr/>
          </p:nvSpPr>
          <p:spPr bwMode="auto">
            <a:xfrm rot="10800000" flipV="1">
              <a:off x="2892821" y="1017842"/>
              <a:ext cx="69849" cy="76199"/>
            </a:xfrm>
            <a:prstGeom prst="triangle">
              <a:avLst>
                <a:gd name="adj" fmla="val 50000"/>
              </a:avLst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140" name="Straight Connector 139"/>
          <p:cNvCxnSpPr/>
          <p:nvPr/>
        </p:nvCxnSpPr>
        <p:spPr>
          <a:xfrm flipH="1">
            <a:off x="2719388" y="1264405"/>
            <a:ext cx="519113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 flipH="1">
            <a:off x="2719390" y="1257699"/>
            <a:ext cx="48" cy="116243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Rounded Rectangle 141"/>
          <p:cNvSpPr/>
          <p:nvPr/>
        </p:nvSpPr>
        <p:spPr>
          <a:xfrm>
            <a:off x="2497138" y="1289050"/>
            <a:ext cx="323850" cy="330200"/>
          </a:xfrm>
          <a:prstGeom prst="round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TextBox 52"/>
          <p:cNvSpPr txBox="1">
            <a:spLocks noChangeArrowheads="1"/>
          </p:cNvSpPr>
          <p:nvPr/>
        </p:nvSpPr>
        <p:spPr bwMode="auto">
          <a:xfrm>
            <a:off x="3010836" y="3099892"/>
            <a:ext cx="306416" cy="21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10" rIns="91418" bIns="45710">
            <a:spAutoFit/>
          </a:bodyPr>
          <a:lstStyle/>
          <a:p>
            <a:pPr algn="l">
              <a:spcBef>
                <a:spcPct val="0"/>
              </a:spcBef>
            </a:pPr>
            <a:r>
              <a:rPr lang="el-GR" sz="800" dirty="0" smtClean="0">
                <a:latin typeface="Arial" pitchFamily="34" charset="0"/>
                <a:cs typeface="Arial" pitchFamily="34" charset="0"/>
              </a:rPr>
              <a:t>λ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8</a:t>
            </a: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4" name="TextBox 53"/>
          <p:cNvSpPr txBox="1">
            <a:spLocks noChangeArrowheads="1"/>
          </p:cNvSpPr>
          <p:nvPr/>
        </p:nvSpPr>
        <p:spPr bwMode="auto">
          <a:xfrm>
            <a:off x="3017320" y="2329216"/>
            <a:ext cx="365098" cy="21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10" rIns="91418" bIns="45710">
            <a:spAutoFit/>
          </a:bodyPr>
          <a:lstStyle/>
          <a:p>
            <a:pPr algn="l">
              <a:spcBef>
                <a:spcPct val="0"/>
              </a:spcBef>
            </a:pPr>
            <a:r>
              <a:rPr lang="el-GR" sz="800" dirty="0">
                <a:latin typeface="Arial" pitchFamily="34" charset="0"/>
                <a:cs typeface="Arial" pitchFamily="34" charset="0"/>
              </a:rPr>
              <a:t>λ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1</a:t>
            </a:r>
          </a:p>
        </p:txBody>
      </p:sp>
      <p:cxnSp>
        <p:nvCxnSpPr>
          <p:cNvPr id="145" name="Straight Connector 144"/>
          <p:cNvCxnSpPr/>
          <p:nvPr/>
        </p:nvCxnSpPr>
        <p:spPr>
          <a:xfrm>
            <a:off x="3179501" y="3153679"/>
            <a:ext cx="756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>
            <a:off x="3180101" y="2500536"/>
            <a:ext cx="762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>
            <a:off x="3179501" y="2609393"/>
            <a:ext cx="756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>
            <a:off x="3179501" y="2718251"/>
            <a:ext cx="756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>
            <a:off x="3179501" y="3044821"/>
            <a:ext cx="756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>
            <a:off x="3179501" y="3262536"/>
            <a:ext cx="756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rapezoid 150"/>
          <p:cNvSpPr/>
          <p:nvPr/>
        </p:nvSpPr>
        <p:spPr>
          <a:xfrm rot="5400000">
            <a:off x="2851448" y="2805336"/>
            <a:ext cx="914400" cy="152400"/>
          </a:xfrm>
          <a:prstGeom prst="trapezoid">
            <a:avLst>
              <a:gd name="adj" fmla="val 59000"/>
            </a:avLst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2" name="TextBox 151"/>
          <p:cNvSpPr txBox="1"/>
          <p:nvPr/>
        </p:nvSpPr>
        <p:spPr>
          <a:xfrm rot="5400000">
            <a:off x="3139727" y="2793507"/>
            <a:ext cx="344183" cy="215444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n-US" sz="800" dirty="0" smtClean="0">
                <a:latin typeface="Arial" pitchFamily="34" charset="0"/>
                <a:cs typeface="Arial" pitchFamily="34" charset="0"/>
              </a:rPr>
              <a:t>D4</a:t>
            </a: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7" name="Straight Connector 156"/>
          <p:cNvCxnSpPr>
            <a:stCxn id="274" idx="2"/>
            <a:endCxn id="57" idx="0"/>
          </p:cNvCxnSpPr>
          <p:nvPr/>
        </p:nvCxnSpPr>
        <p:spPr>
          <a:xfrm flipH="1">
            <a:off x="2067651" y="2824061"/>
            <a:ext cx="500380" cy="1955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Isosceles Triangle 157"/>
          <p:cNvSpPr>
            <a:spLocks noChangeArrowheads="1"/>
          </p:cNvSpPr>
          <p:nvPr/>
        </p:nvSpPr>
        <p:spPr bwMode="auto">
          <a:xfrm rot="16200000">
            <a:off x="2081974" y="2671625"/>
            <a:ext cx="457200" cy="304800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12700" algn="ctr">
            <a:solidFill>
              <a:srgbClr val="385D8A"/>
            </a:solidFill>
            <a:miter lim="800000"/>
            <a:headEnd/>
            <a:tailEnd/>
          </a:ln>
        </p:spPr>
        <p:txBody>
          <a:bodyPr rot="10800000" vert="eaVert" lIns="91418" tIns="45710" rIns="91418" bIns="4571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l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2188990" y="2689226"/>
            <a:ext cx="311259" cy="215423"/>
          </a:xfrm>
          <a:prstGeom prst="rect">
            <a:avLst/>
          </a:prstGeom>
          <a:noFill/>
        </p:spPr>
        <p:txBody>
          <a:bodyPr wrap="none" lIns="91418" tIns="45710" rIns="91418" bIns="45710" rtlCol="0">
            <a:spAutoFit/>
          </a:bodyPr>
          <a:lstStyle/>
          <a:p>
            <a:r>
              <a:rPr lang="nl-NL" sz="800" dirty="0" smtClean="0">
                <a:latin typeface="Arial" pitchFamily="34" charset="0"/>
                <a:cs typeface="Arial" pitchFamily="34" charset="0"/>
              </a:rPr>
              <a:t>A3</a:t>
            </a: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2203278" y="2451100"/>
            <a:ext cx="316068" cy="230812"/>
          </a:xfrm>
          <a:prstGeom prst="rect">
            <a:avLst/>
          </a:prstGeom>
          <a:noFill/>
        </p:spPr>
        <p:txBody>
          <a:bodyPr wrap="none" lIns="91418" tIns="45710" rIns="91418" bIns="45710" rtlCol="0">
            <a:spAutoFit/>
          </a:bodyPr>
          <a:lstStyle/>
          <a:p>
            <a:r>
              <a:rPr lang="nl-NL" sz="900" dirty="0" smtClean="0">
                <a:latin typeface="Arial" pitchFamily="34" charset="0"/>
                <a:cs typeface="Arial" pitchFamily="34" charset="0"/>
              </a:rPr>
              <a:t>+?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1" name="Straight Connector 160"/>
          <p:cNvCxnSpPr/>
          <p:nvPr/>
        </p:nvCxnSpPr>
        <p:spPr>
          <a:xfrm rot="10800000">
            <a:off x="5090387" y="953209"/>
            <a:ext cx="756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 rot="10800000">
            <a:off x="5089187" y="1606352"/>
            <a:ext cx="762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 rot="10800000">
            <a:off x="5090387" y="1170924"/>
            <a:ext cx="756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 rot="10800000">
            <a:off x="5090387" y="1497495"/>
            <a:ext cx="756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 rot="10800000">
            <a:off x="5090387" y="1388637"/>
            <a:ext cx="756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 rot="10800000">
            <a:off x="5090387" y="1062067"/>
            <a:ext cx="756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 rot="10800000">
            <a:off x="5090387" y="844352"/>
            <a:ext cx="756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Trapezoid 167"/>
          <p:cNvSpPr/>
          <p:nvPr/>
        </p:nvSpPr>
        <p:spPr>
          <a:xfrm rot="16200000">
            <a:off x="4579640" y="1149152"/>
            <a:ext cx="914400" cy="152400"/>
          </a:xfrm>
          <a:prstGeom prst="trapezoid">
            <a:avLst>
              <a:gd name="adj" fmla="val 59000"/>
            </a:avLst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9" name="TextBox 168"/>
          <p:cNvSpPr txBox="1"/>
          <p:nvPr/>
        </p:nvSpPr>
        <p:spPr>
          <a:xfrm rot="16200000">
            <a:off x="4861578" y="1097937"/>
            <a:ext cx="344183" cy="215444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n-US" sz="800" dirty="0" smtClean="0">
                <a:latin typeface="Arial" pitchFamily="34" charset="0"/>
                <a:cs typeface="Arial" pitchFamily="34" charset="0"/>
              </a:rPr>
              <a:t>D2</a:t>
            </a: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0" name="Straight Connector 169"/>
          <p:cNvCxnSpPr/>
          <p:nvPr/>
        </p:nvCxnSpPr>
        <p:spPr>
          <a:xfrm>
            <a:off x="5535877" y="1168947"/>
            <a:ext cx="0" cy="108593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Rectangle 170"/>
          <p:cNvSpPr/>
          <p:nvPr/>
        </p:nvSpPr>
        <p:spPr>
          <a:xfrm>
            <a:off x="5499872" y="1241633"/>
            <a:ext cx="76200" cy="76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72" name="Isosceles Triangle 171"/>
          <p:cNvSpPr/>
          <p:nvPr/>
        </p:nvSpPr>
        <p:spPr>
          <a:xfrm>
            <a:off x="5499872" y="1241633"/>
            <a:ext cx="76200" cy="76200"/>
          </a:xfrm>
          <a:prstGeom prst="triangle">
            <a:avLst>
              <a:gd name="adj" fmla="val 100000"/>
            </a:avLst>
          </a:prstGeom>
          <a:solidFill>
            <a:schemeClr val="accent6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3" name="Straight Connector 172"/>
          <p:cNvCxnSpPr/>
          <p:nvPr/>
        </p:nvCxnSpPr>
        <p:spPr>
          <a:xfrm>
            <a:off x="5115770" y="1170307"/>
            <a:ext cx="419665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TextBox 176"/>
          <p:cNvSpPr txBox="1"/>
          <p:nvPr/>
        </p:nvSpPr>
        <p:spPr>
          <a:xfrm>
            <a:off x="5492384" y="1107756"/>
            <a:ext cx="396218" cy="215423"/>
          </a:xfrm>
          <a:prstGeom prst="rect">
            <a:avLst/>
          </a:prstGeom>
          <a:noFill/>
        </p:spPr>
        <p:txBody>
          <a:bodyPr wrap="none" lIns="91418" tIns="45710" rIns="91418" bIns="45710" rtlCol="0">
            <a:spAutoFit/>
          </a:bodyPr>
          <a:lstStyle/>
          <a:p>
            <a:r>
              <a:rPr lang="en-US" sz="800" dirty="0" smtClean="0">
                <a:latin typeface="Arial" pitchFamily="34" charset="0"/>
                <a:cs typeface="Arial" pitchFamily="34" charset="0"/>
              </a:rPr>
              <a:t>A&amp;D</a:t>
            </a: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8" name="TextBox 53"/>
          <p:cNvSpPr txBox="1">
            <a:spLocks noChangeArrowheads="1"/>
          </p:cNvSpPr>
          <p:nvPr/>
        </p:nvSpPr>
        <p:spPr bwMode="auto">
          <a:xfrm>
            <a:off x="5037780" y="675897"/>
            <a:ext cx="330905" cy="21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10" rIns="91418" bIns="45710">
            <a:spAutoFit/>
          </a:bodyPr>
          <a:lstStyle/>
          <a:p>
            <a:pPr algn="l">
              <a:spcBef>
                <a:spcPct val="0"/>
              </a:spcBef>
            </a:pPr>
            <a:r>
              <a:rPr lang="el-GR" sz="800" dirty="0">
                <a:latin typeface="Arial" pitchFamily="34" charset="0"/>
                <a:cs typeface="Arial" pitchFamily="34" charset="0"/>
              </a:rPr>
              <a:t>λ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79" name="TextBox 52"/>
          <p:cNvSpPr txBox="1">
            <a:spLocks noChangeArrowheads="1"/>
          </p:cNvSpPr>
          <p:nvPr/>
        </p:nvSpPr>
        <p:spPr bwMode="auto">
          <a:xfrm>
            <a:off x="5041454" y="1448976"/>
            <a:ext cx="306416" cy="21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10" rIns="91418" bIns="45710">
            <a:spAutoFit/>
          </a:bodyPr>
          <a:lstStyle/>
          <a:p>
            <a:pPr algn="l">
              <a:spcBef>
                <a:spcPct val="0"/>
              </a:spcBef>
            </a:pPr>
            <a:r>
              <a:rPr lang="el-GR" sz="800" dirty="0" smtClean="0">
                <a:latin typeface="Arial" pitchFamily="34" charset="0"/>
                <a:cs typeface="Arial" pitchFamily="34" charset="0"/>
              </a:rPr>
              <a:t>λ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8</a:t>
            </a: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1" name="Straight Connector 180"/>
          <p:cNvCxnSpPr/>
          <p:nvPr/>
        </p:nvCxnSpPr>
        <p:spPr>
          <a:xfrm rot="10800000">
            <a:off x="5088005" y="2943617"/>
            <a:ext cx="756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/>
          <p:nvPr/>
        </p:nvCxnSpPr>
        <p:spPr>
          <a:xfrm rot="10800000">
            <a:off x="5090387" y="2616139"/>
            <a:ext cx="756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 rot="10800000">
            <a:off x="5089187" y="3269282"/>
            <a:ext cx="762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 rot="10800000">
            <a:off x="5090387" y="2833854"/>
            <a:ext cx="756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/>
          <p:nvPr/>
        </p:nvCxnSpPr>
        <p:spPr>
          <a:xfrm rot="10800000">
            <a:off x="5090387" y="3160425"/>
            <a:ext cx="756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/>
          <p:nvPr/>
        </p:nvCxnSpPr>
        <p:spPr>
          <a:xfrm rot="10800000">
            <a:off x="5090387" y="3051567"/>
            <a:ext cx="756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/>
          <p:nvPr/>
        </p:nvCxnSpPr>
        <p:spPr>
          <a:xfrm rot="10800000">
            <a:off x="5090387" y="2724997"/>
            <a:ext cx="756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/>
          <p:nvPr/>
        </p:nvCxnSpPr>
        <p:spPr>
          <a:xfrm rot="10800000">
            <a:off x="5090387" y="2507282"/>
            <a:ext cx="756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Trapezoid 188"/>
          <p:cNvSpPr/>
          <p:nvPr/>
        </p:nvSpPr>
        <p:spPr>
          <a:xfrm rot="16200000">
            <a:off x="4579640" y="2812082"/>
            <a:ext cx="914400" cy="152400"/>
          </a:xfrm>
          <a:prstGeom prst="trapezoid">
            <a:avLst>
              <a:gd name="adj" fmla="val 59000"/>
            </a:avLst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0" name="TextBox 189"/>
          <p:cNvSpPr txBox="1"/>
          <p:nvPr/>
        </p:nvSpPr>
        <p:spPr>
          <a:xfrm rot="16200000">
            <a:off x="4861578" y="2760867"/>
            <a:ext cx="344183" cy="215444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n-US" sz="800" dirty="0" smtClean="0">
                <a:latin typeface="Arial" pitchFamily="34" charset="0"/>
                <a:cs typeface="Arial" pitchFamily="34" charset="0"/>
              </a:rPr>
              <a:t>D3</a:t>
            </a: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3" name="Rounded Rectangle 192"/>
          <p:cNvSpPr/>
          <p:nvPr/>
        </p:nvSpPr>
        <p:spPr>
          <a:xfrm>
            <a:off x="2051720" y="768152"/>
            <a:ext cx="835654" cy="1004664"/>
          </a:xfrm>
          <a:prstGeom prst="roundRect">
            <a:avLst/>
          </a:prstGeom>
          <a:noFill/>
          <a:ln w="127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TextBox 53"/>
          <p:cNvSpPr txBox="1">
            <a:spLocks noChangeArrowheads="1"/>
          </p:cNvSpPr>
          <p:nvPr/>
        </p:nvSpPr>
        <p:spPr bwMode="auto">
          <a:xfrm>
            <a:off x="7805852" y="1960020"/>
            <a:ext cx="365098" cy="21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10" rIns="91418" bIns="45710">
            <a:spAutoFit/>
          </a:bodyPr>
          <a:lstStyle/>
          <a:p>
            <a:pPr algn="l">
              <a:spcBef>
                <a:spcPct val="0"/>
              </a:spcBef>
            </a:pPr>
            <a:r>
              <a:rPr lang="el-GR" sz="800" dirty="0" smtClean="0">
                <a:latin typeface="Arial" pitchFamily="34" charset="0"/>
                <a:cs typeface="Arial" pitchFamily="34" charset="0"/>
              </a:rPr>
              <a:t>λ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4</a:t>
            </a: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5" name="TextBox 53"/>
          <p:cNvSpPr txBox="1">
            <a:spLocks noChangeArrowheads="1"/>
          </p:cNvSpPr>
          <p:nvPr/>
        </p:nvSpPr>
        <p:spPr bwMode="auto">
          <a:xfrm>
            <a:off x="966723" y="1276381"/>
            <a:ext cx="365098" cy="21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10" rIns="91418" bIns="45710">
            <a:spAutoFit/>
          </a:bodyPr>
          <a:lstStyle/>
          <a:p>
            <a:pPr algn="l">
              <a:spcBef>
                <a:spcPct val="0"/>
              </a:spcBef>
            </a:pPr>
            <a:r>
              <a:rPr lang="el-GR" sz="800" dirty="0" smtClean="0">
                <a:latin typeface="Arial" pitchFamily="34" charset="0"/>
                <a:cs typeface="Arial" pitchFamily="34" charset="0"/>
              </a:rPr>
              <a:t>λ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4</a:t>
            </a: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6" name="TextBox 53"/>
          <p:cNvSpPr txBox="1">
            <a:spLocks noChangeArrowheads="1"/>
          </p:cNvSpPr>
          <p:nvPr/>
        </p:nvSpPr>
        <p:spPr bwMode="auto">
          <a:xfrm>
            <a:off x="964572" y="987376"/>
            <a:ext cx="365098" cy="21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10" rIns="91418" bIns="45710">
            <a:spAutoFit/>
          </a:bodyPr>
          <a:lstStyle/>
          <a:p>
            <a:pPr algn="l">
              <a:spcBef>
                <a:spcPct val="0"/>
              </a:spcBef>
            </a:pPr>
            <a:r>
              <a:rPr lang="el-GR" sz="800" dirty="0" smtClean="0">
                <a:latin typeface="Arial" pitchFamily="34" charset="0"/>
                <a:cs typeface="Arial" pitchFamily="34" charset="0"/>
              </a:rPr>
              <a:t>λ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5</a:t>
            </a: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7" name="TextBox 53"/>
          <p:cNvSpPr txBox="1">
            <a:spLocks noChangeArrowheads="1"/>
          </p:cNvSpPr>
          <p:nvPr/>
        </p:nvSpPr>
        <p:spPr bwMode="auto">
          <a:xfrm>
            <a:off x="6943741" y="1546778"/>
            <a:ext cx="365098" cy="21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10" rIns="91418" bIns="45710">
            <a:spAutoFit/>
          </a:bodyPr>
          <a:lstStyle/>
          <a:p>
            <a:pPr algn="l">
              <a:spcBef>
                <a:spcPct val="0"/>
              </a:spcBef>
            </a:pPr>
            <a:r>
              <a:rPr lang="el-GR" sz="800" dirty="0" smtClean="0">
                <a:latin typeface="Arial" pitchFamily="34" charset="0"/>
                <a:cs typeface="Arial" pitchFamily="34" charset="0"/>
              </a:rPr>
              <a:t>λ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5</a:t>
            </a: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8" name="Footer Placeholder 524"/>
          <p:cNvSpPr>
            <a:spLocks noGrp="1"/>
          </p:cNvSpPr>
          <p:nvPr>
            <p:ph type="ftr" sz="quarter" idx="11"/>
          </p:nvPr>
        </p:nvSpPr>
        <p:spPr>
          <a:xfrm>
            <a:off x="1979450" y="6597352"/>
            <a:ext cx="5410200" cy="260648"/>
          </a:xfrm>
        </p:spPr>
        <p:txBody>
          <a:bodyPr/>
          <a:lstStyle/>
          <a:p>
            <a:pPr>
              <a:defRPr/>
            </a:pPr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Nikhef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for KM3NeT: PPM DOM in </a:t>
            </a:r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Antares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, designed by </a:t>
            </a:r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Nikhef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Optical team. v4</a:t>
            </a:r>
          </a:p>
        </p:txBody>
      </p:sp>
      <p:sp>
        <p:nvSpPr>
          <p:cNvPr id="203" name="Rounded Rectangle 202"/>
          <p:cNvSpPr/>
          <p:nvPr/>
        </p:nvSpPr>
        <p:spPr>
          <a:xfrm>
            <a:off x="1622377" y="2384943"/>
            <a:ext cx="501351" cy="864096"/>
          </a:xfrm>
          <a:prstGeom prst="roundRect">
            <a:avLst/>
          </a:prstGeom>
          <a:noFill/>
          <a:ln w="127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TextBox 222"/>
          <p:cNvSpPr txBox="1"/>
          <p:nvPr/>
        </p:nvSpPr>
        <p:spPr>
          <a:xfrm>
            <a:off x="4794294" y="1884216"/>
            <a:ext cx="574152" cy="307756"/>
          </a:xfrm>
          <a:prstGeom prst="rect">
            <a:avLst/>
          </a:prstGeom>
          <a:noFill/>
        </p:spPr>
        <p:txBody>
          <a:bodyPr wrap="none" lIns="91418" tIns="45710" rIns="91418" bIns="45710" rtlCol="0">
            <a:spAutoFit/>
          </a:bodyPr>
          <a:lstStyle/>
          <a:p>
            <a:r>
              <a:rPr lang="nl-NL" sz="1400" b="1" dirty="0" smtClean="0">
                <a:latin typeface="Arial" pitchFamily="34" charset="0"/>
                <a:cs typeface="Arial" pitchFamily="34" charset="0"/>
              </a:rPr>
              <a:t>SPM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4" name="TextBox 233"/>
          <p:cNvSpPr txBox="1"/>
          <p:nvPr/>
        </p:nvSpPr>
        <p:spPr>
          <a:xfrm>
            <a:off x="2999958" y="1788966"/>
            <a:ext cx="557169" cy="461645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pPr algn="ctr"/>
            <a:r>
              <a:rPr lang="nl-NL" sz="800" dirty="0" err="1" smtClean="0">
                <a:latin typeface="Arial" pitchFamily="34" charset="0"/>
                <a:cs typeface="Arial" pitchFamily="34" charset="0"/>
              </a:rPr>
              <a:t>Antares</a:t>
            </a:r>
            <a:r>
              <a:rPr lang="nl-NL" sz="800" dirty="0" smtClean="0">
                <a:latin typeface="Arial" pitchFamily="34" charset="0"/>
                <a:cs typeface="Arial" pitchFamily="34" charset="0"/>
              </a:rPr>
              <a:t> DWDM </a:t>
            </a:r>
            <a:r>
              <a:rPr lang="nl-NL" sz="800" dirty="0" err="1" smtClean="0">
                <a:latin typeface="Arial" pitchFamily="34" charset="0"/>
                <a:cs typeface="Arial" pitchFamily="34" charset="0"/>
              </a:rPr>
              <a:t>crate</a:t>
            </a: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8" name="TextBox 53"/>
          <p:cNvSpPr txBox="1">
            <a:spLocks noChangeArrowheads="1"/>
          </p:cNvSpPr>
          <p:nvPr/>
        </p:nvSpPr>
        <p:spPr bwMode="auto">
          <a:xfrm>
            <a:off x="6951113" y="2358210"/>
            <a:ext cx="365098" cy="21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10" rIns="91418" bIns="45710">
            <a:spAutoFit/>
          </a:bodyPr>
          <a:lstStyle/>
          <a:p>
            <a:pPr algn="l">
              <a:spcBef>
                <a:spcPct val="0"/>
              </a:spcBef>
            </a:pPr>
            <a:r>
              <a:rPr lang="el-GR" sz="800" dirty="0" smtClean="0">
                <a:latin typeface="Arial" pitchFamily="34" charset="0"/>
                <a:cs typeface="Arial" pitchFamily="34" charset="0"/>
              </a:rPr>
              <a:t>λ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5</a:t>
            </a: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44" name="Straight Connector 243"/>
          <p:cNvCxnSpPr/>
          <p:nvPr/>
        </p:nvCxnSpPr>
        <p:spPr>
          <a:xfrm>
            <a:off x="7189944" y="1652897"/>
            <a:ext cx="0" cy="8738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9" name="TextBox 53"/>
          <p:cNvSpPr txBox="1">
            <a:spLocks noChangeArrowheads="1"/>
          </p:cNvSpPr>
          <p:nvPr/>
        </p:nvSpPr>
        <p:spPr bwMode="auto">
          <a:xfrm>
            <a:off x="7010544" y="1387216"/>
            <a:ext cx="686986" cy="21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10" rIns="91418" bIns="45710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sz="800" dirty="0" smtClean="0">
                <a:latin typeface="Arial" pitchFamily="34" charset="0"/>
                <a:cs typeface="Arial" pitchFamily="34" charset="0"/>
              </a:rPr>
              <a:t>80/20</a:t>
            </a: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47" name="Straight Arrow Connector 246"/>
          <p:cNvCxnSpPr/>
          <p:nvPr/>
        </p:nvCxnSpPr>
        <p:spPr>
          <a:xfrm flipV="1">
            <a:off x="731679" y="1749333"/>
            <a:ext cx="0" cy="144016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Arrow Connector 249"/>
          <p:cNvCxnSpPr/>
          <p:nvPr/>
        </p:nvCxnSpPr>
        <p:spPr>
          <a:xfrm flipV="1">
            <a:off x="884079" y="1749334"/>
            <a:ext cx="0" cy="144016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/>
          <p:cNvCxnSpPr/>
          <p:nvPr/>
        </p:nvCxnSpPr>
        <p:spPr>
          <a:xfrm flipV="1">
            <a:off x="1547664" y="1772816"/>
            <a:ext cx="0" cy="144016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Arrow Connector 253"/>
          <p:cNvCxnSpPr/>
          <p:nvPr/>
        </p:nvCxnSpPr>
        <p:spPr>
          <a:xfrm flipV="1">
            <a:off x="1691680" y="1772817"/>
            <a:ext cx="0" cy="144016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Arrow Connector 255"/>
          <p:cNvCxnSpPr/>
          <p:nvPr/>
        </p:nvCxnSpPr>
        <p:spPr>
          <a:xfrm flipV="1">
            <a:off x="2479602" y="1772816"/>
            <a:ext cx="0" cy="144016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TextBox 256"/>
          <p:cNvSpPr txBox="1"/>
          <p:nvPr/>
        </p:nvSpPr>
        <p:spPr>
          <a:xfrm>
            <a:off x="619385" y="1845404"/>
            <a:ext cx="3786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SMA</a:t>
            </a:r>
            <a:endParaRPr lang="nl-NL" sz="800" dirty="0"/>
          </a:p>
        </p:txBody>
      </p:sp>
      <p:sp>
        <p:nvSpPr>
          <p:cNvPr id="258" name="TextBox 257"/>
          <p:cNvSpPr txBox="1"/>
          <p:nvPr/>
        </p:nvSpPr>
        <p:spPr>
          <a:xfrm>
            <a:off x="1385058" y="1868887"/>
            <a:ext cx="3786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SMA</a:t>
            </a:r>
            <a:endParaRPr lang="nl-NL" sz="800" dirty="0"/>
          </a:p>
        </p:txBody>
      </p:sp>
      <p:sp>
        <p:nvSpPr>
          <p:cNvPr id="259" name="TextBox 258"/>
          <p:cNvSpPr txBox="1"/>
          <p:nvPr/>
        </p:nvSpPr>
        <p:spPr>
          <a:xfrm>
            <a:off x="2303502" y="1868887"/>
            <a:ext cx="3786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SMA</a:t>
            </a:r>
            <a:endParaRPr lang="nl-NL" sz="800" dirty="0"/>
          </a:p>
        </p:txBody>
      </p:sp>
      <p:cxnSp>
        <p:nvCxnSpPr>
          <p:cNvPr id="260" name="Straight Arrow Connector 259"/>
          <p:cNvCxnSpPr/>
          <p:nvPr/>
        </p:nvCxnSpPr>
        <p:spPr>
          <a:xfrm flipV="1">
            <a:off x="1856357" y="2249310"/>
            <a:ext cx="0" cy="144016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1" name="TextBox 260"/>
          <p:cNvSpPr txBox="1"/>
          <p:nvPr/>
        </p:nvSpPr>
        <p:spPr>
          <a:xfrm>
            <a:off x="1678071" y="2092254"/>
            <a:ext cx="3786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SMA</a:t>
            </a:r>
            <a:endParaRPr lang="nl-NL" sz="800" dirty="0"/>
          </a:p>
        </p:txBody>
      </p:sp>
      <p:cxnSp>
        <p:nvCxnSpPr>
          <p:cNvPr id="266" name="Straight Connector 265"/>
          <p:cNvCxnSpPr>
            <a:stCxn id="128" idx="1"/>
          </p:cNvCxnSpPr>
          <p:nvPr/>
        </p:nvCxnSpPr>
        <p:spPr>
          <a:xfrm flipH="1">
            <a:off x="1082936" y="1437750"/>
            <a:ext cx="339616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1" name="Isosceles Triangle 270"/>
          <p:cNvSpPr>
            <a:spLocks noChangeArrowheads="1"/>
          </p:cNvSpPr>
          <p:nvPr/>
        </p:nvSpPr>
        <p:spPr bwMode="auto">
          <a:xfrm rot="10800000">
            <a:off x="2702852" y="1364684"/>
            <a:ext cx="25530" cy="25654"/>
          </a:xfrm>
          <a:prstGeom prst="triangle">
            <a:avLst>
              <a:gd name="adj" fmla="val 50000"/>
            </a:avLst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>
              <a:defRPr/>
            </a:pPr>
            <a:endParaRPr lang="en-US">
              <a:solidFill>
                <a:schemeClr val="lt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9" name="Group 152"/>
          <p:cNvGrpSpPr/>
          <p:nvPr/>
        </p:nvGrpSpPr>
        <p:grpSpPr>
          <a:xfrm>
            <a:off x="2568031" y="2671661"/>
            <a:ext cx="325122" cy="318550"/>
            <a:chOff x="5420627" y="3964004"/>
            <a:chExt cx="325122" cy="318550"/>
          </a:xfrm>
        </p:grpSpPr>
        <p:sp>
          <p:nvSpPr>
            <p:cNvPr id="273" name="TextBox 272"/>
            <p:cNvSpPr txBox="1"/>
            <p:nvPr/>
          </p:nvSpPr>
          <p:spPr>
            <a:xfrm>
              <a:off x="5429681" y="4067131"/>
              <a:ext cx="316068" cy="215423"/>
            </a:xfrm>
            <a:prstGeom prst="rect">
              <a:avLst/>
            </a:prstGeom>
            <a:noFill/>
          </p:spPr>
          <p:txBody>
            <a:bodyPr wrap="none" lIns="91418" tIns="45710" rIns="91418" bIns="45710" rtlCol="0">
              <a:spAutoFit/>
            </a:bodyPr>
            <a:lstStyle/>
            <a:p>
              <a:r>
                <a:rPr lang="en-US" sz="800" dirty="0" smtClean="0">
                  <a:latin typeface="Arial" pitchFamily="34" charset="0"/>
                  <a:cs typeface="Arial" pitchFamily="34" charset="0"/>
                </a:rPr>
                <a:t>C2</a:t>
              </a:r>
              <a:endParaRPr lang="en-US" sz="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4" name="Oval 273"/>
            <p:cNvSpPr/>
            <p:nvPr/>
          </p:nvSpPr>
          <p:spPr>
            <a:xfrm>
              <a:off x="5420627" y="3964004"/>
              <a:ext cx="306452" cy="3048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8" tIns="45710" rIns="91418" bIns="4571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5" name="Arc 153"/>
            <p:cNvSpPr>
              <a:spLocks/>
            </p:cNvSpPr>
            <p:nvPr/>
          </p:nvSpPr>
          <p:spPr bwMode="auto">
            <a:xfrm>
              <a:off x="5481652" y="4024968"/>
              <a:ext cx="175502" cy="179071"/>
            </a:xfrm>
            <a:custGeom>
              <a:avLst/>
              <a:gdLst>
                <a:gd name="T0" fmla="*/ 2147483647 w 43200"/>
                <a:gd name="T1" fmla="*/ 2147483647 h 41505"/>
                <a:gd name="T2" fmla="*/ 2147483647 w 43200"/>
                <a:gd name="T3" fmla="*/ 2147483647 h 41505"/>
                <a:gd name="T4" fmla="*/ 2147483647 w 43200"/>
                <a:gd name="T5" fmla="*/ 2147483647 h 41505"/>
                <a:gd name="T6" fmla="*/ 0 60000 65536"/>
                <a:gd name="T7" fmla="*/ 0 60000 65536"/>
                <a:gd name="T8" fmla="*/ 0 60000 65536"/>
                <a:gd name="T9" fmla="*/ 0 w 43200"/>
                <a:gd name="T10" fmla="*/ 0 h 41505"/>
                <a:gd name="T11" fmla="*/ 43200 w 43200"/>
                <a:gd name="T12" fmla="*/ 41505 h 415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1505" fill="none" extrusionOk="0">
                  <a:moveTo>
                    <a:pt x="13212" y="41504"/>
                  </a:moveTo>
                  <a:cubicBezTo>
                    <a:pt x="5205" y="38130"/>
                    <a:pt x="0" y="30288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3366"/>
                    <a:pt x="42983" y="25125"/>
                    <a:pt x="42555" y="26839"/>
                  </a:cubicBezTo>
                </a:path>
                <a:path w="43200" h="41505" stroke="0" extrusionOk="0">
                  <a:moveTo>
                    <a:pt x="13212" y="41504"/>
                  </a:moveTo>
                  <a:cubicBezTo>
                    <a:pt x="5205" y="38130"/>
                    <a:pt x="0" y="30288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3366"/>
                    <a:pt x="42983" y="25125"/>
                    <a:pt x="42555" y="2683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</p:spPr>
          <p:txBody>
            <a:bodyPr wrap="none" lIns="91418" tIns="45710" rIns="91418" bIns="45710" anchor="ctr"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80" name="TextBox 53"/>
          <p:cNvSpPr txBox="1">
            <a:spLocks noChangeArrowheads="1"/>
          </p:cNvSpPr>
          <p:nvPr/>
        </p:nvSpPr>
        <p:spPr bwMode="auto">
          <a:xfrm>
            <a:off x="5041868" y="2308969"/>
            <a:ext cx="330905" cy="21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10" rIns="91418" bIns="45710">
            <a:spAutoFit/>
          </a:bodyPr>
          <a:lstStyle/>
          <a:p>
            <a:pPr algn="l">
              <a:spcBef>
                <a:spcPct val="0"/>
              </a:spcBef>
            </a:pPr>
            <a:r>
              <a:rPr lang="el-GR" sz="800" dirty="0">
                <a:latin typeface="Arial" pitchFamily="34" charset="0"/>
                <a:cs typeface="Arial" pitchFamily="34" charset="0"/>
              </a:rPr>
              <a:t>λ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81" name="TextBox 52"/>
          <p:cNvSpPr txBox="1">
            <a:spLocks noChangeArrowheads="1"/>
          </p:cNvSpPr>
          <p:nvPr/>
        </p:nvSpPr>
        <p:spPr bwMode="auto">
          <a:xfrm>
            <a:off x="5045542" y="3089908"/>
            <a:ext cx="306416" cy="21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10" rIns="91418" bIns="45710">
            <a:spAutoFit/>
          </a:bodyPr>
          <a:lstStyle/>
          <a:p>
            <a:pPr algn="l">
              <a:spcBef>
                <a:spcPct val="0"/>
              </a:spcBef>
            </a:pPr>
            <a:r>
              <a:rPr lang="el-GR" sz="800" dirty="0" smtClean="0">
                <a:latin typeface="Arial" pitchFamily="34" charset="0"/>
                <a:cs typeface="Arial" pitchFamily="34" charset="0"/>
              </a:rPr>
              <a:t>λ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8</a:t>
            </a: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6" name="Group 112"/>
          <p:cNvGrpSpPr/>
          <p:nvPr/>
        </p:nvGrpSpPr>
        <p:grpSpPr>
          <a:xfrm>
            <a:off x="6836370" y="1976661"/>
            <a:ext cx="325122" cy="318550"/>
            <a:chOff x="5420627" y="3964004"/>
            <a:chExt cx="325122" cy="318550"/>
          </a:xfrm>
        </p:grpSpPr>
        <p:sp>
          <p:nvSpPr>
            <p:cNvPr id="286" name="TextBox 285"/>
            <p:cNvSpPr txBox="1"/>
            <p:nvPr/>
          </p:nvSpPr>
          <p:spPr>
            <a:xfrm>
              <a:off x="5429681" y="4067131"/>
              <a:ext cx="316068" cy="215423"/>
            </a:xfrm>
            <a:prstGeom prst="rect">
              <a:avLst/>
            </a:prstGeom>
            <a:noFill/>
          </p:spPr>
          <p:txBody>
            <a:bodyPr wrap="none" lIns="91418" tIns="45710" rIns="91418" bIns="45710" rtlCol="0">
              <a:spAutoFit/>
            </a:bodyPr>
            <a:lstStyle/>
            <a:p>
              <a:r>
                <a:rPr lang="en-US" sz="800" dirty="0" smtClean="0">
                  <a:latin typeface="Arial" pitchFamily="34" charset="0"/>
                  <a:cs typeface="Arial" pitchFamily="34" charset="0"/>
                </a:rPr>
                <a:t>C2</a:t>
              </a:r>
              <a:endParaRPr lang="en-US" sz="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7" name="Oval 286"/>
            <p:cNvSpPr/>
            <p:nvPr/>
          </p:nvSpPr>
          <p:spPr>
            <a:xfrm>
              <a:off x="5420627" y="3964004"/>
              <a:ext cx="306452" cy="3048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8" tIns="45710" rIns="91418" bIns="4571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8" name="Arc 153"/>
            <p:cNvSpPr>
              <a:spLocks/>
            </p:cNvSpPr>
            <p:nvPr/>
          </p:nvSpPr>
          <p:spPr bwMode="auto">
            <a:xfrm>
              <a:off x="5481652" y="4024968"/>
              <a:ext cx="175502" cy="179071"/>
            </a:xfrm>
            <a:custGeom>
              <a:avLst/>
              <a:gdLst>
                <a:gd name="T0" fmla="*/ 2147483647 w 43200"/>
                <a:gd name="T1" fmla="*/ 2147483647 h 41505"/>
                <a:gd name="T2" fmla="*/ 2147483647 w 43200"/>
                <a:gd name="T3" fmla="*/ 2147483647 h 41505"/>
                <a:gd name="T4" fmla="*/ 2147483647 w 43200"/>
                <a:gd name="T5" fmla="*/ 2147483647 h 41505"/>
                <a:gd name="T6" fmla="*/ 0 60000 65536"/>
                <a:gd name="T7" fmla="*/ 0 60000 65536"/>
                <a:gd name="T8" fmla="*/ 0 60000 65536"/>
                <a:gd name="T9" fmla="*/ 0 w 43200"/>
                <a:gd name="T10" fmla="*/ 0 h 41505"/>
                <a:gd name="T11" fmla="*/ 43200 w 43200"/>
                <a:gd name="T12" fmla="*/ 41505 h 415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1505" fill="none" extrusionOk="0">
                  <a:moveTo>
                    <a:pt x="13212" y="41504"/>
                  </a:moveTo>
                  <a:cubicBezTo>
                    <a:pt x="5205" y="38130"/>
                    <a:pt x="0" y="30288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3366"/>
                    <a:pt x="42983" y="25125"/>
                    <a:pt x="42555" y="26839"/>
                  </a:cubicBezTo>
                </a:path>
                <a:path w="43200" h="41505" stroke="0" extrusionOk="0">
                  <a:moveTo>
                    <a:pt x="13212" y="41504"/>
                  </a:moveTo>
                  <a:cubicBezTo>
                    <a:pt x="5205" y="38130"/>
                    <a:pt x="0" y="30288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3366"/>
                    <a:pt x="42983" y="25125"/>
                    <a:pt x="42555" y="2683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</p:spPr>
          <p:txBody>
            <a:bodyPr wrap="none" lIns="91418" tIns="45710" rIns="91418" bIns="45710" anchor="ctr"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8" name="Group 295"/>
          <p:cNvGrpSpPr/>
          <p:nvPr/>
        </p:nvGrpSpPr>
        <p:grpSpPr>
          <a:xfrm>
            <a:off x="6953179" y="1559275"/>
            <a:ext cx="76200" cy="76200"/>
            <a:chOff x="6876256" y="1394033"/>
            <a:chExt cx="76200" cy="76200"/>
          </a:xfrm>
        </p:grpSpPr>
        <p:sp>
          <p:nvSpPr>
            <p:cNvPr id="294" name="Rectangle 293"/>
            <p:cNvSpPr/>
            <p:nvPr/>
          </p:nvSpPr>
          <p:spPr>
            <a:xfrm>
              <a:off x="6876256" y="1394033"/>
              <a:ext cx="76200" cy="762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8" tIns="45710" rIns="91418" bIns="45710"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5" name="Isosceles Triangle 294"/>
            <p:cNvSpPr/>
            <p:nvPr/>
          </p:nvSpPr>
          <p:spPr>
            <a:xfrm>
              <a:off x="6876256" y="1394033"/>
              <a:ext cx="76200" cy="76200"/>
            </a:xfrm>
            <a:prstGeom prst="triangle">
              <a:avLst>
                <a:gd name="adj" fmla="val 100000"/>
              </a:avLst>
            </a:prstGeom>
            <a:solidFill>
              <a:schemeClr val="accent6">
                <a:lumMod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8" tIns="45710" rIns="91418" bIns="45710"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298" name="Straight Connector 297"/>
          <p:cNvCxnSpPr/>
          <p:nvPr/>
        </p:nvCxnSpPr>
        <p:spPr>
          <a:xfrm flipV="1">
            <a:off x="7188204" y="1606008"/>
            <a:ext cx="85912" cy="49029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0" name="Oval 299"/>
          <p:cNvSpPr/>
          <p:nvPr/>
        </p:nvSpPr>
        <p:spPr>
          <a:xfrm>
            <a:off x="7179977" y="1561723"/>
            <a:ext cx="162383" cy="62684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9" name="Group 302"/>
          <p:cNvGrpSpPr/>
          <p:nvPr/>
        </p:nvGrpSpPr>
        <p:grpSpPr>
          <a:xfrm>
            <a:off x="6952619" y="2488704"/>
            <a:ext cx="76200" cy="76200"/>
            <a:chOff x="6876256" y="1394033"/>
            <a:chExt cx="76200" cy="76200"/>
          </a:xfrm>
        </p:grpSpPr>
        <p:sp>
          <p:nvSpPr>
            <p:cNvPr id="304" name="Rectangle 303"/>
            <p:cNvSpPr/>
            <p:nvPr/>
          </p:nvSpPr>
          <p:spPr>
            <a:xfrm>
              <a:off x="6876256" y="1394033"/>
              <a:ext cx="76200" cy="762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8" tIns="45710" rIns="91418" bIns="45710"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5" name="Isosceles Triangle 304"/>
            <p:cNvSpPr/>
            <p:nvPr/>
          </p:nvSpPr>
          <p:spPr>
            <a:xfrm>
              <a:off x="6876256" y="1394033"/>
              <a:ext cx="76200" cy="76200"/>
            </a:xfrm>
            <a:prstGeom prst="triangle">
              <a:avLst>
                <a:gd name="adj" fmla="val 100000"/>
              </a:avLst>
            </a:prstGeom>
            <a:solidFill>
              <a:schemeClr val="accent6">
                <a:lumMod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8" tIns="45710" rIns="91418" bIns="45710"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14" name="Oval 313"/>
          <p:cNvSpPr/>
          <p:nvPr/>
        </p:nvSpPr>
        <p:spPr>
          <a:xfrm>
            <a:off x="5797905" y="1249054"/>
            <a:ext cx="162383" cy="62684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21" name="Straight Connector 320"/>
          <p:cNvCxnSpPr/>
          <p:nvPr/>
        </p:nvCxnSpPr>
        <p:spPr>
          <a:xfrm>
            <a:off x="5118957" y="2832955"/>
            <a:ext cx="1876483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" name="Isosceles Triangle 326"/>
          <p:cNvSpPr>
            <a:spLocks noChangeArrowheads="1"/>
          </p:cNvSpPr>
          <p:nvPr/>
        </p:nvSpPr>
        <p:spPr bwMode="auto">
          <a:xfrm rot="16200000">
            <a:off x="6532526" y="2688354"/>
            <a:ext cx="457200" cy="304800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12700" algn="ctr">
            <a:solidFill>
              <a:srgbClr val="385D8A"/>
            </a:solidFill>
            <a:miter lim="800000"/>
            <a:headEnd/>
            <a:tailEnd/>
          </a:ln>
        </p:spPr>
        <p:txBody>
          <a:bodyPr rot="10800000" vert="eaVert" lIns="91418" tIns="45710" rIns="91418" bIns="4571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l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8" name="TextBox 327"/>
          <p:cNvSpPr txBox="1"/>
          <p:nvPr/>
        </p:nvSpPr>
        <p:spPr>
          <a:xfrm>
            <a:off x="5459464" y="3068960"/>
            <a:ext cx="572548" cy="307756"/>
          </a:xfrm>
          <a:prstGeom prst="rect">
            <a:avLst/>
          </a:prstGeom>
          <a:noFill/>
        </p:spPr>
        <p:txBody>
          <a:bodyPr wrap="none" lIns="91418" tIns="45710" rIns="91418" bIns="45710" rtlCol="0">
            <a:spAutoFit/>
          </a:bodyPr>
          <a:lstStyle/>
          <a:p>
            <a:r>
              <a:rPr lang="nl-NL" sz="1400" b="1" dirty="0" smtClean="0">
                <a:latin typeface="Arial" pitchFamily="34" charset="0"/>
                <a:cs typeface="Arial" pitchFamily="34" charset="0"/>
              </a:rPr>
              <a:t>LCM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0" name="TextBox 329"/>
          <p:cNvSpPr txBox="1"/>
          <p:nvPr/>
        </p:nvSpPr>
        <p:spPr>
          <a:xfrm>
            <a:off x="6677642" y="2724640"/>
            <a:ext cx="253551" cy="215423"/>
          </a:xfrm>
          <a:prstGeom prst="rect">
            <a:avLst/>
          </a:prstGeom>
          <a:noFill/>
        </p:spPr>
        <p:txBody>
          <a:bodyPr wrap="none" lIns="91418" tIns="45710" rIns="91418" bIns="45710" rtlCol="0">
            <a:spAutoFit/>
          </a:bodyPr>
          <a:lstStyle/>
          <a:p>
            <a:r>
              <a:rPr lang="en-US" sz="800" dirty="0" smtClean="0">
                <a:latin typeface="Arial" pitchFamily="34" charset="0"/>
                <a:cs typeface="Arial" pitchFamily="34" charset="0"/>
              </a:rPr>
              <a:t>A</a:t>
            </a: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6" name="Group 112"/>
          <p:cNvGrpSpPr/>
          <p:nvPr/>
        </p:nvGrpSpPr>
        <p:grpSpPr>
          <a:xfrm>
            <a:off x="5651534" y="2681459"/>
            <a:ext cx="325122" cy="318550"/>
            <a:chOff x="5420627" y="3964004"/>
            <a:chExt cx="325122" cy="318550"/>
          </a:xfrm>
        </p:grpSpPr>
        <p:sp>
          <p:nvSpPr>
            <p:cNvPr id="332" name="TextBox 331"/>
            <p:cNvSpPr txBox="1"/>
            <p:nvPr/>
          </p:nvSpPr>
          <p:spPr>
            <a:xfrm>
              <a:off x="5429681" y="4067131"/>
              <a:ext cx="316068" cy="215423"/>
            </a:xfrm>
            <a:prstGeom prst="rect">
              <a:avLst/>
            </a:prstGeom>
            <a:noFill/>
          </p:spPr>
          <p:txBody>
            <a:bodyPr wrap="none" lIns="91418" tIns="45710" rIns="91418" bIns="45710" rtlCol="0">
              <a:spAutoFit/>
            </a:bodyPr>
            <a:lstStyle/>
            <a:p>
              <a:r>
                <a:rPr lang="en-US" sz="800" dirty="0" smtClean="0">
                  <a:latin typeface="Arial" pitchFamily="34" charset="0"/>
                  <a:cs typeface="Arial" pitchFamily="34" charset="0"/>
                </a:rPr>
                <a:t>C2</a:t>
              </a:r>
              <a:endParaRPr lang="en-US" sz="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3" name="Oval 332"/>
            <p:cNvSpPr/>
            <p:nvPr/>
          </p:nvSpPr>
          <p:spPr>
            <a:xfrm>
              <a:off x="5420627" y="3964004"/>
              <a:ext cx="306452" cy="3048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8" tIns="45710" rIns="91418" bIns="4571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4" name="Arc 153"/>
            <p:cNvSpPr>
              <a:spLocks/>
            </p:cNvSpPr>
            <p:nvPr/>
          </p:nvSpPr>
          <p:spPr bwMode="auto">
            <a:xfrm>
              <a:off x="5481652" y="4024968"/>
              <a:ext cx="175502" cy="179071"/>
            </a:xfrm>
            <a:custGeom>
              <a:avLst/>
              <a:gdLst>
                <a:gd name="T0" fmla="*/ 2147483647 w 43200"/>
                <a:gd name="T1" fmla="*/ 2147483647 h 41505"/>
                <a:gd name="T2" fmla="*/ 2147483647 w 43200"/>
                <a:gd name="T3" fmla="*/ 2147483647 h 41505"/>
                <a:gd name="T4" fmla="*/ 2147483647 w 43200"/>
                <a:gd name="T5" fmla="*/ 2147483647 h 41505"/>
                <a:gd name="T6" fmla="*/ 0 60000 65536"/>
                <a:gd name="T7" fmla="*/ 0 60000 65536"/>
                <a:gd name="T8" fmla="*/ 0 60000 65536"/>
                <a:gd name="T9" fmla="*/ 0 w 43200"/>
                <a:gd name="T10" fmla="*/ 0 h 41505"/>
                <a:gd name="T11" fmla="*/ 43200 w 43200"/>
                <a:gd name="T12" fmla="*/ 41505 h 415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1505" fill="none" extrusionOk="0">
                  <a:moveTo>
                    <a:pt x="13212" y="41504"/>
                  </a:moveTo>
                  <a:cubicBezTo>
                    <a:pt x="5205" y="38130"/>
                    <a:pt x="0" y="30288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3366"/>
                    <a:pt x="42983" y="25125"/>
                    <a:pt x="42555" y="26839"/>
                  </a:cubicBezTo>
                </a:path>
                <a:path w="43200" h="41505" stroke="0" extrusionOk="0">
                  <a:moveTo>
                    <a:pt x="13212" y="41504"/>
                  </a:moveTo>
                  <a:cubicBezTo>
                    <a:pt x="5205" y="38130"/>
                    <a:pt x="0" y="30288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3366"/>
                    <a:pt x="42983" y="25125"/>
                    <a:pt x="42555" y="2683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</p:spPr>
          <p:txBody>
            <a:bodyPr wrap="none" lIns="91418" tIns="45710" rIns="91418" bIns="45710" anchor="ctr"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7" name="Group 228"/>
          <p:cNvGrpSpPr/>
          <p:nvPr/>
        </p:nvGrpSpPr>
        <p:grpSpPr>
          <a:xfrm>
            <a:off x="6662763" y="5710783"/>
            <a:ext cx="2301725" cy="707886"/>
            <a:chOff x="5220072" y="5301208"/>
            <a:chExt cx="2301725" cy="707886"/>
          </a:xfrm>
        </p:grpSpPr>
        <p:sp>
          <p:nvSpPr>
            <p:cNvPr id="224" name="Rectangle 223"/>
            <p:cNvSpPr/>
            <p:nvPr/>
          </p:nvSpPr>
          <p:spPr>
            <a:xfrm>
              <a:off x="5220072" y="5661248"/>
              <a:ext cx="288032" cy="14401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6" name="TextBox 225"/>
            <p:cNvSpPr txBox="1"/>
            <p:nvPr/>
          </p:nvSpPr>
          <p:spPr>
            <a:xfrm>
              <a:off x="5508104" y="5301208"/>
              <a:ext cx="201369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000" dirty="0" err="1" smtClean="0"/>
                <a:t>Existing</a:t>
              </a:r>
              <a:r>
                <a:rPr lang="nl-NL" sz="1000" dirty="0" smtClean="0"/>
                <a:t> component</a:t>
              </a:r>
            </a:p>
            <a:p>
              <a:r>
                <a:rPr lang="nl-NL" sz="1000" dirty="0" smtClean="0"/>
                <a:t>Supplement to </a:t>
              </a:r>
              <a:r>
                <a:rPr lang="nl-NL" sz="1000" dirty="0" err="1" smtClean="0"/>
                <a:t>existing</a:t>
              </a:r>
              <a:r>
                <a:rPr lang="nl-NL" sz="1000" dirty="0" smtClean="0"/>
                <a:t> component</a:t>
              </a:r>
            </a:p>
            <a:p>
              <a:r>
                <a:rPr lang="nl-NL" sz="1000" dirty="0" smtClean="0"/>
                <a:t>New component</a:t>
              </a:r>
            </a:p>
            <a:p>
              <a:endParaRPr lang="nl-NL" sz="1000" dirty="0"/>
            </a:p>
          </p:txBody>
        </p:sp>
        <p:sp>
          <p:nvSpPr>
            <p:cNvPr id="227" name="Rectangle 226"/>
            <p:cNvSpPr/>
            <p:nvPr/>
          </p:nvSpPr>
          <p:spPr>
            <a:xfrm>
              <a:off x="5220072" y="5507707"/>
              <a:ext cx="288032" cy="14401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5220072" y="5348833"/>
              <a:ext cx="288032" cy="14401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30" name="TextBox 229"/>
          <p:cNvSpPr txBox="1"/>
          <p:nvPr/>
        </p:nvSpPr>
        <p:spPr>
          <a:xfrm>
            <a:off x="8028384" y="3212976"/>
            <a:ext cx="542092" cy="307756"/>
          </a:xfrm>
          <a:prstGeom prst="rect">
            <a:avLst/>
          </a:prstGeom>
          <a:noFill/>
        </p:spPr>
        <p:txBody>
          <a:bodyPr wrap="none" lIns="91418" tIns="45710" rIns="91418" bIns="45710" rtlCol="0">
            <a:spAutoFit/>
          </a:bodyPr>
          <a:lstStyle/>
          <a:p>
            <a:r>
              <a:rPr lang="nl-NL" sz="1400" b="1" dirty="0" err="1" smtClean="0">
                <a:latin typeface="Arial" pitchFamily="34" charset="0"/>
                <a:cs typeface="Arial" pitchFamily="34" charset="0"/>
              </a:rPr>
              <a:t>ILxx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1" name="Rectangle 230"/>
          <p:cNvSpPr/>
          <p:nvPr/>
        </p:nvSpPr>
        <p:spPr>
          <a:xfrm>
            <a:off x="6162960" y="1712228"/>
            <a:ext cx="381000" cy="20460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1" tIns="45710" rIns="35991" bIns="45710" rtlCol="0" anchor="ctr"/>
          <a:lstStyle/>
          <a:p>
            <a:pPr algn="ctr"/>
            <a:r>
              <a:rPr lang="en-US" sz="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on/off</a:t>
            </a:r>
            <a:endParaRPr lang="en-US" sz="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6572250"/>
          <a:ext cx="684213" cy="285750"/>
        </p:xfrm>
        <a:graphic>
          <a:graphicData uri="http://schemas.openxmlformats.org/presentationml/2006/ole">
            <p:oleObj spid="_x0000_s9218" name="Photo Editor Photo" r:id="rId4" imgW="2276793" imgH="952633" progId="">
              <p:embed/>
            </p:oleObj>
          </a:graphicData>
        </a:graphic>
      </p:graphicFrame>
      <p:sp>
        <p:nvSpPr>
          <p:cNvPr id="232" name="Title 231"/>
          <p:cNvSpPr>
            <a:spLocks noGrp="1"/>
          </p:cNvSpPr>
          <p:nvPr>
            <p:ph type="ctrTitle"/>
          </p:nvPr>
        </p:nvSpPr>
        <p:spPr>
          <a:xfrm>
            <a:off x="611560" y="1"/>
            <a:ext cx="7772400" cy="476672"/>
          </a:xfrm>
        </p:spPr>
        <p:txBody>
          <a:bodyPr>
            <a:noAutofit/>
          </a:bodyPr>
          <a:lstStyle/>
          <a:p>
            <a:r>
              <a:rPr lang="nl-NL" sz="3200" b="1" dirty="0" smtClean="0"/>
              <a:t>PPM-DOM </a:t>
            </a:r>
            <a:r>
              <a:rPr lang="nl-NL" sz="3200" b="1" dirty="0" err="1" smtClean="0"/>
              <a:t>Antares</a:t>
            </a:r>
            <a:r>
              <a:rPr lang="nl-NL" sz="3200" b="1" dirty="0" smtClean="0"/>
              <a:t> </a:t>
            </a:r>
            <a:r>
              <a:rPr lang="nl-NL" sz="3200" b="1" dirty="0" err="1" smtClean="0"/>
              <a:t>Geographics</a:t>
            </a:r>
            <a:endParaRPr lang="nl-NL" sz="3200" b="1" dirty="0"/>
          </a:p>
        </p:txBody>
      </p:sp>
      <p:sp>
        <p:nvSpPr>
          <p:cNvPr id="255" name="Right Arrow 254"/>
          <p:cNvSpPr/>
          <p:nvPr/>
        </p:nvSpPr>
        <p:spPr>
          <a:xfrm rot="10800000">
            <a:off x="6027701" y="2760823"/>
            <a:ext cx="381000" cy="152400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9" name="Group 261"/>
          <p:cNvGrpSpPr/>
          <p:nvPr/>
        </p:nvGrpSpPr>
        <p:grpSpPr>
          <a:xfrm>
            <a:off x="6478116" y="2786261"/>
            <a:ext cx="76200" cy="76200"/>
            <a:chOff x="6876256" y="1394033"/>
            <a:chExt cx="76200" cy="76200"/>
          </a:xfrm>
        </p:grpSpPr>
        <p:sp>
          <p:nvSpPr>
            <p:cNvPr id="263" name="Rectangle 262"/>
            <p:cNvSpPr/>
            <p:nvPr/>
          </p:nvSpPr>
          <p:spPr>
            <a:xfrm>
              <a:off x="6876256" y="1394033"/>
              <a:ext cx="76200" cy="762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8" tIns="45710" rIns="91418" bIns="45710"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4" name="Isosceles Triangle 263"/>
            <p:cNvSpPr/>
            <p:nvPr/>
          </p:nvSpPr>
          <p:spPr>
            <a:xfrm>
              <a:off x="6876256" y="1394033"/>
              <a:ext cx="76200" cy="76200"/>
            </a:xfrm>
            <a:prstGeom prst="triangle">
              <a:avLst>
                <a:gd name="adj" fmla="val 100000"/>
              </a:avLst>
            </a:prstGeom>
            <a:solidFill>
              <a:schemeClr val="accent6">
                <a:lumMod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8" tIns="45710" rIns="91418" bIns="45710"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65" name="TextBox 53"/>
          <p:cNvSpPr txBox="1">
            <a:spLocks noChangeArrowheads="1"/>
          </p:cNvSpPr>
          <p:nvPr/>
        </p:nvSpPr>
        <p:spPr bwMode="auto">
          <a:xfrm>
            <a:off x="6456261" y="2813157"/>
            <a:ext cx="365098" cy="21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10" rIns="91418" bIns="45710">
            <a:spAutoFit/>
          </a:bodyPr>
          <a:lstStyle/>
          <a:p>
            <a:pPr algn="l">
              <a:spcBef>
                <a:spcPct val="0"/>
              </a:spcBef>
            </a:pPr>
            <a:r>
              <a:rPr lang="el-GR" sz="800" dirty="0" smtClean="0">
                <a:latin typeface="Arial" pitchFamily="34" charset="0"/>
                <a:cs typeface="Arial" pitchFamily="34" charset="0"/>
              </a:rPr>
              <a:t>λ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5</a:t>
            </a: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7" name="Straight Connector 266"/>
          <p:cNvCxnSpPr/>
          <p:nvPr/>
        </p:nvCxnSpPr>
        <p:spPr>
          <a:xfrm rot="5400000" flipH="1" flipV="1">
            <a:off x="6439520" y="2947483"/>
            <a:ext cx="1610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/>
          <p:nvPr/>
        </p:nvCxnSpPr>
        <p:spPr>
          <a:xfrm flipV="1">
            <a:off x="6484419" y="2992283"/>
            <a:ext cx="72008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/>
          <p:cNvCxnSpPr/>
          <p:nvPr/>
        </p:nvCxnSpPr>
        <p:spPr>
          <a:xfrm>
            <a:off x="6484419" y="2992283"/>
            <a:ext cx="72008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" name="TextBox 234"/>
          <p:cNvSpPr txBox="1"/>
          <p:nvPr/>
        </p:nvSpPr>
        <p:spPr>
          <a:xfrm>
            <a:off x="3995936" y="6453336"/>
            <a:ext cx="6174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WP F-L</a:t>
            </a:r>
            <a:endParaRPr lang="nl-NL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41840" y="-27384"/>
            <a:ext cx="9185840" cy="6881188"/>
            <a:chOff x="-57080" y="-23188"/>
            <a:chExt cx="9185840" cy="6881188"/>
          </a:xfrm>
        </p:grpSpPr>
        <p:pic>
          <p:nvPicPr>
            <p:cNvPr id="6" name="Picture 6" descr="http://antares.in2p3.fr/Gallery/3D/antares_pub.jpe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-43180" y="-23188"/>
              <a:ext cx="9171940" cy="6878955"/>
            </a:xfrm>
            <a:prstGeom prst="rect">
              <a:avLst/>
            </a:prstGeom>
            <a:noFill/>
          </p:spPr>
        </p:pic>
        <p:sp>
          <p:nvSpPr>
            <p:cNvPr id="7" name="Rectangle 6"/>
            <p:cNvSpPr/>
            <p:nvPr/>
          </p:nvSpPr>
          <p:spPr>
            <a:xfrm>
              <a:off x="-57080" y="0"/>
              <a:ext cx="9144000" cy="6858000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0609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Mini DOM</a:t>
            </a:r>
            <a:endParaRPr lang="nl-NL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836712"/>
            <a:ext cx="1232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motivation</a:t>
            </a:r>
            <a:endParaRPr lang="nl-NL" b="1" dirty="0"/>
          </a:p>
        </p:txBody>
      </p:sp>
      <p:sp>
        <p:nvSpPr>
          <p:cNvPr id="9" name="Rectangle 8"/>
          <p:cNvSpPr/>
          <p:nvPr/>
        </p:nvSpPr>
        <p:spPr>
          <a:xfrm>
            <a:off x="1584176" y="141277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To measure the L1 coincidence rates as a function of the space angle between the axes of the </a:t>
            </a:r>
            <a:r>
              <a:rPr lang="en-US" dirty="0" err="1" smtClean="0"/>
              <a:t>PMTs.</a:t>
            </a:r>
            <a:endParaRPr lang="nl-NL" dirty="0"/>
          </a:p>
        </p:txBody>
      </p:sp>
      <p:sp>
        <p:nvSpPr>
          <p:cNvPr id="13" name="Rectangle 12"/>
          <p:cNvSpPr/>
          <p:nvPr/>
        </p:nvSpPr>
        <p:spPr>
          <a:xfrm>
            <a:off x="1584176" y="248360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Use of the infra structure of </a:t>
            </a:r>
            <a:r>
              <a:rPr lang="en-US" dirty="0" err="1" smtClean="0"/>
              <a:t>Antares</a:t>
            </a:r>
            <a:endParaRPr lang="nl-NL" dirty="0"/>
          </a:p>
        </p:txBody>
      </p:sp>
      <p:sp>
        <p:nvSpPr>
          <p:cNvPr id="14" name="Rectangle 13"/>
          <p:cNvSpPr/>
          <p:nvPr/>
        </p:nvSpPr>
        <p:spPr>
          <a:xfrm>
            <a:off x="1547664" y="377881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Gain of knowledge versus planning</a:t>
            </a:r>
            <a:endParaRPr lang="nl-NL" dirty="0"/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84560" y="2423400"/>
            <a:ext cx="432048" cy="427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4" cstate="print"/>
          <a:srcRect b="50584"/>
          <a:stretch>
            <a:fillRect/>
          </a:stretch>
        </p:blipFill>
        <p:spPr bwMode="auto">
          <a:xfrm rot="16200000">
            <a:off x="4512732" y="2120116"/>
            <a:ext cx="6048672" cy="290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1594958" y="312861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Comparison with </a:t>
            </a:r>
            <a:r>
              <a:rPr lang="en-US" dirty="0" err="1" smtClean="0"/>
              <a:t>Antares</a:t>
            </a:r>
            <a:r>
              <a:rPr lang="en-US" dirty="0" smtClean="0"/>
              <a:t> tube</a:t>
            </a:r>
            <a:endParaRPr lang="nl-NL" dirty="0"/>
          </a:p>
        </p:txBody>
      </p:sp>
      <p:sp>
        <p:nvSpPr>
          <p:cNvPr id="21" name="TextBox 20"/>
          <p:cNvSpPr txBox="1"/>
          <p:nvPr/>
        </p:nvSpPr>
        <p:spPr>
          <a:xfrm>
            <a:off x="3995936" y="6561204"/>
            <a:ext cx="6174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WP F-L</a:t>
            </a:r>
            <a:endParaRPr lang="nl-NL" sz="1200" dirty="0"/>
          </a:p>
        </p:txBody>
      </p:sp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9592" y="3068960"/>
            <a:ext cx="432048" cy="427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624" y="3714520"/>
            <a:ext cx="432048" cy="427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9592" y="1556792"/>
            <a:ext cx="432048" cy="427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-5328" y="-23188"/>
            <a:ext cx="9185840" cy="6881188"/>
            <a:chOff x="-57080" y="-23188"/>
            <a:chExt cx="9185840" cy="6881188"/>
          </a:xfrm>
        </p:grpSpPr>
        <p:pic>
          <p:nvPicPr>
            <p:cNvPr id="38" name="Picture 37" descr="http://antares.in2p3.fr/Gallery/3D/antares_pub.jpe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-43180" y="-23188"/>
              <a:ext cx="9171940" cy="6878955"/>
            </a:xfrm>
            <a:prstGeom prst="rect">
              <a:avLst/>
            </a:prstGeom>
            <a:noFill/>
          </p:spPr>
        </p:pic>
        <p:sp>
          <p:nvSpPr>
            <p:cNvPr id="39" name="Rectangle 38"/>
            <p:cNvSpPr/>
            <p:nvPr/>
          </p:nvSpPr>
          <p:spPr>
            <a:xfrm>
              <a:off x="-57080" y="0"/>
              <a:ext cx="9144000" cy="6858000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 dirty="0">
                <a:solidFill>
                  <a:schemeClr val="tx1"/>
                </a:solidFill>
              </a:endParaRPr>
            </a:p>
          </p:txBody>
        </p:sp>
      </p:grpSp>
      <p:sp>
        <p:nvSpPr>
          <p:cNvPr id="17409" name="Text Box 2"/>
          <p:cNvSpPr txBox="1">
            <a:spLocks noChangeArrowheads="1"/>
          </p:cNvSpPr>
          <p:nvPr/>
        </p:nvSpPr>
        <p:spPr bwMode="auto">
          <a:xfrm>
            <a:off x="1187624" y="0"/>
            <a:ext cx="747082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ctr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n-GB" sz="3200" b="1" dirty="0" smtClean="0"/>
              <a:t>Integration in LCM</a:t>
            </a:r>
            <a:endParaRPr lang="en-GB" sz="3200" b="1" dirty="0"/>
          </a:p>
        </p:txBody>
      </p:sp>
      <p:grpSp>
        <p:nvGrpSpPr>
          <p:cNvPr id="2" name="Groupe 1"/>
          <p:cNvGrpSpPr/>
          <p:nvPr/>
        </p:nvGrpSpPr>
        <p:grpSpPr>
          <a:xfrm>
            <a:off x="611560" y="1184210"/>
            <a:ext cx="7168446" cy="3008648"/>
            <a:chOff x="13800" y="1004190"/>
            <a:chExt cx="8651353" cy="3697533"/>
          </a:xfrm>
        </p:grpSpPr>
        <p:sp>
          <p:nvSpPr>
            <p:cNvPr id="4" name="ZoneTexte 3"/>
            <p:cNvSpPr txBox="1"/>
            <p:nvPr/>
          </p:nvSpPr>
          <p:spPr>
            <a:xfrm>
              <a:off x="496043" y="1882162"/>
              <a:ext cx="774524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defTabSz="540000">
                <a:lnSpc>
                  <a:spcPct val="150000"/>
                </a:lnSpc>
                <a:buFont typeface="Wingdings" pitchFamily="2" charset="2"/>
                <a:buChar char="§"/>
              </a:pPr>
              <a:r>
                <a:rPr lang="en-GB" sz="2000" dirty="0" smtClean="0">
                  <a:solidFill>
                    <a:srgbClr val="5F5F5F"/>
                  </a:solidFill>
                </a:rPr>
                <a:t>2 ARS_MB  not present  (The 3</a:t>
              </a:r>
              <a:r>
                <a:rPr lang="en-GB" sz="2000" baseline="30000" dirty="0" smtClean="0">
                  <a:solidFill>
                    <a:srgbClr val="5F5F5F"/>
                  </a:solidFill>
                </a:rPr>
                <a:t>rd</a:t>
              </a:r>
              <a:r>
                <a:rPr lang="en-GB" sz="2000" dirty="0" smtClean="0">
                  <a:solidFill>
                    <a:srgbClr val="5F5F5F"/>
                  </a:solidFill>
                </a:rPr>
                <a:t> one could be removed)</a:t>
              </a:r>
            </a:p>
            <a:p>
              <a:pPr marL="342900" indent="-342900" defTabSz="540000">
                <a:lnSpc>
                  <a:spcPct val="150000"/>
                </a:lnSpc>
                <a:buFont typeface="Wingdings" pitchFamily="2" charset="2"/>
                <a:buChar char="§"/>
              </a:pPr>
              <a:r>
                <a:rPr lang="en-GB" sz="2000" dirty="0" smtClean="0">
                  <a:solidFill>
                    <a:srgbClr val="5F5F5F"/>
                  </a:solidFill>
                </a:rPr>
                <a:t>Acoustics boards not present</a:t>
              </a:r>
            </a:p>
            <a:p>
              <a:pPr defTabSz="540000">
                <a:lnSpc>
                  <a:spcPct val="150000"/>
                </a:lnSpc>
              </a:pPr>
              <a:endParaRPr lang="en-GB" sz="2000" dirty="0" smtClean="0">
                <a:solidFill>
                  <a:srgbClr val="5F5F5F"/>
                </a:solidFill>
              </a:endParaRPr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7839"/>
            <a:stretch>
              <a:fillRect/>
            </a:stretch>
          </p:blipFill>
          <p:spPr>
            <a:xfrm rot="10800000">
              <a:off x="855333" y="1004190"/>
              <a:ext cx="7727173" cy="3415210"/>
            </a:xfrm>
            <a:prstGeom prst="rect">
              <a:avLst/>
            </a:prstGeom>
          </p:spPr>
        </p:pic>
        <p:grpSp>
          <p:nvGrpSpPr>
            <p:cNvPr id="5" name="Groupe 6"/>
            <p:cNvGrpSpPr/>
            <p:nvPr/>
          </p:nvGrpSpPr>
          <p:grpSpPr>
            <a:xfrm>
              <a:off x="2431258" y="1429152"/>
              <a:ext cx="365352" cy="2565285"/>
              <a:chOff x="471992" y="1403774"/>
              <a:chExt cx="365352" cy="2565285"/>
            </a:xfrm>
          </p:grpSpPr>
          <p:sp>
            <p:nvSpPr>
              <p:cNvPr id="8" name="Rectangle 7"/>
              <p:cNvSpPr/>
              <p:nvPr/>
            </p:nvSpPr>
            <p:spPr bwMode="auto">
              <a:xfrm>
                <a:off x="785898" y="1403774"/>
                <a:ext cx="51446" cy="2565285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 rot="16200000">
                <a:off x="-18751" y="2569593"/>
                <a:ext cx="1295392" cy="31390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fr-FR" sz="1200" dirty="0" err="1" smtClean="0"/>
                  <a:t>Compass</a:t>
                </a:r>
                <a:r>
                  <a:rPr lang="fr-FR" sz="1200" dirty="0" smtClean="0"/>
                  <a:t> MB</a:t>
                </a:r>
                <a:endParaRPr kumimoji="0" lang="fr-FR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 bwMode="auto">
            <a:xfrm rot="16200000">
              <a:off x="7039010" y="2540902"/>
              <a:ext cx="1295392" cy="313906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sz="900" dirty="0" err="1" smtClean="0"/>
                <a:t>Converter</a:t>
              </a:r>
              <a:r>
                <a:rPr lang="fr-FR" sz="900" dirty="0" smtClean="0"/>
                <a:t> </a:t>
              </a:r>
              <a:r>
                <a:rPr lang="fr-FR" sz="900" dirty="0" err="1" smtClean="0"/>
                <a:t>board</a:t>
              </a:r>
              <a:endParaRPr kumimoji="0" lang="fr-FR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grpSp>
          <p:nvGrpSpPr>
            <p:cNvPr id="7" name="Groupe 10"/>
            <p:cNvGrpSpPr/>
            <p:nvPr/>
          </p:nvGrpSpPr>
          <p:grpSpPr>
            <a:xfrm>
              <a:off x="2881308" y="1462127"/>
              <a:ext cx="365352" cy="2565285"/>
              <a:chOff x="471992" y="1403774"/>
              <a:chExt cx="365352" cy="2565285"/>
            </a:xfrm>
          </p:grpSpPr>
          <p:sp>
            <p:nvSpPr>
              <p:cNvPr id="12" name="Rectangle 11"/>
              <p:cNvSpPr/>
              <p:nvPr/>
            </p:nvSpPr>
            <p:spPr bwMode="auto">
              <a:xfrm>
                <a:off x="785898" y="1403774"/>
                <a:ext cx="51446" cy="2565285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 rot="16200000">
                <a:off x="-18751" y="2569593"/>
                <a:ext cx="1295392" cy="31390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fr-FR" sz="1200" dirty="0" smtClean="0"/>
                  <a:t>ARS MB</a:t>
                </a:r>
                <a:endParaRPr kumimoji="0" lang="fr-FR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p:grpSp>
        <p:grpSp>
          <p:nvGrpSpPr>
            <p:cNvPr id="11" name="Groupe 13"/>
            <p:cNvGrpSpPr/>
            <p:nvPr/>
          </p:nvGrpSpPr>
          <p:grpSpPr>
            <a:xfrm>
              <a:off x="3376363" y="1461482"/>
              <a:ext cx="368106" cy="2565285"/>
              <a:chOff x="497463" y="978904"/>
              <a:chExt cx="368106" cy="2565285"/>
            </a:xfrm>
          </p:grpSpPr>
          <p:sp>
            <p:nvSpPr>
              <p:cNvPr id="15" name="Rectangle 14"/>
              <p:cNvSpPr/>
              <p:nvPr/>
            </p:nvSpPr>
            <p:spPr bwMode="auto">
              <a:xfrm>
                <a:off x="814123" y="978904"/>
                <a:ext cx="51446" cy="2565285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 rot="16200000">
                <a:off x="6720" y="2117270"/>
                <a:ext cx="1295392" cy="31390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rPr>
                  <a:t>CAMETH</a:t>
                </a:r>
              </a:p>
            </p:txBody>
          </p:sp>
        </p:grpSp>
        <p:grpSp>
          <p:nvGrpSpPr>
            <p:cNvPr id="14" name="Groupe 16"/>
            <p:cNvGrpSpPr/>
            <p:nvPr/>
          </p:nvGrpSpPr>
          <p:grpSpPr>
            <a:xfrm>
              <a:off x="5076217" y="1443935"/>
              <a:ext cx="365352" cy="2565285"/>
              <a:chOff x="471992" y="1403774"/>
              <a:chExt cx="365352" cy="2565285"/>
            </a:xfrm>
          </p:grpSpPr>
          <p:sp>
            <p:nvSpPr>
              <p:cNvPr id="18" name="Rectangle 17"/>
              <p:cNvSpPr/>
              <p:nvPr/>
            </p:nvSpPr>
            <p:spPr bwMode="auto">
              <a:xfrm>
                <a:off x="785898" y="1403774"/>
                <a:ext cx="51446" cy="2565285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 bwMode="auto">
              <a:xfrm rot="16200000">
                <a:off x="-18751" y="2569593"/>
                <a:ext cx="1295392" cy="31390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rPr>
                  <a:t>DAQ </a:t>
                </a:r>
                <a:r>
                  <a:rPr kumimoji="0" lang="fr-FR" sz="1200" b="0" i="0" u="none" strike="noStrike" cap="none" normalizeH="0" baseline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</a:rPr>
                  <a:t>board</a:t>
                </a:r>
                <a:endParaRPr kumimoji="0" lang="fr-FR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p:grpSp>
        <p:grpSp>
          <p:nvGrpSpPr>
            <p:cNvPr id="17" name="Groupe 19"/>
            <p:cNvGrpSpPr/>
            <p:nvPr/>
          </p:nvGrpSpPr>
          <p:grpSpPr>
            <a:xfrm>
              <a:off x="5446593" y="1443935"/>
              <a:ext cx="365352" cy="2565285"/>
              <a:chOff x="471992" y="1403774"/>
              <a:chExt cx="365352" cy="2565285"/>
            </a:xfrm>
          </p:grpSpPr>
          <p:sp>
            <p:nvSpPr>
              <p:cNvPr id="21" name="Rectangle 20"/>
              <p:cNvSpPr/>
              <p:nvPr/>
            </p:nvSpPr>
            <p:spPr bwMode="auto">
              <a:xfrm>
                <a:off x="785898" y="1403774"/>
                <a:ext cx="51446" cy="2565285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 bwMode="auto">
              <a:xfrm rot="16200000">
                <a:off x="-18751" y="2569593"/>
                <a:ext cx="1295392" cy="31390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fr-FR" sz="1200" dirty="0" smtClean="0"/>
                  <a:t>CAMPOW</a:t>
                </a:r>
                <a:endParaRPr kumimoji="0" lang="fr-FR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p:grpSp>
        <p:grpSp>
          <p:nvGrpSpPr>
            <p:cNvPr id="20" name="Groupe 22"/>
            <p:cNvGrpSpPr/>
            <p:nvPr/>
          </p:nvGrpSpPr>
          <p:grpSpPr>
            <a:xfrm>
              <a:off x="6211678" y="1469280"/>
              <a:ext cx="365352" cy="2565285"/>
              <a:chOff x="471992" y="1403774"/>
              <a:chExt cx="365352" cy="2565285"/>
            </a:xfrm>
          </p:grpSpPr>
          <p:sp>
            <p:nvSpPr>
              <p:cNvPr id="24" name="Rectangle 23"/>
              <p:cNvSpPr/>
              <p:nvPr/>
            </p:nvSpPr>
            <p:spPr bwMode="auto">
              <a:xfrm>
                <a:off x="785898" y="1403774"/>
                <a:ext cx="51446" cy="2565285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 bwMode="auto">
              <a:xfrm rot="16200000">
                <a:off x="-18751" y="2569593"/>
                <a:ext cx="1295392" cy="31390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fr-FR" sz="1200" dirty="0" err="1" smtClean="0"/>
                  <a:t>Clock</a:t>
                </a:r>
                <a:r>
                  <a:rPr lang="fr-FR" sz="1200" dirty="0" smtClean="0"/>
                  <a:t> </a:t>
                </a:r>
                <a:r>
                  <a:rPr lang="fr-FR" sz="1200" dirty="0" err="1" smtClean="0"/>
                  <a:t>board</a:t>
                </a:r>
                <a:endParaRPr kumimoji="0" lang="fr-FR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p:grpSp>
        <p:sp>
          <p:nvSpPr>
            <p:cNvPr id="26" name="Rectangle 25"/>
            <p:cNvSpPr/>
            <p:nvPr/>
          </p:nvSpPr>
          <p:spPr bwMode="auto">
            <a:xfrm rot="16200000">
              <a:off x="3380675" y="2609754"/>
              <a:ext cx="1295392" cy="313906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Free slot 4</a:t>
              </a:r>
            </a:p>
          </p:txBody>
        </p:sp>
        <p:sp>
          <p:nvSpPr>
            <p:cNvPr id="27" name="Rectangle 26"/>
            <p:cNvSpPr/>
            <p:nvPr/>
          </p:nvSpPr>
          <p:spPr bwMode="auto">
            <a:xfrm rot="16200000">
              <a:off x="6411510" y="2565295"/>
              <a:ext cx="1295392" cy="313906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Optics</a:t>
              </a:r>
              <a:endParaRPr kumimoji="0" 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7661352" y="4293939"/>
              <a:ext cx="10038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/>
                <a:t>LPB </a:t>
              </a:r>
              <a:r>
                <a:rPr lang="fr-FR" sz="1600" dirty="0" err="1" smtClean="0"/>
                <a:t>side</a:t>
              </a:r>
              <a:endParaRPr lang="fr-FR" sz="1600" dirty="0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13800" y="4116948"/>
              <a:ext cx="123303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err="1" smtClean="0"/>
                <a:t>Connectors</a:t>
              </a:r>
              <a:endParaRPr lang="fr-FR" sz="1600" dirty="0" smtClean="0"/>
            </a:p>
            <a:p>
              <a:pPr algn="ctr"/>
              <a:r>
                <a:rPr lang="fr-FR" sz="1600" dirty="0" smtClean="0"/>
                <a:t> </a:t>
              </a:r>
              <a:r>
                <a:rPr lang="fr-FR" sz="1600" dirty="0" err="1" smtClean="0"/>
                <a:t>side</a:t>
              </a:r>
              <a:endParaRPr lang="fr-FR" sz="1600" dirty="0"/>
            </a:p>
          </p:txBody>
        </p:sp>
        <p:sp>
          <p:nvSpPr>
            <p:cNvPr id="30" name="Rectangle 29"/>
            <p:cNvSpPr/>
            <p:nvPr/>
          </p:nvSpPr>
          <p:spPr bwMode="auto">
            <a:xfrm rot="16200000">
              <a:off x="3888197" y="2627945"/>
              <a:ext cx="1295392" cy="313906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Free slot 3</a:t>
              </a:r>
            </a:p>
          </p:txBody>
        </p:sp>
      </p:grpSp>
      <p:sp>
        <p:nvSpPr>
          <p:cNvPr id="31" name="ZoneTexte 30"/>
          <p:cNvSpPr txBox="1"/>
          <p:nvPr/>
        </p:nvSpPr>
        <p:spPr>
          <a:xfrm>
            <a:off x="323528" y="4689140"/>
            <a:ext cx="8568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540000">
              <a:buFont typeface="Wingdings" pitchFamily="2" charset="2"/>
              <a:buChar char="§"/>
            </a:pPr>
            <a:r>
              <a:rPr lang="en-GB" sz="2000" dirty="0">
                <a:solidFill>
                  <a:srgbClr val="5F5F5F"/>
                </a:solidFill>
              </a:rPr>
              <a:t>Install optical components</a:t>
            </a:r>
          </a:p>
          <a:p>
            <a:pPr marL="342900" indent="-342900" defTabSz="540000">
              <a:buFont typeface="Wingdings" pitchFamily="2" charset="2"/>
              <a:buChar char="§"/>
            </a:pPr>
            <a:r>
              <a:rPr lang="en-GB" sz="2000" dirty="0" smtClean="0">
                <a:solidFill>
                  <a:srgbClr val="5F5F5F"/>
                </a:solidFill>
              </a:rPr>
              <a:t>Install a new converter board (380V/5V) </a:t>
            </a:r>
          </a:p>
          <a:p>
            <a:pPr marL="342900" indent="-342900" defTabSz="540000">
              <a:buFont typeface="Wingdings" pitchFamily="2" charset="2"/>
              <a:buChar char="§"/>
            </a:pPr>
            <a:r>
              <a:rPr lang="en-GB" sz="2000" dirty="0" smtClean="0">
                <a:solidFill>
                  <a:srgbClr val="5F5F5F"/>
                </a:solidFill>
              </a:rPr>
              <a:t>Control </a:t>
            </a:r>
            <a:r>
              <a:rPr lang="en-GB" sz="2000" dirty="0">
                <a:solidFill>
                  <a:srgbClr val="5F5F5F"/>
                </a:solidFill>
              </a:rPr>
              <a:t>the </a:t>
            </a:r>
            <a:r>
              <a:rPr lang="en-GB" sz="2000" dirty="0" smtClean="0">
                <a:solidFill>
                  <a:srgbClr val="5F5F5F"/>
                </a:solidFill>
              </a:rPr>
              <a:t>VOA </a:t>
            </a:r>
            <a:r>
              <a:rPr lang="en-GB" sz="2000" dirty="0">
                <a:solidFill>
                  <a:srgbClr val="5F5F5F"/>
                </a:solidFill>
              </a:rPr>
              <a:t>with DAC on the Compass board (used to set the OM HV</a:t>
            </a:r>
            <a:r>
              <a:rPr lang="en-GB" sz="2000" dirty="0" smtClean="0">
                <a:solidFill>
                  <a:srgbClr val="5F5F5F"/>
                </a:solidFill>
              </a:rPr>
              <a:t>)</a:t>
            </a:r>
          </a:p>
          <a:p>
            <a:pPr marL="342900" indent="-342900" defTabSz="540000">
              <a:buFont typeface="Wingdings" pitchFamily="2" charset="2"/>
              <a:buChar char="§"/>
            </a:pPr>
            <a:r>
              <a:rPr lang="en-GB" sz="2000" dirty="0" smtClean="0">
                <a:solidFill>
                  <a:srgbClr val="5F5F5F"/>
                </a:solidFill>
              </a:rPr>
              <a:t>May be optical components </a:t>
            </a:r>
            <a:r>
              <a:rPr lang="en-GB" sz="2000" dirty="0" err="1" smtClean="0">
                <a:solidFill>
                  <a:srgbClr val="5F5F5F"/>
                </a:solidFill>
              </a:rPr>
              <a:t>splitted</a:t>
            </a:r>
            <a:r>
              <a:rPr lang="en-GB" sz="2000" dirty="0" smtClean="0">
                <a:solidFill>
                  <a:srgbClr val="5F5F5F"/>
                </a:solidFill>
              </a:rPr>
              <a:t> in 2 slots</a:t>
            </a:r>
            <a:endParaRPr lang="en-GB" sz="2000" dirty="0">
              <a:solidFill>
                <a:srgbClr val="5F5F5F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3487167" y="964335"/>
            <a:ext cx="1920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LCM </a:t>
            </a:r>
            <a:r>
              <a:rPr lang="fr-FR" sz="1600" dirty="0" err="1" smtClean="0"/>
              <a:t>crate</a:t>
            </a:r>
            <a:r>
              <a:rPr lang="fr-FR" sz="1600" dirty="0" smtClean="0"/>
              <a:t> </a:t>
            </a:r>
            <a:r>
              <a:rPr lang="fr-FR" sz="1600" dirty="0" err="1" smtClean="0"/>
              <a:t>storey</a:t>
            </a:r>
            <a:r>
              <a:rPr lang="fr-FR" sz="1600" dirty="0" smtClean="0"/>
              <a:t> 1</a:t>
            </a:r>
          </a:p>
        </p:txBody>
      </p:sp>
      <p:sp>
        <p:nvSpPr>
          <p:cNvPr id="3" name="Ellipse 2"/>
          <p:cNvSpPr/>
          <p:nvPr/>
        </p:nvSpPr>
        <p:spPr bwMode="auto">
          <a:xfrm>
            <a:off x="6739509" y="1781244"/>
            <a:ext cx="459525" cy="1466483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3" name="Connecteur droit avec flèche 32"/>
          <p:cNvCxnSpPr/>
          <p:nvPr/>
        </p:nvCxnSpPr>
        <p:spPr bwMode="auto">
          <a:xfrm flipV="1">
            <a:off x="4806240" y="3166001"/>
            <a:ext cx="2032982" cy="188317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Ellipse 36"/>
          <p:cNvSpPr/>
          <p:nvPr/>
        </p:nvSpPr>
        <p:spPr bwMode="auto">
          <a:xfrm>
            <a:off x="6219567" y="1806382"/>
            <a:ext cx="459525" cy="144134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40" name="Connecteur droit avec flèche 39"/>
          <p:cNvCxnSpPr/>
          <p:nvPr/>
        </p:nvCxnSpPr>
        <p:spPr bwMode="auto">
          <a:xfrm flipV="1">
            <a:off x="3807953" y="3166002"/>
            <a:ext cx="2585037" cy="16131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3995936" y="6561204"/>
            <a:ext cx="6174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WP F-L</a:t>
            </a:r>
            <a:endParaRPr lang="nl-NL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5328" y="-23188"/>
            <a:ext cx="9185840" cy="6881188"/>
            <a:chOff x="-57080" y="-23188"/>
            <a:chExt cx="9185840" cy="6881188"/>
          </a:xfrm>
        </p:grpSpPr>
        <p:pic>
          <p:nvPicPr>
            <p:cNvPr id="6" name="Picture 5" descr="http://antares.in2p3.fr/Gallery/3D/antares_pub.jpe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-43180" y="-23188"/>
              <a:ext cx="9171940" cy="6878955"/>
            </a:xfrm>
            <a:prstGeom prst="rect">
              <a:avLst/>
            </a:prstGeom>
            <a:noFill/>
          </p:spPr>
        </p:pic>
        <p:sp>
          <p:nvSpPr>
            <p:cNvPr id="7" name="Rectangle 6"/>
            <p:cNvSpPr/>
            <p:nvPr/>
          </p:nvSpPr>
          <p:spPr>
            <a:xfrm>
              <a:off x="-57080" y="0"/>
              <a:ext cx="9144000" cy="6858000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20688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Shore components</a:t>
            </a:r>
            <a:endParaRPr lang="nl-NL" sz="32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11560" y="476672"/>
            <a:ext cx="8160990" cy="596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995936" y="6561204"/>
            <a:ext cx="6174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WP F-L</a:t>
            </a:r>
            <a:endParaRPr lang="nl-NL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5328" y="-23188"/>
            <a:ext cx="9185840" cy="6881188"/>
            <a:chOff x="-57080" y="-23188"/>
            <a:chExt cx="9185840" cy="6881188"/>
          </a:xfrm>
        </p:grpSpPr>
        <p:pic>
          <p:nvPicPr>
            <p:cNvPr id="6" name="Picture 5" descr="http://antares.in2p3.fr/Gallery/3D/antares_pub.jpe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-43180" y="-23188"/>
              <a:ext cx="9171940" cy="6878955"/>
            </a:xfrm>
            <a:prstGeom prst="rect">
              <a:avLst/>
            </a:prstGeom>
            <a:noFill/>
          </p:spPr>
        </p:pic>
        <p:sp>
          <p:nvSpPr>
            <p:cNvPr id="7" name="Rectangle 6"/>
            <p:cNvSpPr/>
            <p:nvPr/>
          </p:nvSpPr>
          <p:spPr>
            <a:xfrm>
              <a:off x="-57080" y="0"/>
              <a:ext cx="9144000" cy="6858000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88"/>
            <a:ext cx="8229600" cy="634082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Status</a:t>
            </a:r>
            <a:endParaRPr lang="nl-NL" sz="3200" b="1" dirty="0"/>
          </a:p>
        </p:txBody>
      </p:sp>
      <p:sp>
        <p:nvSpPr>
          <p:cNvPr id="4" name="ZoneTexte 4"/>
          <p:cNvSpPr txBox="1"/>
          <p:nvPr/>
        </p:nvSpPr>
        <p:spPr>
          <a:xfrm>
            <a:off x="1691680" y="1484784"/>
            <a:ext cx="638745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540000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2000" dirty="0" smtClean="0"/>
              <a:t>Project going on smoothly</a:t>
            </a:r>
          </a:p>
          <a:p>
            <a:pPr marL="342900" indent="-342900" defTabSz="540000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2000" dirty="0" smtClean="0"/>
              <a:t>Optics defined and mainly ordered</a:t>
            </a:r>
          </a:p>
          <a:p>
            <a:pPr marL="342900" indent="-342900" defTabSz="540000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2000" dirty="0" smtClean="0"/>
              <a:t>Optics on critical path</a:t>
            </a:r>
          </a:p>
          <a:p>
            <a:pPr marL="342900" indent="-342900" defTabSz="540000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2000" dirty="0" smtClean="0"/>
              <a:t>Detailed integration study in LCM will start</a:t>
            </a:r>
          </a:p>
          <a:p>
            <a:pPr marL="342900" indent="-342900" defTabSz="540000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2000" dirty="0" smtClean="0"/>
              <a:t>KM3NeT project with high priority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95936" y="6561204"/>
            <a:ext cx="6174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WP F-L</a:t>
            </a:r>
            <a:endParaRPr lang="nl-NL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2" cstate="print">
            <a:lum/>
          </a:blip>
          <a:srcRect t="865" b="14246"/>
          <a:stretch>
            <a:fillRect/>
          </a:stretch>
        </p:blipFill>
        <p:spPr bwMode="auto">
          <a:xfrm>
            <a:off x="-8965" y="0"/>
            <a:ext cx="9152966" cy="6867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24"/>
            <a:ext cx="8229600" cy="634082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PPM-DOMs to KM3NeT site</a:t>
            </a:r>
            <a:endParaRPr lang="nl-NL" sz="3200" b="1" dirty="0"/>
          </a:p>
        </p:txBody>
      </p:sp>
      <p:pic>
        <p:nvPicPr>
          <p:cNvPr id="5" name="Picture 2" descr="http://www.nikhef.nl/pub/departments/mt/projects/PPM-DU/pics/bar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326497"/>
              </a:clrFrom>
              <a:clrTo>
                <a:srgbClr val="326497">
                  <a:alpha val="0"/>
                </a:srgbClr>
              </a:clrTo>
            </a:clrChange>
          </a:blip>
          <a:srcRect l="4943" r="5188"/>
          <a:stretch>
            <a:fillRect/>
          </a:stretch>
        </p:blipFill>
        <p:spPr bwMode="auto">
          <a:xfrm>
            <a:off x="611560" y="1656184"/>
            <a:ext cx="5760640" cy="3573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868144" y="4401108"/>
            <a:ext cx="3275856" cy="2456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23528" y="692696"/>
            <a:ext cx="86128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PPM-DOMs on mini tower in Capo </a:t>
            </a:r>
            <a:r>
              <a:rPr lang="en-US" dirty="0" err="1" smtClean="0"/>
              <a:t>Passero</a:t>
            </a:r>
            <a:endParaRPr lang="en-US" dirty="0" smtClean="0"/>
          </a:p>
          <a:p>
            <a:pPr lvl="1"/>
            <a:r>
              <a:rPr lang="en-US" dirty="0" smtClean="0"/>
              <a:t>Other dummy DOMs with compensation for center of gravity and center of buoyancy</a:t>
            </a:r>
          </a:p>
          <a:p>
            <a:pPr lvl="1"/>
            <a:r>
              <a:rPr lang="en-US" dirty="0" smtClean="0"/>
              <a:t>Different optical network design</a:t>
            </a:r>
          </a:p>
          <a:p>
            <a:pPr lvl="1"/>
            <a:r>
              <a:rPr lang="en-US" dirty="0" smtClean="0"/>
              <a:t>VEOC has to be validated</a:t>
            </a:r>
          </a:p>
          <a:p>
            <a:pPr lvl="1"/>
            <a:r>
              <a:rPr lang="en-US" dirty="0" smtClean="0"/>
              <a:t>BEOC has to be validated </a:t>
            </a:r>
            <a:endParaRPr lang="nl-NL" dirty="0"/>
          </a:p>
        </p:txBody>
      </p:sp>
      <p:sp>
        <p:nvSpPr>
          <p:cNvPr id="11" name="TextBox 10"/>
          <p:cNvSpPr txBox="1"/>
          <p:nvPr/>
        </p:nvSpPr>
        <p:spPr>
          <a:xfrm>
            <a:off x="3995936" y="6561204"/>
            <a:ext cx="6174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WP F-L</a:t>
            </a:r>
            <a:endParaRPr lang="nl-NL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9329" y="0"/>
            <a:ext cx="9152966" cy="6867742"/>
            <a:chOff x="-8965" y="0"/>
            <a:chExt cx="9152966" cy="6867742"/>
          </a:xfrm>
        </p:grpSpPr>
        <p:pic>
          <p:nvPicPr>
            <p:cNvPr id="7" name="Picture 6"/>
            <p:cNvPicPr/>
            <p:nvPr/>
          </p:nvPicPr>
          <p:blipFill>
            <a:blip r:embed="rId3" cstate="print">
              <a:lum/>
            </a:blip>
            <a:srcRect t="865" b="14246"/>
            <a:stretch>
              <a:fillRect/>
            </a:stretch>
          </p:blipFill>
          <p:spPr bwMode="auto">
            <a:xfrm>
              <a:off x="-8965" y="0"/>
              <a:ext cx="9152966" cy="6867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bg1">
                <a:lumMod val="95000"/>
                <a:alpha val="7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18"/>
            <a:ext cx="8229600" cy="634082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After </a:t>
            </a:r>
            <a:r>
              <a:rPr lang="en-US" sz="3200" b="1" dirty="0" smtClean="0"/>
              <a:t>the PPM</a:t>
            </a:r>
            <a:endParaRPr lang="nl-NL" sz="3200" b="1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91366" y="583965"/>
            <a:ext cx="8703144" cy="6211280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 smtClean="0"/>
              <a:t>Critical</a:t>
            </a:r>
          </a:p>
          <a:p>
            <a:pPr lvl="1">
              <a:buNone/>
            </a:pPr>
            <a:r>
              <a:rPr lang="en-US" sz="1500" dirty="0" smtClean="0"/>
              <a:t>Availability of CLBs and </a:t>
            </a:r>
            <a:r>
              <a:rPr lang="en-US" sz="1500" dirty="0" smtClean="0"/>
              <a:t>software in time </a:t>
            </a:r>
            <a:r>
              <a:rPr lang="en-US" sz="1500" dirty="0" smtClean="0"/>
              <a:t>(withdrawn of </a:t>
            </a:r>
            <a:r>
              <a:rPr lang="en-US" sz="1500" dirty="0" err="1" smtClean="0"/>
              <a:t>Saclay</a:t>
            </a:r>
            <a:r>
              <a:rPr lang="en-US" sz="1500" dirty="0" smtClean="0"/>
              <a:t> contribution)</a:t>
            </a:r>
          </a:p>
          <a:p>
            <a:r>
              <a:rPr lang="en-US" sz="1800" dirty="0" smtClean="0"/>
              <a:t>Power </a:t>
            </a:r>
            <a:r>
              <a:rPr lang="en-US" sz="1800" dirty="0" smtClean="0"/>
              <a:t>evaluations </a:t>
            </a:r>
          </a:p>
          <a:p>
            <a:pPr lvl="1">
              <a:buNone/>
            </a:pPr>
            <a:r>
              <a:rPr lang="en-US" sz="1500" dirty="0" smtClean="0"/>
              <a:t>Power conversion	  	  690 </a:t>
            </a:r>
            <a:r>
              <a:rPr lang="en-US" sz="1500" dirty="0" err="1" smtClean="0"/>
              <a:t>mW</a:t>
            </a:r>
            <a:endParaRPr lang="en-US" sz="1500" dirty="0" smtClean="0"/>
          </a:p>
          <a:p>
            <a:pPr lvl="1">
              <a:buNone/>
            </a:pPr>
            <a:r>
              <a:rPr lang="en-US" sz="1500" dirty="0" smtClean="0"/>
              <a:t>Central logic board		5410 </a:t>
            </a:r>
            <a:r>
              <a:rPr lang="en-US" sz="1500" dirty="0" err="1" smtClean="0"/>
              <a:t>mW</a:t>
            </a:r>
            <a:endParaRPr lang="en-US" sz="1500" dirty="0" smtClean="0"/>
          </a:p>
          <a:p>
            <a:pPr lvl="1">
              <a:buNone/>
            </a:pPr>
            <a:r>
              <a:rPr lang="en-US" sz="1500" dirty="0" smtClean="0"/>
              <a:t>Octopus board short	  120 </a:t>
            </a:r>
            <a:r>
              <a:rPr lang="en-US" sz="1500" dirty="0" err="1" smtClean="0"/>
              <a:t>mW</a:t>
            </a:r>
            <a:endParaRPr lang="en-US" sz="1500" dirty="0" smtClean="0"/>
          </a:p>
          <a:p>
            <a:pPr lvl="1">
              <a:buNone/>
            </a:pPr>
            <a:r>
              <a:rPr lang="en-US" sz="1500" dirty="0" smtClean="0"/>
              <a:t>Octopus board long	  180 </a:t>
            </a:r>
            <a:r>
              <a:rPr lang="en-US" sz="1500" dirty="0" err="1" smtClean="0"/>
              <a:t>mW</a:t>
            </a:r>
            <a:endParaRPr lang="en-US" sz="1500" dirty="0" smtClean="0"/>
          </a:p>
          <a:p>
            <a:pPr lvl="1">
              <a:buNone/>
            </a:pPr>
            <a:r>
              <a:rPr lang="en-US" sz="1500" dirty="0" smtClean="0"/>
              <a:t>PMT bases (31)		1090 </a:t>
            </a:r>
            <a:r>
              <a:rPr lang="en-US" sz="1500" dirty="0" err="1" smtClean="0"/>
              <a:t>mW</a:t>
            </a:r>
            <a:endParaRPr lang="en-US" sz="1500" dirty="0" smtClean="0"/>
          </a:p>
          <a:p>
            <a:pPr lvl="1">
              <a:buNone/>
            </a:pPr>
            <a:r>
              <a:rPr lang="en-US" sz="1500" dirty="0" smtClean="0"/>
              <a:t>External		  690 </a:t>
            </a:r>
            <a:r>
              <a:rPr lang="en-US" sz="1500" dirty="0" smtClean="0"/>
              <a:t>mv1</a:t>
            </a:r>
            <a:endParaRPr lang="en-US" sz="1500" dirty="0" smtClean="0"/>
          </a:p>
          <a:p>
            <a:r>
              <a:rPr lang="en-US" sz="1800" dirty="0" smtClean="0"/>
              <a:t>Evaluation FPGA 		</a:t>
            </a:r>
            <a:r>
              <a:rPr lang="en-US" sz="1200" dirty="0" smtClean="0"/>
              <a:t>http://so-logic.net/en/fpga/table/producers </a:t>
            </a:r>
            <a:endParaRPr lang="en-US" sz="1200" dirty="0"/>
          </a:p>
          <a:p>
            <a:pPr lvl="1">
              <a:buNone/>
            </a:pPr>
            <a:r>
              <a:rPr lang="en-US" sz="1500" dirty="0" smtClean="0"/>
              <a:t>Xilinx</a:t>
            </a:r>
            <a:r>
              <a:rPr lang="en-US" sz="1400" dirty="0" smtClean="0"/>
              <a:t> 			</a:t>
            </a:r>
            <a:r>
              <a:rPr lang="en-US" sz="1200" dirty="0" smtClean="0"/>
              <a:t>http://www.xilinx.com/products/silicon-devices/fpga/artix-7/index.htm</a:t>
            </a:r>
          </a:p>
          <a:p>
            <a:pPr lvl="1">
              <a:buNone/>
            </a:pPr>
            <a:r>
              <a:rPr lang="en-US" sz="1500" dirty="0" err="1" smtClean="0"/>
              <a:t>Altera</a:t>
            </a:r>
            <a:r>
              <a:rPr lang="en-US" sz="1500" dirty="0" smtClean="0"/>
              <a:t>	 </a:t>
            </a:r>
            <a:r>
              <a:rPr lang="en-US" sz="1400" dirty="0" smtClean="0"/>
              <a:t>		</a:t>
            </a:r>
            <a:r>
              <a:rPr lang="en-US" sz="1200" dirty="0" smtClean="0"/>
              <a:t>http://www.altera.com/literature/wp/wp-01160-fpga-diversify-28nm.pdf</a:t>
            </a:r>
          </a:p>
          <a:p>
            <a:pPr lvl="1">
              <a:buNone/>
            </a:pPr>
            <a:r>
              <a:rPr lang="en-US" sz="1500" dirty="0" err="1" smtClean="0"/>
              <a:t>Actel</a:t>
            </a:r>
            <a:r>
              <a:rPr lang="en-US" sz="1500" dirty="0" smtClean="0"/>
              <a:t> 	</a:t>
            </a:r>
            <a:r>
              <a:rPr lang="en-US" sz="1400" dirty="0" smtClean="0"/>
              <a:t>		</a:t>
            </a:r>
            <a:r>
              <a:rPr lang="nl-NL" sz="1200" dirty="0" smtClean="0"/>
              <a:t> http://www.actel.com/documents/Power </a:t>
            </a:r>
            <a:r>
              <a:rPr lang="nl-NL" sz="1200" dirty="0" err="1" smtClean="0"/>
              <a:t>Aware</a:t>
            </a:r>
            <a:r>
              <a:rPr lang="nl-NL" sz="1200" dirty="0" smtClean="0"/>
              <a:t> </a:t>
            </a:r>
            <a:r>
              <a:rPr lang="nl-NL" sz="1200" dirty="0" err="1" smtClean="0"/>
              <a:t>WP.pdf</a:t>
            </a:r>
            <a:endParaRPr lang="en-US" sz="1200" dirty="0"/>
          </a:p>
          <a:p>
            <a:pPr lvl="1">
              <a:buNone/>
            </a:pPr>
            <a:r>
              <a:rPr lang="en-US" sz="1500" dirty="0" smtClean="0"/>
              <a:t>Lattice </a:t>
            </a:r>
            <a:r>
              <a:rPr lang="en-US" sz="1400" dirty="0" smtClean="0"/>
              <a:t>		</a:t>
            </a:r>
            <a:r>
              <a:rPr lang="en-US" sz="1200" dirty="0" smtClean="0"/>
              <a:t>http://www.latticesemi.com/products/fpga/ecp3/index.cfm</a:t>
            </a:r>
          </a:p>
          <a:p>
            <a:r>
              <a:rPr lang="en-US" sz="1800" dirty="0" smtClean="0"/>
              <a:t>PMTs, base evaluations</a:t>
            </a:r>
          </a:p>
          <a:p>
            <a:pPr lvl="1">
              <a:buNone/>
            </a:pPr>
            <a:r>
              <a:rPr lang="en-US" sz="1500" dirty="0" smtClean="0"/>
              <a:t>Base driver ASIC upgrade</a:t>
            </a:r>
          </a:p>
          <a:p>
            <a:pPr lvl="1">
              <a:buNone/>
            </a:pPr>
            <a:r>
              <a:rPr lang="en-US" sz="1500" dirty="0" smtClean="0"/>
              <a:t>Analogue output ASIC upgrade</a:t>
            </a:r>
          </a:p>
          <a:p>
            <a:pPr lvl="1">
              <a:buNone/>
            </a:pPr>
            <a:r>
              <a:rPr lang="en-US" sz="1500" dirty="0" smtClean="0"/>
              <a:t>Different form factors of PMTs</a:t>
            </a:r>
          </a:p>
          <a:p>
            <a:r>
              <a:rPr lang="en-US" sz="1800" dirty="0" smtClean="0"/>
              <a:t>Integration </a:t>
            </a:r>
            <a:r>
              <a:rPr lang="en-US" sz="1800" dirty="0" smtClean="0"/>
              <a:t>of mezzanine boards</a:t>
            </a:r>
          </a:p>
          <a:p>
            <a:r>
              <a:rPr lang="en-US" sz="1800" dirty="0" smtClean="0"/>
              <a:t>Evaluations of satellites</a:t>
            </a:r>
          </a:p>
          <a:p>
            <a:pPr lvl="1">
              <a:buNone/>
            </a:pPr>
            <a:r>
              <a:rPr lang="en-US" sz="1500" dirty="0" smtClean="0"/>
              <a:t>Hydrophone connection</a:t>
            </a:r>
          </a:p>
          <a:p>
            <a:pPr lvl="1">
              <a:buNone/>
            </a:pPr>
            <a:r>
              <a:rPr lang="en-US" sz="1500" dirty="0" smtClean="0"/>
              <a:t>Temperature system of NIOZ</a:t>
            </a:r>
          </a:p>
          <a:p>
            <a:pPr lvl="1">
              <a:buNone/>
            </a:pPr>
            <a:r>
              <a:rPr lang="en-US" sz="1500" dirty="0" smtClean="0"/>
              <a:t>PORFIDO</a:t>
            </a:r>
          </a:p>
          <a:p>
            <a:r>
              <a:rPr lang="en-US" sz="1800" dirty="0" smtClean="0"/>
              <a:t>Optimizing assembly and test procedures</a:t>
            </a:r>
          </a:p>
          <a:p>
            <a:r>
              <a:rPr lang="en-US" sz="1800" dirty="0" smtClean="0"/>
              <a:t>Tender rules</a:t>
            </a:r>
          </a:p>
          <a:p>
            <a:endParaRPr lang="nl-NL" sz="1800" dirty="0"/>
          </a:p>
        </p:txBody>
      </p:sp>
      <p:pic>
        <p:nvPicPr>
          <p:cNvPr id="11" name="Picture 2" descr="DSCN0952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660232" y="0"/>
            <a:ext cx="2483768" cy="2718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948264" y="2276872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PORFIDO</a:t>
            </a:r>
            <a:endParaRPr lang="nl-NL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3" name="Content Placeholder 4" descr="CoCo_layout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01565" y="3789040"/>
            <a:ext cx="1546899" cy="154417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571146" y="4806981"/>
            <a:ext cx="731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COCO</a:t>
            </a:r>
            <a:endParaRPr lang="nl-NL" b="1" dirty="0"/>
          </a:p>
        </p:txBody>
      </p:sp>
      <p:pic>
        <p:nvPicPr>
          <p:cNvPr id="15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73373" y="3789040"/>
            <a:ext cx="1512168" cy="1709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5617389" y="5085184"/>
            <a:ext cx="1259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PROMIS-v1</a:t>
            </a:r>
            <a:endParaRPr lang="nl-NL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995936" y="6561204"/>
            <a:ext cx="6174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WP F-L</a:t>
            </a:r>
            <a:endParaRPr lang="nl-NL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41840" y="-23188"/>
            <a:ext cx="9185840" cy="6881188"/>
            <a:chOff x="-57080" y="-23188"/>
            <a:chExt cx="9185840" cy="6881188"/>
          </a:xfrm>
        </p:grpSpPr>
        <p:pic>
          <p:nvPicPr>
            <p:cNvPr id="14" name="Picture 6" descr="http://antares.in2p3.fr/Gallery/3D/antares_pub.jpe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-43180" y="-23188"/>
              <a:ext cx="9171940" cy="6878955"/>
            </a:xfrm>
            <a:prstGeom prst="rect">
              <a:avLst/>
            </a:prstGeom>
            <a:noFill/>
          </p:spPr>
        </p:pic>
        <p:sp>
          <p:nvSpPr>
            <p:cNvPr id="15" name="Rectangle 14"/>
            <p:cNvSpPr/>
            <p:nvPr/>
          </p:nvSpPr>
          <p:spPr>
            <a:xfrm>
              <a:off x="-57080" y="0"/>
              <a:ext cx="9144000" cy="6858000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0"/>
            <a:ext cx="7772400" cy="576064"/>
          </a:xfrm>
        </p:spPr>
        <p:txBody>
          <a:bodyPr>
            <a:noAutofit/>
          </a:bodyPr>
          <a:lstStyle/>
          <a:p>
            <a:r>
              <a:rPr lang="nl-NL" sz="3200" b="1" dirty="0" err="1" smtClean="0"/>
              <a:t>Antaris-OM</a:t>
            </a:r>
            <a:r>
              <a:rPr lang="nl-NL" sz="3200" b="1" dirty="0" smtClean="0"/>
              <a:t> to mini DOM</a:t>
            </a:r>
            <a:endParaRPr lang="nl-NL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4096" y="3959844"/>
            <a:ext cx="6400800" cy="1752600"/>
          </a:xfrm>
        </p:spPr>
        <p:txBody>
          <a:bodyPr/>
          <a:lstStyle/>
          <a:p>
            <a:endParaRPr lang="nl-N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2657" r="924" b="2216"/>
          <a:stretch>
            <a:fillRect/>
          </a:stretch>
        </p:blipFill>
        <p:spPr bwMode="auto">
          <a:xfrm>
            <a:off x="179512" y="475877"/>
            <a:ext cx="8766978" cy="6224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 rot="5400000">
            <a:off x="1525607" y="3292716"/>
            <a:ext cx="51125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179512" y="1463497"/>
            <a:ext cx="7499342" cy="4072398"/>
            <a:chOff x="179512" y="1463497"/>
            <a:chExt cx="7499342" cy="4072398"/>
          </a:xfrm>
        </p:grpSpPr>
        <p:grpSp>
          <p:nvGrpSpPr>
            <p:cNvPr id="4" name="Group 12"/>
            <p:cNvGrpSpPr/>
            <p:nvPr/>
          </p:nvGrpSpPr>
          <p:grpSpPr>
            <a:xfrm>
              <a:off x="179512" y="1463497"/>
              <a:ext cx="7499342" cy="4072398"/>
              <a:chOff x="169002" y="1372826"/>
              <a:chExt cx="7499342" cy="4072398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169002" y="2752178"/>
                <a:ext cx="2088232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i="1" dirty="0" smtClean="0"/>
                  <a:t>PHOTOTUBE Ø 77mm</a:t>
                </a:r>
                <a:endParaRPr lang="nl-NL" sz="1600" i="1" dirty="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475656" y="2060848"/>
                <a:ext cx="576064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D</a:t>
                </a:r>
                <a:endParaRPr lang="nl-NL" dirty="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6012160" y="2996952"/>
                <a:ext cx="1656184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D</a:t>
                </a:r>
                <a:endParaRPr lang="nl-NL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5436096" y="4725144"/>
                <a:ext cx="1872208" cy="72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D</a:t>
                </a:r>
                <a:endParaRPr lang="nl-NL" dirty="0"/>
              </a:p>
            </p:txBody>
          </p:sp>
          <p:pic>
            <p:nvPicPr>
              <p:cNvPr id="8" name="Picture 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22223" r="39091" b="46630"/>
              <a:stretch>
                <a:fillRect/>
              </a:stretch>
            </p:blipFill>
            <p:spPr bwMode="auto">
              <a:xfrm rot="2635748">
                <a:off x="2206540" y="1372826"/>
                <a:ext cx="3821158" cy="3779744"/>
              </a:xfrm>
              <a:prstGeom prst="roundRect">
                <a:avLst>
                  <a:gd name="adj" fmla="val 50000"/>
                </a:avLst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4" name="Group 23"/>
            <p:cNvGrpSpPr/>
            <p:nvPr/>
          </p:nvGrpSpPr>
          <p:grpSpPr>
            <a:xfrm>
              <a:off x="4461035" y="1468656"/>
              <a:ext cx="303983" cy="432048"/>
              <a:chOff x="7281121" y="2120861"/>
              <a:chExt cx="303983" cy="432048"/>
            </a:xfrm>
          </p:grpSpPr>
          <p:sp>
            <p:nvSpPr>
              <p:cNvPr id="19" name="Half Frame 18"/>
              <p:cNvSpPr/>
              <p:nvPr/>
            </p:nvSpPr>
            <p:spPr>
              <a:xfrm rot="1121954">
                <a:off x="7281121" y="2120861"/>
                <a:ext cx="288032" cy="432048"/>
              </a:xfrm>
              <a:prstGeom prst="halfFram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1" name="Straight Connector 20"/>
              <p:cNvCxnSpPr>
                <a:stCxn id="19" idx="0"/>
                <a:endCxn id="19" idx="3"/>
              </p:cNvCxnSpPr>
              <p:nvPr/>
            </p:nvCxnSpPr>
            <p:spPr>
              <a:xfrm flipH="1" flipV="1">
                <a:off x="7388128" y="2148560"/>
                <a:ext cx="196976" cy="65086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>
                <a:stCxn id="19" idx="1"/>
                <a:endCxn id="19" idx="3"/>
              </p:cNvCxnSpPr>
              <p:nvPr/>
            </p:nvCxnSpPr>
            <p:spPr>
              <a:xfrm flipV="1">
                <a:off x="7288022" y="2145755"/>
                <a:ext cx="97301" cy="296764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" name="TextBox 21"/>
          <p:cNvSpPr txBox="1"/>
          <p:nvPr/>
        </p:nvSpPr>
        <p:spPr>
          <a:xfrm>
            <a:off x="3995936" y="6561204"/>
            <a:ext cx="6174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WP F-L</a:t>
            </a:r>
            <a:endParaRPr lang="nl-NL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5328" y="-23188"/>
            <a:ext cx="9185840" cy="6881188"/>
            <a:chOff x="-57080" y="-23188"/>
            <a:chExt cx="9185840" cy="6881188"/>
          </a:xfrm>
        </p:grpSpPr>
        <p:pic>
          <p:nvPicPr>
            <p:cNvPr id="8" name="Picture 6" descr="http://antares.in2p3.fr/Gallery/3D/antares_pub.jpe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-43180" y="-23188"/>
              <a:ext cx="9171940" cy="6878955"/>
            </a:xfrm>
            <a:prstGeom prst="rect">
              <a:avLst/>
            </a:prstGeom>
            <a:noFill/>
          </p:spPr>
        </p:pic>
        <p:sp>
          <p:nvSpPr>
            <p:cNvPr id="9" name="Rectangle 8"/>
            <p:cNvSpPr/>
            <p:nvPr/>
          </p:nvSpPr>
          <p:spPr>
            <a:xfrm>
              <a:off x="-57080" y="0"/>
              <a:ext cx="9144000" cy="6858000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634082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Mini DOM layout</a:t>
            </a:r>
            <a:endParaRPr lang="nl-NL" sz="3200" b="1" dirty="0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577" y="584175"/>
            <a:ext cx="8887919" cy="627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995936" y="6581001"/>
            <a:ext cx="6174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WP F-L</a:t>
            </a:r>
            <a:endParaRPr lang="nl-NL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-5328" y="-23188"/>
            <a:ext cx="9185840" cy="6881188"/>
            <a:chOff x="-57080" y="-23188"/>
            <a:chExt cx="9185840" cy="6881188"/>
          </a:xfrm>
        </p:grpSpPr>
        <p:pic>
          <p:nvPicPr>
            <p:cNvPr id="24" name="Picture 6" descr="http://antares.in2p3.fr/Gallery/3D/antares_pub.jpe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-43180" y="-23188"/>
              <a:ext cx="9171940" cy="6878955"/>
            </a:xfrm>
            <a:prstGeom prst="rect">
              <a:avLst/>
            </a:prstGeom>
            <a:noFill/>
          </p:spPr>
        </p:pic>
        <p:sp>
          <p:nvSpPr>
            <p:cNvPr id="25" name="Rectangle 24"/>
            <p:cNvSpPr/>
            <p:nvPr/>
          </p:nvSpPr>
          <p:spPr>
            <a:xfrm>
              <a:off x="-57080" y="0"/>
              <a:ext cx="9144000" cy="6858000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634082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Mini DOM mechanics</a:t>
            </a:r>
            <a:endParaRPr lang="nl-NL" sz="3200" b="1" dirty="0"/>
          </a:p>
        </p:txBody>
      </p:sp>
      <p:pic>
        <p:nvPicPr>
          <p:cNvPr id="34818" name="Picture 2" descr="IMG_8233"/>
          <p:cNvPicPr>
            <a:picLocks noChangeAspect="1" noChangeArrowheads="1"/>
          </p:cNvPicPr>
          <p:nvPr/>
        </p:nvPicPr>
        <p:blipFill>
          <a:blip r:embed="rId3" cstate="print"/>
          <a:srcRect b="5135"/>
          <a:stretch>
            <a:fillRect/>
          </a:stretch>
        </p:blipFill>
        <p:spPr bwMode="auto">
          <a:xfrm>
            <a:off x="5148064" y="548681"/>
            <a:ext cx="3949517" cy="2808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grpSp>
        <p:nvGrpSpPr>
          <p:cNvPr id="34819" name="Group 3"/>
          <p:cNvGrpSpPr>
            <a:grpSpLocks noChangeAspect="1"/>
          </p:cNvGrpSpPr>
          <p:nvPr/>
        </p:nvGrpSpPr>
        <p:grpSpPr bwMode="auto">
          <a:xfrm>
            <a:off x="35859" y="548680"/>
            <a:ext cx="3911561" cy="2800000"/>
            <a:chOff x="2360" y="4000"/>
            <a:chExt cx="5322" cy="3811"/>
          </a:xfrm>
        </p:grpSpPr>
        <p:sp>
          <p:nvSpPr>
            <p:cNvPr id="34823" name="AutoShape 7"/>
            <p:cNvSpPr>
              <a:spLocks noChangeAspect="1" noChangeArrowheads="1" noTextEdit="1"/>
            </p:cNvSpPr>
            <p:nvPr/>
          </p:nvSpPr>
          <p:spPr bwMode="auto">
            <a:xfrm>
              <a:off x="2360" y="4000"/>
              <a:ext cx="5143" cy="381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pic>
          <p:nvPicPr>
            <p:cNvPr id="34822" name="Picture 6" descr="IMG_8237"/>
            <p:cNvPicPr>
              <a:picLocks noChangeAspect="1" noChangeArrowheads="1"/>
            </p:cNvPicPr>
            <p:nvPr/>
          </p:nvPicPr>
          <p:blipFill>
            <a:blip r:embed="rId4" cstate="print"/>
            <a:srcRect b="26266"/>
            <a:stretch>
              <a:fillRect/>
            </a:stretch>
          </p:blipFill>
          <p:spPr bwMode="auto">
            <a:xfrm>
              <a:off x="2360" y="4000"/>
              <a:ext cx="5322" cy="2940"/>
            </a:xfrm>
            <a:prstGeom prst="rect">
              <a:avLst/>
            </a:prstGeom>
            <a:noFill/>
          </p:spPr>
        </p:pic>
        <p:sp>
          <p:nvSpPr>
            <p:cNvPr id="34821" name="Text Box 5"/>
            <p:cNvSpPr txBox="1">
              <a:spLocks noChangeArrowheads="1"/>
            </p:cNvSpPr>
            <p:nvPr/>
          </p:nvSpPr>
          <p:spPr bwMode="auto">
            <a:xfrm>
              <a:off x="3413" y="4335"/>
              <a:ext cx="411" cy="5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Calibri" pitchFamily="34" charset="0"/>
                  <a:cs typeface="Times New Roman" pitchFamily="18" charset="0"/>
                </a:rPr>
                <a:t>a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4820" name="Text Box 4"/>
            <p:cNvSpPr txBox="1">
              <a:spLocks noChangeArrowheads="1"/>
            </p:cNvSpPr>
            <p:nvPr/>
          </p:nvSpPr>
          <p:spPr bwMode="auto">
            <a:xfrm>
              <a:off x="6858" y="4429"/>
              <a:ext cx="409" cy="5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Calibri" pitchFamily="34" charset="0"/>
                  <a:cs typeface="Times New Roman" pitchFamily="18" charset="0"/>
                </a:rPr>
                <a:t>b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0" y="2492896"/>
            <a:ext cx="314541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External part of the vacuum valves.  </a:t>
            </a:r>
            <a:b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(a) the new brand</a:t>
            </a:r>
            <a:r>
              <a:rPr lang="en-GB" sz="14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(b) the old brand.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833" name="Rectangle 1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35859" y="3371902"/>
            <a:ext cx="3913200" cy="2966537"/>
            <a:chOff x="0" y="309773"/>
            <a:chExt cx="4468515" cy="3387515"/>
          </a:xfrm>
        </p:grpSpPr>
        <p:sp>
          <p:nvSpPr>
            <p:cNvPr id="4" name="TextBox 3"/>
            <p:cNvSpPr txBox="1"/>
            <p:nvPr/>
          </p:nvSpPr>
          <p:spPr>
            <a:xfrm>
              <a:off x="1187624" y="2132856"/>
              <a:ext cx="11893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arguments</a:t>
              </a:r>
              <a:endParaRPr lang="nl-NL" dirty="0"/>
            </a:p>
          </p:txBody>
        </p:sp>
        <p:sp>
          <p:nvSpPr>
            <p:cNvPr id="34832" name="AutoShape 16"/>
            <p:cNvSpPr>
              <a:spLocks noChangeAspect="1" noChangeArrowheads="1" noTextEdit="1"/>
            </p:cNvSpPr>
            <p:nvPr/>
          </p:nvSpPr>
          <p:spPr bwMode="auto">
            <a:xfrm>
              <a:off x="0" y="457200"/>
              <a:ext cx="4316413" cy="3240088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pic>
          <p:nvPicPr>
            <p:cNvPr id="34831" name="Picture 15" descr="IMG_823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V="1">
              <a:off x="0" y="309773"/>
              <a:ext cx="4468515" cy="3354263"/>
            </a:xfrm>
            <a:prstGeom prst="rect">
              <a:avLst/>
            </a:prstGeom>
            <a:noFill/>
          </p:spPr>
        </p:pic>
        <p:sp>
          <p:nvSpPr>
            <p:cNvPr id="34830" name="Text Box 14"/>
            <p:cNvSpPr txBox="1">
              <a:spLocks noChangeArrowheads="1"/>
            </p:cNvSpPr>
            <p:nvPr/>
          </p:nvSpPr>
          <p:spPr bwMode="auto">
            <a:xfrm>
              <a:off x="1380436" y="1764798"/>
              <a:ext cx="349359" cy="44635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Calibri" pitchFamily="34" charset="0"/>
                  <a:cs typeface="Times New Roman" pitchFamily="18" charset="0"/>
                </a:rPr>
                <a:t>a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4829" name="Text Box 13"/>
            <p:cNvSpPr txBox="1">
              <a:spLocks noChangeArrowheads="1"/>
            </p:cNvSpPr>
            <p:nvPr/>
          </p:nvSpPr>
          <p:spPr bwMode="auto">
            <a:xfrm>
              <a:off x="3171433" y="1764798"/>
              <a:ext cx="347659" cy="44635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Calibri" pitchFamily="34" charset="0"/>
                  <a:cs typeface="Times New Roman" pitchFamily="18" charset="0"/>
                </a:rPr>
                <a:t>b</a:t>
              </a:r>
              <a:endParaRPr kumimoji="0" 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34836" name="Rectangle 20"/>
          <p:cNvSpPr>
            <a:spLocks noChangeArrowheads="1"/>
          </p:cNvSpPr>
          <p:nvPr/>
        </p:nvSpPr>
        <p:spPr bwMode="auto">
          <a:xfrm>
            <a:off x="0" y="6119336"/>
            <a:ext cx="296908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I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nternal part of the vacuum valves. </a:t>
            </a:r>
            <a:b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(a) the new brand. (b) the old one. 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95936" y="6608385"/>
            <a:ext cx="6174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WP F-L</a:t>
            </a:r>
            <a:endParaRPr lang="nl-NL" sz="1200" dirty="0"/>
          </a:p>
        </p:txBody>
      </p:sp>
      <p:pic>
        <p:nvPicPr>
          <p:cNvPr id="27" name="Picture 2" descr="CIMG5665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3501008"/>
            <a:ext cx="3995936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85840" cy="6881188"/>
            <a:chOff x="-57080" y="-23188"/>
            <a:chExt cx="9185840" cy="6881188"/>
          </a:xfrm>
        </p:grpSpPr>
        <p:pic>
          <p:nvPicPr>
            <p:cNvPr id="9" name="Picture 6" descr="http://antares.in2p3.fr/Gallery/3D/antares_pub.jpe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-43180" y="-23188"/>
              <a:ext cx="9171940" cy="6878955"/>
            </a:xfrm>
            <a:prstGeom prst="rect">
              <a:avLst/>
            </a:prstGeom>
            <a:noFill/>
          </p:spPr>
        </p:pic>
        <p:sp>
          <p:nvSpPr>
            <p:cNvPr id="10" name="Rectangle 9"/>
            <p:cNvSpPr/>
            <p:nvPr/>
          </p:nvSpPr>
          <p:spPr>
            <a:xfrm>
              <a:off x="-57080" y="0"/>
              <a:ext cx="9144000" cy="6858000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634082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Mini DOM electronics</a:t>
            </a:r>
            <a:endParaRPr lang="nl-NL" sz="32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951" y="620688"/>
            <a:ext cx="8404513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6" name="Group 85"/>
          <p:cNvGrpSpPr/>
          <p:nvPr/>
        </p:nvGrpSpPr>
        <p:grpSpPr>
          <a:xfrm>
            <a:off x="467544" y="834876"/>
            <a:ext cx="7200800" cy="2162076"/>
            <a:chOff x="467544" y="834876"/>
            <a:chExt cx="7200800" cy="2162076"/>
          </a:xfrm>
        </p:grpSpPr>
        <p:grpSp>
          <p:nvGrpSpPr>
            <p:cNvPr id="14" name="Group 13"/>
            <p:cNvGrpSpPr/>
            <p:nvPr/>
          </p:nvGrpSpPr>
          <p:grpSpPr>
            <a:xfrm flipV="1">
              <a:off x="467544" y="980728"/>
              <a:ext cx="566540" cy="504056"/>
              <a:chOff x="7308304" y="-27384"/>
              <a:chExt cx="566540" cy="504056"/>
            </a:xfrm>
          </p:grpSpPr>
          <p:sp>
            <p:nvSpPr>
              <p:cNvPr id="11" name="Arc 10"/>
              <p:cNvSpPr/>
              <p:nvPr/>
            </p:nvSpPr>
            <p:spPr>
              <a:xfrm>
                <a:off x="7380312" y="188640"/>
                <a:ext cx="144016" cy="288032"/>
              </a:xfrm>
              <a:prstGeom prst="arc">
                <a:avLst>
                  <a:gd name="adj1" fmla="val 10557598"/>
                  <a:gd name="adj2" fmla="val 19135407"/>
                </a:avLst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Arc 11"/>
              <p:cNvSpPr/>
              <p:nvPr/>
            </p:nvSpPr>
            <p:spPr>
              <a:xfrm>
                <a:off x="7514804" y="-27384"/>
                <a:ext cx="360040" cy="504056"/>
              </a:xfrm>
              <a:prstGeom prst="arc">
                <a:avLst>
                  <a:gd name="adj1" fmla="val 5392944"/>
                  <a:gd name="adj2" fmla="val 10089167"/>
                </a:avLst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Arc 12"/>
              <p:cNvSpPr/>
              <p:nvPr/>
            </p:nvSpPr>
            <p:spPr>
              <a:xfrm>
                <a:off x="7308304" y="188640"/>
                <a:ext cx="72008" cy="288032"/>
              </a:xfrm>
              <a:prstGeom prst="arc">
                <a:avLst>
                  <a:gd name="adj1" fmla="val 21542024"/>
                  <a:gd name="adj2" fmla="val 5315304"/>
                </a:avLst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 flipV="1">
              <a:off x="539552" y="1628800"/>
              <a:ext cx="864096" cy="648072"/>
              <a:chOff x="7308304" y="-27384"/>
              <a:chExt cx="566540" cy="504056"/>
            </a:xfrm>
          </p:grpSpPr>
          <p:sp>
            <p:nvSpPr>
              <p:cNvPr id="16" name="Arc 15"/>
              <p:cNvSpPr/>
              <p:nvPr/>
            </p:nvSpPr>
            <p:spPr>
              <a:xfrm>
                <a:off x="7380312" y="188640"/>
                <a:ext cx="144016" cy="288032"/>
              </a:xfrm>
              <a:prstGeom prst="arc">
                <a:avLst>
                  <a:gd name="adj1" fmla="val 10557598"/>
                  <a:gd name="adj2" fmla="val 19135407"/>
                </a:avLst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7" name="Arc 16"/>
              <p:cNvSpPr/>
              <p:nvPr/>
            </p:nvSpPr>
            <p:spPr>
              <a:xfrm>
                <a:off x="7514804" y="-27384"/>
                <a:ext cx="360040" cy="504056"/>
              </a:xfrm>
              <a:prstGeom prst="arc">
                <a:avLst>
                  <a:gd name="adj1" fmla="val 5392944"/>
                  <a:gd name="adj2" fmla="val 10089167"/>
                </a:avLst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8" name="Arc 17"/>
              <p:cNvSpPr/>
              <p:nvPr/>
            </p:nvSpPr>
            <p:spPr>
              <a:xfrm>
                <a:off x="7308304" y="188640"/>
                <a:ext cx="72008" cy="288032"/>
              </a:xfrm>
              <a:prstGeom prst="arc">
                <a:avLst>
                  <a:gd name="adj1" fmla="val 21542024"/>
                  <a:gd name="adj2" fmla="val 5315304"/>
                </a:avLst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 flipV="1">
              <a:off x="467544" y="2132856"/>
              <a:ext cx="648072" cy="576064"/>
              <a:chOff x="7308304" y="-27384"/>
              <a:chExt cx="566540" cy="504056"/>
            </a:xfrm>
          </p:grpSpPr>
          <p:sp>
            <p:nvSpPr>
              <p:cNvPr id="20" name="Arc 19"/>
              <p:cNvSpPr/>
              <p:nvPr/>
            </p:nvSpPr>
            <p:spPr>
              <a:xfrm>
                <a:off x="7380312" y="188640"/>
                <a:ext cx="144016" cy="288032"/>
              </a:xfrm>
              <a:prstGeom prst="arc">
                <a:avLst>
                  <a:gd name="adj1" fmla="val 10557598"/>
                  <a:gd name="adj2" fmla="val 19135407"/>
                </a:avLst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1" name="Arc 20"/>
              <p:cNvSpPr/>
              <p:nvPr/>
            </p:nvSpPr>
            <p:spPr>
              <a:xfrm>
                <a:off x="7514804" y="-27384"/>
                <a:ext cx="360040" cy="504056"/>
              </a:xfrm>
              <a:prstGeom prst="arc">
                <a:avLst>
                  <a:gd name="adj1" fmla="val 5392944"/>
                  <a:gd name="adj2" fmla="val 10089167"/>
                </a:avLst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2" name="Arc 21"/>
              <p:cNvSpPr/>
              <p:nvPr/>
            </p:nvSpPr>
            <p:spPr>
              <a:xfrm>
                <a:off x="7308304" y="188640"/>
                <a:ext cx="72008" cy="288032"/>
              </a:xfrm>
              <a:prstGeom prst="arc">
                <a:avLst>
                  <a:gd name="adj1" fmla="val 21542024"/>
                  <a:gd name="adj2" fmla="val 5315304"/>
                </a:avLst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 flipV="1">
              <a:off x="1797075" y="1988840"/>
              <a:ext cx="216024" cy="289868"/>
              <a:chOff x="1331640" y="1554956"/>
              <a:chExt cx="216024" cy="289868"/>
            </a:xfrm>
          </p:grpSpPr>
          <p:sp>
            <p:nvSpPr>
              <p:cNvPr id="23" name="Arc 22"/>
              <p:cNvSpPr/>
              <p:nvPr/>
            </p:nvSpPr>
            <p:spPr>
              <a:xfrm>
                <a:off x="1475656" y="1556792"/>
                <a:ext cx="72008" cy="288032"/>
              </a:xfrm>
              <a:prstGeom prst="arc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Arc 23"/>
              <p:cNvSpPr/>
              <p:nvPr/>
            </p:nvSpPr>
            <p:spPr>
              <a:xfrm flipH="1">
                <a:off x="1331640" y="1556792"/>
                <a:ext cx="72008" cy="288032"/>
              </a:xfrm>
              <a:prstGeom prst="arc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cxnSp>
            <p:nvCxnSpPr>
              <p:cNvPr id="26" name="Straight Connector 25"/>
              <p:cNvCxnSpPr>
                <a:endCxn id="23" idx="0"/>
              </p:cNvCxnSpPr>
              <p:nvPr/>
            </p:nvCxnSpPr>
            <p:spPr>
              <a:xfrm>
                <a:off x="1364456" y="1554956"/>
                <a:ext cx="147204" cy="183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/>
            <p:cNvGrpSpPr/>
            <p:nvPr/>
          </p:nvGrpSpPr>
          <p:grpSpPr>
            <a:xfrm flipV="1">
              <a:off x="1885749" y="1480022"/>
              <a:ext cx="309987" cy="289868"/>
              <a:chOff x="1331640" y="1554956"/>
              <a:chExt cx="216024" cy="289868"/>
            </a:xfrm>
          </p:grpSpPr>
          <p:sp>
            <p:nvSpPr>
              <p:cNvPr id="30" name="Arc 29"/>
              <p:cNvSpPr/>
              <p:nvPr/>
            </p:nvSpPr>
            <p:spPr>
              <a:xfrm>
                <a:off x="1475656" y="1556792"/>
                <a:ext cx="72008" cy="288032"/>
              </a:xfrm>
              <a:prstGeom prst="arc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1" name="Arc 30"/>
              <p:cNvSpPr/>
              <p:nvPr/>
            </p:nvSpPr>
            <p:spPr>
              <a:xfrm flipH="1">
                <a:off x="1331640" y="1556792"/>
                <a:ext cx="72008" cy="288032"/>
              </a:xfrm>
              <a:prstGeom prst="arc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cxnSp>
            <p:nvCxnSpPr>
              <p:cNvPr id="32" name="Straight Connector 31"/>
              <p:cNvCxnSpPr>
                <a:endCxn id="30" idx="0"/>
              </p:cNvCxnSpPr>
              <p:nvPr/>
            </p:nvCxnSpPr>
            <p:spPr>
              <a:xfrm>
                <a:off x="1364456" y="1554956"/>
                <a:ext cx="147204" cy="183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 flipV="1">
              <a:off x="1780408" y="836712"/>
              <a:ext cx="184346" cy="289868"/>
              <a:chOff x="1331640" y="1554956"/>
              <a:chExt cx="216024" cy="289868"/>
            </a:xfrm>
          </p:grpSpPr>
          <p:sp>
            <p:nvSpPr>
              <p:cNvPr id="34" name="Arc 33"/>
              <p:cNvSpPr/>
              <p:nvPr/>
            </p:nvSpPr>
            <p:spPr>
              <a:xfrm>
                <a:off x="1475656" y="1556792"/>
                <a:ext cx="72008" cy="288032"/>
              </a:xfrm>
              <a:prstGeom prst="arc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5" name="Arc 34"/>
              <p:cNvSpPr/>
              <p:nvPr/>
            </p:nvSpPr>
            <p:spPr>
              <a:xfrm flipH="1">
                <a:off x="1331640" y="1556792"/>
                <a:ext cx="72008" cy="288032"/>
              </a:xfrm>
              <a:prstGeom prst="arc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cxnSp>
            <p:nvCxnSpPr>
              <p:cNvPr id="36" name="Straight Connector 35"/>
              <p:cNvCxnSpPr>
                <a:endCxn id="34" idx="0"/>
              </p:cNvCxnSpPr>
              <p:nvPr/>
            </p:nvCxnSpPr>
            <p:spPr>
              <a:xfrm>
                <a:off x="1364456" y="1554956"/>
                <a:ext cx="147204" cy="183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/>
            <p:cNvGrpSpPr/>
            <p:nvPr/>
          </p:nvGrpSpPr>
          <p:grpSpPr>
            <a:xfrm flipV="1">
              <a:off x="3093219" y="1987004"/>
              <a:ext cx="216024" cy="289868"/>
              <a:chOff x="1331640" y="1554956"/>
              <a:chExt cx="216024" cy="289868"/>
            </a:xfrm>
          </p:grpSpPr>
          <p:sp>
            <p:nvSpPr>
              <p:cNvPr id="38" name="Arc 37"/>
              <p:cNvSpPr/>
              <p:nvPr/>
            </p:nvSpPr>
            <p:spPr>
              <a:xfrm>
                <a:off x="1475656" y="1556792"/>
                <a:ext cx="72008" cy="288032"/>
              </a:xfrm>
              <a:prstGeom prst="arc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9" name="Arc 38"/>
              <p:cNvSpPr/>
              <p:nvPr/>
            </p:nvSpPr>
            <p:spPr>
              <a:xfrm flipH="1">
                <a:off x="1331640" y="1556792"/>
                <a:ext cx="72008" cy="288032"/>
              </a:xfrm>
              <a:prstGeom prst="arc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cxnSp>
            <p:nvCxnSpPr>
              <p:cNvPr id="40" name="Straight Connector 39"/>
              <p:cNvCxnSpPr>
                <a:endCxn id="38" idx="0"/>
              </p:cNvCxnSpPr>
              <p:nvPr/>
            </p:nvCxnSpPr>
            <p:spPr>
              <a:xfrm>
                <a:off x="1364456" y="1554956"/>
                <a:ext cx="147204" cy="183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/>
            <p:cNvGrpSpPr/>
            <p:nvPr/>
          </p:nvGrpSpPr>
          <p:grpSpPr>
            <a:xfrm flipV="1">
              <a:off x="3181893" y="1478186"/>
              <a:ext cx="309987" cy="289868"/>
              <a:chOff x="1331640" y="1554956"/>
              <a:chExt cx="216024" cy="289868"/>
            </a:xfrm>
          </p:grpSpPr>
          <p:sp>
            <p:nvSpPr>
              <p:cNvPr id="42" name="Arc 41"/>
              <p:cNvSpPr/>
              <p:nvPr/>
            </p:nvSpPr>
            <p:spPr>
              <a:xfrm>
                <a:off x="1475656" y="1556792"/>
                <a:ext cx="72008" cy="288032"/>
              </a:xfrm>
              <a:prstGeom prst="arc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3" name="Arc 42"/>
              <p:cNvSpPr/>
              <p:nvPr/>
            </p:nvSpPr>
            <p:spPr>
              <a:xfrm flipH="1">
                <a:off x="1331640" y="1556792"/>
                <a:ext cx="72008" cy="288032"/>
              </a:xfrm>
              <a:prstGeom prst="arc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cxnSp>
            <p:nvCxnSpPr>
              <p:cNvPr id="44" name="Straight Connector 43"/>
              <p:cNvCxnSpPr>
                <a:endCxn id="42" idx="0"/>
              </p:cNvCxnSpPr>
              <p:nvPr/>
            </p:nvCxnSpPr>
            <p:spPr>
              <a:xfrm>
                <a:off x="1364456" y="1554956"/>
                <a:ext cx="147204" cy="183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oup 44"/>
            <p:cNvGrpSpPr/>
            <p:nvPr/>
          </p:nvGrpSpPr>
          <p:grpSpPr>
            <a:xfrm flipV="1">
              <a:off x="3076552" y="834876"/>
              <a:ext cx="184346" cy="289868"/>
              <a:chOff x="1331640" y="1554956"/>
              <a:chExt cx="216024" cy="289868"/>
            </a:xfrm>
          </p:grpSpPr>
          <p:sp>
            <p:nvSpPr>
              <p:cNvPr id="46" name="Arc 45"/>
              <p:cNvSpPr/>
              <p:nvPr/>
            </p:nvSpPr>
            <p:spPr>
              <a:xfrm>
                <a:off x="1475656" y="1556792"/>
                <a:ext cx="72008" cy="288032"/>
              </a:xfrm>
              <a:prstGeom prst="arc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7" name="Arc 46"/>
              <p:cNvSpPr/>
              <p:nvPr/>
            </p:nvSpPr>
            <p:spPr>
              <a:xfrm flipH="1">
                <a:off x="1331640" y="1556792"/>
                <a:ext cx="72008" cy="288032"/>
              </a:xfrm>
              <a:prstGeom prst="arc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cxnSp>
            <p:nvCxnSpPr>
              <p:cNvPr id="48" name="Straight Connector 47"/>
              <p:cNvCxnSpPr>
                <a:endCxn id="46" idx="0"/>
              </p:cNvCxnSpPr>
              <p:nvPr/>
            </p:nvCxnSpPr>
            <p:spPr>
              <a:xfrm>
                <a:off x="1364456" y="1554956"/>
                <a:ext cx="147204" cy="183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Group 84"/>
            <p:cNvGrpSpPr/>
            <p:nvPr/>
          </p:nvGrpSpPr>
          <p:grpSpPr>
            <a:xfrm>
              <a:off x="4548390" y="1698972"/>
              <a:ext cx="455658" cy="579736"/>
              <a:chOff x="4548390" y="1698972"/>
              <a:chExt cx="455658" cy="579736"/>
            </a:xfrm>
          </p:grpSpPr>
          <p:grpSp>
            <p:nvGrpSpPr>
              <p:cNvPr id="49" name="Group 48"/>
              <p:cNvGrpSpPr/>
              <p:nvPr/>
            </p:nvGrpSpPr>
            <p:grpSpPr>
              <a:xfrm flipV="1">
                <a:off x="4605387" y="1988840"/>
                <a:ext cx="216024" cy="289868"/>
                <a:chOff x="1331640" y="1554956"/>
                <a:chExt cx="216024" cy="289868"/>
              </a:xfrm>
            </p:grpSpPr>
            <p:sp>
              <p:nvSpPr>
                <p:cNvPr id="50" name="Arc 49"/>
                <p:cNvSpPr/>
                <p:nvPr/>
              </p:nvSpPr>
              <p:spPr>
                <a:xfrm>
                  <a:off x="1475656" y="1556792"/>
                  <a:ext cx="72008" cy="288032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51" name="Arc 50"/>
                <p:cNvSpPr/>
                <p:nvPr/>
              </p:nvSpPr>
              <p:spPr>
                <a:xfrm flipH="1">
                  <a:off x="1331640" y="1556792"/>
                  <a:ext cx="72008" cy="288032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cxnSp>
              <p:nvCxnSpPr>
                <p:cNvPr id="52" name="Straight Connector 51"/>
                <p:cNvCxnSpPr>
                  <a:endCxn id="50" idx="0"/>
                </p:cNvCxnSpPr>
                <p:nvPr/>
              </p:nvCxnSpPr>
              <p:spPr>
                <a:xfrm>
                  <a:off x="1364456" y="1554956"/>
                  <a:ext cx="147204" cy="1836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/>
            </p:nvGrpSpPr>
            <p:grpSpPr>
              <a:xfrm flipV="1">
                <a:off x="4694061" y="1842988"/>
                <a:ext cx="309987" cy="289868"/>
                <a:chOff x="1331640" y="1554956"/>
                <a:chExt cx="216024" cy="289868"/>
              </a:xfrm>
            </p:grpSpPr>
            <p:sp>
              <p:nvSpPr>
                <p:cNvPr id="54" name="Arc 53"/>
                <p:cNvSpPr/>
                <p:nvPr/>
              </p:nvSpPr>
              <p:spPr>
                <a:xfrm>
                  <a:off x="1475656" y="1556792"/>
                  <a:ext cx="72008" cy="288032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55" name="Arc 54"/>
                <p:cNvSpPr/>
                <p:nvPr/>
              </p:nvSpPr>
              <p:spPr>
                <a:xfrm flipH="1">
                  <a:off x="1331640" y="1556792"/>
                  <a:ext cx="72008" cy="288032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cxnSp>
              <p:nvCxnSpPr>
                <p:cNvPr id="56" name="Straight Connector 55"/>
                <p:cNvCxnSpPr>
                  <a:endCxn id="54" idx="0"/>
                </p:cNvCxnSpPr>
                <p:nvPr/>
              </p:nvCxnSpPr>
              <p:spPr>
                <a:xfrm>
                  <a:off x="1364456" y="1554956"/>
                  <a:ext cx="147204" cy="1836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/>
            </p:nvGrpSpPr>
            <p:grpSpPr>
              <a:xfrm flipV="1">
                <a:off x="4548390" y="1698972"/>
                <a:ext cx="184346" cy="289868"/>
                <a:chOff x="1331640" y="1554956"/>
                <a:chExt cx="216024" cy="289868"/>
              </a:xfrm>
            </p:grpSpPr>
            <p:sp>
              <p:nvSpPr>
                <p:cNvPr id="58" name="Arc 57"/>
                <p:cNvSpPr/>
                <p:nvPr/>
              </p:nvSpPr>
              <p:spPr>
                <a:xfrm>
                  <a:off x="1475656" y="1556792"/>
                  <a:ext cx="72008" cy="288032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59" name="Arc 58"/>
                <p:cNvSpPr/>
                <p:nvPr/>
              </p:nvSpPr>
              <p:spPr>
                <a:xfrm flipH="1">
                  <a:off x="1331640" y="1556792"/>
                  <a:ext cx="72008" cy="288032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cxnSp>
              <p:nvCxnSpPr>
                <p:cNvPr id="60" name="Straight Connector 59"/>
                <p:cNvCxnSpPr>
                  <a:endCxn id="58" idx="0"/>
                </p:cNvCxnSpPr>
                <p:nvPr/>
              </p:nvCxnSpPr>
              <p:spPr>
                <a:xfrm>
                  <a:off x="1364456" y="1554956"/>
                  <a:ext cx="147204" cy="1836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0" name="Group 79"/>
            <p:cNvGrpSpPr/>
            <p:nvPr/>
          </p:nvGrpSpPr>
          <p:grpSpPr>
            <a:xfrm>
              <a:off x="5412466" y="1700808"/>
              <a:ext cx="455678" cy="573072"/>
              <a:chOff x="4548370" y="1700808"/>
              <a:chExt cx="455678" cy="573072"/>
            </a:xfrm>
          </p:grpSpPr>
          <p:sp>
            <p:nvSpPr>
              <p:cNvPr id="62" name="Arc 61"/>
              <p:cNvSpPr/>
              <p:nvPr/>
            </p:nvSpPr>
            <p:spPr>
              <a:xfrm flipV="1">
                <a:off x="4671267" y="1981697"/>
                <a:ext cx="61449" cy="288032"/>
              </a:xfrm>
              <a:prstGeom prst="arc">
                <a:avLst>
                  <a:gd name="adj1" fmla="val 16400134"/>
                  <a:gd name="adj2" fmla="val 0"/>
                </a:avLst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3" name="Arc 62"/>
              <p:cNvSpPr/>
              <p:nvPr/>
            </p:nvSpPr>
            <p:spPr>
              <a:xfrm flipH="1" flipV="1">
                <a:off x="4548370" y="1700808"/>
                <a:ext cx="61449" cy="288032"/>
              </a:xfrm>
              <a:prstGeom prst="arc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cxnSp>
            <p:nvCxnSpPr>
              <p:cNvPr id="64" name="Straight Connector 63"/>
              <p:cNvCxnSpPr/>
              <p:nvPr/>
            </p:nvCxnSpPr>
            <p:spPr>
              <a:xfrm>
                <a:off x="4571001" y="1990676"/>
                <a:ext cx="36718" cy="481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Arc 65"/>
              <p:cNvSpPr/>
              <p:nvPr/>
            </p:nvSpPr>
            <p:spPr>
              <a:xfrm flipV="1">
                <a:off x="4900719" y="1700808"/>
                <a:ext cx="103329" cy="288032"/>
              </a:xfrm>
              <a:prstGeom prst="arc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Arc 66"/>
              <p:cNvSpPr/>
              <p:nvPr/>
            </p:nvSpPr>
            <p:spPr>
              <a:xfrm flipH="1" flipV="1">
                <a:off x="4692239" y="1985848"/>
                <a:ext cx="103329" cy="288032"/>
              </a:xfrm>
              <a:prstGeom prst="arc">
                <a:avLst>
                  <a:gd name="adj1" fmla="val 17318181"/>
                  <a:gd name="adj2" fmla="val 0"/>
                </a:avLst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cxnSp>
            <p:nvCxnSpPr>
              <p:cNvPr id="68" name="Straight Connector 67"/>
              <p:cNvCxnSpPr/>
              <p:nvPr/>
            </p:nvCxnSpPr>
            <p:spPr>
              <a:xfrm>
                <a:off x="4769644" y="1983581"/>
                <a:ext cx="180918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Arc 69"/>
              <p:cNvSpPr/>
              <p:nvPr/>
            </p:nvSpPr>
            <p:spPr>
              <a:xfrm flipV="1">
                <a:off x="4696968" y="1837681"/>
                <a:ext cx="72008" cy="288032"/>
              </a:xfrm>
              <a:prstGeom prst="arc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Arc 70"/>
              <p:cNvSpPr/>
              <p:nvPr/>
            </p:nvSpPr>
            <p:spPr>
              <a:xfrm flipH="1" flipV="1">
                <a:off x="4610145" y="1841218"/>
                <a:ext cx="72008" cy="288032"/>
              </a:xfrm>
              <a:prstGeom prst="arc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cxnSp>
            <p:nvCxnSpPr>
              <p:cNvPr id="72" name="Straight Connector 71"/>
              <p:cNvCxnSpPr>
                <a:endCxn id="67" idx="2"/>
              </p:cNvCxnSpPr>
              <p:nvPr/>
            </p:nvCxnSpPr>
            <p:spPr>
              <a:xfrm>
                <a:off x="4640041" y="2129864"/>
                <a:ext cx="52198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" name="Group 83"/>
            <p:cNvGrpSpPr/>
            <p:nvPr/>
          </p:nvGrpSpPr>
          <p:grpSpPr>
            <a:xfrm>
              <a:off x="6895881" y="1121785"/>
              <a:ext cx="772463" cy="1875167"/>
              <a:chOff x="6463833" y="1121785"/>
              <a:chExt cx="772463" cy="1875167"/>
            </a:xfrm>
          </p:grpSpPr>
          <p:sp>
            <p:nvSpPr>
              <p:cNvPr id="81" name="Arc 80"/>
              <p:cNvSpPr/>
              <p:nvPr/>
            </p:nvSpPr>
            <p:spPr>
              <a:xfrm>
                <a:off x="6463833" y="1124744"/>
                <a:ext cx="351966" cy="1147366"/>
              </a:xfrm>
              <a:prstGeom prst="arc">
                <a:avLst>
                  <a:gd name="adj1" fmla="val 5404312"/>
                  <a:gd name="adj2" fmla="val 8370593"/>
                </a:avLst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Arc 81"/>
              <p:cNvSpPr/>
              <p:nvPr/>
            </p:nvSpPr>
            <p:spPr>
              <a:xfrm>
                <a:off x="6503085" y="1121785"/>
                <a:ext cx="256501" cy="1147366"/>
              </a:xfrm>
              <a:prstGeom prst="arc">
                <a:avLst>
                  <a:gd name="adj1" fmla="val 4592183"/>
                  <a:gd name="adj2" fmla="val 5423004"/>
                </a:avLst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Arc 82"/>
              <p:cNvSpPr/>
              <p:nvPr/>
            </p:nvSpPr>
            <p:spPr>
              <a:xfrm>
                <a:off x="6677687" y="1849586"/>
                <a:ext cx="558609" cy="1147366"/>
              </a:xfrm>
              <a:prstGeom prst="arc">
                <a:avLst>
                  <a:gd name="adj1" fmla="val 13849114"/>
                  <a:gd name="adj2" fmla="val 16149157"/>
                </a:avLst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87" name="TextBox 86"/>
          <p:cNvSpPr txBox="1"/>
          <p:nvPr/>
        </p:nvSpPr>
        <p:spPr>
          <a:xfrm>
            <a:off x="3995936" y="6581001"/>
            <a:ext cx="6174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WP F-L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85840" cy="6881188"/>
            <a:chOff x="-57080" y="-23188"/>
            <a:chExt cx="9185840" cy="6881188"/>
          </a:xfrm>
        </p:grpSpPr>
        <p:pic>
          <p:nvPicPr>
            <p:cNvPr id="5" name="Picture 6" descr="http://antares.in2p3.fr/Gallery/3D/antares_pub.jpe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-43180" y="-23188"/>
              <a:ext cx="9171940" cy="6878955"/>
            </a:xfrm>
            <a:prstGeom prst="rect">
              <a:avLst/>
            </a:prstGeom>
            <a:noFill/>
          </p:spPr>
        </p:pic>
        <p:sp>
          <p:nvSpPr>
            <p:cNvPr id="6" name="Rectangle 5"/>
            <p:cNvSpPr/>
            <p:nvPr/>
          </p:nvSpPr>
          <p:spPr>
            <a:xfrm>
              <a:off x="-57080" y="0"/>
              <a:ext cx="9144000" cy="6858000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nl-NL" sz="3200" b="1" dirty="0" smtClean="0"/>
              <a:t>Mini DOM </a:t>
            </a:r>
            <a:r>
              <a:rPr lang="nl-NL" sz="3200" b="1" dirty="0" err="1" smtClean="0"/>
              <a:t>measurements</a:t>
            </a:r>
            <a:endParaRPr lang="nl-NL" sz="3200" b="1" dirty="0"/>
          </a:p>
        </p:txBody>
      </p:sp>
      <p:pic>
        <p:nvPicPr>
          <p:cNvPr id="7" name="Picture 2" descr="CIMG567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712"/>
            <a:ext cx="3635896" cy="272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DSCN1439.JPG"/>
          <p:cNvPicPr>
            <a:picLocks noChangeAspect="1"/>
          </p:cNvPicPr>
          <p:nvPr/>
        </p:nvPicPr>
        <p:blipFill>
          <a:blip r:embed="rId4" cstate="print">
            <a:lum bright="40000" contrast="40000"/>
          </a:blip>
          <a:srcRect/>
          <a:stretch>
            <a:fillRect/>
          </a:stretch>
        </p:blipFill>
        <p:spPr bwMode="auto">
          <a:xfrm>
            <a:off x="4686300" y="914400"/>
            <a:ext cx="44577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CIMG563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77072"/>
            <a:ext cx="3707904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rc 9"/>
          <p:cNvSpPr/>
          <p:nvPr/>
        </p:nvSpPr>
        <p:spPr>
          <a:xfrm>
            <a:off x="3923928" y="3573016"/>
            <a:ext cx="576064" cy="576064"/>
          </a:xfrm>
          <a:prstGeom prst="arc">
            <a:avLst>
              <a:gd name="adj1" fmla="val 12683995"/>
              <a:gd name="adj2" fmla="val 7422328"/>
            </a:avLst>
          </a:prstGeom>
          <a:noFill/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429"/>
            <a:ext cx="9185840" cy="6878955"/>
            <a:chOff x="-57080" y="-23188"/>
            <a:chExt cx="9185840" cy="6878955"/>
          </a:xfrm>
        </p:grpSpPr>
        <p:pic>
          <p:nvPicPr>
            <p:cNvPr id="5" name="Picture 6" descr="http://antares.in2p3.fr/Gallery/3D/antares_pub.jpe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-43180" y="-23188"/>
              <a:ext cx="9171940" cy="6878955"/>
            </a:xfrm>
            <a:prstGeom prst="rect">
              <a:avLst/>
            </a:prstGeom>
            <a:noFill/>
          </p:spPr>
        </p:pic>
        <p:sp>
          <p:nvSpPr>
            <p:cNvPr id="6" name="Rectangle 5"/>
            <p:cNvSpPr/>
            <p:nvPr/>
          </p:nvSpPr>
          <p:spPr>
            <a:xfrm>
              <a:off x="-57080" y="-23188"/>
              <a:ext cx="9144000" cy="6858000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634082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Mini DOM status</a:t>
            </a:r>
            <a:endParaRPr lang="nl-NL" sz="3200" b="1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7949" y="1556792"/>
            <a:ext cx="546001" cy="53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7949" y="2457040"/>
            <a:ext cx="546001" cy="53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758654" y="1628800"/>
            <a:ext cx="37485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All mechanics available for integration</a:t>
            </a:r>
            <a:endParaRPr lang="nl-NL" dirty="0"/>
          </a:p>
        </p:txBody>
      </p:sp>
      <p:sp>
        <p:nvSpPr>
          <p:cNvPr id="10" name="Rectangle 9"/>
          <p:cNvSpPr/>
          <p:nvPr/>
        </p:nvSpPr>
        <p:spPr>
          <a:xfrm>
            <a:off x="785139" y="2492896"/>
            <a:ext cx="4172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Electronics &amp; PMTs tests going on at CPPM</a:t>
            </a:r>
            <a:endParaRPr lang="nl-NL" dirty="0"/>
          </a:p>
        </p:txBody>
      </p:sp>
      <p:sp>
        <p:nvSpPr>
          <p:cNvPr id="11" name="TextBox 10"/>
          <p:cNvSpPr txBox="1"/>
          <p:nvPr/>
        </p:nvSpPr>
        <p:spPr>
          <a:xfrm>
            <a:off x="3995936" y="6581001"/>
            <a:ext cx="6174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WP F-L</a:t>
            </a:r>
            <a:endParaRPr lang="nl-NL" sz="12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12086" t="-585" r="19023"/>
          <a:stretch>
            <a:fillRect/>
          </a:stretch>
        </p:blipFill>
        <p:spPr bwMode="auto">
          <a:xfrm>
            <a:off x="6427583" y="692696"/>
            <a:ext cx="2736304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D:\eric\mail0\062761_OM_AVC.gif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l="66667" b="50963"/>
          <a:stretch>
            <a:fillRect/>
          </a:stretch>
        </p:blipFill>
        <p:spPr bwMode="auto">
          <a:xfrm>
            <a:off x="3779912" y="3212976"/>
            <a:ext cx="2592288" cy="2855390"/>
          </a:xfrm>
          <a:prstGeom prst="rect">
            <a:avLst/>
          </a:prstGeom>
          <a:noFill/>
        </p:spPr>
      </p:pic>
      <p:pic>
        <p:nvPicPr>
          <p:cNvPr id="14" name="Picture 4" descr="DSCN1447.JPG"/>
          <p:cNvPicPr>
            <a:picLocks noChangeAspect="1"/>
          </p:cNvPicPr>
          <p:nvPr/>
        </p:nvPicPr>
        <p:blipFill>
          <a:blip r:embed="rId6" cstate="print"/>
          <a:srcRect l="11637" r="9301" b="27429"/>
          <a:stretch>
            <a:fillRect/>
          </a:stretch>
        </p:blipFill>
        <p:spPr bwMode="auto">
          <a:xfrm>
            <a:off x="0" y="3429000"/>
            <a:ext cx="3672408" cy="2528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021401" y="5936224"/>
            <a:ext cx="1112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This</a:t>
            </a:r>
            <a:r>
              <a:rPr lang="nl-NL" dirty="0" smtClean="0"/>
              <a:t> week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nl-NL" b="1" dirty="0" err="1" smtClean="0">
                <a:solidFill>
                  <a:srgbClr val="FF0000"/>
                </a:solidFill>
              </a:rPr>
              <a:t>Breaking</a:t>
            </a:r>
            <a:r>
              <a:rPr lang="nl-NL" b="1" dirty="0" smtClean="0">
                <a:solidFill>
                  <a:srgbClr val="FF0000"/>
                </a:solidFill>
              </a:rPr>
              <a:t> News</a:t>
            </a:r>
            <a:endParaRPr lang="nl-NL" b="1" dirty="0">
              <a:solidFill>
                <a:srgbClr val="FF0000"/>
              </a:solidFill>
            </a:endParaRPr>
          </a:p>
        </p:txBody>
      </p:sp>
      <p:pic>
        <p:nvPicPr>
          <p:cNvPr id="43013" name="Picture 5" descr="G:\timeslic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4499991" cy="3629025"/>
          </a:xfrm>
          <a:prstGeom prst="rect">
            <a:avLst/>
          </a:prstGeom>
          <a:noFill/>
        </p:spPr>
      </p:pic>
      <p:pic>
        <p:nvPicPr>
          <p:cNvPr id="8" name="Picture 2" descr="G:\timeslice12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052736"/>
            <a:ext cx="4536504" cy="3654659"/>
          </a:xfrm>
          <a:prstGeom prst="rect">
            <a:avLst/>
          </a:prstGeom>
          <a:noFill/>
        </p:spPr>
      </p:pic>
      <p:pic>
        <p:nvPicPr>
          <p:cNvPr id="9" name="Picture 3" descr="G:\timeslice13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1268760"/>
            <a:ext cx="4845886" cy="3888432"/>
          </a:xfrm>
          <a:prstGeom prst="rect">
            <a:avLst/>
          </a:prstGeom>
          <a:noFill/>
        </p:spPr>
      </p:pic>
      <p:pic>
        <p:nvPicPr>
          <p:cNvPr id="10" name="Picture 4" descr="G:\timeslice13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3" y="1484783"/>
            <a:ext cx="5436097" cy="4340197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619672" y="6021288"/>
            <a:ext cx="6389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rgbClr val="FF0000"/>
                </a:solidFill>
              </a:rPr>
              <a:t>21-12-2012:    First time slices of the </a:t>
            </a:r>
            <a:r>
              <a:rPr lang="nl-NL" b="1" dirty="0" err="1" smtClean="0">
                <a:solidFill>
                  <a:srgbClr val="FF0000"/>
                </a:solidFill>
              </a:rPr>
              <a:t>mini-DOM</a:t>
            </a:r>
            <a:r>
              <a:rPr lang="nl-NL" b="1" dirty="0" smtClean="0">
                <a:solidFill>
                  <a:srgbClr val="FF0000"/>
                </a:solidFill>
              </a:rPr>
              <a:t> output in the lab.</a:t>
            </a:r>
            <a:endParaRPr lang="nl-NL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1336</TotalTime>
  <Words>709</Words>
  <Application>Microsoft Office PowerPoint</Application>
  <PresentationFormat>On-screen Show (4:3)</PresentationFormat>
  <Paragraphs>299</Paragraphs>
  <Slides>24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Photo Editor Photo</vt:lpstr>
      <vt:lpstr>DOM developments</vt:lpstr>
      <vt:lpstr>Mini DOM</vt:lpstr>
      <vt:lpstr>Antaris-OM to mini DOM</vt:lpstr>
      <vt:lpstr>Mini DOM layout</vt:lpstr>
      <vt:lpstr>Mini DOM mechanics</vt:lpstr>
      <vt:lpstr>Mini DOM electronics</vt:lpstr>
      <vt:lpstr>Mini DOM measurements</vt:lpstr>
      <vt:lpstr>Mini DOM status</vt:lpstr>
      <vt:lpstr>Breaking News</vt:lpstr>
      <vt:lpstr>PPM-DOM in Antares</vt:lpstr>
      <vt:lpstr>PPM-DOM = standard KM3NeT DOM</vt:lpstr>
      <vt:lpstr>DOM mechanical overview</vt:lpstr>
      <vt:lpstr>DOM sensors</vt:lpstr>
      <vt:lpstr>DOM electronics</vt:lpstr>
      <vt:lpstr>Distribution to / from PMTs</vt:lpstr>
      <vt:lpstr>PPM-DOM functions</vt:lpstr>
      <vt:lpstr>CLB test setup</vt:lpstr>
      <vt:lpstr>Slide 18</vt:lpstr>
      <vt:lpstr>PPM-DOM Antares Geographics</vt:lpstr>
      <vt:lpstr>Slide 20</vt:lpstr>
      <vt:lpstr>Shore components</vt:lpstr>
      <vt:lpstr>Status</vt:lpstr>
      <vt:lpstr>PPM-DOMs to KM3NeT site</vt:lpstr>
      <vt:lpstr>After the PPM</vt:lpstr>
    </vt:vector>
  </TitlesOfParts>
  <Company>Nikhef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erichn</dc:creator>
  <cp:lastModifiedBy>Eric</cp:lastModifiedBy>
  <cp:revision>103</cp:revision>
  <dcterms:created xsi:type="dcterms:W3CDTF">2012-02-13T11:26:50Z</dcterms:created>
  <dcterms:modified xsi:type="dcterms:W3CDTF">2012-02-22T11:26:42Z</dcterms:modified>
</cp:coreProperties>
</file>