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41" r:id="rId3"/>
    <p:sldId id="300" r:id="rId4"/>
    <p:sldId id="322" r:id="rId5"/>
    <p:sldId id="340" r:id="rId6"/>
    <p:sldId id="342" r:id="rId7"/>
    <p:sldId id="323" r:id="rId8"/>
    <p:sldId id="325" r:id="rId9"/>
    <p:sldId id="279" r:id="rId10"/>
    <p:sldId id="262" r:id="rId11"/>
    <p:sldId id="264" r:id="rId12"/>
    <p:sldId id="298" r:id="rId13"/>
    <p:sldId id="343" r:id="rId14"/>
    <p:sldId id="268" r:id="rId15"/>
    <p:sldId id="320" r:id="rId16"/>
    <p:sldId id="344" r:id="rId17"/>
    <p:sldId id="34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FFFF66"/>
    <a:srgbClr val="CCFF66"/>
    <a:srgbClr val="EBF1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4565" autoAdjust="0"/>
  </p:normalViewPr>
  <p:slideViewPr>
    <p:cSldViewPr>
      <p:cViewPr>
        <p:scale>
          <a:sx n="70" d="100"/>
          <a:sy n="7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51D1-0C6E-4BCF-BF72-007E0F65E585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4090-4956-4145-8FB7-2AE632037F2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0F2A-06C7-48C0-AA2D-CB0D205D2027}" type="datetime1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431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105-D92D-43A3-979B-C51E64BBA705}" type="datetime1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826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CA8E-6FA6-4FF1-AA69-34D9E1F67013}" type="datetime1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670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D07B-97A4-47A4-990A-C41A140E8085}" type="datetime1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51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5B3-06D1-4083-9F22-2C0C9E8C65EC}" type="datetime1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510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74D6-6025-475B-A8BB-0ACEA6158119}" type="datetime1">
              <a:rPr lang="fr-FR" smtClean="0"/>
              <a:t>21/02/2012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49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C94F-731C-4FF0-B290-B4568A6D1D59}" type="datetime1">
              <a:rPr lang="fr-FR" smtClean="0"/>
              <a:t>21/02/2012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317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5232-B5CC-4FC1-8734-A1BD4D08539D}" type="datetime1">
              <a:rPr lang="fr-FR" smtClean="0"/>
              <a:t>21/02/2012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4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6AA-93D1-4FFB-A8E1-90AA7831EC39}" type="datetime1">
              <a:rPr lang="fr-FR" smtClean="0"/>
              <a:t>21/02/2012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9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6F03-81CF-4F21-AE75-4118D450F841}" type="datetime1">
              <a:rPr lang="fr-FR" smtClean="0"/>
              <a:t>21/02/2012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28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04A1-7E2E-44DA-A41D-8FAD264D459A}" type="datetime1">
              <a:rPr lang="fr-FR" smtClean="0"/>
              <a:t>21/02/2012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42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2000">
              <a:schemeClr val="accent1">
                <a:tint val="44500"/>
                <a:satMod val="160000"/>
                <a:alpha val="8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B3F5B-D7A5-4463-86F3-EB86D6D2B350}" type="datetime1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KM3NeT General Meeting 21 fev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CC85-70A9-45C3-BFCD-91920A7A38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51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7560840" cy="115212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Biondi" pitchFamily="2" charset="0"/>
              </a:rPr>
              <a:t>PPM DU</a:t>
            </a:r>
            <a:br>
              <a:rPr lang="fr-FR" dirty="0" smtClean="0">
                <a:latin typeface="Biondi" pitchFamily="2" charset="0"/>
              </a:rPr>
            </a:br>
            <a:r>
              <a:rPr lang="fr-FR" dirty="0" err="1" smtClean="0">
                <a:latin typeface="Biondi" pitchFamily="2" charset="0"/>
              </a:rPr>
              <a:t>Sea</a:t>
            </a:r>
            <a:r>
              <a:rPr lang="fr-FR" dirty="0" smtClean="0">
                <a:latin typeface="Biondi" pitchFamily="2" charset="0"/>
              </a:rPr>
              <a:t> Qualification Tests</a:t>
            </a:r>
            <a:endParaRPr lang="fr-FR" dirty="0">
              <a:latin typeface="Biondi" pitchFamily="2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627584" y="268451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fr-FR" dirty="0" smtClean="0">
                <a:latin typeface="Biondi" pitchFamily="2" charset="0"/>
              </a:rPr>
              <a:t>General </a:t>
            </a:r>
            <a:r>
              <a:rPr lang="fr-FR" dirty="0" err="1" smtClean="0">
                <a:latin typeface="Biondi" pitchFamily="2" charset="0"/>
              </a:rPr>
              <a:t>constraints</a:t>
            </a:r>
            <a:r>
              <a:rPr lang="fr-FR" dirty="0" smtClean="0">
                <a:latin typeface="Biondi" pitchFamily="2" charset="0"/>
              </a:rPr>
              <a:t> &amp; </a:t>
            </a:r>
            <a:r>
              <a:rPr lang="fr-FR" dirty="0" err="1" smtClean="0">
                <a:latin typeface="Biondi" pitchFamily="2" charset="0"/>
              </a:rPr>
              <a:t>requirements</a:t>
            </a:r>
            <a:endParaRPr lang="fr-FR" dirty="0" smtClean="0">
              <a:latin typeface="Biondi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r-FR" dirty="0" smtClean="0">
                <a:latin typeface="Biondi" pitchFamily="2" charset="0"/>
              </a:rPr>
              <a:t>Preliminary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dirty="0" smtClean="0">
                <a:latin typeface="Biondi" pitchFamily="2" charset="0"/>
              </a:rPr>
              <a:t>Full mechanical test</a:t>
            </a:r>
            <a:endParaRPr lang="fr-FR" dirty="0">
              <a:latin typeface="Biond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27851"/>
            <a:ext cx="1296144" cy="13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01208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28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6512" y="3059"/>
            <a:ext cx="72008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2: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schedule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b="1" dirty="0" smtClean="0">
                <a:latin typeface="Biondi" pitchFamily="2" charset="0"/>
              </a:rPr>
              <a:t>Day 3 </a:t>
            </a:r>
            <a:r>
              <a:rPr lang="fr-FR" sz="1600" dirty="0" smtClean="0">
                <a:latin typeface="Biondi" pitchFamily="2" charset="0"/>
              </a:rPr>
              <a:t>(</a:t>
            </a:r>
            <a:r>
              <a:rPr lang="fr-FR" sz="1600" dirty="0" err="1" smtClean="0">
                <a:latin typeface="Biondi" pitchFamily="2" charset="0"/>
              </a:rPr>
              <a:t>ashore</a:t>
            </a:r>
            <a:r>
              <a:rPr lang="fr-FR" sz="1600" dirty="0" smtClean="0">
                <a:latin typeface="Biondi" pitchFamily="2" charset="0"/>
              </a:rPr>
              <a:t>): </a:t>
            </a:r>
            <a:r>
              <a:rPr lang="fr-FR" sz="1600" b="1" dirty="0" smtClean="0">
                <a:latin typeface="Biondi" pitchFamily="2" charset="0"/>
              </a:rPr>
              <a:t>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DU package </a:t>
            </a:r>
            <a:r>
              <a:rPr lang="fr-FR" sz="1600" dirty="0" err="1" smtClean="0">
                <a:latin typeface="Biondi" pitchFamily="2" charset="0"/>
              </a:rPr>
              <a:t>re-configuration</a:t>
            </a:r>
            <a:r>
              <a:rPr lang="fr-FR" sz="1600" dirty="0" smtClean="0">
                <a:latin typeface="Biondi" pitchFamily="2" charset="0"/>
              </a:rPr>
              <a:t> → </a:t>
            </a:r>
            <a:r>
              <a:rPr lang="fr-FR" sz="1600" dirty="0" smtClean="0">
                <a:solidFill>
                  <a:srgbClr val="00B050"/>
                </a:solidFill>
                <a:latin typeface="Biondi" pitchFamily="2" charset="0"/>
              </a:rPr>
              <a:t>Acceptance Data Package</a:t>
            </a:r>
          </a:p>
          <a:p>
            <a:pPr>
              <a:buNone/>
            </a:pPr>
            <a:endParaRPr lang="fr-FR" sz="1600" i="1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b="1" dirty="0" smtClean="0">
                <a:latin typeface="Biondi" pitchFamily="2" charset="0"/>
              </a:rPr>
              <a:t>Day 4: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transit to 120 </a:t>
            </a:r>
            <a:r>
              <a:rPr lang="fr-FR" sz="1600" dirty="0" err="1" smtClean="0">
                <a:latin typeface="Biondi" pitchFamily="2" charset="0"/>
              </a:rPr>
              <a:t>meters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depth</a:t>
            </a:r>
            <a:r>
              <a:rPr lang="fr-FR" sz="1600" dirty="0" smtClean="0">
                <a:latin typeface="Biondi" pitchFamily="2" charset="0"/>
              </a:rPr>
              <a:t> area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to </a:t>
            </a:r>
            <a:r>
              <a:rPr lang="fr-FR" sz="1600" dirty="0" err="1" smtClean="0">
                <a:latin typeface="Biondi" pitchFamily="2" charset="0"/>
              </a:rPr>
              <a:t>prepare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deployment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launching</a:t>
            </a:r>
            <a:r>
              <a:rPr lang="fr-FR" sz="1600" dirty="0" smtClean="0">
                <a:latin typeface="Biondi" pitchFamily="2" charset="0"/>
              </a:rPr>
              <a:t> and place on </a:t>
            </a:r>
            <a:r>
              <a:rPr lang="fr-FR" sz="1600" dirty="0" err="1" smtClean="0">
                <a:latin typeface="Biondi" pitchFamily="2" charset="0"/>
              </a:rPr>
              <a:t>seabed</a:t>
            </a:r>
            <a:endParaRPr lang="fr-FR" sz="1600" dirty="0" smtClean="0">
              <a:latin typeface="Biondi" pitchFamily="2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Biondi" pitchFamily="2" charset="0"/>
              </a:rPr>
              <a:t>3 h </a:t>
            </a:r>
            <a:r>
              <a:rPr lang="fr-FR" sz="1600" dirty="0" err="1" smtClean="0">
                <a:latin typeface="Biondi" pitchFamily="2" charset="0"/>
              </a:rPr>
              <a:t>Cougar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Rov</a:t>
            </a:r>
            <a:r>
              <a:rPr lang="fr-FR" sz="1600" dirty="0" smtClean="0">
                <a:latin typeface="Biondi" pitchFamily="2" charset="0"/>
              </a:rPr>
              <a:t> to carry </a:t>
            </a:r>
            <a:r>
              <a:rPr lang="fr-FR" sz="1600" dirty="0" err="1" smtClean="0">
                <a:latin typeface="Biondi" pitchFamily="2" charset="0"/>
              </a:rPr>
              <a:t>underwater</a:t>
            </a:r>
            <a:r>
              <a:rPr lang="fr-FR" sz="1600" dirty="0" smtClean="0">
                <a:latin typeface="Biondi" pitchFamily="2" charset="0"/>
              </a:rPr>
              <a:t> actions</a:t>
            </a:r>
          </a:p>
          <a:p>
            <a:pPr marL="0" indent="0"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Video</a:t>
            </a:r>
            <a:r>
              <a:rPr lang="fr-FR" sz="1600" dirty="0" smtClean="0">
                <a:latin typeface="Biondi" pitchFamily="2" charset="0"/>
              </a:rPr>
              <a:t> of </a:t>
            </a:r>
            <a:r>
              <a:rPr lang="fr-FR" sz="1600" dirty="0" err="1" smtClean="0">
                <a:latin typeface="Biondi" pitchFamily="2" charset="0"/>
              </a:rPr>
              <a:t>anchor</a:t>
            </a:r>
            <a:r>
              <a:rPr lang="fr-FR" sz="1600" dirty="0" smtClean="0">
                <a:latin typeface="Biondi" pitchFamily="2" charset="0"/>
              </a:rPr>
              <a:t> and </a:t>
            </a:r>
            <a:r>
              <a:rPr lang="fr-FR" sz="1600" dirty="0" err="1" smtClean="0">
                <a:latin typeface="Biondi" pitchFamily="2" charset="0"/>
              </a:rPr>
              <a:t>deployed</a:t>
            </a:r>
            <a:r>
              <a:rPr lang="fr-FR" sz="1600" dirty="0" smtClean="0">
                <a:latin typeface="Biondi" pitchFamily="2" charset="0"/>
              </a:rPr>
              <a:t> structures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Rov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transit back to </a:t>
            </a:r>
            <a:r>
              <a:rPr lang="fr-FR" sz="1600" dirty="0" err="1" smtClean="0">
                <a:latin typeface="Biondi" pitchFamily="2" charset="0"/>
              </a:rPr>
              <a:t>Foselev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b="1" dirty="0" smtClean="0">
                <a:latin typeface="Biondi" pitchFamily="2" charset="0"/>
              </a:rPr>
              <a:t>Day 5: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rov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deployment</a:t>
            </a:r>
            <a:r>
              <a:rPr lang="fr-FR" sz="1600" dirty="0" smtClean="0">
                <a:latin typeface="Biondi" pitchFamily="2" charset="0"/>
              </a:rPr>
              <a:t> and base release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</a:t>
            </a:r>
            <a:r>
              <a:rPr lang="fr-FR" sz="1600" dirty="0" err="1" smtClean="0">
                <a:latin typeface="Biondi" pitchFamily="2" charset="0"/>
              </a:rPr>
              <a:t>rov</a:t>
            </a:r>
            <a:r>
              <a:rPr lang="fr-FR" sz="1600" dirty="0" smtClean="0">
                <a:latin typeface="Biondi" pitchFamily="2" charset="0"/>
              </a:rPr>
              <a:t> and du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</a:t>
            </a:r>
            <a:r>
              <a:rPr lang="fr-FR" sz="1600" dirty="0" err="1" smtClean="0">
                <a:latin typeface="Biondi" pitchFamily="2" charset="0"/>
              </a:rPr>
              <a:t>anchor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transit back</a:t>
            </a:r>
          </a:p>
          <a:p>
            <a:pPr>
              <a:buNone/>
            </a:pP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endParaRPr lang="fr-FR" sz="1600" b="1" dirty="0" smtClean="0">
              <a:latin typeface="Biondi" pitchFamily="2" charset="0"/>
            </a:endParaRPr>
          </a:p>
          <a:p>
            <a:pPr>
              <a:buNone/>
            </a:pPr>
            <a:endParaRPr lang="fr-FR" sz="1600" dirty="0" smtClean="0">
              <a:latin typeface="Biondi" pitchFamily="2" charset="0"/>
            </a:endParaRPr>
          </a:p>
          <a:p>
            <a:endParaRPr lang="fr-FR" sz="1600" b="1" dirty="0" smtClean="0">
              <a:latin typeface="Biondi" pitchFamily="2" charset="0"/>
            </a:endParaRPr>
          </a:p>
          <a:p>
            <a:pPr marL="0" indent="0">
              <a:buNone/>
            </a:pPr>
            <a:r>
              <a:rPr lang="fr-FR" sz="1600" b="1" dirty="0">
                <a:latin typeface="Biondi" pitchFamily="2" charset="0"/>
              </a:rPr>
              <a:t> </a:t>
            </a:r>
            <a:r>
              <a:rPr lang="fr-FR" sz="1600" b="1" dirty="0" smtClean="0">
                <a:latin typeface="Biondi" pitchFamily="2" charset="0"/>
              </a:rPr>
              <a:t>          </a:t>
            </a:r>
            <a:endParaRPr lang="fr-FR" sz="1600" dirty="0">
              <a:latin typeface="Biond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0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980728"/>
            <a:ext cx="71070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atin typeface="Biondi" pitchFamily="2" charset="0"/>
              </a:rPr>
              <a:t>Proposed</a:t>
            </a:r>
            <a:r>
              <a:rPr lang="fr-FR" b="1" dirty="0" smtClean="0">
                <a:latin typeface="Biondi" pitchFamily="2" charset="0"/>
              </a:rPr>
              <a:t> scope of </a:t>
            </a:r>
            <a:r>
              <a:rPr lang="fr-FR" b="1" dirty="0" err="1" smtClean="0">
                <a:latin typeface="Biondi" pitchFamily="2" charset="0"/>
              </a:rPr>
              <a:t>work</a:t>
            </a:r>
            <a:r>
              <a:rPr lang="fr-FR" b="1" dirty="0" smtClean="0">
                <a:latin typeface="Biondi" pitchFamily="2" charset="0"/>
              </a:rPr>
              <a:t>:</a:t>
            </a:r>
          </a:p>
          <a:p>
            <a:endParaRPr lang="fr-FR" b="1" dirty="0" smtClean="0">
              <a:latin typeface="Biondi" pitchFamily="2" charset="0"/>
            </a:endParaRP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Top </a:t>
            </a:r>
            <a:r>
              <a:rPr lang="fr-FR" dirty="0" err="1" smtClean="0">
                <a:latin typeface="Biondi" pitchFamily="2" charset="0"/>
              </a:rPr>
              <a:t>buoys</a:t>
            </a:r>
            <a:r>
              <a:rPr lang="fr-FR" dirty="0" smtClean="0">
                <a:latin typeface="Biondi" pitchFamily="2" charset="0"/>
              </a:rPr>
              <a:t> release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5 </a:t>
            </a:r>
            <a:r>
              <a:rPr lang="fr-FR" dirty="0" err="1" smtClean="0">
                <a:latin typeface="Biondi" pitchFamily="2" charset="0"/>
              </a:rPr>
              <a:t>storeys</a:t>
            </a:r>
            <a:r>
              <a:rPr lang="fr-FR" dirty="0" smtClean="0">
                <a:latin typeface="Biondi" pitchFamily="2" charset="0"/>
              </a:rPr>
              <a:t> release (a </a:t>
            </a:r>
            <a:r>
              <a:rPr lang="fr-FR" dirty="0" err="1" smtClean="0">
                <a:latin typeface="Biondi" pitchFamily="2" charset="0"/>
              </a:rPr>
              <a:t>column</a:t>
            </a:r>
            <a:r>
              <a:rPr lang="fr-FR" dirty="0" smtClean="0">
                <a:latin typeface="Biondi" pitchFamily="2" charset="0"/>
              </a:rPr>
              <a:t> and one </a:t>
            </a:r>
            <a:r>
              <a:rPr lang="fr-FR" dirty="0" err="1" smtClean="0">
                <a:latin typeface="Biondi" pitchFamily="2" charset="0"/>
              </a:rPr>
              <a:t>crossing</a:t>
            </a:r>
            <a:r>
              <a:rPr lang="fr-FR" dirty="0" smtClean="0">
                <a:latin typeface="Biondi" pitchFamily="2" charset="0"/>
              </a:rPr>
              <a:t>)</a:t>
            </a:r>
          </a:p>
          <a:p>
            <a:r>
              <a:rPr lang="fr-FR" dirty="0" smtClean="0">
                <a:latin typeface="Book Antiqua"/>
              </a:rPr>
              <a:t>→  </a:t>
            </a:r>
            <a:r>
              <a:rPr lang="fr-FR" dirty="0" err="1" smtClean="0">
                <a:latin typeface="Biondi" pitchFamily="2" charset="0"/>
              </a:rPr>
              <a:t>Separators</a:t>
            </a:r>
            <a:r>
              <a:rPr lang="fr-FR" dirty="0" smtClean="0">
                <a:latin typeface="Biondi" pitchFamily="2" charset="0"/>
              </a:rPr>
              <a:t> &amp; base release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err="1" smtClean="0">
                <a:latin typeface="Biondi" pitchFamily="2" charset="0"/>
              </a:rPr>
              <a:t>general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survey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after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unfurling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Check stabilisation of DU </a:t>
            </a:r>
            <a:r>
              <a:rPr lang="fr-FR" dirty="0" err="1" smtClean="0">
                <a:latin typeface="Biondi" pitchFamily="2" charset="0"/>
              </a:rPr>
              <a:t>unfurled</a:t>
            </a:r>
            <a:r>
              <a:rPr lang="fr-FR" dirty="0" smtClean="0">
                <a:latin typeface="Biondi" pitchFamily="2" charset="0"/>
              </a:rPr>
              <a:t> (Gaps system)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Check </a:t>
            </a:r>
            <a:r>
              <a:rPr lang="fr-FR" dirty="0" err="1" smtClean="0">
                <a:latin typeface="Biondi" pitchFamily="2" charset="0"/>
              </a:rPr>
              <a:t>Rov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tasks</a:t>
            </a:r>
            <a:r>
              <a:rPr lang="fr-FR" dirty="0" smtClean="0">
                <a:latin typeface="Biondi" pitchFamily="2" charset="0"/>
              </a:rPr>
              <a:t> for </a:t>
            </a:r>
            <a:r>
              <a:rPr lang="fr-FR" dirty="0" err="1" smtClean="0">
                <a:latin typeface="Biondi" pitchFamily="2" charset="0"/>
              </a:rPr>
              <a:t>recovery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ook Antiqua"/>
              </a:rPr>
              <a:t>→  </a:t>
            </a:r>
            <a:r>
              <a:rPr lang="fr-FR" dirty="0" smtClean="0">
                <a:latin typeface="Biondi" pitchFamily="2" charset="0"/>
              </a:rPr>
              <a:t>Check DU </a:t>
            </a:r>
            <a:r>
              <a:rPr lang="fr-FR" dirty="0" err="1" smtClean="0">
                <a:latin typeface="Biondi" pitchFamily="2" charset="0"/>
              </a:rPr>
              <a:t>recovery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procedure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Check </a:t>
            </a:r>
            <a:r>
              <a:rPr lang="fr-FR" dirty="0" err="1" smtClean="0">
                <a:latin typeface="Biondi" pitchFamily="2" charset="0"/>
              </a:rPr>
              <a:t>anchor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recovery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procedure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>
                <a:latin typeface="Biondi" pitchFamily="2" charset="0"/>
              </a:rPr>
              <a:t> </a:t>
            </a:r>
            <a:r>
              <a:rPr lang="fr-FR" dirty="0" smtClean="0">
                <a:latin typeface="Biondi" pitchFamily="2" charset="0"/>
              </a:rPr>
              <a:t>            </a:t>
            </a:r>
            <a:endParaRPr lang="fr-FR" dirty="0">
              <a:latin typeface="Biondi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44624"/>
            <a:ext cx="61864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3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8684" y="4255928"/>
            <a:ext cx="4017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Biondi" pitchFamily="2" charset="0"/>
              </a:rPr>
              <a:t>DU pack configuration</a:t>
            </a:r>
            <a:r>
              <a:rPr lang="fr-FR" dirty="0" smtClean="0">
                <a:latin typeface="Biondi" pitchFamily="2" charset="0"/>
              </a:rPr>
              <a:t>: </a:t>
            </a:r>
          </a:p>
          <a:p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iondi" pitchFamily="2" charset="0"/>
              </a:rPr>
              <a:t>20 </a:t>
            </a:r>
            <a:r>
              <a:rPr lang="fr-FR" dirty="0" err="1" smtClean="0">
                <a:latin typeface="Biondi" pitchFamily="2" charset="0"/>
              </a:rPr>
              <a:t>storeys</a:t>
            </a:r>
            <a:r>
              <a:rPr lang="fr-FR" dirty="0" smtClean="0">
                <a:latin typeface="Biondi" pitchFamily="2" charset="0"/>
              </a:rPr>
              <a:t> – 2 Top </a:t>
            </a:r>
            <a:r>
              <a:rPr lang="fr-FR" dirty="0" err="1" smtClean="0">
                <a:latin typeface="Biondi" pitchFamily="2" charset="0"/>
              </a:rPr>
              <a:t>buoys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iondi" pitchFamily="2" charset="0"/>
              </a:rPr>
              <a:t>2 </a:t>
            </a:r>
            <a:r>
              <a:rPr lang="fr-FR" dirty="0" err="1" smtClean="0">
                <a:latin typeface="Biondi" pitchFamily="2" charset="0"/>
              </a:rPr>
              <a:t>Separators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iondi" pitchFamily="2" charset="0"/>
              </a:rPr>
              <a:t>Base – SBS – Anchor</a:t>
            </a:r>
          </a:p>
          <a:p>
            <a:r>
              <a:rPr lang="fr-FR" dirty="0" smtClean="0">
                <a:latin typeface="Biondi" pitchFamily="2" charset="0"/>
              </a:rPr>
              <a:t>Gaps system on free </a:t>
            </a:r>
            <a:r>
              <a:rPr lang="fr-FR" dirty="0" err="1" smtClean="0">
                <a:latin typeface="Biondi" pitchFamily="2" charset="0"/>
              </a:rPr>
              <a:t>storeys</a:t>
            </a:r>
            <a:endParaRPr lang="fr-FR" dirty="0" smtClean="0">
              <a:latin typeface="Biond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9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e 78"/>
          <p:cNvGrpSpPr/>
          <p:nvPr/>
        </p:nvGrpSpPr>
        <p:grpSpPr>
          <a:xfrm>
            <a:off x="611560" y="2348880"/>
            <a:ext cx="3818728" cy="2635676"/>
            <a:chOff x="2337448" y="1985712"/>
            <a:chExt cx="3921347" cy="3358884"/>
          </a:xfrm>
        </p:grpSpPr>
        <p:sp>
          <p:nvSpPr>
            <p:cNvPr id="84" name="Rectangle 83"/>
            <p:cNvSpPr/>
            <p:nvPr/>
          </p:nvSpPr>
          <p:spPr>
            <a:xfrm>
              <a:off x="2443707" y="4901056"/>
              <a:ext cx="3700349" cy="237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Forme libre 116"/>
            <p:cNvSpPr/>
            <p:nvPr/>
          </p:nvSpPr>
          <p:spPr>
            <a:xfrm>
              <a:off x="4324732" y="2197148"/>
              <a:ext cx="345232" cy="3078619"/>
            </a:xfrm>
            <a:custGeom>
              <a:avLst/>
              <a:gdLst>
                <a:gd name="connsiteX0" fmla="*/ 0 w 345232"/>
                <a:gd name="connsiteY0" fmla="*/ 83492 h 3078619"/>
                <a:gd name="connsiteX1" fmla="*/ 37322 w 345232"/>
                <a:gd name="connsiteY1" fmla="*/ 46170 h 3078619"/>
                <a:gd name="connsiteX2" fmla="*/ 139959 w 345232"/>
                <a:gd name="connsiteY2" fmla="*/ 102154 h 3078619"/>
                <a:gd name="connsiteX3" fmla="*/ 149289 w 345232"/>
                <a:gd name="connsiteY3" fmla="*/ 1203166 h 3078619"/>
                <a:gd name="connsiteX4" fmla="*/ 139959 w 345232"/>
                <a:gd name="connsiteY4" fmla="*/ 1968276 h 3078619"/>
                <a:gd name="connsiteX5" fmla="*/ 149289 w 345232"/>
                <a:gd name="connsiteY5" fmla="*/ 2640080 h 3078619"/>
                <a:gd name="connsiteX6" fmla="*/ 345232 w 345232"/>
                <a:gd name="connsiteY6" fmla="*/ 3078619 h 307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232" h="3078619">
                  <a:moveTo>
                    <a:pt x="0" y="83492"/>
                  </a:moveTo>
                  <a:cubicBezTo>
                    <a:pt x="6998" y="63276"/>
                    <a:pt x="13996" y="43060"/>
                    <a:pt x="37322" y="46170"/>
                  </a:cubicBezTo>
                  <a:cubicBezTo>
                    <a:pt x="60648" y="49280"/>
                    <a:pt x="121298" y="-90679"/>
                    <a:pt x="139959" y="102154"/>
                  </a:cubicBezTo>
                  <a:cubicBezTo>
                    <a:pt x="158620" y="294987"/>
                    <a:pt x="149289" y="892146"/>
                    <a:pt x="149289" y="1203166"/>
                  </a:cubicBezTo>
                  <a:cubicBezTo>
                    <a:pt x="149289" y="1514186"/>
                    <a:pt x="139959" y="1728790"/>
                    <a:pt x="139959" y="1968276"/>
                  </a:cubicBezTo>
                  <a:cubicBezTo>
                    <a:pt x="139959" y="2207762"/>
                    <a:pt x="115077" y="2455023"/>
                    <a:pt x="149289" y="2640080"/>
                  </a:cubicBezTo>
                  <a:cubicBezTo>
                    <a:pt x="183501" y="2825137"/>
                    <a:pt x="264366" y="2951878"/>
                    <a:pt x="345232" y="30786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31124" y="2286412"/>
              <a:ext cx="282654" cy="26128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337448" y="2470006"/>
              <a:ext cx="93606" cy="2668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39981" y="2473814"/>
              <a:ext cx="118814" cy="2668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907720" y="4782208"/>
              <a:ext cx="361064" cy="1170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66251" y="4587391"/>
              <a:ext cx="455259" cy="19481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066249" y="4406989"/>
              <a:ext cx="455259" cy="1804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066250" y="4217169"/>
              <a:ext cx="455259" cy="18982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505760" y="2819334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57393" y="2819334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554551" y="2819334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5590453" y="3719381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2542025" y="3719381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3293658" y="3719381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2538329" y="4267203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5590816" y="4289044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3303690" y="4272196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580736" y="3152465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3276709" y="3128556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2542340" y="3154522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5573867" y="2578106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282660" y="2565530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2531026" y="2576646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363308" y="2543715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455879" y="2474593"/>
              <a:ext cx="1283819" cy="503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005802" y="2545465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735797" y="2499746"/>
              <a:ext cx="1414937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Triangle isocèle 169"/>
            <p:cNvSpPr/>
            <p:nvPr/>
          </p:nvSpPr>
          <p:spPr>
            <a:xfrm>
              <a:off x="3456416" y="4811101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Triangle isocèle 170"/>
            <p:cNvSpPr/>
            <p:nvPr/>
          </p:nvSpPr>
          <p:spPr>
            <a:xfrm>
              <a:off x="5094644" y="4802905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082008" y="2728324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876205" y="2730721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720039" y="2750630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414961" y="2746127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Triangle isocèle 175"/>
            <p:cNvSpPr/>
            <p:nvPr/>
          </p:nvSpPr>
          <p:spPr>
            <a:xfrm>
              <a:off x="4031849" y="4901056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626804" y="2561878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Rectangle 177"/>
            <p:cNvSpPr/>
            <p:nvPr/>
          </p:nvSpPr>
          <p:spPr>
            <a:xfrm rot="16200000">
              <a:off x="3477216" y="2223101"/>
              <a:ext cx="516591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Rectangle 178"/>
            <p:cNvSpPr/>
            <p:nvPr/>
          </p:nvSpPr>
          <p:spPr>
            <a:xfrm rot="16200000">
              <a:off x="4506705" y="2237745"/>
              <a:ext cx="516591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3930658" y="4269924"/>
              <a:ext cx="144016" cy="12237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4490843" y="4250889"/>
              <a:ext cx="144016" cy="12237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650329" y="2524898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Forme libre 182"/>
            <p:cNvSpPr/>
            <p:nvPr/>
          </p:nvSpPr>
          <p:spPr>
            <a:xfrm>
              <a:off x="3284936" y="2513275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Forme libre 183"/>
            <p:cNvSpPr/>
            <p:nvPr/>
          </p:nvSpPr>
          <p:spPr>
            <a:xfrm>
              <a:off x="2503066" y="2524898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Forme libre 185"/>
            <p:cNvSpPr/>
            <p:nvPr/>
          </p:nvSpPr>
          <p:spPr>
            <a:xfrm>
              <a:off x="5551110" y="2540444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4512815" y="4465884"/>
              <a:ext cx="144016" cy="12237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3930658" y="4463432"/>
              <a:ext cx="144016" cy="12237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3952355" y="4628195"/>
              <a:ext cx="144016" cy="12237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4512815" y="4647012"/>
              <a:ext cx="144016" cy="12237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Bouée 191"/>
            <p:cNvSpPr/>
            <p:nvPr/>
          </p:nvSpPr>
          <p:spPr>
            <a:xfrm>
              <a:off x="4631091" y="5206938"/>
              <a:ext cx="91256" cy="137658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3953762" y="2553012"/>
              <a:ext cx="716585" cy="1648413"/>
              <a:chOff x="5377115" y="651787"/>
              <a:chExt cx="419721" cy="1407967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5453138" y="1788989"/>
                <a:ext cx="283520" cy="6544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450531" y="1343451"/>
                <a:ext cx="283520" cy="6544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450531" y="854872"/>
                <a:ext cx="283520" cy="6544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6" name="Ellipse 195"/>
              <p:cNvSpPr/>
              <p:nvPr/>
            </p:nvSpPr>
            <p:spPr>
              <a:xfrm>
                <a:off x="5457380" y="1603149"/>
                <a:ext cx="252050" cy="45660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457380" y="1126962"/>
                <a:ext cx="252050" cy="45660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5457380" y="651787"/>
                <a:ext cx="252050" cy="45660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5377115" y="876644"/>
                <a:ext cx="61825" cy="5639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5728720" y="880090"/>
                <a:ext cx="61825" cy="5639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5377115" y="1352846"/>
                <a:ext cx="61825" cy="5639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2" name="Ellipse 201"/>
              <p:cNvSpPr/>
              <p:nvPr/>
            </p:nvSpPr>
            <p:spPr>
              <a:xfrm>
                <a:off x="5731412" y="1335002"/>
                <a:ext cx="61825" cy="5639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5391313" y="1788989"/>
                <a:ext cx="61825" cy="5639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4" name="Ellipse 203"/>
              <p:cNvSpPr/>
              <p:nvPr/>
            </p:nvSpPr>
            <p:spPr>
              <a:xfrm>
                <a:off x="5735011" y="1797404"/>
                <a:ext cx="61825" cy="5639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5" name="ZoneTexte 204"/>
              <p:cNvSpPr txBox="1"/>
              <p:nvPr/>
            </p:nvSpPr>
            <p:spPr>
              <a:xfrm>
                <a:off x="5521825" y="807367"/>
                <a:ext cx="129511" cy="170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3</a:t>
                </a:r>
                <a:endParaRPr lang="fr-FR" dirty="0"/>
              </a:p>
            </p:txBody>
          </p:sp>
          <p:sp>
            <p:nvSpPr>
              <p:cNvPr id="206" name="ZoneTexte 205"/>
              <p:cNvSpPr txBox="1"/>
              <p:nvPr/>
            </p:nvSpPr>
            <p:spPr>
              <a:xfrm>
                <a:off x="5518649" y="1279802"/>
                <a:ext cx="129511" cy="170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2</a:t>
                </a:r>
                <a:endParaRPr lang="fr-FR" dirty="0"/>
              </a:p>
            </p:txBody>
          </p:sp>
          <p:sp>
            <p:nvSpPr>
              <p:cNvPr id="207" name="ZoneTexte 206"/>
              <p:cNvSpPr txBox="1"/>
              <p:nvPr/>
            </p:nvSpPr>
            <p:spPr>
              <a:xfrm>
                <a:off x="5509267" y="1760287"/>
                <a:ext cx="129511" cy="170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</p:grpSp>
        <p:sp>
          <p:nvSpPr>
            <p:cNvPr id="209" name="Rectangle 208"/>
            <p:cNvSpPr/>
            <p:nvPr/>
          </p:nvSpPr>
          <p:spPr>
            <a:xfrm>
              <a:off x="4054329" y="2203289"/>
              <a:ext cx="484051" cy="7661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871431" y="4489295"/>
              <a:ext cx="484051" cy="7661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Ellipse 211"/>
            <p:cNvSpPr/>
            <p:nvPr/>
          </p:nvSpPr>
          <p:spPr>
            <a:xfrm>
              <a:off x="4061572" y="1985712"/>
              <a:ext cx="430322" cy="5345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3" name="Ellipse 212"/>
            <p:cNvSpPr/>
            <p:nvPr/>
          </p:nvSpPr>
          <p:spPr>
            <a:xfrm>
              <a:off x="4883125" y="4235835"/>
              <a:ext cx="430322" cy="5345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Ellipse 216"/>
            <p:cNvSpPr/>
            <p:nvPr/>
          </p:nvSpPr>
          <p:spPr>
            <a:xfrm>
              <a:off x="4746089" y="4500295"/>
              <a:ext cx="105553" cy="660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5350976" y="4479403"/>
              <a:ext cx="105553" cy="660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Ellipse 218"/>
            <p:cNvSpPr/>
            <p:nvPr/>
          </p:nvSpPr>
          <p:spPr>
            <a:xfrm>
              <a:off x="3948776" y="2203289"/>
              <a:ext cx="105553" cy="660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4535568" y="2213141"/>
              <a:ext cx="105553" cy="660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ZoneTexte 221"/>
            <p:cNvSpPr txBox="1"/>
            <p:nvPr/>
          </p:nvSpPr>
          <p:spPr>
            <a:xfrm>
              <a:off x="4922351" y="433995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12</a:t>
              </a:r>
              <a:endParaRPr lang="fr-FR" dirty="0"/>
            </a:p>
          </p:txBody>
        </p:sp>
        <p:sp>
          <p:nvSpPr>
            <p:cNvPr id="223" name="ZoneTexte 222"/>
            <p:cNvSpPr txBox="1"/>
            <p:nvPr/>
          </p:nvSpPr>
          <p:spPr>
            <a:xfrm>
              <a:off x="4074674" y="208464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</a:t>
              </a:r>
              <a:endParaRPr lang="fr-FR" dirty="0"/>
            </a:p>
          </p:txBody>
        </p:sp>
      </p:grpSp>
      <p:sp>
        <p:nvSpPr>
          <p:cNvPr id="78" name="Titre 1"/>
          <p:cNvSpPr txBox="1">
            <a:spLocks/>
          </p:cNvSpPr>
          <p:nvPr/>
        </p:nvSpPr>
        <p:spPr>
          <a:xfrm>
            <a:off x="41756" y="44624"/>
            <a:ext cx="61864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3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261936" y="5157192"/>
            <a:ext cx="274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iondi" pitchFamily="2" charset="0"/>
              </a:rPr>
              <a:t>Pack configuration</a:t>
            </a:r>
            <a:endParaRPr lang="fr-FR" dirty="0">
              <a:latin typeface="Biondi" pitchFamily="2" charset="0"/>
            </a:endParaRPr>
          </a:p>
        </p:txBody>
      </p:sp>
      <p:sp>
        <p:nvSpPr>
          <p:cNvPr id="81" name="Cube 80"/>
          <p:cNvSpPr/>
          <p:nvPr/>
        </p:nvSpPr>
        <p:spPr>
          <a:xfrm>
            <a:off x="5471491" y="5676061"/>
            <a:ext cx="2214360" cy="1181939"/>
          </a:xfrm>
          <a:prstGeom prst="cube">
            <a:avLst>
              <a:gd name="adj" fmla="val 88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Cube 85"/>
          <p:cNvSpPr/>
          <p:nvPr/>
        </p:nvSpPr>
        <p:spPr>
          <a:xfrm>
            <a:off x="6023835" y="2214687"/>
            <a:ext cx="1038046" cy="914570"/>
          </a:xfrm>
          <a:prstGeom prst="cube">
            <a:avLst>
              <a:gd name="adj" fmla="val 9685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ube 87"/>
          <p:cNvSpPr/>
          <p:nvPr/>
        </p:nvSpPr>
        <p:spPr>
          <a:xfrm rot="2267495">
            <a:off x="6091010" y="1418468"/>
            <a:ext cx="1082815" cy="1055157"/>
          </a:xfrm>
          <a:prstGeom prst="cube">
            <a:avLst>
              <a:gd name="adj" fmla="val 968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Cube 110"/>
          <p:cNvSpPr/>
          <p:nvPr/>
        </p:nvSpPr>
        <p:spPr>
          <a:xfrm>
            <a:off x="6265363" y="816880"/>
            <a:ext cx="807100" cy="709704"/>
          </a:xfrm>
          <a:prstGeom prst="cube">
            <a:avLst>
              <a:gd name="adj" fmla="val 968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Cube 111"/>
          <p:cNvSpPr/>
          <p:nvPr/>
        </p:nvSpPr>
        <p:spPr>
          <a:xfrm>
            <a:off x="6581197" y="580890"/>
            <a:ext cx="162530" cy="452218"/>
          </a:xfrm>
          <a:prstGeom prst="cube">
            <a:avLst>
              <a:gd name="adj" fmla="val 520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Cylindre 112"/>
          <p:cNvSpPr/>
          <p:nvPr/>
        </p:nvSpPr>
        <p:spPr>
          <a:xfrm flipH="1">
            <a:off x="6647950" y="5467214"/>
            <a:ext cx="29783" cy="4843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6" name="Connecteur droit 115"/>
          <p:cNvCxnSpPr>
            <a:stCxn id="111" idx="4"/>
            <a:endCxn id="88" idx="0"/>
          </p:cNvCxnSpPr>
          <p:nvPr/>
        </p:nvCxnSpPr>
        <p:spPr>
          <a:xfrm>
            <a:off x="6385058" y="1515435"/>
            <a:ext cx="974471" cy="32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>
            <a:stCxn id="111" idx="2"/>
            <a:endCxn id="88" idx="1"/>
          </p:cNvCxnSpPr>
          <p:nvPr/>
        </p:nvCxnSpPr>
        <p:spPr>
          <a:xfrm flipH="1">
            <a:off x="5925622" y="1515435"/>
            <a:ext cx="339741" cy="50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11" idx="5"/>
            <a:endCxn id="88" idx="0"/>
          </p:cNvCxnSpPr>
          <p:nvPr/>
        </p:nvCxnSpPr>
        <p:spPr>
          <a:xfrm>
            <a:off x="7072463" y="828029"/>
            <a:ext cx="287066" cy="101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stCxn id="88" idx="4"/>
            <a:endCxn id="86" idx="0"/>
          </p:cNvCxnSpPr>
          <p:nvPr/>
        </p:nvCxnSpPr>
        <p:spPr>
          <a:xfrm>
            <a:off x="5939491" y="2055358"/>
            <a:ext cx="1046284" cy="15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>
            <a:stCxn id="88" idx="5"/>
            <a:endCxn id="86" idx="4"/>
          </p:cNvCxnSpPr>
          <p:nvPr/>
        </p:nvCxnSpPr>
        <p:spPr>
          <a:xfrm flipH="1">
            <a:off x="6176047" y="1874000"/>
            <a:ext cx="1197352" cy="124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88" idx="5"/>
            <a:endCxn id="86" idx="5"/>
          </p:cNvCxnSpPr>
          <p:nvPr/>
        </p:nvCxnSpPr>
        <p:spPr>
          <a:xfrm flipH="1">
            <a:off x="7061881" y="1874000"/>
            <a:ext cx="311518" cy="35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>
            <a:stCxn id="88" idx="4"/>
            <a:endCxn id="86" idx="2"/>
          </p:cNvCxnSpPr>
          <p:nvPr/>
        </p:nvCxnSpPr>
        <p:spPr>
          <a:xfrm>
            <a:off x="5939491" y="2055358"/>
            <a:ext cx="84344" cy="1059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7092280" y="677838"/>
            <a:ext cx="54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Biondi" pitchFamily="2" charset="0"/>
              </a:rPr>
              <a:t>S20</a:t>
            </a:r>
            <a:endParaRPr lang="fr-FR" sz="1200" dirty="0">
              <a:solidFill>
                <a:srgbClr val="FF0000"/>
              </a:solidFill>
              <a:latin typeface="Biondi" pitchFamily="2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7487458" y="1689640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S12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7092280" y="5240233"/>
            <a:ext cx="602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Base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8208058" y="5209455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Biondi" pitchFamily="2" charset="0"/>
              </a:rPr>
              <a:t>5m</a:t>
            </a:r>
            <a:endParaRPr lang="fr-FR" sz="1400" dirty="0">
              <a:latin typeface="Biondi" pitchFamily="2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3923928" y="6483529"/>
            <a:ext cx="143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Biondi" pitchFamily="2" charset="0"/>
              </a:rPr>
              <a:t>Depth</a:t>
            </a:r>
            <a:r>
              <a:rPr lang="fr-FR" sz="1400" dirty="0" smtClean="0">
                <a:latin typeface="Biondi" pitchFamily="2" charset="0"/>
              </a:rPr>
              <a:t> 320m</a:t>
            </a:r>
            <a:endParaRPr lang="fr-FR" sz="1400" dirty="0">
              <a:latin typeface="Biondi" pitchFamily="2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5593456" y="2852936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S3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7236296" y="2716318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S2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5647958" y="3656057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S1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7020272" y="380007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sep2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5436096" y="4736177"/>
            <a:ext cx="51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sep1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42" name="ZoneTexte 141"/>
          <p:cNvSpPr txBox="1"/>
          <p:nvPr/>
        </p:nvSpPr>
        <p:spPr>
          <a:xfrm>
            <a:off x="7956376" y="343689"/>
            <a:ext cx="55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20m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8082579" y="271995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7x 40m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5935653" y="5147670"/>
            <a:ext cx="1278013" cy="1055157"/>
          </a:xfrm>
          <a:prstGeom prst="cube">
            <a:avLst>
              <a:gd name="adj" fmla="val 9685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Cube 190"/>
          <p:cNvSpPr/>
          <p:nvPr/>
        </p:nvSpPr>
        <p:spPr>
          <a:xfrm rot="2267495">
            <a:off x="6002829" y="4492038"/>
            <a:ext cx="1082815" cy="1055157"/>
          </a:xfrm>
          <a:prstGeom prst="cube">
            <a:avLst>
              <a:gd name="adj" fmla="val 968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Cube 207"/>
          <p:cNvSpPr/>
          <p:nvPr/>
        </p:nvSpPr>
        <p:spPr>
          <a:xfrm>
            <a:off x="6177182" y="3890450"/>
            <a:ext cx="807100" cy="709704"/>
          </a:xfrm>
          <a:prstGeom prst="cube">
            <a:avLst>
              <a:gd name="adj" fmla="val 968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1" name="Connecteur droit 210"/>
          <p:cNvCxnSpPr>
            <a:stCxn id="208" idx="4"/>
            <a:endCxn id="191" idx="0"/>
          </p:cNvCxnSpPr>
          <p:nvPr/>
        </p:nvCxnSpPr>
        <p:spPr>
          <a:xfrm>
            <a:off x="6296877" y="4589005"/>
            <a:ext cx="974471" cy="32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/>
          <p:cNvCxnSpPr>
            <a:stCxn id="208" idx="2"/>
            <a:endCxn id="191" idx="1"/>
          </p:cNvCxnSpPr>
          <p:nvPr/>
        </p:nvCxnSpPr>
        <p:spPr>
          <a:xfrm flipH="1">
            <a:off x="5837441" y="4589005"/>
            <a:ext cx="339741" cy="50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/>
          <p:cNvCxnSpPr>
            <a:stCxn id="208" idx="5"/>
            <a:endCxn id="191" idx="0"/>
          </p:cNvCxnSpPr>
          <p:nvPr/>
        </p:nvCxnSpPr>
        <p:spPr>
          <a:xfrm>
            <a:off x="6984282" y="3901599"/>
            <a:ext cx="287066" cy="101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/>
          <p:cNvCxnSpPr>
            <a:stCxn id="191" idx="4"/>
          </p:cNvCxnSpPr>
          <p:nvPr/>
        </p:nvCxnSpPr>
        <p:spPr>
          <a:xfrm>
            <a:off x="5851310" y="5128928"/>
            <a:ext cx="1081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/>
          <p:cNvCxnSpPr>
            <a:stCxn id="191" idx="5"/>
            <a:endCxn id="185" idx="4"/>
          </p:cNvCxnSpPr>
          <p:nvPr/>
        </p:nvCxnSpPr>
        <p:spPr>
          <a:xfrm flipH="1">
            <a:off x="6191662" y="4947570"/>
            <a:ext cx="1093556" cy="1238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/>
          <p:cNvCxnSpPr>
            <a:stCxn id="191" idx="5"/>
            <a:endCxn id="185" idx="5"/>
          </p:cNvCxnSpPr>
          <p:nvPr/>
        </p:nvCxnSpPr>
        <p:spPr>
          <a:xfrm flipH="1">
            <a:off x="7213666" y="4947570"/>
            <a:ext cx="71552" cy="216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>
            <a:stCxn id="191" idx="4"/>
            <a:endCxn id="185" idx="2"/>
          </p:cNvCxnSpPr>
          <p:nvPr/>
        </p:nvCxnSpPr>
        <p:spPr>
          <a:xfrm>
            <a:off x="5851310" y="5128928"/>
            <a:ext cx="84343" cy="10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avec flèche 226"/>
          <p:cNvCxnSpPr>
            <a:stCxn id="125" idx="1"/>
            <a:endCxn id="88" idx="5"/>
          </p:cNvCxnSpPr>
          <p:nvPr/>
        </p:nvCxnSpPr>
        <p:spPr>
          <a:xfrm flipH="1">
            <a:off x="7373399" y="1828140"/>
            <a:ext cx="114059" cy="45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ube 229"/>
          <p:cNvSpPr/>
          <p:nvPr/>
        </p:nvSpPr>
        <p:spPr>
          <a:xfrm rot="2267495">
            <a:off x="6154489" y="2994666"/>
            <a:ext cx="1082815" cy="1055157"/>
          </a:xfrm>
          <a:prstGeom prst="cube">
            <a:avLst>
              <a:gd name="adj" fmla="val 968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Cube 230"/>
          <p:cNvSpPr/>
          <p:nvPr/>
        </p:nvSpPr>
        <p:spPr>
          <a:xfrm rot="816444">
            <a:off x="6263819" y="2644294"/>
            <a:ext cx="807100" cy="709704"/>
          </a:xfrm>
          <a:prstGeom prst="cube">
            <a:avLst>
              <a:gd name="adj" fmla="val 968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2" name="Connecteur droit 231"/>
          <p:cNvCxnSpPr>
            <a:stCxn id="231" idx="4"/>
            <a:endCxn id="230" idx="0"/>
          </p:cNvCxnSpPr>
          <p:nvPr/>
        </p:nvCxnSpPr>
        <p:spPr>
          <a:xfrm>
            <a:off x="6310619" y="3266420"/>
            <a:ext cx="1112389" cy="152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/>
          <p:cNvCxnSpPr>
            <a:stCxn id="231" idx="2"/>
            <a:endCxn id="230" idx="1"/>
          </p:cNvCxnSpPr>
          <p:nvPr/>
        </p:nvCxnSpPr>
        <p:spPr>
          <a:xfrm flipH="1">
            <a:off x="5989101" y="3238259"/>
            <a:ext cx="205183" cy="361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/>
          <p:cNvCxnSpPr>
            <a:stCxn id="231" idx="5"/>
            <a:endCxn id="230" idx="0"/>
          </p:cNvCxnSpPr>
          <p:nvPr/>
        </p:nvCxnSpPr>
        <p:spPr>
          <a:xfrm>
            <a:off x="7140454" y="2760033"/>
            <a:ext cx="282554" cy="65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/>
          <p:cNvCxnSpPr>
            <a:stCxn id="230" idx="4"/>
            <a:endCxn id="208" idx="0"/>
          </p:cNvCxnSpPr>
          <p:nvPr/>
        </p:nvCxnSpPr>
        <p:spPr>
          <a:xfrm>
            <a:off x="6002970" y="3631556"/>
            <a:ext cx="921465" cy="25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/>
          <p:cNvCxnSpPr>
            <a:stCxn id="230" idx="5"/>
            <a:endCxn id="208" idx="4"/>
          </p:cNvCxnSpPr>
          <p:nvPr/>
        </p:nvCxnSpPr>
        <p:spPr>
          <a:xfrm flipH="1">
            <a:off x="6296877" y="3450198"/>
            <a:ext cx="1140001" cy="1138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>
            <a:stCxn id="230" idx="5"/>
            <a:endCxn id="208" idx="5"/>
          </p:cNvCxnSpPr>
          <p:nvPr/>
        </p:nvCxnSpPr>
        <p:spPr>
          <a:xfrm flipH="1">
            <a:off x="6984282" y="3450198"/>
            <a:ext cx="452596" cy="451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/>
          <p:cNvCxnSpPr>
            <a:stCxn id="230" idx="4"/>
            <a:endCxn id="208" idx="1"/>
          </p:cNvCxnSpPr>
          <p:nvPr/>
        </p:nvCxnSpPr>
        <p:spPr>
          <a:xfrm>
            <a:off x="6002970" y="3631556"/>
            <a:ext cx="234059" cy="946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Cube 238"/>
          <p:cNvSpPr/>
          <p:nvPr/>
        </p:nvSpPr>
        <p:spPr>
          <a:xfrm>
            <a:off x="5953232" y="5638473"/>
            <a:ext cx="1152128" cy="1055157"/>
          </a:xfrm>
          <a:prstGeom prst="cube">
            <a:avLst>
              <a:gd name="adj" fmla="val 96858"/>
            </a:avLst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0" name="Connecteur droit 239"/>
          <p:cNvCxnSpPr/>
          <p:nvPr/>
        </p:nvCxnSpPr>
        <p:spPr>
          <a:xfrm flipH="1" flipV="1">
            <a:off x="6147036" y="5967807"/>
            <a:ext cx="8600" cy="5049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 flipV="1">
            <a:off x="6913215" y="5269776"/>
            <a:ext cx="0" cy="4820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2" name="Cube 241"/>
          <p:cNvSpPr/>
          <p:nvPr/>
        </p:nvSpPr>
        <p:spPr>
          <a:xfrm>
            <a:off x="6585128" y="44624"/>
            <a:ext cx="162530" cy="452218"/>
          </a:xfrm>
          <a:prstGeom prst="cube">
            <a:avLst>
              <a:gd name="adj" fmla="val 520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4" name="Connecteur droit avec flèche 243"/>
          <p:cNvCxnSpPr>
            <a:stCxn id="143" idx="2"/>
          </p:cNvCxnSpPr>
          <p:nvPr/>
        </p:nvCxnSpPr>
        <p:spPr>
          <a:xfrm>
            <a:off x="8498719" y="2996952"/>
            <a:ext cx="33721" cy="19442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avec flèche 247"/>
          <p:cNvCxnSpPr>
            <a:stCxn id="143" idx="0"/>
          </p:cNvCxnSpPr>
          <p:nvPr/>
        </p:nvCxnSpPr>
        <p:spPr>
          <a:xfrm flipH="1" flipV="1">
            <a:off x="8460432" y="836712"/>
            <a:ext cx="38287" cy="18832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20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6512" y="3059"/>
            <a:ext cx="72008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3: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schedule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02840" y="980728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b="1" dirty="0" smtClean="0">
                <a:latin typeface="Biondi" pitchFamily="2" charset="0"/>
              </a:rPr>
              <a:t>Day 6 </a:t>
            </a:r>
            <a:r>
              <a:rPr lang="fr-FR" sz="1600" dirty="0" smtClean="0">
                <a:latin typeface="Biondi" pitchFamily="2" charset="0"/>
              </a:rPr>
              <a:t>(</a:t>
            </a:r>
            <a:r>
              <a:rPr lang="fr-FR" sz="1600" dirty="0" err="1" smtClean="0">
                <a:latin typeface="Biondi" pitchFamily="2" charset="0"/>
              </a:rPr>
              <a:t>ashore</a:t>
            </a:r>
            <a:r>
              <a:rPr lang="fr-FR" sz="1600" dirty="0" smtClean="0">
                <a:latin typeface="Biondi" pitchFamily="2" charset="0"/>
              </a:rPr>
              <a:t>): </a:t>
            </a:r>
            <a:r>
              <a:rPr lang="fr-FR" sz="1600" b="1" dirty="0" smtClean="0">
                <a:latin typeface="Biondi" pitchFamily="2" charset="0"/>
              </a:rPr>
              <a:t>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DU package </a:t>
            </a:r>
            <a:r>
              <a:rPr lang="fr-FR" sz="1600" dirty="0" err="1" smtClean="0">
                <a:latin typeface="Biondi" pitchFamily="2" charset="0"/>
              </a:rPr>
              <a:t>re-configuration</a:t>
            </a:r>
            <a:r>
              <a:rPr lang="fr-FR" sz="1600" dirty="0" smtClean="0">
                <a:latin typeface="Biondi" pitchFamily="2" charset="0"/>
              </a:rPr>
              <a:t> → </a:t>
            </a:r>
            <a:r>
              <a:rPr lang="fr-FR" sz="1600" dirty="0" smtClean="0">
                <a:solidFill>
                  <a:srgbClr val="00B050"/>
                </a:solidFill>
                <a:latin typeface="Biondi" pitchFamily="2" charset="0"/>
              </a:rPr>
              <a:t>Acceptance Data Package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endParaRPr lang="fr-FR" sz="1600" i="1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b="1" dirty="0" smtClean="0">
                <a:latin typeface="Biondi" pitchFamily="2" charset="0"/>
              </a:rPr>
              <a:t>Day 7: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transit to 320m </a:t>
            </a:r>
            <a:r>
              <a:rPr lang="fr-FR" sz="1600" dirty="0" err="1" smtClean="0">
                <a:latin typeface="Biondi" pitchFamily="2" charset="0"/>
              </a:rPr>
              <a:t>depth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</a:t>
            </a:r>
            <a:r>
              <a:rPr lang="fr-FR" sz="1600" dirty="0" err="1" smtClean="0">
                <a:latin typeface="Biondi" pitchFamily="2" charset="0"/>
              </a:rPr>
              <a:t>launching</a:t>
            </a:r>
            <a:r>
              <a:rPr lang="fr-FR" sz="1600" dirty="0" smtClean="0">
                <a:latin typeface="Biondi" pitchFamily="2" charset="0"/>
              </a:rPr>
              <a:t> and pose DU on </a:t>
            </a:r>
            <a:r>
              <a:rPr lang="fr-FR" sz="1600" dirty="0" err="1" smtClean="0">
                <a:latin typeface="Biondi" pitchFamily="2" charset="0"/>
              </a:rPr>
              <a:t>seabed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ROV </a:t>
            </a:r>
            <a:r>
              <a:rPr lang="fr-FR" sz="1600" dirty="0" err="1" smtClean="0">
                <a:latin typeface="Biondi" pitchFamily="2" charset="0"/>
              </a:rPr>
              <a:t>deploy</a:t>
            </a:r>
            <a:r>
              <a:rPr lang="fr-FR" sz="1600" dirty="0" smtClean="0">
                <a:latin typeface="Biondi" pitchFamily="2" charset="0"/>
              </a:rPr>
              <a:t> and </a:t>
            </a:r>
            <a:r>
              <a:rPr lang="fr-FR" sz="1600" dirty="0" err="1" smtClean="0">
                <a:latin typeface="Biondi" pitchFamily="2" charset="0"/>
              </a:rPr>
              <a:t>survey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ROV actions &gt; </a:t>
            </a:r>
            <a:r>
              <a:rPr lang="fr-FR" sz="1600" dirty="0" err="1" smtClean="0">
                <a:latin typeface="Biondi" pitchFamily="2" charset="0"/>
              </a:rPr>
              <a:t>unfurling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video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survey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at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anchor</a:t>
            </a:r>
            <a:r>
              <a:rPr lang="fr-FR" sz="1600" dirty="0" smtClean="0">
                <a:latin typeface="Biondi" pitchFamily="2" charset="0"/>
              </a:rPr>
              <a:t> and </a:t>
            </a:r>
            <a:r>
              <a:rPr lang="fr-FR" sz="1600" dirty="0" err="1" smtClean="0">
                <a:latin typeface="Biondi" pitchFamily="2" charset="0"/>
              </a:rPr>
              <a:t>storeys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level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rov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endParaRPr lang="fr-FR" sz="1600" b="1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b="1" dirty="0" smtClean="0">
                <a:latin typeface="Biondi" pitchFamily="2" charset="0"/>
              </a:rPr>
              <a:t>Day 8: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Rov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deployment</a:t>
            </a:r>
            <a:r>
              <a:rPr lang="fr-FR" sz="1600" dirty="0" smtClean="0">
                <a:latin typeface="Biondi" pitchFamily="2" charset="0"/>
              </a:rPr>
              <a:t> and base release(DU  </a:t>
            </a:r>
            <a:r>
              <a:rPr lang="fr-FR" sz="1600" dirty="0" err="1" smtClean="0">
                <a:latin typeface="Biondi" pitchFamily="2" charset="0"/>
              </a:rPr>
              <a:t>coming</a:t>
            </a:r>
            <a:r>
              <a:rPr lang="fr-FR" sz="1600" dirty="0" smtClean="0">
                <a:latin typeface="Biondi" pitchFamily="2" charset="0"/>
              </a:rPr>
              <a:t> up)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½ h ROV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DU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r>
              <a:rPr lang="fr-FR" sz="1600" dirty="0" smtClean="0">
                <a:latin typeface="Biondi" pitchFamily="2" charset="0"/>
              </a:rPr>
              <a:t> (</a:t>
            </a:r>
            <a:r>
              <a:rPr lang="fr-FR" sz="1600" dirty="0" err="1" smtClean="0">
                <a:latin typeface="Biondi" pitchFamily="2" charset="0"/>
              </a:rPr>
              <a:t>buoys</a:t>
            </a:r>
            <a:r>
              <a:rPr lang="fr-FR" sz="1600" dirty="0" smtClean="0">
                <a:latin typeface="Biondi" pitchFamily="2" charset="0"/>
              </a:rPr>
              <a:t>, 5 </a:t>
            </a:r>
            <a:r>
              <a:rPr lang="fr-FR" sz="1600" dirty="0" err="1" smtClean="0">
                <a:latin typeface="Biondi" pitchFamily="2" charset="0"/>
              </a:rPr>
              <a:t>storeys</a:t>
            </a:r>
            <a:r>
              <a:rPr lang="fr-FR" sz="1600" dirty="0" smtClean="0">
                <a:latin typeface="Biondi" pitchFamily="2" charset="0"/>
              </a:rPr>
              <a:t>, sep and base, SBS)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4 h </a:t>
            </a:r>
            <a:r>
              <a:rPr lang="fr-FR" sz="1600" dirty="0" err="1" smtClean="0">
                <a:latin typeface="Biondi" pitchFamily="2" charset="0"/>
              </a:rPr>
              <a:t>anchor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2 h transit back to </a:t>
            </a:r>
            <a:r>
              <a:rPr lang="fr-FR" sz="1600" dirty="0" err="1" smtClean="0">
                <a:latin typeface="Biondi" pitchFamily="2" charset="0"/>
              </a:rPr>
              <a:t>Foselev</a:t>
            </a:r>
            <a:endParaRPr lang="fr-FR" sz="1600" b="1" dirty="0" smtClean="0">
              <a:latin typeface="Biondi" pitchFamily="2" charset="0"/>
            </a:endParaRPr>
          </a:p>
          <a:p>
            <a:pPr>
              <a:buNone/>
            </a:pPr>
            <a:endParaRPr lang="fr-FR" sz="1600" dirty="0" smtClean="0">
              <a:latin typeface="Biondi" pitchFamily="2" charset="0"/>
            </a:endParaRPr>
          </a:p>
          <a:p>
            <a:endParaRPr lang="fr-FR" sz="1600" b="1" dirty="0" smtClean="0">
              <a:latin typeface="Biondi" pitchFamily="2" charset="0"/>
            </a:endParaRPr>
          </a:p>
          <a:p>
            <a:pPr marL="0" indent="0">
              <a:buNone/>
            </a:pPr>
            <a:r>
              <a:rPr lang="fr-FR" sz="1600" b="1" dirty="0">
                <a:latin typeface="Biondi" pitchFamily="2" charset="0"/>
              </a:rPr>
              <a:t> </a:t>
            </a:r>
            <a:r>
              <a:rPr lang="fr-FR" sz="1600" b="1" dirty="0" smtClean="0">
                <a:latin typeface="Biondi" pitchFamily="2" charset="0"/>
              </a:rPr>
              <a:t>          </a:t>
            </a:r>
            <a:endParaRPr lang="fr-FR" sz="1600" dirty="0"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5"/>
            <a:ext cx="8856984" cy="936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>
                <a:latin typeface="Biondi" pitchFamily="2" charset="0"/>
              </a:rPr>
              <a:t>Day 9 (</a:t>
            </a:r>
            <a:r>
              <a:rPr lang="fr-FR" sz="1800" dirty="0" err="1" smtClean="0">
                <a:latin typeface="Biondi" pitchFamily="2" charset="0"/>
              </a:rPr>
              <a:t>ashore</a:t>
            </a:r>
            <a:r>
              <a:rPr lang="fr-FR" sz="1800" dirty="0" smtClean="0">
                <a:latin typeface="Biondi" pitchFamily="2" charset="0"/>
              </a:rPr>
              <a:t>):</a:t>
            </a:r>
          </a:p>
          <a:p>
            <a:pPr>
              <a:buNone/>
            </a:pPr>
            <a:r>
              <a:rPr lang="fr-FR" sz="1800" dirty="0" err="1" smtClean="0">
                <a:latin typeface="Biondi" pitchFamily="2" charset="0"/>
              </a:rPr>
              <a:t>demobilisation</a:t>
            </a:r>
            <a:r>
              <a:rPr lang="fr-FR" sz="1800" dirty="0" smtClean="0">
                <a:latin typeface="Biondi" pitchFamily="2" charset="0"/>
              </a:rPr>
              <a:t> all </a:t>
            </a:r>
            <a:r>
              <a:rPr lang="fr-FR" sz="1800" dirty="0" err="1" smtClean="0">
                <a:latin typeface="Biondi" pitchFamily="2" charset="0"/>
              </a:rPr>
              <a:t>equipments</a:t>
            </a:r>
            <a:endParaRPr lang="fr-FR" sz="1800" dirty="0">
              <a:latin typeface="Biondi" pitchFamily="2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3059"/>
            <a:ext cx="432048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tests: end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3140968"/>
            <a:ext cx="6192688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latin typeface="Biondi" pitchFamily="2" charset="0"/>
                <a:ea typeface="+mj-ea"/>
                <a:cs typeface="+mj-cs"/>
              </a:rPr>
              <a:t>3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. Full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mechanical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400" dirty="0" smtClean="0">
              <a:latin typeface="Biond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Rex preliminary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baseline="0" dirty="0" smtClean="0">
                <a:latin typeface="Biondi" pitchFamily="2" charset="0"/>
                <a:ea typeface="+mj-ea"/>
                <a:cs typeface="+mj-cs"/>
              </a:rPr>
              <a:t> Modification of the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du release system            </a:t>
            </a:r>
            <a:r>
              <a:rPr lang="fr-FR" dirty="0" err="1" smtClean="0">
                <a:latin typeface="Biondi" pitchFamily="2" charset="0"/>
                <a:ea typeface="+mj-ea"/>
                <a:cs typeface="+mj-cs"/>
              </a:rPr>
              <a:t>from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the </a:t>
            </a:r>
            <a:r>
              <a:rPr lang="fr-FR" dirty="0" err="1" smtClean="0">
                <a:latin typeface="Biondi" pitchFamily="2" charset="0"/>
                <a:ea typeface="+mj-ea"/>
                <a:cs typeface="+mj-cs"/>
              </a:rPr>
              <a:t>vessel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</a:t>
            </a:r>
            <a:r>
              <a:rPr lang="fr-FR" dirty="0" err="1" smtClean="0">
                <a:latin typeface="Biondi" pitchFamily="2" charset="0"/>
                <a:ea typeface="+mj-ea"/>
                <a:cs typeface="+mj-cs"/>
              </a:rPr>
              <a:t>cable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(?)</a:t>
            </a:r>
          </a:p>
          <a:p>
            <a:pPr>
              <a:spcBef>
                <a:spcPct val="0"/>
              </a:spcBef>
              <a:defRPr/>
            </a:pPr>
            <a:endParaRPr lang="fr-FR" dirty="0" smtClean="0">
              <a:latin typeface="Biond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>
                <a:latin typeface="Biondi" pitchFamily="2" charset="0"/>
                <a:ea typeface="+mj-ea"/>
                <a:cs typeface="+mj-cs"/>
              </a:rPr>
              <a:t> Real </a:t>
            </a:r>
            <a:r>
              <a:rPr lang="fr-FR" dirty="0" err="1" smtClean="0">
                <a:latin typeface="Biondi" pitchFamily="2" charset="0"/>
                <a:ea typeface="+mj-ea"/>
                <a:cs typeface="+mj-cs"/>
              </a:rPr>
              <a:t>veoc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</a:t>
            </a:r>
            <a:r>
              <a:rPr lang="fr-FR" dirty="0" err="1" smtClean="0">
                <a:latin typeface="Biondi" pitchFamily="2" charset="0"/>
                <a:ea typeface="+mj-ea"/>
                <a:cs typeface="+mj-cs"/>
              </a:rPr>
              <a:t>with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</a:t>
            </a:r>
            <a:r>
              <a:rPr lang="fr-FR" dirty="0" err="1" smtClean="0">
                <a:latin typeface="Biondi" pitchFamily="2" charset="0"/>
                <a:ea typeface="+mj-ea"/>
                <a:cs typeface="+mj-cs"/>
              </a:rPr>
              <a:t>optical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data </a:t>
            </a:r>
            <a:r>
              <a:rPr lang="fr-FR" dirty="0" err="1" smtClean="0">
                <a:latin typeface="Biondi" pitchFamily="2" charset="0"/>
                <a:ea typeface="+mj-ea"/>
                <a:cs typeface="+mj-cs"/>
              </a:rPr>
              <a:t>logger</a:t>
            </a:r>
            <a:r>
              <a:rPr lang="fr-FR" dirty="0" smtClean="0">
                <a:latin typeface="Biondi" pitchFamily="2" charset="0"/>
                <a:ea typeface="+mj-ea"/>
                <a:cs typeface="+mj-cs"/>
              </a:rPr>
              <a:t> (?)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 smtClean="0">
              <a:latin typeface="Biondi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1907704" y="1916832"/>
            <a:ext cx="432048" cy="7200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omUnf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2958" y="0"/>
            <a:ext cx="3037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43031" y="5302463"/>
            <a:ext cx="2880320" cy="576064"/>
          </a:xfrm>
          <a:prstGeom prst="cube">
            <a:avLst>
              <a:gd name="adj" fmla="val 70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ylindre 2"/>
          <p:cNvSpPr/>
          <p:nvPr/>
        </p:nvSpPr>
        <p:spPr>
          <a:xfrm>
            <a:off x="1654018" y="4224221"/>
            <a:ext cx="280856" cy="129426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769859" y="997360"/>
            <a:ext cx="1517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Biondi" pitchFamily="2" charset="0"/>
              </a:rPr>
              <a:t>Deep</a:t>
            </a:r>
            <a:r>
              <a:rPr lang="fr-FR" sz="1200" dirty="0" smtClean="0">
                <a:latin typeface="Biondi" pitchFamily="2" charset="0"/>
              </a:rPr>
              <a:t> </a:t>
            </a:r>
            <a:r>
              <a:rPr lang="fr-FR" sz="1200" dirty="0" err="1" smtClean="0">
                <a:latin typeface="Biondi" pitchFamily="2" charset="0"/>
              </a:rPr>
              <a:t>sea</a:t>
            </a:r>
            <a:r>
              <a:rPr lang="fr-FR" sz="1200" dirty="0" smtClean="0">
                <a:latin typeface="Biondi" pitchFamily="2" charset="0"/>
              </a:rPr>
              <a:t> </a:t>
            </a:r>
            <a:r>
              <a:rPr lang="fr-FR" sz="1200" dirty="0" err="1" smtClean="0">
                <a:latin typeface="Biondi" pitchFamily="2" charset="0"/>
              </a:rPr>
              <a:t>cable</a:t>
            </a:r>
            <a:endParaRPr lang="fr-FR" sz="1200" dirty="0">
              <a:latin typeface="Biondi" pitchFamily="2" charset="0"/>
            </a:endParaRPr>
          </a:p>
        </p:txBody>
      </p:sp>
      <p:sp>
        <p:nvSpPr>
          <p:cNvPr id="61" name="Cylindre 60"/>
          <p:cNvSpPr/>
          <p:nvPr/>
        </p:nvSpPr>
        <p:spPr>
          <a:xfrm>
            <a:off x="3213709" y="4188698"/>
            <a:ext cx="90010" cy="1152128"/>
          </a:xfrm>
          <a:prstGeom prst="can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Cylindre 61"/>
          <p:cNvSpPr/>
          <p:nvPr/>
        </p:nvSpPr>
        <p:spPr>
          <a:xfrm>
            <a:off x="3071373" y="4330099"/>
            <a:ext cx="90010" cy="1152128"/>
          </a:xfrm>
          <a:prstGeom prst="can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Cylindre 66"/>
          <p:cNvSpPr/>
          <p:nvPr/>
        </p:nvSpPr>
        <p:spPr>
          <a:xfrm>
            <a:off x="854754" y="4216309"/>
            <a:ext cx="90010" cy="1152128"/>
          </a:xfrm>
          <a:prstGeom prst="can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ylindre 68"/>
          <p:cNvSpPr/>
          <p:nvPr/>
        </p:nvSpPr>
        <p:spPr>
          <a:xfrm>
            <a:off x="728740" y="4335173"/>
            <a:ext cx="90010" cy="1152128"/>
          </a:xfrm>
          <a:prstGeom prst="can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7504" y="116632"/>
            <a:ext cx="624408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Bottom</a:t>
            </a:r>
            <a:r>
              <a:rPr lang="fr-FR" sz="1600" dirty="0" smtClean="0">
                <a:latin typeface="Biondi" pitchFamily="2" charset="0"/>
              </a:rPr>
              <a:t> Release solution (</a:t>
            </a:r>
            <a:r>
              <a:rPr lang="fr-FR" sz="1600" dirty="0" err="1" smtClean="0">
                <a:latin typeface="Biondi" pitchFamily="2" charset="0"/>
              </a:rPr>
              <a:t>at</a:t>
            </a:r>
            <a:r>
              <a:rPr lang="fr-FR" sz="1600" dirty="0" smtClean="0">
                <a:latin typeface="Biondi" pitchFamily="2" charset="0"/>
              </a:rPr>
              <a:t> least for first tests)</a:t>
            </a:r>
            <a:endParaRPr lang="fr-FR" sz="1600" dirty="0">
              <a:latin typeface="Biondi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1480241" y="4188698"/>
            <a:ext cx="652912" cy="1400969"/>
          </a:xfrm>
          <a:prstGeom prst="cub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stCxn id="4" idx="0"/>
            <a:endCxn id="4" idx="0"/>
          </p:cNvCxnSpPr>
          <p:nvPr/>
        </p:nvCxnSpPr>
        <p:spPr>
          <a:xfrm>
            <a:off x="1888311" y="41886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934874" y="4270049"/>
            <a:ext cx="108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1586975" y="4269788"/>
            <a:ext cx="108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9" idx="7"/>
          </p:cNvCxnSpPr>
          <p:nvPr/>
        </p:nvCxnSpPr>
        <p:spPr>
          <a:xfrm flipH="1">
            <a:off x="2244732" y="4006471"/>
            <a:ext cx="1247148" cy="1252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2719194" y="3728065"/>
            <a:ext cx="242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iondi" pitchFamily="2" charset="0"/>
              </a:rPr>
              <a:t> </a:t>
            </a:r>
            <a:r>
              <a:rPr lang="fr-FR" sz="1200" dirty="0" err="1" smtClean="0">
                <a:latin typeface="Biondi" pitchFamily="2" charset="0"/>
              </a:rPr>
              <a:t>mechanic</a:t>
            </a:r>
            <a:r>
              <a:rPr lang="fr-FR" sz="1200" dirty="0" smtClean="0">
                <a:latin typeface="Biondi" pitchFamily="2" charset="0"/>
              </a:rPr>
              <a:t> release by </a:t>
            </a:r>
            <a:r>
              <a:rPr lang="fr-FR" sz="1200" dirty="0" err="1" smtClean="0">
                <a:latin typeface="Biondi" pitchFamily="2" charset="0"/>
              </a:rPr>
              <a:t>rov</a:t>
            </a:r>
            <a:endParaRPr lang="fr-FR" sz="1200" dirty="0">
              <a:latin typeface="Biondi" pitchFamily="2" charset="0"/>
            </a:endParaRPr>
          </a:p>
        </p:txBody>
      </p:sp>
      <p:cxnSp>
        <p:nvCxnSpPr>
          <p:cNvPr id="36" name="Connecteur droit avec flèche 35"/>
          <p:cNvCxnSpPr>
            <a:endCxn id="53" idx="0"/>
          </p:cNvCxnSpPr>
          <p:nvPr/>
        </p:nvCxnSpPr>
        <p:spPr>
          <a:xfrm flipH="1">
            <a:off x="2006334" y="3778875"/>
            <a:ext cx="398432" cy="307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687690" y="5498267"/>
            <a:ext cx="297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Acoustic release for </a:t>
            </a:r>
            <a:r>
              <a:rPr lang="fr-FR" sz="1200" dirty="0" err="1" smtClean="0"/>
              <a:t>load</a:t>
            </a:r>
            <a:r>
              <a:rPr lang="fr-FR" sz="1200" dirty="0" smtClean="0"/>
              <a:t> </a:t>
            </a:r>
            <a:r>
              <a:rPr lang="fr-FR" sz="1200" dirty="0" err="1" smtClean="0"/>
              <a:t>transfer</a:t>
            </a:r>
            <a:endParaRPr lang="fr-FR" sz="1200" dirty="0" smtClean="0"/>
          </a:p>
          <a:p>
            <a:r>
              <a:rPr lang="fr-FR" sz="1200" dirty="0" err="1"/>
              <a:t>f</a:t>
            </a:r>
            <a:r>
              <a:rPr lang="fr-FR" sz="1200" dirty="0" err="1" smtClean="0"/>
              <a:t>rom</a:t>
            </a:r>
            <a:r>
              <a:rPr lang="fr-FR" sz="1200" dirty="0" smtClean="0"/>
              <a:t> 25t </a:t>
            </a:r>
            <a:r>
              <a:rPr lang="fr-FR" sz="1200" dirty="0" err="1" smtClean="0"/>
              <a:t>hook</a:t>
            </a:r>
            <a:r>
              <a:rPr lang="fr-FR" sz="1200" dirty="0" smtClean="0"/>
              <a:t> to </a:t>
            </a:r>
            <a:r>
              <a:rPr lang="fr-FR" sz="1200" dirty="0" err="1" smtClean="0"/>
              <a:t>depsea</a:t>
            </a:r>
            <a:r>
              <a:rPr lang="fr-FR" sz="1200" dirty="0" smtClean="0"/>
              <a:t> </a:t>
            </a:r>
            <a:r>
              <a:rPr lang="fr-FR" sz="1200" dirty="0" err="1" smtClean="0"/>
              <a:t>deployment</a:t>
            </a:r>
            <a:r>
              <a:rPr lang="fr-FR" sz="1200" dirty="0" smtClean="0"/>
              <a:t> winch</a:t>
            </a:r>
          </a:p>
          <a:p>
            <a:r>
              <a:rPr lang="fr-FR" sz="1200" b="1" dirty="0" smtClean="0"/>
              <a:t>The </a:t>
            </a:r>
            <a:r>
              <a:rPr lang="fr-FR" sz="1200" b="1" dirty="0" err="1" smtClean="0"/>
              <a:t>deployment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cable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is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released</a:t>
            </a:r>
            <a:r>
              <a:rPr lang="fr-FR" sz="1200" b="1" dirty="0" smtClean="0"/>
              <a:t> by </a:t>
            </a:r>
            <a:r>
              <a:rPr lang="fr-FR" sz="1200" b="1" dirty="0" err="1" smtClean="0"/>
              <a:t>Rov</a:t>
            </a:r>
            <a:endParaRPr lang="fr-FR" sz="1200" b="1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9" t="14631" r="64974" b="68280"/>
          <a:stretch/>
        </p:blipFill>
        <p:spPr bwMode="auto">
          <a:xfrm rot="1204757">
            <a:off x="1565761" y="2542403"/>
            <a:ext cx="955669" cy="148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onnecteur droit 25"/>
          <p:cNvCxnSpPr/>
          <p:nvPr/>
        </p:nvCxnSpPr>
        <p:spPr>
          <a:xfrm>
            <a:off x="1769859" y="4052733"/>
            <a:ext cx="24587" cy="1329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Forme libre 4"/>
          <p:cNvSpPr/>
          <p:nvPr/>
        </p:nvSpPr>
        <p:spPr>
          <a:xfrm>
            <a:off x="2006334" y="3026431"/>
            <a:ext cx="224115" cy="675252"/>
          </a:xfrm>
          <a:custGeom>
            <a:avLst/>
            <a:gdLst>
              <a:gd name="connsiteX0" fmla="*/ 0 w 233266"/>
              <a:gd name="connsiteY0" fmla="*/ 998375 h 998375"/>
              <a:gd name="connsiteX1" fmla="*/ 186613 w 233266"/>
              <a:gd name="connsiteY1" fmla="*/ 373224 h 998375"/>
              <a:gd name="connsiteX2" fmla="*/ 233266 w 233266"/>
              <a:gd name="connsiteY2" fmla="*/ 0 h 99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266" h="998375">
                <a:moveTo>
                  <a:pt x="0" y="998375"/>
                </a:moveTo>
                <a:cubicBezTo>
                  <a:pt x="73867" y="768997"/>
                  <a:pt x="147735" y="539620"/>
                  <a:pt x="186613" y="373224"/>
                </a:cubicBezTo>
                <a:cubicBezTo>
                  <a:pt x="225491" y="206828"/>
                  <a:pt x="229378" y="103414"/>
                  <a:pt x="2332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079100" y="2869805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25t </a:t>
            </a:r>
            <a:r>
              <a:rPr lang="fr-FR" sz="1100" dirty="0" err="1" smtClean="0"/>
              <a:t>hook</a:t>
            </a:r>
            <a:endParaRPr lang="fr-FR" sz="1100" dirty="0"/>
          </a:p>
        </p:txBody>
      </p:sp>
      <p:sp>
        <p:nvSpPr>
          <p:cNvPr id="48" name="Forme libre 47"/>
          <p:cNvSpPr/>
          <p:nvPr/>
        </p:nvSpPr>
        <p:spPr>
          <a:xfrm>
            <a:off x="1587105" y="4121366"/>
            <a:ext cx="470958" cy="205710"/>
          </a:xfrm>
          <a:custGeom>
            <a:avLst/>
            <a:gdLst>
              <a:gd name="connsiteX0" fmla="*/ 0 w 1035698"/>
              <a:gd name="connsiteY0" fmla="*/ 312314 h 312314"/>
              <a:gd name="connsiteX1" fmla="*/ 251927 w 1035698"/>
              <a:gd name="connsiteY1" fmla="*/ 88380 h 312314"/>
              <a:gd name="connsiteX2" fmla="*/ 625151 w 1035698"/>
              <a:gd name="connsiteY2" fmla="*/ 32396 h 312314"/>
              <a:gd name="connsiteX3" fmla="*/ 559837 w 1035698"/>
              <a:gd name="connsiteY3" fmla="*/ 4404 h 312314"/>
              <a:gd name="connsiteX4" fmla="*/ 783772 w 1035698"/>
              <a:gd name="connsiteY4" fmla="*/ 125702 h 312314"/>
              <a:gd name="connsiteX5" fmla="*/ 1035698 w 1035698"/>
              <a:gd name="connsiteY5" fmla="*/ 247000 h 312314"/>
              <a:gd name="connsiteX0" fmla="*/ 0 w 1035698"/>
              <a:gd name="connsiteY0" fmla="*/ 312314 h 312314"/>
              <a:gd name="connsiteX1" fmla="*/ 251927 w 1035698"/>
              <a:gd name="connsiteY1" fmla="*/ 88380 h 312314"/>
              <a:gd name="connsiteX2" fmla="*/ 625151 w 1035698"/>
              <a:gd name="connsiteY2" fmla="*/ 32396 h 312314"/>
              <a:gd name="connsiteX3" fmla="*/ 497887 w 1035698"/>
              <a:gd name="connsiteY3" fmla="*/ 4404 h 312314"/>
              <a:gd name="connsiteX4" fmla="*/ 783772 w 1035698"/>
              <a:gd name="connsiteY4" fmla="*/ 125702 h 312314"/>
              <a:gd name="connsiteX5" fmla="*/ 1035698 w 1035698"/>
              <a:gd name="connsiteY5" fmla="*/ 247000 h 312314"/>
              <a:gd name="connsiteX0" fmla="*/ 0 w 1035698"/>
              <a:gd name="connsiteY0" fmla="*/ 340932 h 340932"/>
              <a:gd name="connsiteX1" fmla="*/ 251927 w 1035698"/>
              <a:gd name="connsiteY1" fmla="*/ 116998 h 340932"/>
              <a:gd name="connsiteX2" fmla="*/ 640640 w 1035698"/>
              <a:gd name="connsiteY2" fmla="*/ 5030 h 340932"/>
              <a:gd name="connsiteX3" fmla="*/ 497887 w 1035698"/>
              <a:gd name="connsiteY3" fmla="*/ 33022 h 340932"/>
              <a:gd name="connsiteX4" fmla="*/ 783772 w 1035698"/>
              <a:gd name="connsiteY4" fmla="*/ 154320 h 340932"/>
              <a:gd name="connsiteX5" fmla="*/ 1035698 w 1035698"/>
              <a:gd name="connsiteY5" fmla="*/ 275618 h 340932"/>
              <a:gd name="connsiteX0" fmla="*/ 0 w 1035698"/>
              <a:gd name="connsiteY0" fmla="*/ 352313 h 352313"/>
              <a:gd name="connsiteX1" fmla="*/ 251927 w 1035698"/>
              <a:gd name="connsiteY1" fmla="*/ 128379 h 352313"/>
              <a:gd name="connsiteX2" fmla="*/ 640640 w 1035698"/>
              <a:gd name="connsiteY2" fmla="*/ 16411 h 352313"/>
              <a:gd name="connsiteX3" fmla="*/ 497887 w 1035698"/>
              <a:gd name="connsiteY3" fmla="*/ 16411 h 352313"/>
              <a:gd name="connsiteX4" fmla="*/ 783772 w 1035698"/>
              <a:gd name="connsiteY4" fmla="*/ 165701 h 352313"/>
              <a:gd name="connsiteX5" fmla="*/ 1035698 w 1035698"/>
              <a:gd name="connsiteY5" fmla="*/ 286999 h 352313"/>
              <a:gd name="connsiteX0" fmla="*/ 0 w 927287"/>
              <a:gd name="connsiteY0" fmla="*/ 352313 h 352313"/>
              <a:gd name="connsiteX1" fmla="*/ 251927 w 927287"/>
              <a:gd name="connsiteY1" fmla="*/ 128379 h 352313"/>
              <a:gd name="connsiteX2" fmla="*/ 640640 w 927287"/>
              <a:gd name="connsiteY2" fmla="*/ 16411 h 352313"/>
              <a:gd name="connsiteX3" fmla="*/ 497887 w 927287"/>
              <a:gd name="connsiteY3" fmla="*/ 16411 h 352313"/>
              <a:gd name="connsiteX4" fmla="*/ 783772 w 927287"/>
              <a:gd name="connsiteY4" fmla="*/ 165701 h 352313"/>
              <a:gd name="connsiteX5" fmla="*/ 927287 w 927287"/>
              <a:gd name="connsiteY5" fmla="*/ 333652 h 3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287" h="352313">
                <a:moveTo>
                  <a:pt x="0" y="352313"/>
                </a:moveTo>
                <a:cubicBezTo>
                  <a:pt x="73867" y="263672"/>
                  <a:pt x="145154" y="184363"/>
                  <a:pt x="251927" y="128379"/>
                </a:cubicBezTo>
                <a:cubicBezTo>
                  <a:pt x="358700" y="72395"/>
                  <a:pt x="599647" y="35072"/>
                  <a:pt x="640640" y="16411"/>
                </a:cubicBezTo>
                <a:cubicBezTo>
                  <a:pt x="681633" y="-2250"/>
                  <a:pt x="474032" y="-8471"/>
                  <a:pt x="497887" y="16411"/>
                </a:cubicBezTo>
                <a:cubicBezTo>
                  <a:pt x="521742" y="41293"/>
                  <a:pt x="704462" y="125268"/>
                  <a:pt x="783772" y="165701"/>
                </a:cubicBezTo>
                <a:cubicBezTo>
                  <a:pt x="863082" y="206134"/>
                  <a:pt x="840979" y="293219"/>
                  <a:pt x="927287" y="33365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Bouée 52"/>
          <p:cNvSpPr/>
          <p:nvPr/>
        </p:nvSpPr>
        <p:spPr>
          <a:xfrm rot="3780000">
            <a:off x="1901110" y="4044891"/>
            <a:ext cx="75327" cy="15165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384255" y="5186467"/>
            <a:ext cx="1008112" cy="49389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3995936" y="3356992"/>
            <a:ext cx="432048" cy="381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18109" y="3145228"/>
            <a:ext cx="18272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906885" y="2860854"/>
            <a:ext cx="81009" cy="284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4787001" y="2276872"/>
            <a:ext cx="298783" cy="857482"/>
          </a:xfrm>
          <a:custGeom>
            <a:avLst/>
            <a:gdLst>
              <a:gd name="connsiteX0" fmla="*/ 209605 w 302947"/>
              <a:gd name="connsiteY0" fmla="*/ 65314 h 857482"/>
              <a:gd name="connsiteX1" fmla="*/ 209605 w 302947"/>
              <a:gd name="connsiteY1" fmla="*/ 475861 h 857482"/>
              <a:gd name="connsiteX2" fmla="*/ 293581 w 302947"/>
              <a:gd name="connsiteY2" fmla="*/ 671804 h 857482"/>
              <a:gd name="connsiteX3" fmla="*/ 293581 w 302947"/>
              <a:gd name="connsiteY3" fmla="*/ 811763 h 857482"/>
              <a:gd name="connsiteX4" fmla="*/ 228267 w 302947"/>
              <a:gd name="connsiteY4" fmla="*/ 821094 h 857482"/>
              <a:gd name="connsiteX5" fmla="*/ 218936 w 302947"/>
              <a:gd name="connsiteY5" fmla="*/ 578498 h 857482"/>
              <a:gd name="connsiteX6" fmla="*/ 116299 w 302947"/>
              <a:gd name="connsiteY6" fmla="*/ 541175 h 857482"/>
              <a:gd name="connsiteX7" fmla="*/ 78977 w 302947"/>
              <a:gd name="connsiteY7" fmla="*/ 578498 h 857482"/>
              <a:gd name="connsiteX8" fmla="*/ 88307 w 302947"/>
              <a:gd name="connsiteY8" fmla="*/ 821094 h 857482"/>
              <a:gd name="connsiteX9" fmla="*/ 4332 w 302947"/>
              <a:gd name="connsiteY9" fmla="*/ 821094 h 857482"/>
              <a:gd name="connsiteX10" fmla="*/ 22993 w 302947"/>
              <a:gd name="connsiteY10" fmla="*/ 485192 h 857482"/>
              <a:gd name="connsiteX11" fmla="*/ 116299 w 302947"/>
              <a:gd name="connsiteY11" fmla="*/ 214604 h 857482"/>
              <a:gd name="connsiteX12" fmla="*/ 116299 w 302947"/>
              <a:gd name="connsiteY12" fmla="*/ 0 h 857482"/>
              <a:gd name="connsiteX0" fmla="*/ 209605 w 301173"/>
              <a:gd name="connsiteY0" fmla="*/ 65314 h 857482"/>
              <a:gd name="connsiteX1" fmla="*/ 237597 w 301173"/>
              <a:gd name="connsiteY1" fmla="*/ 475861 h 857482"/>
              <a:gd name="connsiteX2" fmla="*/ 293581 w 301173"/>
              <a:gd name="connsiteY2" fmla="*/ 671804 h 857482"/>
              <a:gd name="connsiteX3" fmla="*/ 293581 w 301173"/>
              <a:gd name="connsiteY3" fmla="*/ 811763 h 857482"/>
              <a:gd name="connsiteX4" fmla="*/ 228267 w 301173"/>
              <a:gd name="connsiteY4" fmla="*/ 821094 h 857482"/>
              <a:gd name="connsiteX5" fmla="*/ 218936 w 301173"/>
              <a:gd name="connsiteY5" fmla="*/ 578498 h 857482"/>
              <a:gd name="connsiteX6" fmla="*/ 116299 w 301173"/>
              <a:gd name="connsiteY6" fmla="*/ 541175 h 857482"/>
              <a:gd name="connsiteX7" fmla="*/ 78977 w 301173"/>
              <a:gd name="connsiteY7" fmla="*/ 578498 h 857482"/>
              <a:gd name="connsiteX8" fmla="*/ 88307 w 301173"/>
              <a:gd name="connsiteY8" fmla="*/ 821094 h 857482"/>
              <a:gd name="connsiteX9" fmla="*/ 4332 w 301173"/>
              <a:gd name="connsiteY9" fmla="*/ 821094 h 857482"/>
              <a:gd name="connsiteX10" fmla="*/ 22993 w 301173"/>
              <a:gd name="connsiteY10" fmla="*/ 485192 h 857482"/>
              <a:gd name="connsiteX11" fmla="*/ 116299 w 301173"/>
              <a:gd name="connsiteY11" fmla="*/ 214604 h 857482"/>
              <a:gd name="connsiteX12" fmla="*/ 116299 w 301173"/>
              <a:gd name="connsiteY12" fmla="*/ 0 h 857482"/>
              <a:gd name="connsiteX0" fmla="*/ 209605 w 301173"/>
              <a:gd name="connsiteY0" fmla="*/ 65314 h 857482"/>
              <a:gd name="connsiteX1" fmla="*/ 237597 w 301173"/>
              <a:gd name="connsiteY1" fmla="*/ 475861 h 857482"/>
              <a:gd name="connsiteX2" fmla="*/ 293581 w 301173"/>
              <a:gd name="connsiteY2" fmla="*/ 671804 h 857482"/>
              <a:gd name="connsiteX3" fmla="*/ 293581 w 301173"/>
              <a:gd name="connsiteY3" fmla="*/ 811763 h 857482"/>
              <a:gd name="connsiteX4" fmla="*/ 228267 w 301173"/>
              <a:gd name="connsiteY4" fmla="*/ 821094 h 857482"/>
              <a:gd name="connsiteX5" fmla="*/ 218936 w 301173"/>
              <a:gd name="connsiteY5" fmla="*/ 578498 h 857482"/>
              <a:gd name="connsiteX6" fmla="*/ 78977 w 301173"/>
              <a:gd name="connsiteY6" fmla="*/ 578498 h 857482"/>
              <a:gd name="connsiteX7" fmla="*/ 88307 w 301173"/>
              <a:gd name="connsiteY7" fmla="*/ 821094 h 857482"/>
              <a:gd name="connsiteX8" fmla="*/ 4332 w 301173"/>
              <a:gd name="connsiteY8" fmla="*/ 821094 h 857482"/>
              <a:gd name="connsiteX9" fmla="*/ 22993 w 301173"/>
              <a:gd name="connsiteY9" fmla="*/ 485192 h 857482"/>
              <a:gd name="connsiteX10" fmla="*/ 116299 w 301173"/>
              <a:gd name="connsiteY10" fmla="*/ 214604 h 857482"/>
              <a:gd name="connsiteX11" fmla="*/ 116299 w 301173"/>
              <a:gd name="connsiteY11" fmla="*/ 0 h 857482"/>
              <a:gd name="connsiteX0" fmla="*/ 209605 w 298783"/>
              <a:gd name="connsiteY0" fmla="*/ 65314 h 857482"/>
              <a:gd name="connsiteX1" fmla="*/ 284250 w 298783"/>
              <a:gd name="connsiteY1" fmla="*/ 466531 h 857482"/>
              <a:gd name="connsiteX2" fmla="*/ 293581 w 298783"/>
              <a:gd name="connsiteY2" fmla="*/ 671804 h 857482"/>
              <a:gd name="connsiteX3" fmla="*/ 293581 w 298783"/>
              <a:gd name="connsiteY3" fmla="*/ 811763 h 857482"/>
              <a:gd name="connsiteX4" fmla="*/ 228267 w 298783"/>
              <a:gd name="connsiteY4" fmla="*/ 821094 h 857482"/>
              <a:gd name="connsiteX5" fmla="*/ 218936 w 298783"/>
              <a:gd name="connsiteY5" fmla="*/ 578498 h 857482"/>
              <a:gd name="connsiteX6" fmla="*/ 78977 w 298783"/>
              <a:gd name="connsiteY6" fmla="*/ 578498 h 857482"/>
              <a:gd name="connsiteX7" fmla="*/ 88307 w 298783"/>
              <a:gd name="connsiteY7" fmla="*/ 821094 h 857482"/>
              <a:gd name="connsiteX8" fmla="*/ 4332 w 298783"/>
              <a:gd name="connsiteY8" fmla="*/ 821094 h 857482"/>
              <a:gd name="connsiteX9" fmla="*/ 22993 w 298783"/>
              <a:gd name="connsiteY9" fmla="*/ 485192 h 857482"/>
              <a:gd name="connsiteX10" fmla="*/ 116299 w 298783"/>
              <a:gd name="connsiteY10" fmla="*/ 214604 h 857482"/>
              <a:gd name="connsiteX11" fmla="*/ 116299 w 298783"/>
              <a:gd name="connsiteY11" fmla="*/ 0 h 85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783" h="857482">
                <a:moveTo>
                  <a:pt x="209605" y="65314"/>
                </a:moveTo>
                <a:cubicBezTo>
                  <a:pt x="202607" y="220046"/>
                  <a:pt x="270254" y="365449"/>
                  <a:pt x="284250" y="466531"/>
                </a:cubicBezTo>
                <a:cubicBezTo>
                  <a:pt x="298246" y="567613"/>
                  <a:pt x="292026" y="614265"/>
                  <a:pt x="293581" y="671804"/>
                </a:cubicBezTo>
                <a:cubicBezTo>
                  <a:pt x="295136" y="729343"/>
                  <a:pt x="304467" y="786882"/>
                  <a:pt x="293581" y="811763"/>
                </a:cubicBezTo>
                <a:cubicBezTo>
                  <a:pt x="282695" y="836644"/>
                  <a:pt x="240708" y="859971"/>
                  <a:pt x="228267" y="821094"/>
                </a:cubicBezTo>
                <a:cubicBezTo>
                  <a:pt x="215826" y="782217"/>
                  <a:pt x="243818" y="618931"/>
                  <a:pt x="218936" y="578498"/>
                </a:cubicBezTo>
                <a:cubicBezTo>
                  <a:pt x="194054" y="538065"/>
                  <a:pt x="100748" y="538065"/>
                  <a:pt x="78977" y="578498"/>
                </a:cubicBezTo>
                <a:cubicBezTo>
                  <a:pt x="57206" y="618931"/>
                  <a:pt x="100748" y="780661"/>
                  <a:pt x="88307" y="821094"/>
                </a:cubicBezTo>
                <a:cubicBezTo>
                  <a:pt x="75866" y="861527"/>
                  <a:pt x="15218" y="877078"/>
                  <a:pt x="4332" y="821094"/>
                </a:cubicBezTo>
                <a:cubicBezTo>
                  <a:pt x="-6554" y="765110"/>
                  <a:pt x="4332" y="586274"/>
                  <a:pt x="22993" y="485192"/>
                </a:cubicBezTo>
                <a:cubicBezTo>
                  <a:pt x="41654" y="384110"/>
                  <a:pt x="100748" y="295469"/>
                  <a:pt x="116299" y="214604"/>
                </a:cubicBezTo>
                <a:cubicBezTo>
                  <a:pt x="131850" y="133739"/>
                  <a:pt x="124074" y="66869"/>
                  <a:pt x="11629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666181" y="2991659"/>
            <a:ext cx="57606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018109" y="2902974"/>
            <a:ext cx="665551" cy="177369"/>
          </a:xfrm>
          <a:custGeom>
            <a:avLst/>
            <a:gdLst>
              <a:gd name="connsiteX0" fmla="*/ 0 w 326571"/>
              <a:gd name="connsiteY0" fmla="*/ 104739 h 198045"/>
              <a:gd name="connsiteX1" fmla="*/ 93306 w 326571"/>
              <a:gd name="connsiteY1" fmla="*/ 2102 h 198045"/>
              <a:gd name="connsiteX2" fmla="*/ 111967 w 326571"/>
              <a:gd name="connsiteY2" fmla="*/ 188714 h 198045"/>
              <a:gd name="connsiteX3" fmla="*/ 177281 w 326571"/>
              <a:gd name="connsiteY3" fmla="*/ 20763 h 198045"/>
              <a:gd name="connsiteX4" fmla="*/ 233265 w 326571"/>
              <a:gd name="connsiteY4" fmla="*/ 198045 h 198045"/>
              <a:gd name="connsiteX5" fmla="*/ 279918 w 326571"/>
              <a:gd name="connsiteY5" fmla="*/ 20763 h 198045"/>
              <a:gd name="connsiteX6" fmla="*/ 326571 w 326571"/>
              <a:gd name="connsiteY6" fmla="*/ 179383 h 198045"/>
              <a:gd name="connsiteX0" fmla="*/ 0 w 317241"/>
              <a:gd name="connsiteY0" fmla="*/ 149575 h 196228"/>
              <a:gd name="connsiteX1" fmla="*/ 83976 w 317241"/>
              <a:gd name="connsiteY1" fmla="*/ 285 h 196228"/>
              <a:gd name="connsiteX2" fmla="*/ 102637 w 317241"/>
              <a:gd name="connsiteY2" fmla="*/ 186897 h 196228"/>
              <a:gd name="connsiteX3" fmla="*/ 167951 w 317241"/>
              <a:gd name="connsiteY3" fmla="*/ 18946 h 196228"/>
              <a:gd name="connsiteX4" fmla="*/ 223935 w 317241"/>
              <a:gd name="connsiteY4" fmla="*/ 196228 h 196228"/>
              <a:gd name="connsiteX5" fmla="*/ 270588 w 317241"/>
              <a:gd name="connsiteY5" fmla="*/ 18946 h 196228"/>
              <a:gd name="connsiteX6" fmla="*/ 317241 w 317241"/>
              <a:gd name="connsiteY6" fmla="*/ 177566 h 196228"/>
              <a:gd name="connsiteX0" fmla="*/ 0 w 326572"/>
              <a:gd name="connsiteY0" fmla="*/ 195953 h 195953"/>
              <a:gd name="connsiteX1" fmla="*/ 93307 w 326572"/>
              <a:gd name="connsiteY1" fmla="*/ 10 h 195953"/>
              <a:gd name="connsiteX2" fmla="*/ 111968 w 326572"/>
              <a:gd name="connsiteY2" fmla="*/ 186622 h 195953"/>
              <a:gd name="connsiteX3" fmla="*/ 177282 w 326572"/>
              <a:gd name="connsiteY3" fmla="*/ 18671 h 195953"/>
              <a:gd name="connsiteX4" fmla="*/ 233266 w 326572"/>
              <a:gd name="connsiteY4" fmla="*/ 195953 h 195953"/>
              <a:gd name="connsiteX5" fmla="*/ 279919 w 326572"/>
              <a:gd name="connsiteY5" fmla="*/ 18671 h 195953"/>
              <a:gd name="connsiteX6" fmla="*/ 326572 w 326572"/>
              <a:gd name="connsiteY6" fmla="*/ 177291 h 195953"/>
              <a:gd name="connsiteX0" fmla="*/ 0 w 326572"/>
              <a:gd name="connsiteY0" fmla="*/ 177369 h 177369"/>
              <a:gd name="connsiteX1" fmla="*/ 83976 w 326572"/>
              <a:gd name="connsiteY1" fmla="*/ 9418 h 177369"/>
              <a:gd name="connsiteX2" fmla="*/ 111968 w 326572"/>
              <a:gd name="connsiteY2" fmla="*/ 168038 h 177369"/>
              <a:gd name="connsiteX3" fmla="*/ 177282 w 326572"/>
              <a:gd name="connsiteY3" fmla="*/ 87 h 177369"/>
              <a:gd name="connsiteX4" fmla="*/ 233266 w 326572"/>
              <a:gd name="connsiteY4" fmla="*/ 177369 h 177369"/>
              <a:gd name="connsiteX5" fmla="*/ 279919 w 326572"/>
              <a:gd name="connsiteY5" fmla="*/ 87 h 177369"/>
              <a:gd name="connsiteX6" fmla="*/ 326572 w 326572"/>
              <a:gd name="connsiteY6" fmla="*/ 158707 h 17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2" h="177369">
                <a:moveTo>
                  <a:pt x="0" y="177369"/>
                </a:moveTo>
                <a:cubicBezTo>
                  <a:pt x="37322" y="119052"/>
                  <a:pt x="65315" y="10973"/>
                  <a:pt x="83976" y="9418"/>
                </a:cubicBezTo>
                <a:cubicBezTo>
                  <a:pt x="102637" y="7863"/>
                  <a:pt x="96417" y="169593"/>
                  <a:pt x="111968" y="168038"/>
                </a:cubicBezTo>
                <a:cubicBezTo>
                  <a:pt x="127519" y="166483"/>
                  <a:pt x="157066" y="-1468"/>
                  <a:pt x="177282" y="87"/>
                </a:cubicBezTo>
                <a:cubicBezTo>
                  <a:pt x="197498" y="1642"/>
                  <a:pt x="216160" y="177369"/>
                  <a:pt x="233266" y="177369"/>
                </a:cubicBezTo>
                <a:cubicBezTo>
                  <a:pt x="250372" y="177369"/>
                  <a:pt x="264368" y="3197"/>
                  <a:pt x="279919" y="87"/>
                </a:cubicBezTo>
                <a:cubicBezTo>
                  <a:pt x="295470" y="-3023"/>
                  <a:pt x="311021" y="77842"/>
                  <a:pt x="326572" y="1587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3995936" y="2902974"/>
            <a:ext cx="0" cy="266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4726019" y="3023322"/>
            <a:ext cx="1525442" cy="9330"/>
          </a:xfrm>
          <a:custGeom>
            <a:avLst/>
            <a:gdLst>
              <a:gd name="connsiteX0" fmla="*/ 0 w 1525442"/>
              <a:gd name="connsiteY0" fmla="*/ 0 h 9330"/>
              <a:gd name="connsiteX1" fmla="*/ 1399591 w 1525442"/>
              <a:gd name="connsiteY1" fmla="*/ 0 h 9330"/>
              <a:gd name="connsiteX2" fmla="*/ 1371600 w 1525442"/>
              <a:gd name="connsiteY2" fmla="*/ 9330 h 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442" h="9330">
                <a:moveTo>
                  <a:pt x="0" y="0"/>
                </a:moveTo>
                <a:lnTo>
                  <a:pt x="1399591" y="0"/>
                </a:lnTo>
                <a:cubicBezTo>
                  <a:pt x="1628191" y="1555"/>
                  <a:pt x="1499895" y="5442"/>
                  <a:pt x="1371600" y="933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5845312" y="2902974"/>
            <a:ext cx="195436" cy="231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5827479" y="2902974"/>
            <a:ext cx="213269" cy="231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5827479" y="2925535"/>
            <a:ext cx="0" cy="259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Bouée 81"/>
          <p:cNvSpPr/>
          <p:nvPr/>
        </p:nvSpPr>
        <p:spPr>
          <a:xfrm>
            <a:off x="1728166" y="3906092"/>
            <a:ext cx="75327" cy="15165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4" name="Connecteur droit 43"/>
          <p:cNvCxnSpPr>
            <a:stCxn id="82" idx="0"/>
            <a:endCxn id="27" idx="1"/>
          </p:cNvCxnSpPr>
          <p:nvPr/>
        </p:nvCxnSpPr>
        <p:spPr>
          <a:xfrm flipV="1">
            <a:off x="1765830" y="1135860"/>
            <a:ext cx="4029" cy="27702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0" y="4432180"/>
            <a:ext cx="1468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Biondi" pitchFamily="2" charset="0"/>
              </a:rPr>
              <a:t>2,5m </a:t>
            </a:r>
            <a:r>
              <a:rPr lang="fr-FR" sz="1050" dirty="0" err="1" smtClean="0">
                <a:latin typeface="Biondi" pitchFamily="2" charset="0"/>
              </a:rPr>
              <a:t>steel</a:t>
            </a:r>
            <a:r>
              <a:rPr lang="fr-FR" sz="1050" dirty="0" smtClean="0">
                <a:latin typeface="Biondi" pitchFamily="2" charset="0"/>
              </a:rPr>
              <a:t> </a:t>
            </a:r>
            <a:r>
              <a:rPr lang="fr-FR" sz="1050" dirty="0" err="1" smtClean="0">
                <a:latin typeface="Biondi" pitchFamily="2" charset="0"/>
              </a:rPr>
              <a:t>cable</a:t>
            </a:r>
            <a:endParaRPr lang="fr-FR" sz="1050" dirty="0">
              <a:latin typeface="Biondi" pitchFamily="2" charset="0"/>
            </a:endParaRPr>
          </a:p>
        </p:txBody>
      </p:sp>
      <p:cxnSp>
        <p:nvCxnSpPr>
          <p:cNvPr id="49" name="Connecteur droit avec flèche 48"/>
          <p:cNvCxnSpPr>
            <a:stCxn id="45" idx="3"/>
          </p:cNvCxnSpPr>
          <p:nvPr/>
        </p:nvCxnSpPr>
        <p:spPr>
          <a:xfrm>
            <a:off x="1468672" y="4559138"/>
            <a:ext cx="288505" cy="73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854114" y="2348880"/>
            <a:ext cx="20746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Biondi" pitchFamily="2" charset="0"/>
              </a:rPr>
              <a:t>40m </a:t>
            </a:r>
            <a:r>
              <a:rPr lang="fr-FR" sz="1100" dirty="0" err="1" smtClean="0">
                <a:latin typeface="Biondi" pitchFamily="2" charset="0"/>
              </a:rPr>
              <a:t>dynaone</a:t>
            </a:r>
            <a:r>
              <a:rPr lang="fr-FR" sz="1100" dirty="0" smtClean="0">
                <a:latin typeface="Biondi" pitchFamily="2" charset="0"/>
              </a:rPr>
              <a:t> HS 22mm</a:t>
            </a:r>
            <a:endParaRPr lang="fr-FR" sz="1100" dirty="0">
              <a:latin typeface="Biondi" pitchFamily="2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434209" y="4709968"/>
            <a:ext cx="764491" cy="808519"/>
            <a:chOff x="4818824" y="4092673"/>
            <a:chExt cx="2255525" cy="914075"/>
          </a:xfrm>
        </p:grpSpPr>
        <p:sp>
          <p:nvSpPr>
            <p:cNvPr id="64" name="Rectangle 63"/>
            <p:cNvSpPr/>
            <p:nvPr/>
          </p:nvSpPr>
          <p:spPr>
            <a:xfrm>
              <a:off x="4840997" y="4961029"/>
              <a:ext cx="1827203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29773" y="4676655"/>
              <a:ext cx="81009" cy="284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Forme libre 65"/>
            <p:cNvSpPr/>
            <p:nvPr/>
          </p:nvSpPr>
          <p:spPr>
            <a:xfrm>
              <a:off x="5754597" y="4092673"/>
              <a:ext cx="154075" cy="857482"/>
            </a:xfrm>
            <a:custGeom>
              <a:avLst/>
              <a:gdLst>
                <a:gd name="connsiteX0" fmla="*/ 209605 w 302947"/>
                <a:gd name="connsiteY0" fmla="*/ 65314 h 857482"/>
                <a:gd name="connsiteX1" fmla="*/ 209605 w 302947"/>
                <a:gd name="connsiteY1" fmla="*/ 475861 h 857482"/>
                <a:gd name="connsiteX2" fmla="*/ 293581 w 302947"/>
                <a:gd name="connsiteY2" fmla="*/ 671804 h 857482"/>
                <a:gd name="connsiteX3" fmla="*/ 293581 w 302947"/>
                <a:gd name="connsiteY3" fmla="*/ 811763 h 857482"/>
                <a:gd name="connsiteX4" fmla="*/ 228267 w 302947"/>
                <a:gd name="connsiteY4" fmla="*/ 821094 h 857482"/>
                <a:gd name="connsiteX5" fmla="*/ 218936 w 302947"/>
                <a:gd name="connsiteY5" fmla="*/ 578498 h 857482"/>
                <a:gd name="connsiteX6" fmla="*/ 116299 w 302947"/>
                <a:gd name="connsiteY6" fmla="*/ 541175 h 857482"/>
                <a:gd name="connsiteX7" fmla="*/ 78977 w 302947"/>
                <a:gd name="connsiteY7" fmla="*/ 578498 h 857482"/>
                <a:gd name="connsiteX8" fmla="*/ 88307 w 302947"/>
                <a:gd name="connsiteY8" fmla="*/ 821094 h 857482"/>
                <a:gd name="connsiteX9" fmla="*/ 4332 w 302947"/>
                <a:gd name="connsiteY9" fmla="*/ 821094 h 857482"/>
                <a:gd name="connsiteX10" fmla="*/ 22993 w 302947"/>
                <a:gd name="connsiteY10" fmla="*/ 485192 h 857482"/>
                <a:gd name="connsiteX11" fmla="*/ 116299 w 302947"/>
                <a:gd name="connsiteY11" fmla="*/ 214604 h 857482"/>
                <a:gd name="connsiteX12" fmla="*/ 116299 w 302947"/>
                <a:gd name="connsiteY12" fmla="*/ 0 h 857482"/>
                <a:gd name="connsiteX0" fmla="*/ 209605 w 301173"/>
                <a:gd name="connsiteY0" fmla="*/ 65314 h 857482"/>
                <a:gd name="connsiteX1" fmla="*/ 237597 w 301173"/>
                <a:gd name="connsiteY1" fmla="*/ 475861 h 857482"/>
                <a:gd name="connsiteX2" fmla="*/ 293581 w 301173"/>
                <a:gd name="connsiteY2" fmla="*/ 671804 h 857482"/>
                <a:gd name="connsiteX3" fmla="*/ 293581 w 301173"/>
                <a:gd name="connsiteY3" fmla="*/ 811763 h 857482"/>
                <a:gd name="connsiteX4" fmla="*/ 228267 w 301173"/>
                <a:gd name="connsiteY4" fmla="*/ 821094 h 857482"/>
                <a:gd name="connsiteX5" fmla="*/ 218936 w 301173"/>
                <a:gd name="connsiteY5" fmla="*/ 578498 h 857482"/>
                <a:gd name="connsiteX6" fmla="*/ 116299 w 301173"/>
                <a:gd name="connsiteY6" fmla="*/ 541175 h 857482"/>
                <a:gd name="connsiteX7" fmla="*/ 78977 w 301173"/>
                <a:gd name="connsiteY7" fmla="*/ 578498 h 857482"/>
                <a:gd name="connsiteX8" fmla="*/ 88307 w 301173"/>
                <a:gd name="connsiteY8" fmla="*/ 821094 h 857482"/>
                <a:gd name="connsiteX9" fmla="*/ 4332 w 301173"/>
                <a:gd name="connsiteY9" fmla="*/ 821094 h 857482"/>
                <a:gd name="connsiteX10" fmla="*/ 22993 w 301173"/>
                <a:gd name="connsiteY10" fmla="*/ 485192 h 857482"/>
                <a:gd name="connsiteX11" fmla="*/ 116299 w 301173"/>
                <a:gd name="connsiteY11" fmla="*/ 214604 h 857482"/>
                <a:gd name="connsiteX12" fmla="*/ 116299 w 301173"/>
                <a:gd name="connsiteY12" fmla="*/ 0 h 857482"/>
                <a:gd name="connsiteX0" fmla="*/ 209605 w 301173"/>
                <a:gd name="connsiteY0" fmla="*/ 65314 h 857482"/>
                <a:gd name="connsiteX1" fmla="*/ 237597 w 301173"/>
                <a:gd name="connsiteY1" fmla="*/ 475861 h 857482"/>
                <a:gd name="connsiteX2" fmla="*/ 293581 w 301173"/>
                <a:gd name="connsiteY2" fmla="*/ 671804 h 857482"/>
                <a:gd name="connsiteX3" fmla="*/ 293581 w 301173"/>
                <a:gd name="connsiteY3" fmla="*/ 811763 h 857482"/>
                <a:gd name="connsiteX4" fmla="*/ 228267 w 301173"/>
                <a:gd name="connsiteY4" fmla="*/ 821094 h 857482"/>
                <a:gd name="connsiteX5" fmla="*/ 218936 w 301173"/>
                <a:gd name="connsiteY5" fmla="*/ 578498 h 857482"/>
                <a:gd name="connsiteX6" fmla="*/ 78977 w 301173"/>
                <a:gd name="connsiteY6" fmla="*/ 578498 h 857482"/>
                <a:gd name="connsiteX7" fmla="*/ 88307 w 301173"/>
                <a:gd name="connsiteY7" fmla="*/ 821094 h 857482"/>
                <a:gd name="connsiteX8" fmla="*/ 4332 w 301173"/>
                <a:gd name="connsiteY8" fmla="*/ 821094 h 857482"/>
                <a:gd name="connsiteX9" fmla="*/ 22993 w 301173"/>
                <a:gd name="connsiteY9" fmla="*/ 485192 h 857482"/>
                <a:gd name="connsiteX10" fmla="*/ 116299 w 301173"/>
                <a:gd name="connsiteY10" fmla="*/ 214604 h 857482"/>
                <a:gd name="connsiteX11" fmla="*/ 116299 w 301173"/>
                <a:gd name="connsiteY11" fmla="*/ 0 h 857482"/>
                <a:gd name="connsiteX0" fmla="*/ 209605 w 298783"/>
                <a:gd name="connsiteY0" fmla="*/ 65314 h 857482"/>
                <a:gd name="connsiteX1" fmla="*/ 284250 w 298783"/>
                <a:gd name="connsiteY1" fmla="*/ 466531 h 857482"/>
                <a:gd name="connsiteX2" fmla="*/ 293581 w 298783"/>
                <a:gd name="connsiteY2" fmla="*/ 671804 h 857482"/>
                <a:gd name="connsiteX3" fmla="*/ 293581 w 298783"/>
                <a:gd name="connsiteY3" fmla="*/ 811763 h 857482"/>
                <a:gd name="connsiteX4" fmla="*/ 228267 w 298783"/>
                <a:gd name="connsiteY4" fmla="*/ 821094 h 857482"/>
                <a:gd name="connsiteX5" fmla="*/ 218936 w 298783"/>
                <a:gd name="connsiteY5" fmla="*/ 578498 h 857482"/>
                <a:gd name="connsiteX6" fmla="*/ 78977 w 298783"/>
                <a:gd name="connsiteY6" fmla="*/ 578498 h 857482"/>
                <a:gd name="connsiteX7" fmla="*/ 88307 w 298783"/>
                <a:gd name="connsiteY7" fmla="*/ 821094 h 857482"/>
                <a:gd name="connsiteX8" fmla="*/ 4332 w 298783"/>
                <a:gd name="connsiteY8" fmla="*/ 821094 h 857482"/>
                <a:gd name="connsiteX9" fmla="*/ 22993 w 298783"/>
                <a:gd name="connsiteY9" fmla="*/ 485192 h 857482"/>
                <a:gd name="connsiteX10" fmla="*/ 116299 w 298783"/>
                <a:gd name="connsiteY10" fmla="*/ 214604 h 857482"/>
                <a:gd name="connsiteX11" fmla="*/ 116299 w 298783"/>
                <a:gd name="connsiteY11" fmla="*/ 0 h 85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83" h="857482">
                  <a:moveTo>
                    <a:pt x="209605" y="65314"/>
                  </a:moveTo>
                  <a:cubicBezTo>
                    <a:pt x="202607" y="220046"/>
                    <a:pt x="270254" y="365449"/>
                    <a:pt x="284250" y="466531"/>
                  </a:cubicBezTo>
                  <a:cubicBezTo>
                    <a:pt x="298246" y="567613"/>
                    <a:pt x="292026" y="614265"/>
                    <a:pt x="293581" y="671804"/>
                  </a:cubicBezTo>
                  <a:cubicBezTo>
                    <a:pt x="295136" y="729343"/>
                    <a:pt x="304467" y="786882"/>
                    <a:pt x="293581" y="811763"/>
                  </a:cubicBezTo>
                  <a:cubicBezTo>
                    <a:pt x="282695" y="836644"/>
                    <a:pt x="240708" y="859971"/>
                    <a:pt x="228267" y="821094"/>
                  </a:cubicBezTo>
                  <a:cubicBezTo>
                    <a:pt x="215826" y="782217"/>
                    <a:pt x="243818" y="618931"/>
                    <a:pt x="218936" y="578498"/>
                  </a:cubicBezTo>
                  <a:cubicBezTo>
                    <a:pt x="194054" y="538065"/>
                    <a:pt x="100748" y="538065"/>
                    <a:pt x="78977" y="578498"/>
                  </a:cubicBezTo>
                  <a:cubicBezTo>
                    <a:pt x="57206" y="618931"/>
                    <a:pt x="100748" y="780661"/>
                    <a:pt x="88307" y="821094"/>
                  </a:cubicBezTo>
                  <a:cubicBezTo>
                    <a:pt x="75866" y="861527"/>
                    <a:pt x="15218" y="877078"/>
                    <a:pt x="4332" y="821094"/>
                  </a:cubicBezTo>
                  <a:cubicBezTo>
                    <a:pt x="-6554" y="765110"/>
                    <a:pt x="4332" y="586274"/>
                    <a:pt x="22993" y="485192"/>
                  </a:cubicBezTo>
                  <a:cubicBezTo>
                    <a:pt x="41654" y="384110"/>
                    <a:pt x="100748" y="295469"/>
                    <a:pt x="116299" y="214604"/>
                  </a:cubicBezTo>
                  <a:cubicBezTo>
                    <a:pt x="131850" y="133739"/>
                    <a:pt x="124074" y="66869"/>
                    <a:pt x="11629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89069" y="4807460"/>
              <a:ext cx="576064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Forme libre 70"/>
            <p:cNvSpPr/>
            <p:nvPr/>
          </p:nvSpPr>
          <p:spPr>
            <a:xfrm>
              <a:off x="4840997" y="4718775"/>
              <a:ext cx="665551" cy="177369"/>
            </a:xfrm>
            <a:custGeom>
              <a:avLst/>
              <a:gdLst>
                <a:gd name="connsiteX0" fmla="*/ 0 w 326571"/>
                <a:gd name="connsiteY0" fmla="*/ 104739 h 198045"/>
                <a:gd name="connsiteX1" fmla="*/ 93306 w 326571"/>
                <a:gd name="connsiteY1" fmla="*/ 2102 h 198045"/>
                <a:gd name="connsiteX2" fmla="*/ 111967 w 326571"/>
                <a:gd name="connsiteY2" fmla="*/ 188714 h 198045"/>
                <a:gd name="connsiteX3" fmla="*/ 177281 w 326571"/>
                <a:gd name="connsiteY3" fmla="*/ 20763 h 198045"/>
                <a:gd name="connsiteX4" fmla="*/ 233265 w 326571"/>
                <a:gd name="connsiteY4" fmla="*/ 198045 h 198045"/>
                <a:gd name="connsiteX5" fmla="*/ 279918 w 326571"/>
                <a:gd name="connsiteY5" fmla="*/ 20763 h 198045"/>
                <a:gd name="connsiteX6" fmla="*/ 326571 w 326571"/>
                <a:gd name="connsiteY6" fmla="*/ 179383 h 198045"/>
                <a:gd name="connsiteX0" fmla="*/ 0 w 317241"/>
                <a:gd name="connsiteY0" fmla="*/ 149575 h 196228"/>
                <a:gd name="connsiteX1" fmla="*/ 83976 w 317241"/>
                <a:gd name="connsiteY1" fmla="*/ 285 h 196228"/>
                <a:gd name="connsiteX2" fmla="*/ 102637 w 317241"/>
                <a:gd name="connsiteY2" fmla="*/ 186897 h 196228"/>
                <a:gd name="connsiteX3" fmla="*/ 167951 w 317241"/>
                <a:gd name="connsiteY3" fmla="*/ 18946 h 196228"/>
                <a:gd name="connsiteX4" fmla="*/ 223935 w 317241"/>
                <a:gd name="connsiteY4" fmla="*/ 196228 h 196228"/>
                <a:gd name="connsiteX5" fmla="*/ 270588 w 317241"/>
                <a:gd name="connsiteY5" fmla="*/ 18946 h 196228"/>
                <a:gd name="connsiteX6" fmla="*/ 317241 w 317241"/>
                <a:gd name="connsiteY6" fmla="*/ 177566 h 196228"/>
                <a:gd name="connsiteX0" fmla="*/ 0 w 326572"/>
                <a:gd name="connsiteY0" fmla="*/ 195953 h 195953"/>
                <a:gd name="connsiteX1" fmla="*/ 93307 w 326572"/>
                <a:gd name="connsiteY1" fmla="*/ 10 h 195953"/>
                <a:gd name="connsiteX2" fmla="*/ 111968 w 326572"/>
                <a:gd name="connsiteY2" fmla="*/ 186622 h 195953"/>
                <a:gd name="connsiteX3" fmla="*/ 177282 w 326572"/>
                <a:gd name="connsiteY3" fmla="*/ 18671 h 195953"/>
                <a:gd name="connsiteX4" fmla="*/ 233266 w 326572"/>
                <a:gd name="connsiteY4" fmla="*/ 195953 h 195953"/>
                <a:gd name="connsiteX5" fmla="*/ 279919 w 326572"/>
                <a:gd name="connsiteY5" fmla="*/ 18671 h 195953"/>
                <a:gd name="connsiteX6" fmla="*/ 326572 w 326572"/>
                <a:gd name="connsiteY6" fmla="*/ 177291 h 195953"/>
                <a:gd name="connsiteX0" fmla="*/ 0 w 326572"/>
                <a:gd name="connsiteY0" fmla="*/ 177369 h 177369"/>
                <a:gd name="connsiteX1" fmla="*/ 83976 w 326572"/>
                <a:gd name="connsiteY1" fmla="*/ 9418 h 177369"/>
                <a:gd name="connsiteX2" fmla="*/ 111968 w 326572"/>
                <a:gd name="connsiteY2" fmla="*/ 168038 h 177369"/>
                <a:gd name="connsiteX3" fmla="*/ 177282 w 326572"/>
                <a:gd name="connsiteY3" fmla="*/ 87 h 177369"/>
                <a:gd name="connsiteX4" fmla="*/ 233266 w 326572"/>
                <a:gd name="connsiteY4" fmla="*/ 177369 h 177369"/>
                <a:gd name="connsiteX5" fmla="*/ 279919 w 326572"/>
                <a:gd name="connsiteY5" fmla="*/ 87 h 177369"/>
                <a:gd name="connsiteX6" fmla="*/ 326572 w 326572"/>
                <a:gd name="connsiteY6" fmla="*/ 158707 h 1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572" h="177369">
                  <a:moveTo>
                    <a:pt x="0" y="177369"/>
                  </a:moveTo>
                  <a:cubicBezTo>
                    <a:pt x="37322" y="119052"/>
                    <a:pt x="65315" y="10973"/>
                    <a:pt x="83976" y="9418"/>
                  </a:cubicBezTo>
                  <a:cubicBezTo>
                    <a:pt x="102637" y="7863"/>
                    <a:pt x="96417" y="169593"/>
                    <a:pt x="111968" y="168038"/>
                  </a:cubicBezTo>
                  <a:cubicBezTo>
                    <a:pt x="127519" y="166483"/>
                    <a:pt x="157066" y="-1468"/>
                    <a:pt x="177282" y="87"/>
                  </a:cubicBezTo>
                  <a:cubicBezTo>
                    <a:pt x="197498" y="1642"/>
                    <a:pt x="216160" y="177369"/>
                    <a:pt x="233266" y="177369"/>
                  </a:cubicBezTo>
                  <a:cubicBezTo>
                    <a:pt x="250372" y="177369"/>
                    <a:pt x="264368" y="3197"/>
                    <a:pt x="279919" y="87"/>
                  </a:cubicBezTo>
                  <a:cubicBezTo>
                    <a:pt x="295470" y="-3023"/>
                    <a:pt x="311021" y="77842"/>
                    <a:pt x="326572" y="1587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4818824" y="4718775"/>
              <a:ext cx="0" cy="2669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orme libre 73"/>
            <p:cNvSpPr/>
            <p:nvPr/>
          </p:nvSpPr>
          <p:spPr>
            <a:xfrm>
              <a:off x="5548907" y="4839123"/>
              <a:ext cx="1525442" cy="9330"/>
            </a:xfrm>
            <a:custGeom>
              <a:avLst/>
              <a:gdLst>
                <a:gd name="connsiteX0" fmla="*/ 0 w 1525442"/>
                <a:gd name="connsiteY0" fmla="*/ 0 h 9330"/>
                <a:gd name="connsiteX1" fmla="*/ 1399591 w 1525442"/>
                <a:gd name="connsiteY1" fmla="*/ 0 h 9330"/>
                <a:gd name="connsiteX2" fmla="*/ 1371600 w 1525442"/>
                <a:gd name="connsiteY2" fmla="*/ 9330 h 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442" h="9330">
                  <a:moveTo>
                    <a:pt x="0" y="0"/>
                  </a:moveTo>
                  <a:lnTo>
                    <a:pt x="1399591" y="0"/>
                  </a:lnTo>
                  <a:cubicBezTo>
                    <a:pt x="1628191" y="1555"/>
                    <a:pt x="1499895" y="5442"/>
                    <a:pt x="1371600" y="933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6668200" y="4718775"/>
              <a:ext cx="195436" cy="231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>
              <a:off x="6650367" y="4718775"/>
              <a:ext cx="213269" cy="231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6650367" y="4741336"/>
              <a:ext cx="0" cy="2596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Bouée 107"/>
          <p:cNvSpPr/>
          <p:nvPr/>
        </p:nvSpPr>
        <p:spPr>
          <a:xfrm rot="3780000">
            <a:off x="1812551" y="3908026"/>
            <a:ext cx="75327" cy="15165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 descr="http://t1.gstatic.com/images?q=tbn:ANd9GcRM8GmeqomDtYIV8dcSBDN5vRbj2hZ29m1-4tWb6BEHxXIwNNd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54864"/>
            <a:ext cx="1593591" cy="10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Connecteur droit avec flèche 93"/>
          <p:cNvCxnSpPr>
            <a:endCxn id="1026" idx="1"/>
          </p:cNvCxnSpPr>
          <p:nvPr/>
        </p:nvCxnSpPr>
        <p:spPr>
          <a:xfrm>
            <a:off x="3995936" y="4077072"/>
            <a:ext cx="432048" cy="5789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Image 108" descr="y rotation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522" y="620688"/>
            <a:ext cx="3929477" cy="26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7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3548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Launching: reprise treuil</a:t>
            </a:r>
            <a:endParaRPr kumimoji="0" lang="fr-FR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30588" y="3559175"/>
            <a:ext cx="4519612" cy="1000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059113" y="3573463"/>
            <a:ext cx="792162" cy="7921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412875"/>
            <a:ext cx="7272338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49605" y="6763718"/>
            <a:ext cx="2386541" cy="93594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649605" y="6014280"/>
            <a:ext cx="214505" cy="718469"/>
            <a:chOff x="975" y="2432"/>
            <a:chExt cx="318" cy="1044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975" y="3249"/>
              <a:ext cx="318" cy="227"/>
              <a:chOff x="975" y="3249"/>
              <a:chExt cx="318" cy="227"/>
            </a:xfrm>
          </p:grpSpPr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975" y="2976"/>
              <a:ext cx="318" cy="227"/>
              <a:chOff x="975" y="3249"/>
              <a:chExt cx="318" cy="227"/>
            </a:xfrm>
          </p:grpSpPr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975" y="2704"/>
              <a:ext cx="318" cy="227"/>
              <a:chOff x="975" y="3249"/>
              <a:chExt cx="318" cy="227"/>
            </a:xfrm>
          </p:grpSpPr>
          <p:sp>
            <p:nvSpPr>
              <p:cNvPr id="14" name="AutoShape 17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975" y="2432"/>
              <a:ext cx="318" cy="227"/>
              <a:chOff x="975" y="3249"/>
              <a:chExt cx="318" cy="227"/>
            </a:xfrm>
          </p:grpSpPr>
          <p:sp>
            <p:nvSpPr>
              <p:cNvPr id="12" name="AutoShape 20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Oval 21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0" name="Group 22"/>
          <p:cNvGrpSpPr>
            <a:grpSpLocks/>
          </p:cNvGrpSpPr>
          <p:nvPr/>
        </p:nvGrpSpPr>
        <p:grpSpPr bwMode="auto">
          <a:xfrm rot="10800000">
            <a:off x="3821641" y="6014280"/>
            <a:ext cx="214505" cy="718469"/>
            <a:chOff x="975" y="2432"/>
            <a:chExt cx="318" cy="1044"/>
          </a:xfrm>
        </p:grpSpPr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975" y="3249"/>
              <a:ext cx="318" cy="227"/>
              <a:chOff x="975" y="3249"/>
              <a:chExt cx="318" cy="227"/>
            </a:xfrm>
          </p:grpSpPr>
          <p:sp>
            <p:nvSpPr>
              <p:cNvPr id="31" name="AutoShape 24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Oval 25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975" y="2976"/>
              <a:ext cx="318" cy="227"/>
              <a:chOff x="975" y="3249"/>
              <a:chExt cx="318" cy="227"/>
            </a:xfrm>
          </p:grpSpPr>
          <p:sp>
            <p:nvSpPr>
              <p:cNvPr id="29" name="AutoShape 27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975" y="2704"/>
              <a:ext cx="318" cy="227"/>
              <a:chOff x="975" y="3249"/>
              <a:chExt cx="318" cy="227"/>
            </a:xfrm>
          </p:grpSpPr>
          <p:sp>
            <p:nvSpPr>
              <p:cNvPr id="27" name="AutoShape 30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975" y="2432"/>
              <a:ext cx="318" cy="227"/>
              <a:chOff x="975" y="3249"/>
              <a:chExt cx="318" cy="227"/>
            </a:xfrm>
          </p:grpSpPr>
          <p:sp>
            <p:nvSpPr>
              <p:cNvPr id="25" name="AutoShape 33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136" cy="213"/>
              </a:xfrm>
              <a:prstGeom prst="moon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1649605" y="6076906"/>
            <a:ext cx="0" cy="655156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1619250" y="6701093"/>
            <a:ext cx="61384" cy="619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AutoShape 37"/>
          <p:cNvSpPr>
            <a:spLocks noChangeArrowheads="1"/>
          </p:cNvSpPr>
          <p:nvPr/>
        </p:nvSpPr>
        <p:spPr bwMode="auto">
          <a:xfrm>
            <a:off x="4005791" y="6701093"/>
            <a:ext cx="61384" cy="619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flipV="1">
            <a:off x="4036146" y="6045937"/>
            <a:ext cx="0" cy="655156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1894464" y="6045937"/>
            <a:ext cx="1896821" cy="6551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1894464" y="6732750"/>
            <a:ext cx="1866467" cy="3165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1894464" y="6764406"/>
            <a:ext cx="1866467" cy="3165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2139324" y="6764406"/>
            <a:ext cx="61384" cy="9359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3393979" y="6764406"/>
            <a:ext cx="61384" cy="9359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2753082" y="5749434"/>
            <a:ext cx="122238" cy="338138"/>
          </a:xfrm>
          <a:custGeom>
            <a:avLst/>
            <a:gdLst>
              <a:gd name="G0" fmla="+- 1988 0 0"/>
              <a:gd name="G1" fmla="+- 21600 0 1988"/>
              <a:gd name="G2" fmla="+- 21600 0 19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8" y="10800"/>
                </a:moveTo>
                <a:cubicBezTo>
                  <a:pt x="1988" y="15667"/>
                  <a:pt x="5933" y="19612"/>
                  <a:pt x="10800" y="19612"/>
                </a:cubicBezTo>
                <a:cubicBezTo>
                  <a:pt x="15667" y="19612"/>
                  <a:pt x="19612" y="15667"/>
                  <a:pt x="19612" y="10800"/>
                </a:cubicBezTo>
                <a:cubicBezTo>
                  <a:pt x="19612" y="5933"/>
                  <a:pt x="15667" y="1988"/>
                  <a:pt x="10800" y="1988"/>
                </a:cubicBezTo>
                <a:cubicBezTo>
                  <a:pt x="5933" y="1988"/>
                  <a:pt x="1988" y="5933"/>
                  <a:pt x="198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6659563" y="2997200"/>
            <a:ext cx="1514475" cy="430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Deepsea winch</a:t>
            </a: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987675" y="3068638"/>
            <a:ext cx="504825" cy="4318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Freeform 50"/>
          <p:cNvSpPr>
            <a:spLocks/>
          </p:cNvSpPr>
          <p:nvPr/>
        </p:nvSpPr>
        <p:spPr bwMode="auto">
          <a:xfrm>
            <a:off x="2824739" y="2997200"/>
            <a:ext cx="4123749" cy="2464939"/>
          </a:xfrm>
          <a:custGeom>
            <a:avLst/>
            <a:gdLst>
              <a:gd name="T0" fmla="*/ 2594 w 2594"/>
              <a:gd name="T1" fmla="*/ 0 h 681"/>
              <a:gd name="T2" fmla="*/ 1233 w 2594"/>
              <a:gd name="T3" fmla="*/ 45 h 681"/>
              <a:gd name="T4" fmla="*/ 503 w 2594"/>
              <a:gd name="T5" fmla="*/ 23 h 681"/>
              <a:gd name="T6" fmla="*/ 164 w 2594"/>
              <a:gd name="T7" fmla="*/ 41 h 681"/>
              <a:gd name="T8" fmla="*/ 27 w 2594"/>
              <a:gd name="T9" fmla="*/ 270 h 681"/>
              <a:gd name="T10" fmla="*/ 0 w 2594"/>
              <a:gd name="T11" fmla="*/ 681 h 681"/>
              <a:gd name="connsiteX0" fmla="*/ 10045 w 10045"/>
              <a:gd name="connsiteY0" fmla="*/ 0 h 20139"/>
              <a:gd name="connsiteX1" fmla="*/ 4798 w 10045"/>
              <a:gd name="connsiteY1" fmla="*/ 661 h 20139"/>
              <a:gd name="connsiteX2" fmla="*/ 1984 w 10045"/>
              <a:gd name="connsiteY2" fmla="*/ 338 h 20139"/>
              <a:gd name="connsiteX3" fmla="*/ 677 w 10045"/>
              <a:gd name="connsiteY3" fmla="*/ 602 h 20139"/>
              <a:gd name="connsiteX4" fmla="*/ 149 w 10045"/>
              <a:gd name="connsiteY4" fmla="*/ 3965 h 20139"/>
              <a:gd name="connsiteX5" fmla="*/ 0 w 10045"/>
              <a:gd name="connsiteY5" fmla="*/ 20139 h 2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5" h="20139">
                <a:moveTo>
                  <a:pt x="10045" y="0"/>
                </a:moveTo>
                <a:cubicBezTo>
                  <a:pt x="9170" y="103"/>
                  <a:pt x="6140" y="602"/>
                  <a:pt x="4798" y="661"/>
                </a:cubicBezTo>
                <a:cubicBezTo>
                  <a:pt x="3457" y="720"/>
                  <a:pt x="2670" y="352"/>
                  <a:pt x="1984" y="338"/>
                </a:cubicBezTo>
                <a:cubicBezTo>
                  <a:pt x="1298" y="323"/>
                  <a:pt x="982" y="0"/>
                  <a:pt x="677" y="602"/>
                </a:cubicBezTo>
                <a:cubicBezTo>
                  <a:pt x="373" y="1204"/>
                  <a:pt x="253" y="2394"/>
                  <a:pt x="149" y="3965"/>
                </a:cubicBezTo>
                <a:cubicBezTo>
                  <a:pt x="45" y="5536"/>
                  <a:pt x="23" y="18891"/>
                  <a:pt x="0" y="2013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8172450" y="2636838"/>
            <a:ext cx="936625" cy="8636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243888" y="2924175"/>
            <a:ext cx="873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/>
              <a:t>Câble treuil</a:t>
            </a:r>
          </a:p>
        </p:txBody>
      </p:sp>
      <p:grpSp>
        <p:nvGrpSpPr>
          <p:cNvPr id="48" name="Group 59"/>
          <p:cNvGrpSpPr>
            <a:grpSpLocks/>
          </p:cNvGrpSpPr>
          <p:nvPr/>
        </p:nvGrpSpPr>
        <p:grpSpPr bwMode="auto">
          <a:xfrm rot="13032831">
            <a:off x="2405558" y="5447370"/>
            <a:ext cx="431800" cy="217488"/>
            <a:chOff x="1429" y="1344"/>
            <a:chExt cx="272" cy="137"/>
          </a:xfrm>
        </p:grpSpPr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 rot="1187277">
              <a:off x="1429" y="1344"/>
              <a:ext cx="227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 rot="1166402">
              <a:off x="1656" y="1390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" name="Rectangle 56"/>
          <p:cNvSpPr>
            <a:spLocks noChangeArrowheads="1"/>
          </p:cNvSpPr>
          <p:nvPr/>
        </p:nvSpPr>
        <p:spPr bwMode="auto">
          <a:xfrm rot="16200000">
            <a:off x="2670532" y="5570046"/>
            <a:ext cx="287338" cy="714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 rot="20795648">
            <a:off x="1948358" y="4797152"/>
            <a:ext cx="4956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25t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 flipH="1" flipV="1">
            <a:off x="1187202" y="1805583"/>
            <a:ext cx="864096" cy="2971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1278941" y="1798583"/>
            <a:ext cx="864096" cy="2971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1355501" y="1798583"/>
            <a:ext cx="864096" cy="2971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1432062" y="1772816"/>
            <a:ext cx="864096" cy="2971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81074" y="1678293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 57"/>
          <p:cNvSpPr/>
          <p:nvPr/>
        </p:nvSpPr>
        <p:spPr>
          <a:xfrm>
            <a:off x="2295331" y="5113176"/>
            <a:ext cx="485191" cy="681134"/>
          </a:xfrm>
          <a:custGeom>
            <a:avLst/>
            <a:gdLst>
              <a:gd name="connsiteX0" fmla="*/ 485191 w 485191"/>
              <a:gd name="connsiteY0" fmla="*/ 681134 h 681134"/>
              <a:gd name="connsiteX1" fmla="*/ 335902 w 485191"/>
              <a:gd name="connsiteY1" fmla="*/ 373224 h 681134"/>
              <a:gd name="connsiteX2" fmla="*/ 261257 w 485191"/>
              <a:gd name="connsiteY2" fmla="*/ 205273 h 681134"/>
              <a:gd name="connsiteX3" fmla="*/ 0 w 485191"/>
              <a:gd name="connsiteY3" fmla="*/ 0 h 68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191" h="681134">
                <a:moveTo>
                  <a:pt x="485191" y="681134"/>
                </a:moveTo>
                <a:cubicBezTo>
                  <a:pt x="429207" y="566834"/>
                  <a:pt x="373224" y="452534"/>
                  <a:pt x="335902" y="373224"/>
                </a:cubicBezTo>
                <a:cubicBezTo>
                  <a:pt x="298580" y="293914"/>
                  <a:pt x="317241" y="267477"/>
                  <a:pt x="261257" y="205273"/>
                </a:cubicBezTo>
                <a:cubicBezTo>
                  <a:pt x="205273" y="143069"/>
                  <a:pt x="102636" y="7153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utoShape 47"/>
          <p:cNvSpPr>
            <a:spLocks noChangeArrowheads="1"/>
          </p:cNvSpPr>
          <p:nvPr/>
        </p:nvSpPr>
        <p:spPr bwMode="auto">
          <a:xfrm rot="-1920000" flipH="1">
            <a:off x="2644906" y="5671088"/>
            <a:ext cx="152400" cy="338138"/>
          </a:xfrm>
          <a:custGeom>
            <a:avLst/>
            <a:gdLst>
              <a:gd name="G0" fmla="+- 1988 0 0"/>
              <a:gd name="G1" fmla="+- 21600 0 1988"/>
              <a:gd name="G2" fmla="+- 21600 0 19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8" y="10800"/>
                </a:moveTo>
                <a:cubicBezTo>
                  <a:pt x="1988" y="15667"/>
                  <a:pt x="5933" y="19612"/>
                  <a:pt x="10800" y="19612"/>
                </a:cubicBezTo>
                <a:cubicBezTo>
                  <a:pt x="15667" y="19612"/>
                  <a:pt x="19612" y="15667"/>
                  <a:pt x="19612" y="10800"/>
                </a:cubicBezTo>
                <a:cubicBezTo>
                  <a:pt x="19612" y="5933"/>
                  <a:pt x="15667" y="1988"/>
                  <a:pt x="10800" y="1988"/>
                </a:cubicBezTo>
                <a:cubicBezTo>
                  <a:pt x="5933" y="1988"/>
                  <a:pt x="1988" y="5933"/>
                  <a:pt x="198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5364088" y="6045937"/>
            <a:ext cx="288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Release 25t </a:t>
            </a:r>
            <a:r>
              <a:rPr lang="fr-FR" dirty="0" err="1" smtClean="0"/>
              <a:t>hook</a:t>
            </a:r>
            <a:r>
              <a:rPr lang="fr-FR" dirty="0" smtClean="0"/>
              <a:t> by acoustic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y rotation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28192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D-Pack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64" y="653881"/>
            <a:ext cx="7812360" cy="57994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67467" y="44624"/>
            <a:ext cx="2811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Biondi" pitchFamily="2" charset="0"/>
              </a:rPr>
              <a:t>D.U. Package</a:t>
            </a:r>
            <a:endParaRPr lang="fr-FR" sz="2800" dirty="0"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" y="-27384"/>
            <a:ext cx="4834880" cy="77809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600" dirty="0" smtClean="0">
                <a:latin typeface="Biondi" pitchFamily="2" charset="0"/>
              </a:rPr>
              <a:t>Constraints</a:t>
            </a:r>
            <a:endParaRPr lang="fr-FR" sz="3600" dirty="0">
              <a:latin typeface="Biondi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Autofit/>
          </a:bodyPr>
          <a:lstStyle/>
          <a:p>
            <a:r>
              <a:rPr lang="fr-FR" sz="1800" dirty="0" err="1" smtClean="0">
                <a:latin typeface="Biondi" pitchFamily="2" charset="0"/>
              </a:rPr>
              <a:t>At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every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step</a:t>
            </a:r>
            <a:r>
              <a:rPr lang="fr-FR" sz="1800" dirty="0" smtClean="0">
                <a:latin typeface="Biondi" pitchFamily="2" charset="0"/>
              </a:rPr>
              <a:t>, the D.U. pack </a:t>
            </a:r>
            <a:r>
              <a:rPr lang="fr-FR" sz="1800" dirty="0" err="1" smtClean="0">
                <a:latin typeface="Biondi" pitchFamily="2" charset="0"/>
              </a:rPr>
              <a:t>deployed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the final one in </a:t>
            </a:r>
            <a:r>
              <a:rPr lang="fr-FR" sz="1800" dirty="0" err="1" smtClean="0">
                <a:latin typeface="Biondi" pitchFamily="2" charset="0"/>
              </a:rPr>
              <a:t>terms</a:t>
            </a:r>
            <a:r>
              <a:rPr lang="fr-FR" sz="1800" dirty="0" smtClean="0">
                <a:latin typeface="Biondi" pitchFamily="2" charset="0"/>
              </a:rPr>
              <a:t> of mass and </a:t>
            </a:r>
            <a:r>
              <a:rPr lang="fr-FR" sz="1800" dirty="0" err="1" smtClean="0">
                <a:latin typeface="Biondi" pitchFamily="2" charset="0"/>
              </a:rPr>
              <a:t>buoyancy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Biondi" pitchFamily="2" charset="0"/>
              </a:rPr>
              <a:t>(</a:t>
            </a:r>
            <a:r>
              <a:rPr lang="fr-FR" sz="1800" dirty="0" err="1" smtClean="0">
                <a:latin typeface="Biondi" pitchFamily="2" charset="0"/>
              </a:rPr>
              <a:t>including</a:t>
            </a:r>
            <a:r>
              <a:rPr lang="fr-FR" sz="1800" dirty="0" smtClean="0">
                <a:latin typeface="Biondi" pitchFamily="2" charset="0"/>
              </a:rPr>
              <a:t> center of </a:t>
            </a:r>
            <a:r>
              <a:rPr lang="fr-FR" sz="1800" dirty="0" err="1" smtClean="0">
                <a:latin typeface="Biondi" pitchFamily="2" charset="0"/>
              </a:rPr>
              <a:t>gravity</a:t>
            </a:r>
            <a:r>
              <a:rPr lang="fr-FR" sz="1800" dirty="0" smtClean="0">
                <a:latin typeface="Biondi" pitchFamily="2" charset="0"/>
              </a:rPr>
              <a:t> and </a:t>
            </a:r>
            <a:r>
              <a:rPr lang="fr-FR" sz="1800" dirty="0" err="1" smtClean="0">
                <a:latin typeface="Biondi" pitchFamily="2" charset="0"/>
              </a:rPr>
              <a:t>buoyancy</a:t>
            </a:r>
            <a:r>
              <a:rPr lang="fr-FR" sz="1800" dirty="0" smtClean="0">
                <a:latin typeface="Biondi" pitchFamily="2" charset="0"/>
              </a:rPr>
              <a:t>)</a:t>
            </a:r>
          </a:p>
          <a:p>
            <a:pPr>
              <a:buNone/>
            </a:pPr>
            <a:endParaRPr lang="fr-FR" sz="1800" dirty="0" smtClean="0">
              <a:latin typeface="Biondi" pitchFamily="2" charset="0"/>
            </a:endParaRPr>
          </a:p>
          <a:p>
            <a:r>
              <a:rPr lang="fr-FR" sz="1800" dirty="0" smtClean="0">
                <a:latin typeface="Biondi" pitchFamily="2" charset="0"/>
              </a:rPr>
              <a:t>If the </a:t>
            </a:r>
            <a:r>
              <a:rPr lang="fr-FR" sz="1800" dirty="0" err="1" smtClean="0">
                <a:latin typeface="Biondi" pitchFamily="2" charset="0"/>
              </a:rPr>
              <a:t>Rov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operated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with</a:t>
            </a:r>
            <a:r>
              <a:rPr lang="fr-FR" sz="1800" dirty="0" smtClean="0">
                <a:latin typeface="Biondi" pitchFamily="2" charset="0"/>
              </a:rPr>
              <a:t> TMS, the support </a:t>
            </a:r>
            <a:r>
              <a:rPr lang="fr-FR" sz="1800" dirty="0" err="1" smtClean="0">
                <a:latin typeface="Biondi" pitchFamily="2" charset="0"/>
              </a:rPr>
              <a:t>vessel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can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be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linked</a:t>
            </a:r>
            <a:r>
              <a:rPr lang="fr-FR" sz="1800" dirty="0" smtClean="0">
                <a:latin typeface="Biondi" pitchFamily="2" charset="0"/>
              </a:rPr>
              <a:t> to </a:t>
            </a:r>
            <a:r>
              <a:rPr lang="fr-FR" sz="1800" dirty="0" err="1" smtClean="0">
                <a:latin typeface="Biondi" pitchFamily="2" charset="0"/>
              </a:rPr>
              <a:t>anchor</a:t>
            </a:r>
            <a:r>
              <a:rPr lang="fr-FR" sz="1800" dirty="0" smtClean="0">
                <a:latin typeface="Biondi" pitchFamily="2" charset="0"/>
              </a:rPr>
              <a:t>. If no TMS, </a:t>
            </a:r>
            <a:r>
              <a:rPr lang="fr-FR" sz="1800" dirty="0" err="1" smtClean="0">
                <a:latin typeface="Biondi" pitchFamily="2" charset="0"/>
              </a:rPr>
              <a:t>Rov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deployed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when</a:t>
            </a:r>
            <a:r>
              <a:rPr lang="fr-FR" sz="1800" dirty="0" smtClean="0">
                <a:latin typeface="Biondi" pitchFamily="2" charset="0"/>
              </a:rPr>
              <a:t> support </a:t>
            </a:r>
            <a:r>
              <a:rPr lang="fr-FR" sz="1800" dirty="0" err="1" smtClean="0">
                <a:latin typeface="Biondi" pitchFamily="2" charset="0"/>
              </a:rPr>
              <a:t>vessel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free </a:t>
            </a:r>
            <a:r>
              <a:rPr lang="fr-FR" sz="1800" dirty="0" err="1" smtClean="0">
                <a:latin typeface="Biondi" pitchFamily="2" charset="0"/>
              </a:rPr>
              <a:t>from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any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bottom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link</a:t>
            </a:r>
            <a:r>
              <a:rPr lang="fr-FR" sz="1800" dirty="0" smtClean="0">
                <a:latin typeface="Biondi" pitchFamily="2" charset="0"/>
              </a:rPr>
              <a:t> (or </a:t>
            </a:r>
            <a:r>
              <a:rPr lang="fr-FR" sz="1800" dirty="0" err="1" smtClean="0">
                <a:latin typeface="Biondi" pitchFamily="2" charset="0"/>
              </a:rPr>
              <a:t>Rov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deployed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with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its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own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independant</a:t>
            </a:r>
            <a:r>
              <a:rPr lang="fr-FR" sz="1800" dirty="0" smtClean="0">
                <a:latin typeface="Biondi" pitchFamily="2" charset="0"/>
              </a:rPr>
              <a:t> support </a:t>
            </a:r>
            <a:r>
              <a:rPr lang="fr-FR" sz="1800" dirty="0" err="1" smtClean="0">
                <a:latin typeface="Biondi" pitchFamily="2" charset="0"/>
              </a:rPr>
              <a:t>vessel</a:t>
            </a:r>
            <a:r>
              <a:rPr lang="fr-FR" sz="1800" dirty="0" smtClean="0">
                <a:latin typeface="Biondi" pitchFamily="2" charset="0"/>
              </a:rPr>
              <a:t>)</a:t>
            </a:r>
          </a:p>
          <a:p>
            <a:endParaRPr lang="fr-FR" sz="1800" dirty="0" smtClean="0">
              <a:latin typeface="Biondi" pitchFamily="2" charset="0"/>
            </a:endParaRPr>
          </a:p>
          <a:p>
            <a:r>
              <a:rPr lang="fr-FR" sz="1800" dirty="0" smtClean="0">
                <a:latin typeface="Biondi" pitchFamily="2" charset="0"/>
              </a:rPr>
              <a:t>A light inspection </a:t>
            </a:r>
            <a:r>
              <a:rPr lang="fr-FR" sz="1800" dirty="0" err="1" smtClean="0">
                <a:latin typeface="Biondi" pitchFamily="2" charset="0"/>
              </a:rPr>
              <a:t>Rov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mandatory</a:t>
            </a:r>
            <a:r>
              <a:rPr lang="fr-FR" sz="1800" dirty="0" smtClean="0">
                <a:latin typeface="Biondi" pitchFamily="2" charset="0"/>
              </a:rPr>
              <a:t> for </a:t>
            </a:r>
            <a:r>
              <a:rPr lang="fr-FR" sz="1800" dirty="0" err="1" smtClean="0">
                <a:latin typeface="Biondi" pitchFamily="2" charset="0"/>
              </a:rPr>
              <a:t>video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tasks</a:t>
            </a:r>
            <a:endParaRPr lang="fr-FR" sz="1800" dirty="0" smtClean="0">
              <a:latin typeface="Biondi" pitchFamily="2" charset="0"/>
            </a:endParaRPr>
          </a:p>
          <a:p>
            <a:pPr>
              <a:buNone/>
            </a:pPr>
            <a:endParaRPr lang="fr-FR" sz="1800" dirty="0" smtClean="0">
              <a:latin typeface="Biondi" pitchFamily="2" charset="0"/>
            </a:endParaRPr>
          </a:p>
          <a:p>
            <a:r>
              <a:rPr lang="fr-FR" sz="1800" dirty="0" smtClean="0">
                <a:latin typeface="Biondi" pitchFamily="2" charset="0"/>
              </a:rPr>
              <a:t>For tests, </a:t>
            </a:r>
            <a:r>
              <a:rPr lang="fr-FR" sz="1800" dirty="0" err="1" smtClean="0">
                <a:latin typeface="Biondi" pitchFamily="2" charset="0"/>
              </a:rPr>
              <a:t>Rov</a:t>
            </a:r>
            <a:r>
              <a:rPr lang="fr-FR" sz="1800" dirty="0" smtClean="0">
                <a:latin typeface="Biondi" pitchFamily="2" charset="0"/>
              </a:rPr>
              <a:t> (Cougar) </a:t>
            </a:r>
            <a:r>
              <a:rPr lang="fr-FR" sz="1800" dirty="0" err="1" smtClean="0">
                <a:latin typeface="Biondi" pitchFamily="2" charset="0"/>
              </a:rPr>
              <a:t>should</a:t>
            </a:r>
            <a:r>
              <a:rPr lang="fr-FR" sz="1800" dirty="0" smtClean="0">
                <a:latin typeface="Biondi" pitchFamily="2" charset="0"/>
              </a:rPr>
              <a:t> not </a:t>
            </a:r>
            <a:r>
              <a:rPr lang="fr-FR" sz="1800" dirty="0" err="1" smtClean="0">
                <a:latin typeface="Biondi" pitchFamily="2" charset="0"/>
              </a:rPr>
              <a:t>fly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above</a:t>
            </a:r>
            <a:r>
              <a:rPr lang="fr-FR" sz="1800" dirty="0" smtClean="0">
                <a:latin typeface="Biondi" pitchFamily="2" charset="0"/>
              </a:rPr>
              <a:t> the </a:t>
            </a:r>
            <a:r>
              <a:rPr lang="fr-FR" sz="1800" dirty="0" err="1" smtClean="0">
                <a:latin typeface="Biondi" pitchFamily="2" charset="0"/>
              </a:rPr>
              <a:t>anchor</a:t>
            </a:r>
            <a:r>
              <a:rPr lang="fr-FR" sz="1800" dirty="0" smtClean="0">
                <a:latin typeface="Biondi" pitchFamily="2" charset="0"/>
              </a:rPr>
              <a:t> if </a:t>
            </a:r>
            <a:r>
              <a:rPr lang="fr-FR" sz="1800" dirty="0" err="1" smtClean="0">
                <a:latin typeface="Biondi" pitchFamily="2" charset="0"/>
              </a:rPr>
              <a:t>ropes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observed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buoyant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above</a:t>
            </a:r>
            <a:r>
              <a:rPr lang="fr-FR" sz="1800" dirty="0" smtClean="0">
                <a:latin typeface="Biondi" pitchFamily="2" charset="0"/>
              </a:rPr>
              <a:t> pack (INFN </a:t>
            </a:r>
            <a:r>
              <a:rPr lang="fr-FR" sz="1800" dirty="0" err="1" smtClean="0">
                <a:latin typeface="Biondi" pitchFamily="2" charset="0"/>
              </a:rPr>
              <a:t>Cougar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never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allowed</a:t>
            </a:r>
            <a:r>
              <a:rPr lang="fr-FR" sz="1800" dirty="0" smtClean="0">
                <a:latin typeface="Biondi" pitchFamily="2" charset="0"/>
              </a:rPr>
              <a:t> to </a:t>
            </a:r>
            <a:r>
              <a:rPr lang="fr-FR" sz="1800" dirty="0" err="1" smtClean="0">
                <a:latin typeface="Biondi" pitchFamily="2" charset="0"/>
              </a:rPr>
              <a:t>fly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above</a:t>
            </a:r>
            <a:r>
              <a:rPr lang="fr-FR" sz="1800" dirty="0" smtClean="0">
                <a:latin typeface="Biondi" pitchFamily="2" charset="0"/>
              </a:rPr>
              <a:t> the </a:t>
            </a:r>
            <a:r>
              <a:rPr lang="fr-FR" sz="1800" dirty="0" err="1" smtClean="0">
                <a:latin typeface="Biondi" pitchFamily="2" charset="0"/>
              </a:rPr>
              <a:t>anchor</a:t>
            </a:r>
            <a:r>
              <a:rPr lang="fr-FR" sz="1800" dirty="0" smtClean="0">
                <a:latin typeface="Biondi" pitchFamily="2" charset="0"/>
              </a:rPr>
              <a:t>)</a:t>
            </a:r>
          </a:p>
          <a:p>
            <a:endParaRPr lang="fr-FR" sz="1800" dirty="0" smtClean="0">
              <a:latin typeface="Biondi" pitchFamily="2" charset="0"/>
            </a:endParaRPr>
          </a:p>
          <a:p>
            <a:r>
              <a:rPr lang="fr-FR" sz="1800" dirty="0" smtClean="0">
                <a:latin typeface="Biondi" pitchFamily="2" charset="0"/>
              </a:rPr>
              <a:t>If </a:t>
            </a:r>
            <a:r>
              <a:rPr lang="fr-FR" sz="1800" dirty="0" err="1" smtClean="0">
                <a:latin typeface="Biondi" pitchFamily="2" charset="0"/>
              </a:rPr>
              <a:t>ropes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observed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buoyant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above</a:t>
            </a:r>
            <a:r>
              <a:rPr lang="fr-FR" sz="1800" dirty="0" smtClean="0">
                <a:latin typeface="Biondi" pitchFamily="2" charset="0"/>
              </a:rPr>
              <a:t> pack </a:t>
            </a:r>
            <a:r>
              <a:rPr lang="fr-FR" sz="1800" dirty="0" err="1" smtClean="0">
                <a:latin typeface="Biondi" pitchFamily="2" charset="0"/>
              </a:rPr>
              <a:t>before</a:t>
            </a:r>
            <a:r>
              <a:rPr lang="fr-FR" sz="1800" dirty="0" smtClean="0">
                <a:latin typeface="Biondi" pitchFamily="2" charset="0"/>
              </a:rPr>
              <a:t> landing, pack </a:t>
            </a:r>
            <a:r>
              <a:rPr lang="fr-FR" sz="1800" dirty="0" err="1" smtClean="0">
                <a:latin typeface="Biondi" pitchFamily="2" charset="0"/>
              </a:rPr>
              <a:t>is</a:t>
            </a:r>
            <a:r>
              <a:rPr lang="fr-FR" sz="1800" dirty="0" smtClean="0">
                <a:latin typeface="Biondi" pitchFamily="2" charset="0"/>
              </a:rPr>
              <a:t> </a:t>
            </a:r>
            <a:r>
              <a:rPr lang="fr-FR" sz="1800" dirty="0" err="1" smtClean="0">
                <a:latin typeface="Biondi" pitchFamily="2" charset="0"/>
              </a:rPr>
              <a:t>recovered</a:t>
            </a:r>
            <a:r>
              <a:rPr lang="fr-FR" sz="1800" dirty="0" smtClean="0">
                <a:latin typeface="Biondi" pitchFamily="2" charset="0"/>
              </a:rPr>
              <a:t> on </a:t>
            </a:r>
            <a:r>
              <a:rPr lang="fr-FR" sz="1800" dirty="0" err="1" smtClean="0">
                <a:latin typeface="Biondi" pitchFamily="2" charset="0"/>
              </a:rPr>
              <a:t>deck</a:t>
            </a:r>
            <a:r>
              <a:rPr lang="fr-FR" sz="1800" dirty="0" smtClean="0">
                <a:latin typeface="Biondi" pitchFamily="2" charset="0"/>
              </a:rPr>
              <a:t> for </a:t>
            </a:r>
            <a:r>
              <a:rPr lang="fr-FR" sz="1800" dirty="0" err="1" smtClean="0">
                <a:latin typeface="Biondi" pitchFamily="2" charset="0"/>
              </a:rPr>
              <a:t>repair</a:t>
            </a:r>
            <a:r>
              <a:rPr lang="fr-FR" sz="1800" dirty="0" smtClean="0">
                <a:latin typeface="Biondi" pitchFamily="2" charset="0"/>
              </a:rPr>
              <a:t>.</a:t>
            </a:r>
          </a:p>
          <a:p>
            <a:pPr marL="0" indent="0">
              <a:buNone/>
            </a:pPr>
            <a:endParaRPr lang="fr-FR" sz="1800" dirty="0" smtClean="0">
              <a:latin typeface="Biond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DSkele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3052" y="1772816"/>
            <a:ext cx="4319428" cy="32403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6186428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Biondi" pitchFamily="2" charset="0"/>
              </a:rPr>
              <a:t>2. </a:t>
            </a:r>
            <a:r>
              <a:rPr lang="fr-FR" sz="2800" dirty="0" err="1" smtClean="0">
                <a:latin typeface="Biondi" pitchFamily="2" charset="0"/>
              </a:rPr>
              <a:t>Prelimary</a:t>
            </a:r>
            <a:r>
              <a:rPr lang="fr-FR" sz="2800" dirty="0" smtClean="0">
                <a:latin typeface="Biondi" pitchFamily="2" charset="0"/>
              </a:rPr>
              <a:t> tests – </a:t>
            </a:r>
            <a:r>
              <a:rPr lang="fr-FR" sz="2800" dirty="0" err="1" smtClean="0">
                <a:latin typeface="Biondi" pitchFamily="2" charset="0"/>
              </a:rPr>
              <a:t>step</a:t>
            </a:r>
            <a:r>
              <a:rPr lang="fr-FR" sz="2800" dirty="0" smtClean="0">
                <a:latin typeface="Biondi" pitchFamily="2" charset="0"/>
              </a:rPr>
              <a:t> 1</a:t>
            </a:r>
            <a:endParaRPr lang="fr-FR" sz="2800" dirty="0">
              <a:latin typeface="Biond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0258" y="836712"/>
            <a:ext cx="8216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Biondi" pitchFamily="2" charset="0"/>
              </a:rPr>
              <a:t>Proposed</a:t>
            </a:r>
            <a:r>
              <a:rPr lang="fr-FR" b="1" dirty="0" smtClean="0">
                <a:latin typeface="Biondi" pitchFamily="2" charset="0"/>
              </a:rPr>
              <a:t> scope of </a:t>
            </a:r>
            <a:r>
              <a:rPr lang="fr-FR" b="1" dirty="0" err="1" smtClean="0">
                <a:latin typeface="Biondi" pitchFamily="2" charset="0"/>
              </a:rPr>
              <a:t>work</a:t>
            </a:r>
            <a:r>
              <a:rPr lang="fr-FR" b="1" dirty="0" smtClean="0">
                <a:latin typeface="Biondi" pitchFamily="2" charset="0"/>
              </a:rPr>
              <a:t>:</a:t>
            </a:r>
          </a:p>
          <a:p>
            <a:endParaRPr lang="fr-FR" b="1" dirty="0" smtClean="0">
              <a:latin typeface="Biondi" pitchFamily="2" charset="0"/>
            </a:endParaRP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D.U. packaging &gt; </a:t>
            </a:r>
            <a:r>
              <a:rPr lang="fr-FR" dirty="0" err="1" smtClean="0">
                <a:latin typeface="Biondi" pitchFamily="2" charset="0"/>
              </a:rPr>
              <a:t>Loading</a:t>
            </a:r>
            <a:r>
              <a:rPr lang="fr-FR" dirty="0" smtClean="0">
                <a:latin typeface="Biondi" pitchFamily="2" charset="0"/>
              </a:rPr>
              <a:t> on </a:t>
            </a:r>
            <a:r>
              <a:rPr lang="fr-FR" dirty="0" err="1" smtClean="0">
                <a:latin typeface="Biondi" pitchFamily="2" charset="0"/>
              </a:rPr>
              <a:t>deck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err="1" smtClean="0">
                <a:latin typeface="Biondi" pitchFamily="2" charset="0"/>
              </a:rPr>
              <a:t>Launching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into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sea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err="1" smtClean="0">
                <a:latin typeface="Biondi" pitchFamily="2" charset="0"/>
              </a:rPr>
              <a:t>Deployment</a:t>
            </a:r>
            <a:r>
              <a:rPr lang="fr-FR" dirty="0" smtClean="0">
                <a:latin typeface="Biondi" pitchFamily="2" charset="0"/>
              </a:rPr>
              <a:t> to </a:t>
            </a:r>
            <a:r>
              <a:rPr lang="fr-FR" dirty="0" err="1" smtClean="0">
                <a:latin typeface="Biondi" pitchFamily="2" charset="0"/>
              </a:rPr>
              <a:t>seabed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ook Antiqua"/>
              </a:rPr>
              <a:t>→</a:t>
            </a:r>
            <a:r>
              <a:rPr lang="fr-FR" dirty="0" smtClean="0">
                <a:latin typeface="Biondi" pitchFamily="2" charset="0"/>
              </a:rPr>
              <a:t> Release </a:t>
            </a:r>
            <a:r>
              <a:rPr lang="fr-FR" dirty="0" err="1" smtClean="0">
                <a:latin typeface="Biondi" pitchFamily="2" charset="0"/>
              </a:rPr>
              <a:t>deepsea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cable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err="1" smtClean="0">
                <a:latin typeface="Biondi" pitchFamily="2" charset="0"/>
              </a:rPr>
              <a:t>Connection</a:t>
            </a:r>
            <a:r>
              <a:rPr lang="fr-FR" dirty="0" smtClean="0">
                <a:latin typeface="Biondi" pitchFamily="2" charset="0"/>
              </a:rPr>
              <a:t> test by </a:t>
            </a:r>
            <a:r>
              <a:rPr lang="fr-FR" dirty="0" err="1" smtClean="0">
                <a:latin typeface="Biondi" pitchFamily="2" charset="0"/>
              </a:rPr>
              <a:t>Cougar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Top </a:t>
            </a:r>
            <a:r>
              <a:rPr lang="fr-FR" dirty="0" err="1" smtClean="0">
                <a:latin typeface="Biondi" pitchFamily="2" charset="0"/>
              </a:rPr>
              <a:t>buoys</a:t>
            </a:r>
            <a:r>
              <a:rPr lang="fr-FR" dirty="0" smtClean="0">
                <a:latin typeface="Biondi" pitchFamily="2" charset="0"/>
              </a:rPr>
              <a:t> + top </a:t>
            </a:r>
            <a:r>
              <a:rPr lang="fr-FR" dirty="0" err="1" smtClean="0">
                <a:latin typeface="Biondi" pitchFamily="2" charset="0"/>
              </a:rPr>
              <a:t>storey</a:t>
            </a:r>
            <a:r>
              <a:rPr lang="fr-FR" dirty="0" smtClean="0">
                <a:latin typeface="Biondi" pitchFamily="2" charset="0"/>
              </a:rPr>
              <a:t> releases </a:t>
            </a:r>
          </a:p>
          <a:p>
            <a:r>
              <a:rPr lang="fr-FR" dirty="0" smtClean="0">
                <a:latin typeface="Book Antiqua"/>
              </a:rPr>
              <a:t>→</a:t>
            </a:r>
            <a:r>
              <a:rPr lang="fr-FR" dirty="0" smtClean="0">
                <a:latin typeface="Biondi" pitchFamily="2" charset="0"/>
              </a:rPr>
              <a:t> Anchor + </a:t>
            </a:r>
            <a:r>
              <a:rPr lang="fr-FR" dirty="0" err="1" smtClean="0">
                <a:latin typeface="Biondi" pitchFamily="2" charset="0"/>
              </a:rPr>
              <a:t>storey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recovery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>
                <a:latin typeface="Biondi" pitchFamily="2" charset="0"/>
              </a:rPr>
              <a:t> </a:t>
            </a:r>
            <a:r>
              <a:rPr lang="fr-FR" dirty="0" smtClean="0">
                <a:latin typeface="Biondi" pitchFamily="2" charset="0"/>
              </a:rPr>
              <a:t>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8684" y="4843026"/>
            <a:ext cx="7628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Biondi" pitchFamily="2" charset="0"/>
              </a:rPr>
              <a:t>DU pack  configuration</a:t>
            </a:r>
            <a:r>
              <a:rPr lang="fr-FR" dirty="0" smtClean="0">
                <a:latin typeface="Biondi" pitchFamily="2" charset="0"/>
              </a:rPr>
              <a:t>: </a:t>
            </a:r>
          </a:p>
          <a:p>
            <a:r>
              <a:rPr lang="fr-FR" dirty="0" smtClean="0">
                <a:latin typeface="Biondi" pitchFamily="2" charset="0"/>
              </a:rPr>
              <a:t>20 </a:t>
            </a:r>
            <a:r>
              <a:rPr lang="fr-FR" dirty="0" err="1" smtClean="0">
                <a:latin typeface="Biondi" pitchFamily="2" charset="0"/>
              </a:rPr>
              <a:t>storeys</a:t>
            </a:r>
            <a:r>
              <a:rPr lang="fr-FR" dirty="0" smtClean="0">
                <a:latin typeface="Biondi" pitchFamily="2" charset="0"/>
              </a:rPr>
              <a:t> – 2 Top </a:t>
            </a:r>
            <a:r>
              <a:rPr lang="fr-FR" dirty="0" err="1" smtClean="0">
                <a:latin typeface="Biondi" pitchFamily="2" charset="0"/>
              </a:rPr>
              <a:t>buoys</a:t>
            </a:r>
            <a:r>
              <a:rPr lang="fr-FR" dirty="0" smtClean="0">
                <a:latin typeface="Biondi" pitchFamily="2" charset="0"/>
              </a:rPr>
              <a:t> – 2 </a:t>
            </a:r>
            <a:r>
              <a:rPr lang="fr-FR" dirty="0" err="1" smtClean="0">
                <a:latin typeface="Biondi" pitchFamily="2" charset="0"/>
              </a:rPr>
              <a:t>Separators</a:t>
            </a:r>
            <a:r>
              <a:rPr lang="fr-FR" dirty="0" smtClean="0">
                <a:latin typeface="Biondi" pitchFamily="2" charset="0"/>
              </a:rPr>
              <a:t> - Base – SBS</a:t>
            </a:r>
          </a:p>
          <a:p>
            <a:r>
              <a:rPr lang="fr-FR" dirty="0" smtClean="0">
                <a:latin typeface="Biondi" pitchFamily="2" charset="0"/>
              </a:rPr>
              <a:t>                                   &amp; Complete </a:t>
            </a:r>
            <a:r>
              <a:rPr lang="fr-FR" dirty="0" err="1" smtClean="0">
                <a:latin typeface="Biondi" pitchFamily="2" charset="0"/>
              </a:rPr>
              <a:t>anchor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 err="1" smtClean="0">
                <a:latin typeface="Biondi" pitchFamily="2" charset="0"/>
              </a:rPr>
              <a:t>Moke</a:t>
            </a:r>
            <a:r>
              <a:rPr lang="fr-FR" dirty="0" smtClean="0">
                <a:latin typeface="Biondi" pitchFamily="2" charset="0"/>
              </a:rPr>
              <a:t> up of IL </a:t>
            </a:r>
            <a:r>
              <a:rPr lang="fr-FR" dirty="0" err="1" smtClean="0">
                <a:latin typeface="Biondi" pitchFamily="2" charset="0"/>
              </a:rPr>
              <a:t>with</a:t>
            </a:r>
            <a:r>
              <a:rPr lang="fr-FR" dirty="0" smtClean="0">
                <a:latin typeface="Biondi" pitchFamily="2" charset="0"/>
              </a:rPr>
              <a:t> ODI </a:t>
            </a:r>
            <a:r>
              <a:rPr lang="fr-FR" dirty="0" err="1" smtClean="0">
                <a:latin typeface="Biondi" pitchFamily="2" charset="0"/>
              </a:rPr>
              <a:t>connector</a:t>
            </a:r>
            <a:r>
              <a:rPr lang="fr-FR" dirty="0" smtClean="0">
                <a:latin typeface="Biondi" pitchFamily="2" charset="0"/>
              </a:rPr>
              <a:t> on Base</a:t>
            </a:r>
          </a:p>
          <a:p>
            <a:r>
              <a:rPr lang="fr-FR" dirty="0" err="1" smtClean="0">
                <a:latin typeface="Biondi" pitchFamily="2" charset="0"/>
              </a:rPr>
              <a:t>Recording</a:t>
            </a:r>
            <a:r>
              <a:rPr lang="fr-FR" dirty="0" smtClean="0">
                <a:latin typeface="Biondi" pitchFamily="2" charset="0"/>
              </a:rPr>
              <a:t> of top </a:t>
            </a:r>
            <a:r>
              <a:rPr lang="fr-FR" dirty="0" err="1" smtClean="0">
                <a:latin typeface="Biondi" pitchFamily="2" charset="0"/>
              </a:rPr>
              <a:t>storey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acceleration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iondi" pitchFamily="2" charset="0"/>
              </a:rPr>
              <a:t>Acoustic release (</a:t>
            </a:r>
            <a:r>
              <a:rPr lang="fr-FR" dirty="0" err="1" smtClean="0">
                <a:latin typeface="Biondi" pitchFamily="2" charset="0"/>
              </a:rPr>
              <a:t>heavy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load</a:t>
            </a:r>
            <a:r>
              <a:rPr lang="fr-FR" dirty="0" smtClean="0">
                <a:latin typeface="Biondi" pitchFamily="2" charset="0"/>
              </a:rPr>
              <a:t>) for </a:t>
            </a:r>
            <a:r>
              <a:rPr lang="fr-FR" dirty="0" err="1" smtClean="0">
                <a:latin typeface="Biondi" pitchFamily="2" charset="0"/>
              </a:rPr>
              <a:t>load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transfer</a:t>
            </a:r>
            <a:endParaRPr lang="fr-FR" dirty="0" smtClean="0">
              <a:latin typeface="Biondi" pitchFamily="2" charset="0"/>
            </a:endParaRPr>
          </a:p>
        </p:txBody>
      </p:sp>
      <p:sp>
        <p:nvSpPr>
          <p:cNvPr id="13" name="Flèche à angle droit 12"/>
          <p:cNvSpPr/>
          <p:nvPr/>
        </p:nvSpPr>
        <p:spPr>
          <a:xfrm>
            <a:off x="6300192" y="4725144"/>
            <a:ext cx="2160240" cy="936104"/>
          </a:xfrm>
          <a:prstGeom prst="bentUpArrow">
            <a:avLst>
              <a:gd name="adj1" fmla="val 13776"/>
              <a:gd name="adj2" fmla="val 16983"/>
              <a:gd name="adj3" fmla="val 26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92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e 94"/>
          <p:cNvGrpSpPr/>
          <p:nvPr/>
        </p:nvGrpSpPr>
        <p:grpSpPr>
          <a:xfrm>
            <a:off x="323529" y="548680"/>
            <a:ext cx="3312368" cy="2448272"/>
            <a:chOff x="2370570" y="1857943"/>
            <a:chExt cx="4006033" cy="3192484"/>
          </a:xfrm>
        </p:grpSpPr>
        <p:sp>
          <p:nvSpPr>
            <p:cNvPr id="3" name="Rectangle 2"/>
            <p:cNvSpPr/>
            <p:nvPr/>
          </p:nvSpPr>
          <p:spPr>
            <a:xfrm>
              <a:off x="4386592" y="2194281"/>
              <a:ext cx="40331" cy="26128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61515" y="4808925"/>
              <a:ext cx="3700349" cy="237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5256" y="2377875"/>
              <a:ext cx="93606" cy="2668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57789" y="2381683"/>
              <a:ext cx="118814" cy="2668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2627755" y="3852249"/>
              <a:ext cx="3504050" cy="85128"/>
              <a:chOff x="1619672" y="3495649"/>
              <a:chExt cx="4364036" cy="7736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619672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55776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68424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72000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16717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025528" y="4690077"/>
              <a:ext cx="361064" cy="1170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4059" y="4495260"/>
              <a:ext cx="455259" cy="19481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84057" y="4314858"/>
              <a:ext cx="455259" cy="1804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84058" y="4125038"/>
              <a:ext cx="455259" cy="18982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2623568" y="3312833"/>
              <a:ext cx="3504050" cy="85128"/>
              <a:chOff x="1619672" y="3495649"/>
              <a:chExt cx="4364036" cy="7736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619672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55776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568424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572000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416717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2642884" y="4388192"/>
              <a:ext cx="3504050" cy="85128"/>
              <a:chOff x="3554423" y="1124744"/>
              <a:chExt cx="4364036" cy="7736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554423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490527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06751" y="1124744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351468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623568" y="2727203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5201" y="2727203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88295" y="2721306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94104" y="2721306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72359" y="2727203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199294" y="3627250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5708261" y="3627250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035769" y="3627250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659833" y="3627250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411466" y="3627250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56137" y="4175072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708624" y="4196913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5035769" y="4180065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421498" y="4180065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698544" y="3060334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013420" y="3074629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199294" y="3050727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394517" y="3036425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660148" y="3062391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1675" y="2485975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019370" y="2516304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199294" y="2475431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400468" y="2473399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648834" y="2484515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81116" y="2451584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73687" y="2382462"/>
              <a:ext cx="1283819" cy="503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23610" y="2453334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53605" y="2407615"/>
              <a:ext cx="1414937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Triangle isocèle 55"/>
            <p:cNvSpPr/>
            <p:nvPr/>
          </p:nvSpPr>
          <p:spPr>
            <a:xfrm>
              <a:off x="3574224" y="4718970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Triangle isocèle 56"/>
            <p:cNvSpPr/>
            <p:nvPr/>
          </p:nvSpPr>
          <p:spPr>
            <a:xfrm>
              <a:off x="5212452" y="4710774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99816" y="2636193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94013" y="2638590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837847" y="2658499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32769" y="2653996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riangle isocèle 61"/>
            <p:cNvSpPr/>
            <p:nvPr/>
          </p:nvSpPr>
          <p:spPr>
            <a:xfrm>
              <a:off x="4149657" y="4808925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44612" y="2469747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95024" y="2130970"/>
              <a:ext cx="516591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 rot="16200000">
              <a:off x="4624513" y="2145614"/>
              <a:ext cx="516591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74027" y="2099171"/>
              <a:ext cx="455259" cy="792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4193343" y="1857943"/>
              <a:ext cx="404726" cy="5528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768137" y="2432767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Forme libre 82"/>
            <p:cNvSpPr/>
            <p:nvPr/>
          </p:nvSpPr>
          <p:spPr>
            <a:xfrm>
              <a:off x="3402744" y="2421144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Forme libre 83"/>
            <p:cNvSpPr/>
            <p:nvPr/>
          </p:nvSpPr>
          <p:spPr>
            <a:xfrm>
              <a:off x="2620874" y="2432767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4175687" y="2421143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4978355" y="2448313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Forme libre 86"/>
            <p:cNvSpPr/>
            <p:nvPr/>
          </p:nvSpPr>
          <p:spPr>
            <a:xfrm>
              <a:off x="5668918" y="2448313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orme libre 90"/>
            <p:cNvSpPr/>
            <p:nvPr/>
          </p:nvSpPr>
          <p:spPr>
            <a:xfrm>
              <a:off x="2370570" y="2281562"/>
              <a:ext cx="2006082" cy="2316974"/>
            </a:xfrm>
            <a:custGeom>
              <a:avLst/>
              <a:gdLst>
                <a:gd name="connsiteX0" fmla="*/ 2006082 w 2006082"/>
                <a:gd name="connsiteY0" fmla="*/ 170933 h 2316974"/>
                <a:gd name="connsiteX1" fmla="*/ 1660849 w 2006082"/>
                <a:gd name="connsiteY1" fmla="*/ 142941 h 2316974"/>
                <a:gd name="connsiteX2" fmla="*/ 1343608 w 2006082"/>
                <a:gd name="connsiteY2" fmla="*/ 198925 h 2316974"/>
                <a:gd name="connsiteX3" fmla="*/ 933061 w 2006082"/>
                <a:gd name="connsiteY3" fmla="*/ 180263 h 2316974"/>
                <a:gd name="connsiteX4" fmla="*/ 625151 w 2006082"/>
                <a:gd name="connsiteY4" fmla="*/ 208255 h 2316974"/>
                <a:gd name="connsiteX5" fmla="*/ 307910 w 2006082"/>
                <a:gd name="connsiteY5" fmla="*/ 208255 h 2316974"/>
                <a:gd name="connsiteX6" fmla="*/ 74645 w 2006082"/>
                <a:gd name="connsiteY6" fmla="*/ 142941 h 2316974"/>
                <a:gd name="connsiteX7" fmla="*/ 0 w 2006082"/>
                <a:gd name="connsiteY7" fmla="*/ 2316974 h 231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6082" h="2316974">
                  <a:moveTo>
                    <a:pt x="2006082" y="170933"/>
                  </a:moveTo>
                  <a:cubicBezTo>
                    <a:pt x="1888671" y="154604"/>
                    <a:pt x="1771261" y="138276"/>
                    <a:pt x="1660849" y="142941"/>
                  </a:cubicBezTo>
                  <a:cubicBezTo>
                    <a:pt x="1550437" y="147606"/>
                    <a:pt x="1464906" y="192705"/>
                    <a:pt x="1343608" y="198925"/>
                  </a:cubicBezTo>
                  <a:cubicBezTo>
                    <a:pt x="1222310" y="205145"/>
                    <a:pt x="1052804" y="178708"/>
                    <a:pt x="933061" y="180263"/>
                  </a:cubicBezTo>
                  <a:cubicBezTo>
                    <a:pt x="813318" y="181818"/>
                    <a:pt x="729343" y="203590"/>
                    <a:pt x="625151" y="208255"/>
                  </a:cubicBezTo>
                  <a:cubicBezTo>
                    <a:pt x="520959" y="212920"/>
                    <a:pt x="399661" y="219141"/>
                    <a:pt x="307910" y="208255"/>
                  </a:cubicBezTo>
                  <a:cubicBezTo>
                    <a:pt x="216159" y="197369"/>
                    <a:pt x="125963" y="-208512"/>
                    <a:pt x="74645" y="142941"/>
                  </a:cubicBezTo>
                  <a:cubicBezTo>
                    <a:pt x="23327" y="494394"/>
                    <a:pt x="11663" y="1405684"/>
                    <a:pt x="0" y="231697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4" name="Titre 1"/>
          <p:cNvSpPr txBox="1">
            <a:spLocks/>
          </p:cNvSpPr>
          <p:nvPr/>
        </p:nvSpPr>
        <p:spPr>
          <a:xfrm>
            <a:off x="0" y="3059"/>
            <a:ext cx="507605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1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grpSp>
        <p:nvGrpSpPr>
          <p:cNvPr id="165" name="Groupe 164"/>
          <p:cNvGrpSpPr/>
          <p:nvPr/>
        </p:nvGrpSpPr>
        <p:grpSpPr>
          <a:xfrm>
            <a:off x="467544" y="3429000"/>
            <a:ext cx="3117134" cy="3240360"/>
            <a:chOff x="5703338" y="620720"/>
            <a:chExt cx="3117134" cy="3648203"/>
          </a:xfrm>
        </p:grpSpPr>
        <p:sp>
          <p:nvSpPr>
            <p:cNvPr id="97" name="Rectangle 96"/>
            <p:cNvSpPr/>
            <p:nvPr/>
          </p:nvSpPr>
          <p:spPr>
            <a:xfrm>
              <a:off x="7238584" y="2034324"/>
              <a:ext cx="32060" cy="204423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87805" y="4079976"/>
              <a:ext cx="2941460" cy="1859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703338" y="2177965"/>
              <a:ext cx="74409" cy="2087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26025" y="2180944"/>
              <a:ext cx="94447" cy="20879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5840460" y="3331489"/>
              <a:ext cx="2785419" cy="66603"/>
              <a:chOff x="1619672" y="3495649"/>
              <a:chExt cx="4364036" cy="77367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1619672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555776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568424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572000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416717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6951569" y="3986991"/>
              <a:ext cx="287015" cy="9157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77588" y="3834570"/>
              <a:ext cx="361892" cy="1524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077586" y="3693427"/>
              <a:ext cx="361892" cy="1411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77587" y="3544915"/>
              <a:ext cx="361892" cy="14851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6" name="Groupe 105"/>
            <p:cNvGrpSpPr/>
            <p:nvPr/>
          </p:nvGrpSpPr>
          <p:grpSpPr>
            <a:xfrm>
              <a:off x="5837132" y="2909460"/>
              <a:ext cx="2785419" cy="66603"/>
              <a:chOff x="1619672" y="3495649"/>
              <a:chExt cx="4364036" cy="77367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1619672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55776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68424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572000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416717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7" name="Groupe 106"/>
            <p:cNvGrpSpPr/>
            <p:nvPr/>
          </p:nvGrpSpPr>
          <p:grpSpPr>
            <a:xfrm>
              <a:off x="5852486" y="3750802"/>
              <a:ext cx="2785419" cy="66603"/>
              <a:chOff x="3554423" y="1124744"/>
              <a:chExt cx="4364036" cy="77367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3554423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490527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506751" y="1124744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51468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5837132" y="2451273"/>
              <a:ext cx="361892" cy="619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434615" y="2451273"/>
              <a:ext cx="361892" cy="619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80955" y="2446659"/>
              <a:ext cx="361892" cy="619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721504" y="2446659"/>
              <a:ext cx="361892" cy="619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260659" y="2451273"/>
              <a:ext cx="361892" cy="619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7089698" y="3155454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8289198" y="3155454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7754624" y="3155454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865959" y="3155454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6463443" y="3155454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5863021" y="3584060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8289486" y="3601148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7754624" y="3587967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471417" y="3587967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8281473" y="2711909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7736859" y="2723093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089698" y="2704392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6449970" y="2693203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5866210" y="2713518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8276013" y="2262540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741588" y="2286269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089698" y="2254291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6454700" y="2252701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857216" y="2261398"/>
              <a:ext cx="321722" cy="432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532198" y="908720"/>
              <a:ext cx="200161" cy="1440000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91336" y="869361"/>
              <a:ext cx="1020526" cy="393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824450" y="2237002"/>
              <a:ext cx="200161" cy="169345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09819" y="2201233"/>
              <a:ext cx="1124753" cy="357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Triangle isocèle 135"/>
            <p:cNvSpPr/>
            <p:nvPr/>
          </p:nvSpPr>
          <p:spPr>
            <a:xfrm>
              <a:off x="6592821" y="4009597"/>
              <a:ext cx="78915" cy="6286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Triangle isocèle 136"/>
            <p:cNvSpPr/>
            <p:nvPr/>
          </p:nvSpPr>
          <p:spPr>
            <a:xfrm>
              <a:off x="7895072" y="4003184"/>
              <a:ext cx="78915" cy="6286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295199" y="2380068"/>
              <a:ext cx="25053" cy="16859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926518" y="2381943"/>
              <a:ext cx="25053" cy="16859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97293" y="2397520"/>
              <a:ext cx="25053" cy="16859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149696" y="2393997"/>
              <a:ext cx="25053" cy="16859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Triangle isocèle 141"/>
            <p:cNvSpPr/>
            <p:nvPr/>
          </p:nvSpPr>
          <p:spPr>
            <a:xfrm>
              <a:off x="7050241" y="4079976"/>
              <a:ext cx="78915" cy="6286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Forme libre 142"/>
            <p:cNvSpPr/>
            <p:nvPr/>
          </p:nvSpPr>
          <p:spPr>
            <a:xfrm>
              <a:off x="6569484" y="764704"/>
              <a:ext cx="1377381" cy="1470928"/>
            </a:xfrm>
            <a:custGeom>
              <a:avLst/>
              <a:gdLst>
                <a:gd name="connsiteX0" fmla="*/ 5003 w 1732742"/>
                <a:gd name="connsiteY0" fmla="*/ 140808 h 2292993"/>
                <a:gd name="connsiteX1" fmla="*/ 105364 w 1732742"/>
                <a:gd name="connsiteY1" fmla="*/ 18145 h 2292993"/>
                <a:gd name="connsiteX2" fmla="*/ 718681 w 1732742"/>
                <a:gd name="connsiteY2" fmla="*/ 486496 h 2292993"/>
                <a:gd name="connsiteX3" fmla="*/ 1633081 w 1732742"/>
                <a:gd name="connsiteY3" fmla="*/ 1668525 h 2292993"/>
                <a:gd name="connsiteX4" fmla="*/ 1666535 w 1732742"/>
                <a:gd name="connsiteY4" fmla="*/ 2292993 h 229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742" h="2292993">
                  <a:moveTo>
                    <a:pt x="5003" y="140808"/>
                  </a:moveTo>
                  <a:cubicBezTo>
                    <a:pt x="-4290" y="50669"/>
                    <a:pt x="-13582" y="-39470"/>
                    <a:pt x="105364" y="18145"/>
                  </a:cubicBezTo>
                  <a:cubicBezTo>
                    <a:pt x="224310" y="75760"/>
                    <a:pt x="464062" y="211433"/>
                    <a:pt x="718681" y="486496"/>
                  </a:cubicBezTo>
                  <a:cubicBezTo>
                    <a:pt x="973300" y="761559"/>
                    <a:pt x="1475105" y="1367442"/>
                    <a:pt x="1633081" y="1668525"/>
                  </a:cubicBezTo>
                  <a:cubicBezTo>
                    <a:pt x="1791057" y="1969608"/>
                    <a:pt x="1728796" y="2131300"/>
                    <a:pt x="1666535" y="22929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917997" y="908720"/>
              <a:ext cx="200161" cy="1440000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/>
            <p:cNvSpPr/>
            <p:nvPr/>
          </p:nvSpPr>
          <p:spPr>
            <a:xfrm rot="16200000">
              <a:off x="6655835" y="746548"/>
              <a:ext cx="288000" cy="3634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/>
            <p:cNvSpPr/>
            <p:nvPr/>
          </p:nvSpPr>
          <p:spPr>
            <a:xfrm rot="16200000">
              <a:off x="7430948" y="1995961"/>
              <a:ext cx="404172" cy="3634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069613" y="1959911"/>
              <a:ext cx="361892" cy="6198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7084968" y="1771179"/>
              <a:ext cx="321722" cy="4325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962391" y="1921539"/>
              <a:ext cx="114480" cy="9574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7423739" y="1943031"/>
              <a:ext cx="114480" cy="9574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0" name="Groupe 249"/>
          <p:cNvGrpSpPr/>
          <p:nvPr/>
        </p:nvGrpSpPr>
        <p:grpSpPr>
          <a:xfrm>
            <a:off x="4983258" y="1412776"/>
            <a:ext cx="3117134" cy="5184576"/>
            <a:chOff x="4983258" y="1412776"/>
            <a:chExt cx="3117134" cy="5184576"/>
          </a:xfrm>
        </p:grpSpPr>
        <p:sp>
          <p:nvSpPr>
            <p:cNvPr id="167" name="Rectangle 166"/>
            <p:cNvSpPr/>
            <p:nvPr/>
          </p:nvSpPr>
          <p:spPr>
            <a:xfrm>
              <a:off x="6518504" y="4612565"/>
              <a:ext cx="32060" cy="181570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067725" y="6429528"/>
              <a:ext cx="2941460" cy="165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983258" y="4740148"/>
              <a:ext cx="74409" cy="1854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005945" y="4742794"/>
              <a:ext cx="94447" cy="185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1" name="Groupe 100"/>
            <p:cNvGrpSpPr/>
            <p:nvPr/>
          </p:nvGrpSpPr>
          <p:grpSpPr>
            <a:xfrm>
              <a:off x="5120380" y="5764716"/>
              <a:ext cx="2785419" cy="59157"/>
              <a:chOff x="1619672" y="3495649"/>
              <a:chExt cx="4364036" cy="77367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1619672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555776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568424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4572000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416717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6231489" y="6346938"/>
              <a:ext cx="287015" cy="8133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357508" y="6211557"/>
              <a:ext cx="361892" cy="1353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357506" y="6086192"/>
              <a:ext cx="361892" cy="12536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357507" y="5954283"/>
              <a:ext cx="361892" cy="13190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6" name="Groupe 105"/>
            <p:cNvGrpSpPr/>
            <p:nvPr/>
          </p:nvGrpSpPr>
          <p:grpSpPr>
            <a:xfrm>
              <a:off x="5117052" y="5389867"/>
              <a:ext cx="2785419" cy="59157"/>
              <a:chOff x="1619672" y="3495649"/>
              <a:chExt cx="4364036" cy="77367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1619672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2555776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568424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572000" y="3495649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416717" y="3501008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7" name="Groupe 106"/>
            <p:cNvGrpSpPr/>
            <p:nvPr/>
          </p:nvGrpSpPr>
          <p:grpSpPr>
            <a:xfrm>
              <a:off x="5132406" y="6137153"/>
              <a:ext cx="2785419" cy="59157"/>
              <a:chOff x="3554423" y="1124744"/>
              <a:chExt cx="4364036" cy="7736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3554423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490527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6506751" y="1124744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351468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5117052" y="4982902"/>
              <a:ext cx="361892" cy="550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714535" y="4982902"/>
              <a:ext cx="361892" cy="550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360875" y="4978804"/>
              <a:ext cx="361892" cy="550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001424" y="4978804"/>
              <a:ext cx="361892" cy="550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540579" y="4982902"/>
              <a:ext cx="361892" cy="550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6369618" y="5608361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7569118" y="5608361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7034544" y="5608361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5145879" y="5608361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743363" y="5608361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5142941" y="5989052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7569406" y="6004229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7034544" y="5992522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751337" y="5992522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7561393" y="5214401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7016779" y="5224335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Ellipse 193"/>
            <p:cNvSpPr/>
            <p:nvPr/>
          </p:nvSpPr>
          <p:spPr>
            <a:xfrm>
              <a:off x="6369618" y="5207724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729890" y="5197786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Ellipse 195"/>
            <p:cNvSpPr/>
            <p:nvPr/>
          </p:nvSpPr>
          <p:spPr>
            <a:xfrm>
              <a:off x="5146130" y="5215830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7555933" y="4815268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Ellipse 197"/>
            <p:cNvSpPr/>
            <p:nvPr/>
          </p:nvSpPr>
          <p:spPr>
            <a:xfrm>
              <a:off x="7021508" y="4836345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Ellipse 198"/>
            <p:cNvSpPr/>
            <p:nvPr/>
          </p:nvSpPr>
          <p:spPr>
            <a:xfrm>
              <a:off x="6369618" y="4807941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5734620" y="4806529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Ellipse 200"/>
            <p:cNvSpPr/>
            <p:nvPr/>
          </p:nvSpPr>
          <p:spPr>
            <a:xfrm>
              <a:off x="5137136" y="4814254"/>
              <a:ext cx="321722" cy="3841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Triangle isocèle 205"/>
            <p:cNvSpPr/>
            <p:nvPr/>
          </p:nvSpPr>
          <p:spPr>
            <a:xfrm>
              <a:off x="5872741" y="6367017"/>
              <a:ext cx="78915" cy="5583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Triangle isocèle 206"/>
            <p:cNvSpPr/>
            <p:nvPr/>
          </p:nvSpPr>
          <p:spPr>
            <a:xfrm>
              <a:off x="7174992" y="6361321"/>
              <a:ext cx="78915" cy="5583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575119" y="4919657"/>
              <a:ext cx="25053" cy="149749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206438" y="4921323"/>
              <a:ext cx="25053" cy="149749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877213" y="4935158"/>
              <a:ext cx="25053" cy="149749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7429616" y="4932029"/>
              <a:ext cx="25053" cy="149749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Triangle isocèle 211"/>
            <p:cNvSpPr/>
            <p:nvPr/>
          </p:nvSpPr>
          <p:spPr>
            <a:xfrm>
              <a:off x="6330161" y="6429528"/>
              <a:ext cx="78915" cy="5583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5" name="Groupe 234"/>
            <p:cNvGrpSpPr/>
            <p:nvPr/>
          </p:nvGrpSpPr>
          <p:grpSpPr>
            <a:xfrm rot="10800000">
              <a:off x="6857698" y="1412776"/>
              <a:ext cx="1026670" cy="1534822"/>
              <a:chOff x="5071256" y="2492897"/>
              <a:chExt cx="1026670" cy="1534822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5812118" y="2748701"/>
                <a:ext cx="200161" cy="1279018"/>
              </a:xfrm>
              <a:prstGeom prst="rect">
                <a:avLst/>
              </a:prstGeom>
              <a:solidFill>
                <a:srgbClr val="FFFF66">
                  <a:alpha val="36078"/>
                </a:srgb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071256" y="2713742"/>
                <a:ext cx="1020526" cy="3495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197917" y="2748701"/>
                <a:ext cx="200161" cy="1279018"/>
              </a:xfrm>
              <a:prstGeom prst="rect">
                <a:avLst/>
              </a:prstGeom>
              <a:solidFill>
                <a:srgbClr val="FFFF66">
                  <a:alpha val="36078"/>
                </a:srgb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16200000">
                <a:off x="5951853" y="2602627"/>
                <a:ext cx="255804" cy="363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7" name="Rectangle 216"/>
            <p:cNvSpPr/>
            <p:nvPr/>
          </p:nvSpPr>
          <p:spPr>
            <a:xfrm>
              <a:off x="6349533" y="4546471"/>
              <a:ext cx="361892" cy="5505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6364888" y="4378838"/>
              <a:ext cx="321722" cy="38416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Ellipse 218"/>
            <p:cNvSpPr/>
            <p:nvPr/>
          </p:nvSpPr>
          <p:spPr>
            <a:xfrm>
              <a:off x="6242311" y="4512389"/>
              <a:ext cx="114480" cy="850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6703659" y="4531478"/>
              <a:ext cx="114480" cy="850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642102" y="3864526"/>
              <a:ext cx="188783" cy="1279018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943354" y="3829567"/>
              <a:ext cx="962515" cy="349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7062815" y="3864526"/>
              <a:ext cx="188783" cy="1279018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0" name="Rectangle 239"/>
            <p:cNvSpPr/>
            <p:nvPr/>
          </p:nvSpPr>
          <p:spPr>
            <a:xfrm rot="16200000">
              <a:off x="6803223" y="3719485"/>
              <a:ext cx="255804" cy="342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5" name="Connecteur droit 244"/>
            <p:cNvCxnSpPr>
              <a:stCxn id="238" idx="0"/>
              <a:endCxn id="203" idx="0"/>
            </p:cNvCxnSpPr>
            <p:nvPr/>
          </p:nvCxnSpPr>
          <p:spPr>
            <a:xfrm flipH="1" flipV="1">
              <a:off x="7374105" y="2726753"/>
              <a:ext cx="50507" cy="1102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Ellipse 246"/>
          <p:cNvSpPr/>
          <p:nvPr/>
        </p:nvSpPr>
        <p:spPr>
          <a:xfrm>
            <a:off x="3707904" y="1700808"/>
            <a:ext cx="504000" cy="50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248" name="Ellipse 247"/>
          <p:cNvSpPr/>
          <p:nvPr/>
        </p:nvSpPr>
        <p:spPr>
          <a:xfrm>
            <a:off x="3635896" y="5445280"/>
            <a:ext cx="504000" cy="50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2</a:t>
            </a:r>
            <a:endParaRPr lang="fr-FR" sz="2800" dirty="0"/>
          </a:p>
        </p:txBody>
      </p:sp>
      <p:sp>
        <p:nvSpPr>
          <p:cNvPr id="249" name="Ellipse 248"/>
          <p:cNvSpPr/>
          <p:nvPr/>
        </p:nvSpPr>
        <p:spPr>
          <a:xfrm>
            <a:off x="8244464" y="5517288"/>
            <a:ext cx="504000" cy="50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3</a:t>
            </a:r>
            <a:endParaRPr lang="fr-FR" sz="2800" dirty="0"/>
          </a:p>
        </p:txBody>
      </p:sp>
      <p:sp>
        <p:nvSpPr>
          <p:cNvPr id="251" name="ZoneTexte 250"/>
          <p:cNvSpPr txBox="1"/>
          <p:nvPr/>
        </p:nvSpPr>
        <p:spPr>
          <a:xfrm>
            <a:off x="2843808" y="3697868"/>
            <a:ext cx="279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Dead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storeys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 are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firmly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 </a:t>
            </a:r>
          </a:p>
          <a:p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strapped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 on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anchor</a:t>
            </a:r>
            <a:endParaRPr lang="fr-FR" sz="1400" dirty="0">
              <a:latin typeface="Biondi" pitchFamily="2" charset="0"/>
            </a:endParaRPr>
          </a:p>
        </p:txBody>
      </p:sp>
      <p:cxnSp>
        <p:nvCxnSpPr>
          <p:cNvPr id="253" name="Connecteur droit avec flèche 252"/>
          <p:cNvCxnSpPr/>
          <p:nvPr/>
        </p:nvCxnSpPr>
        <p:spPr>
          <a:xfrm flipH="1" flipV="1">
            <a:off x="3419872" y="3140968"/>
            <a:ext cx="216024" cy="36004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avec flèche 254"/>
          <p:cNvCxnSpPr/>
          <p:nvPr/>
        </p:nvCxnSpPr>
        <p:spPr>
          <a:xfrm flipH="1">
            <a:off x="3275856" y="4365104"/>
            <a:ext cx="288032" cy="28803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avec flèche 256"/>
          <p:cNvCxnSpPr/>
          <p:nvPr/>
        </p:nvCxnSpPr>
        <p:spPr>
          <a:xfrm>
            <a:off x="4355976" y="4437112"/>
            <a:ext cx="432048" cy="50405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ZoneTexte 235"/>
          <p:cNvSpPr txBox="1"/>
          <p:nvPr/>
        </p:nvSpPr>
        <p:spPr>
          <a:xfrm>
            <a:off x="841304" y="2908967"/>
            <a:ext cx="2177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Biondi" pitchFamily="2" charset="0"/>
              </a:rPr>
              <a:t>Pack configuration</a:t>
            </a:r>
            <a:endParaRPr lang="fr-FR" sz="1400" dirty="0"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lipse 47"/>
          <p:cNvSpPr/>
          <p:nvPr/>
        </p:nvSpPr>
        <p:spPr>
          <a:xfrm>
            <a:off x="6698550" y="3933056"/>
            <a:ext cx="321722" cy="3841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0" y="3059"/>
            <a:ext cx="507605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1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725" y="6429528"/>
            <a:ext cx="2941460" cy="16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983258" y="4740148"/>
            <a:ext cx="74409" cy="185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005945" y="4742794"/>
            <a:ext cx="94447" cy="185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100"/>
          <p:cNvGrpSpPr/>
          <p:nvPr/>
        </p:nvGrpSpPr>
        <p:grpSpPr>
          <a:xfrm>
            <a:off x="5120380" y="5764716"/>
            <a:ext cx="2785419" cy="59157"/>
            <a:chOff x="1619672" y="3495649"/>
            <a:chExt cx="4364036" cy="77367"/>
          </a:xfrm>
        </p:grpSpPr>
        <p:sp>
          <p:nvSpPr>
            <p:cNvPr id="69" name="Rectangle 68"/>
            <p:cNvSpPr/>
            <p:nvPr/>
          </p:nvSpPr>
          <p:spPr>
            <a:xfrm>
              <a:off x="1619672" y="3501008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55776" y="3501008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68424" y="3495649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72000" y="3495649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16717" y="3501008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6231489" y="6346938"/>
            <a:ext cx="287015" cy="813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57508" y="6211557"/>
            <a:ext cx="361892" cy="1353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357506" y="6086192"/>
            <a:ext cx="361892" cy="1253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357507" y="5954283"/>
            <a:ext cx="361892" cy="13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05"/>
          <p:cNvGrpSpPr/>
          <p:nvPr/>
        </p:nvGrpSpPr>
        <p:grpSpPr>
          <a:xfrm>
            <a:off x="5117052" y="5389867"/>
            <a:ext cx="2785419" cy="59157"/>
            <a:chOff x="1619672" y="3495649"/>
            <a:chExt cx="4364036" cy="77367"/>
          </a:xfrm>
        </p:grpSpPr>
        <p:sp>
          <p:nvSpPr>
            <p:cNvPr id="64" name="Rectangle 63"/>
            <p:cNvSpPr/>
            <p:nvPr/>
          </p:nvSpPr>
          <p:spPr>
            <a:xfrm>
              <a:off x="1619672" y="3501008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55776" y="3501008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568424" y="3495649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72000" y="3495649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16717" y="3501008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06"/>
          <p:cNvGrpSpPr/>
          <p:nvPr/>
        </p:nvGrpSpPr>
        <p:grpSpPr>
          <a:xfrm>
            <a:off x="5132406" y="6137153"/>
            <a:ext cx="2785419" cy="59157"/>
            <a:chOff x="3554423" y="1124744"/>
            <a:chExt cx="4364036" cy="77367"/>
          </a:xfrm>
        </p:grpSpPr>
        <p:sp>
          <p:nvSpPr>
            <p:cNvPr id="60" name="Rectangle 59"/>
            <p:cNvSpPr/>
            <p:nvPr/>
          </p:nvSpPr>
          <p:spPr>
            <a:xfrm>
              <a:off x="3554423" y="1130103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90527" y="1130103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06751" y="1124744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51468" y="1130103"/>
              <a:ext cx="566991" cy="720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117052" y="4982902"/>
            <a:ext cx="361892" cy="55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714535" y="4982902"/>
            <a:ext cx="361892" cy="55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360875" y="4978804"/>
            <a:ext cx="361892" cy="55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001424" y="4978804"/>
            <a:ext cx="361892" cy="55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540579" y="4982902"/>
            <a:ext cx="361892" cy="55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369618" y="5608361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569118" y="5608361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034544" y="5608361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145879" y="5608361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743363" y="5608361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142941" y="5989052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569406" y="6004229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034544" y="5992522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51337" y="5992522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561393" y="5214401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016779" y="5224335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369618" y="5207724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729890" y="5197786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146130" y="5215830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555933" y="4815268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021508" y="4836345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69618" y="4807941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734620" y="4806529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137136" y="4814254"/>
            <a:ext cx="321722" cy="384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>
            <a:off x="5872741" y="6367017"/>
            <a:ext cx="78915" cy="55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>
            <a:off x="7174992" y="6361321"/>
            <a:ext cx="78915" cy="55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575119" y="4919657"/>
            <a:ext cx="25053" cy="14974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206438" y="4921323"/>
            <a:ext cx="25053" cy="14974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877213" y="4935158"/>
            <a:ext cx="25053" cy="14974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7429616" y="4932029"/>
            <a:ext cx="25053" cy="14974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riangle isocèle 44"/>
          <p:cNvSpPr/>
          <p:nvPr/>
        </p:nvSpPr>
        <p:spPr>
          <a:xfrm>
            <a:off x="6330161" y="6429528"/>
            <a:ext cx="78915" cy="55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234"/>
          <p:cNvGrpSpPr/>
          <p:nvPr/>
        </p:nvGrpSpPr>
        <p:grpSpPr>
          <a:xfrm rot="10800000">
            <a:off x="6732240" y="332656"/>
            <a:ext cx="810646" cy="1174782"/>
            <a:chOff x="5071256" y="2492897"/>
            <a:chExt cx="1026670" cy="1534822"/>
          </a:xfrm>
        </p:grpSpPr>
        <p:sp>
          <p:nvSpPr>
            <p:cNvPr id="56" name="Rectangle 55"/>
            <p:cNvSpPr/>
            <p:nvPr/>
          </p:nvSpPr>
          <p:spPr>
            <a:xfrm>
              <a:off x="5812118" y="2748701"/>
              <a:ext cx="200161" cy="1279018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71256" y="2713742"/>
              <a:ext cx="1020526" cy="349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97917" y="2748701"/>
              <a:ext cx="200161" cy="1279018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5951853" y="2602627"/>
              <a:ext cx="255804" cy="3634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6677223" y="4100689"/>
            <a:ext cx="361892" cy="550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6588224" y="1880530"/>
            <a:ext cx="826366" cy="1188430"/>
            <a:chOff x="6913986" y="2456594"/>
            <a:chExt cx="991883" cy="1534822"/>
          </a:xfrm>
        </p:grpSpPr>
        <p:sp>
          <p:nvSpPr>
            <p:cNvPr id="51" name="Rectangle 50"/>
            <p:cNvSpPr/>
            <p:nvPr/>
          </p:nvSpPr>
          <p:spPr>
            <a:xfrm>
              <a:off x="7642102" y="2712398"/>
              <a:ext cx="188783" cy="1279018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943354" y="2677439"/>
              <a:ext cx="962515" cy="349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62815" y="2712398"/>
              <a:ext cx="188783" cy="1279018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6803223" y="2567357"/>
              <a:ext cx="255804" cy="342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5" name="Connecteur droit 54"/>
          <p:cNvCxnSpPr>
            <a:stCxn id="52" idx="0"/>
            <a:endCxn id="57" idx="0"/>
          </p:cNvCxnSpPr>
          <p:nvPr/>
        </p:nvCxnSpPr>
        <p:spPr>
          <a:xfrm flipV="1">
            <a:off x="7013641" y="1338400"/>
            <a:ext cx="126347" cy="713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48" idx="0"/>
            <a:endCxn id="52" idx="2"/>
          </p:cNvCxnSpPr>
          <p:nvPr/>
        </p:nvCxnSpPr>
        <p:spPr>
          <a:xfrm flipV="1">
            <a:off x="6859411" y="2078601"/>
            <a:ext cx="154230" cy="1854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/>
          <p:cNvSpPr/>
          <p:nvPr/>
        </p:nvSpPr>
        <p:spPr>
          <a:xfrm>
            <a:off x="8244464" y="5517288"/>
            <a:ext cx="504000" cy="50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4</a:t>
            </a:r>
            <a:endParaRPr lang="fr-FR" sz="2800" dirty="0"/>
          </a:p>
        </p:txBody>
      </p:sp>
      <p:sp>
        <p:nvSpPr>
          <p:cNvPr id="80" name="ZoneTexte 79"/>
          <p:cNvSpPr txBox="1"/>
          <p:nvPr/>
        </p:nvSpPr>
        <p:spPr>
          <a:xfrm>
            <a:off x="797449" y="2204864"/>
            <a:ext cx="4350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Biondi" pitchFamily="2" charset="0"/>
              </a:rPr>
              <a:t>Depth</a:t>
            </a:r>
            <a:r>
              <a:rPr lang="fr-FR" sz="1600" dirty="0" smtClean="0">
                <a:latin typeface="Biondi" pitchFamily="2" charset="0"/>
              </a:rPr>
              <a:t> 40m: </a:t>
            </a:r>
          </a:p>
          <a:p>
            <a:r>
              <a:rPr lang="fr-FR" sz="1600" dirty="0" smtClean="0">
                <a:latin typeface="Biondi" pitchFamily="2" charset="0"/>
              </a:rPr>
              <a:t>top </a:t>
            </a:r>
            <a:r>
              <a:rPr lang="fr-FR" sz="1600" dirty="0" err="1" smtClean="0">
                <a:latin typeface="Biondi" pitchFamily="2" charset="0"/>
              </a:rPr>
              <a:t>storey</a:t>
            </a:r>
            <a:r>
              <a:rPr lang="fr-FR" sz="1600" dirty="0" smtClean="0">
                <a:latin typeface="Biondi" pitchFamily="2" charset="0"/>
              </a:rPr>
              <a:t> stops </a:t>
            </a:r>
            <a:r>
              <a:rPr lang="fr-FR" sz="1600" dirty="0" err="1" smtClean="0">
                <a:latin typeface="Biondi" pitchFamily="2" charset="0"/>
              </a:rPr>
              <a:t>after</a:t>
            </a:r>
            <a:r>
              <a:rPr lang="fr-FR" sz="1600" dirty="0" smtClean="0">
                <a:latin typeface="Biondi" pitchFamily="2" charset="0"/>
              </a:rPr>
              <a:t> 20m </a:t>
            </a:r>
            <a:r>
              <a:rPr lang="fr-FR" sz="1600" dirty="0" err="1" smtClean="0">
                <a:latin typeface="Biondi" pitchFamily="2" charset="0"/>
              </a:rPr>
              <a:t>ascent</a:t>
            </a:r>
            <a:endParaRPr lang="fr-FR" sz="1600" dirty="0" smtClean="0">
              <a:latin typeface="Biondi" pitchFamily="2" charset="0"/>
            </a:endParaRPr>
          </a:p>
          <a:p>
            <a:endParaRPr lang="fr-FR" sz="1600" dirty="0"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968552"/>
          </a:xfrm>
        </p:spPr>
        <p:txBody>
          <a:bodyPr>
            <a:noAutofit/>
          </a:bodyPr>
          <a:lstStyle/>
          <a:p>
            <a:r>
              <a:rPr lang="fr-FR" sz="1600" b="1" dirty="0" smtClean="0">
                <a:latin typeface="Biondi" pitchFamily="2" charset="0"/>
              </a:rPr>
              <a:t>Day 1: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DU </a:t>
            </a:r>
            <a:r>
              <a:rPr lang="fr-FR" sz="1600" dirty="0" err="1" smtClean="0">
                <a:latin typeface="Biondi" pitchFamily="2" charset="0"/>
              </a:rPr>
              <a:t>loading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>
                <a:latin typeface="Biondi" pitchFamily="2" charset="0"/>
              </a:rPr>
              <a:t>on </a:t>
            </a:r>
            <a:r>
              <a:rPr lang="fr-FR" sz="1600" dirty="0" err="1" smtClean="0">
                <a:latin typeface="Biondi" pitchFamily="2" charset="0"/>
              </a:rPr>
              <a:t>deck</a:t>
            </a:r>
            <a:r>
              <a:rPr lang="fr-FR" sz="1600" dirty="0" smtClean="0">
                <a:latin typeface="Biondi" pitchFamily="2" charset="0"/>
              </a:rPr>
              <a:t> 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Mobilisation of  ROV (</a:t>
            </a:r>
            <a:r>
              <a:rPr lang="fr-FR" sz="1600" dirty="0" err="1" smtClean="0">
                <a:latin typeface="Biondi" pitchFamily="2" charset="0"/>
              </a:rPr>
              <a:t>Cougar</a:t>
            </a:r>
            <a:r>
              <a:rPr lang="fr-FR" sz="1600" dirty="0" smtClean="0">
                <a:latin typeface="Biondi" pitchFamily="2" charset="0"/>
              </a:rPr>
              <a:t> ?) 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Acoustic </a:t>
            </a:r>
            <a:r>
              <a:rPr lang="fr-FR" sz="1600" dirty="0">
                <a:latin typeface="Biondi" pitchFamily="2" charset="0"/>
              </a:rPr>
              <a:t>release </a:t>
            </a:r>
            <a:r>
              <a:rPr lang="fr-FR" sz="1600" dirty="0" smtClean="0">
                <a:latin typeface="Biondi" pitchFamily="2" charset="0"/>
              </a:rPr>
              <a:t>installation</a:t>
            </a:r>
            <a:r>
              <a:rPr lang="fr-FR" sz="1600" dirty="0">
                <a:latin typeface="Biondi" pitchFamily="2" charset="0"/>
              </a:rPr>
              <a:t> 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→ </a:t>
            </a:r>
            <a:r>
              <a:rPr lang="fr-FR" sz="1600" dirty="0" smtClean="0">
                <a:solidFill>
                  <a:srgbClr val="00B050"/>
                </a:solidFill>
                <a:latin typeface="Biondi" pitchFamily="2" charset="0"/>
              </a:rPr>
              <a:t>Acceptance Data Package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endParaRPr lang="fr-FR" sz="1600" i="1" dirty="0" smtClean="0">
              <a:latin typeface="Biondi" pitchFamily="2" charset="0"/>
            </a:endParaRPr>
          </a:p>
          <a:p>
            <a:r>
              <a:rPr lang="fr-FR" sz="1600" b="1" dirty="0" smtClean="0">
                <a:latin typeface="Biondi" pitchFamily="2" charset="0"/>
              </a:rPr>
              <a:t>Day 2: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transit to 40 </a:t>
            </a:r>
            <a:r>
              <a:rPr lang="fr-FR" sz="1600" dirty="0" err="1" smtClean="0">
                <a:latin typeface="Biondi" pitchFamily="2" charset="0"/>
              </a:rPr>
              <a:t>meters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depth</a:t>
            </a:r>
            <a:r>
              <a:rPr lang="fr-FR" sz="1600" dirty="0" smtClean="0">
                <a:latin typeface="Biondi" pitchFamily="2" charset="0"/>
              </a:rPr>
              <a:t> area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to </a:t>
            </a:r>
            <a:r>
              <a:rPr lang="fr-FR" sz="1600" dirty="0" err="1" smtClean="0">
                <a:latin typeface="Biondi" pitchFamily="2" charset="0"/>
              </a:rPr>
              <a:t>prepare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deployment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</a:t>
            </a:r>
            <a:r>
              <a:rPr lang="fr-FR" sz="1600" dirty="0" err="1" smtClean="0">
                <a:latin typeface="Biondi" pitchFamily="2" charset="0"/>
              </a:rPr>
              <a:t>launching</a:t>
            </a:r>
            <a:r>
              <a:rPr lang="fr-FR" sz="1600" dirty="0" smtClean="0">
                <a:latin typeface="Biondi" pitchFamily="2" charset="0"/>
              </a:rPr>
              <a:t> and place on </a:t>
            </a:r>
            <a:r>
              <a:rPr lang="fr-FR" sz="1600" dirty="0" err="1" smtClean="0">
                <a:latin typeface="Biondi" pitchFamily="2" charset="0"/>
              </a:rPr>
              <a:t>seabed</a:t>
            </a:r>
            <a:r>
              <a:rPr lang="fr-FR" sz="1600" dirty="0" smtClean="0">
                <a:latin typeface="Biondi" pitchFamily="2" charset="0"/>
              </a:rPr>
              <a:t> (</a:t>
            </a:r>
            <a:r>
              <a:rPr lang="fr-FR" sz="1600" dirty="0" err="1" smtClean="0">
                <a:latin typeface="Biondi" pitchFamily="2" charset="0"/>
              </a:rPr>
              <a:t>survey</a:t>
            </a:r>
            <a:r>
              <a:rPr lang="fr-FR" sz="1600" dirty="0" smtClean="0">
                <a:latin typeface="Biondi" pitchFamily="2" charset="0"/>
              </a:rPr>
              <a:t> ROV control)</a:t>
            </a:r>
          </a:p>
          <a:p>
            <a:pPr marL="0" indent="0">
              <a:buNone/>
            </a:pPr>
            <a:r>
              <a:rPr lang="fr-FR" sz="1600" dirty="0" smtClean="0">
                <a:latin typeface="Biondi" pitchFamily="2" charset="0"/>
              </a:rPr>
              <a:t>1,5 h </a:t>
            </a:r>
            <a:r>
              <a:rPr lang="fr-FR" sz="1600" dirty="0" err="1" smtClean="0">
                <a:latin typeface="Biondi" pitchFamily="2" charset="0"/>
              </a:rPr>
              <a:t>Cougar</a:t>
            </a:r>
            <a:r>
              <a:rPr lang="fr-FR" sz="1600" dirty="0" smtClean="0">
                <a:latin typeface="Biondi" pitchFamily="2" charset="0"/>
              </a:rPr>
              <a:t> </a:t>
            </a:r>
            <a:r>
              <a:rPr lang="fr-FR" sz="1600" dirty="0" err="1" smtClean="0">
                <a:latin typeface="Biondi" pitchFamily="2" charset="0"/>
              </a:rPr>
              <a:t>Rov</a:t>
            </a:r>
            <a:r>
              <a:rPr lang="fr-FR" sz="1600" dirty="0" smtClean="0">
                <a:latin typeface="Biondi" pitchFamily="2" charset="0"/>
              </a:rPr>
              <a:t> to carry </a:t>
            </a:r>
            <a:r>
              <a:rPr lang="fr-FR" sz="1600" dirty="0" err="1" smtClean="0">
                <a:latin typeface="Biondi" pitchFamily="2" charset="0"/>
              </a:rPr>
              <a:t>underwater</a:t>
            </a:r>
            <a:r>
              <a:rPr lang="fr-FR" sz="1600" dirty="0" smtClean="0">
                <a:latin typeface="Biondi" pitchFamily="2" charset="0"/>
              </a:rPr>
              <a:t> actions</a:t>
            </a:r>
          </a:p>
          <a:p>
            <a:pPr marL="0" indent="0">
              <a:buNone/>
            </a:pPr>
            <a:r>
              <a:rPr lang="fr-FR" sz="1600" dirty="0" smtClean="0">
                <a:latin typeface="Biondi" pitchFamily="2" charset="0"/>
              </a:rPr>
              <a:t>1,5 h </a:t>
            </a:r>
            <a:r>
              <a:rPr lang="fr-FR" sz="1600" dirty="0" err="1" smtClean="0">
                <a:latin typeface="Biondi" pitchFamily="2" charset="0"/>
              </a:rPr>
              <a:t>recovery</a:t>
            </a:r>
            <a:r>
              <a:rPr lang="fr-FR" sz="1600" dirty="0" smtClean="0">
                <a:latin typeface="Biondi" pitchFamily="2" charset="0"/>
              </a:rPr>
              <a:t> of DU</a:t>
            </a:r>
          </a:p>
          <a:p>
            <a:pPr>
              <a:buNone/>
            </a:pPr>
            <a:r>
              <a:rPr lang="fr-FR" sz="1600" dirty="0" smtClean="0">
                <a:latin typeface="Biondi" pitchFamily="2" charset="0"/>
              </a:rPr>
              <a:t>1 h transit back to </a:t>
            </a:r>
            <a:r>
              <a:rPr lang="fr-FR" sz="1600" dirty="0" err="1" smtClean="0">
                <a:latin typeface="Biondi" pitchFamily="2" charset="0"/>
              </a:rPr>
              <a:t>Foselev</a:t>
            </a:r>
            <a:endParaRPr lang="fr-FR" sz="1600" dirty="0" smtClean="0">
              <a:latin typeface="Biondi" pitchFamily="2" charset="0"/>
            </a:endParaRPr>
          </a:p>
          <a:p>
            <a:pPr>
              <a:buNone/>
            </a:pPr>
            <a:endParaRPr lang="fr-FR" sz="1600" dirty="0" smtClean="0">
              <a:latin typeface="Biondi" pitchFamily="2" charset="0"/>
            </a:endParaRPr>
          </a:p>
          <a:p>
            <a:endParaRPr lang="fr-FR" sz="1600" b="1" dirty="0" smtClean="0">
              <a:latin typeface="Biondi" pitchFamily="2" charset="0"/>
            </a:endParaRPr>
          </a:p>
          <a:p>
            <a:pPr marL="0" indent="0">
              <a:buNone/>
            </a:pPr>
            <a:r>
              <a:rPr lang="fr-FR" sz="1600" b="1" dirty="0">
                <a:latin typeface="Biondi" pitchFamily="2" charset="0"/>
              </a:rPr>
              <a:t> </a:t>
            </a:r>
            <a:r>
              <a:rPr lang="fr-FR" sz="1600" b="1" dirty="0" smtClean="0">
                <a:latin typeface="Biondi" pitchFamily="2" charset="0"/>
              </a:rPr>
              <a:t>          </a:t>
            </a:r>
            <a:endParaRPr lang="fr-FR" sz="1600" dirty="0">
              <a:latin typeface="Biondi" pitchFamily="2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36512" y="3059"/>
            <a:ext cx="72008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1: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schedule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7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5" y="1214750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Biondi" pitchFamily="2" charset="0"/>
              </a:rPr>
              <a:t>Proposed</a:t>
            </a:r>
            <a:r>
              <a:rPr lang="fr-FR" b="1" dirty="0" smtClean="0">
                <a:latin typeface="Biondi" pitchFamily="2" charset="0"/>
              </a:rPr>
              <a:t> scope of </a:t>
            </a:r>
            <a:r>
              <a:rPr lang="fr-FR" b="1" dirty="0" err="1" smtClean="0">
                <a:latin typeface="Biondi" pitchFamily="2" charset="0"/>
              </a:rPr>
              <a:t>work</a:t>
            </a:r>
            <a:r>
              <a:rPr lang="fr-FR" b="1" dirty="0" smtClean="0">
                <a:latin typeface="Biondi" pitchFamily="2" charset="0"/>
              </a:rPr>
              <a:t>: </a:t>
            </a:r>
            <a:r>
              <a:rPr lang="fr-FR" b="1" i="1" dirty="0" smtClean="0">
                <a:latin typeface="Biondi" pitchFamily="2" charset="0"/>
              </a:rPr>
              <a:t>end of </a:t>
            </a:r>
            <a:r>
              <a:rPr lang="fr-FR" b="1" i="1" dirty="0" err="1" smtClean="0">
                <a:latin typeface="Biondi" pitchFamily="2" charset="0"/>
              </a:rPr>
              <a:t>unfurling</a:t>
            </a:r>
            <a:endParaRPr lang="fr-FR" b="1" i="1" dirty="0" smtClean="0">
              <a:latin typeface="Biondi" pitchFamily="2" charset="0"/>
            </a:endParaRPr>
          </a:p>
          <a:p>
            <a:endParaRPr lang="fr-FR" b="1" i="1" dirty="0" smtClean="0">
              <a:latin typeface="Biondi" pitchFamily="2" charset="0"/>
            </a:endParaRP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Top</a:t>
            </a:r>
            <a:r>
              <a:rPr lang="fr-FR" dirty="0" smtClean="0">
                <a:latin typeface="Book Antiqua"/>
              </a:rPr>
              <a:t> </a:t>
            </a:r>
            <a:r>
              <a:rPr lang="fr-FR" dirty="0" err="1" smtClean="0">
                <a:latin typeface="Biondi" pitchFamily="2" charset="0"/>
              </a:rPr>
              <a:t>buoys</a:t>
            </a:r>
            <a:r>
              <a:rPr lang="fr-FR" dirty="0" smtClean="0">
                <a:latin typeface="Biondi" pitchFamily="2" charset="0"/>
              </a:rPr>
              <a:t> release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S2, S1, base release 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err="1" smtClean="0">
                <a:latin typeface="Biondi" pitchFamily="2" charset="0"/>
              </a:rPr>
              <a:t>general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survey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after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unfurling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smtClean="0">
                <a:latin typeface="Biondi" pitchFamily="2" charset="0"/>
              </a:rPr>
              <a:t>Release the base </a:t>
            </a:r>
            <a:r>
              <a:rPr lang="fr-FR" dirty="0" err="1" smtClean="0">
                <a:latin typeface="Biondi" pitchFamily="2" charset="0"/>
              </a:rPr>
              <a:t>from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anchor</a:t>
            </a:r>
            <a:r>
              <a:rPr lang="fr-FR" dirty="0" smtClean="0">
                <a:latin typeface="Biondi" pitchFamily="2" charset="0"/>
              </a:rPr>
              <a:t> (via </a:t>
            </a:r>
            <a:r>
              <a:rPr lang="fr-FR" dirty="0" err="1" smtClean="0">
                <a:latin typeface="Biondi" pitchFamily="2" charset="0"/>
              </a:rPr>
              <a:t>Stabilization</a:t>
            </a:r>
            <a:r>
              <a:rPr lang="fr-FR" dirty="0" smtClean="0">
                <a:latin typeface="Biondi" pitchFamily="2" charset="0"/>
              </a:rPr>
              <a:t> Base System)</a:t>
            </a:r>
          </a:p>
          <a:p>
            <a:r>
              <a:rPr lang="fr-FR" dirty="0" smtClean="0">
                <a:latin typeface="Book Antiqua"/>
              </a:rPr>
              <a:t>→ </a:t>
            </a:r>
            <a:r>
              <a:rPr lang="fr-FR" dirty="0" err="1" smtClean="0">
                <a:latin typeface="Biondi" pitchFamily="2" charset="0"/>
              </a:rPr>
              <a:t>Buoys</a:t>
            </a:r>
            <a:r>
              <a:rPr lang="fr-FR" dirty="0" smtClean="0">
                <a:latin typeface="Biondi" pitchFamily="2" charset="0"/>
              </a:rPr>
              <a:t> and </a:t>
            </a:r>
            <a:r>
              <a:rPr lang="fr-FR" dirty="0" err="1" smtClean="0">
                <a:latin typeface="Biondi" pitchFamily="2" charset="0"/>
              </a:rPr>
              <a:t>storeys</a:t>
            </a:r>
            <a:r>
              <a:rPr lang="fr-FR" dirty="0" smtClean="0">
                <a:latin typeface="Biondi" pitchFamily="2" charset="0"/>
              </a:rPr>
              <a:t> </a:t>
            </a:r>
            <a:r>
              <a:rPr lang="fr-FR" dirty="0" err="1" smtClean="0">
                <a:latin typeface="Biondi" pitchFamily="2" charset="0"/>
              </a:rPr>
              <a:t>recovery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iondi" pitchFamily="2" charset="0"/>
              </a:rPr>
              <a:t>→ Anchor </a:t>
            </a:r>
            <a:r>
              <a:rPr lang="fr-FR" dirty="0" err="1" smtClean="0">
                <a:latin typeface="Biondi" pitchFamily="2" charset="0"/>
              </a:rPr>
              <a:t>recovery</a:t>
            </a:r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iondi" pitchFamily="2" charset="0"/>
              </a:rPr>
              <a:t>  </a:t>
            </a:r>
            <a:endParaRPr lang="fr-FR" b="1" dirty="0" smtClean="0">
              <a:latin typeface="Biondi" pitchFamily="2" charset="0"/>
            </a:endParaRPr>
          </a:p>
          <a:p>
            <a:r>
              <a:rPr lang="fr-FR" dirty="0">
                <a:latin typeface="Biondi" pitchFamily="2" charset="0"/>
              </a:rPr>
              <a:t> </a:t>
            </a:r>
            <a:r>
              <a:rPr lang="fr-FR" dirty="0" smtClean="0">
                <a:latin typeface="Biondi" pitchFamily="2" charset="0"/>
              </a:rPr>
              <a:t>            </a:t>
            </a:r>
            <a:endParaRPr lang="fr-FR" dirty="0">
              <a:latin typeface="Biondi" pitchFamily="2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36512" y="44624"/>
            <a:ext cx="61864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2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8684" y="4255928"/>
            <a:ext cx="62731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Biondi" pitchFamily="2" charset="0"/>
              </a:rPr>
              <a:t>DU pack configuration</a:t>
            </a:r>
            <a:r>
              <a:rPr lang="fr-FR" dirty="0" smtClean="0">
                <a:latin typeface="Biondi" pitchFamily="2" charset="0"/>
              </a:rPr>
              <a:t>: </a:t>
            </a:r>
          </a:p>
          <a:p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iondi" pitchFamily="2" charset="0"/>
              </a:rPr>
              <a:t>20 </a:t>
            </a:r>
            <a:r>
              <a:rPr lang="fr-FR" dirty="0" err="1" smtClean="0">
                <a:latin typeface="Biondi" pitchFamily="2" charset="0"/>
              </a:rPr>
              <a:t>storeys</a:t>
            </a:r>
            <a:r>
              <a:rPr lang="fr-FR" dirty="0" smtClean="0">
                <a:latin typeface="Biondi" pitchFamily="2" charset="0"/>
              </a:rPr>
              <a:t> – 2 Top </a:t>
            </a:r>
            <a:r>
              <a:rPr lang="fr-FR" dirty="0" err="1" smtClean="0">
                <a:latin typeface="Biondi" pitchFamily="2" charset="0"/>
              </a:rPr>
              <a:t>buoys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iondi" pitchFamily="2" charset="0"/>
              </a:rPr>
              <a:t>2 </a:t>
            </a:r>
            <a:r>
              <a:rPr lang="fr-FR" dirty="0" err="1" smtClean="0">
                <a:latin typeface="Biondi" pitchFamily="2" charset="0"/>
              </a:rPr>
              <a:t>Separators</a:t>
            </a:r>
            <a:r>
              <a:rPr lang="fr-FR" dirty="0" smtClean="0">
                <a:latin typeface="Biondi" pitchFamily="2" charset="0"/>
              </a:rPr>
              <a:t> </a:t>
            </a:r>
          </a:p>
          <a:p>
            <a:r>
              <a:rPr lang="fr-FR" dirty="0" smtClean="0">
                <a:latin typeface="Biondi" pitchFamily="2" charset="0"/>
              </a:rPr>
              <a:t>Base – SBS – Anchor</a:t>
            </a:r>
          </a:p>
          <a:p>
            <a:endParaRPr lang="fr-FR" dirty="0" smtClean="0">
              <a:latin typeface="Biondi" pitchFamily="2" charset="0"/>
            </a:endParaRPr>
          </a:p>
          <a:p>
            <a:r>
              <a:rPr lang="fr-FR" dirty="0" smtClean="0">
                <a:latin typeface="Biondi" pitchFamily="2" charset="0"/>
              </a:rPr>
              <a:t>data records and acoustic navigation (GAPS)</a:t>
            </a:r>
          </a:p>
        </p:txBody>
      </p:sp>
    </p:spTree>
    <p:extLst>
      <p:ext uri="{BB962C8B-B14F-4D97-AF65-F5344CB8AC3E}">
        <p14:creationId xmlns:p14="http://schemas.microsoft.com/office/powerpoint/2010/main" xmlns="" val="27911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be 151"/>
          <p:cNvSpPr/>
          <p:nvPr/>
        </p:nvSpPr>
        <p:spPr>
          <a:xfrm>
            <a:off x="5580112" y="5487421"/>
            <a:ext cx="2358376" cy="1325955"/>
          </a:xfrm>
          <a:prstGeom prst="cube">
            <a:avLst>
              <a:gd name="adj" fmla="val 88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6" name="Cube 155"/>
          <p:cNvSpPr/>
          <p:nvPr/>
        </p:nvSpPr>
        <p:spPr>
          <a:xfrm>
            <a:off x="6319554" y="4660320"/>
            <a:ext cx="1278013" cy="1055157"/>
          </a:xfrm>
          <a:prstGeom prst="cube">
            <a:avLst>
              <a:gd name="adj" fmla="val 968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Cube 157"/>
          <p:cNvSpPr/>
          <p:nvPr/>
        </p:nvSpPr>
        <p:spPr>
          <a:xfrm rot="2267495">
            <a:off x="6386730" y="2097830"/>
            <a:ext cx="1082815" cy="1055157"/>
          </a:xfrm>
          <a:prstGeom prst="cube">
            <a:avLst>
              <a:gd name="adj" fmla="val 9685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Cube 158"/>
          <p:cNvSpPr/>
          <p:nvPr/>
        </p:nvSpPr>
        <p:spPr>
          <a:xfrm>
            <a:off x="6561083" y="816880"/>
            <a:ext cx="807100" cy="709704"/>
          </a:xfrm>
          <a:prstGeom prst="cube">
            <a:avLst>
              <a:gd name="adj" fmla="val 9685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Cube 186"/>
          <p:cNvSpPr/>
          <p:nvPr/>
        </p:nvSpPr>
        <p:spPr>
          <a:xfrm>
            <a:off x="6876917" y="580890"/>
            <a:ext cx="162530" cy="452218"/>
          </a:xfrm>
          <a:prstGeom prst="cube">
            <a:avLst>
              <a:gd name="adj" fmla="val 520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59" idx="4"/>
            <a:endCxn id="158" idx="0"/>
          </p:cNvCxnSpPr>
          <p:nvPr/>
        </p:nvCxnSpPr>
        <p:spPr>
          <a:xfrm>
            <a:off x="6680778" y="1515435"/>
            <a:ext cx="974471" cy="1006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59" idx="2"/>
            <a:endCxn id="158" idx="1"/>
          </p:cNvCxnSpPr>
          <p:nvPr/>
        </p:nvCxnSpPr>
        <p:spPr>
          <a:xfrm flipH="1">
            <a:off x="6221342" y="1515435"/>
            <a:ext cx="339741" cy="1187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59" idx="5"/>
            <a:endCxn id="158" idx="0"/>
          </p:cNvCxnSpPr>
          <p:nvPr/>
        </p:nvCxnSpPr>
        <p:spPr>
          <a:xfrm>
            <a:off x="7368183" y="828029"/>
            <a:ext cx="287066" cy="169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58" idx="4"/>
            <a:endCxn id="159" idx="0"/>
          </p:cNvCxnSpPr>
          <p:nvPr/>
        </p:nvCxnSpPr>
        <p:spPr>
          <a:xfrm flipV="1">
            <a:off x="6235211" y="816880"/>
            <a:ext cx="1073125" cy="191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58" idx="4"/>
          </p:cNvCxnSpPr>
          <p:nvPr/>
        </p:nvCxnSpPr>
        <p:spPr>
          <a:xfrm>
            <a:off x="6235211" y="2734720"/>
            <a:ext cx="1096470" cy="19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58" idx="5"/>
            <a:endCxn id="156" idx="4"/>
          </p:cNvCxnSpPr>
          <p:nvPr/>
        </p:nvCxnSpPr>
        <p:spPr>
          <a:xfrm flipH="1">
            <a:off x="6575563" y="2553362"/>
            <a:ext cx="1093556" cy="3145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58" idx="5"/>
            <a:endCxn id="156" idx="5"/>
          </p:cNvCxnSpPr>
          <p:nvPr/>
        </p:nvCxnSpPr>
        <p:spPr>
          <a:xfrm flipH="1">
            <a:off x="7597567" y="2553362"/>
            <a:ext cx="71552" cy="212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58" idx="4"/>
            <a:endCxn id="156" idx="2"/>
          </p:cNvCxnSpPr>
          <p:nvPr/>
        </p:nvCxnSpPr>
        <p:spPr>
          <a:xfrm>
            <a:off x="6235211" y="2734720"/>
            <a:ext cx="84343" cy="2964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520927" y="82802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Biondi" pitchFamily="2" charset="0"/>
              </a:rPr>
              <a:t>S2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Biondi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77829" y="236538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Biondi" pitchFamily="2" charset="0"/>
              </a:rPr>
              <a:t>S1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Biondi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18661" y="4557941"/>
            <a:ext cx="81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iondi" pitchFamily="2" charset="0"/>
              </a:rPr>
              <a:t>Base</a:t>
            </a:r>
            <a:endParaRPr lang="fr-FR" dirty="0">
              <a:solidFill>
                <a:srgbClr val="FF0000"/>
              </a:solidFill>
              <a:latin typeface="Biondi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89430" y="30380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04886" y="161950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iondi" pitchFamily="2" charset="0"/>
              </a:rPr>
              <a:t>40m</a:t>
            </a:r>
            <a:endParaRPr lang="fr-FR" dirty="0">
              <a:latin typeface="Biond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44153" y="518789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04304" y="6372036"/>
            <a:ext cx="17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iondi" pitchFamily="2" charset="0"/>
              </a:rPr>
              <a:t>Depth</a:t>
            </a:r>
            <a:r>
              <a:rPr lang="fr-FR" dirty="0" smtClean="0">
                <a:latin typeface="Biondi" pitchFamily="2" charset="0"/>
              </a:rPr>
              <a:t> 120m</a:t>
            </a:r>
            <a:endParaRPr lang="fr-FR" dirty="0">
              <a:latin typeface="Biondi" pitchFamily="2" charset="0"/>
            </a:endParaRPr>
          </a:p>
        </p:txBody>
      </p:sp>
      <p:sp>
        <p:nvSpPr>
          <p:cNvPr id="61" name="Cube 60"/>
          <p:cNvSpPr/>
          <p:nvPr/>
        </p:nvSpPr>
        <p:spPr>
          <a:xfrm>
            <a:off x="6215218" y="5526905"/>
            <a:ext cx="1152128" cy="1055157"/>
          </a:xfrm>
          <a:prstGeom prst="cube">
            <a:avLst>
              <a:gd name="adj" fmla="val 968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503642" y="5613038"/>
            <a:ext cx="0" cy="7373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7256608" y="4875644"/>
            <a:ext cx="0" cy="7373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Cube 56"/>
          <p:cNvSpPr/>
          <p:nvPr/>
        </p:nvSpPr>
        <p:spPr>
          <a:xfrm>
            <a:off x="6862334" y="44624"/>
            <a:ext cx="162530" cy="452218"/>
          </a:xfrm>
          <a:prstGeom prst="cube">
            <a:avLst>
              <a:gd name="adj" fmla="val 520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7657286" y="349171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iondi" pitchFamily="2" charset="0"/>
              </a:rPr>
              <a:t>40m</a:t>
            </a:r>
            <a:endParaRPr lang="fr-FR" dirty="0">
              <a:latin typeface="Biondi" pitchFamily="2" charset="0"/>
            </a:endParaRPr>
          </a:p>
        </p:txBody>
      </p:sp>
      <p:sp>
        <p:nvSpPr>
          <p:cNvPr id="59" name="Titre 1"/>
          <p:cNvSpPr txBox="1">
            <a:spLocks/>
          </p:cNvSpPr>
          <p:nvPr/>
        </p:nvSpPr>
        <p:spPr>
          <a:xfrm>
            <a:off x="-36512" y="44624"/>
            <a:ext cx="61864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2.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Prelimary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tests –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step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ondi" pitchFamily="2" charset="0"/>
                <a:ea typeface="+mj-ea"/>
                <a:cs typeface="+mj-cs"/>
              </a:rPr>
              <a:t> 2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ondi" pitchFamily="2" charset="0"/>
              <a:ea typeface="+mj-ea"/>
              <a:cs typeface="+mj-cs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67544" y="1844824"/>
            <a:ext cx="3672408" cy="2592288"/>
            <a:chOff x="4755109" y="3381258"/>
            <a:chExt cx="3921347" cy="3288102"/>
          </a:xfrm>
        </p:grpSpPr>
        <p:sp>
          <p:nvSpPr>
            <p:cNvPr id="31" name="Rectangle 30"/>
            <p:cNvSpPr/>
            <p:nvPr/>
          </p:nvSpPr>
          <p:spPr>
            <a:xfrm>
              <a:off x="4861368" y="6294649"/>
              <a:ext cx="3700349" cy="237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6742393" y="3590741"/>
              <a:ext cx="345232" cy="3078619"/>
            </a:xfrm>
            <a:custGeom>
              <a:avLst/>
              <a:gdLst>
                <a:gd name="connsiteX0" fmla="*/ 0 w 345232"/>
                <a:gd name="connsiteY0" fmla="*/ 83492 h 3078619"/>
                <a:gd name="connsiteX1" fmla="*/ 37322 w 345232"/>
                <a:gd name="connsiteY1" fmla="*/ 46170 h 3078619"/>
                <a:gd name="connsiteX2" fmla="*/ 139959 w 345232"/>
                <a:gd name="connsiteY2" fmla="*/ 102154 h 3078619"/>
                <a:gd name="connsiteX3" fmla="*/ 149289 w 345232"/>
                <a:gd name="connsiteY3" fmla="*/ 1203166 h 3078619"/>
                <a:gd name="connsiteX4" fmla="*/ 139959 w 345232"/>
                <a:gd name="connsiteY4" fmla="*/ 1968276 h 3078619"/>
                <a:gd name="connsiteX5" fmla="*/ 149289 w 345232"/>
                <a:gd name="connsiteY5" fmla="*/ 2640080 h 3078619"/>
                <a:gd name="connsiteX6" fmla="*/ 345232 w 345232"/>
                <a:gd name="connsiteY6" fmla="*/ 3078619 h 307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232" h="3078619">
                  <a:moveTo>
                    <a:pt x="0" y="83492"/>
                  </a:moveTo>
                  <a:cubicBezTo>
                    <a:pt x="6998" y="63276"/>
                    <a:pt x="13996" y="43060"/>
                    <a:pt x="37322" y="46170"/>
                  </a:cubicBezTo>
                  <a:cubicBezTo>
                    <a:pt x="60648" y="49280"/>
                    <a:pt x="121298" y="-90679"/>
                    <a:pt x="139959" y="102154"/>
                  </a:cubicBezTo>
                  <a:cubicBezTo>
                    <a:pt x="158620" y="294987"/>
                    <a:pt x="149289" y="892146"/>
                    <a:pt x="149289" y="1203166"/>
                  </a:cubicBezTo>
                  <a:cubicBezTo>
                    <a:pt x="149289" y="1514186"/>
                    <a:pt x="139959" y="1728790"/>
                    <a:pt x="139959" y="1968276"/>
                  </a:cubicBezTo>
                  <a:cubicBezTo>
                    <a:pt x="139959" y="2207762"/>
                    <a:pt x="115077" y="2455023"/>
                    <a:pt x="149289" y="2640080"/>
                  </a:cubicBezTo>
                  <a:cubicBezTo>
                    <a:pt x="183501" y="2825137"/>
                    <a:pt x="264366" y="2951878"/>
                    <a:pt x="345232" y="307861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48785" y="3680005"/>
              <a:ext cx="282654" cy="26128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5109" y="3863599"/>
              <a:ext cx="93606" cy="2668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57642" y="3867407"/>
              <a:ext cx="118814" cy="2668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25381" y="6175801"/>
              <a:ext cx="361064" cy="1170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83912" y="5980984"/>
              <a:ext cx="455259" cy="19481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83910" y="5800582"/>
              <a:ext cx="455259" cy="1804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83911" y="5610762"/>
              <a:ext cx="455259" cy="18982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4942737" y="5873916"/>
              <a:ext cx="3504050" cy="85128"/>
              <a:chOff x="3554423" y="1124744"/>
              <a:chExt cx="4364036" cy="7736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554423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490527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06751" y="1124744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351468" y="1130103"/>
                <a:ext cx="566991" cy="720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4923421" y="4212927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75054" y="4212927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93957" y="4207030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72212" y="4212927"/>
              <a:ext cx="455259" cy="792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8008114" y="5112974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335622" y="5112974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959686" y="5112974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711319" y="5112974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955990" y="5660796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8008477" y="5682637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7335622" y="5665789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721351" y="5665789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7998397" y="4546058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7313273" y="4560353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694370" y="4522149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4960001" y="4548115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991528" y="3971699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319223" y="4002028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5700321" y="3959123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948687" y="3970239"/>
              <a:ext cx="404726" cy="552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80969" y="3937308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73540" y="3868186"/>
              <a:ext cx="1283819" cy="503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23463" y="3939058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53458" y="3893339"/>
              <a:ext cx="1414937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Triangle isocèle 69"/>
            <p:cNvSpPr/>
            <p:nvPr/>
          </p:nvSpPr>
          <p:spPr>
            <a:xfrm>
              <a:off x="5874077" y="6204694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Triangle isocèle 70"/>
            <p:cNvSpPr/>
            <p:nvPr/>
          </p:nvSpPr>
          <p:spPr>
            <a:xfrm>
              <a:off x="7512305" y="6196498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99669" y="4121917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293866" y="4124314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37700" y="4144223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32622" y="4139720"/>
              <a:ext cx="31516" cy="21549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Triangle isocèle 75"/>
            <p:cNvSpPr/>
            <p:nvPr/>
          </p:nvSpPr>
          <p:spPr>
            <a:xfrm>
              <a:off x="6449510" y="6294649"/>
              <a:ext cx="99275" cy="803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44465" y="3955471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5894877" y="3616694"/>
              <a:ext cx="516591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6924366" y="3631338"/>
              <a:ext cx="516591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067990" y="3918491"/>
              <a:ext cx="251802" cy="2164487"/>
            </a:xfrm>
            <a:prstGeom prst="rect">
              <a:avLst/>
            </a:prstGeom>
            <a:solidFill>
              <a:srgbClr val="FFFF66">
                <a:alpha val="36078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Forme libre 80"/>
            <p:cNvSpPr/>
            <p:nvPr/>
          </p:nvSpPr>
          <p:spPr>
            <a:xfrm>
              <a:off x="5702597" y="3906868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Forme libre 81"/>
            <p:cNvSpPr/>
            <p:nvPr/>
          </p:nvSpPr>
          <p:spPr>
            <a:xfrm>
              <a:off x="4920727" y="3918491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Forme libre 82"/>
            <p:cNvSpPr/>
            <p:nvPr/>
          </p:nvSpPr>
          <p:spPr>
            <a:xfrm>
              <a:off x="7278208" y="3934037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Forme libre 83"/>
            <p:cNvSpPr/>
            <p:nvPr/>
          </p:nvSpPr>
          <p:spPr>
            <a:xfrm>
              <a:off x="7968771" y="3934037"/>
              <a:ext cx="462140" cy="2327453"/>
            </a:xfrm>
            <a:custGeom>
              <a:avLst/>
              <a:gdLst>
                <a:gd name="connsiteX0" fmla="*/ 28971 w 362920"/>
                <a:gd name="connsiteY0" fmla="*/ 1731532 h 1731532"/>
                <a:gd name="connsiteX1" fmla="*/ 28971 w 362920"/>
                <a:gd name="connsiteY1" fmla="*/ 181512 h 1731532"/>
                <a:gd name="connsiteX2" fmla="*/ 330054 w 362920"/>
                <a:gd name="connsiteY2" fmla="*/ 203815 h 1731532"/>
                <a:gd name="connsiteX3" fmla="*/ 341205 w 362920"/>
                <a:gd name="connsiteY3" fmla="*/ 1731532 h 1731532"/>
                <a:gd name="connsiteX0" fmla="*/ 18471 w 330705"/>
                <a:gd name="connsiteY0" fmla="*/ 1691065 h 1691065"/>
                <a:gd name="connsiteX1" fmla="*/ 18471 w 330705"/>
                <a:gd name="connsiteY1" fmla="*/ 141045 h 1691065"/>
                <a:gd name="connsiteX2" fmla="*/ 163437 w 330705"/>
                <a:gd name="connsiteY2" fmla="*/ 74138 h 1691065"/>
                <a:gd name="connsiteX3" fmla="*/ 319554 w 330705"/>
                <a:gd name="connsiteY3" fmla="*/ 163348 h 1691065"/>
                <a:gd name="connsiteX4" fmla="*/ 330705 w 330705"/>
                <a:gd name="connsiteY4" fmla="*/ 1691065 h 1691065"/>
                <a:gd name="connsiteX0" fmla="*/ 32890 w 345124"/>
                <a:gd name="connsiteY0" fmla="*/ 1674805 h 1674805"/>
                <a:gd name="connsiteX1" fmla="*/ 10587 w 345124"/>
                <a:gd name="connsiteY1" fmla="*/ 392414 h 1674805"/>
                <a:gd name="connsiteX2" fmla="*/ 177856 w 345124"/>
                <a:gd name="connsiteY2" fmla="*/ 57878 h 1674805"/>
                <a:gd name="connsiteX3" fmla="*/ 333973 w 345124"/>
                <a:gd name="connsiteY3" fmla="*/ 147088 h 1674805"/>
                <a:gd name="connsiteX4" fmla="*/ 345124 w 345124"/>
                <a:gd name="connsiteY4" fmla="*/ 1674805 h 1674805"/>
                <a:gd name="connsiteX0" fmla="*/ 32890 w 354633"/>
                <a:gd name="connsiteY0" fmla="*/ 1617068 h 1617068"/>
                <a:gd name="connsiteX1" fmla="*/ 10587 w 354633"/>
                <a:gd name="connsiteY1" fmla="*/ 334677 h 1617068"/>
                <a:gd name="connsiteX2" fmla="*/ 177856 w 354633"/>
                <a:gd name="connsiteY2" fmla="*/ 141 h 1617068"/>
                <a:gd name="connsiteX3" fmla="*/ 322821 w 354633"/>
                <a:gd name="connsiteY3" fmla="*/ 301224 h 1617068"/>
                <a:gd name="connsiteX4" fmla="*/ 345124 w 354633"/>
                <a:gd name="connsiteY4" fmla="*/ 1617068 h 16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33" h="1617068">
                  <a:moveTo>
                    <a:pt x="32890" y="1617068"/>
                  </a:moveTo>
                  <a:cubicBezTo>
                    <a:pt x="7800" y="969367"/>
                    <a:pt x="-13574" y="604165"/>
                    <a:pt x="10587" y="334677"/>
                  </a:cubicBezTo>
                  <a:cubicBezTo>
                    <a:pt x="34748" y="65189"/>
                    <a:pt x="127675" y="-3576"/>
                    <a:pt x="177856" y="141"/>
                  </a:cubicBezTo>
                  <a:cubicBezTo>
                    <a:pt x="228037" y="3858"/>
                    <a:pt x="294943" y="31736"/>
                    <a:pt x="322821" y="301224"/>
                  </a:cubicBezTo>
                  <a:cubicBezTo>
                    <a:pt x="350699" y="570712"/>
                    <a:pt x="365568" y="982378"/>
                    <a:pt x="345124" y="16170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9" name="ZoneTexte 88"/>
          <p:cNvSpPr txBox="1"/>
          <p:nvPr/>
        </p:nvSpPr>
        <p:spPr>
          <a:xfrm>
            <a:off x="179512" y="479715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Separator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2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linked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to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bottom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top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buoy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(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similar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as top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storey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)</a:t>
            </a: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Top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buoys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modified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to match the S1-S2-Base release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velocity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iondi" pitchFamily="2" charset="0"/>
              </a:rPr>
              <a:t> ?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Biond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8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839</Words>
  <Application>Microsoft Office PowerPoint</Application>
  <PresentationFormat>Affichage à l'écran (4:3)</PresentationFormat>
  <Paragraphs>195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PPM DU Sea Qualification Tests</vt:lpstr>
      <vt:lpstr>Diapositive 2</vt:lpstr>
      <vt:lpstr>Constraints</vt:lpstr>
      <vt:lpstr>2. Prelimary tests – step 1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CPPM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roux</dc:creator>
  <cp:lastModifiedBy>sylvain</cp:lastModifiedBy>
  <cp:revision>246</cp:revision>
  <dcterms:created xsi:type="dcterms:W3CDTF">2011-09-12T07:31:58Z</dcterms:created>
  <dcterms:modified xsi:type="dcterms:W3CDTF">2012-02-21T14:57:53Z</dcterms:modified>
</cp:coreProperties>
</file>