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9" r:id="rId2"/>
    <p:sldId id="260" r:id="rId3"/>
    <p:sldId id="273" r:id="rId4"/>
    <p:sldId id="266" r:id="rId5"/>
    <p:sldId id="277" r:id="rId6"/>
    <p:sldId id="270" r:id="rId7"/>
    <p:sldId id="275" r:id="rId8"/>
    <p:sldId id="276" r:id="rId9"/>
    <p:sldId id="262" r:id="rId10"/>
    <p:sldId id="274" r:id="rId11"/>
    <p:sldId id="256" r:id="rId12"/>
    <p:sldId id="257" r:id="rId13"/>
    <p:sldId id="258" r:id="rId14"/>
    <p:sldId id="271" r:id="rId15"/>
    <p:sldId id="259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sos\Desktop\results%20rxj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sos\Desktop\results%20rxj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sos\Desktop\results%20rx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0.12050844186522161"/>
          <c:y val="3.0420347202792592E-2"/>
          <c:w val="0.7101512778192447"/>
          <c:h val="0.88825502047906379"/>
        </c:manualLayout>
      </c:layout>
      <c:scatterChart>
        <c:scatterStyle val="lineMarker"/>
        <c:ser>
          <c:idx val="0"/>
          <c:order val="0"/>
          <c:tx>
            <c:v>T180 NES</c:v>
          </c:tx>
          <c:spPr>
            <a:ln w="28575">
              <a:noFill/>
            </a:ln>
          </c:spPr>
          <c:xVal>
            <c:numRef>
              <c:f>Φύλλο1!$A$2:$A$8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</c:numCache>
            </c:numRef>
          </c:xVal>
          <c:yVal>
            <c:numRef>
              <c:f>Φύλλο1!$E$2:$E$8</c:f>
              <c:numCache>
                <c:formatCode>General</c:formatCode>
                <c:ptCount val="7"/>
                <c:pt idx="0">
                  <c:v>0.76000000000000056</c:v>
                </c:pt>
                <c:pt idx="1">
                  <c:v>0.83000000000000052</c:v>
                </c:pt>
                <c:pt idx="2">
                  <c:v>0.9</c:v>
                </c:pt>
                <c:pt idx="3">
                  <c:v>1.04</c:v>
                </c:pt>
                <c:pt idx="4">
                  <c:v>1.33</c:v>
                </c:pt>
                <c:pt idx="5">
                  <c:v>1.9700000000000009</c:v>
                </c:pt>
                <c:pt idx="6">
                  <c:v>3.7</c:v>
                </c:pt>
              </c:numCache>
            </c:numRef>
          </c:yVal>
        </c:ser>
        <c:ser>
          <c:idx val="1"/>
          <c:order val="1"/>
          <c:tx>
            <c:v>T180 NS</c:v>
          </c:tx>
          <c:spPr>
            <a:ln w="28575">
              <a:noFill/>
            </a:ln>
          </c:spPr>
          <c:xVal>
            <c:numRef>
              <c:f>Φύλλο1!$A$2:$A$8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</c:numCache>
            </c:numRef>
          </c:xVal>
          <c:yVal>
            <c:numRef>
              <c:f>Φύλλο1!$F$2:$F$8</c:f>
              <c:numCache>
                <c:formatCode>General</c:formatCode>
                <c:ptCount val="7"/>
                <c:pt idx="0">
                  <c:v>0.85000000000000053</c:v>
                </c:pt>
                <c:pt idx="1">
                  <c:v>0.95000000000000051</c:v>
                </c:pt>
                <c:pt idx="2">
                  <c:v>1.05</c:v>
                </c:pt>
                <c:pt idx="3">
                  <c:v>1.22</c:v>
                </c:pt>
                <c:pt idx="4">
                  <c:v>1.47</c:v>
                </c:pt>
                <c:pt idx="5">
                  <c:v>2.2000000000000002</c:v>
                </c:pt>
                <c:pt idx="6">
                  <c:v>4.0999999999999996</c:v>
                </c:pt>
              </c:numCache>
            </c:numRef>
          </c:yVal>
        </c:ser>
        <c:ser>
          <c:idx val="2"/>
          <c:order val="2"/>
          <c:tx>
            <c:strRef>
              <c:f>Φύλλο1!$G$1</c:f>
              <c:strCache>
                <c:ptCount val="1"/>
                <c:pt idx="0">
                  <c:v>T180 N</c:v>
                </c:pt>
              </c:strCache>
            </c:strRef>
          </c:tx>
          <c:spPr>
            <a:ln w="28575">
              <a:noFill/>
            </a:ln>
          </c:spPr>
          <c:xVal>
            <c:numRef>
              <c:f>Φύλλο1!$A$2:$A$8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</c:numCache>
            </c:numRef>
          </c:xVal>
          <c:yVal>
            <c:numRef>
              <c:f>Φύλλο1!$G$2:$G$8</c:f>
              <c:numCache>
                <c:formatCode>General</c:formatCode>
                <c:ptCount val="7"/>
                <c:pt idx="0">
                  <c:v>0.97000000000000042</c:v>
                </c:pt>
                <c:pt idx="1">
                  <c:v>1.1000000000000001</c:v>
                </c:pt>
                <c:pt idx="2">
                  <c:v>1.22</c:v>
                </c:pt>
                <c:pt idx="3">
                  <c:v>1.37</c:v>
                </c:pt>
                <c:pt idx="4">
                  <c:v>1.6400000000000001</c:v>
                </c:pt>
                <c:pt idx="5">
                  <c:v>2.5099999999999998</c:v>
                </c:pt>
                <c:pt idx="6">
                  <c:v>4.6899999999999995</c:v>
                </c:pt>
              </c:numCache>
            </c:numRef>
          </c:yVal>
        </c:ser>
        <c:axId val="60897152"/>
        <c:axId val="60981248"/>
      </c:scatterChart>
      <c:scatterChart>
        <c:scatterStyle val="smoothMarker"/>
        <c:ser>
          <c:idx val="3"/>
          <c:order val="3"/>
          <c:tx>
            <c:strRef>
              <c:f>Φύλλο1!$S$1</c:f>
              <c:strCache>
                <c:ptCount val="1"/>
                <c:pt idx="0">
                  <c:v>T180(A)</c:v>
                </c:pt>
              </c:strCache>
            </c:strRef>
          </c:tx>
          <c:marker>
            <c:symbol val="none"/>
          </c:marker>
          <c:xVal>
            <c:numRef>
              <c:f>Φύλλο1!$A$2:$A$8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</c:numCache>
            </c:numRef>
          </c:xVal>
          <c:yVal>
            <c:numRef>
              <c:f>Φύλλο1!$S$2:$S$8</c:f>
              <c:numCache>
                <c:formatCode>General</c:formatCode>
                <c:ptCount val="7"/>
                <c:pt idx="0">
                  <c:v>0.92700000000000005</c:v>
                </c:pt>
                <c:pt idx="1">
                  <c:v>1.05</c:v>
                </c:pt>
                <c:pt idx="2">
                  <c:v>1.163</c:v>
                </c:pt>
                <c:pt idx="3">
                  <c:v>1.3180000000000001</c:v>
                </c:pt>
                <c:pt idx="4">
                  <c:v>1.5529999999999988</c:v>
                </c:pt>
                <c:pt idx="5">
                  <c:v>2.3299999999999987</c:v>
                </c:pt>
                <c:pt idx="6">
                  <c:v>4.57</c:v>
                </c:pt>
              </c:numCache>
            </c:numRef>
          </c:yVal>
          <c:smooth val="1"/>
        </c:ser>
        <c:axId val="60897152"/>
        <c:axId val="60981248"/>
      </c:scatterChart>
      <c:valAx>
        <c:axId val="60897152"/>
        <c:scaling>
          <c:orientation val="minMax"/>
          <c:max val="16"/>
          <c:min val="0"/>
        </c:scaling>
        <c:axPos val="b"/>
        <c:majorGridlines/>
        <c:numFmt formatCode="General" sourceLinked="1"/>
        <c:tickLblPos val="low"/>
        <c:txPr>
          <a:bodyPr/>
          <a:lstStyle/>
          <a:p>
            <a:pPr>
              <a:defRPr sz="1800"/>
            </a:pPr>
            <a:endParaRPr lang="el-GR"/>
          </a:p>
        </c:txPr>
        <c:crossAx val="60981248"/>
        <c:crossesAt val="0.5"/>
        <c:crossBetween val="midCat"/>
        <c:majorUnit val="1"/>
      </c:valAx>
      <c:valAx>
        <c:axId val="60981248"/>
        <c:scaling>
          <c:logBase val="10"/>
          <c:orientation val="minMax"/>
          <c:max val="5"/>
          <c:min val="0.5"/>
        </c:scaling>
        <c:axPos val="l"/>
        <c:majorGridlines/>
        <c:minorGridlines/>
        <c:numFmt formatCode="#,##0.00" sourceLinked="0"/>
        <c:minorTickMark val="out"/>
        <c:tickLblPos val="nextTo"/>
        <c:txPr>
          <a:bodyPr/>
          <a:lstStyle/>
          <a:p>
            <a:pPr>
              <a:defRPr sz="1800"/>
            </a:pPr>
            <a:endParaRPr lang="el-GR"/>
          </a:p>
        </c:txPr>
        <c:crossAx val="60897152"/>
        <c:crosses val="autoZero"/>
        <c:crossBetween val="midCat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el-GR"/>
          </a:p>
        </c:txPr>
      </c:legendEntry>
      <c:layout>
        <c:manualLayout>
          <c:xMode val="edge"/>
          <c:yMode val="edge"/>
          <c:x val="0.82807805430580717"/>
          <c:y val="0.29024676049352099"/>
          <c:w val="0.17192194569419364"/>
          <c:h val="0.36553204123423289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2050844186522155"/>
          <c:y val="3.0420347202792585E-2"/>
          <c:w val="0.74397419627782624"/>
          <c:h val="0.90172295721918116"/>
        </c:manualLayout>
      </c:layout>
      <c:scatterChart>
        <c:scatterStyle val="lineMarker"/>
        <c:ser>
          <c:idx val="1"/>
          <c:order val="0"/>
          <c:tx>
            <c:v>T180</c:v>
          </c:tx>
          <c:spPr>
            <a:ln w="28575">
              <a:noFill/>
            </a:ln>
          </c:spPr>
          <c:xVal>
            <c:numRef>
              <c:f>Φύλλο1!$A$2:$A$8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</c:numCache>
            </c:numRef>
          </c:xVal>
          <c:yVal>
            <c:numRef>
              <c:f>Φύλλο1!$E$2:$E$8</c:f>
              <c:numCache>
                <c:formatCode>General</c:formatCode>
                <c:ptCount val="7"/>
                <c:pt idx="0">
                  <c:v>0.76000000000000056</c:v>
                </c:pt>
                <c:pt idx="1">
                  <c:v>0.83000000000000052</c:v>
                </c:pt>
                <c:pt idx="2">
                  <c:v>0.9</c:v>
                </c:pt>
                <c:pt idx="3">
                  <c:v>1.04</c:v>
                </c:pt>
                <c:pt idx="4">
                  <c:v>1.33</c:v>
                </c:pt>
                <c:pt idx="5">
                  <c:v>1.9700000000000011</c:v>
                </c:pt>
                <c:pt idx="6">
                  <c:v>3.7</c:v>
                </c:pt>
              </c:numCache>
            </c:numRef>
          </c:yVal>
        </c:ser>
        <c:ser>
          <c:idx val="0"/>
          <c:order val="1"/>
          <c:tx>
            <c:v>T150</c:v>
          </c:tx>
          <c:spPr>
            <a:ln w="28575">
              <a:noFill/>
            </a:ln>
          </c:spPr>
          <c:xVal>
            <c:numRef>
              <c:f>Φύλλο1!$A$2:$A$8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</c:numCache>
            </c:numRef>
          </c:xVal>
          <c:yVal>
            <c:numRef>
              <c:f>Φύλλο1!$B$2:$B$8</c:f>
              <c:numCache>
                <c:formatCode>General</c:formatCode>
                <c:ptCount val="7"/>
                <c:pt idx="0">
                  <c:v>0.68</c:v>
                </c:pt>
                <c:pt idx="1">
                  <c:v>0.75000000000000056</c:v>
                </c:pt>
                <c:pt idx="2">
                  <c:v>0.84000000000000052</c:v>
                </c:pt>
                <c:pt idx="3">
                  <c:v>0.96000000000000052</c:v>
                </c:pt>
                <c:pt idx="4">
                  <c:v>1.1900000000000011</c:v>
                </c:pt>
                <c:pt idx="5">
                  <c:v>1.78</c:v>
                </c:pt>
                <c:pt idx="6">
                  <c:v>3.5</c:v>
                </c:pt>
              </c:numCache>
            </c:numRef>
          </c:yVal>
        </c:ser>
        <c:ser>
          <c:idx val="4"/>
          <c:order val="2"/>
          <c:tx>
            <c:v>T130</c:v>
          </c:tx>
          <c:spPr>
            <a:ln w="28575">
              <a:noFill/>
            </a:ln>
          </c:spPr>
          <c:xVal>
            <c:numRef>
              <c:f>Φύλλο1!$A$2:$A$8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</c:numCache>
            </c:numRef>
          </c:xVal>
          <c:yVal>
            <c:numRef>
              <c:f>Φύλλο1!$N$2:$N$8</c:f>
              <c:numCache>
                <c:formatCode>General</c:formatCode>
                <c:ptCount val="7"/>
                <c:pt idx="0">
                  <c:v>0.64000000000000068</c:v>
                </c:pt>
                <c:pt idx="1">
                  <c:v>0.68</c:v>
                </c:pt>
                <c:pt idx="2">
                  <c:v>0.75000000000000056</c:v>
                </c:pt>
                <c:pt idx="3">
                  <c:v>0.86000000000000054</c:v>
                </c:pt>
                <c:pt idx="4">
                  <c:v>1.05</c:v>
                </c:pt>
                <c:pt idx="5">
                  <c:v>1.6600000000000001</c:v>
                </c:pt>
                <c:pt idx="6">
                  <c:v>3.3499999999999988</c:v>
                </c:pt>
              </c:numCache>
            </c:numRef>
          </c:yVal>
        </c:ser>
        <c:ser>
          <c:idx val="2"/>
          <c:order val="3"/>
          <c:tx>
            <c:v>S130</c:v>
          </c:tx>
          <c:spPr>
            <a:ln w="28575">
              <a:noFill/>
            </a:ln>
          </c:spPr>
          <c:xVal>
            <c:numRef>
              <c:f>Φύλλο1!$A$2:$A$8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</c:numCache>
            </c:numRef>
          </c:xVal>
          <c:yVal>
            <c:numRef>
              <c:f>Φύλλο1!$H$2:$H$8</c:f>
              <c:numCache>
                <c:formatCode>General</c:formatCode>
                <c:ptCount val="7"/>
                <c:pt idx="0">
                  <c:v>0.59</c:v>
                </c:pt>
                <c:pt idx="1">
                  <c:v>0.63000000000000056</c:v>
                </c:pt>
                <c:pt idx="2">
                  <c:v>0.6900000000000005</c:v>
                </c:pt>
                <c:pt idx="3">
                  <c:v>0.82000000000000051</c:v>
                </c:pt>
                <c:pt idx="4">
                  <c:v>1</c:v>
                </c:pt>
                <c:pt idx="5">
                  <c:v>1.58</c:v>
                </c:pt>
                <c:pt idx="6">
                  <c:v>3.25</c:v>
                </c:pt>
              </c:numCache>
            </c:numRef>
          </c:yVal>
        </c:ser>
        <c:ser>
          <c:idx val="3"/>
          <c:order val="4"/>
          <c:tx>
            <c:v>S100</c:v>
          </c:tx>
          <c:spPr>
            <a:ln w="28575">
              <a:noFill/>
            </a:ln>
          </c:spPr>
          <c:xVal>
            <c:numRef>
              <c:f>Φύλλο1!$A$2:$A$8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</c:numCache>
            </c:numRef>
          </c:xVal>
          <c:yVal>
            <c:numRef>
              <c:f>Φύλλο1!$K$2:$K$8</c:f>
              <c:numCache>
                <c:formatCode>General</c:formatCode>
                <c:ptCount val="7"/>
                <c:pt idx="0">
                  <c:v>0.55000000000000004</c:v>
                </c:pt>
                <c:pt idx="1">
                  <c:v>0.60000000000000053</c:v>
                </c:pt>
                <c:pt idx="2">
                  <c:v>0.66000000000000081</c:v>
                </c:pt>
                <c:pt idx="3">
                  <c:v>0.77000000000000068</c:v>
                </c:pt>
                <c:pt idx="4">
                  <c:v>0.95000000000000051</c:v>
                </c:pt>
                <c:pt idx="5">
                  <c:v>1.49</c:v>
                </c:pt>
                <c:pt idx="6">
                  <c:v>3.1</c:v>
                </c:pt>
              </c:numCache>
            </c:numRef>
          </c:yVal>
        </c:ser>
        <c:axId val="65073152"/>
        <c:axId val="65074688"/>
      </c:scatterChart>
      <c:valAx>
        <c:axId val="65073152"/>
        <c:scaling>
          <c:orientation val="minMax"/>
          <c:max val="16"/>
          <c:min val="0"/>
        </c:scaling>
        <c:axPos val="b"/>
        <c:majorGridlines/>
        <c:numFmt formatCode="General" sourceLinked="1"/>
        <c:tickLblPos val="low"/>
        <c:txPr>
          <a:bodyPr/>
          <a:lstStyle/>
          <a:p>
            <a:pPr>
              <a:defRPr sz="1800"/>
            </a:pPr>
            <a:endParaRPr lang="el-GR"/>
          </a:p>
        </c:txPr>
        <c:crossAx val="65074688"/>
        <c:crossesAt val="0.5"/>
        <c:crossBetween val="midCat"/>
        <c:majorUnit val="1"/>
      </c:valAx>
      <c:valAx>
        <c:axId val="65074688"/>
        <c:scaling>
          <c:logBase val="10"/>
          <c:orientation val="minMax"/>
          <c:max val="5"/>
          <c:min val="0.5"/>
        </c:scaling>
        <c:axPos val="l"/>
        <c:majorGridlines/>
        <c:minorGridlines/>
        <c:numFmt formatCode="#,##0.00" sourceLinked="0"/>
        <c:minorTickMark val="out"/>
        <c:tickLblPos val="nextTo"/>
        <c:txPr>
          <a:bodyPr/>
          <a:lstStyle/>
          <a:p>
            <a:pPr>
              <a:defRPr sz="1800"/>
            </a:pPr>
            <a:endParaRPr lang="el-GR"/>
          </a:p>
        </c:txPr>
        <c:crossAx val="65073152"/>
        <c:crosses val="autoZero"/>
        <c:crossBetween val="midCat"/>
        <c:majorUnit val="1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4"/>
        <c:txPr>
          <a:bodyPr/>
          <a:lstStyle/>
          <a:p>
            <a:pPr>
              <a:defRPr sz="1800"/>
            </a:pPr>
            <a:endParaRPr lang="el-GR"/>
          </a:p>
        </c:txPr>
      </c:legendEntry>
      <c:layout>
        <c:manualLayout>
          <c:xMode val="edge"/>
          <c:yMode val="edge"/>
          <c:x val="0.89528380487461356"/>
          <c:y val="0.29024676049352099"/>
          <c:w val="0.1029022966493585"/>
          <c:h val="0.39395792531009838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7.3030689662638523E-2"/>
          <c:y val="3.0420347202792592E-2"/>
          <c:w val="0.74397419627782679"/>
          <c:h val="0.90172295721918183"/>
        </c:manualLayout>
      </c:layout>
      <c:scatterChart>
        <c:scatterStyle val="smoothMarker"/>
        <c:ser>
          <c:idx val="5"/>
          <c:order val="5"/>
          <c:spPr>
            <a:ln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Φύλλο1!$A$2:$A$8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</c:numCache>
            </c:numRef>
          </c:xVal>
          <c:yVal>
            <c:numRef>
              <c:f>Φύλλο1!$Q$2:$Q$8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yVal>
          <c:smooth val="1"/>
        </c:ser>
        <c:axId val="67796992"/>
        <c:axId val="67798912"/>
      </c:scatterChart>
      <c:scatterChart>
        <c:scatterStyle val="lineMarker"/>
        <c:ser>
          <c:idx val="1"/>
          <c:order val="0"/>
          <c:tx>
            <c:v>T180</c:v>
          </c:tx>
          <c:spPr>
            <a:ln w="28575">
              <a:noFill/>
            </a:ln>
          </c:spPr>
          <c:trendline>
            <c:trendlineType val="poly"/>
            <c:order val="2"/>
          </c:trendline>
          <c:xVal>
            <c:numRef>
              <c:f>Φύλλο1!$A$4:$A$6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6</c:v>
                </c:pt>
              </c:numCache>
            </c:numRef>
          </c:xVal>
          <c:yVal>
            <c:numRef>
              <c:f>Φύλλο1!$E$4:$E$6</c:f>
              <c:numCache>
                <c:formatCode>General</c:formatCode>
                <c:ptCount val="3"/>
                <c:pt idx="0">
                  <c:v>0.9</c:v>
                </c:pt>
                <c:pt idx="1">
                  <c:v>1.04</c:v>
                </c:pt>
                <c:pt idx="2">
                  <c:v>1.33</c:v>
                </c:pt>
              </c:numCache>
            </c:numRef>
          </c:yVal>
        </c:ser>
        <c:ser>
          <c:idx val="0"/>
          <c:order val="1"/>
          <c:tx>
            <c:v>T150</c:v>
          </c:tx>
          <c:spPr>
            <a:ln w="28575">
              <a:noFill/>
            </a:ln>
          </c:spPr>
          <c:trendline>
            <c:trendlineType val="poly"/>
            <c:order val="3"/>
          </c:trendline>
          <c:xVal>
            <c:numRef>
              <c:f>Φύλλο1!$A$4:$A$6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6</c:v>
                </c:pt>
              </c:numCache>
            </c:numRef>
          </c:xVal>
          <c:yVal>
            <c:numRef>
              <c:f>Φύλλο1!$B$4:$B$6</c:f>
              <c:numCache>
                <c:formatCode>General</c:formatCode>
                <c:ptCount val="3"/>
                <c:pt idx="0">
                  <c:v>0.84000000000000052</c:v>
                </c:pt>
                <c:pt idx="1">
                  <c:v>0.96000000000000052</c:v>
                </c:pt>
                <c:pt idx="2">
                  <c:v>1.1900000000000011</c:v>
                </c:pt>
              </c:numCache>
            </c:numRef>
          </c:yVal>
        </c:ser>
        <c:ser>
          <c:idx val="4"/>
          <c:order val="2"/>
          <c:tx>
            <c:v>T130</c:v>
          </c:tx>
          <c:spPr>
            <a:ln w="28575">
              <a:noFill/>
            </a:ln>
          </c:spPr>
          <c:trendline>
            <c:trendlineType val="poly"/>
            <c:order val="3"/>
          </c:trendline>
          <c:xVal>
            <c:numRef>
              <c:f>Φύλλο1!$A$5:$A$7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3</c:v>
                </c:pt>
              </c:numCache>
            </c:numRef>
          </c:xVal>
          <c:yVal>
            <c:numRef>
              <c:f>Φύλλο1!$N$5:$N$7</c:f>
              <c:numCache>
                <c:formatCode>General</c:formatCode>
                <c:ptCount val="3"/>
                <c:pt idx="0">
                  <c:v>0.86000000000000054</c:v>
                </c:pt>
                <c:pt idx="1">
                  <c:v>1.05</c:v>
                </c:pt>
                <c:pt idx="2">
                  <c:v>1.6600000000000001</c:v>
                </c:pt>
              </c:numCache>
            </c:numRef>
          </c:yVal>
        </c:ser>
        <c:ser>
          <c:idx val="2"/>
          <c:order val="3"/>
          <c:tx>
            <c:v>S130</c:v>
          </c:tx>
          <c:spPr>
            <a:ln w="28575">
              <a:noFill/>
            </a:ln>
          </c:spPr>
          <c:trendline>
            <c:trendlineType val="poly"/>
            <c:order val="3"/>
          </c:trendline>
          <c:xVal>
            <c:numRef>
              <c:f>Φύλλο1!$A$5:$A$7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3</c:v>
                </c:pt>
              </c:numCache>
            </c:numRef>
          </c:xVal>
          <c:yVal>
            <c:numRef>
              <c:f>Φύλλο1!$H$5:$H$7</c:f>
              <c:numCache>
                <c:formatCode>General</c:formatCode>
                <c:ptCount val="3"/>
                <c:pt idx="0">
                  <c:v>0.82000000000000051</c:v>
                </c:pt>
                <c:pt idx="1">
                  <c:v>1</c:v>
                </c:pt>
                <c:pt idx="2">
                  <c:v>1.58</c:v>
                </c:pt>
              </c:numCache>
            </c:numRef>
          </c:yVal>
        </c:ser>
        <c:ser>
          <c:idx val="3"/>
          <c:order val="4"/>
          <c:tx>
            <c:v>S100</c:v>
          </c:tx>
          <c:spPr>
            <a:ln w="28575">
              <a:noFill/>
            </a:ln>
          </c:spPr>
          <c:trendline>
            <c:trendlineType val="poly"/>
            <c:order val="2"/>
          </c:trendline>
          <c:xVal>
            <c:numRef>
              <c:f>Φύλλο1!$A$5:$A$7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3</c:v>
                </c:pt>
              </c:numCache>
            </c:numRef>
          </c:xVal>
          <c:yVal>
            <c:numRef>
              <c:f>Φύλλο1!$K$5:$K$7</c:f>
              <c:numCache>
                <c:formatCode>General</c:formatCode>
                <c:ptCount val="3"/>
                <c:pt idx="0">
                  <c:v>0.77000000000000068</c:v>
                </c:pt>
                <c:pt idx="1">
                  <c:v>0.95000000000000051</c:v>
                </c:pt>
                <c:pt idx="2">
                  <c:v>1.49</c:v>
                </c:pt>
              </c:numCache>
            </c:numRef>
          </c:yVal>
        </c:ser>
        <c:axId val="67796992"/>
        <c:axId val="67798912"/>
      </c:scatterChart>
      <c:valAx>
        <c:axId val="67796992"/>
        <c:scaling>
          <c:orientation val="minMax"/>
          <c:max val="10"/>
          <c:min val="3"/>
        </c:scaling>
        <c:axPos val="b"/>
        <c:majorGridlines/>
        <c:numFmt formatCode="General" sourceLinked="1"/>
        <c:tickLblPos val="low"/>
        <c:crossAx val="67798912"/>
        <c:crossesAt val="0.5"/>
        <c:crossBetween val="midCat"/>
        <c:majorUnit val="0.5"/>
      </c:valAx>
      <c:valAx>
        <c:axId val="67798912"/>
        <c:scaling>
          <c:logBase val="10"/>
          <c:orientation val="minMax"/>
          <c:max val="1.5"/>
          <c:min val="0.70000000000000062"/>
        </c:scaling>
        <c:axPos val="l"/>
        <c:majorGridlines>
          <c:spPr>
            <a:ln w="0"/>
          </c:spPr>
        </c:majorGridlines>
        <c:minorGridlines>
          <c:spPr>
            <a:ln w="0"/>
          </c:spPr>
        </c:minorGridlines>
        <c:numFmt formatCode="#,##0.00" sourceLinked="0"/>
        <c:majorTickMark val="none"/>
        <c:tickLblPos val="nextTo"/>
        <c:crossAx val="67796992"/>
        <c:crosses val="autoZero"/>
        <c:crossBetween val="midCat"/>
        <c:majorUnit val="10"/>
        <c:minorUnit val="10"/>
      </c:valAx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l-GR"/>
          </a:p>
        </c:txPr>
      </c:legendEntry>
      <c:legendEntry>
        <c:idx val="4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5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85751121835577082"/>
          <c:y val="1.3521665055026021E-3"/>
          <c:w val="0.1402988739310812"/>
          <c:h val="0.97345443661647757"/>
        </c:manualLayout>
      </c:layout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78211-227F-4C6A-B715-1BA5F388DF97}" type="datetimeFigureOut">
              <a:rPr lang="el-GR" smtClean="0"/>
              <a:pPr/>
              <a:t>21/2/2012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5EFA0-35D6-4F77-ADCB-C5060529DD2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85B0E-1B7B-F042-9FFC-3815040977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C1B-55E7-0A40-8021-685C948B5BF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AC4-5006-0B4B-BB79-BCFA2366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C1B-55E7-0A40-8021-685C948B5BF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AC4-5006-0B4B-BB79-BCFA2366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C1B-55E7-0A40-8021-685C948B5BF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AC4-5006-0B4B-BB79-BCFA2366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C1B-55E7-0A40-8021-685C948B5BF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AC4-5006-0B4B-BB79-BCFA2366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C1B-55E7-0A40-8021-685C948B5BF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AC4-5006-0B4B-BB79-BCFA2366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C1B-55E7-0A40-8021-685C948B5BF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AC4-5006-0B4B-BB79-BCFA2366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C1B-55E7-0A40-8021-685C948B5BF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AC4-5006-0B4B-BB79-BCFA2366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C1B-55E7-0A40-8021-685C948B5BF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AC4-5006-0B4B-BB79-BCFA2366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C1B-55E7-0A40-8021-685C948B5BF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AC4-5006-0B4B-BB79-BCFA2366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C1B-55E7-0A40-8021-685C948B5BF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AC4-5006-0B4B-BB79-BCFA2366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FC1B-55E7-0A40-8021-685C948B5BF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AC4-5006-0B4B-BB79-BCFA2366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FFC1B-55E7-0A40-8021-685C948B5BFF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5AC4-5006-0B4B-BB79-BCFA2366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804042" y="152400"/>
            <a:ext cx="76351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Progress report on the detector optimization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&amp; Progress report on observation strategies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and estimation techniques (part B)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162175"/>
            <a:ext cx="6400800" cy="108585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1800" dirty="0" err="1" smtClean="0"/>
              <a:t>Apostolos</a:t>
            </a:r>
            <a:r>
              <a:rPr lang="en-US" sz="1800" dirty="0" smtClean="0"/>
              <a:t> </a:t>
            </a:r>
            <a:r>
              <a:rPr lang="en-US" sz="1800" dirty="0" err="1" smtClean="0"/>
              <a:t>Tsirigotis</a:t>
            </a:r>
            <a:r>
              <a:rPr lang="en-US" sz="1800" dirty="0" smtClean="0"/>
              <a:t>, </a:t>
            </a:r>
            <a:r>
              <a:rPr lang="en-US" sz="1800" dirty="0" err="1" smtClean="0"/>
              <a:t>Antonis</a:t>
            </a:r>
            <a:r>
              <a:rPr lang="en-US" sz="1800" dirty="0" smtClean="0"/>
              <a:t> </a:t>
            </a:r>
            <a:r>
              <a:rPr lang="en-US" sz="1800" dirty="0" err="1" smtClean="0"/>
              <a:t>Leisos</a:t>
            </a:r>
            <a:r>
              <a:rPr lang="en-US" sz="1800" dirty="0" smtClean="0"/>
              <a:t>, Spyros </a:t>
            </a:r>
            <a:r>
              <a:rPr lang="en-US" sz="1800" dirty="0" err="1" smtClean="0"/>
              <a:t>Tzamarias</a:t>
            </a:r>
            <a:endParaRPr lang="en-US" sz="1800" dirty="0" smtClean="0"/>
          </a:p>
          <a:p>
            <a:pPr marL="514350" indent="-514350"/>
            <a:r>
              <a:rPr lang="en-US" sz="1800" dirty="0" smtClean="0"/>
              <a:t>Physics Laboratory H.O.U</a:t>
            </a:r>
            <a:endParaRPr lang="en-US" sz="1800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KM3NeT General Meeting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20-23 February 2012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LNS Catania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17714" y="3349839"/>
            <a:ext cx="8708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Outline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Discovery Potential using the Un-Bin method in extended sources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Comparison of different detector layouts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Stack of </a:t>
            </a:r>
            <a:r>
              <a:rPr lang="en-US" sz="2400" dirty="0" err="1" smtClean="0">
                <a:solidFill>
                  <a:srgbClr val="002060"/>
                </a:solidFill>
              </a:rPr>
              <a:t>galactive</a:t>
            </a:r>
            <a:r>
              <a:rPr lang="en-US" sz="2400" dirty="0" smtClean="0">
                <a:solidFill>
                  <a:srgbClr val="002060"/>
                </a:solidFill>
              </a:rPr>
              <a:t> sources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Analysis strategy taking into account the source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8 - Γράφημα"/>
          <p:cNvGraphicFramePr/>
          <p:nvPr/>
        </p:nvGraphicFramePr>
        <p:xfrm>
          <a:off x="1028700" y="1257300"/>
          <a:ext cx="7086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710911" y="157140"/>
            <a:ext cx="739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FOM (years of observation time)</a:t>
            </a:r>
          </a:p>
          <a:p>
            <a:pPr algn="ctr"/>
            <a:r>
              <a:rPr lang="en-US" sz="3600" dirty="0" smtClean="0"/>
              <a:t>5</a:t>
            </a:r>
            <a:r>
              <a:rPr lang="el-GR" sz="3600" dirty="0" smtClean="0"/>
              <a:t>-σ </a:t>
            </a:r>
            <a:r>
              <a:rPr lang="en-US" sz="3600" dirty="0" smtClean="0"/>
              <a:t>DISCOVERY </a:t>
            </a:r>
            <a:r>
              <a:rPr lang="el-GR" sz="3600" dirty="0" smtClean="0"/>
              <a:t>@ 50% </a:t>
            </a:r>
            <a:r>
              <a:rPr lang="en-US" sz="3600" dirty="0" smtClean="0"/>
              <a:t>C.L.</a:t>
            </a:r>
            <a:endParaRPr lang="el-GR" sz="3600" dirty="0"/>
          </a:p>
        </p:txBody>
      </p:sp>
      <p:sp>
        <p:nvSpPr>
          <p:cNvPr id="4" name="3 - TextBox"/>
          <p:cNvSpPr txBox="1"/>
          <p:nvPr/>
        </p:nvSpPr>
        <p:spPr>
          <a:xfrm>
            <a:off x="8244408" y="1484784"/>
            <a:ext cx="59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8.4y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272983" y="2326243"/>
            <a:ext cx="59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7.6y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272983" y="3145393"/>
            <a:ext cx="59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6.4y</a:t>
            </a:r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272983" y="4021693"/>
            <a:ext cx="59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6.0y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8272983" y="4859893"/>
            <a:ext cx="59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5.6y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03200"/>
          <a:ext cx="83058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444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(degrees)</a:t>
                      </a:r>
                      <a:r>
                        <a:rPr lang="el-GR" dirty="0" smtClean="0"/>
                        <a:t> </a:t>
                      </a:r>
                      <a:r>
                        <a:rPr lang="el-GR" baseline="30000" dirty="0" smtClean="0">
                          <a:solidFill>
                            <a:srgbClr val="FF6600"/>
                          </a:solidFill>
                        </a:rPr>
                        <a:t>*</a:t>
                      </a:r>
                      <a:endParaRPr lang="en-US" baseline="300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RXJ1713.7-3496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Radius</a:t>
                      </a:r>
                    </a:p>
                    <a:p>
                      <a:pPr algn="ctr"/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1.68*10</a:t>
                      </a:r>
                      <a:r>
                        <a:rPr lang="en-US" baseline="30000" dirty="0" smtClean="0"/>
                        <a:t>-11</a:t>
                      </a:r>
                      <a:r>
                        <a:rPr lang="en-US" dirty="0" smtClean="0"/>
                        <a:t>*(E</a:t>
                      </a:r>
                      <a:r>
                        <a:rPr lang="en-US" baseline="30000" dirty="0" smtClean="0"/>
                        <a:t>-1.72</a:t>
                      </a:r>
                      <a:r>
                        <a:rPr lang="en-US" dirty="0" smtClean="0"/>
                        <a:t>)*exp(-sqrt(E/2.1))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RXJ0852.0-4622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Radius</a:t>
                      </a:r>
                    </a:p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1.676*10</a:t>
                      </a:r>
                      <a:r>
                        <a:rPr lang="en-US" baseline="30000" dirty="0" smtClean="0"/>
                        <a:t>-11</a:t>
                      </a:r>
                      <a:r>
                        <a:rPr lang="en-US" dirty="0" smtClean="0"/>
                        <a:t>*(E</a:t>
                      </a:r>
                      <a:r>
                        <a:rPr lang="en-US" baseline="30000" dirty="0" smtClean="0"/>
                        <a:t>-1.78</a:t>
                      </a:r>
                      <a:r>
                        <a:rPr lang="en-US" dirty="0" smtClean="0"/>
                        <a:t>)*exp(-sqrt(E/1.19))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HESSJ1616-508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Gaussian</a:t>
                      </a:r>
                      <a:r>
                        <a:rPr lang="el-GR" baseline="0" dirty="0" smtClean="0"/>
                        <a:t> σ</a:t>
                      </a:r>
                    </a:p>
                    <a:p>
                      <a:pPr algn="ctr"/>
                      <a:r>
                        <a:rPr lang="el-GR" baseline="0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0.42*10</a:t>
                      </a:r>
                      <a:r>
                        <a:rPr lang="en-US" baseline="30000" dirty="0" smtClean="0"/>
                        <a:t>-11</a:t>
                      </a:r>
                      <a:r>
                        <a:rPr lang="en-US" dirty="0" smtClean="0"/>
                        <a:t>*(E</a:t>
                      </a:r>
                      <a:r>
                        <a:rPr lang="en-US" baseline="30000" dirty="0" smtClean="0"/>
                        <a:t>-2.2</a:t>
                      </a:r>
                      <a:r>
                        <a:rPr lang="en-US" dirty="0" smtClean="0"/>
                        <a:t>)*exp(-sqrt(E/2,1))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**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HESSJ1614-518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Gaussian</a:t>
                      </a:r>
                      <a:r>
                        <a:rPr lang="el-GR" baseline="0" dirty="0" smtClean="0"/>
                        <a:t> σ</a:t>
                      </a:r>
                    </a:p>
                    <a:p>
                      <a:pPr algn="ctr"/>
                      <a:r>
                        <a:rPr lang="el-GR" baseline="0" dirty="0" smtClean="0"/>
                        <a:t>0.25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0.46*10</a:t>
                      </a:r>
                      <a:r>
                        <a:rPr lang="en-US" baseline="30000" dirty="0" smtClean="0"/>
                        <a:t>-11</a:t>
                      </a:r>
                      <a:r>
                        <a:rPr lang="en-US" dirty="0" smtClean="0"/>
                        <a:t>*(E</a:t>
                      </a:r>
                      <a:r>
                        <a:rPr lang="en-US" baseline="30000" dirty="0" smtClean="0"/>
                        <a:t>-2,2</a:t>
                      </a:r>
                      <a:r>
                        <a:rPr lang="en-US" dirty="0" smtClean="0"/>
                        <a:t>)*exp(-sqrt(E/2.1))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**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13436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6600"/>
                </a:solidFill>
              </a:rPr>
              <a:t>*</a:t>
            </a:r>
            <a:r>
              <a:rPr lang="en-US" sz="1400" dirty="0" smtClean="0"/>
              <a:t> </a:t>
            </a:r>
            <a:r>
              <a:rPr lang="en-US" sz="1400" dirty="0" err="1" smtClean="0"/>
              <a:t>ApJ</a:t>
            </a:r>
            <a:r>
              <a:rPr lang="en-US" sz="1400" dirty="0" smtClean="0"/>
              <a:t> 636 (2006) 777 , A&amp;A 437-L7 </a:t>
            </a:r>
            <a:endParaRPr lang="en-US" sz="1400" dirty="0"/>
          </a:p>
        </p:txBody>
      </p:sp>
      <p:pic>
        <p:nvPicPr>
          <p:cNvPr id="8" name="Picture 7" descr="Screen shot 2011-11-12 at 5.39.49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84600"/>
            <a:ext cx="2831387" cy="280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73300" y="4024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dk1"/>
                </a:solidFill>
              </a:rPr>
              <a:t>HESSJ1616-508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25700" y="53525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dk1"/>
                </a:solidFill>
              </a:rPr>
              <a:t>HESSJ1614-518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02100" y="4749800"/>
            <a:ext cx="402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**</a:t>
            </a:r>
            <a:r>
              <a:rPr lang="en-US" dirty="0" smtClean="0"/>
              <a:t> approximation (red line) of the </a:t>
            </a:r>
            <a:r>
              <a:rPr lang="en-US" dirty="0" err="1" smtClean="0"/>
              <a:t>ApJ</a:t>
            </a:r>
            <a:r>
              <a:rPr lang="en-US" dirty="0" smtClean="0"/>
              <a:t> 656 (2007) fluxes (black line) in order to incorporate the same energy cut-off as in the RXJ1713.7 case.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6500" y="6426200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(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238766" y="4533899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dN/dE</a:t>
            </a:r>
            <a:r>
              <a:rPr lang="en-US" dirty="0" smtClean="0"/>
              <a:t> (TeV</a:t>
            </a:r>
            <a:r>
              <a:rPr lang="en-US" baseline="30000" dirty="0" smtClean="0"/>
              <a:t>-1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525146"/>
            <a:ext cx="2983230" cy="2937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51" y="508001"/>
            <a:ext cx="2966085" cy="2954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51" y="3644901"/>
            <a:ext cx="3011805" cy="3023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651" y="3679191"/>
            <a:ext cx="3000375" cy="2988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" y="69334"/>
            <a:ext cx="833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Modeling the Spatial Distribution of the 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55700"/>
            <a:ext cx="130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enerated</a:t>
            </a:r>
          </a:p>
          <a:p>
            <a:r>
              <a:rPr lang="en-US" dirty="0" smtClean="0"/>
              <a:t>neutrinos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65100" y="2539326"/>
            <a:ext cx="162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Reconstructed neutrino directions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51200" y="1905000"/>
            <a:ext cx="482600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460500" y="1802032"/>
            <a:ext cx="457200" cy="153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3800" y="18020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60500" y="17780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399" y="3992244"/>
            <a:ext cx="130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enerated</a:t>
            </a:r>
          </a:p>
          <a:p>
            <a:r>
              <a:rPr lang="en-US" dirty="0" smtClean="0"/>
              <a:t>neutrinos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165101" y="5375870"/>
            <a:ext cx="162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Reconstructed neutrino directions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228600"/>
            <a:ext cx="869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WPD  Full Detector – 308 Towers</a:t>
            </a:r>
            <a:r>
              <a:rPr lang="el-GR" sz="2400" b="1" dirty="0" smtClean="0">
                <a:solidFill>
                  <a:srgbClr val="FF0000"/>
                </a:solidFill>
              </a:rPr>
              <a:t> – 18</a:t>
            </a:r>
            <a:r>
              <a:rPr lang="en-US" sz="2400" b="1" dirty="0" smtClean="0">
                <a:solidFill>
                  <a:srgbClr val="FF0000"/>
                </a:solidFill>
              </a:rPr>
              <a:t>0 </a:t>
            </a:r>
            <a:r>
              <a:rPr lang="en-US" sz="2400" b="1" dirty="0" err="1" smtClean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 horizontal separation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6100" y="1397000"/>
          <a:ext cx="8191498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214"/>
                <a:gridCol w="988786"/>
                <a:gridCol w="1054100"/>
                <a:gridCol w="1054100"/>
                <a:gridCol w="1066800"/>
                <a:gridCol w="1384300"/>
                <a:gridCol w="14731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Wide</a:t>
                      </a:r>
                      <a:r>
                        <a:rPr lang="en-US" baseline="0" dirty="0" smtClean="0"/>
                        <a:t> Ring Selection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Optimum Ring Selection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FoM</a:t>
                      </a:r>
                      <a:r>
                        <a:rPr lang="en-US" baseline="0" dirty="0" smtClean="0"/>
                        <a:t>  (</a:t>
                      </a:r>
                      <a:r>
                        <a:rPr lang="en-US" baseline="0" dirty="0" err="1" smtClean="0"/>
                        <a:t>y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algn="ctr"/>
                      <a:r>
                        <a:rPr lang="en-US" dirty="0" smtClean="0"/>
                        <a:t>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FoM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y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algn="ctr"/>
                      <a:r>
                        <a:rPr lang="en-US" baseline="0" dirty="0" smtClean="0"/>
                        <a:t>un-bin</a:t>
                      </a:r>
                      <a:r>
                        <a:rPr lang="en-US" baseline="0" dirty="0" smtClean="0">
                          <a:solidFill>
                            <a:srgbClr val="FF6600"/>
                          </a:solidFill>
                        </a:rPr>
                        <a:t>**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Signal</a:t>
                      </a:r>
                    </a:p>
                    <a:p>
                      <a:pPr algn="ctr"/>
                      <a:r>
                        <a:rPr lang="en-US" sz="1200" b="1" dirty="0" smtClean="0"/>
                        <a:t>per</a:t>
                      </a:r>
                      <a:r>
                        <a:rPr lang="en-US" sz="1200" b="1" baseline="0" dirty="0" smtClean="0"/>
                        <a:t> year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/>
                        <a:t>Backgr</a:t>
                      </a:r>
                      <a:r>
                        <a:rPr lang="en-US" sz="1200" b="1" dirty="0" smtClean="0"/>
                        <a:t>.</a:t>
                      </a:r>
                    </a:p>
                    <a:p>
                      <a:pPr algn="ctr"/>
                      <a:r>
                        <a:rPr lang="en-US" sz="1200" b="1" dirty="0" smtClean="0"/>
                        <a:t>per</a:t>
                      </a:r>
                      <a:r>
                        <a:rPr lang="en-US" sz="1200" b="1" baseline="0" dirty="0" smtClean="0"/>
                        <a:t> year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Signal</a:t>
                      </a:r>
                    </a:p>
                    <a:p>
                      <a:pPr algn="ctr"/>
                      <a:r>
                        <a:rPr lang="en-US" sz="1200" b="1" dirty="0" smtClean="0"/>
                        <a:t>per</a:t>
                      </a:r>
                      <a:r>
                        <a:rPr lang="en-US" sz="1200" b="1" baseline="0" dirty="0" smtClean="0"/>
                        <a:t> year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/>
                        <a:t>Backgr</a:t>
                      </a:r>
                      <a:r>
                        <a:rPr lang="en-US" sz="1200" b="1" dirty="0" smtClean="0"/>
                        <a:t>.</a:t>
                      </a:r>
                    </a:p>
                    <a:p>
                      <a:pPr algn="ctr"/>
                      <a:r>
                        <a:rPr lang="en-US" sz="1200" b="1" dirty="0" smtClean="0"/>
                        <a:t>per</a:t>
                      </a:r>
                      <a:r>
                        <a:rPr lang="en-US" sz="1200" b="1" baseline="0" dirty="0" smtClean="0"/>
                        <a:t> year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RXJ1713.7-3496</a:t>
                      </a:r>
                      <a:r>
                        <a:rPr lang="en-US" sz="1200" b="0" dirty="0" smtClean="0"/>
                        <a:t>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8.4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***</a:t>
                      </a:r>
                      <a:r>
                        <a:rPr lang="en-US" dirty="0" smtClean="0"/>
                        <a:t> (3</a:t>
                      </a:r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3.3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RXJ0852.0-4622</a:t>
                      </a:r>
                      <a:r>
                        <a:rPr lang="en-US" sz="1200" b="0" dirty="0" smtClean="0"/>
                        <a:t>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33 (3</a:t>
                      </a:r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11)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HESSJ1616-508</a:t>
                      </a:r>
                      <a:r>
                        <a:rPr lang="en-US" sz="1200" b="0" dirty="0" smtClean="0"/>
                        <a:t>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 (3</a:t>
                      </a:r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: </a:t>
                      </a:r>
                      <a:r>
                        <a:rPr lang="en-US" baseline="0" dirty="0" smtClean="0"/>
                        <a:t> 19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HESSJ1614-518</a:t>
                      </a:r>
                      <a:r>
                        <a:rPr lang="en-US" sz="1200" b="0" dirty="0" smtClean="0"/>
                        <a:t>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100" y="5257800"/>
            <a:ext cx="8191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*</a:t>
            </a:r>
            <a:r>
              <a:rPr lang="en-US" dirty="0" smtClean="0"/>
              <a:t> Optimum Sensitivity and cuts to reject all the  atm. </a:t>
            </a:r>
            <a:r>
              <a:rPr lang="en-US" dirty="0" err="1" smtClean="0"/>
              <a:t>muon</a:t>
            </a:r>
            <a:r>
              <a:rPr lang="en-US" dirty="0" smtClean="0"/>
              <a:t>-background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**   </a:t>
            </a:r>
            <a:r>
              <a:rPr lang="en-US" dirty="0" smtClean="0"/>
              <a:t>Tracking and Energy Information is used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*** </a:t>
            </a:r>
            <a:r>
              <a:rPr lang="en-US" dirty="0" smtClean="0"/>
              <a:t>Only with tracking information the </a:t>
            </a:r>
            <a:r>
              <a:rPr lang="en-US" dirty="0" err="1" smtClean="0"/>
              <a:t>FoM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9.6 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7500" y="35580"/>
            <a:ext cx="472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SOURCE STACKING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3" y="8312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 case of:  K sources, 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8000"/>
                </a:solidFill>
              </a:rPr>
              <a:t>total</a:t>
            </a:r>
            <a:r>
              <a:rPr lang="en-US" baseline="-25000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observed tracks from all the sources and M</a:t>
            </a:r>
            <a:r>
              <a:rPr lang="en-US" baseline="-25000" dirty="0" smtClean="0">
                <a:solidFill>
                  <a:srgbClr val="008000"/>
                </a:solidFill>
              </a:rPr>
              <a:t>B</a:t>
            </a:r>
            <a:r>
              <a:rPr lang="en-US" dirty="0" smtClean="0">
                <a:solidFill>
                  <a:srgbClr val="008000"/>
                </a:solidFill>
              </a:rPr>
              <a:t> total expected background 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68300" y="1917700"/>
          <a:ext cx="8158163" cy="3257550"/>
        </p:xfrm>
        <a:graphic>
          <a:graphicData uri="http://schemas.openxmlformats.org/presentationml/2006/ole">
            <p:oleObj spid="_x0000_s45061" name="Equation" r:id="rId3" imgW="5676840" imgH="226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22860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WPD  Full Detector – 308 Towers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Stacking Sources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059597"/>
            <a:ext cx="869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6 years of observation, the 50% discovery potential of</a:t>
            </a:r>
          </a:p>
          <a:p>
            <a:endParaRPr lang="en-US" dirty="0" smtClean="0"/>
          </a:p>
          <a:p>
            <a:r>
              <a:rPr lang="en-GB" dirty="0" smtClean="0">
                <a:solidFill>
                  <a:schemeClr val="dk1"/>
                </a:solidFill>
              </a:rPr>
              <a:t>RXJ1713.7</a:t>
            </a:r>
            <a:r>
              <a:rPr lang="en-GB" dirty="0">
                <a:solidFill>
                  <a:schemeClr val="dk1"/>
                </a:solidFill>
              </a:rPr>
              <a:t>-3496</a:t>
            </a:r>
            <a:r>
              <a:rPr lang="en-US" b="0" dirty="0" smtClean="0"/>
              <a:t>  corresponds to </a:t>
            </a:r>
            <a:r>
              <a:rPr lang="en-US" b="1" dirty="0" smtClean="0">
                <a:solidFill>
                  <a:srgbClr val="FF6600"/>
                </a:solidFill>
              </a:rPr>
              <a:t>1.33</a:t>
            </a:r>
            <a:r>
              <a:rPr lang="en-US" b="0" dirty="0" smtClean="0"/>
              <a:t>* </a:t>
            </a:r>
            <a:r>
              <a:rPr lang="en-US" dirty="0" smtClean="0">
                <a:solidFill>
                  <a:srgbClr val="008000"/>
                </a:solidFill>
              </a:rPr>
              <a:t>1.68*10</a:t>
            </a:r>
            <a:r>
              <a:rPr lang="en-US" baseline="30000" dirty="0" smtClean="0">
                <a:solidFill>
                  <a:srgbClr val="008000"/>
                </a:solidFill>
              </a:rPr>
              <a:t>-11</a:t>
            </a:r>
            <a:r>
              <a:rPr lang="en-US" dirty="0" smtClean="0">
                <a:solidFill>
                  <a:srgbClr val="008000"/>
                </a:solidFill>
              </a:rPr>
              <a:t>*(E</a:t>
            </a:r>
            <a:r>
              <a:rPr lang="en-US" baseline="30000" dirty="0" smtClean="0">
                <a:solidFill>
                  <a:srgbClr val="008000"/>
                </a:solidFill>
              </a:rPr>
              <a:t>-1.72</a:t>
            </a:r>
            <a:r>
              <a:rPr lang="en-US" dirty="0" smtClean="0">
                <a:solidFill>
                  <a:srgbClr val="008000"/>
                </a:solidFill>
              </a:rPr>
              <a:t>)*exp(-sqrt(E/2.1))</a:t>
            </a:r>
          </a:p>
          <a:p>
            <a:pPr>
              <a:defRPr/>
            </a:pPr>
            <a:r>
              <a:rPr lang="en-GB" dirty="0" smtClean="0">
                <a:solidFill>
                  <a:schemeClr val="dk1"/>
                </a:solidFill>
              </a:rPr>
              <a:t>RXJ0852.0</a:t>
            </a:r>
            <a:r>
              <a:rPr lang="en-GB" dirty="0">
                <a:solidFill>
                  <a:schemeClr val="dk1"/>
                </a:solidFill>
              </a:rPr>
              <a:t>-4622</a:t>
            </a:r>
            <a:r>
              <a:rPr lang="en-US" b="0" dirty="0" smtClean="0"/>
              <a:t>  corresponds to </a:t>
            </a:r>
            <a:r>
              <a:rPr lang="en-US" b="1" dirty="0" smtClean="0">
                <a:solidFill>
                  <a:srgbClr val="FF6600"/>
                </a:solidFill>
              </a:rPr>
              <a:t>2.55</a:t>
            </a:r>
            <a:r>
              <a:rPr lang="en-US" b="0" dirty="0" smtClean="0"/>
              <a:t>*</a:t>
            </a:r>
            <a:r>
              <a:rPr lang="en-US" dirty="0" smtClean="0">
                <a:solidFill>
                  <a:srgbClr val="008000"/>
                </a:solidFill>
              </a:rPr>
              <a:t>1.676*10</a:t>
            </a:r>
            <a:r>
              <a:rPr lang="en-US" baseline="30000" dirty="0" smtClean="0">
                <a:solidFill>
                  <a:srgbClr val="008000"/>
                </a:solidFill>
              </a:rPr>
              <a:t>-11</a:t>
            </a:r>
            <a:r>
              <a:rPr lang="en-US" dirty="0">
                <a:solidFill>
                  <a:srgbClr val="008000"/>
                </a:solidFill>
              </a:rPr>
              <a:t>*(E</a:t>
            </a:r>
            <a:r>
              <a:rPr lang="en-US" baseline="30000" dirty="0">
                <a:solidFill>
                  <a:srgbClr val="008000"/>
                </a:solidFill>
              </a:rPr>
              <a:t>-1.78</a:t>
            </a:r>
            <a:r>
              <a:rPr lang="en-US" dirty="0">
                <a:solidFill>
                  <a:srgbClr val="008000"/>
                </a:solidFill>
              </a:rPr>
              <a:t>)*exp(-sqrt(E/1.19)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>
              <a:defRPr/>
            </a:pPr>
            <a:r>
              <a:rPr lang="en-GB" dirty="0" smtClean="0">
                <a:solidFill>
                  <a:schemeClr val="dk1"/>
                </a:solidFill>
              </a:rPr>
              <a:t>HESSJ1616</a:t>
            </a:r>
            <a:r>
              <a:rPr lang="en-GB" dirty="0">
                <a:solidFill>
                  <a:schemeClr val="dk1"/>
                </a:solidFill>
              </a:rPr>
              <a:t>-508</a:t>
            </a:r>
            <a:r>
              <a:rPr lang="en-US" dirty="0" smtClean="0"/>
              <a:t> corresponds to </a:t>
            </a:r>
            <a:r>
              <a:rPr lang="en-US" b="1" dirty="0" smtClean="0">
                <a:solidFill>
                  <a:srgbClr val="FF6600"/>
                </a:solidFill>
              </a:rPr>
              <a:t>3.3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008000"/>
                </a:solidFill>
              </a:rPr>
              <a:t>0.42*10</a:t>
            </a:r>
            <a:r>
              <a:rPr lang="en-US" baseline="30000" dirty="0" smtClean="0">
                <a:solidFill>
                  <a:srgbClr val="008000"/>
                </a:solidFill>
              </a:rPr>
              <a:t>-11</a:t>
            </a:r>
            <a:r>
              <a:rPr lang="en-US" dirty="0">
                <a:solidFill>
                  <a:srgbClr val="008000"/>
                </a:solidFill>
              </a:rPr>
              <a:t>*(E</a:t>
            </a:r>
            <a:r>
              <a:rPr lang="en-US" baseline="30000" dirty="0">
                <a:solidFill>
                  <a:srgbClr val="008000"/>
                </a:solidFill>
              </a:rPr>
              <a:t>-2.2</a:t>
            </a:r>
            <a:r>
              <a:rPr lang="en-US" dirty="0">
                <a:solidFill>
                  <a:srgbClr val="008000"/>
                </a:solidFill>
              </a:rPr>
              <a:t>)*exp(-sqrt(E/2,1)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>
              <a:defRPr/>
            </a:pPr>
            <a:r>
              <a:rPr lang="en-GB" dirty="0" smtClean="0">
                <a:solidFill>
                  <a:schemeClr val="dk1"/>
                </a:solidFill>
              </a:rPr>
              <a:t>HESSJ1614</a:t>
            </a:r>
            <a:r>
              <a:rPr lang="en-GB" dirty="0">
                <a:solidFill>
                  <a:schemeClr val="dk1"/>
                </a:solidFill>
              </a:rPr>
              <a:t>-518</a:t>
            </a:r>
            <a:r>
              <a:rPr lang="en-US" dirty="0" smtClean="0"/>
              <a:t> corresponds to </a:t>
            </a:r>
            <a:r>
              <a:rPr lang="en-US" b="1" dirty="0" smtClean="0">
                <a:solidFill>
                  <a:srgbClr val="FF6600"/>
                </a:solidFill>
              </a:rPr>
              <a:t>5.3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008000"/>
                </a:solidFill>
              </a:rPr>
              <a:t>0.46*10</a:t>
            </a:r>
            <a:r>
              <a:rPr lang="en-US" baseline="30000" dirty="0" smtClean="0">
                <a:solidFill>
                  <a:srgbClr val="008000"/>
                </a:solidFill>
              </a:rPr>
              <a:t>-11</a:t>
            </a:r>
            <a:r>
              <a:rPr lang="en-US" dirty="0">
                <a:solidFill>
                  <a:srgbClr val="008000"/>
                </a:solidFill>
              </a:rPr>
              <a:t>*(E</a:t>
            </a:r>
            <a:r>
              <a:rPr lang="en-US" baseline="30000" dirty="0">
                <a:solidFill>
                  <a:srgbClr val="008000"/>
                </a:solidFill>
              </a:rPr>
              <a:t>-2,2</a:t>
            </a:r>
            <a:r>
              <a:rPr lang="en-US" dirty="0">
                <a:solidFill>
                  <a:srgbClr val="008000"/>
                </a:solidFill>
              </a:rPr>
              <a:t>)*exp(-sqrt(E/2.1))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267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STACKING TOGETHER 6 years simultaneous  observations of the </a:t>
            </a:r>
            <a:r>
              <a:rPr lang="en-GB" dirty="0" smtClean="0">
                <a:solidFill>
                  <a:schemeClr val="dk1"/>
                </a:solidFill>
              </a:rPr>
              <a:t>RXJ1713.7-3496</a:t>
            </a:r>
            <a:r>
              <a:rPr lang="en-US" b="0" dirty="0" smtClean="0"/>
              <a:t> and </a:t>
            </a:r>
            <a:r>
              <a:rPr lang="en-US" dirty="0" smtClean="0"/>
              <a:t> the </a:t>
            </a:r>
            <a:r>
              <a:rPr lang="en-GB" dirty="0" smtClean="0">
                <a:solidFill>
                  <a:schemeClr val="dk1"/>
                </a:solidFill>
              </a:rPr>
              <a:t>RXJ0852.0-4622</a:t>
            </a:r>
            <a:r>
              <a:rPr lang="en-US" b="0" dirty="0" smtClean="0"/>
              <a:t> , the 50 % discovery potential of </a:t>
            </a:r>
            <a:r>
              <a:rPr lang="en-US" dirty="0" smtClean="0"/>
              <a:t>observing neutrino  from these sources corresponds to:</a:t>
            </a:r>
          </a:p>
          <a:p>
            <a:pPr marL="342900" indent="-342900"/>
            <a:r>
              <a:rPr lang="en-US" b="1" dirty="0" smtClean="0">
                <a:solidFill>
                  <a:srgbClr val="FF6600"/>
                </a:solidFill>
              </a:rPr>
              <a:t>  1.22</a:t>
            </a:r>
            <a:r>
              <a:rPr lang="en-US" b="0" dirty="0" smtClean="0"/>
              <a:t>* [</a:t>
            </a:r>
            <a:r>
              <a:rPr lang="en-US" dirty="0" smtClean="0">
                <a:solidFill>
                  <a:srgbClr val="008000"/>
                </a:solidFill>
              </a:rPr>
              <a:t>1.68*10</a:t>
            </a:r>
            <a:r>
              <a:rPr lang="en-US" baseline="30000" dirty="0" smtClean="0">
                <a:solidFill>
                  <a:srgbClr val="008000"/>
                </a:solidFill>
              </a:rPr>
              <a:t>-11</a:t>
            </a:r>
            <a:r>
              <a:rPr lang="en-US" dirty="0" smtClean="0">
                <a:solidFill>
                  <a:srgbClr val="008000"/>
                </a:solidFill>
              </a:rPr>
              <a:t>*(E</a:t>
            </a:r>
            <a:r>
              <a:rPr lang="en-US" baseline="30000" dirty="0" smtClean="0">
                <a:solidFill>
                  <a:srgbClr val="008000"/>
                </a:solidFill>
              </a:rPr>
              <a:t>-1.72</a:t>
            </a:r>
            <a:r>
              <a:rPr lang="en-US" dirty="0" smtClean="0">
                <a:solidFill>
                  <a:srgbClr val="008000"/>
                </a:solidFill>
              </a:rPr>
              <a:t>)*exp(-sqrt(E/2.1))+1.676*10</a:t>
            </a:r>
            <a:r>
              <a:rPr lang="en-US" baseline="30000" dirty="0" smtClean="0">
                <a:solidFill>
                  <a:srgbClr val="008000"/>
                </a:solidFill>
              </a:rPr>
              <a:t>-11</a:t>
            </a:r>
            <a:r>
              <a:rPr lang="en-US" dirty="0" smtClean="0">
                <a:solidFill>
                  <a:srgbClr val="008000"/>
                </a:solidFill>
              </a:rPr>
              <a:t>*(E</a:t>
            </a:r>
            <a:r>
              <a:rPr lang="en-US" baseline="30000" dirty="0" smtClean="0">
                <a:solidFill>
                  <a:srgbClr val="008000"/>
                </a:solidFill>
              </a:rPr>
              <a:t>-1.78</a:t>
            </a:r>
            <a:r>
              <a:rPr lang="en-US" dirty="0" smtClean="0">
                <a:solidFill>
                  <a:srgbClr val="008000"/>
                </a:solidFill>
              </a:rPr>
              <a:t>)*exp(-sqrt(E/1.19))]</a:t>
            </a:r>
            <a:r>
              <a:rPr lang="en-US" dirty="0" smtClean="0"/>
              <a:t>  using as weights the relative source strength</a:t>
            </a:r>
          </a:p>
          <a:p>
            <a:pPr marL="342900" indent="-342900"/>
            <a:r>
              <a:rPr lang="en-US" dirty="0" smtClean="0"/>
              <a:t>In this case the </a:t>
            </a:r>
            <a:r>
              <a:rPr lang="en-US" dirty="0" err="1" smtClean="0"/>
              <a:t>FoM</a:t>
            </a:r>
            <a:r>
              <a:rPr lang="en-US" dirty="0" smtClean="0"/>
              <a:t> is less than 7.5 years whilst for the </a:t>
            </a:r>
            <a:r>
              <a:rPr lang="en-GB" dirty="0" smtClean="0">
                <a:solidFill>
                  <a:schemeClr val="dk1"/>
                </a:solidFill>
              </a:rPr>
              <a:t>RXJ1713.7-3496</a:t>
            </a:r>
            <a:r>
              <a:rPr lang="en-US" b="0" dirty="0" smtClean="0"/>
              <a:t> </a:t>
            </a:r>
            <a:r>
              <a:rPr lang="en-US" dirty="0" smtClean="0"/>
              <a:t> alone is 8.4 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21 at 12.21.47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1082564"/>
            <a:ext cx="5457825" cy="5305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28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Taking into account the source structure…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5258355" y="1568966"/>
            <a:ext cx="3885645" cy="3993634"/>
            <a:chOff x="2805667" y="1568966"/>
            <a:chExt cx="3885645" cy="3993634"/>
          </a:xfrm>
        </p:grpSpPr>
        <p:pic>
          <p:nvPicPr>
            <p:cNvPr id="7" name="Picture 6" descr="Screen shot 2012-02-21 at 12.28.15 π.μ.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4999" y="1858941"/>
              <a:ext cx="3516313" cy="33327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51350" y="5193268"/>
              <a:ext cx="107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1529833" y="2844800"/>
              <a:ext cx="292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Events/bin </a:t>
              </a:r>
              <a:r>
                <a:rPr lang="en-US" dirty="0" smtClean="0"/>
                <a:t>(</a:t>
              </a:r>
              <a:r>
                <a:rPr lang="en-US" dirty="0" err="1" smtClean="0"/>
                <a:t>a.u</a:t>
              </a:r>
              <a:r>
                <a:rPr lang="en-US" dirty="0" smtClean="0"/>
                <a:t>.)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33700" y="61595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1800" y="60071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21 at 12.25.08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3" y="0"/>
            <a:ext cx="7013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1 at 12.52.39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0"/>
            <a:ext cx="69977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793" y="0"/>
            <a:ext cx="3972207" cy="341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3200400"/>
            <a:ext cx="1409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[Degrees]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3700" y="6477000"/>
            <a:ext cx="1409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[Degrees]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12750" y="1346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Events/deg**2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4925" y="4492108"/>
            <a:ext cx="123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1 at 1.15.51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56" y="863600"/>
            <a:ext cx="6097082" cy="599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" y="469900"/>
            <a:ext cx="775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Simulate the </a:t>
            </a:r>
            <a:r>
              <a:rPr lang="el-GR" dirty="0" smtClean="0"/>
              <a:t>ν</a:t>
            </a:r>
            <a:r>
              <a:rPr lang="en-US" dirty="0" smtClean="0"/>
              <a:t> emission to follow the (raw) VHE gamma emission topology</a:t>
            </a:r>
          </a:p>
          <a:p>
            <a:pPr algn="ctr"/>
            <a:r>
              <a:rPr lang="en-US" dirty="0" smtClean="0"/>
              <a:t>(just a toy model)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17500" y="1325563"/>
          <a:ext cx="7358063" cy="2024062"/>
        </p:xfrm>
        <a:graphic>
          <a:graphicData uri="http://schemas.openxmlformats.org/presentationml/2006/ole">
            <p:oleObj spid="_x0000_s17410" name="Equation" r:id="rId3" imgW="6006960" imgH="1485720" progId="Equation.DSMT4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-29030" y="3556000"/>
          <a:ext cx="5473389" cy="823913"/>
        </p:xfrm>
        <a:graphic>
          <a:graphicData uri="http://schemas.openxmlformats.org/presentationml/2006/ole">
            <p:oleObj spid="_x0000_s17412" name="Equation" r:id="rId4" imgW="3505200" imgH="520700" progId="Equation.DSMT4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825500" y="4786021"/>
          <a:ext cx="3035300" cy="885825"/>
        </p:xfrm>
        <a:graphic>
          <a:graphicData uri="http://schemas.openxmlformats.org/presentationml/2006/ole">
            <p:oleObj spid="_x0000_s17413" name="Equation" r:id="rId5" imgW="1473200" imgH="4826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7500" y="35580"/>
            <a:ext cx="547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Reminder of the Un-bin method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9207" y="196542"/>
            <a:ext cx="2939678" cy="18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95906" y="3349625"/>
            <a:ext cx="3448094" cy="33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8585216" y="6532562"/>
          <a:ext cx="287337" cy="325438"/>
        </p:xfrm>
        <a:graphic>
          <a:graphicData uri="http://schemas.openxmlformats.org/presentationml/2006/ole">
            <p:oleObj spid="_x0000_s17415" name="Equation" r:id="rId8" imgW="1396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1 at 1.17.11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065" y="889000"/>
            <a:ext cx="6109935" cy="596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" y="317500"/>
            <a:ext cx="74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angular distribution of the  reconstructed  (</a:t>
            </a:r>
            <a:r>
              <a:rPr lang="el-GR" dirty="0" smtClean="0"/>
              <a:t>ν) </a:t>
            </a:r>
            <a:r>
              <a:rPr lang="en-US" dirty="0" smtClean="0"/>
              <a:t>signal induced </a:t>
            </a:r>
            <a:r>
              <a:rPr lang="en-US" dirty="0" err="1" smtClean="0"/>
              <a:t>muons</a:t>
            </a:r>
            <a:endParaRPr lang="en-US" dirty="0"/>
          </a:p>
        </p:txBody>
      </p:sp>
      <p:pic>
        <p:nvPicPr>
          <p:cNvPr id="4" name="Picture 3" descr="Screen shot 2011-05-12 at 12.12.29 μ.μ..png"/>
          <p:cNvPicPr>
            <a:picLocks noChangeAspect="1"/>
          </p:cNvPicPr>
          <p:nvPr/>
        </p:nvPicPr>
        <p:blipFill>
          <a:blip r:embed="rId3"/>
          <a:srcRect t="50709"/>
          <a:stretch>
            <a:fillRect/>
          </a:stretch>
        </p:blipFill>
        <p:spPr>
          <a:xfrm>
            <a:off x="0" y="2497904"/>
            <a:ext cx="4794920" cy="232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355527"/>
            <a:ext cx="4191000" cy="398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460500" y="1371600"/>
            <a:ext cx="2095500" cy="1993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60500" y="1371600"/>
            <a:ext cx="2095500" cy="19939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6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87600" y="965200"/>
            <a:ext cx="2095500" cy="1993900"/>
          </a:xfrm>
          <a:prstGeom prst="ellipse">
            <a:avLst/>
          </a:prstGeom>
          <a:solidFill>
            <a:schemeClr val="accent3">
              <a:lumMod val="40000"/>
              <a:lumOff val="60000"/>
              <a:alpha val="2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741863" y="355527"/>
          <a:ext cx="4176712" cy="1630363"/>
        </p:xfrm>
        <a:graphic>
          <a:graphicData uri="http://schemas.openxmlformats.org/presentationml/2006/ole">
            <p:oleObj spid="_x0000_s49154" name="Equation" r:id="rId3" imgW="2641600" imgH="1028700" progId="Equation.DSMT4">
              <p:embed/>
            </p:oleObj>
          </a:graphicData>
        </a:graphic>
      </p:graphicFrame>
      <p:grpSp>
        <p:nvGrpSpPr>
          <p:cNvPr id="6" name="Group 10"/>
          <p:cNvGrpSpPr/>
          <p:nvPr/>
        </p:nvGrpSpPr>
        <p:grpSpPr>
          <a:xfrm>
            <a:off x="0" y="5123418"/>
            <a:ext cx="8939213" cy="1734582"/>
            <a:chOff x="0" y="5123418"/>
            <a:chExt cx="8939213" cy="1734582"/>
          </a:xfrm>
        </p:grpSpPr>
        <p:pic>
          <p:nvPicPr>
            <p:cNvPr id="9" name="Picture 8" descr="Screen shot 2012-02-21 at 1.15.51 π.μ..png"/>
            <p:cNvPicPr>
              <a:picLocks noChangeAspect="1"/>
            </p:cNvPicPr>
            <p:nvPr/>
          </p:nvPicPr>
          <p:blipFill>
            <a:blip r:embed="rId4"/>
            <a:srcRect b="50820"/>
            <a:stretch>
              <a:fillRect/>
            </a:stretch>
          </p:blipFill>
          <p:spPr>
            <a:xfrm>
              <a:off x="0" y="5537201"/>
              <a:ext cx="2731644" cy="1320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71713" y="5123418"/>
              <a:ext cx="508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Each bin of the source-model contributes as</a:t>
              </a:r>
              <a:endParaRPr lang="en-US" b="1" dirty="0"/>
            </a:p>
          </p:txBody>
        </p:sp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2271713" y="5492750"/>
            <a:ext cx="6667500" cy="1208088"/>
          </p:xfrm>
          <a:graphic>
            <a:graphicData uri="http://schemas.openxmlformats.org/presentationml/2006/ole">
              <p:oleObj spid="_x0000_s49155" name="Equation" r:id="rId5" imgW="4216400" imgH="762000" progId="Equation.DSMT4">
                <p:embed/>
              </p:oleObj>
            </a:graphicData>
          </a:graphic>
        </p:graphicFrame>
      </p:grp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572000" y="2959100"/>
          <a:ext cx="4437062" cy="1409700"/>
        </p:xfrm>
        <a:graphic>
          <a:graphicData uri="http://schemas.openxmlformats.org/presentationml/2006/ole">
            <p:oleObj spid="_x0000_s49156" name="Equation" r:id="rId6" imgW="2806700" imgH="889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1 at 2.15.43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0" y="0"/>
            <a:ext cx="67754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499" y="1052731"/>
            <a:ext cx="159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(15y</a:t>
            </a:r>
            <a:r>
              <a:rPr lang="en-US" dirty="0" smtClean="0"/>
              <a:t>) </a:t>
            </a:r>
            <a:r>
              <a:rPr lang="el-GR" dirty="0" smtClean="0"/>
              <a:t>166.4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2600" y="1205131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(</a:t>
            </a:r>
            <a:r>
              <a:rPr lang="el-GR" dirty="0" smtClean="0"/>
              <a:t>8</a:t>
            </a:r>
            <a:r>
              <a:rPr lang="en-US" dirty="0" smtClean="0"/>
              <a:t>y) </a:t>
            </a:r>
            <a:r>
              <a:rPr lang="el-GR" dirty="0" smtClean="0"/>
              <a:t>88.7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1700" y="4420969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(</a:t>
            </a:r>
            <a:r>
              <a:rPr lang="el-GR" dirty="0" smtClean="0"/>
              <a:t>6 </a:t>
            </a:r>
            <a:r>
              <a:rPr lang="en-US" dirty="0" smtClean="0"/>
              <a:t>y</a:t>
            </a:r>
            <a:r>
              <a:rPr lang="en-US" dirty="0" smtClean="0"/>
              <a:t>) </a:t>
            </a:r>
            <a:r>
              <a:rPr lang="el-GR" dirty="0" smtClean="0"/>
              <a:t>66.6μ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80200" y="4420969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(</a:t>
            </a:r>
            <a:r>
              <a:rPr lang="el-GR" dirty="0" smtClean="0"/>
              <a:t>1</a:t>
            </a:r>
            <a:r>
              <a:rPr lang="en-US" dirty="0" smtClean="0"/>
              <a:t>y</a:t>
            </a:r>
            <a:r>
              <a:rPr lang="en-US" dirty="0" smtClean="0"/>
              <a:t>) </a:t>
            </a:r>
            <a:r>
              <a:rPr lang="el-GR" dirty="0" smtClean="0"/>
              <a:t>11.1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200" y="2057400"/>
            <a:ext cx="140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20 </a:t>
            </a:r>
            <a:r>
              <a:rPr lang="en-US" dirty="0" smtClean="0"/>
              <a:t>signal </a:t>
            </a:r>
            <a:r>
              <a:rPr lang="en-US" smtClean="0"/>
              <a:t>events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53941" y="1584416"/>
          <a:ext cx="5676918" cy="1013391"/>
        </p:xfrm>
        <a:graphic>
          <a:graphicData uri="http://schemas.openxmlformats.org/presentationml/2006/ole">
            <p:oleObj spid="_x0000_s46082" name="Equation" r:id="rId4" imgW="4140200" imgH="736600" progId="Equation.DSMT4">
              <p:embed/>
            </p:oleObj>
          </a:graphicData>
        </a:graphic>
      </p:graphicFrame>
      <p:pic>
        <p:nvPicPr>
          <p:cNvPr id="3" name="Picture 2" descr="Screen shot 2011-05-12 at 12.12.29 μ.μ.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41" y="2435033"/>
            <a:ext cx="4109723" cy="4036836"/>
          </a:xfrm>
          <a:prstGeom prst="rect">
            <a:avLst/>
          </a:prstGeom>
        </p:spPr>
      </p:pic>
      <p:grpSp>
        <p:nvGrpSpPr>
          <p:cNvPr id="13" name="12 - Ομάδα"/>
          <p:cNvGrpSpPr/>
          <p:nvPr/>
        </p:nvGrpSpPr>
        <p:grpSpPr>
          <a:xfrm>
            <a:off x="6895485" y="1179246"/>
            <a:ext cx="2019465" cy="1910580"/>
            <a:chOff x="6841857" y="524453"/>
            <a:chExt cx="2019465" cy="1910580"/>
          </a:xfrm>
        </p:grpSpPr>
        <p:sp>
          <p:nvSpPr>
            <p:cNvPr id="4" name="Oval 5"/>
            <p:cNvSpPr/>
            <p:nvPr/>
          </p:nvSpPr>
          <p:spPr>
            <a:xfrm>
              <a:off x="6841857" y="524453"/>
              <a:ext cx="1910484" cy="191058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6"/>
            <p:cNvSpPr/>
            <p:nvPr/>
          </p:nvSpPr>
          <p:spPr>
            <a:xfrm>
              <a:off x="7352474" y="1012953"/>
              <a:ext cx="955242" cy="9552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9"/>
            <p:cNvCxnSpPr/>
            <p:nvPr/>
          </p:nvCxnSpPr>
          <p:spPr>
            <a:xfrm flipV="1">
              <a:off x="7818809" y="1436319"/>
              <a:ext cx="705577" cy="9770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1"/>
            <p:cNvCxnSpPr>
              <a:endCxn id="5" idx="1"/>
            </p:cNvCxnSpPr>
            <p:nvPr/>
          </p:nvCxnSpPr>
          <p:spPr>
            <a:xfrm rot="16200000" flipV="1">
              <a:off x="7465005" y="1180214"/>
              <a:ext cx="381167" cy="32644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2"/>
            <p:cNvSpPr txBox="1"/>
            <p:nvPr/>
          </p:nvSpPr>
          <p:spPr>
            <a:xfrm>
              <a:off x="7400099" y="1175793"/>
              <a:ext cx="184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</a:t>
              </a:r>
              <a:endParaRPr lang="en-US" dirty="0"/>
            </a:p>
          </p:txBody>
        </p:sp>
        <p:sp>
          <p:nvSpPr>
            <p:cNvPr id="9" name="TextBox 13"/>
            <p:cNvSpPr txBox="1"/>
            <p:nvPr/>
          </p:nvSpPr>
          <p:spPr>
            <a:xfrm>
              <a:off x="8394556" y="1251653"/>
              <a:ext cx="466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m</a:t>
              </a:r>
              <a:endParaRPr lang="en-US" dirty="0"/>
            </a:p>
          </p:txBody>
        </p:sp>
      </p:grp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028587" y="3556616"/>
          <a:ext cx="3473450" cy="746125"/>
        </p:xfrm>
        <a:graphic>
          <a:graphicData uri="http://schemas.openxmlformats.org/presentationml/2006/ole">
            <p:oleObj spid="_x0000_s46083" name="Equation" r:id="rId6" imgW="2197100" imgH="469900" progId="Equation.3">
              <p:embed/>
            </p:oleObj>
          </a:graphicData>
        </a:graphic>
      </p:graphicFrame>
      <p:grpSp>
        <p:nvGrpSpPr>
          <p:cNvPr id="15" name="14 - Ομάδα"/>
          <p:cNvGrpSpPr/>
          <p:nvPr/>
        </p:nvGrpSpPr>
        <p:grpSpPr>
          <a:xfrm>
            <a:off x="5676918" y="4302741"/>
            <a:ext cx="2770923" cy="2521286"/>
            <a:chOff x="3600848" y="1071904"/>
            <a:chExt cx="2770923" cy="2521286"/>
          </a:xfrm>
        </p:grpSpPr>
        <p:pic>
          <p:nvPicPr>
            <p:cNvPr id="16" name="Picture 14" descr="Screen shot 2011-05-12 at 12.32.10 μ.μ..png"/>
            <p:cNvPicPr>
              <a:picLocks noChangeAspect="1"/>
            </p:cNvPicPr>
            <p:nvPr/>
          </p:nvPicPr>
          <p:blipFill>
            <a:blip r:embed="rId7"/>
            <a:srcRect r="50012" b="51667"/>
            <a:stretch>
              <a:fillRect/>
            </a:stretch>
          </p:blipFill>
          <p:spPr>
            <a:xfrm>
              <a:off x="3600848" y="1071904"/>
              <a:ext cx="2770923" cy="252128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71729" y="1591989"/>
              <a:ext cx="1612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cos</a:t>
              </a:r>
              <a:r>
                <a:rPr lang="en-US" dirty="0" smtClean="0"/>
                <a:t> </a:t>
              </a:r>
              <a:r>
                <a:rPr lang="el-GR" dirty="0" smtClean="0"/>
                <a:t>θ=</a:t>
              </a:r>
              <a:r>
                <a:rPr lang="en-US" dirty="0" smtClean="0"/>
                <a:t>0 -0.05</a:t>
              </a:r>
              <a:endParaRPr lang="en-US" dirty="0"/>
            </a:p>
          </p:txBody>
        </p:sp>
      </p:grpSp>
      <p:sp>
        <p:nvSpPr>
          <p:cNvPr id="18" name="17 - Ορθογώνιο"/>
          <p:cNvSpPr/>
          <p:nvPr/>
        </p:nvSpPr>
        <p:spPr>
          <a:xfrm>
            <a:off x="2604150" y="0"/>
            <a:ext cx="4215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Extended Source</a:t>
            </a:r>
            <a:endParaRPr lang="el-GR" sz="3600" dirty="0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965343" y="630329"/>
          <a:ext cx="3711575" cy="954087"/>
        </p:xfrm>
        <a:graphic>
          <a:graphicData uri="http://schemas.openxmlformats.org/presentationml/2006/ole">
            <p:oleObj spid="_x0000_s46085" name="Equation" r:id="rId8" imgW="2616120" imgH="672840" progId="Equation.DSMT4">
              <p:embed/>
            </p:oleObj>
          </a:graphicData>
        </a:graphic>
      </p:graphicFrame>
      <p:sp>
        <p:nvSpPr>
          <p:cNvPr id="19" name="18 - TextBox"/>
          <p:cNvSpPr txBox="1"/>
          <p:nvPr/>
        </p:nvSpPr>
        <p:spPr>
          <a:xfrm>
            <a:off x="209112" y="951038"/>
            <a:ext cx="188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source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741649" y="0"/>
            <a:ext cx="8111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Comparison of the Discovery Potentials</a:t>
            </a: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Number of events (N) 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C00000"/>
                </a:solidFill>
              </a:rPr>
              <a:t>Angular profile (S)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chemeClr val="tx2"/>
                </a:solidFill>
              </a:rPr>
              <a:t>Energy (E)</a:t>
            </a:r>
            <a:endParaRPr lang="el-GR" sz="2400" dirty="0">
              <a:solidFill>
                <a:schemeClr val="tx2"/>
              </a:solidFill>
            </a:endParaRPr>
          </a:p>
        </p:txBody>
      </p:sp>
      <p:graphicFrame>
        <p:nvGraphicFramePr>
          <p:cNvPr id="6" name="9 - Γράφημα"/>
          <p:cNvGraphicFramePr/>
          <p:nvPr/>
        </p:nvGraphicFramePr>
        <p:xfrm>
          <a:off x="741650" y="1543049"/>
          <a:ext cx="7737331" cy="458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6511637" y="6123709"/>
            <a:ext cx="80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years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 rot="16200000">
            <a:off x="-888922" y="3526120"/>
            <a:ext cx="406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Discovery Potential in units of the reference flux</a:t>
            </a:r>
            <a:endParaRPr lang="el-GR" dirty="0"/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1676400" y="4476750"/>
            <a:ext cx="5486400" cy="19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5762172" y="1814947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RXJ1713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energy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585"/>
            <a:ext cx="5230091" cy="5230091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23825" y="835419"/>
            <a:ext cx="457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distribution of signal (RXJ1713) and background (atmospheric)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396343" y="6212114"/>
            <a:ext cx="155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logE</a:t>
            </a:r>
            <a:r>
              <a:rPr lang="en-US" dirty="0" smtClean="0"/>
              <a:t>, E in </a:t>
            </a:r>
            <a:r>
              <a:rPr lang="en-US" dirty="0" err="1" smtClean="0"/>
              <a:t>GeV</a:t>
            </a:r>
            <a:endParaRPr lang="el-GR" dirty="0"/>
          </a:p>
        </p:txBody>
      </p:sp>
      <p:pic>
        <p:nvPicPr>
          <p:cNvPr id="6" name="5 - Εικόνα" descr="profile20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091" y="0"/>
            <a:ext cx="3463636" cy="3463636"/>
          </a:xfrm>
          <a:prstGeom prst="rect">
            <a:avLst/>
          </a:prstGeom>
        </p:spPr>
      </p:pic>
      <p:pic>
        <p:nvPicPr>
          <p:cNvPr id="7" name="6 - Εικόνα" descr="profile40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386" y="3357089"/>
            <a:ext cx="3442855" cy="3442855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7706755" y="3278970"/>
            <a:ext cx="98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(R/d)</a:t>
            </a:r>
            <a:r>
              <a:rPr lang="en-US" baseline="30000" dirty="0" smtClean="0"/>
              <a:t>2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7859155" y="6488668"/>
            <a:ext cx="98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(R/d)</a:t>
            </a:r>
            <a:r>
              <a:rPr lang="en-US" baseline="30000" dirty="0" smtClean="0"/>
              <a:t>2</a:t>
            </a:r>
            <a:endParaRPr lang="el-GR" dirty="0"/>
          </a:p>
        </p:txBody>
      </p:sp>
      <p:sp>
        <p:nvSpPr>
          <p:cNvPr id="10" name="TextBox 16"/>
          <p:cNvSpPr txBox="1"/>
          <p:nvPr/>
        </p:nvSpPr>
        <p:spPr>
          <a:xfrm>
            <a:off x="6747799" y="650753"/>
            <a:ext cx="161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l-GR" dirty="0" smtClean="0"/>
              <a:t>θ=</a:t>
            </a:r>
            <a:r>
              <a:rPr lang="en-US" dirty="0" smtClean="0"/>
              <a:t>0  - -0.05</a:t>
            </a:r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6747799" y="4115582"/>
            <a:ext cx="194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l-GR" dirty="0" smtClean="0"/>
              <a:t>θ=</a:t>
            </a:r>
            <a:r>
              <a:rPr lang="en-US" dirty="0" smtClean="0"/>
              <a:t>-0.95 - -1.</a:t>
            </a:r>
            <a:endParaRPr lang="en-US" dirty="0"/>
          </a:p>
        </p:txBody>
      </p:sp>
      <p:sp>
        <p:nvSpPr>
          <p:cNvPr id="12" name="11 - TextBox"/>
          <p:cNvSpPr txBox="1"/>
          <p:nvPr/>
        </p:nvSpPr>
        <p:spPr>
          <a:xfrm>
            <a:off x="2975429" y="2017486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Signal</a:t>
            </a:r>
          </a:p>
          <a:p>
            <a:r>
              <a:rPr lang="en-US" b="1" dirty="0" smtClean="0"/>
              <a:t>Background</a:t>
            </a:r>
            <a:endParaRPr lang="el-GR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7039424" y="1158585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Signal</a:t>
            </a:r>
          </a:p>
          <a:p>
            <a:r>
              <a:rPr lang="en-US" b="1" dirty="0" smtClean="0"/>
              <a:t>Background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universal.eps"/>
          <p:cNvPicPr>
            <a:picLocks noChangeAspect="1"/>
          </p:cNvPicPr>
          <p:nvPr/>
        </p:nvPicPr>
        <p:blipFill>
          <a:blip r:embed="rId3"/>
          <a:srcRect l="5689" t="9382" r="8258" b="6492"/>
          <a:stretch>
            <a:fillRect/>
          </a:stretch>
        </p:blipFill>
        <p:spPr>
          <a:xfrm>
            <a:off x="414491" y="1430666"/>
            <a:ext cx="4254505" cy="4159255"/>
          </a:xfrm>
          <a:prstGeom prst="rect">
            <a:avLst/>
          </a:prstGeom>
        </p:spPr>
      </p:pic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967345" y="5421748"/>
          <a:ext cx="2116138" cy="715963"/>
        </p:xfrm>
        <a:graphic>
          <a:graphicData uri="http://schemas.openxmlformats.org/presentationml/2006/ole">
            <p:oleObj spid="_x0000_s37889" name="Equation" r:id="rId4" imgW="1371600" imgH="520560" progId="Equation.DSMT4">
              <p:embed/>
            </p:oleObj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696198" y="1267746"/>
            <a:ext cx="382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distribution of the test statistic </a:t>
            </a:r>
            <a:r>
              <a:rPr lang="el-GR" b="1" dirty="0" smtClean="0"/>
              <a:t>λ</a:t>
            </a:r>
            <a:endParaRPr lang="en-US" b="1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1967345" y="1861264"/>
            <a:ext cx="21474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samples</a:t>
            </a:r>
          </a:p>
          <a:p>
            <a:r>
              <a:rPr lang="en-US" b="1" dirty="0" smtClean="0"/>
              <a:t>15 y  </a:t>
            </a:r>
            <a:r>
              <a:rPr lang="en-US" b="1" dirty="0" smtClean="0">
                <a:solidFill>
                  <a:srgbClr val="FF0000"/>
                </a:solidFill>
              </a:rPr>
              <a:t>12 y  </a:t>
            </a:r>
            <a:r>
              <a:rPr lang="en-US" b="1" dirty="0" smtClean="0">
                <a:solidFill>
                  <a:srgbClr val="92D050"/>
                </a:solidFill>
              </a:rPr>
              <a:t>8 y  </a:t>
            </a:r>
            <a:r>
              <a:rPr lang="en-US" b="1" dirty="0" smtClean="0">
                <a:solidFill>
                  <a:srgbClr val="0070C0"/>
                </a:solidFill>
              </a:rPr>
              <a:t>10y</a:t>
            </a:r>
          </a:p>
          <a:p>
            <a:pPr>
              <a:buFontTx/>
              <a:buChar char="-"/>
            </a:pPr>
            <a:endParaRPr lang="el-GR" sz="3200" b="1" dirty="0">
              <a:solidFill>
                <a:srgbClr val="92D05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 rot="16200000">
            <a:off x="-1526505" y="3048537"/>
            <a:ext cx="406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sets</a:t>
            </a:r>
            <a:endParaRPr lang="el-GR" dirty="0"/>
          </a:p>
        </p:txBody>
      </p:sp>
      <p:grpSp>
        <p:nvGrpSpPr>
          <p:cNvPr id="15" name="14 - Ομάδα"/>
          <p:cNvGrpSpPr/>
          <p:nvPr/>
        </p:nvGrpSpPr>
        <p:grpSpPr>
          <a:xfrm>
            <a:off x="4770785" y="1804332"/>
            <a:ext cx="4090371" cy="4179172"/>
            <a:chOff x="4770785" y="1804332"/>
            <a:chExt cx="4090371" cy="4179172"/>
          </a:xfrm>
        </p:grpSpPr>
        <p:pic>
          <p:nvPicPr>
            <p:cNvPr id="4" name="3 - Εικόνα" descr="comparison1.eps"/>
            <p:cNvPicPr>
              <a:picLocks noChangeAspect="1"/>
            </p:cNvPicPr>
            <p:nvPr/>
          </p:nvPicPr>
          <p:blipFill>
            <a:blip r:embed="rId5"/>
            <a:srcRect l="4087" t="6368" r="3184"/>
            <a:stretch>
              <a:fillRect/>
            </a:stretch>
          </p:blipFill>
          <p:spPr>
            <a:xfrm>
              <a:off x="5278616" y="1804332"/>
              <a:ext cx="3582540" cy="3617416"/>
            </a:xfrm>
            <a:prstGeom prst="rect">
              <a:avLst/>
            </a:prstGeom>
          </p:spPr>
        </p:pic>
        <p:graphicFrame>
          <p:nvGraphicFramePr>
            <p:cNvPr id="37890" name="Object 2"/>
            <p:cNvGraphicFramePr>
              <a:graphicFrameLocks noChangeAspect="1"/>
            </p:cNvGraphicFramePr>
            <p:nvPr/>
          </p:nvGraphicFramePr>
          <p:xfrm>
            <a:off x="6135398" y="5267541"/>
            <a:ext cx="2116138" cy="715963"/>
          </p:xfrm>
          <a:graphic>
            <a:graphicData uri="http://schemas.openxmlformats.org/presentationml/2006/ole">
              <p:oleObj spid="_x0000_s37890" name="Equation" r:id="rId6" imgW="1371600" imgH="520560" progId="Equation.DSMT4">
                <p:embed/>
              </p:oleObj>
            </a:graphicData>
          </a:graphic>
        </p:graphicFrame>
        <p:sp>
          <p:nvSpPr>
            <p:cNvPr id="9" name="8 - TextBox"/>
            <p:cNvSpPr txBox="1"/>
            <p:nvPr/>
          </p:nvSpPr>
          <p:spPr>
            <a:xfrm rot="16200000">
              <a:off x="4221665" y="2502607"/>
              <a:ext cx="1744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Cumulative Probability</a:t>
              </a:r>
              <a:endParaRPr lang="el-GR" dirty="0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6135398" y="4211782"/>
              <a:ext cx="2158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Only Background</a:t>
              </a:r>
              <a:endParaRPr lang="el-GR" dirty="0"/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7142004" y="2076707"/>
              <a:ext cx="16486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21 signal events on top of </a:t>
              </a:r>
              <a:r>
                <a:rPr lang="en-US" dirty="0" err="1" smtClean="0"/>
                <a:t>bck</a:t>
              </a:r>
              <a:endParaRPr lang="el-GR" dirty="0"/>
            </a:p>
          </p:txBody>
        </p:sp>
        <p:cxnSp>
          <p:nvCxnSpPr>
            <p:cNvPr id="13" name="12 - Ευθεία γραμμή σύνδεσης"/>
            <p:cNvCxnSpPr/>
            <p:nvPr/>
          </p:nvCxnSpPr>
          <p:spPr>
            <a:xfrm flipH="1" flipV="1">
              <a:off x="7334250" y="1953486"/>
              <a:ext cx="4763" cy="30852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- TextBox"/>
          <p:cNvSpPr txBox="1"/>
          <p:nvPr/>
        </p:nvSpPr>
        <p:spPr>
          <a:xfrm>
            <a:off x="4276725" y="1214933"/>
            <a:ext cx="486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Only the Poisson term (total number of events)</a:t>
            </a:r>
          </a:p>
          <a:p>
            <a:pPr algn="ctr"/>
            <a:r>
              <a:rPr lang="en-US" sz="1600" dirty="0" smtClean="0"/>
              <a:t>Total number of events + Angular profile + Energy</a:t>
            </a:r>
          </a:p>
        </p:txBody>
      </p:sp>
      <p:sp>
        <p:nvSpPr>
          <p:cNvPr id="23" name="22 - Ορθογώνιο"/>
          <p:cNvSpPr/>
          <p:nvPr/>
        </p:nvSpPr>
        <p:spPr>
          <a:xfrm>
            <a:off x="696198" y="0"/>
            <a:ext cx="68372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Comparison of the Discovery Potentials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Number of events (N) 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C00000"/>
                </a:solidFill>
              </a:rPr>
              <a:t>Angular profile (S)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tx2"/>
                </a:solidFill>
              </a:rPr>
              <a:t>Energy (E)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018971" y="3000037"/>
            <a:ext cx="63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S100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7655453" y="3369369"/>
            <a:ext cx="63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S100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- Ομάδα"/>
          <p:cNvGrpSpPr/>
          <p:nvPr/>
        </p:nvGrpSpPr>
        <p:grpSpPr>
          <a:xfrm>
            <a:off x="1836184" y="1916608"/>
            <a:ext cx="4400959" cy="4254046"/>
            <a:chOff x="4036459" y="2518229"/>
            <a:chExt cx="4400959" cy="4254046"/>
          </a:xfrm>
        </p:grpSpPr>
        <p:cxnSp>
          <p:nvCxnSpPr>
            <p:cNvPr id="9" name="8 - Ευθεία γραμμή σύνδεσης"/>
            <p:cNvCxnSpPr/>
            <p:nvPr/>
          </p:nvCxnSpPr>
          <p:spPr>
            <a:xfrm>
              <a:off x="6067425" y="3452813"/>
              <a:ext cx="9525" cy="24717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9 - Εικόνα" descr="zoom1.eps"/>
            <p:cNvPicPr>
              <a:picLocks noChangeAspect="1"/>
            </p:cNvPicPr>
            <p:nvPr/>
          </p:nvPicPr>
          <p:blipFill>
            <a:blip r:embed="rId3"/>
            <a:srcRect l="4167" t="8109" r="5769" b="4315"/>
            <a:stretch>
              <a:fillRect/>
            </a:stretch>
          </p:blipFill>
          <p:spPr>
            <a:xfrm>
              <a:off x="4544291" y="2518229"/>
              <a:ext cx="3893127" cy="3785589"/>
            </a:xfrm>
            <a:prstGeom prst="rect">
              <a:avLst/>
            </a:prstGeom>
          </p:spPr>
        </p:pic>
        <p:sp>
          <p:nvSpPr>
            <p:cNvPr id="11" name="10 - TextBox"/>
            <p:cNvSpPr txBox="1"/>
            <p:nvPr/>
          </p:nvSpPr>
          <p:spPr>
            <a:xfrm rot="16200000">
              <a:off x="3487339" y="3129648"/>
              <a:ext cx="1744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Cumulative Probability</a:t>
              </a:r>
              <a:endParaRPr lang="el-GR" dirty="0"/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6618129" y="3619500"/>
              <a:ext cx="16486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21 signal events on top of background</a:t>
              </a:r>
              <a:endParaRPr lang="el-GR" dirty="0"/>
            </a:p>
          </p:txBody>
        </p:sp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6150682" y="6056312"/>
            <a:ext cx="2116138" cy="715963"/>
          </p:xfrm>
          <a:graphic>
            <a:graphicData uri="http://schemas.openxmlformats.org/presentationml/2006/ole">
              <p:oleObj spid="_x0000_s48131" name="Equation" r:id="rId4" imgW="1371600" imgH="520560" progId="Equation.DSMT4">
                <p:embed/>
              </p:oleObj>
            </a:graphicData>
          </a:graphic>
        </p:graphicFrame>
      </p:grpSp>
      <p:sp>
        <p:nvSpPr>
          <p:cNvPr id="14" name="13 - TextBox"/>
          <p:cNvSpPr txBox="1"/>
          <p:nvPr/>
        </p:nvSpPr>
        <p:spPr>
          <a:xfrm>
            <a:off x="6467474" y="3432691"/>
            <a:ext cx="267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22% improvement in DP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FOM 7.2y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 5.6y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696198" y="0"/>
            <a:ext cx="68372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Comparison of the Discovery Potentials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Number of events (N) 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C00000"/>
                </a:solidFill>
              </a:rPr>
              <a:t>Angular profile (S)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tx2"/>
                </a:solidFill>
              </a:rPr>
              <a:t>Energy (E)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018971" y="2257754"/>
            <a:ext cx="63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S100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20946" y="0"/>
            <a:ext cx="6837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Comparison of the Discovery Potentials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For different detector layouts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696198" y="1600200"/>
            <a:ext cx="7590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308 Towers with vertical separation of 130 m  (T130)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308 Towers with vertical separation of 150 m  (T150)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308 Towers with vertical separation of 180 m  (T180)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616 Strings with vertical separation of 100 m  (S100)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616 Strings with vertical separation of 130 m  (S130)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10911" y="157140"/>
            <a:ext cx="739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5</a:t>
            </a:r>
            <a:r>
              <a:rPr lang="el-GR" sz="3600" dirty="0" smtClean="0"/>
              <a:t>-σ </a:t>
            </a:r>
            <a:r>
              <a:rPr lang="en-US" sz="3600" dirty="0" smtClean="0"/>
              <a:t>DISCOVERY POTENTIAL </a:t>
            </a:r>
            <a:r>
              <a:rPr lang="el-GR" sz="3600" dirty="0" smtClean="0"/>
              <a:t>@ 50% </a:t>
            </a:r>
            <a:r>
              <a:rPr lang="en-US" sz="3600" dirty="0" smtClean="0"/>
              <a:t>C.L.</a:t>
            </a:r>
            <a:endParaRPr lang="el-GR" sz="3600" dirty="0"/>
          </a:p>
        </p:txBody>
      </p:sp>
      <p:graphicFrame>
        <p:nvGraphicFramePr>
          <p:cNvPr id="7" name="1 - Γράφημα"/>
          <p:cNvGraphicFramePr/>
          <p:nvPr/>
        </p:nvGraphicFramePr>
        <p:xfrm>
          <a:off x="235527" y="937369"/>
          <a:ext cx="8340437" cy="531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6719455" y="6289963"/>
            <a:ext cx="80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years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 rot="16200000">
            <a:off x="-1535576" y="2962640"/>
            <a:ext cx="406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Discovery Potential in units of the reference flux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873</Words>
  <Application>Microsoft Office PowerPoint</Application>
  <PresentationFormat>Προβολή στην οθόνη (4:3)</PresentationFormat>
  <Paragraphs>187</Paragraphs>
  <Slides>22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Company>Ελληνικό Ανοικτό Πανεπιστήμιο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Σπύρος Τζαμαρίας</dc:creator>
  <cp:lastModifiedBy>Leisos</cp:lastModifiedBy>
  <cp:revision>96</cp:revision>
  <dcterms:created xsi:type="dcterms:W3CDTF">2011-11-13T14:23:35Z</dcterms:created>
  <dcterms:modified xsi:type="dcterms:W3CDTF">2012-02-21T07:49:39Z</dcterms:modified>
</cp:coreProperties>
</file>