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6" r:id="rId4"/>
    <p:sldId id="267" r:id="rId5"/>
    <p:sldId id="268" r:id="rId6"/>
    <p:sldId id="261" r:id="rId7"/>
    <p:sldId id="287" r:id="rId8"/>
    <p:sldId id="263" r:id="rId9"/>
    <p:sldId id="264" r:id="rId10"/>
    <p:sldId id="265" r:id="rId11"/>
    <p:sldId id="288" r:id="rId12"/>
    <p:sldId id="292" r:id="rId13"/>
    <p:sldId id="269" r:id="rId14"/>
    <p:sldId id="270" r:id="rId15"/>
    <p:sldId id="285" r:id="rId16"/>
    <p:sldId id="271" r:id="rId17"/>
    <p:sldId id="272" r:id="rId18"/>
    <p:sldId id="273" r:id="rId19"/>
    <p:sldId id="290" r:id="rId20"/>
    <p:sldId id="291" r:id="rId21"/>
    <p:sldId id="276" r:id="rId22"/>
    <p:sldId id="274" r:id="rId23"/>
    <p:sldId id="279" r:id="rId24"/>
    <p:sldId id="275" r:id="rId25"/>
    <p:sldId id="281" r:id="rId26"/>
    <p:sldId id="283" r:id="rId27"/>
    <p:sldId id="280" r:id="rId28"/>
    <p:sldId id="282" r:id="rId29"/>
    <p:sldId id="293" r:id="rId30"/>
    <p:sldId id="289" r:id="rId31"/>
    <p:sldId id="277" r:id="rId32"/>
    <p:sldId id="284" r:id="rId33"/>
    <p:sldId id="27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2D2785D-F34C-425C-8348-6E0B7CAF0710}">
          <p14:sldIdLst>
            <p14:sldId id="256"/>
            <p14:sldId id="257"/>
            <p14:sldId id="266"/>
            <p14:sldId id="267"/>
            <p14:sldId id="268"/>
            <p14:sldId id="261"/>
            <p14:sldId id="287"/>
            <p14:sldId id="263"/>
            <p14:sldId id="264"/>
            <p14:sldId id="265"/>
            <p14:sldId id="288"/>
            <p14:sldId id="292"/>
            <p14:sldId id="269"/>
            <p14:sldId id="270"/>
            <p14:sldId id="285"/>
            <p14:sldId id="271"/>
            <p14:sldId id="272"/>
            <p14:sldId id="273"/>
            <p14:sldId id="290"/>
            <p14:sldId id="291"/>
            <p14:sldId id="276"/>
            <p14:sldId id="274"/>
          </p14:sldIdLst>
        </p14:section>
        <p14:section name="Sezione senza titolo" id="{3F223A54-07E8-4C81-8DBF-6BEC54771DDC}">
          <p14:sldIdLst>
            <p14:sldId id="279"/>
            <p14:sldId id="275"/>
            <p14:sldId id="281"/>
            <p14:sldId id="283"/>
            <p14:sldId id="280"/>
            <p14:sldId id="282"/>
            <p14:sldId id="293"/>
            <p14:sldId id="289"/>
            <p14:sldId id="277"/>
            <p14:sldId id="284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93649-7A8C-4344-9604-0FD8B66DDDB1}" v="618" dt="2025-06-11T09:54:47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309" autoAdjust="0"/>
  </p:normalViewPr>
  <p:slideViewPr>
    <p:cSldViewPr snapToGrid="0">
      <p:cViewPr>
        <p:scale>
          <a:sx n="80" d="100"/>
          <a:sy n="80" d="100"/>
        </p:scale>
        <p:origin x="787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gi moroni" userId="26efaab94806c662" providerId="LiveId" clId="{D2893649-7A8C-4344-9604-0FD8B66DDDB1}"/>
    <pc:docChg chg="undo redo custSel addSld delSld modSld sldOrd addSection modSection">
      <pc:chgData name="luigi moroni" userId="26efaab94806c662" providerId="LiveId" clId="{D2893649-7A8C-4344-9604-0FD8B66DDDB1}" dt="2025-06-11T17:15:12.983" v="3143" actId="313"/>
      <pc:docMkLst>
        <pc:docMk/>
      </pc:docMkLst>
      <pc:sldChg chg="del">
        <pc:chgData name="luigi moroni" userId="26efaab94806c662" providerId="LiveId" clId="{D2893649-7A8C-4344-9604-0FD8B66DDDB1}" dt="2025-06-09T10:03:22.261" v="2161" actId="47"/>
        <pc:sldMkLst>
          <pc:docMk/>
          <pc:sldMk cId="1112644258" sldId="259"/>
        </pc:sldMkLst>
      </pc:sldChg>
      <pc:sldChg chg="modSp mod">
        <pc:chgData name="luigi moroni" userId="26efaab94806c662" providerId="LiveId" clId="{D2893649-7A8C-4344-9604-0FD8B66DDDB1}" dt="2025-06-09T08:05:35.978" v="2038" actId="20577"/>
        <pc:sldMkLst>
          <pc:docMk/>
          <pc:sldMk cId="3884738796" sldId="261"/>
        </pc:sldMkLst>
        <pc:spChg chg="mod">
          <ac:chgData name="luigi moroni" userId="26efaab94806c662" providerId="LiveId" clId="{D2893649-7A8C-4344-9604-0FD8B66DDDB1}" dt="2025-06-09T08:05:35.978" v="2038" actId="20577"/>
          <ac:spMkLst>
            <pc:docMk/>
            <pc:sldMk cId="3884738796" sldId="261"/>
            <ac:spMk id="3" creationId="{D8873D58-7520-8A52-68EE-1453123086D1}"/>
          </ac:spMkLst>
        </pc:spChg>
      </pc:sldChg>
      <pc:sldChg chg="modSp del mod">
        <pc:chgData name="luigi moroni" userId="26efaab94806c662" providerId="LiveId" clId="{D2893649-7A8C-4344-9604-0FD8B66DDDB1}" dt="2025-06-09T10:07:19.597" v="2175" actId="47"/>
        <pc:sldMkLst>
          <pc:docMk/>
          <pc:sldMk cId="4042419006" sldId="262"/>
        </pc:sldMkLst>
      </pc:sldChg>
      <pc:sldChg chg="modSp mod">
        <pc:chgData name="luigi moroni" userId="26efaab94806c662" providerId="LiveId" clId="{D2893649-7A8C-4344-9604-0FD8B66DDDB1}" dt="2025-06-10T09:33:42.206" v="2646" actId="20577"/>
        <pc:sldMkLst>
          <pc:docMk/>
          <pc:sldMk cId="1959695461" sldId="263"/>
        </pc:sldMkLst>
        <pc:spChg chg="mod">
          <ac:chgData name="luigi moroni" userId="26efaab94806c662" providerId="LiveId" clId="{D2893649-7A8C-4344-9604-0FD8B66DDDB1}" dt="2025-06-10T09:33:42.206" v="2646" actId="20577"/>
          <ac:spMkLst>
            <pc:docMk/>
            <pc:sldMk cId="1959695461" sldId="263"/>
            <ac:spMk id="3" creationId="{BDD76E36-CDF5-C14B-8FDB-1A4B4B66E79C}"/>
          </ac:spMkLst>
        </pc:spChg>
      </pc:sldChg>
      <pc:sldChg chg="modSp mod">
        <pc:chgData name="luigi moroni" userId="26efaab94806c662" providerId="LiveId" clId="{D2893649-7A8C-4344-9604-0FD8B66DDDB1}" dt="2025-06-09T08:00:19.206" v="2015" actId="20577"/>
        <pc:sldMkLst>
          <pc:docMk/>
          <pc:sldMk cId="3814192205" sldId="264"/>
        </pc:sldMkLst>
        <pc:spChg chg="mod">
          <ac:chgData name="luigi moroni" userId="26efaab94806c662" providerId="LiveId" clId="{D2893649-7A8C-4344-9604-0FD8B66DDDB1}" dt="2025-06-06T10:07:50.279" v="1798" actId="20577"/>
          <ac:spMkLst>
            <pc:docMk/>
            <pc:sldMk cId="3814192205" sldId="264"/>
            <ac:spMk id="2" creationId="{41439F50-E6A4-97CA-1261-634EDE1ADADB}"/>
          </ac:spMkLst>
        </pc:spChg>
        <pc:spChg chg="mod">
          <ac:chgData name="luigi moroni" userId="26efaab94806c662" providerId="LiveId" clId="{D2893649-7A8C-4344-9604-0FD8B66DDDB1}" dt="2025-06-09T08:00:19.206" v="2015" actId="20577"/>
          <ac:spMkLst>
            <pc:docMk/>
            <pc:sldMk cId="3814192205" sldId="264"/>
            <ac:spMk id="3" creationId="{AAA923AE-E8FE-FC20-699B-AC4DD34A7D95}"/>
          </ac:spMkLst>
        </pc:spChg>
      </pc:sldChg>
      <pc:sldChg chg="modSp mod">
        <pc:chgData name="luigi moroni" userId="26efaab94806c662" providerId="LiveId" clId="{D2893649-7A8C-4344-9604-0FD8B66DDDB1}" dt="2025-06-06T10:04:46.445" v="1797" actId="20577"/>
        <pc:sldMkLst>
          <pc:docMk/>
          <pc:sldMk cId="4066421414" sldId="267"/>
        </pc:sldMkLst>
        <pc:spChg chg="mod">
          <ac:chgData name="luigi moroni" userId="26efaab94806c662" providerId="LiveId" clId="{D2893649-7A8C-4344-9604-0FD8B66DDDB1}" dt="2025-06-06T10:04:46.445" v="1797" actId="20577"/>
          <ac:spMkLst>
            <pc:docMk/>
            <pc:sldMk cId="4066421414" sldId="267"/>
            <ac:spMk id="3" creationId="{44B80D92-3912-4726-63E8-1F8FA182AF16}"/>
          </ac:spMkLst>
        </pc:spChg>
      </pc:sldChg>
      <pc:sldChg chg="modSp mod">
        <pc:chgData name="luigi moroni" userId="26efaab94806c662" providerId="LiveId" clId="{D2893649-7A8C-4344-9604-0FD8B66DDDB1}" dt="2025-06-05T08:28:05.351" v="862" actId="20577"/>
        <pc:sldMkLst>
          <pc:docMk/>
          <pc:sldMk cId="3001134660" sldId="268"/>
        </pc:sldMkLst>
        <pc:spChg chg="mod">
          <ac:chgData name="luigi moroni" userId="26efaab94806c662" providerId="LiveId" clId="{D2893649-7A8C-4344-9604-0FD8B66DDDB1}" dt="2025-06-05T08:28:05.351" v="862" actId="20577"/>
          <ac:spMkLst>
            <pc:docMk/>
            <pc:sldMk cId="3001134660" sldId="268"/>
            <ac:spMk id="3" creationId="{267EA70B-7A8D-A667-63C3-90AB627F5B35}"/>
          </ac:spMkLst>
        </pc:spChg>
      </pc:sldChg>
      <pc:sldChg chg="modSp mod modNotesTx">
        <pc:chgData name="luigi moroni" userId="26efaab94806c662" providerId="LiveId" clId="{D2893649-7A8C-4344-9604-0FD8B66DDDB1}" dt="2025-06-10T09:20:31.796" v="2606" actId="15"/>
        <pc:sldMkLst>
          <pc:docMk/>
          <pc:sldMk cId="698791003" sldId="270"/>
        </pc:sldMkLst>
        <pc:spChg chg="mod">
          <ac:chgData name="luigi moroni" userId="26efaab94806c662" providerId="LiveId" clId="{D2893649-7A8C-4344-9604-0FD8B66DDDB1}" dt="2025-06-10T09:20:31.796" v="2606" actId="15"/>
          <ac:spMkLst>
            <pc:docMk/>
            <pc:sldMk cId="698791003" sldId="270"/>
            <ac:spMk id="3" creationId="{3AD7ACDD-9270-6769-9F98-57DA857A482F}"/>
          </ac:spMkLst>
        </pc:spChg>
      </pc:sldChg>
      <pc:sldChg chg="modSp mod">
        <pc:chgData name="luigi moroni" userId="26efaab94806c662" providerId="LiveId" clId="{D2893649-7A8C-4344-9604-0FD8B66DDDB1}" dt="2025-06-04T08:51:07.369" v="563" actId="20577"/>
        <pc:sldMkLst>
          <pc:docMk/>
          <pc:sldMk cId="4068294224" sldId="271"/>
        </pc:sldMkLst>
        <pc:spChg chg="mod">
          <ac:chgData name="luigi moroni" userId="26efaab94806c662" providerId="LiveId" clId="{D2893649-7A8C-4344-9604-0FD8B66DDDB1}" dt="2025-06-04T08:51:07.369" v="563" actId="20577"/>
          <ac:spMkLst>
            <pc:docMk/>
            <pc:sldMk cId="4068294224" sldId="271"/>
            <ac:spMk id="3" creationId="{926A284E-C275-7D68-9755-7576B04372B3}"/>
          </ac:spMkLst>
        </pc:spChg>
      </pc:sldChg>
      <pc:sldChg chg="modSp mod">
        <pc:chgData name="luigi moroni" userId="26efaab94806c662" providerId="LiveId" clId="{D2893649-7A8C-4344-9604-0FD8B66DDDB1}" dt="2025-06-09T10:05:27.380" v="2174" actId="1076"/>
        <pc:sldMkLst>
          <pc:docMk/>
          <pc:sldMk cId="1587190895" sldId="272"/>
        </pc:sldMkLst>
        <pc:spChg chg="mod">
          <ac:chgData name="luigi moroni" userId="26efaab94806c662" providerId="LiveId" clId="{D2893649-7A8C-4344-9604-0FD8B66DDDB1}" dt="2025-06-09T10:05:27.380" v="2174" actId="1076"/>
          <ac:spMkLst>
            <pc:docMk/>
            <pc:sldMk cId="1587190895" sldId="272"/>
            <ac:spMk id="2" creationId="{695B3782-8E6D-FCFB-224F-747AD16D0420}"/>
          </ac:spMkLst>
        </pc:spChg>
      </pc:sldChg>
      <pc:sldChg chg="modSp mod">
        <pc:chgData name="luigi moroni" userId="26efaab94806c662" providerId="LiveId" clId="{D2893649-7A8C-4344-9604-0FD8B66DDDB1}" dt="2025-06-06T09:56:29.741" v="1788" actId="14100"/>
        <pc:sldMkLst>
          <pc:docMk/>
          <pc:sldMk cId="1458304556" sldId="273"/>
        </pc:sldMkLst>
        <pc:spChg chg="mod">
          <ac:chgData name="luigi moroni" userId="26efaab94806c662" providerId="LiveId" clId="{D2893649-7A8C-4344-9604-0FD8B66DDDB1}" dt="2025-06-06T09:56:29.741" v="1788" actId="14100"/>
          <ac:spMkLst>
            <pc:docMk/>
            <pc:sldMk cId="1458304556" sldId="273"/>
            <ac:spMk id="2" creationId="{463C4BC1-A41A-D920-A855-9C8FD5C5C4AE}"/>
          </ac:spMkLst>
        </pc:spChg>
        <pc:spChg chg="mod">
          <ac:chgData name="luigi moroni" userId="26efaab94806c662" providerId="LiveId" clId="{D2893649-7A8C-4344-9604-0FD8B66DDDB1}" dt="2025-06-06T09:56:14.315" v="1787" actId="27636"/>
          <ac:spMkLst>
            <pc:docMk/>
            <pc:sldMk cId="1458304556" sldId="273"/>
            <ac:spMk id="3" creationId="{AA54BDEA-4F3B-ACC5-3A9F-CF3D13FA7E11}"/>
          </ac:spMkLst>
        </pc:spChg>
      </pc:sldChg>
      <pc:sldChg chg="modSp mod modNotesTx">
        <pc:chgData name="luigi moroni" userId="26efaab94806c662" providerId="LiveId" clId="{D2893649-7A8C-4344-9604-0FD8B66DDDB1}" dt="2025-06-09T10:08:32.476" v="2190" actId="14100"/>
        <pc:sldMkLst>
          <pc:docMk/>
          <pc:sldMk cId="2235881113" sldId="277"/>
        </pc:sldMkLst>
        <pc:spChg chg="mod">
          <ac:chgData name="luigi moroni" userId="26efaab94806c662" providerId="LiveId" clId="{D2893649-7A8C-4344-9604-0FD8B66DDDB1}" dt="2025-06-09T10:08:32.476" v="2190" actId="14100"/>
          <ac:spMkLst>
            <pc:docMk/>
            <pc:sldMk cId="2235881113" sldId="277"/>
            <ac:spMk id="3" creationId="{723942E4-3618-1697-2557-199A595E2193}"/>
          </ac:spMkLst>
        </pc:spChg>
      </pc:sldChg>
      <pc:sldChg chg="modSp mod">
        <pc:chgData name="luigi moroni" userId="26efaab94806c662" providerId="LiveId" clId="{D2893649-7A8C-4344-9604-0FD8B66DDDB1}" dt="2025-06-10T09:48:28.706" v="2651" actId="6549"/>
        <pc:sldMkLst>
          <pc:docMk/>
          <pc:sldMk cId="1238745183" sldId="278"/>
        </pc:sldMkLst>
        <pc:spChg chg="mod">
          <ac:chgData name="luigi moroni" userId="26efaab94806c662" providerId="LiveId" clId="{D2893649-7A8C-4344-9604-0FD8B66DDDB1}" dt="2025-06-10T09:48:28.706" v="2651" actId="6549"/>
          <ac:spMkLst>
            <pc:docMk/>
            <pc:sldMk cId="1238745183" sldId="278"/>
            <ac:spMk id="3" creationId="{D3CEDECE-1483-6E68-7406-2E44C5DF48F5}"/>
          </ac:spMkLst>
        </pc:spChg>
      </pc:sldChg>
      <pc:sldChg chg="addSp delSp modSp mod">
        <pc:chgData name="luigi moroni" userId="26efaab94806c662" providerId="LiveId" clId="{D2893649-7A8C-4344-9604-0FD8B66DDDB1}" dt="2025-06-09T13:13:55.735" v="2421" actId="1036"/>
        <pc:sldMkLst>
          <pc:docMk/>
          <pc:sldMk cId="1994180403" sldId="279"/>
        </pc:sldMkLst>
        <pc:spChg chg="add del mod">
          <ac:chgData name="luigi moroni" userId="26efaab94806c662" providerId="LiveId" clId="{D2893649-7A8C-4344-9604-0FD8B66DDDB1}" dt="2025-06-09T13:09:54.646" v="2331" actId="1038"/>
          <ac:spMkLst>
            <pc:docMk/>
            <pc:sldMk cId="1994180403" sldId="279"/>
            <ac:spMk id="2" creationId="{638F3F48-EE30-5482-5193-40290A953D39}"/>
          </ac:spMkLst>
        </pc:spChg>
        <pc:spChg chg="mod">
          <ac:chgData name="luigi moroni" userId="26efaab94806c662" providerId="LiveId" clId="{D2893649-7A8C-4344-9604-0FD8B66DDDB1}" dt="2025-06-09T13:13:55.735" v="2421" actId="1036"/>
          <ac:spMkLst>
            <pc:docMk/>
            <pc:sldMk cId="1994180403" sldId="279"/>
            <ac:spMk id="10" creationId="{1582BFB3-B00F-C51A-AA96-ECD94F8164ED}"/>
          </ac:spMkLst>
        </pc:spChg>
        <pc:grpChg chg="mod">
          <ac:chgData name="luigi moroni" userId="26efaab94806c662" providerId="LiveId" clId="{D2893649-7A8C-4344-9604-0FD8B66DDDB1}" dt="2025-06-09T13:13:55.735" v="2421" actId="1036"/>
          <ac:grpSpMkLst>
            <pc:docMk/>
            <pc:sldMk cId="1994180403" sldId="279"/>
            <ac:grpSpMk id="9" creationId="{E1E65A8B-F1EB-AB5E-00B8-4A526C192D6A}"/>
          </ac:grpSpMkLst>
        </pc:grpChg>
        <pc:picChg chg="mod">
          <ac:chgData name="luigi moroni" userId="26efaab94806c662" providerId="LiveId" clId="{D2893649-7A8C-4344-9604-0FD8B66DDDB1}" dt="2025-06-09T13:13:55.735" v="2421" actId="1036"/>
          <ac:picMkLst>
            <pc:docMk/>
            <pc:sldMk cId="1994180403" sldId="279"/>
            <ac:picMk id="1029" creationId="{9C69C82F-C941-CE8E-E5DF-8CA33229DAAE}"/>
          </ac:picMkLst>
        </pc:picChg>
      </pc:sldChg>
      <pc:sldChg chg="modSp mod">
        <pc:chgData name="luigi moroni" userId="26efaab94806c662" providerId="LiveId" clId="{D2893649-7A8C-4344-9604-0FD8B66DDDB1}" dt="2025-05-30T13:48:20.921" v="216" actId="20577"/>
        <pc:sldMkLst>
          <pc:docMk/>
          <pc:sldMk cId="4191020236" sldId="280"/>
        </pc:sldMkLst>
        <pc:spChg chg="mod">
          <ac:chgData name="luigi moroni" userId="26efaab94806c662" providerId="LiveId" clId="{D2893649-7A8C-4344-9604-0FD8B66DDDB1}" dt="2025-05-30T13:48:20.921" v="216" actId="20577"/>
          <ac:spMkLst>
            <pc:docMk/>
            <pc:sldMk cId="4191020236" sldId="280"/>
            <ac:spMk id="2" creationId="{CA18A378-E20A-3B66-2128-ED621D7178D1}"/>
          </ac:spMkLst>
        </pc:spChg>
      </pc:sldChg>
      <pc:sldChg chg="modSp mod">
        <pc:chgData name="luigi moroni" userId="26efaab94806c662" providerId="LiveId" clId="{D2893649-7A8C-4344-9604-0FD8B66DDDB1}" dt="2025-05-30T13:49:15.795" v="217" actId="20577"/>
        <pc:sldMkLst>
          <pc:docMk/>
          <pc:sldMk cId="526581282" sldId="284"/>
        </pc:sldMkLst>
        <pc:spChg chg="mod">
          <ac:chgData name="luigi moroni" userId="26efaab94806c662" providerId="LiveId" clId="{D2893649-7A8C-4344-9604-0FD8B66DDDB1}" dt="2025-05-30T13:49:15.795" v="217" actId="20577"/>
          <ac:spMkLst>
            <pc:docMk/>
            <pc:sldMk cId="526581282" sldId="284"/>
            <ac:spMk id="3" creationId="{15FF2D24-0693-F2D2-23DA-9DD85BAFD919}"/>
          </ac:spMkLst>
        </pc:spChg>
      </pc:sldChg>
      <pc:sldChg chg="addSp delSp modSp add del mod setBg modClrScheme chgLayout modNotesTx">
        <pc:chgData name="luigi moroni" userId="26efaab94806c662" providerId="LiveId" clId="{D2893649-7A8C-4344-9604-0FD8B66DDDB1}" dt="2025-06-11T17:15:12.983" v="3143" actId="313"/>
        <pc:sldMkLst>
          <pc:docMk/>
          <pc:sldMk cId="806115533" sldId="285"/>
        </pc:sldMkLst>
        <pc:spChg chg="mod ord">
          <ac:chgData name="luigi moroni" userId="26efaab94806c662" providerId="LiveId" clId="{D2893649-7A8C-4344-9604-0FD8B66DDDB1}" dt="2025-06-06T08:38:22.020" v="1651" actId="20577"/>
          <ac:spMkLst>
            <pc:docMk/>
            <pc:sldMk cId="806115533" sldId="285"/>
            <ac:spMk id="2" creationId="{1CA57C8A-2567-C72C-2D53-E69B5F6D574A}"/>
          </ac:spMkLst>
        </pc:spChg>
        <pc:spChg chg="mod">
          <ac:chgData name="luigi moroni" userId="26efaab94806c662" providerId="LiveId" clId="{D2893649-7A8C-4344-9604-0FD8B66DDDB1}" dt="2025-06-11T17:15:12.983" v="3143" actId="313"/>
          <ac:spMkLst>
            <pc:docMk/>
            <pc:sldMk cId="806115533" sldId="285"/>
            <ac:spMk id="5" creationId="{3D9DE566-A203-522C-DFE7-B9D46B28F4FE}"/>
          </ac:spMkLst>
        </pc:spChg>
        <pc:spChg chg="add">
          <ac:chgData name="luigi moroni" userId="26efaab94806c662" providerId="LiveId" clId="{D2893649-7A8C-4344-9604-0FD8B66DDDB1}" dt="2025-06-11T09:52:57.280" v="3073"/>
          <ac:spMkLst>
            <pc:docMk/>
            <pc:sldMk cId="806115533" sldId="285"/>
            <ac:spMk id="9" creationId="{95CD0DA6-D5E2-E68D-6CAE-F7AFAB622BB6}"/>
          </ac:spMkLst>
        </pc:spChg>
        <pc:spChg chg="add">
          <ac:chgData name="luigi moroni" userId="26efaab94806c662" providerId="LiveId" clId="{D2893649-7A8C-4344-9604-0FD8B66DDDB1}" dt="2025-06-11T09:53:14.264" v="3074"/>
          <ac:spMkLst>
            <pc:docMk/>
            <pc:sldMk cId="806115533" sldId="285"/>
            <ac:spMk id="10" creationId="{AA26E2B8-7508-4772-5C08-86EC4B77CB20}"/>
          </ac:spMkLst>
        </pc:spChg>
        <pc:spChg chg="add">
          <ac:chgData name="luigi moroni" userId="26efaab94806c662" providerId="LiveId" clId="{D2893649-7A8C-4344-9604-0FD8B66DDDB1}" dt="2025-06-11T09:53:53.139" v="3079"/>
          <ac:spMkLst>
            <pc:docMk/>
            <pc:sldMk cId="806115533" sldId="285"/>
            <ac:spMk id="11" creationId="{81AC0C7A-F789-55CC-7153-455B0943A948}"/>
          </ac:spMkLst>
        </pc:spChg>
        <pc:spChg chg="add mod">
          <ac:chgData name="luigi moroni" userId="26efaab94806c662" providerId="LiveId" clId="{D2893649-7A8C-4344-9604-0FD8B66DDDB1}" dt="2025-06-11T09:56:51.341" v="3136" actId="6549"/>
          <ac:spMkLst>
            <pc:docMk/>
            <pc:sldMk cId="806115533" sldId="285"/>
            <ac:spMk id="12" creationId="{3D8FEFCF-90BE-E490-D42F-D6A03D8512EA}"/>
          </ac:spMkLst>
        </pc:spChg>
        <pc:picChg chg="mod ord">
          <ac:chgData name="luigi moroni" userId="26efaab94806c662" providerId="LiveId" clId="{D2893649-7A8C-4344-9604-0FD8B66DDDB1}" dt="2025-06-04T09:00:19.798" v="649" actId="1038"/>
          <ac:picMkLst>
            <pc:docMk/>
            <pc:sldMk cId="806115533" sldId="285"/>
            <ac:picMk id="7" creationId="{9F11B3CA-F370-C76D-AB75-66A686F9BA30}"/>
          </ac:picMkLst>
        </pc:picChg>
      </pc:sldChg>
      <pc:sldChg chg="addSp delSp modSp new del mod setBg modClrScheme delDesignElem chgLayout">
        <pc:chgData name="luigi moroni" userId="26efaab94806c662" providerId="LiveId" clId="{D2893649-7A8C-4344-9604-0FD8B66DDDB1}" dt="2025-05-29T16:31:48.240" v="27" actId="2696"/>
        <pc:sldMkLst>
          <pc:docMk/>
          <pc:sldMk cId="3752976325" sldId="285"/>
        </pc:sldMkLst>
      </pc:sldChg>
      <pc:sldChg chg="add del">
        <pc:chgData name="luigi moroni" userId="26efaab94806c662" providerId="LiveId" clId="{D2893649-7A8C-4344-9604-0FD8B66DDDB1}" dt="2025-05-29T16:31:32.716" v="26" actId="47"/>
        <pc:sldMkLst>
          <pc:docMk/>
          <pc:sldMk cId="2980728836" sldId="286"/>
        </pc:sldMkLst>
      </pc:sldChg>
      <pc:sldChg chg="addSp modSp new add del mod">
        <pc:chgData name="luigi moroni" userId="26efaab94806c662" providerId="LiveId" clId="{D2893649-7A8C-4344-9604-0FD8B66DDDB1}" dt="2025-06-03T14:21:28.696" v="429" actId="47"/>
        <pc:sldMkLst>
          <pc:docMk/>
          <pc:sldMk cId="3782099079" sldId="286"/>
        </pc:sldMkLst>
      </pc:sldChg>
      <pc:sldChg chg="addSp delSp modSp new mod">
        <pc:chgData name="luigi moroni" userId="26efaab94806c662" providerId="LiveId" clId="{D2893649-7A8C-4344-9604-0FD8B66DDDB1}" dt="2025-06-03T13:08:18.831" v="367" actId="1076"/>
        <pc:sldMkLst>
          <pc:docMk/>
          <pc:sldMk cId="2874499057" sldId="287"/>
        </pc:sldMkLst>
        <pc:picChg chg="add mod">
          <ac:chgData name="luigi moroni" userId="26efaab94806c662" providerId="LiveId" clId="{D2893649-7A8C-4344-9604-0FD8B66DDDB1}" dt="2025-06-03T13:08:18.831" v="367" actId="1076"/>
          <ac:picMkLst>
            <pc:docMk/>
            <pc:sldMk cId="2874499057" sldId="287"/>
            <ac:picMk id="5" creationId="{EEC19BB0-C924-A8B5-32B4-48D14D8CBBDF}"/>
          </ac:picMkLst>
        </pc:picChg>
        <pc:picChg chg="add mod">
          <ac:chgData name="luigi moroni" userId="26efaab94806c662" providerId="LiveId" clId="{D2893649-7A8C-4344-9604-0FD8B66DDDB1}" dt="2025-06-03T13:07:42.218" v="349" actId="1076"/>
          <ac:picMkLst>
            <pc:docMk/>
            <pc:sldMk cId="2874499057" sldId="287"/>
            <ac:picMk id="7" creationId="{806BCADE-E074-C7D5-F6A1-E320B3E74560}"/>
          </ac:picMkLst>
        </pc:picChg>
      </pc:sldChg>
      <pc:sldChg chg="addSp delSp modSp new mod ord">
        <pc:chgData name="luigi moroni" userId="26efaab94806c662" providerId="LiveId" clId="{D2893649-7A8C-4344-9604-0FD8B66DDDB1}" dt="2025-06-09T10:22:46.419" v="2207" actId="1035"/>
        <pc:sldMkLst>
          <pc:docMk/>
          <pc:sldMk cId="4056512265" sldId="288"/>
        </pc:sldMkLst>
        <pc:picChg chg="add mod">
          <ac:chgData name="luigi moroni" userId="26efaab94806c662" providerId="LiveId" clId="{D2893649-7A8C-4344-9604-0FD8B66DDDB1}" dt="2025-06-09T10:22:46.419" v="2207" actId="1035"/>
          <ac:picMkLst>
            <pc:docMk/>
            <pc:sldMk cId="4056512265" sldId="288"/>
            <ac:picMk id="5" creationId="{EE42A854-D238-CDAD-38E2-8D62DDEC2591}"/>
          </ac:picMkLst>
        </pc:picChg>
      </pc:sldChg>
      <pc:sldChg chg="addSp delSp modSp new mod">
        <pc:chgData name="luigi moroni" userId="26efaab94806c662" providerId="LiveId" clId="{D2893649-7A8C-4344-9604-0FD8B66DDDB1}" dt="2025-06-05T13:37:24.869" v="1285" actId="166"/>
        <pc:sldMkLst>
          <pc:docMk/>
          <pc:sldMk cId="4236695552" sldId="289"/>
        </pc:sldMkLst>
        <pc:spChg chg="add mod">
          <ac:chgData name="luigi moroni" userId="26efaab94806c662" providerId="LiveId" clId="{D2893649-7A8C-4344-9604-0FD8B66DDDB1}" dt="2025-06-05T12:53:28.426" v="1187" actId="164"/>
          <ac:spMkLst>
            <pc:docMk/>
            <pc:sldMk cId="4236695552" sldId="289"/>
            <ac:spMk id="15" creationId="{61F3DEDA-6E19-B7D2-4DF7-86FBD7EEE340}"/>
          </ac:spMkLst>
        </pc:spChg>
        <pc:spChg chg="add mod">
          <ac:chgData name="luigi moroni" userId="26efaab94806c662" providerId="LiveId" clId="{D2893649-7A8C-4344-9604-0FD8B66DDDB1}" dt="2025-06-05T12:53:28.426" v="1187" actId="164"/>
          <ac:spMkLst>
            <pc:docMk/>
            <pc:sldMk cId="4236695552" sldId="289"/>
            <ac:spMk id="17" creationId="{775990A5-C08F-9E8A-F63C-E3ADDF93623D}"/>
          </ac:spMkLst>
        </pc:spChg>
        <pc:spChg chg="add mod">
          <ac:chgData name="luigi moroni" userId="26efaab94806c662" providerId="LiveId" clId="{D2893649-7A8C-4344-9604-0FD8B66DDDB1}" dt="2025-06-05T12:53:28.426" v="1187" actId="164"/>
          <ac:spMkLst>
            <pc:docMk/>
            <pc:sldMk cId="4236695552" sldId="289"/>
            <ac:spMk id="18" creationId="{20FC6C7E-E07D-F0E8-5115-01B2FF5BB66A}"/>
          </ac:spMkLst>
        </pc:spChg>
        <pc:spChg chg="add mod">
          <ac:chgData name="luigi moroni" userId="26efaab94806c662" providerId="LiveId" clId="{D2893649-7A8C-4344-9604-0FD8B66DDDB1}" dt="2025-06-05T12:50:44.468" v="1123" actId="1076"/>
          <ac:spMkLst>
            <pc:docMk/>
            <pc:sldMk cId="4236695552" sldId="289"/>
            <ac:spMk id="19" creationId="{55240DA3-EEF1-74BD-B0C5-E3359CCB5EF7}"/>
          </ac:spMkLst>
        </pc:spChg>
        <pc:grpChg chg="add mod">
          <ac:chgData name="luigi moroni" userId="26efaab94806c662" providerId="LiveId" clId="{D2893649-7A8C-4344-9604-0FD8B66DDDB1}" dt="2025-06-05T13:03:11.716" v="1256" actId="1036"/>
          <ac:grpSpMkLst>
            <pc:docMk/>
            <pc:sldMk cId="4236695552" sldId="289"/>
            <ac:grpSpMk id="20" creationId="{BFBF2447-850D-65C3-54A3-40F21381CC6B}"/>
          </ac:grpSpMkLst>
        </pc:grpChg>
        <pc:picChg chg="add mod ord">
          <ac:chgData name="luigi moroni" userId="26efaab94806c662" providerId="LiveId" clId="{D2893649-7A8C-4344-9604-0FD8B66DDDB1}" dt="2025-06-05T13:36:54.434" v="1283" actId="170"/>
          <ac:picMkLst>
            <pc:docMk/>
            <pc:sldMk cId="4236695552" sldId="289"/>
            <ac:picMk id="5" creationId="{B27EBC53-2B45-9D63-A856-FDA660A4755C}"/>
          </ac:picMkLst>
        </pc:picChg>
        <pc:picChg chg="add mod ord">
          <ac:chgData name="luigi moroni" userId="26efaab94806c662" providerId="LiveId" clId="{D2893649-7A8C-4344-9604-0FD8B66DDDB1}" dt="2025-06-05T13:37:24.869" v="1285" actId="166"/>
          <ac:picMkLst>
            <pc:docMk/>
            <pc:sldMk cId="4236695552" sldId="289"/>
            <ac:picMk id="7" creationId="{BED2CD65-B98D-6880-7410-6FBA367BABA5}"/>
          </ac:picMkLst>
        </pc:picChg>
        <pc:picChg chg="add mod">
          <ac:chgData name="luigi moroni" userId="26efaab94806c662" providerId="LiveId" clId="{D2893649-7A8C-4344-9604-0FD8B66DDDB1}" dt="2025-06-05T12:53:28.426" v="1187" actId="164"/>
          <ac:picMkLst>
            <pc:docMk/>
            <pc:sldMk cId="4236695552" sldId="289"/>
            <ac:picMk id="9" creationId="{8B684DB3-3554-1D6A-87FF-C799E32F8D68}"/>
          </ac:picMkLst>
        </pc:picChg>
        <pc:picChg chg="add mod">
          <ac:chgData name="luigi moroni" userId="26efaab94806c662" providerId="LiveId" clId="{D2893649-7A8C-4344-9604-0FD8B66DDDB1}" dt="2025-06-05T12:53:28.426" v="1187" actId="164"/>
          <ac:picMkLst>
            <pc:docMk/>
            <pc:sldMk cId="4236695552" sldId="289"/>
            <ac:picMk id="13" creationId="{E5004CA9-FD10-F983-3AFB-7B09146E27B0}"/>
          </ac:picMkLst>
        </pc:picChg>
        <pc:picChg chg="add mod">
          <ac:chgData name="luigi moroni" userId="26efaab94806c662" providerId="LiveId" clId="{D2893649-7A8C-4344-9604-0FD8B66DDDB1}" dt="2025-06-05T13:35:38.106" v="1279" actId="14100"/>
          <ac:picMkLst>
            <pc:docMk/>
            <pc:sldMk cId="4236695552" sldId="289"/>
            <ac:picMk id="22" creationId="{6B6A435A-0CC4-D78F-CFFB-07DD0AF72785}"/>
          </ac:picMkLst>
        </pc:picChg>
      </pc:sldChg>
      <pc:sldChg chg="addSp delSp modSp new mod">
        <pc:chgData name="luigi moroni" userId="26efaab94806c662" providerId="LiveId" clId="{D2893649-7A8C-4344-9604-0FD8B66DDDB1}" dt="2025-06-05T14:03:27.197" v="1649" actId="1076"/>
        <pc:sldMkLst>
          <pc:docMk/>
          <pc:sldMk cId="3834432531" sldId="290"/>
        </pc:sldMkLst>
        <pc:picChg chg="add mod">
          <ac:chgData name="luigi moroni" userId="26efaab94806c662" providerId="LiveId" clId="{D2893649-7A8C-4344-9604-0FD8B66DDDB1}" dt="2025-06-05T13:58:05.763" v="1621" actId="1037"/>
          <ac:picMkLst>
            <pc:docMk/>
            <pc:sldMk cId="3834432531" sldId="290"/>
            <ac:picMk id="5" creationId="{BDA8F255-A53A-3025-CD3C-9926A6A13060}"/>
          </ac:picMkLst>
        </pc:picChg>
        <pc:cxnChg chg="add mod">
          <ac:chgData name="luigi moroni" userId="26efaab94806c662" providerId="LiveId" clId="{D2893649-7A8C-4344-9604-0FD8B66DDDB1}" dt="2025-06-05T14:01:43.278" v="1638" actId="14100"/>
          <ac:cxnSpMkLst>
            <pc:docMk/>
            <pc:sldMk cId="3834432531" sldId="290"/>
            <ac:cxnSpMk id="9" creationId="{C0C8A06C-EBE8-01F3-79E8-713280B02181}"/>
          </ac:cxnSpMkLst>
        </pc:cxnChg>
        <pc:cxnChg chg="add mod">
          <ac:chgData name="luigi moroni" userId="26efaab94806c662" providerId="LiveId" clId="{D2893649-7A8C-4344-9604-0FD8B66DDDB1}" dt="2025-06-05T14:02:12.724" v="1642" actId="14100"/>
          <ac:cxnSpMkLst>
            <pc:docMk/>
            <pc:sldMk cId="3834432531" sldId="290"/>
            <ac:cxnSpMk id="20" creationId="{6871765D-D1CA-54F5-1CDC-571327BBFAC0}"/>
          </ac:cxnSpMkLst>
        </pc:cxnChg>
        <pc:cxnChg chg="add mod">
          <ac:chgData name="luigi moroni" userId="26efaab94806c662" providerId="LiveId" clId="{D2893649-7A8C-4344-9604-0FD8B66DDDB1}" dt="2025-06-05T14:02:57.852" v="1646" actId="14100"/>
          <ac:cxnSpMkLst>
            <pc:docMk/>
            <pc:sldMk cId="3834432531" sldId="290"/>
            <ac:cxnSpMk id="22" creationId="{1522FAAC-AB3A-BB97-71AB-3453C87489F4}"/>
          </ac:cxnSpMkLst>
        </pc:cxnChg>
        <pc:cxnChg chg="add mod">
          <ac:chgData name="luigi moroni" userId="26efaab94806c662" providerId="LiveId" clId="{D2893649-7A8C-4344-9604-0FD8B66DDDB1}" dt="2025-06-05T14:03:27.197" v="1649" actId="1076"/>
          <ac:cxnSpMkLst>
            <pc:docMk/>
            <pc:sldMk cId="3834432531" sldId="290"/>
            <ac:cxnSpMk id="25" creationId="{FC670ADE-767B-A1CC-5290-1ADCF6361922}"/>
          </ac:cxnSpMkLst>
        </pc:cxnChg>
      </pc:sldChg>
      <pc:sldChg chg="addSp delSp modSp new mod">
        <pc:chgData name="luigi moroni" userId="26efaab94806c662" providerId="LiveId" clId="{D2893649-7A8C-4344-9604-0FD8B66DDDB1}" dt="2025-06-09T09:50:08.261" v="2160" actId="1076"/>
        <pc:sldMkLst>
          <pc:docMk/>
          <pc:sldMk cId="1979762513" sldId="291"/>
        </pc:sldMkLst>
        <pc:spChg chg="mod">
          <ac:chgData name="luigi moroni" userId="26efaab94806c662" providerId="LiveId" clId="{D2893649-7A8C-4344-9604-0FD8B66DDDB1}" dt="2025-06-09T09:42:05.917" v="2093" actId="1076"/>
          <ac:spMkLst>
            <pc:docMk/>
            <pc:sldMk cId="1979762513" sldId="291"/>
            <ac:spMk id="2" creationId="{22F3089D-0A03-D4E6-B20D-58AB8C2B3261}"/>
          </ac:spMkLst>
        </pc:spChg>
        <pc:picChg chg="add mod">
          <ac:chgData name="luigi moroni" userId="26efaab94806c662" providerId="LiveId" clId="{D2893649-7A8C-4344-9604-0FD8B66DDDB1}" dt="2025-06-09T09:50:08.261" v="2160" actId="1076"/>
          <ac:picMkLst>
            <pc:docMk/>
            <pc:sldMk cId="1979762513" sldId="291"/>
            <ac:picMk id="5" creationId="{CCF274FE-3376-CD86-9823-3B2BF202451B}"/>
          </ac:picMkLst>
        </pc:picChg>
      </pc:sldChg>
      <pc:sldChg chg="addSp delSp modSp new mod">
        <pc:chgData name="luigi moroni" userId="26efaab94806c662" providerId="LiveId" clId="{D2893649-7A8C-4344-9604-0FD8B66DDDB1}" dt="2025-06-09T09:47:11.881" v="2148" actId="1076"/>
        <pc:sldMkLst>
          <pc:docMk/>
          <pc:sldMk cId="1925642518" sldId="292"/>
        </pc:sldMkLst>
        <pc:spChg chg="mod">
          <ac:chgData name="luigi moroni" userId="26efaab94806c662" providerId="LiveId" clId="{D2893649-7A8C-4344-9604-0FD8B66DDDB1}" dt="2025-06-09T09:46:37.326" v="2118" actId="20577"/>
          <ac:spMkLst>
            <pc:docMk/>
            <pc:sldMk cId="1925642518" sldId="292"/>
            <ac:spMk id="2" creationId="{603180E9-D270-A4D5-C94B-4BC998FDED5E}"/>
          </ac:spMkLst>
        </pc:spChg>
        <pc:picChg chg="add mod">
          <ac:chgData name="luigi moroni" userId="26efaab94806c662" providerId="LiveId" clId="{D2893649-7A8C-4344-9604-0FD8B66DDDB1}" dt="2025-06-09T09:47:11.881" v="2148" actId="1076"/>
          <ac:picMkLst>
            <pc:docMk/>
            <pc:sldMk cId="1925642518" sldId="292"/>
            <ac:picMk id="5" creationId="{EC7C3E76-D535-C29C-2464-3A85479A9F45}"/>
          </ac:picMkLst>
        </pc:picChg>
      </pc:sldChg>
      <pc:sldChg chg="addSp delSp modSp new mod">
        <pc:chgData name="luigi moroni" userId="26efaab94806c662" providerId="LiveId" clId="{D2893649-7A8C-4344-9604-0FD8B66DDDB1}" dt="2025-06-10T11:54:22.541" v="3071" actId="6549"/>
        <pc:sldMkLst>
          <pc:docMk/>
          <pc:sldMk cId="1216749320" sldId="293"/>
        </pc:sldMkLst>
        <pc:spChg chg="mod">
          <ac:chgData name="luigi moroni" userId="26efaab94806c662" providerId="LiveId" clId="{D2893649-7A8C-4344-9604-0FD8B66DDDB1}" dt="2025-06-10T11:54:22.541" v="3071" actId="6549"/>
          <ac:spMkLst>
            <pc:docMk/>
            <pc:sldMk cId="1216749320" sldId="293"/>
            <ac:spMk id="2" creationId="{405DC403-0699-1B92-B79E-8E22F3333A29}"/>
          </ac:spMkLst>
        </pc:spChg>
        <pc:spChg chg="del">
          <ac:chgData name="luigi moroni" userId="26efaab94806c662" providerId="LiveId" clId="{D2893649-7A8C-4344-9604-0FD8B66DDDB1}" dt="2025-06-10T10:26:52.809" v="2653" actId="931"/>
          <ac:spMkLst>
            <pc:docMk/>
            <pc:sldMk cId="1216749320" sldId="293"/>
            <ac:spMk id="3" creationId="{6D94C5EB-A85B-EDAA-6961-AA11DD9FEDCF}"/>
          </ac:spMkLst>
        </pc:spChg>
        <pc:spChg chg="add mod">
          <ac:chgData name="luigi moroni" userId="26efaab94806c662" providerId="LiveId" clId="{D2893649-7A8C-4344-9604-0FD8B66DDDB1}" dt="2025-06-10T10:30:30.705" v="2669" actId="767"/>
          <ac:spMkLst>
            <pc:docMk/>
            <pc:sldMk cId="1216749320" sldId="293"/>
            <ac:spMk id="8" creationId="{FCE68046-81B0-2FA4-6E19-DC3EFC8258F1}"/>
          </ac:spMkLst>
        </pc:spChg>
        <pc:spChg chg="add del">
          <ac:chgData name="luigi moroni" userId="26efaab94806c662" providerId="LiveId" clId="{D2893649-7A8C-4344-9604-0FD8B66DDDB1}" dt="2025-06-10T11:37:52.255" v="2962" actId="22"/>
          <ac:spMkLst>
            <pc:docMk/>
            <pc:sldMk cId="1216749320" sldId="293"/>
            <ac:spMk id="10" creationId="{A1FB9792-FC7C-B10A-5486-EAC8D1C36FFD}"/>
          </ac:spMkLst>
        </pc:spChg>
        <pc:spChg chg="add del mod">
          <ac:chgData name="luigi moroni" userId="26efaab94806c662" providerId="LiveId" clId="{D2893649-7A8C-4344-9604-0FD8B66DDDB1}" dt="2025-06-10T11:40:12.574" v="2976" actId="478"/>
          <ac:spMkLst>
            <pc:docMk/>
            <pc:sldMk cId="1216749320" sldId="293"/>
            <ac:spMk id="12" creationId="{ED979ED1-41EC-FF53-2981-95938127F8F2}"/>
          </ac:spMkLst>
        </pc:spChg>
        <pc:spChg chg="add del mod">
          <ac:chgData name="luigi moroni" userId="26efaab94806c662" providerId="LiveId" clId="{D2893649-7A8C-4344-9604-0FD8B66DDDB1}" dt="2025-06-10T11:41:55.599" v="2984" actId="22"/>
          <ac:spMkLst>
            <pc:docMk/>
            <pc:sldMk cId="1216749320" sldId="293"/>
            <ac:spMk id="14" creationId="{BF7BB874-F78C-0483-B5F2-F5AFCEA26FC5}"/>
          </ac:spMkLst>
        </pc:spChg>
        <pc:spChg chg="add del mod">
          <ac:chgData name="luigi moroni" userId="26efaab94806c662" providerId="LiveId" clId="{D2893649-7A8C-4344-9604-0FD8B66DDDB1}" dt="2025-06-10T11:43:43.186" v="2991" actId="22"/>
          <ac:spMkLst>
            <pc:docMk/>
            <pc:sldMk cId="1216749320" sldId="293"/>
            <ac:spMk id="16" creationId="{49E867F4-1705-5926-A8D5-8F83D6A021B7}"/>
          </ac:spMkLst>
        </pc:spChg>
        <pc:spChg chg="add mod">
          <ac:chgData name="luigi moroni" userId="26efaab94806c662" providerId="LiveId" clId="{D2893649-7A8C-4344-9604-0FD8B66DDDB1}" dt="2025-06-10T11:48:37.998" v="3031" actId="1076"/>
          <ac:spMkLst>
            <pc:docMk/>
            <pc:sldMk cId="1216749320" sldId="293"/>
            <ac:spMk id="17" creationId="{A19B00BB-378E-91B3-7BD8-AB6766E0AF8D}"/>
          </ac:spMkLst>
        </pc:spChg>
        <pc:spChg chg="add mod">
          <ac:chgData name="luigi moroni" userId="26efaab94806c662" providerId="LiveId" clId="{D2893649-7A8C-4344-9604-0FD8B66DDDB1}" dt="2025-06-10T11:46:22.312" v="3009"/>
          <ac:spMkLst>
            <pc:docMk/>
            <pc:sldMk cId="1216749320" sldId="293"/>
            <ac:spMk id="18" creationId="{679DF2CD-CF21-D65D-92A2-B22C397FC45F}"/>
          </ac:spMkLst>
        </pc:spChg>
        <pc:spChg chg="add mod">
          <ac:chgData name="luigi moroni" userId="26efaab94806c662" providerId="LiveId" clId="{D2893649-7A8C-4344-9604-0FD8B66DDDB1}" dt="2025-06-10T11:48:21.507" v="3030" actId="688"/>
          <ac:spMkLst>
            <pc:docMk/>
            <pc:sldMk cId="1216749320" sldId="293"/>
            <ac:spMk id="20" creationId="{F302D90A-5047-86B4-6C80-5237982FC63F}"/>
          </ac:spMkLst>
        </pc:spChg>
        <pc:spChg chg="add mod">
          <ac:chgData name="luigi moroni" userId="26efaab94806c662" providerId="LiveId" clId="{D2893649-7A8C-4344-9604-0FD8B66DDDB1}" dt="2025-06-10T11:50:43.249" v="3052" actId="1076"/>
          <ac:spMkLst>
            <pc:docMk/>
            <pc:sldMk cId="1216749320" sldId="293"/>
            <ac:spMk id="21" creationId="{A032EE50-260B-1948-0063-393BEC472C85}"/>
          </ac:spMkLst>
        </pc:spChg>
        <pc:picChg chg="add mod">
          <ac:chgData name="luigi moroni" userId="26efaab94806c662" providerId="LiveId" clId="{D2893649-7A8C-4344-9604-0FD8B66DDDB1}" dt="2025-06-10T11:47:46.717" v="3025" actId="1076"/>
          <ac:picMkLst>
            <pc:docMk/>
            <pc:sldMk cId="1216749320" sldId="293"/>
            <ac:picMk id="5" creationId="{63C8C970-E7B3-A5DD-7D62-E0F2AA92F734}"/>
          </ac:picMkLst>
        </pc:picChg>
        <pc:picChg chg="add mod">
          <ac:chgData name="luigi moroni" userId="26efaab94806c662" providerId="LiveId" clId="{D2893649-7A8C-4344-9604-0FD8B66DDDB1}" dt="2025-06-10T10:43:06.006" v="2936" actId="1037"/>
          <ac:picMkLst>
            <pc:docMk/>
            <pc:sldMk cId="1216749320" sldId="293"/>
            <ac:picMk id="7" creationId="{03E22CAD-3A4E-8423-3A0B-C80C3E4CE50D}"/>
          </ac:picMkLst>
        </pc:picChg>
        <pc:picChg chg="add del mod">
          <ac:chgData name="luigi moroni" userId="26efaab94806c662" providerId="LiveId" clId="{D2893649-7A8C-4344-9604-0FD8B66DDDB1}" dt="2025-06-10T11:46:16.140" v="3007" actId="1076"/>
          <ac:picMkLst>
            <pc:docMk/>
            <pc:sldMk cId="1216749320" sldId="293"/>
            <ac:picMk id="19" creationId="{1D55F836-F745-85D8-EA28-523E998738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E6099-14E8-4B0F-867F-619BB7A2CCB3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E7590-A594-491A-B3E1-395F0A2F8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54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nry_Primakof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tomic_nucleus" TargetMode="External"/><Relationship Id="rId5" Type="http://schemas.openxmlformats.org/officeDocument/2006/relationships/hyperlink" Target="https://en.wikipedia.org/wiki/Photon" TargetMode="External"/><Relationship Id="rId4" Type="http://schemas.openxmlformats.org/officeDocument/2006/relationships/hyperlink" Target="https://en.wikipedia.org/wiki/Pseudoscalar_meson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E7590-A594-491A-B3E1-395F0A2F8ED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64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dirty="0"/>
                  <a:t>NA29: </a:t>
                </a:r>
                <a:r>
                  <a:rPr lang="it-IT" baseline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¯</m:t>
                    </m:r>
                  </m:oMath>
                </a14:m>
                <a:r>
                  <a:rPr lang="it-IT" dirty="0"/>
                  <a:t> di 200 GeV su Cu e Pb </a:t>
                </a:r>
                <a:r>
                  <a:rPr lang="it-IT" baseline="0" dirty="0"/>
                  <a:t>.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Since the branching ratio B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&lt;&lt; B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0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and 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 overwhelmed by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0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endParaRPr lang="en-US" sz="12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background, we have measured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Γ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using the inverse process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where the Coulomb field of a heavy nucleus is employed as a source of gamma</a:t>
                </a:r>
              </a:p>
              <a:p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</a:t>
                </a:r>
                <a:r>
                  <a:rPr lang="it-IT" sz="1200" b="0" i="0" u="none" strike="noStrike" kern="1200" baseline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Primakoff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b="0" i="0" u="none" strike="noStrike" kern="1200" baseline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effect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) .</a:t>
                </a:r>
                <a:endParaRPr lang="it-IT" baseline="0" dirty="0"/>
              </a:p>
              <a:p>
                <a:r>
                  <a:rPr lang="it-IT" baseline="0" dirty="0"/>
                  <a:t>T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he </a:t>
                </a:r>
                <a:r>
                  <a:rPr lang="en-US" sz="1200" b="1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Primakoff</a:t>
                </a:r>
                <a:r>
                  <a:rPr 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effect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named after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3" tooltip="Henry Primakoff"/>
                  </a:rPr>
                  <a:t>Henry </a:t>
                </a:r>
                <a:r>
                  <a:rPr lang="en-US" sz="1200" b="0" i="0" u="none" strike="noStrike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3" tooltip="Henry Primakoff"/>
                  </a:rPr>
                  <a:t>Primakoff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is the resonant production of neutral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4" tooltip="Pseudoscalar meson"/>
                  </a:rPr>
                  <a:t>pseudoscalar mesons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by high-energy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5" tooltip="Photon"/>
                  </a:rPr>
                  <a:t>photons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interacting with an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6" tooltip="Atomic nucleus"/>
                  </a:rPr>
                  <a:t>atomic nucleus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</a:t>
                </a:r>
                <a:endParaRPr lang="it-IT" dirty="0"/>
              </a:p>
            </p:txBody>
          </p:sp>
        </mc:Choice>
        <mc:Fallback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dirty="0"/>
                  <a:t>NA29: </a:t>
                </a:r>
                <a:r>
                  <a:rPr lang="it-IT" baseline="0" dirty="0"/>
                  <a:t> </a:t>
                </a:r>
                <a:r>
                  <a:rPr lang="el-GR" i="0">
                    <a:latin typeface="Cambria Math" panose="02040503050406030204" pitchFamily="18" charset="0"/>
                  </a:rPr>
                  <a:t>π¯</a:t>
                </a:r>
                <a:r>
                  <a:rPr lang="it-IT" dirty="0"/>
                  <a:t> di 200 GeV su Cu e Pb </a:t>
                </a:r>
                <a:r>
                  <a:rPr lang="it-IT" baseline="0" dirty="0"/>
                  <a:t>.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Since the branching ratio B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&lt;&lt; B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0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and 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 overwhelmed by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0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endParaRPr lang="en-US" sz="12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background, we have measured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Γ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using the inverse process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ρ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-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π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- 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γ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where the Coulomb field of a heavy nucleus is employed as a source of gamma</a:t>
                </a:r>
              </a:p>
              <a:p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</a:t>
                </a:r>
                <a:r>
                  <a:rPr lang="it-IT" sz="1200" b="0" i="0" u="none" strike="noStrike" kern="1200" baseline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Primakoff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b="0" i="0" u="none" strike="noStrike" kern="1200" baseline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effect</a:t>
                </a:r>
                <a:r>
                  <a:rPr lang="it-IT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) .</a:t>
                </a:r>
                <a:endParaRPr lang="it-IT" baseline="0" dirty="0"/>
              </a:p>
              <a:p>
                <a:r>
                  <a:rPr lang="it-IT" baseline="0" dirty="0"/>
                  <a:t>T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he </a:t>
                </a:r>
                <a:r>
                  <a:rPr lang="en-US" sz="1200" b="1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Primakoff</a:t>
                </a:r>
                <a:r>
                  <a:rPr 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effect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named after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3" tooltip="Henry Primakoff"/>
                  </a:rPr>
                  <a:t>Henry </a:t>
                </a:r>
                <a:r>
                  <a:rPr lang="en-US" sz="1200" b="0" i="0" u="none" strike="noStrike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3" tooltip="Henry Primakoff"/>
                  </a:rPr>
                  <a:t>Primakoff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is the resonant production of neutral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4" tooltip="Pseudoscalar meson"/>
                  </a:rPr>
                  <a:t>pseudoscalar mesons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by high-energy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5" tooltip="Photon"/>
                  </a:rPr>
                  <a:t>photons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interacting with an 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6" tooltip="Atomic nucleus"/>
                  </a:rPr>
                  <a:t>atomic nucleus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</a:t>
                </a:r>
                <a:endParaRPr lang="it-IT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E7590-A594-491A-B3E1-395F0A2F8ED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76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dirty="0"/>
                  <a:t>Q2 </a:t>
                </a:r>
                <a:r>
                  <a:rPr lang="it-IT" dirty="0" err="1"/>
                  <a:t>spacelike</a:t>
                </a:r>
                <a:r>
                  <a:rPr lang="it-IT" dirty="0"/>
                  <a:t>!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¯</m:t>
                    </m:r>
                  </m:oMath>
                </a14:m>
                <a:r>
                  <a:rPr lang="it-IT" dirty="0"/>
                  <a:t> di 300 </a:t>
                </a:r>
                <a:r>
                  <a:rPr lang="it-IT" dirty="0" err="1"/>
                  <a:t>GeVsu</a:t>
                </a:r>
                <a:r>
                  <a:rPr lang="it-IT" dirty="0"/>
                  <a:t> </a:t>
                </a:r>
                <a:r>
                  <a:rPr lang="it-IT" dirty="0" err="1"/>
                  <a:t>liquid</a:t>
                </a:r>
                <a:r>
                  <a:rPr lang="it-IT" dirty="0"/>
                  <a:t> </a:t>
                </a:r>
                <a:r>
                  <a:rPr lang="it-IT" dirty="0" err="1"/>
                  <a:t>hydrogen</a:t>
                </a:r>
                <a:r>
                  <a:rPr lang="it-IT" dirty="0"/>
                  <a:t> target</a:t>
                </a:r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dirty="0"/>
                  <a:t>Q2 </a:t>
                </a:r>
                <a:r>
                  <a:rPr lang="it-IT" dirty="0" err="1"/>
                  <a:t>spacelike</a:t>
                </a:r>
                <a:r>
                  <a:rPr lang="it-IT" dirty="0"/>
                  <a:t>! </a:t>
                </a:r>
                <a:r>
                  <a:rPr lang="el-GR" i="0">
                    <a:latin typeface="Cambria Math" panose="02040503050406030204" pitchFamily="18" charset="0"/>
                  </a:rPr>
                  <a:t>π¯</a:t>
                </a:r>
                <a:r>
                  <a:rPr lang="it-IT" dirty="0"/>
                  <a:t> di 300 </a:t>
                </a:r>
                <a:r>
                  <a:rPr lang="it-IT" dirty="0" err="1"/>
                  <a:t>GeVsu</a:t>
                </a:r>
                <a:r>
                  <a:rPr lang="it-IT" dirty="0"/>
                  <a:t> </a:t>
                </a:r>
                <a:r>
                  <a:rPr lang="it-IT" dirty="0" err="1"/>
                  <a:t>liquid</a:t>
                </a:r>
                <a:r>
                  <a:rPr lang="it-IT" dirty="0"/>
                  <a:t> </a:t>
                </a:r>
                <a:r>
                  <a:rPr lang="it-IT" dirty="0" err="1"/>
                  <a:t>hydrogen</a:t>
                </a:r>
                <a:r>
                  <a:rPr lang="it-IT" dirty="0"/>
                  <a:t> target</a:t>
                </a:r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E7590-A594-491A-B3E1-395F0A2F8ED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667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E7590-A594-491A-B3E1-395F0A2F8ED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03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Life time: D+ 10.4 10-13 , D0  4.1 10-13,  Ds 5.0 10-13, Lambda c 2.0 10-13, </a:t>
            </a:r>
            <a:r>
              <a:rPr lang="it-IT" dirty="0" err="1"/>
              <a:t>SigmaIc</a:t>
            </a:r>
            <a:r>
              <a:rPr lang="it-IT" baseline="30000" dirty="0"/>
              <a:t>+</a:t>
            </a:r>
            <a:r>
              <a:rPr lang="it-IT" dirty="0"/>
              <a:t>  4.5 10-13, CSIc</a:t>
            </a:r>
            <a:r>
              <a:rPr lang="it-IT" baseline="30000" dirty="0"/>
              <a:t>0</a:t>
            </a:r>
            <a:r>
              <a:rPr lang="it-IT" dirty="0"/>
              <a:t> 1.5 10-13, </a:t>
            </a:r>
            <a:r>
              <a:rPr lang="it-IT" dirty="0" err="1"/>
              <a:t>Omegac</a:t>
            </a:r>
            <a:r>
              <a:rPr lang="it-IT" dirty="0"/>
              <a:t> 2.7 10-13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E7590-A594-491A-B3E1-395F0A2F8ED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24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48FD2-B32E-26DE-3DFC-8C387DEA3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718F84-0548-9717-F41B-26A8A7034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671E3-1FCE-1C92-48FA-30FB89D0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A75B2C-92D4-C6C5-258D-5375AFA9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FC1492-F742-F400-D0B2-18B8DD62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97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B8372-1A83-9323-8CA4-A763EE04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6CAA0F-7D7A-DCA2-0945-F06F5B80D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5301CC-0E31-080E-9AAB-BB203F3D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829139-43AE-5628-D02D-AE70F54E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EA1985-DEB1-F26B-1218-41FDA9A6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71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B031DB8-F569-6999-58FD-88D356B4C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B1BCA6-BDBE-CA71-5FB4-4DCA761F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A571F-3D2C-52DA-E345-E040642D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65F2EA-26BA-4759-849A-772A2503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6A82F-7BDC-0F86-90A6-CC817044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83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69E6B-E42E-15D1-B82B-5E5D25C8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F8D5DC-1A2A-453C-BC29-2C842B37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E9175A-15A9-ED0E-47B0-3E0E993C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5C9D92-D087-37E4-3457-7CA5EFE62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5402BE-3F47-A29E-9FD0-80B2EFB4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62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FF411-DA3D-D804-D96E-B64A0E5B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916078-AD71-A261-E64A-40A79C81C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0433C5-3AE3-C119-BF0C-36DA4274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2CBA96-A20C-69F8-F3E6-C63B1636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7DDBAA-AD2B-5D01-151A-75E8B854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6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58073-72CF-4DA8-86EF-8AC69620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6CD343-34D0-F530-3E67-9FA6922CB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E10CD0-96D4-9BBF-E1CF-9ABE4CA25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C9088-84C0-DC73-98DD-B9F56016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769951-142B-C5C8-045F-4B4FB7D7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421CF1-8886-17C9-A499-9D95C3258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67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39E78-9F24-6CE1-F932-F7B552A0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FA5D09-E09F-172D-5099-5D0A48875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785D20-E8D6-C898-DA07-C9E62BC10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7D9843-778D-76CA-5C27-8D7752925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2107EEA-0A32-9B30-A590-287B51F55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B479D31-0842-A30D-5341-69572259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36773B-770D-E365-A392-D66A3323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454BD9E-D1A4-C367-46D5-A8041EC0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2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774E3-581D-4D42-E753-177CADF3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891D1F-0538-ED5C-F68C-E5492E35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2BDFEE-14B3-3D81-AF98-E3AB3304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C874C2-9A78-E17C-49CE-639F9624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57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FB32A3-27CB-600A-FE3E-C302E8C6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AA3517A-2962-94A3-1477-B1335704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AB67B2-DCD2-441E-BE80-C7ED5CEA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10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D9A1D-AEF4-AAB3-E301-DFF27758E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F6DCE5-B5A5-4D0A-8224-BC06A448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AD5E28-299E-D67D-D11A-89A097EDA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20FBA4-E7DE-DB0B-8156-7BC67881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E2738A-C164-9E04-6D7F-BD505C314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B797A7-B1E9-BBB0-AED1-965BD0DA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8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26D99D-5920-0320-F23B-5EA1D2D8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F6678B7-651F-6B0A-DA03-0DB8EE21D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48B537-656C-7A08-319D-02F703992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448BF6-B4CA-C5C2-A112-737AFB622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B68BF5-A6AB-D621-995B-884F1A70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927EC9-85DE-BF4C-9787-51E10D97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7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D8BF00-AD9A-05DB-6795-DEC65D3B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997B5E-8877-94D6-0FE9-1E8F20086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F1BA1-E386-8C4C-D674-BEF83221B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074F8D-2AD1-45DD-8A4D-1BE279507AFA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113FE4-ED53-D608-8393-AB5D7ADF7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D22F2-2510-D276-7770-44FC3C1AA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357C33-EB7F-40D3-A487-F7DC7333D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42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dx.doi.org/10.1007/s00601-023-01865-2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629B8-B521-25D6-5252-9F52A7D67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/>
          <a:lstStyle/>
          <a:p>
            <a:r>
              <a:rPr lang="it-IT" dirty="0"/>
              <a:t>Vent’anni con Gianpaolo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8A4C8F-7F33-FFA9-2597-DBFB6C39D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5298"/>
            <a:ext cx="9144000" cy="1587731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Luigi</a:t>
            </a:r>
          </a:p>
        </p:txBody>
      </p:sp>
    </p:spTree>
    <p:extLst>
      <p:ext uri="{BB962C8B-B14F-4D97-AF65-F5344CB8AC3E}">
        <p14:creationId xmlns:p14="http://schemas.microsoft.com/office/powerpoint/2010/main" val="103777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EF5CA-5610-1D3B-91BB-97806325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poi </a:t>
            </a:r>
            <a:r>
              <a:rPr lang="it-IT" dirty="0" err="1"/>
              <a:t>arrivo’</a:t>
            </a:r>
            <a:r>
              <a:rPr lang="it-IT" dirty="0"/>
              <a:t> la Rivoluzione di Novembre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3C9908-4BFB-DA66-E0FA-E970AAF0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60"/>
            <a:ext cx="10515600" cy="4729903"/>
          </a:xfrm>
        </p:spPr>
        <p:txBody>
          <a:bodyPr>
            <a:normAutofit/>
          </a:bodyPr>
          <a:lstStyle/>
          <a:p>
            <a:r>
              <a:rPr lang="it-IT" dirty="0"/>
              <a:t>Non ci sembrava vero e noi eravamo </a:t>
            </a:r>
            <a:r>
              <a:rPr lang="it-IT" dirty="0" err="1"/>
              <a:t>gia’</a:t>
            </a:r>
            <a:r>
              <a:rPr lang="it-IT" dirty="0"/>
              <a:t> pronti!</a:t>
            </a:r>
          </a:p>
          <a:p>
            <a:r>
              <a:rPr lang="it-IT" dirty="0"/>
              <a:t>Grazie alla </a:t>
            </a:r>
            <a:r>
              <a:rPr lang="it-IT" dirty="0" err="1"/>
              <a:t>Photon_Gluon</a:t>
            </a:r>
            <a:r>
              <a:rPr lang="it-IT" dirty="0"/>
              <a:t> fusion potevamo garantire una produzione di coppie di mesoni con charm estremamente pulita</a:t>
            </a:r>
          </a:p>
          <a:p>
            <a:r>
              <a:rPr lang="it-IT" dirty="0"/>
              <a:t>e, soprattutto grazie alla lungimiranza di Gianpaolo, potevamo utilizzare una ‘</a:t>
            </a:r>
            <a:r>
              <a:rPr lang="it-IT" dirty="0" err="1"/>
              <a:t>active</a:t>
            </a:r>
            <a:r>
              <a:rPr lang="it-IT" dirty="0"/>
              <a:t> target’ costituita da  una serie di rivelatori sottili di Si (posti ortogonalmente al fascio incidente), che ci permettevano, tramite il segnale rilasciato, di individuare il punto di interazione del fotone incidente e quelli dei decadimenti delle due particelle con charm prodotte </a:t>
            </a:r>
          </a:p>
          <a:p>
            <a:r>
              <a:rPr lang="it-IT" dirty="0"/>
              <a:t>E </a:t>
            </a:r>
            <a:r>
              <a:rPr lang="it-IT" dirty="0" err="1"/>
              <a:t>cosi’</a:t>
            </a:r>
            <a:r>
              <a:rPr lang="it-IT" dirty="0"/>
              <a:t> fummo i primi a misurare la vita media della D</a:t>
            </a:r>
            <a:r>
              <a:rPr lang="it-IT" baseline="30000" dirty="0"/>
              <a:t>±</a:t>
            </a:r>
            <a:r>
              <a:rPr lang="it-IT" dirty="0"/>
              <a:t>!</a:t>
            </a:r>
          </a:p>
          <a:p>
            <a:pPr lvl="1"/>
            <a:r>
              <a:rPr lang="it-IT" dirty="0"/>
              <a:t>Esperimento FRAMM-NA1 CERN (1982-84)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161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Carattere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E42A854-D238-CDAD-38E2-8D62DDEC2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78" y="-13848"/>
            <a:ext cx="9272820" cy="6606884"/>
          </a:xfrm>
        </p:spPr>
      </p:pic>
    </p:spTree>
    <p:extLst>
      <p:ext uri="{BB962C8B-B14F-4D97-AF65-F5344CB8AC3E}">
        <p14:creationId xmlns:p14="http://schemas.microsoft.com/office/powerpoint/2010/main" val="405651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180E9-D270-A4D5-C94B-4BC998F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NA1 Layout</a:t>
            </a:r>
          </a:p>
        </p:txBody>
      </p:sp>
      <p:pic>
        <p:nvPicPr>
          <p:cNvPr id="5" name="Segnaposto contenuto 4" descr="Immagine che contiene schizzo, diagramma, Disegno tecnico, disegno&#10;&#10;Il contenuto generato dall'IA potrebbe non essere corretto.">
            <a:extLst>
              <a:ext uri="{FF2B5EF4-FFF2-40B4-BE49-F238E27FC236}">
                <a16:creationId xmlns:a16="http://schemas.microsoft.com/office/drawing/2014/main" id="{EC7C3E76-D535-C29C-2464-3A85479A9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95" y="1603940"/>
            <a:ext cx="10056833" cy="4423640"/>
          </a:xfrm>
        </p:spPr>
      </p:pic>
    </p:spTree>
    <p:extLst>
      <p:ext uri="{BB962C8B-B14F-4D97-AF65-F5344CB8AC3E}">
        <p14:creationId xmlns:p14="http://schemas.microsoft.com/office/powerpoint/2010/main" val="192564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331CA-D21F-A365-D607-37553005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Looking for </a:t>
            </a:r>
            <a:r>
              <a:rPr lang="en-US" dirty="0" err="1"/>
              <a:t>the“multiplicity</a:t>
            </a:r>
            <a:r>
              <a:rPr lang="en-US" dirty="0"/>
              <a:t> jump” . </a:t>
            </a:r>
            <a:endParaRPr lang="it-IT" sz="1600" dirty="0"/>
          </a:p>
        </p:txBody>
      </p:sp>
      <p:pic>
        <p:nvPicPr>
          <p:cNvPr id="4" name="Picture 3" descr="Silicon_ActiveTarget.tiff">
            <a:extLst>
              <a:ext uri="{FF2B5EF4-FFF2-40B4-BE49-F238E27FC236}">
                <a16:creationId xmlns:a16="http://schemas.microsoft.com/office/drawing/2014/main" id="{C2038A96-99C1-D20A-2053-D7CB46D55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" y="1659371"/>
            <a:ext cx="6394733" cy="435133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26D1160-3814-CD74-E8C3-F8C77578D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357" y="1714020"/>
            <a:ext cx="4884843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19E54-0EFC-D06F-75F6-6B098CE5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non </a:t>
            </a:r>
            <a:r>
              <a:rPr lang="it-IT" dirty="0" err="1"/>
              <a:t>fini’</a:t>
            </a:r>
            <a:r>
              <a:rPr lang="it-IT" dirty="0"/>
              <a:t> qui!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D7ACDD-9270-6769-9F98-57DA857A4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100"/>
            <a:ext cx="10515600" cy="4868863"/>
          </a:xfrm>
        </p:spPr>
        <p:txBody>
          <a:bodyPr>
            <a:normAutofit fontScale="92500" lnSpcReduction="10000"/>
          </a:bodyPr>
          <a:lstStyle/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dirty="0"/>
              <a:t>Grazie allo sviluppo di una ‘</a:t>
            </a:r>
            <a:r>
              <a:rPr lang="it-IT" dirty="0" err="1"/>
              <a:t>active</a:t>
            </a:r>
            <a:r>
              <a:rPr lang="it-IT" dirty="0"/>
              <a:t> target’ </a:t>
            </a:r>
            <a:r>
              <a:rPr lang="it-IT" dirty="0" err="1"/>
              <a:t>piu’</a:t>
            </a:r>
            <a:r>
              <a:rPr lang="it-IT" dirty="0"/>
              <a:t> sofisticata costituita da rivelatori di </a:t>
            </a:r>
            <a:r>
              <a:rPr lang="it-IT" dirty="0" err="1"/>
              <a:t>Ge</a:t>
            </a:r>
            <a:r>
              <a:rPr lang="it-IT" dirty="0"/>
              <a:t> e Si fummo anche i primi a misurare le vite medie della D</a:t>
            </a:r>
            <a:r>
              <a:rPr lang="it-IT" baseline="30000" dirty="0"/>
              <a:t>0  </a:t>
            </a:r>
            <a:r>
              <a:rPr lang="it-IT" dirty="0">
                <a:sym typeface="Symbol" panose="05050102010706020507" pitchFamily="18" charset="2"/>
              </a:rPr>
              <a:t>e della </a:t>
            </a:r>
            <a:r>
              <a:rPr lang="it-IT" baseline="-25000" dirty="0">
                <a:sym typeface="Symbol" panose="05050102010706020507" pitchFamily="18" charset="2"/>
              </a:rPr>
              <a:t>c </a:t>
            </a:r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Successivamente lo spettrometro di NA1 ci ha consentito di effettuare (1981-1982) un’interessante misura del fattore di forma del pione (NA7) e, successivamente (1982-1983), della larghezza del decadimento radiativo della ρ</a:t>
            </a:r>
            <a:r>
              <a:rPr lang="it-IT" baseline="30000" dirty="0">
                <a:sym typeface="Symbol" panose="05050102010706020507" pitchFamily="18" charset="2"/>
              </a:rPr>
              <a:t>− </a:t>
            </a:r>
            <a:r>
              <a:rPr lang="it-IT" dirty="0">
                <a:sym typeface="Symbol" panose="05050102010706020507" pitchFamily="18" charset="2"/>
              </a:rPr>
              <a:t>→ </a:t>
            </a:r>
            <a:r>
              <a:rPr lang="el-GR" dirty="0">
                <a:sym typeface="Symbol" panose="05050102010706020507" pitchFamily="18" charset="2"/>
              </a:rPr>
              <a:t>π¯γ</a:t>
            </a:r>
            <a:r>
              <a:rPr lang="it-IT" dirty="0">
                <a:sym typeface="Symbol" panose="05050102010706020507" pitchFamily="18" charset="2"/>
              </a:rPr>
              <a:t> (NA29).</a:t>
            </a:r>
          </a:p>
          <a:p>
            <a:pPr lvl="2"/>
            <a:r>
              <a:rPr lang="it-IT" dirty="0">
                <a:sym typeface="Symbol" panose="05050102010706020507" pitchFamily="18" charset="2"/>
              </a:rPr>
              <a:t>ρ</a:t>
            </a:r>
            <a:r>
              <a:rPr lang="it-IT" baseline="30000" dirty="0">
                <a:sym typeface="Symbol" panose="05050102010706020507" pitchFamily="18" charset="2"/>
              </a:rPr>
              <a:t>− 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Primakoff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produced</a:t>
            </a:r>
            <a:r>
              <a:rPr lang="it-IT" dirty="0">
                <a:sym typeface="Symbol" panose="05050102010706020507" pitchFamily="18" charset="2"/>
              </a:rPr>
              <a:t> by </a:t>
            </a:r>
            <a:r>
              <a:rPr lang="el-GR" dirty="0">
                <a:sym typeface="Symbol" panose="05050102010706020507" pitchFamily="18" charset="2"/>
              </a:rPr>
              <a:t>π¯</a:t>
            </a:r>
            <a:r>
              <a:rPr lang="it-IT" dirty="0" err="1">
                <a:sym typeface="Symbol" panose="05050102010706020507" pitchFamily="18" charset="2"/>
              </a:rPr>
              <a:t>beam</a:t>
            </a:r>
            <a:r>
              <a:rPr lang="it-IT" dirty="0">
                <a:sym typeface="Symbol" panose="05050102010706020507" pitchFamily="18" charset="2"/>
              </a:rPr>
              <a:t> in the target</a:t>
            </a:r>
          </a:p>
          <a:p>
            <a:r>
              <a:rPr lang="it-IT" dirty="0">
                <a:sym typeface="Symbol" panose="05050102010706020507" pitchFamily="18" charset="2"/>
              </a:rPr>
              <a:t>Le misure effettuate in NA7 riguardano le due zone a bassissimi q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  <a:r>
              <a:rPr lang="it-IT" dirty="0">
                <a:sym typeface="Symbol" panose="05050102010706020507" pitchFamily="18" charset="2"/>
              </a:rPr>
              <a:t>, sia di tipo </a:t>
            </a:r>
            <a:r>
              <a:rPr lang="it-IT" dirty="0" err="1">
                <a:sym typeface="Symbol" panose="05050102010706020507" pitchFamily="18" charset="2"/>
              </a:rPr>
              <a:t>timelike</a:t>
            </a:r>
            <a:r>
              <a:rPr lang="it-IT" dirty="0">
                <a:sym typeface="Symbol" panose="05050102010706020507" pitchFamily="18" charset="2"/>
              </a:rPr>
              <a:t> che </a:t>
            </a:r>
            <a:r>
              <a:rPr lang="it-IT" dirty="0" err="1">
                <a:sym typeface="Symbol" panose="05050102010706020507" pitchFamily="18" charset="2"/>
              </a:rPr>
              <a:t>spacelike</a:t>
            </a:r>
            <a:r>
              <a:rPr lang="it-IT" dirty="0">
                <a:sym typeface="Symbol" panose="05050102010706020507" pitchFamily="18" charset="2"/>
              </a:rPr>
              <a:t>, adiacenti alla regione non fisica, dove i dati erano scarsi e parzialmente contraddittori; i valori del fattore di forma ottenuti si raccordano bene con quelli a </a:t>
            </a:r>
            <a:r>
              <a:rPr lang="it-IT" dirty="0" err="1">
                <a:sym typeface="Symbol" panose="05050102010706020507" pitchFamily="18" charset="2"/>
              </a:rPr>
              <a:t>piu’</a:t>
            </a:r>
            <a:r>
              <a:rPr lang="it-IT" dirty="0">
                <a:sym typeface="Symbol" panose="05050102010706020507" pitchFamily="18" charset="2"/>
              </a:rPr>
              <a:t> alti q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  <a:r>
              <a:rPr lang="it-IT" dirty="0">
                <a:sym typeface="Symbol" panose="05050102010706020507" pitchFamily="18" charset="2"/>
              </a:rPr>
              <a:t> e consentono, ancora oggi, la miglior stima del raggio del pione.</a:t>
            </a:r>
          </a:p>
        </p:txBody>
      </p:sp>
    </p:spTree>
    <p:extLst>
      <p:ext uri="{BB962C8B-B14F-4D97-AF65-F5344CB8AC3E}">
        <p14:creationId xmlns:p14="http://schemas.microsoft.com/office/powerpoint/2010/main" val="69879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57C8A-2567-C72C-2D53-E69B5F6D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it-IT" dirty="0">
                <a:sym typeface="Symbol" panose="05050102010706020507" pitchFamily="18" charset="2"/>
              </a:rPr>
              <a:t>NA7: </a:t>
            </a:r>
            <a:r>
              <a:rPr lang="en-US" dirty="0"/>
              <a:t>pion radius of &lt;r</a:t>
            </a:r>
            <a:r>
              <a:rPr lang="en-US" baseline="30000" dirty="0"/>
              <a:t>2</a:t>
            </a:r>
            <a:r>
              <a:rPr lang="en-US" dirty="0"/>
              <a:t>&gt;</a:t>
            </a:r>
            <a:r>
              <a:rPr lang="en-US" baseline="30000" dirty="0"/>
              <a:t>1/2</a:t>
            </a:r>
            <a:r>
              <a:rPr lang="en-US" dirty="0"/>
              <a:t> = 0.657 ± 0.012 </a:t>
            </a:r>
            <a:r>
              <a:rPr lang="en-US" dirty="0" err="1"/>
              <a:t>fm</a:t>
            </a:r>
            <a:endParaRPr lang="it-IT" dirty="0"/>
          </a:p>
        </p:txBody>
      </p:sp>
      <p:pic>
        <p:nvPicPr>
          <p:cNvPr id="7" name="Segnaposto contenuto 6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9F11B3CA-F370-C76D-AB75-66A686F9B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29" y="1825625"/>
            <a:ext cx="4502952" cy="4351338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D9DE566-A203-522C-DFE7-B9D46B28F4FE}"/>
                  </a:ext>
                </a:extLst>
              </p:cNvPr>
              <p:cNvSpPr txBox="1"/>
              <p:nvPr/>
            </p:nvSpPr>
            <p:spPr>
              <a:xfrm>
                <a:off x="483705" y="1949823"/>
                <a:ext cx="4701244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Q</a:t>
                </a:r>
                <a:r>
                  <a:rPr lang="it-IT" sz="2400" baseline="30000" dirty="0"/>
                  <a:t>2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spacelike</a:t>
                </a:r>
                <a:r>
                  <a:rPr lang="it-IT" sz="2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300 GeV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π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¯</m:t>
                    </m:r>
                  </m:oMath>
                </a14:m>
                <a:r>
                  <a:rPr lang="it-IT" sz="2400" dirty="0"/>
                  <a:t> on </a:t>
                </a:r>
                <a:r>
                  <a:rPr lang="it-IT" sz="2400" dirty="0" err="1"/>
                  <a:t>electrons</a:t>
                </a:r>
                <a:r>
                  <a:rPr lang="it-IT" sz="2400" dirty="0"/>
                  <a:t> of a</a:t>
                </a:r>
                <a:r>
                  <a:rPr lang="it-IT" sz="2400" baseline="30000" dirty="0"/>
                  <a:t> </a:t>
                </a:r>
                <a:r>
                  <a:rPr lang="it-IT" sz="2400" dirty="0" err="1"/>
                  <a:t>liquid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hydrogen</a:t>
                </a:r>
                <a:r>
                  <a:rPr lang="it-IT" sz="2400" dirty="0"/>
                  <a:t> target</a:t>
                </a:r>
              </a:p>
              <a:p>
                <a:pPr algn="l"/>
                <a:endParaRPr lang="it-IT" b="0" i="0" dirty="0">
                  <a:solidFill>
                    <a:srgbClr val="111111"/>
                  </a:solidFill>
                  <a:effectLst/>
                  <a:latin typeface="Roboto" panose="020F0502020204030204" pitchFamily="2" charset="0"/>
                </a:endParaRPr>
              </a:p>
              <a:p>
                <a:pPr algn="l"/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Although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collected</a:t>
                </a:r>
                <a:r>
                  <a:rPr lang="it-IT" dirty="0">
                    <a:solidFill>
                      <a:srgbClr val="111111"/>
                    </a:solidFill>
                    <a:latin typeface="Roboto" panose="020F0502020204030204" pitchFamily="2" charset="0"/>
                  </a:rPr>
                  <a:t>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thirty-five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years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ago,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these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remain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the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most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dense and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extensive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 sets of low-Q2 data </a:t>
                </a:r>
                <a:r>
                  <a:rPr lang="it-IT" b="0" i="0" dirty="0" err="1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available</a:t>
                </a:r>
                <a:r>
                  <a:rPr lang="it-IT" b="0" i="0" dirty="0">
                    <a:solidFill>
                      <a:srgbClr val="111111"/>
                    </a:solidFill>
                    <a:effectLst/>
                    <a:latin typeface="Roboto" panose="020F0502020204030204" pitchFamily="2" charset="0"/>
                  </a:rPr>
                  <a:t>. </a:t>
                </a:r>
              </a:p>
              <a:p>
                <a:pPr algn="l"/>
                <a:endParaRPr lang="it-IT" b="0" i="0" dirty="0">
                  <a:solidFill>
                    <a:srgbClr val="111111"/>
                  </a:solidFill>
                  <a:effectLst/>
                  <a:latin typeface="Roboto" panose="020F0502020204030204" pitchFamily="2" charset="0"/>
                </a:endParaRPr>
              </a:p>
              <a:p>
                <a:pPr algn="l"/>
                <a:r>
                  <a:rPr lang="it-IT" dirty="0">
                    <a:solidFill>
                      <a:srgbClr val="111111"/>
                    </a:solidFill>
                    <a:latin typeface="Roboto" panose="020F0502020204030204" pitchFamily="2" charset="0"/>
                  </a:rPr>
                  <a:t>See:</a:t>
                </a:r>
                <a:endParaRPr lang="it-IT" b="0" i="0" dirty="0">
                  <a:solidFill>
                    <a:srgbClr val="111111"/>
                  </a:solidFill>
                  <a:effectLst/>
                  <a:latin typeface="Roboto" panose="020F0502020204030204" pitchFamily="2" charset="0"/>
                </a:endParaRPr>
              </a:p>
              <a:p>
                <a:r>
                  <a:rPr lang="en-US" dirty="0"/>
                  <a:t>Data-Driven Extraction of Hadron Radii, </a:t>
                </a:r>
                <a:r>
                  <a:rPr lang="it-IT" dirty="0"/>
                  <a:t>Daniele </a:t>
                </a:r>
                <a:r>
                  <a:rPr lang="it-IT" dirty="0" err="1"/>
                  <a:t>Binosi</a:t>
                </a:r>
                <a:endParaRPr lang="en-US" dirty="0"/>
              </a:p>
              <a:p>
                <a:r>
                  <a:rPr lang="en-US" dirty="0"/>
                  <a:t>DOI:</a:t>
                </a:r>
                <a:r>
                  <a:rPr lang="en-US" u="sng" dirty="0">
                    <a:hlinkClick r:id="rId4"/>
                  </a:rPr>
                  <a:t>10.1007/s00601-023-01865-2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BTW</a:t>
                </a:r>
                <a:r>
                  <a:rPr lang="en-US"/>
                  <a:t>: “Pam </a:t>
                </a:r>
                <a:r>
                  <a:rPr lang="en-US" dirty="0"/>
                  <a:t>is giving me trouble this </a:t>
                </a:r>
                <a:r>
                  <a:rPr lang="en-US"/>
                  <a:t>morning!” </a:t>
                </a:r>
                <a:endParaRPr lang="en-US" dirty="0"/>
              </a:p>
              <a:p>
                <a:pPr algn="l"/>
                <a:endParaRPr lang="it-IT" b="0" i="0" dirty="0">
                  <a:solidFill>
                    <a:srgbClr val="111111"/>
                  </a:solidFill>
                  <a:effectLst/>
                  <a:latin typeface="Roboto" panose="020F0502020204030204" pitchFamily="2" charset="0"/>
                </a:endParaRP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D9DE566-A203-522C-DFE7-B9D46B28F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05" y="1949823"/>
                <a:ext cx="4701244" cy="4524315"/>
              </a:xfrm>
              <a:prstGeom prst="rect">
                <a:avLst/>
              </a:prstGeom>
              <a:blipFill>
                <a:blip r:embed="rId5"/>
                <a:stretch>
                  <a:fillRect l="-1943" t="-1078" r="-5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7">
            <a:extLst>
              <a:ext uri="{FF2B5EF4-FFF2-40B4-BE49-F238E27FC236}">
                <a16:creationId xmlns:a16="http://schemas.microsoft.com/office/drawing/2014/main" id="{3D8FEFCF-90BE-E490-D42F-D6A03D851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510"/>
            <a:ext cx="65" cy="26417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15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F783F-07D9-342A-A505-442D0571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309"/>
            <a:ext cx="10515600" cy="1176291"/>
          </a:xfrm>
        </p:spPr>
        <p:txBody>
          <a:bodyPr/>
          <a:lstStyle/>
          <a:p>
            <a:r>
              <a:rPr lang="it-IT" dirty="0"/>
              <a:t>Gianpaolo </a:t>
            </a:r>
            <a:r>
              <a:rPr lang="it-IT" dirty="0" err="1"/>
              <a:t>guardo’</a:t>
            </a:r>
            <a:r>
              <a:rPr lang="it-IT" dirty="0"/>
              <a:t> oltreoceano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6A284E-C275-7D68-9755-7576B0437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153"/>
            <a:ext cx="10515600" cy="4627810"/>
          </a:xfrm>
        </p:spPr>
        <p:txBody>
          <a:bodyPr/>
          <a:lstStyle/>
          <a:p>
            <a:r>
              <a:rPr lang="it-IT" dirty="0"/>
              <a:t>Il nuovo </a:t>
            </a:r>
            <a:r>
              <a:rPr lang="it-IT" dirty="0" err="1"/>
              <a:t>Tevatron</a:t>
            </a:r>
            <a:r>
              <a:rPr lang="it-IT" dirty="0"/>
              <a:t> di Fermilab offriva fasci di protoni di 1 TeV, </a:t>
            </a:r>
            <a:r>
              <a:rPr lang="it-IT" dirty="0" err="1"/>
              <a:t>piu’</a:t>
            </a:r>
            <a:r>
              <a:rPr lang="it-IT" dirty="0"/>
              <a:t> del doppio dei 450 GeV dello SPS.</a:t>
            </a:r>
          </a:p>
          <a:p>
            <a:pPr lvl="1"/>
            <a:r>
              <a:rPr lang="it-IT" dirty="0"/>
              <a:t>Se in NA1 potevamo contare su un fascio primario di elettroni di 150 GeV ora si poteva arrivare a </a:t>
            </a:r>
            <a:r>
              <a:rPr lang="it-IT" dirty="0" err="1"/>
              <a:t>piu’</a:t>
            </a:r>
            <a:r>
              <a:rPr lang="it-IT" dirty="0"/>
              <a:t> di 450 GeV, grazie ad una configurazione ‘wide band’, e in </a:t>
            </a:r>
            <a:r>
              <a:rPr lang="it-IT" dirty="0" err="1"/>
              <a:t>piu’</a:t>
            </a:r>
            <a:r>
              <a:rPr lang="it-IT" dirty="0"/>
              <a:t> si potevano usare anche i positroni per raddoppiare il flusso finale di fotoni.</a:t>
            </a:r>
          </a:p>
          <a:p>
            <a:r>
              <a:rPr lang="it-IT" dirty="0"/>
              <a:t>Fortuna volle che, contemporaneamente, i tanto sognati rivelatori a </a:t>
            </a:r>
            <a:r>
              <a:rPr lang="it-IT" dirty="0" err="1"/>
              <a:t>microstrip</a:t>
            </a:r>
            <a:r>
              <a:rPr lang="it-IT" dirty="0"/>
              <a:t> di Si potevano essere prodotti su preciso progetto dalla ‘Micron </a:t>
            </a:r>
            <a:r>
              <a:rPr lang="it-IT" dirty="0" err="1"/>
              <a:t>Semiconductor</a:t>
            </a:r>
            <a:r>
              <a:rPr lang="it-IT" dirty="0"/>
              <a:t>’ in GB</a:t>
            </a:r>
          </a:p>
          <a:p>
            <a:r>
              <a:rPr lang="it-IT" dirty="0"/>
              <a:t>Un’occasione unica per studiare in dettaglio il charm.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8294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B3782-8E6D-FCFB-224F-747AD16D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82" y="418913"/>
            <a:ext cx="10786035" cy="1325563"/>
          </a:xfrm>
        </p:spPr>
        <p:txBody>
          <a:bodyPr/>
          <a:lstStyle/>
          <a:p>
            <a:r>
              <a:rPr lang="it-IT" dirty="0"/>
              <a:t>E </a:t>
            </a:r>
            <a:r>
              <a:rPr lang="it-IT" dirty="0" err="1"/>
              <a:t>cosi’</a:t>
            </a:r>
            <a:r>
              <a:rPr lang="it-IT" dirty="0"/>
              <a:t> fu: esperimento E687 a FNAL (1987-92)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BE079E-D17F-BA63-3E57-C94A93FC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Grazie al rivelatore a </a:t>
            </a:r>
            <a:r>
              <a:rPr lang="it-IT" dirty="0" err="1"/>
              <a:t>microstrip</a:t>
            </a:r>
            <a:r>
              <a:rPr lang="it-IT" dirty="0"/>
              <a:t>, posto dopo il bersaglio di Berillio, potevamo ricostruire direttamente il vertice primario dell’interazione e i secondari dei decadimenti con precisioni mai raggiunte prima.</a:t>
            </a:r>
          </a:p>
          <a:p>
            <a:r>
              <a:rPr lang="it-IT" dirty="0"/>
              <a:t>E non solo: con altri rivelatori a </a:t>
            </a:r>
            <a:r>
              <a:rPr lang="it-IT" dirty="0" err="1"/>
              <a:t>microstrip</a:t>
            </a:r>
            <a:r>
              <a:rPr lang="it-IT" dirty="0"/>
              <a:t>, posti sulla linea del fascio, misuravamo il momento dell’elettrone/positrone del fascio primario per poi ricavarne il momento del fotone incidente sul nostro bersaglio grazie ad un sistema di tagging dell’energia residua dell’elettrone/positrone dopo un sottile radiatore.</a:t>
            </a:r>
          </a:p>
          <a:p>
            <a:r>
              <a:rPr lang="it-IT" dirty="0"/>
              <a:t>Questi due rivelatori sono stati interamente progettati e costruiti dal nostro gruppo.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7190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3C4BC1-A41A-D920-A855-9C8FD5C5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137"/>
          </a:xfrm>
        </p:spPr>
        <p:txBody>
          <a:bodyPr/>
          <a:lstStyle/>
          <a:p>
            <a:r>
              <a:rPr lang="it-IT" dirty="0"/>
              <a:t>E tutto questo grazie alla lungimiranza di GP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54BDEA-4F3B-ACC5-3A9F-CF3D13FA7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890"/>
            <a:ext cx="10515600" cy="474507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Aveva saputo scegliere le persone giuste</a:t>
            </a:r>
          </a:p>
          <a:p>
            <a:pPr lvl="1"/>
            <a:r>
              <a:rPr lang="it-IT" dirty="0"/>
              <a:t> per presentare alla ‘Micron </a:t>
            </a:r>
            <a:r>
              <a:rPr lang="it-IT" dirty="0" err="1"/>
              <a:t>Semicondutors</a:t>
            </a:r>
            <a:r>
              <a:rPr lang="it-IT" dirty="0"/>
              <a:t>’ un progetto completo e dettagliato dei rivelatori a </a:t>
            </a:r>
            <a:r>
              <a:rPr lang="it-IT" dirty="0" err="1"/>
              <a:t>microstrip</a:t>
            </a:r>
            <a:r>
              <a:rPr lang="it-IT" dirty="0"/>
              <a:t> e del relativo </a:t>
            </a:r>
            <a:r>
              <a:rPr lang="it-IT" dirty="0" err="1"/>
              <a:t>fanout</a:t>
            </a:r>
            <a:r>
              <a:rPr lang="it-IT" dirty="0"/>
              <a:t> dei segnali</a:t>
            </a:r>
          </a:p>
          <a:p>
            <a:pPr lvl="1"/>
            <a:r>
              <a:rPr lang="it-IT" dirty="0"/>
              <a:t>per progettare un’elettronica di lettura delle strip analogica e veloce</a:t>
            </a:r>
          </a:p>
          <a:p>
            <a:pPr lvl="2"/>
            <a:r>
              <a:rPr lang="it-IT" dirty="0"/>
              <a:t>P.F. Manfredi</a:t>
            </a:r>
          </a:p>
          <a:p>
            <a:pPr lvl="1"/>
            <a:r>
              <a:rPr lang="it-IT" dirty="0"/>
              <a:t>per progettare un nuovo ADC molto </a:t>
            </a:r>
            <a:r>
              <a:rPr lang="it-IT" dirty="0" err="1"/>
              <a:t>piu’</a:t>
            </a:r>
            <a:r>
              <a:rPr lang="it-IT" dirty="0"/>
              <a:t> veloce di quelli presenti sul mercato che consentisse elaborazioni veloci di trigger di secondo livello per la selezione degli eventi</a:t>
            </a:r>
          </a:p>
          <a:p>
            <a:pPr lvl="2"/>
            <a:r>
              <a:rPr lang="it-IT" dirty="0"/>
              <a:t>e, a tal proposito, voglio ricordare Piero </a:t>
            </a:r>
            <a:r>
              <a:rPr lang="it-IT" dirty="0" err="1"/>
              <a:t>Inzani</a:t>
            </a:r>
            <a:r>
              <a:rPr lang="it-IT" dirty="0"/>
              <a:t>, un progettista elettronico di incredibile livello, che ha saputo portare a termine con </a:t>
            </a:r>
            <a:r>
              <a:rPr lang="it-IT" dirty="0" err="1"/>
              <a:t>Lecroy</a:t>
            </a:r>
            <a:r>
              <a:rPr lang="it-IT" dirty="0"/>
              <a:t> questo progetto</a:t>
            </a:r>
          </a:p>
          <a:p>
            <a:pPr lvl="1"/>
            <a:r>
              <a:rPr lang="it-IT" dirty="0"/>
              <a:t>ed, infine, per le simulazioni, l’installazione e la conduzione dell’esperimento e l’analisi dei dati.</a:t>
            </a:r>
          </a:p>
          <a:p>
            <a:r>
              <a:rPr lang="it-IT" dirty="0"/>
              <a:t>In buona sostanza, un gruppo con notevoli competenze in tutti i settori!</a:t>
            </a:r>
          </a:p>
          <a:p>
            <a:pPr lvl="2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8304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arattere, bianco e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BDA8F255-A53A-3025-CD3C-9926A6A13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5" y="818725"/>
            <a:ext cx="9768162" cy="4871126"/>
          </a:xfr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0C8A06C-EBE8-01F3-79E8-713280B02181}"/>
              </a:ext>
            </a:extLst>
          </p:cNvPr>
          <p:cNvCxnSpPr>
            <a:cxnSpLocks/>
          </p:cNvCxnSpPr>
          <p:nvPr/>
        </p:nvCxnSpPr>
        <p:spPr>
          <a:xfrm>
            <a:off x="7511143" y="2833635"/>
            <a:ext cx="26175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871765D-D1CA-54F5-1CDC-571327BBFAC0}"/>
              </a:ext>
            </a:extLst>
          </p:cNvPr>
          <p:cNvCxnSpPr>
            <a:cxnSpLocks/>
          </p:cNvCxnSpPr>
          <p:nvPr/>
        </p:nvCxnSpPr>
        <p:spPr>
          <a:xfrm>
            <a:off x="1884066" y="3141784"/>
            <a:ext cx="7919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1522FAAC-AB3A-BB97-71AB-3453C87489F4}"/>
              </a:ext>
            </a:extLst>
          </p:cNvPr>
          <p:cNvCxnSpPr>
            <a:cxnSpLocks/>
          </p:cNvCxnSpPr>
          <p:nvPr/>
        </p:nvCxnSpPr>
        <p:spPr>
          <a:xfrm>
            <a:off x="1552470" y="3429000"/>
            <a:ext cx="868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FC670ADE-767B-A1CC-5290-1ADCF6361922}"/>
              </a:ext>
            </a:extLst>
          </p:cNvPr>
          <p:cNvCxnSpPr>
            <a:cxnSpLocks/>
          </p:cNvCxnSpPr>
          <p:nvPr/>
        </p:nvCxnSpPr>
        <p:spPr>
          <a:xfrm>
            <a:off x="1552470" y="3737149"/>
            <a:ext cx="868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3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0364A-4ED3-67C1-9735-14A99DD3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Premessa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F78941-BC9D-C504-6CB5-ED0DFB6AA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Innanzitutto complimenti per aver raggiunto i 90 anni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e complimenti per avermi assunto nello INFN con procedura iper veloce</a:t>
            </a:r>
          </a:p>
          <a:p>
            <a:pPr lvl="1"/>
            <a:r>
              <a:rPr lang="it-IT" dirty="0"/>
              <a:t>Pochi mesi dopo la mia laurea!</a:t>
            </a:r>
          </a:p>
        </p:txBody>
      </p:sp>
    </p:spTree>
    <p:extLst>
      <p:ext uri="{BB962C8B-B14F-4D97-AF65-F5344CB8AC3E}">
        <p14:creationId xmlns:p14="http://schemas.microsoft.com/office/powerpoint/2010/main" val="299264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3089D-0A03-D4E6-B20D-58AB8C2B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12" y="373121"/>
            <a:ext cx="10515600" cy="1325563"/>
          </a:xfrm>
        </p:spPr>
        <p:txBody>
          <a:bodyPr/>
          <a:lstStyle/>
          <a:p>
            <a:r>
              <a:rPr lang="it-IT" dirty="0"/>
              <a:t>E687 Layout</a:t>
            </a:r>
          </a:p>
        </p:txBody>
      </p:sp>
      <p:pic>
        <p:nvPicPr>
          <p:cNvPr id="5" name="Segnaposto contenuto 4" descr="Immagine che contiene diagramma, schizzo, Disegno tecnico, Piano&#10;&#10;Il contenuto generato dall'IA potrebbe non essere corretto.">
            <a:extLst>
              <a:ext uri="{FF2B5EF4-FFF2-40B4-BE49-F238E27FC236}">
                <a16:creationId xmlns:a16="http://schemas.microsoft.com/office/drawing/2014/main" id="{CCF274FE-3376-CD86-9823-3B2BF2024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09" y="0"/>
            <a:ext cx="8389128" cy="6597968"/>
          </a:xfrm>
        </p:spPr>
      </p:pic>
    </p:spTree>
    <p:extLst>
      <p:ext uri="{BB962C8B-B14F-4D97-AF65-F5344CB8AC3E}">
        <p14:creationId xmlns:p14="http://schemas.microsoft.com/office/powerpoint/2010/main" val="197976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31832-0F4E-F78B-9C15-3DD8F477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it-IT" dirty="0"/>
              <a:t>L’apparato sperimentale di E687</a:t>
            </a:r>
          </a:p>
        </p:txBody>
      </p:sp>
      <p:pic>
        <p:nvPicPr>
          <p:cNvPr id="5" name="Segnaposto contenuto 4" descr="Immagine che contiene bianco e nero, aria aperta, edificio, nave&#10;&#10;Il contenuto generato dall'IA potrebbe non essere corretto.">
            <a:extLst>
              <a:ext uri="{FF2B5EF4-FFF2-40B4-BE49-F238E27FC236}">
                <a16:creationId xmlns:a16="http://schemas.microsoft.com/office/drawing/2014/main" id="{361CF410-EE4F-769C-2A90-9B0A255BC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51" y="1304925"/>
            <a:ext cx="5934075" cy="4248150"/>
          </a:xfrm>
        </p:spPr>
      </p:pic>
    </p:spTree>
    <p:extLst>
      <p:ext uri="{BB962C8B-B14F-4D97-AF65-F5344CB8AC3E}">
        <p14:creationId xmlns:p14="http://schemas.microsoft.com/office/powerpoint/2010/main" val="357896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D5874E-CA5F-EBDA-47A5-1F6D51B70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7178871" cy="826285"/>
          </a:xfrm>
        </p:spPr>
        <p:txBody>
          <a:bodyPr anchor="b">
            <a:normAutofit/>
          </a:bodyPr>
          <a:lstStyle/>
          <a:p>
            <a:r>
              <a:rPr lang="it-IT" sz="5000" dirty="0"/>
              <a:t>Il </a:t>
            </a:r>
            <a:r>
              <a:rPr lang="it-IT" sz="5000" dirty="0" err="1"/>
              <a:t>Microvertice</a:t>
            </a:r>
            <a:r>
              <a:rPr lang="it-IT" sz="5000" dirty="0"/>
              <a:t> di E687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524177-D6DA-D24E-D5C6-499B9EAA3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it-IT" sz="2200" dirty="0"/>
          </a:p>
        </p:txBody>
      </p:sp>
      <p:pic>
        <p:nvPicPr>
          <p:cNvPr id="5" name="Immagine 4" descr="Immagine che contiene diagramma, disegno, linea&#10;&#10;Il contenuto generato dall'IA potrebbe non essere corretto.">
            <a:extLst>
              <a:ext uri="{FF2B5EF4-FFF2-40B4-BE49-F238E27FC236}">
                <a16:creationId xmlns:a16="http://schemas.microsoft.com/office/drawing/2014/main" id="{4E6AE462-C402-EF5F-DB3A-7D899F5A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16" y="2228184"/>
            <a:ext cx="5458968" cy="36984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E4520B-949F-94F7-DA49-D6BF98D4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145" y="1980444"/>
            <a:ext cx="5449154" cy="3552751"/>
          </a:xfrm>
          <a:prstGeom prst="rect">
            <a:avLst/>
          </a:prstGeom>
        </p:spPr>
      </p:pic>
      <p:sp>
        <p:nvSpPr>
          <p:cNvPr id="8" name="Triangolo rettangolo 7">
            <a:extLst>
              <a:ext uri="{FF2B5EF4-FFF2-40B4-BE49-F238E27FC236}">
                <a16:creationId xmlns:a16="http://schemas.microsoft.com/office/drawing/2014/main" id="{D03FF4BE-4135-CDA7-79BC-8EA5F510992D}"/>
              </a:ext>
            </a:extLst>
          </p:cNvPr>
          <p:cNvSpPr/>
          <p:nvPr/>
        </p:nvSpPr>
        <p:spPr>
          <a:xfrm>
            <a:off x="6037145" y="4763193"/>
            <a:ext cx="793034" cy="84285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CBC520-7792-8F8E-BC3E-27FEFB2CE963}"/>
              </a:ext>
            </a:extLst>
          </p:cNvPr>
          <p:cNvSpPr txBox="1"/>
          <p:nvPr/>
        </p:nvSpPr>
        <p:spPr>
          <a:xfrm rot="18887627">
            <a:off x="6687588" y="3771121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25 µ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7F23CB-C988-2364-8A6B-E3D3F1E78F15}"/>
              </a:ext>
            </a:extLst>
          </p:cNvPr>
          <p:cNvSpPr txBox="1"/>
          <p:nvPr/>
        </p:nvSpPr>
        <p:spPr>
          <a:xfrm rot="18887627">
            <a:off x="6839988" y="3923521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50 µ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FD6FDE4-871C-6357-5B01-26B9A3842559}"/>
              </a:ext>
            </a:extLst>
          </p:cNvPr>
          <p:cNvSpPr txBox="1"/>
          <p:nvPr/>
        </p:nvSpPr>
        <p:spPr>
          <a:xfrm rot="18887627">
            <a:off x="6508729" y="3635842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50 µ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2EFC631-D05A-34AE-7E1C-D41E6CC9840E}"/>
              </a:ext>
            </a:extLst>
          </p:cNvPr>
          <p:cNvSpPr txBox="1"/>
          <p:nvPr/>
        </p:nvSpPr>
        <p:spPr>
          <a:xfrm rot="18887627">
            <a:off x="7786444" y="3429425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50 µ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AF8F81C-407E-CE52-23C4-ADEF18198D80}"/>
              </a:ext>
            </a:extLst>
          </p:cNvPr>
          <p:cNvSpPr txBox="1"/>
          <p:nvPr/>
        </p:nvSpPr>
        <p:spPr>
          <a:xfrm rot="18887627">
            <a:off x="8874067" y="3074747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50 µ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62B4144-B873-B568-4A9F-A8436AD92FC2}"/>
              </a:ext>
            </a:extLst>
          </p:cNvPr>
          <p:cNvSpPr txBox="1"/>
          <p:nvPr/>
        </p:nvSpPr>
        <p:spPr>
          <a:xfrm rot="18887627">
            <a:off x="10594760" y="2613393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50 µ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7DFCC29-F41E-B984-51BF-4D2F829C4FC8}"/>
              </a:ext>
            </a:extLst>
          </p:cNvPr>
          <p:cNvSpPr txBox="1"/>
          <p:nvPr/>
        </p:nvSpPr>
        <p:spPr>
          <a:xfrm rot="18887627">
            <a:off x="10859026" y="2902953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 µ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18333C8-DBCE-DE2A-CE42-F02BDF40E2AA}"/>
              </a:ext>
            </a:extLst>
          </p:cNvPr>
          <p:cNvSpPr txBox="1"/>
          <p:nvPr/>
        </p:nvSpPr>
        <p:spPr>
          <a:xfrm rot="18887627">
            <a:off x="10258093" y="2325713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 µ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A87154C-568C-5B8C-91CC-E10E732A793E}"/>
              </a:ext>
            </a:extLst>
          </p:cNvPr>
          <p:cNvSpPr txBox="1"/>
          <p:nvPr/>
        </p:nvSpPr>
        <p:spPr>
          <a:xfrm rot="18887627">
            <a:off x="9102265" y="3449018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 µ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A27203A-1406-8520-978C-B7876208E05A}"/>
              </a:ext>
            </a:extLst>
          </p:cNvPr>
          <p:cNvSpPr txBox="1"/>
          <p:nvPr/>
        </p:nvSpPr>
        <p:spPr>
          <a:xfrm rot="18887627">
            <a:off x="8525143" y="2800806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 µ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E4D4E4E-DD86-25A7-7AE1-1F56602578B6}"/>
              </a:ext>
            </a:extLst>
          </p:cNvPr>
          <p:cNvSpPr txBox="1"/>
          <p:nvPr/>
        </p:nvSpPr>
        <p:spPr>
          <a:xfrm rot="18887627">
            <a:off x="8041712" y="3749417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 µ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7C2EE63-D627-6E15-0848-D407A696D198}"/>
              </a:ext>
            </a:extLst>
          </p:cNvPr>
          <p:cNvSpPr txBox="1"/>
          <p:nvPr/>
        </p:nvSpPr>
        <p:spPr>
          <a:xfrm rot="18887627">
            <a:off x="7412000" y="3124911"/>
            <a:ext cx="60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 µ</a:t>
            </a:r>
          </a:p>
        </p:txBody>
      </p:sp>
    </p:spTree>
    <p:extLst>
      <p:ext uri="{BB962C8B-B14F-4D97-AF65-F5344CB8AC3E}">
        <p14:creationId xmlns:p14="http://schemas.microsoft.com/office/powerpoint/2010/main" val="3487995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E1E65A8B-F1EB-AB5E-00B8-4A526C192D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58944" y="570305"/>
            <a:ext cx="6476157" cy="9714240"/>
            <a:chOff x="2648" y="372"/>
            <a:chExt cx="2384" cy="3576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1582BFB3-B00F-C51A-AA96-ECD94F8164E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48" y="372"/>
              <a:ext cx="2384" cy="3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C69C82F-C941-CE8E-E5DF-8CA33229D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" y="372"/>
              <a:ext cx="2386" cy="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8F3F48-EE30-5482-5193-40290A953D39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8103652" y="2655719"/>
            <a:ext cx="529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supporto in granito garantiva una precisione </a:t>
            </a:r>
          </a:p>
          <a:p>
            <a:r>
              <a:rPr lang="it-IT" sz="2000" dirty="0"/>
              <a:t>di posizionamento di ~ 3 µm</a:t>
            </a:r>
          </a:p>
        </p:txBody>
      </p:sp>
    </p:spTree>
    <p:extLst>
      <p:ext uri="{BB962C8B-B14F-4D97-AF65-F5344CB8AC3E}">
        <p14:creationId xmlns:p14="http://schemas.microsoft.com/office/powerpoint/2010/main" val="1994180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rte, interno&#10;&#10;Il contenuto generato dall'IA potrebbe non essere corretto.">
            <a:extLst>
              <a:ext uri="{FF2B5EF4-FFF2-40B4-BE49-F238E27FC236}">
                <a16:creationId xmlns:a16="http://schemas.microsoft.com/office/drawing/2014/main" id="{B31CDD7D-4B80-6569-DEFD-603CD1E66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82" y="416615"/>
            <a:ext cx="6527755" cy="5193424"/>
          </a:xfrm>
        </p:spPr>
      </p:pic>
    </p:spTree>
    <p:extLst>
      <p:ext uri="{BB962C8B-B14F-4D97-AF65-F5344CB8AC3E}">
        <p14:creationId xmlns:p14="http://schemas.microsoft.com/office/powerpoint/2010/main" val="73764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D30EEC-0DDF-CDE9-AE5D-6ACD3747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213"/>
            <a:ext cx="10515600" cy="956597"/>
          </a:xfrm>
        </p:spPr>
        <p:txBody>
          <a:bodyPr>
            <a:normAutofit/>
          </a:bodyPr>
          <a:lstStyle/>
          <a:p>
            <a:r>
              <a:rPr lang="it-IT" dirty="0"/>
              <a:t>Positioning the µ-vertex </a:t>
            </a:r>
            <a:r>
              <a:rPr lang="it-IT" dirty="0" err="1"/>
              <a:t>hut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5F4697-C0AF-53B7-6A3D-0CADEB62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21" y="1306079"/>
            <a:ext cx="4691818" cy="70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9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1DCE0-45BB-1F31-AD61-A6314299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727"/>
            <a:ext cx="10515600" cy="768929"/>
          </a:xfrm>
        </p:spPr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beam</a:t>
            </a:r>
            <a:r>
              <a:rPr lang="it-IT" dirty="0"/>
              <a:t>-tagging station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5D4B198-FFA4-7797-6443-E09ADA72A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139" y="1551301"/>
            <a:ext cx="4918841" cy="7378262"/>
          </a:xfrm>
        </p:spPr>
      </p:pic>
    </p:spTree>
    <p:extLst>
      <p:ext uri="{BB962C8B-B14F-4D97-AF65-F5344CB8AC3E}">
        <p14:creationId xmlns:p14="http://schemas.microsoft.com/office/powerpoint/2010/main" val="2868022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8A378-E20A-3B66-2128-ED621D71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-38042"/>
            <a:ext cx="10515600" cy="1325563"/>
          </a:xfrm>
        </p:spPr>
        <p:txBody>
          <a:bodyPr/>
          <a:lstStyle/>
          <a:p>
            <a:r>
              <a:rPr lang="it-IT" dirty="0"/>
              <a:t>Daniele checking the e</a:t>
            </a:r>
            <a:r>
              <a:rPr lang="it-IT" baseline="30000" dirty="0"/>
              <a:t>± </a:t>
            </a:r>
            <a:r>
              <a:rPr lang="it-IT" dirty="0"/>
              <a:t>tagging </a:t>
            </a:r>
            <a:r>
              <a:rPr lang="it-IT" dirty="0" err="1"/>
              <a:t>planes</a:t>
            </a:r>
            <a:endParaRPr lang="it-IT" baseline="30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7EEC63-BBD2-7234-5952-0470F509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805" y="1199379"/>
            <a:ext cx="5070190" cy="43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0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86ECD-5023-4052-DC4C-DF47EB59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971" y="337819"/>
            <a:ext cx="10052858" cy="686435"/>
          </a:xfrm>
        </p:spPr>
        <p:txBody>
          <a:bodyPr>
            <a:noAutofit/>
          </a:bodyPr>
          <a:lstStyle/>
          <a:p>
            <a:r>
              <a:rPr lang="it-IT" sz="3200" dirty="0"/>
              <a:t>Gianluca and </a:t>
            </a:r>
            <a:r>
              <a:rPr lang="it-IT" sz="3200" dirty="0" err="1"/>
              <a:t>Cavaletti</a:t>
            </a:r>
            <a:r>
              <a:rPr lang="it-IT" sz="3200" dirty="0"/>
              <a:t> working on e</a:t>
            </a:r>
            <a:r>
              <a:rPr lang="it-IT" sz="3200" baseline="30000" dirty="0"/>
              <a:t>± </a:t>
            </a:r>
            <a:r>
              <a:rPr lang="it-IT" sz="3200" dirty="0" err="1"/>
              <a:t>beam</a:t>
            </a:r>
            <a:r>
              <a:rPr lang="it-IT" sz="3200" dirty="0"/>
              <a:t> tagging in the tunnel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F0CC210-D1F6-CB3F-2F13-660CDC961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0137" y="1293607"/>
            <a:ext cx="4918841" cy="7378262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243AE7-C595-2CE1-9A67-5E56A2F82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23" y="1293607"/>
            <a:ext cx="4918841" cy="73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17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05DC403-0699-1B92-B79E-8E22F3333A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b="0" dirty="0"/>
                  <a:t>E687: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Dalitz</a:t>
                </a:r>
                <a:r>
                  <a:rPr lang="it-IT" dirty="0"/>
                  <a:t> Plots</a:t>
                </a:r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05DC403-0699-1B92-B79E-8E22F3333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egnaposto contenuto 4" descr="Immagine che contiene disegno, testo, diagramma, schizzo&#10;&#10;Il contenuto generato dall'IA potrebbe non essere corretto.">
            <a:extLst>
              <a:ext uri="{FF2B5EF4-FFF2-40B4-BE49-F238E27FC236}">
                <a16:creationId xmlns:a16="http://schemas.microsoft.com/office/drawing/2014/main" id="{63C8C970-E7B3-A5DD-7D62-E0F2AA92F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0" y="1863757"/>
            <a:ext cx="4038950" cy="2979678"/>
          </a:xfrm>
        </p:spPr>
      </p:pic>
      <p:pic>
        <p:nvPicPr>
          <p:cNvPr id="7" name="Immagine 6" descr="Immagine che contiene testo, disegno, diagramma, schizzo&#10;&#10;Il contenuto generato dall'IA potrebbe non essere corretto.">
            <a:extLst>
              <a:ext uri="{FF2B5EF4-FFF2-40B4-BE49-F238E27FC236}">
                <a16:creationId xmlns:a16="http://schemas.microsoft.com/office/drawing/2014/main" id="{03E22CAD-3A4E-8423-3A0B-C80C3E4CE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36" y="1897622"/>
            <a:ext cx="3734124" cy="28844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olo 1">
                <a:extLst>
                  <a:ext uri="{FF2B5EF4-FFF2-40B4-BE49-F238E27FC236}">
                    <a16:creationId xmlns:a16="http://schemas.microsoft.com/office/drawing/2014/main" id="{A19B00BB-378E-91B3-7BD8-AB6766E0AF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8066" y="2398183"/>
                <a:ext cx="9423398" cy="4995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dirty="0"/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7" name="Titolo 1">
                <a:extLst>
                  <a:ext uri="{FF2B5EF4-FFF2-40B4-BE49-F238E27FC236}">
                    <a16:creationId xmlns:a16="http://schemas.microsoft.com/office/drawing/2014/main" id="{A19B00BB-378E-91B3-7BD8-AB6766E0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066" y="2398183"/>
                <a:ext cx="9423398" cy="499534"/>
              </a:xfrm>
              <a:prstGeom prst="rect">
                <a:avLst/>
              </a:prstGeom>
              <a:blipFill>
                <a:blip r:embed="rId5"/>
                <a:stretch>
                  <a:fillRect t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olo 1">
            <a:extLst>
              <a:ext uri="{FF2B5EF4-FFF2-40B4-BE49-F238E27FC236}">
                <a16:creationId xmlns:a16="http://schemas.microsoft.com/office/drawing/2014/main" id="{F302D90A-5047-86B4-6C80-5237982FC63F}"/>
              </a:ext>
            </a:extLst>
          </p:cNvPr>
          <p:cNvSpPr txBox="1">
            <a:spLocks/>
          </p:cNvSpPr>
          <p:nvPr/>
        </p:nvSpPr>
        <p:spPr>
          <a:xfrm>
            <a:off x="4699000" y="2260601"/>
            <a:ext cx="550333" cy="77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A032EE50-260B-1948-0063-393BEC472C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1800" y="2398183"/>
                <a:ext cx="9423398" cy="4995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dirty="0"/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A032EE50-260B-1948-0063-393BEC472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800" y="2398183"/>
                <a:ext cx="9423398" cy="499534"/>
              </a:xfrm>
              <a:prstGeom prst="rect">
                <a:avLst/>
              </a:prstGeom>
              <a:blipFill>
                <a:blip r:embed="rId6"/>
                <a:stretch>
                  <a:fillRect t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74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EC1155-F985-87D9-5CBB-B2A00CF6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miei vent’anni con Gianpaolo: 1974 - 1994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DDE212F-0121-FEF5-7307-254F9C5CF4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it-IT" dirty="0"/>
                  <a:t>Sono stati vent’anni formidabili e unici per la HEP:</a:t>
                </a:r>
              </a:p>
              <a:p>
                <a:endParaRPr lang="it-IT" dirty="0"/>
              </a:p>
              <a:p>
                <a:pPr lvl="1"/>
                <a:r>
                  <a:rPr lang="it-IT" dirty="0"/>
                  <a:t>1975: </a:t>
                </a:r>
                <a:r>
                  <a:rPr lang="el-GR" dirty="0"/>
                  <a:t>Ϳ</a:t>
                </a:r>
                <a:r>
                  <a:rPr lang="it-IT" dirty="0"/>
                  <a:t>/</a:t>
                </a:r>
                <a:r>
                  <a:rPr lang="el-GR" dirty="0"/>
                  <a:t>Ψ</a:t>
                </a:r>
                <a:r>
                  <a:rPr lang="it-IT" dirty="0"/>
                  <a:t>, BNL e SLAC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La rivoluzione di Novembre!</a:t>
                </a:r>
              </a:p>
              <a:p>
                <a:pPr lvl="1"/>
                <a:r>
                  <a:rPr lang="it-IT" dirty="0"/>
                  <a:t>1978: </a:t>
                </a:r>
                <a:r>
                  <a:rPr lang="el-GR" dirty="0"/>
                  <a:t>ϒ</a:t>
                </a:r>
                <a:r>
                  <a:rPr lang="it-IT" dirty="0"/>
                  <a:t>, FNAL </a:t>
                </a:r>
              </a:p>
              <a:p>
                <a:pPr lvl="1"/>
                <a:r>
                  <a:rPr lang="it-IT" dirty="0"/>
                  <a:t>1982: W, CERN </a:t>
                </a:r>
              </a:p>
              <a:p>
                <a:pPr lvl="1"/>
                <a:r>
                  <a:rPr lang="it-IT" dirty="0"/>
                  <a:t>1983: Z, CERN</a:t>
                </a:r>
              </a:p>
              <a:p>
                <a:pPr lvl="1"/>
                <a:r>
                  <a:rPr lang="it-IT" dirty="0"/>
                  <a:t>1995: </a:t>
                </a:r>
                <a:r>
                  <a:rPr lang="it-IT" sz="2800" i="1" dirty="0"/>
                  <a:t>t</a:t>
                </a:r>
                <a:r>
                  <a:rPr lang="it-IT" i="1" dirty="0"/>
                  <a:t>, </a:t>
                </a:r>
                <a:r>
                  <a:rPr lang="it-IT" dirty="0"/>
                  <a:t>FNAL</a:t>
                </a:r>
              </a:p>
              <a:p>
                <a:r>
                  <a:rPr lang="it-IT" dirty="0"/>
                  <a:t>e subito dopo</a:t>
                </a:r>
              </a:p>
              <a:p>
                <a:pPr lvl="1"/>
                <a:r>
                  <a:rPr lang="it-IT" dirty="0"/>
                  <a:t>2012: H, CERN</a:t>
                </a:r>
              </a:p>
              <a:p>
                <a:pPr lvl="1"/>
                <a:endParaRPr lang="it-IT" dirty="0"/>
              </a:p>
              <a:p>
                <a:r>
                  <a:rPr lang="it-IT" dirty="0"/>
                  <a:t>Auguro a tutti i nostri giovani colleghi di poter vivere un periodo analogo in un prossimo futuro! </a:t>
                </a:r>
              </a:p>
              <a:p>
                <a:pPr lvl="1"/>
                <a:r>
                  <a:rPr lang="it-IT" dirty="0"/>
                  <a:t>Speriamo!!!!!!!!!!!!</a:t>
                </a:r>
              </a:p>
              <a:p>
                <a:pPr lvl="1"/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DDE212F-0121-FEF5-7307-254F9C5CF4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501" r="-1275"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080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BFBF2447-850D-65C3-54A3-40F21381CC6B}"/>
              </a:ext>
            </a:extLst>
          </p:cNvPr>
          <p:cNvGrpSpPr/>
          <p:nvPr/>
        </p:nvGrpSpPr>
        <p:grpSpPr>
          <a:xfrm>
            <a:off x="689483" y="5760585"/>
            <a:ext cx="3774809" cy="814152"/>
            <a:chOff x="689483" y="5760585"/>
            <a:chExt cx="3774809" cy="81415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B684DB3-3554-1D6A-87FF-C799E32F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08" y="5760585"/>
              <a:ext cx="3524555" cy="198137"/>
            </a:xfrm>
            <a:prstGeom prst="rect">
              <a:avLst/>
            </a:prstGeom>
          </p:spPr>
        </p:pic>
        <p:pic>
          <p:nvPicPr>
            <p:cNvPr id="13" name="Immagine 12" descr="Immagine che contiene testo, Carattere, bianco&#10;&#10;Il contenuto generato dall'IA potrebbe non essere corretto.">
              <a:extLst>
                <a:ext uri="{FF2B5EF4-FFF2-40B4-BE49-F238E27FC236}">
                  <a16:creationId xmlns:a16="http://schemas.microsoft.com/office/drawing/2014/main" id="{E5004CA9-FD10-F983-3AFB-7B09146E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58" y="5967691"/>
              <a:ext cx="3627434" cy="560119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61F3DEDA-6E19-B7D2-4DF7-86FBD7EEE340}"/>
                </a:ext>
              </a:extLst>
            </p:cNvPr>
            <p:cNvSpPr/>
            <p:nvPr/>
          </p:nvSpPr>
          <p:spPr>
            <a:xfrm>
              <a:off x="836858" y="5967691"/>
              <a:ext cx="2592475" cy="122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75990A5-C08F-9E8A-F63C-E3ADDF93623D}"/>
                </a:ext>
              </a:extLst>
            </p:cNvPr>
            <p:cNvSpPr/>
            <p:nvPr/>
          </p:nvSpPr>
          <p:spPr>
            <a:xfrm>
              <a:off x="1722788" y="6305988"/>
              <a:ext cx="2592475" cy="122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20FC6C7E-E07D-F0E8-5115-01B2FF5BB66A}"/>
                </a:ext>
              </a:extLst>
            </p:cNvPr>
            <p:cNvSpPr/>
            <p:nvPr/>
          </p:nvSpPr>
          <p:spPr>
            <a:xfrm>
              <a:off x="689483" y="6452516"/>
              <a:ext cx="2592475" cy="122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55240DA3-EEF1-74BD-B0C5-E3359CCB5EF7}"/>
              </a:ext>
            </a:extLst>
          </p:cNvPr>
          <p:cNvSpPr/>
          <p:nvPr/>
        </p:nvSpPr>
        <p:spPr>
          <a:xfrm>
            <a:off x="2145978" y="6417742"/>
            <a:ext cx="2592475" cy="12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2" name="Immagine 21" descr="Immagine che contiene testo, Carattere, bianco, tipografia&#10;&#10;Il contenuto generato dall'IA potrebbe non essere corretto.">
            <a:extLst>
              <a:ext uri="{FF2B5EF4-FFF2-40B4-BE49-F238E27FC236}">
                <a16:creationId xmlns:a16="http://schemas.microsoft.com/office/drawing/2014/main" id="{6B6A435A-0CC4-D78F-CFFB-07DD0AF72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78" y="16367"/>
            <a:ext cx="6373615" cy="959137"/>
          </a:xfrm>
          <a:prstGeom prst="rect">
            <a:avLst/>
          </a:prstGeom>
        </p:spPr>
      </p:pic>
      <p:pic>
        <p:nvPicPr>
          <p:cNvPr id="5" name="Segnaposto contenuto 4" descr="Immagine che contiene testo, diagramm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B27EBC53-2B45-9D63-A856-FDA660A47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13" y="588532"/>
            <a:ext cx="7004911" cy="5951431"/>
          </a:xfrm>
        </p:spPr>
      </p:pic>
      <p:pic>
        <p:nvPicPr>
          <p:cNvPr id="7" name="Immagine 6" descr="Immagine che contiene testo, diagramma, schizzo, disegno&#10;&#10;Il contenuto generato dall'IA potrebbe non essere corretto.">
            <a:extLst>
              <a:ext uri="{FF2B5EF4-FFF2-40B4-BE49-F238E27FC236}">
                <a16:creationId xmlns:a16="http://schemas.microsoft.com/office/drawing/2014/main" id="{BED2CD65-B98D-6880-7410-6FBA367BA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89" y="756272"/>
            <a:ext cx="3058743" cy="49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95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1DB84-372A-8B50-75B9-B0875E67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principali risultati di E687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3942E4-3618-1697-2557-199A595E219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838200" y="1825625"/>
            <a:ext cx="10686458" cy="4422039"/>
          </a:xfrm>
        </p:spPr>
        <p:txBody>
          <a:bodyPr>
            <a:normAutofit/>
          </a:bodyPr>
          <a:lstStyle/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This technique allowed precision measurements of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meson and baryon charmed particle (D, D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Λ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Σ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Ξ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Ω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lifetimes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achieving for the first time the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lifetime hierarchy in the Charm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sector; in particular the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Ω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lifetime was measured for the first time.  </a:t>
            </a:r>
            <a:endParaRPr lang="it-IT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For many years, the E687 lifetimes have been the best measurements, as reported in the Particle Data Book.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In addition,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for the first time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several excited states of charmed particles,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Cabibbo and double Cabibbo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suppressed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decays</a:t>
            </a:r>
            <a:r>
              <a:rPr lang="it-IT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charmed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particle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semileptonic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decays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have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been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detected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studied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it-IT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Moreover,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 the first time</a:t>
            </a:r>
            <a:r>
              <a:rPr lang="en-US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Dalitz plot </a:t>
            </a:r>
            <a:r>
              <a:rPr lang="en-US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analyses of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D0 ---&gt; K0(s) Pi+ Pi-</a:t>
            </a:r>
            <a:r>
              <a:rPr lang="en-US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D0 ---&gt; K0(s) K+ K-  </a:t>
            </a:r>
            <a:r>
              <a:rPr lang="en-US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it-IT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D+,Ds</a:t>
            </a:r>
            <a:r>
              <a:rPr lang="it-IT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--&gt; K+K-pi+ </a:t>
            </a:r>
            <a:r>
              <a:rPr lang="it-IT" sz="1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were</a:t>
            </a:r>
            <a:r>
              <a:rPr lang="it-IT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performed</a:t>
            </a:r>
            <a:r>
              <a:rPr lang="it-IT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See for instance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Physics Report, 289(1997), issues 1&amp;2 </a:t>
            </a:r>
            <a:endParaRPr lang="it-IT" sz="12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sz="18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8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68A0B2-A691-7DBC-877E-9A4422B1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c’erano anche </a:t>
            </a:r>
            <a:br>
              <a:rPr lang="it-IT" dirty="0"/>
            </a:br>
            <a:r>
              <a:rPr lang="it-IT" dirty="0"/>
              <a:t>i relativi </a:t>
            </a:r>
            <a:r>
              <a:rPr lang="it-IT" dirty="0" err="1"/>
              <a:t>drawbacks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FF2D24-0693-F2D2-23DA-9DD85BAFD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51567" cy="4351338"/>
          </a:xfrm>
        </p:spPr>
        <p:txBody>
          <a:bodyPr/>
          <a:lstStyle/>
          <a:p>
            <a:r>
              <a:rPr lang="it-IT"/>
              <a:t>Erano i </a:t>
            </a:r>
            <a:r>
              <a:rPr lang="it-IT" dirty="0"/>
              <a:t>tempi delle Timberland!</a:t>
            </a:r>
          </a:p>
          <a:p>
            <a:r>
              <a:rPr lang="it-IT" dirty="0"/>
              <a:t>Avevamo sempre una lista </a:t>
            </a:r>
          </a:p>
          <a:p>
            <a:pPr marL="0" indent="0">
              <a:buNone/>
            </a:pPr>
            <a:r>
              <a:rPr lang="it-IT" dirty="0"/>
              <a:t>   di ordini da soddisfare e </a:t>
            </a:r>
          </a:p>
          <a:p>
            <a:pPr marL="0" indent="0">
              <a:buNone/>
            </a:pPr>
            <a:r>
              <a:rPr lang="it-IT" dirty="0"/>
              <a:t>   dovevamo conviverci!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37E9C5-BAD8-F63C-D385-73C59CB2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574" y="334116"/>
            <a:ext cx="3846786" cy="558099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803E5D-C025-93CF-3588-27029013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33" r="-18133"/>
          <a:stretch/>
        </p:blipFill>
        <p:spPr>
          <a:xfrm>
            <a:off x="5418032" y="2422146"/>
            <a:ext cx="2423475" cy="35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1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6E30F-8D7D-0C32-CCD5-17603F66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8904"/>
          </a:xfrm>
        </p:spPr>
        <p:txBody>
          <a:bodyPr/>
          <a:lstStyle/>
          <a:p>
            <a:r>
              <a:rPr lang="it-IT" dirty="0"/>
              <a:t>E dopo E687?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CEDECE-1483-6E68-7406-2E44C5DF4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505"/>
            <a:ext cx="10515600" cy="4834458"/>
          </a:xfrm>
        </p:spPr>
        <p:txBody>
          <a:bodyPr>
            <a:normAutofit/>
          </a:bodyPr>
          <a:lstStyle/>
          <a:p>
            <a:r>
              <a:rPr lang="it-IT" dirty="0"/>
              <a:t>Gianpaolo ci aveva cresciuti e formati e, grazie a lui, avevamo ottenuto importanti finanziamenti dallo INFN</a:t>
            </a:r>
          </a:p>
          <a:p>
            <a:r>
              <a:rPr lang="it-IT" dirty="0"/>
              <a:t>Ora eravamo in grado di camminare da soli</a:t>
            </a:r>
          </a:p>
          <a:p>
            <a:pPr lvl="1"/>
            <a:r>
              <a:rPr lang="it-IT" dirty="0"/>
              <a:t>Io, tra l’altro, ero stato nominato co-</a:t>
            </a:r>
            <a:r>
              <a:rPr lang="it-IT" dirty="0" err="1"/>
              <a:t>spokesperson</a:t>
            </a:r>
            <a:r>
              <a:rPr lang="it-IT" dirty="0"/>
              <a:t> di E831, la fase 2 di E687</a:t>
            </a:r>
          </a:p>
          <a:p>
            <a:r>
              <a:rPr lang="it-IT" dirty="0"/>
              <a:t>Decise quindi di ampliare gli orizzonti del gruppo occupandosi della fisica del neutrino per dar spazio anche alle altre persone del gruppo</a:t>
            </a:r>
          </a:p>
          <a:p>
            <a:r>
              <a:rPr lang="it-IT" dirty="0"/>
              <a:t>E anche in questo, ha ottenuto importanti risultati</a:t>
            </a:r>
          </a:p>
          <a:p>
            <a:pPr lvl="1"/>
            <a:r>
              <a:rPr lang="it-IT" dirty="0"/>
              <a:t>Lo capiremo meglio dal prossimo talk.</a:t>
            </a:r>
          </a:p>
          <a:p>
            <a:r>
              <a:rPr lang="it-IT" dirty="0"/>
              <a:t>Grazie Gianpaolo!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874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991CF0-5EC5-91F9-AC58-CC8F7288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937"/>
          </a:xfrm>
        </p:spPr>
        <p:txBody>
          <a:bodyPr/>
          <a:lstStyle/>
          <a:p>
            <a:r>
              <a:rPr lang="it-IT" dirty="0"/>
              <a:t>Gianpaolo nella Fisica delle Alte Energie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B80D92-3912-4726-63E8-1F8FA182A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913"/>
            <a:ext cx="10515600" cy="4797049"/>
          </a:xfrm>
        </p:spPr>
        <p:txBody>
          <a:bodyPr>
            <a:normAutofit lnSpcReduction="10000"/>
          </a:bodyPr>
          <a:lstStyle/>
          <a:p>
            <a:r>
              <a:rPr lang="it-IT" dirty="0"/>
              <a:t>E’ stato il primo ad intuire le potenzialità dei rivelatori a semiconduttore nella HEP e ad utilizzarle</a:t>
            </a:r>
          </a:p>
          <a:p>
            <a:pPr lvl="1"/>
            <a:r>
              <a:rPr lang="it-IT" dirty="0"/>
              <a:t>Ai tempi, anni ‘70, i rivelatori di posizione erano sostanzialmente a gas, </a:t>
            </a:r>
            <a:r>
              <a:rPr lang="it-IT" dirty="0" err="1"/>
              <a:t>eg</a:t>
            </a:r>
            <a:r>
              <a:rPr lang="it-IT" dirty="0"/>
              <a:t> </a:t>
            </a:r>
            <a:r>
              <a:rPr lang="it-IT" dirty="0" err="1"/>
              <a:t>MWPC’s</a:t>
            </a:r>
            <a:r>
              <a:rPr lang="it-IT" dirty="0"/>
              <a:t> e Drift </a:t>
            </a:r>
            <a:r>
              <a:rPr lang="it-IT" dirty="0" err="1"/>
              <a:t>Chamber’s</a:t>
            </a:r>
            <a:r>
              <a:rPr lang="it-IT" dirty="0"/>
              <a:t>, con notevoli limiti sia in risoluzione spaziale, &gt;100 </a:t>
            </a:r>
            <a:r>
              <a:rPr lang="it-IT" dirty="0" err="1"/>
              <a:t>microns</a:t>
            </a:r>
            <a:r>
              <a:rPr lang="it-IT" dirty="0"/>
              <a:t>, che temporale, &gt; 10 ns</a:t>
            </a:r>
          </a:p>
          <a:p>
            <a:r>
              <a:rPr lang="it-IT" dirty="0"/>
              <a:t>e per questo ha collaborato con il gruppo di Franco Manfredi</a:t>
            </a:r>
          </a:p>
          <a:p>
            <a:pPr lvl="1"/>
            <a:r>
              <a:rPr lang="it-IT" dirty="0"/>
              <a:t>uno degli antesignani, insieme a Gatti e </a:t>
            </a:r>
            <a:r>
              <a:rPr lang="it-IT" dirty="0" err="1"/>
              <a:t>Radeka</a:t>
            </a:r>
            <a:r>
              <a:rPr lang="it-IT" dirty="0"/>
              <a:t>, dell’elettronica nucleare e anche mio professore al Poli</a:t>
            </a:r>
          </a:p>
          <a:p>
            <a:r>
              <a:rPr lang="it-IT" dirty="0"/>
              <a:t>Il primo rivelatore al Si nella HEP </a:t>
            </a:r>
            <a:r>
              <a:rPr lang="it-IT" dirty="0" err="1"/>
              <a:t>e’</a:t>
            </a:r>
            <a:r>
              <a:rPr lang="it-IT" dirty="0"/>
              <a:t> stato l’ Active Target dell’esperimento NA1 al Cern</a:t>
            </a:r>
          </a:p>
          <a:p>
            <a:pPr lvl="1"/>
            <a:r>
              <a:rPr lang="it-IT" dirty="0"/>
              <a:t>NA1, Charm </a:t>
            </a:r>
            <a:r>
              <a:rPr lang="it-IT" dirty="0" err="1"/>
              <a:t>photoproduction</a:t>
            </a:r>
            <a:r>
              <a:rPr lang="it-IT" dirty="0"/>
              <a:t> </a:t>
            </a:r>
            <a:r>
              <a:rPr lang="it-IT" dirty="0" err="1"/>
              <a:t>exp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CERN North Hall</a:t>
            </a:r>
          </a:p>
          <a:p>
            <a:pPr lvl="2"/>
            <a:r>
              <a:rPr lang="it-IT" dirty="0"/>
              <a:t>In </a:t>
            </a:r>
            <a:r>
              <a:rPr lang="it-IT" dirty="0" err="1"/>
              <a:t>realta’</a:t>
            </a:r>
            <a:r>
              <a:rPr lang="it-IT" dirty="0"/>
              <a:t> una simile Active Target di Si era </a:t>
            </a:r>
            <a:r>
              <a:rPr lang="it-IT" dirty="0" err="1"/>
              <a:t>gia’</a:t>
            </a:r>
            <a:r>
              <a:rPr lang="it-IT" dirty="0"/>
              <a:t> stata usata da Giampaolo a </a:t>
            </a:r>
            <a:r>
              <a:rPr lang="it-IT" dirty="0" err="1"/>
              <a:t>Serpukov</a:t>
            </a:r>
            <a:r>
              <a:rPr lang="it-IT" dirty="0"/>
              <a:t> per selezionare la produzione coerente da </a:t>
            </a:r>
            <a:r>
              <a:rPr lang="el-GR" dirty="0"/>
              <a:t>π</a:t>
            </a:r>
            <a:r>
              <a:rPr lang="it-IT" dirty="0"/>
              <a:t>¯ di 40 GeV in Si</a:t>
            </a:r>
          </a:p>
        </p:txBody>
      </p:sp>
    </p:spTree>
    <p:extLst>
      <p:ext uri="{BB962C8B-B14F-4D97-AF65-F5344CB8AC3E}">
        <p14:creationId xmlns:p14="http://schemas.microsoft.com/office/powerpoint/2010/main" val="406642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3BE3C2-E0B5-238D-1266-80EFE063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/>
          <a:lstStyle/>
          <a:p>
            <a:r>
              <a:rPr lang="it-IT" dirty="0"/>
              <a:t>Gianpaolo nella Fisica delle Alte Energie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7EA70B-7A8D-A667-63C3-90AB627F5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353"/>
            <a:ext cx="10515600" cy="4705610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Gia’</a:t>
            </a:r>
            <a:r>
              <a:rPr lang="it-IT" dirty="0"/>
              <a:t> da laureando (nel ‘74) avevo avuto modo di apprezzare l’organizzazione del gruppo di Gianpaolo</a:t>
            </a:r>
          </a:p>
          <a:p>
            <a:r>
              <a:rPr lang="it-IT" dirty="0"/>
              <a:t>Accanto all’ovvio sottogruppo che si occupava dell’analisi dei dati, aveva messo in piedi altri due sottogruppi che si sono poi rivelati cruciali per il successo del gruppo</a:t>
            </a:r>
          </a:p>
          <a:p>
            <a:pPr lvl="1"/>
            <a:r>
              <a:rPr lang="it-IT" dirty="0"/>
              <a:t>Quello del DAQ guidato da Silvano Sala</a:t>
            </a:r>
          </a:p>
          <a:p>
            <a:pPr lvl="2"/>
            <a:r>
              <a:rPr lang="it-IT" dirty="0"/>
              <a:t>Era appena iniziata la rivoluzione introdotta dai computer nel DAQ degli esperimenti</a:t>
            </a:r>
          </a:p>
          <a:p>
            <a:pPr lvl="1"/>
            <a:r>
              <a:rPr lang="it-IT" dirty="0"/>
              <a:t>e quello del laboratorio di elettronica che si avvaleva della collaborazione di Franco Manfredi</a:t>
            </a:r>
          </a:p>
          <a:p>
            <a:pPr lvl="2"/>
            <a:r>
              <a:rPr lang="it-IT" dirty="0"/>
              <a:t>Poteva contare su uno straordinario progettista, Piero </a:t>
            </a:r>
            <a:r>
              <a:rPr lang="it-IT" dirty="0" err="1"/>
              <a:t>Inzani</a:t>
            </a:r>
            <a:r>
              <a:rPr lang="it-IT" dirty="0"/>
              <a:t>, e dei tecnici di lunga e provata esperienza, Pasquale D’Angelo e Aldo </a:t>
            </a:r>
            <a:r>
              <a:rPr lang="it-IT" dirty="0" err="1"/>
              <a:t>Igiuni</a:t>
            </a:r>
            <a:r>
              <a:rPr lang="it-IT" dirty="0"/>
              <a:t> </a:t>
            </a:r>
          </a:p>
          <a:p>
            <a:r>
              <a:rPr lang="it-IT" dirty="0"/>
              <a:t>In buona sostanza, potevamo progettare e mettere in piedi un esperimento dalla A alla Z!</a:t>
            </a:r>
          </a:p>
        </p:txBody>
      </p:sp>
    </p:spTree>
    <p:extLst>
      <p:ext uri="{BB962C8B-B14F-4D97-AF65-F5344CB8AC3E}">
        <p14:creationId xmlns:p14="http://schemas.microsoft.com/office/powerpoint/2010/main" val="300113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8D10E-5599-FE5F-EB37-9BC10898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CERN </a:t>
            </a:r>
            <a:r>
              <a:rPr lang="it-IT" dirty="0" err="1"/>
              <a:t>Serpukhov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No. 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873D58-7520-8A52-68EE-14531230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E’ stato il primo esperimento del gruppo di Gianpaolo, a cui ho partecipato da laureando (1974) e nei primi anni della mia carriera INFN</a:t>
            </a:r>
          </a:p>
          <a:p>
            <a:r>
              <a:rPr lang="it-IT" dirty="0"/>
              <a:t>Riguardava la produzione coerente di 3 π su diversi bersagli utilizzando un fascio di π¯ a 40 GeV</a:t>
            </a:r>
          </a:p>
          <a:p>
            <a:pPr lvl="1"/>
            <a:r>
              <a:rPr lang="it-IT" dirty="0"/>
              <a:t>Ai tempi l’energia massima raggiungibile al CERN era quella del PS pari a soli 28 GeV (</a:t>
            </a:r>
            <a:r>
              <a:rPr lang="it-IT" dirty="0" err="1"/>
              <a:t>cfr</a:t>
            </a:r>
            <a:r>
              <a:rPr lang="it-IT" dirty="0"/>
              <a:t> 70 GeV a </a:t>
            </a:r>
            <a:r>
              <a:rPr lang="it-IT" dirty="0" err="1"/>
              <a:t>Serpukov</a:t>
            </a:r>
            <a:r>
              <a:rPr lang="it-IT" dirty="0"/>
              <a:t>)</a:t>
            </a:r>
          </a:p>
          <a:p>
            <a:r>
              <a:rPr lang="it-IT" dirty="0"/>
              <a:t>I risultati sono ben spiegati dal modello ottico a piccoli valori di t, dove la produzione </a:t>
            </a:r>
            <a:r>
              <a:rPr lang="it-IT" dirty="0" err="1"/>
              <a:t>e’</a:t>
            </a:r>
            <a:r>
              <a:rPr lang="it-IT" dirty="0"/>
              <a:t> sostanzialmente coerente, e  dal modello completo di </a:t>
            </a:r>
            <a:r>
              <a:rPr lang="it-IT" dirty="0" err="1"/>
              <a:t>Kolbig</a:t>
            </a:r>
            <a:r>
              <a:rPr lang="it-IT" dirty="0"/>
              <a:t> </a:t>
            </a:r>
            <a:r>
              <a:rPr lang="it-IT" dirty="0" err="1"/>
              <a:t>Margolis</a:t>
            </a:r>
            <a:r>
              <a:rPr lang="it-IT" dirty="0"/>
              <a:t> e Glauber a </a:t>
            </a:r>
            <a:r>
              <a:rPr lang="it-IT" dirty="0" err="1"/>
              <a:t>piu’</a:t>
            </a:r>
            <a:r>
              <a:rPr lang="it-IT" dirty="0"/>
              <a:t> alti valori di t e in funzione di A del bersaglio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473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ettera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EEC19BB0-C924-A8B5-32B4-48D14D8CB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96" y="120579"/>
            <a:ext cx="6980525" cy="6325148"/>
          </a:xfrm>
        </p:spPr>
      </p:pic>
      <p:pic>
        <p:nvPicPr>
          <p:cNvPr id="7" name="Immagine 6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806BCADE-E074-C7D5-F6A1-E320B3E74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9030" y="2688986"/>
            <a:ext cx="5667333" cy="19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C416D-9955-1BB0-BB06-DD75822A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tempi di </a:t>
            </a:r>
            <a:r>
              <a:rPr lang="it-IT" dirty="0" err="1"/>
              <a:t>Serpukov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D76E36-CDF5-C14B-8FDB-1A4B4B66E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Ricordo ancora le Spark </a:t>
            </a:r>
            <a:r>
              <a:rPr lang="it-IT" dirty="0" err="1"/>
              <a:t>chamber</a:t>
            </a:r>
            <a:r>
              <a:rPr lang="it-IT" dirty="0"/>
              <a:t> poste all’interno del magnete per la misura del momento delle tracce cariche</a:t>
            </a:r>
          </a:p>
          <a:p>
            <a:pPr lvl="1"/>
            <a:r>
              <a:rPr lang="it-IT" dirty="0"/>
              <a:t>Le due macchine fotografiche poste sui due lati opposti del magnete necessarie per produrre una visione stereo delle tracce</a:t>
            </a:r>
          </a:p>
          <a:p>
            <a:pPr lvl="1"/>
            <a:r>
              <a:rPr lang="it-IT" dirty="0"/>
              <a:t>e l’omino addetto alle foto che se ne stava tutto il giorno dentro la camera oscura che copriva il magnete.</a:t>
            </a:r>
          </a:p>
          <a:p>
            <a:r>
              <a:rPr lang="it-IT" dirty="0"/>
              <a:t>Non esisteva una delimitazione dell’area dell’esperimento per impedirne l’accesso durante i </a:t>
            </a:r>
            <a:r>
              <a:rPr lang="it-IT" dirty="0" err="1"/>
              <a:t>run</a:t>
            </a:r>
            <a:endParaRPr lang="it-IT" dirty="0"/>
          </a:p>
          <a:p>
            <a:pPr lvl="1"/>
            <a:r>
              <a:rPr lang="it-IT" dirty="0"/>
              <a:t>C’era una sorta di muggito che segnalava l’arrivo del fascio ed invitava ad allontanarsi</a:t>
            </a:r>
          </a:p>
          <a:p>
            <a:pPr lvl="1"/>
            <a:r>
              <a:rPr lang="it-IT" dirty="0"/>
              <a:t>Questo non </a:t>
            </a:r>
            <a:r>
              <a:rPr lang="it-IT" dirty="0" err="1"/>
              <a:t>basto’</a:t>
            </a:r>
            <a:r>
              <a:rPr lang="it-IT" dirty="0"/>
              <a:t> ad un nostro tecnico, Silvano </a:t>
            </a:r>
            <a:r>
              <a:rPr lang="it-IT" dirty="0" err="1"/>
              <a:t>Grabar</a:t>
            </a:r>
            <a:r>
              <a:rPr lang="it-IT" dirty="0"/>
              <a:t>, che, imperterrito, </a:t>
            </a:r>
            <a:r>
              <a:rPr lang="it-IT" dirty="0" err="1"/>
              <a:t>continuo’</a:t>
            </a:r>
            <a:r>
              <a:rPr lang="it-IT" dirty="0"/>
              <a:t> a verificare l’allineamento dei contatori con il teodolite</a:t>
            </a:r>
          </a:p>
          <a:p>
            <a:pPr lvl="2"/>
            <a:r>
              <a:rPr lang="it-IT" dirty="0"/>
              <a:t>Gli venne un occhio blu e, dopo 1 o 2 mesi, tutto se ne </a:t>
            </a:r>
            <a:r>
              <a:rPr lang="it-IT" dirty="0" err="1"/>
              <a:t>ando’</a:t>
            </a:r>
            <a:r>
              <a:rPr lang="it-IT" dirty="0"/>
              <a:t> come se niente fosse successo</a:t>
            </a:r>
          </a:p>
        </p:txBody>
      </p:sp>
    </p:spTree>
    <p:extLst>
      <p:ext uri="{BB962C8B-B14F-4D97-AF65-F5344CB8AC3E}">
        <p14:creationId xmlns:p14="http://schemas.microsoft.com/office/powerpoint/2010/main" val="1959695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39F50-E6A4-97CA-1261-634EDE1A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tempi di </a:t>
            </a:r>
            <a:r>
              <a:rPr lang="it-IT" dirty="0" err="1"/>
              <a:t>Serpukov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A923AE-E8FE-FC20-699B-AC4DD34A7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 foto stereo delle </a:t>
            </a:r>
            <a:r>
              <a:rPr lang="it-IT" dirty="0" err="1"/>
              <a:t>spark-chamber</a:t>
            </a:r>
            <a:r>
              <a:rPr lang="it-IT" dirty="0"/>
              <a:t> venivano poi inviate al Centro Nazionale Analisi Fotogrammi di Bologna per la loro digitalizzazione </a:t>
            </a:r>
          </a:p>
          <a:p>
            <a:r>
              <a:rPr lang="it-IT" dirty="0"/>
              <a:t>Ricordo anche Mariella Di Corato, che faceva la spola tra il nostro istituto e il vicino centro di calcolo, ricurva sotto il peso di montagne di schede dati da analizzare</a:t>
            </a:r>
          </a:p>
          <a:p>
            <a:r>
              <a:rPr lang="it-IT" dirty="0"/>
              <a:t>Ma </a:t>
            </a:r>
            <a:r>
              <a:rPr lang="it-IT" dirty="0" err="1"/>
              <a:t>cio’</a:t>
            </a:r>
            <a:r>
              <a:rPr lang="it-IT" dirty="0"/>
              <a:t> che non </a:t>
            </a:r>
            <a:r>
              <a:rPr lang="it-IT" dirty="0" err="1"/>
              <a:t>dimentichero’</a:t>
            </a:r>
            <a:r>
              <a:rPr lang="it-IT" dirty="0"/>
              <a:t> mai era il livello culturale dei miei colleghi russi</a:t>
            </a:r>
          </a:p>
          <a:p>
            <a:pPr lvl="1"/>
            <a:r>
              <a:rPr lang="it-IT" dirty="0"/>
              <a:t>Per darvi un esempio, conoscevano profondamente il rinascimento italiano ( e sicuramente molto meglio di me)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4192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2005</Words>
  <Application>Microsoft Office PowerPoint</Application>
  <PresentationFormat>Widescreen</PresentationFormat>
  <Paragraphs>157</Paragraphs>
  <Slides>33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Cambria Math</vt:lpstr>
      <vt:lpstr>Roboto</vt:lpstr>
      <vt:lpstr>Symbol</vt:lpstr>
      <vt:lpstr>Times New Roman</vt:lpstr>
      <vt:lpstr>Tema di Office</vt:lpstr>
      <vt:lpstr>Vent’anni con Gianpaolo</vt:lpstr>
      <vt:lpstr>Premessa</vt:lpstr>
      <vt:lpstr>I miei vent’anni con Gianpaolo: 1974 - 1994</vt:lpstr>
      <vt:lpstr>Gianpaolo nella Fisica delle Alte Energie</vt:lpstr>
      <vt:lpstr>Gianpaolo nella Fisica delle Alte Energie</vt:lpstr>
      <vt:lpstr>CERN Serpukhov experiment No. 5</vt:lpstr>
      <vt:lpstr>Presentazione standard di PowerPoint</vt:lpstr>
      <vt:lpstr>I tempi di Serpukov</vt:lpstr>
      <vt:lpstr>I tempi di Serpukov</vt:lpstr>
      <vt:lpstr>E poi arrivo’ la Rivoluzione di Novembre</vt:lpstr>
      <vt:lpstr>Presentazione standard di PowerPoint</vt:lpstr>
      <vt:lpstr>NA1 Layout</vt:lpstr>
      <vt:lpstr>Looking for the“multiplicity jump” . </vt:lpstr>
      <vt:lpstr>Ma non fini’ qui!</vt:lpstr>
      <vt:lpstr> NA7: pion radius of &lt;r2&gt;1/2 = 0.657 ± 0.012 fm</vt:lpstr>
      <vt:lpstr>Gianpaolo guardo’ oltreoceano</vt:lpstr>
      <vt:lpstr>E cosi’ fu: esperimento E687 a FNAL (1987-92)</vt:lpstr>
      <vt:lpstr>E tutto questo grazie alla lungimiranza di GP</vt:lpstr>
      <vt:lpstr>Presentazione standard di PowerPoint</vt:lpstr>
      <vt:lpstr>E687 Layout</vt:lpstr>
      <vt:lpstr>L’apparato sperimentale di E687</vt:lpstr>
      <vt:lpstr>Il Microvertice di E687</vt:lpstr>
      <vt:lpstr>Presentazione standard di PowerPoint</vt:lpstr>
      <vt:lpstr>Presentazione standard di PowerPoint</vt:lpstr>
      <vt:lpstr>Positioning the µ-vertex hut</vt:lpstr>
      <vt:lpstr>A beam-tagging station</vt:lpstr>
      <vt:lpstr>Daniele checking the e± tagging planes</vt:lpstr>
      <vt:lpstr>Gianluca and Cavaletti working on e± beam tagging in the tunnel</vt:lpstr>
      <vt:lpstr>E687:   D^+, D_s^+→K^+ K^- π^+ Dalitz Plots</vt:lpstr>
      <vt:lpstr>Presentazione standard di PowerPoint</vt:lpstr>
      <vt:lpstr>I principali risultati di E687</vt:lpstr>
      <vt:lpstr>Ma c’erano anche  i relativi drawbacks</vt:lpstr>
      <vt:lpstr>E dopo E687?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luigi moroni</dc:creator>
  <cp:lastModifiedBy>luigi moroni</cp:lastModifiedBy>
  <cp:revision>5</cp:revision>
  <dcterms:created xsi:type="dcterms:W3CDTF">2025-02-28T12:31:32Z</dcterms:created>
  <dcterms:modified xsi:type="dcterms:W3CDTF">2025-06-11T17:15:20Z</dcterms:modified>
</cp:coreProperties>
</file>