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93" d="100"/>
          <a:sy n="93" d="100"/>
        </p:scale>
        <p:origin x="27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11E1C9-D214-4F55-B87A-F6E5A4546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CF9A95-663A-4D19-B30E-0A6F58FCD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09396F-FF4D-4F78-9181-D296D1424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886349-A94C-4E57-A174-30F715A6E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1A0724-ECBF-468E-B521-B9B9AB782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536EBA-E809-4A10-BE49-7B49F444C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5C998B-3A04-4A27-933A-740CE1955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AF2180-705B-4E30-959D-CA60A9C6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35DF3D-AB14-4786-AF25-B46A646A2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33FFBF-DE77-4A60-AE9E-C387AA1EF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14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C11DD9E-B583-4B92-BE28-8AB459E3D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2C7023-6BFF-4F04-8CA0-049B09249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B75D7A-13D7-4073-8552-C88E8DDB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BE92ED-9096-4368-9C9E-C88720B1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2437D1-EE1D-44D9-8E25-B1EC1AC2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58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7EE151-A88E-4334-B64B-F6D0087D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3D76F5-943E-4C07-8D51-BE3107644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149A40-1AC2-43F3-9CC9-10A0F424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331370-674B-4D72-848D-A781739FF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BDE365-1A68-4D19-8FC4-DBCEC5C84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99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847CE9-0049-4C0F-ABB8-A86545398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BAC04C-392A-4218-BF08-02AC19802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666C75-E96E-4F17-9805-5102C6132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CB8633-0538-4F2C-8B1B-FDDEA245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CFDA56-4526-4880-B898-BCD6BBD5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80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E68042-2F80-402D-BF15-2A2D11164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AE7FEA-1274-44DB-AF3C-788D5F4E7B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01D2CD-313B-4D81-A371-9DD852DAF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BAC37D-1FC8-4554-82F7-CC97F14D6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4939F31-C935-41E7-A44F-07761638A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16851C-1EA1-4072-8BD3-9661D9B3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55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7DC78B-AFA5-41EF-B865-78DABC895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E109A5-C103-4788-84DF-4C062F135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5ED816-CDF8-4E08-8C7D-FF633B74F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8E9C847-0D90-4756-90CB-A3DAA1772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23BD888-B8AE-47D1-B39F-2B90A6393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0782DE5-3A9C-46BA-9E5D-81772602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94907A4-D986-44EE-BB09-24EF8A6FB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E7A966-7E4D-42E1-9396-54BB5C576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24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EB2BE-DD89-4EFB-B06F-979618964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43B9A3C-3204-463A-9A96-88653C0D0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393CC48-968D-4436-BFB0-C45CFDEB6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82D4F5E-45B2-4E0A-964B-0947D4F1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8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ECA8F01-10D2-4483-99D3-2D47BFB1C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633D645-5E17-4E01-8B52-B747EC18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0D490D9-2EA5-49BF-B814-D9E2C947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97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EA5E89-0D1C-4A89-9F9E-D1D7F8593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5C3B31-FE71-41F4-9913-ED3D1D376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BFA4181-3A76-4BA3-BEAE-64E8DE5C9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0B7151-B803-413A-80CE-F317CD3A4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8915DB-FA78-41C9-BB67-4ACE44868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4F07C1-62A2-4AD6-A902-BE52D053F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986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AFC6CA-5F61-4217-BDE9-EB8441EB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A0F6D96-8870-4705-9797-E5A48AD0E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217D42-2880-4716-9C10-C2CC1EF97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6602C2-946A-49B2-9547-586D12615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F4806C-1337-43D7-AD51-29AB7FDB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D6A0C7A-7C63-4C4F-9185-BB9161E9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37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5F6D233-4D07-4B1E-A98F-0D21089BB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E9FB13-C194-44B3-B936-78231608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B9BD73-33DE-4C8A-848F-120859037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55A4-2336-4344-8066-A77979401021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831A96-F77C-491C-9B0C-DBBC8D9F47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6B5A75-3590-4FE7-AE02-80A63839B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BD01B-7C54-45D8-87BA-AD1FBC84E1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011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EDC6A5-56C4-467F-8DE9-3FA58AC9B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891" y="1122362"/>
            <a:ext cx="9964109" cy="3673303"/>
          </a:xfrm>
        </p:spPr>
        <p:txBody>
          <a:bodyPr>
            <a:normAutofit/>
          </a:bodyPr>
          <a:lstStyle/>
          <a:p>
            <a:r>
              <a:rPr lang="it-IT" dirty="0"/>
              <a:t>ASPIDES</a:t>
            </a:r>
            <a:br>
              <a:rPr lang="it-IT" dirty="0"/>
            </a:br>
            <a:br>
              <a:rPr lang="it-IT" dirty="0"/>
            </a:br>
            <a:r>
              <a:rPr lang="it-IT" sz="5400" dirty="0"/>
              <a:t>WP1- ASIC and design </a:t>
            </a:r>
            <a:r>
              <a:rPr lang="it-IT" sz="5400" dirty="0" err="1"/>
              <a:t>verification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E6318E-5CFC-4E4F-B4BA-5C2EB31FF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207090"/>
            <a:ext cx="9144000" cy="463424"/>
          </a:xfrm>
        </p:spPr>
        <p:txBody>
          <a:bodyPr/>
          <a:lstStyle/>
          <a:p>
            <a:r>
              <a:rPr lang="it-IT" dirty="0"/>
              <a:t>F. Licciulli – INFN Bari</a:t>
            </a:r>
          </a:p>
        </p:txBody>
      </p:sp>
    </p:spTree>
    <p:extLst>
      <p:ext uri="{BB962C8B-B14F-4D97-AF65-F5344CB8AC3E}">
        <p14:creationId xmlns:p14="http://schemas.microsoft.com/office/powerpoint/2010/main" val="253378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6CA9C7-E135-47EF-A244-DEC7BEEEE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46075"/>
            <a:ext cx="10990944" cy="1325563"/>
          </a:xfrm>
        </p:spPr>
        <p:txBody>
          <a:bodyPr>
            <a:normAutofit/>
          </a:bodyPr>
          <a:lstStyle/>
          <a:p>
            <a:r>
              <a:rPr lang="it-IT" sz="3600" dirty="0"/>
              <a:t>WP1 – </a:t>
            </a:r>
            <a:r>
              <a:rPr lang="it-IT" sz="3600" dirty="0" err="1"/>
              <a:t>Specifications</a:t>
            </a:r>
            <a:r>
              <a:rPr lang="it-IT" sz="3600" dirty="0"/>
              <a:t> for </a:t>
            </a:r>
            <a:r>
              <a:rPr lang="it-IT" sz="3600" dirty="0" err="1"/>
              <a:t>sensors</a:t>
            </a:r>
            <a:r>
              <a:rPr lang="it-IT" sz="3600" dirty="0"/>
              <a:t> and </a:t>
            </a:r>
            <a:r>
              <a:rPr lang="it-IT" sz="3600" dirty="0" err="1"/>
              <a:t>readout</a:t>
            </a:r>
            <a:r>
              <a:rPr lang="it-IT" sz="3600" dirty="0"/>
              <a:t> electronics</a:t>
            </a:r>
            <a:r>
              <a:rPr lang="it-IT" sz="4800" dirty="0"/>
              <a:t> 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1D16BFA8-CE2A-4423-8E08-C2E7CC9CA9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009086"/>
              </p:ext>
            </p:extLst>
          </p:nvPr>
        </p:nvGraphicFramePr>
        <p:xfrm>
          <a:off x="253999" y="979488"/>
          <a:ext cx="11575145" cy="565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029">
                  <a:extLst>
                    <a:ext uri="{9D8B030D-6E8A-4147-A177-3AD203B41FA5}">
                      <a16:colId xmlns:a16="http://schemas.microsoft.com/office/drawing/2014/main" val="3065897118"/>
                    </a:ext>
                  </a:extLst>
                </a:gridCol>
                <a:gridCol w="2315029">
                  <a:extLst>
                    <a:ext uri="{9D8B030D-6E8A-4147-A177-3AD203B41FA5}">
                      <a16:colId xmlns:a16="http://schemas.microsoft.com/office/drawing/2014/main" val="3247617736"/>
                    </a:ext>
                  </a:extLst>
                </a:gridCol>
                <a:gridCol w="2315029">
                  <a:extLst>
                    <a:ext uri="{9D8B030D-6E8A-4147-A177-3AD203B41FA5}">
                      <a16:colId xmlns:a16="http://schemas.microsoft.com/office/drawing/2014/main" val="368606304"/>
                    </a:ext>
                  </a:extLst>
                </a:gridCol>
                <a:gridCol w="2315029">
                  <a:extLst>
                    <a:ext uri="{9D8B030D-6E8A-4147-A177-3AD203B41FA5}">
                      <a16:colId xmlns:a16="http://schemas.microsoft.com/office/drawing/2014/main" val="319318272"/>
                    </a:ext>
                  </a:extLst>
                </a:gridCol>
                <a:gridCol w="2315029">
                  <a:extLst>
                    <a:ext uri="{9D8B030D-6E8A-4147-A177-3AD203B41FA5}">
                      <a16:colId xmlns:a16="http://schemas.microsoft.com/office/drawing/2014/main" val="3005408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Requirements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Dual readout calorimetry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Cherenkov (</a:t>
                      </a:r>
                      <a:r>
                        <a:rPr lang="en-GB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RICH, IACT)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DM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Neutrino</a:t>
                      </a: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4032240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SiPM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Unit area (mm^2)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x 1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x 2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cm x 1 cm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x 6</a:t>
                      </a: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2968845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Micro-cell pitch (um)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25 - 40</a:t>
                      </a:r>
                      <a:endParaRPr lang="en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25 -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402441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Macro-pixel area (um^2)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x 500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 x 25 / 1000 x 40 </a:t>
                      </a:r>
                      <a:endParaRPr lang="en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317205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PDE (%)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40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584822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DCR (kHz)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&lt;100 kHz/mm</a:t>
                      </a:r>
                      <a:r>
                        <a:rPr lang="en-GB" sz="12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low for single pe detection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&lt;0.1 Hz/mm</a:t>
                      </a:r>
                      <a:r>
                        <a:rPr lang="en-GB" sz="12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(at LN)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&lt;0.2 Hz/mm</a:t>
                      </a:r>
                      <a:r>
                        <a:rPr lang="en-GB" sz="12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(at LN)</a:t>
                      </a: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747026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 (%)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&lt;1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 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&lt;5%</a:t>
                      </a: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253798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Xtalk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(%)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 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endParaRPr lang="en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&lt;35%</a:t>
                      </a: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4008954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Xtalk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(%)</a:t>
                      </a:r>
                      <a:endParaRPr lang="it-IT" dirty="0"/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</a:t>
                      </a:r>
                      <a:endParaRPr lang="it-IT"/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 </a:t>
                      </a:r>
                      <a:endParaRPr lang="it-IT" dirty="0"/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 Correlated Noise Probability (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Xtalk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+ AP) &lt; 60 %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299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Trigger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external, self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self, external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3446412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data: light intensity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of fired cells in 1 or 2 time windows (10's of ns long)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of </a:t>
                      </a:r>
                      <a:r>
                        <a:rPr lang="it-IT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fired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cells</a:t>
                      </a:r>
                      <a:endParaRPr lang="en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6174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data: time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of arrival of the first photon in the window, possibly of the last photon (TOT)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ToA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GB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ToA and TOT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2282100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resolution (ps)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100 single pe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877144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 size and form factor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strip with 8 units (1mm x 16 mm), pitch of 2 mm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Strips on N units (1 mm or 2 mm in height and length according to the requirements)</a:t>
                      </a: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330" marR="21330" marT="14220" marB="14220" anchor="b"/>
                </a:tc>
                <a:extLst>
                  <a:ext uri="{0D108BD9-81ED-4DB2-BD59-A6C34878D82A}">
                    <a16:rowId xmlns:a16="http://schemas.microsoft.com/office/drawing/2014/main" val="371082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76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C1D2AB-8684-4158-9968-08734B15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9161"/>
            <a:ext cx="10515600" cy="1325563"/>
          </a:xfrm>
        </p:spPr>
        <p:txBody>
          <a:bodyPr/>
          <a:lstStyle/>
          <a:p>
            <a:r>
              <a:rPr lang="it-IT" dirty="0"/>
              <a:t>WP1 – MPW planning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CA6560-4262-4849-B3C4-BCBABE4C6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News from </a:t>
            </a:r>
            <a:r>
              <a:rPr lang="it-IT" dirty="0" err="1"/>
              <a:t>LFoundry</a:t>
            </a:r>
            <a:endParaRPr lang="it-IT" dirty="0"/>
          </a:p>
          <a:p>
            <a:pPr lvl="1"/>
            <a:r>
              <a:rPr lang="it-IT" dirty="0" err="1"/>
              <a:t>Only</a:t>
            </a:r>
            <a:r>
              <a:rPr lang="it-IT" dirty="0"/>
              <a:t> one MPW shuttle </a:t>
            </a:r>
            <a:r>
              <a:rPr lang="it-IT" dirty="0" err="1"/>
              <a:t>run</a:t>
            </a:r>
            <a:r>
              <a:rPr lang="it-IT" dirty="0"/>
              <a:t> in 2025: 15th </a:t>
            </a:r>
            <a:r>
              <a:rPr lang="it-IT" dirty="0" err="1"/>
              <a:t>September</a:t>
            </a:r>
            <a:r>
              <a:rPr lang="it-IT" dirty="0"/>
              <a:t> 2025</a:t>
            </a:r>
          </a:p>
          <a:p>
            <a:pPr lvl="1"/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another</a:t>
            </a:r>
            <a:r>
              <a:rPr lang="it-IT" dirty="0"/>
              <a:t> M6 user: the extra budget can be </a:t>
            </a:r>
            <a:r>
              <a:rPr lang="it-IT" dirty="0" err="1"/>
              <a:t>divided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2 </a:t>
            </a:r>
            <a:r>
              <a:rPr lang="it-IT" dirty="0" err="1"/>
              <a:t>quotes</a:t>
            </a:r>
            <a:endParaRPr lang="it-IT" dirty="0"/>
          </a:p>
          <a:p>
            <a:pPr lvl="1"/>
            <a:r>
              <a:rPr lang="it-IT" dirty="0"/>
              <a:t>The option of </a:t>
            </a:r>
            <a:r>
              <a:rPr lang="it-IT" dirty="0" err="1"/>
              <a:t>having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separate </a:t>
            </a:r>
            <a:r>
              <a:rPr lang="it-IT" dirty="0" err="1"/>
              <a:t>designs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valid</a:t>
            </a:r>
            <a:r>
              <a:rPr lang="it-IT" dirty="0"/>
              <a:t>: extra price for </a:t>
            </a:r>
            <a:r>
              <a:rPr lang="it-IT" dirty="0" err="1"/>
              <a:t>dicing</a:t>
            </a:r>
            <a:r>
              <a:rPr lang="it-IT" dirty="0"/>
              <a:t> and </a:t>
            </a:r>
            <a:r>
              <a:rPr lang="it-IT" dirty="0" err="1"/>
              <a:t>backgrinding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around</a:t>
            </a:r>
            <a:r>
              <a:rPr lang="it-IT" dirty="0"/>
              <a:t> 800 € </a:t>
            </a:r>
            <a:r>
              <a:rPr lang="it-IT" dirty="0" err="1"/>
              <a:t>t.b.c</a:t>
            </a:r>
            <a:r>
              <a:rPr lang="it-IT" dirty="0"/>
              <a:t>.</a:t>
            </a:r>
          </a:p>
          <a:p>
            <a:pPr lvl="1"/>
            <a:endParaRPr lang="it-IT" dirty="0"/>
          </a:p>
          <a:p>
            <a:r>
              <a:rPr lang="it-IT" dirty="0"/>
              <a:t>MPW Si Area</a:t>
            </a:r>
          </a:p>
          <a:p>
            <a:pPr lvl="1"/>
            <a:r>
              <a:rPr lang="it-IT" dirty="0"/>
              <a:t>ASPIDES budget for </a:t>
            </a:r>
            <a:r>
              <a:rPr lang="it-IT" dirty="0" err="1"/>
              <a:t>prototype</a:t>
            </a:r>
            <a:r>
              <a:rPr lang="it-IT" dirty="0"/>
              <a:t>: 50 k€ -&gt; 40.980 € NOT VAT</a:t>
            </a:r>
          </a:p>
          <a:p>
            <a:pPr lvl="1"/>
            <a:r>
              <a:rPr lang="it-IT" dirty="0" err="1"/>
              <a:t>LFoundry</a:t>
            </a:r>
            <a:r>
              <a:rPr lang="it-IT" dirty="0"/>
              <a:t> CMOS 110nm cost: 2.520€/mm2</a:t>
            </a:r>
          </a:p>
          <a:p>
            <a:pPr lvl="1"/>
            <a:r>
              <a:rPr lang="it-IT" dirty="0"/>
              <a:t>M6 extra cost 18.800 € -&gt; 9.400 € to be </a:t>
            </a:r>
            <a:r>
              <a:rPr lang="it-IT" dirty="0" err="1"/>
              <a:t>considered</a:t>
            </a:r>
            <a:r>
              <a:rPr lang="it-IT" dirty="0"/>
              <a:t> due to the second user</a:t>
            </a:r>
          </a:p>
          <a:p>
            <a:pPr lvl="1"/>
            <a:r>
              <a:rPr lang="it-IT" dirty="0"/>
              <a:t>Two design option -&gt; 800 €</a:t>
            </a:r>
          </a:p>
          <a:p>
            <a:pPr lvl="1"/>
            <a:endParaRPr lang="it-IT" dirty="0"/>
          </a:p>
          <a:p>
            <a:pPr marL="457200" lvl="1" indent="0" algn="ctr">
              <a:buNone/>
            </a:pPr>
            <a:r>
              <a:rPr lang="it-IT" dirty="0"/>
              <a:t>Si Area for MPW = 30.780 € / (2.520 €/mm2) = 12,2 mm2</a:t>
            </a:r>
          </a:p>
          <a:p>
            <a:pPr marL="457200" lvl="1" indent="0" algn="ctr">
              <a:buNone/>
            </a:pPr>
            <a:endParaRPr lang="it-IT" dirty="0"/>
          </a:p>
          <a:p>
            <a:pPr lvl="1"/>
            <a:r>
              <a:rPr lang="it-IT" dirty="0" err="1"/>
              <a:t>Prototype</a:t>
            </a:r>
            <a:r>
              <a:rPr lang="it-IT" dirty="0"/>
              <a:t> </a:t>
            </a:r>
            <a:r>
              <a:rPr lang="it-IT" dirty="0" err="1"/>
              <a:t>proposal</a:t>
            </a:r>
            <a:r>
              <a:rPr lang="it-IT" dirty="0"/>
              <a:t>:</a:t>
            </a:r>
          </a:p>
          <a:p>
            <a:pPr lvl="2"/>
            <a:r>
              <a:rPr lang="it-IT" dirty="0"/>
              <a:t>Two </a:t>
            </a:r>
            <a:r>
              <a:rPr lang="it-IT" dirty="0" err="1"/>
              <a:t>designs</a:t>
            </a:r>
            <a:r>
              <a:rPr lang="it-IT" dirty="0"/>
              <a:t> of </a:t>
            </a:r>
            <a:r>
              <a:rPr lang="it-IT" dirty="0" err="1"/>
              <a:t>equal</a:t>
            </a:r>
            <a:r>
              <a:rPr lang="it-IT" dirty="0"/>
              <a:t> area (6 mm2): aspect ratio?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734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4A60E4-8E6F-4179-8D86-A601CDD16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WP1 – to do list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EDC4B7-87B7-43D7-896C-BDFE5427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Fill</a:t>
            </a:r>
            <a:r>
              <a:rPr lang="it-IT" dirty="0"/>
              <a:t> the LF TAPE-OUT </a:t>
            </a:r>
            <a:r>
              <a:rPr lang="it-IT" dirty="0" err="1"/>
              <a:t>form</a:t>
            </a:r>
            <a:r>
              <a:rPr lang="it-IT" dirty="0"/>
              <a:t> </a:t>
            </a:r>
            <a:r>
              <a:rPr lang="it-IT" dirty="0" err="1"/>
              <a:t>twice</a:t>
            </a:r>
            <a:r>
              <a:rPr lang="it-IT" dirty="0"/>
              <a:t>, one for </a:t>
            </a:r>
            <a:r>
              <a:rPr lang="it-IT" dirty="0" err="1"/>
              <a:t>each</a:t>
            </a:r>
            <a:r>
              <a:rPr lang="it-IT" dirty="0"/>
              <a:t> design:</a:t>
            </a:r>
          </a:p>
          <a:p>
            <a:pPr lvl="1"/>
            <a:r>
              <a:rPr lang="it-IT" dirty="0" err="1"/>
              <a:t>Almost</a:t>
            </a:r>
            <a:r>
              <a:rPr lang="it-IT" dirty="0"/>
              <a:t> </a:t>
            </a:r>
            <a:r>
              <a:rPr lang="it-IT" dirty="0" err="1"/>
              <a:t>completed</a:t>
            </a:r>
            <a:r>
              <a:rPr lang="it-IT" dirty="0"/>
              <a:t>, to be </a:t>
            </a:r>
            <a:r>
              <a:rPr lang="it-IT" dirty="0" err="1"/>
              <a:t>checked</a:t>
            </a:r>
            <a:r>
              <a:rPr lang="it-IT" dirty="0"/>
              <a:t> with other designers</a:t>
            </a:r>
          </a:p>
          <a:p>
            <a:r>
              <a:rPr lang="it-IT" dirty="0" err="1"/>
              <a:t>Ask</a:t>
            </a:r>
            <a:r>
              <a:rPr lang="it-IT" dirty="0"/>
              <a:t> </a:t>
            </a:r>
            <a:r>
              <a:rPr lang="it-IT" dirty="0" err="1"/>
              <a:t>quotation</a:t>
            </a:r>
            <a:r>
              <a:rPr lang="it-IT" dirty="0"/>
              <a:t> for packaging: </a:t>
            </a:r>
            <a:r>
              <a:rPr lang="it-IT" dirty="0" err="1"/>
              <a:t>suggestions</a:t>
            </a:r>
            <a:r>
              <a:rPr lang="it-IT" dirty="0"/>
              <a:t> for package?</a:t>
            </a:r>
          </a:p>
          <a:p>
            <a:r>
              <a:rPr lang="it-IT" dirty="0"/>
              <a:t>Design!</a:t>
            </a:r>
          </a:p>
        </p:txBody>
      </p:sp>
    </p:spTree>
    <p:extLst>
      <p:ext uri="{BB962C8B-B14F-4D97-AF65-F5344CB8AC3E}">
        <p14:creationId xmlns:p14="http://schemas.microsoft.com/office/powerpoint/2010/main" val="3103732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453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ASPIDES  WP1- ASIC and design verification</vt:lpstr>
      <vt:lpstr>WP1 – Specifications for sensors and readout electronics </vt:lpstr>
      <vt:lpstr>WP1 – MPW planning </vt:lpstr>
      <vt:lpstr>WP1 – to do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Licciulli</dc:creator>
  <cp:lastModifiedBy>Francesco Licciulli</cp:lastModifiedBy>
  <cp:revision>20</cp:revision>
  <dcterms:created xsi:type="dcterms:W3CDTF">2025-02-19T14:51:42Z</dcterms:created>
  <dcterms:modified xsi:type="dcterms:W3CDTF">2025-02-20T10:25:25Z</dcterms:modified>
</cp:coreProperties>
</file>