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2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3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6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7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3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5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8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0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7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8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01187F7A-920C-B377-65E8-1CF4CBCE3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Sfondo fumo astratto">
            <a:extLst>
              <a:ext uri="{FF2B5EF4-FFF2-40B4-BE49-F238E27FC236}">
                <a16:creationId xmlns:a16="http://schemas.microsoft.com/office/drawing/2014/main" id="{0A682FE5-8C3C-FBAE-B33A-C8997559A8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8423" b="21037"/>
          <a:stretch/>
        </p:blipFill>
        <p:spPr>
          <a:xfrm>
            <a:off x="20" y="10"/>
            <a:ext cx="12191980" cy="490837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31438F8-735C-3331-4D71-F1E0D8A5E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907" y="5282701"/>
            <a:ext cx="5057956" cy="1178688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ASPIDES meeting 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6FD47A-EC9C-DCE8-3107-DA41DC0E5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2157" y="5293850"/>
            <a:ext cx="3874124" cy="1178688"/>
          </a:xfrm>
        </p:spPr>
        <p:txBody>
          <a:bodyPr anchor="ctr">
            <a:normAutofit/>
          </a:bodyPr>
          <a:lstStyle/>
          <a:p>
            <a:pPr algn="r"/>
            <a:r>
              <a:rPr lang="en-GB" dirty="0"/>
              <a:t>Tommaso Floris</a:t>
            </a:r>
          </a:p>
          <a:p>
            <a:pPr algn="r"/>
            <a:r>
              <a:rPr lang="en-GB" dirty="0"/>
              <a:t>20/02/2025</a:t>
            </a:r>
          </a:p>
        </p:txBody>
      </p:sp>
      <p:pic>
        <p:nvPicPr>
          <p:cNvPr id="5" name="Immagine 4" descr="Immagine che contiene testo, Elementi grafici, grafica, logo&#10;&#10;Il contenuto generato dall'IA potrebbe non essere corretto.">
            <a:extLst>
              <a:ext uri="{FF2B5EF4-FFF2-40B4-BE49-F238E27FC236}">
                <a16:creationId xmlns:a16="http://schemas.microsoft.com/office/drawing/2014/main" id="{A0114B93-93CA-D542-FDF5-9464224482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8386"/>
            <a:ext cx="1949614" cy="194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02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F8BE9A2-8956-141B-BFE6-C607C93D8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egnaposto contenuto 5" descr="Immagine che contiene schermata&#10;&#10;Il contenuto generato dall'IA potrebbe non essere corretto.">
            <a:extLst>
              <a:ext uri="{FF2B5EF4-FFF2-40B4-BE49-F238E27FC236}">
                <a16:creationId xmlns:a16="http://schemas.microsoft.com/office/drawing/2014/main" id="{D1BBD8A5-54B2-3F85-AF7C-9E13AC04A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32" r="1" b="1"/>
          <a:stretch/>
        </p:blipFill>
        <p:spPr>
          <a:xfrm>
            <a:off x="20" y="10"/>
            <a:ext cx="12191980" cy="4557776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43F0D76-BABE-2CE0-2DC9-A78CA665F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4" y="4837319"/>
            <a:ext cx="4705097" cy="16015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dSiPM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worst case netlist delay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8847082-8DC6-3A3D-BBE7-088236C57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9333" y="4837318"/>
            <a:ext cx="5753567" cy="16015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All inputs arrive at the same time</a:t>
            </a:r>
          </a:p>
          <a:p>
            <a:r>
              <a:rPr lang="en-US" sz="1800" dirty="0"/>
              <a:t>Worst delay from the last event at least 3,7 ns</a:t>
            </a:r>
          </a:p>
        </p:txBody>
      </p:sp>
    </p:spTree>
    <p:extLst>
      <p:ext uri="{BB962C8B-B14F-4D97-AF65-F5344CB8AC3E}">
        <p14:creationId xmlns:p14="http://schemas.microsoft.com/office/powerpoint/2010/main" val="282970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6EB246-3AA8-BCB4-59CF-DA2DA2B49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F8BE9A2-8956-141B-BFE6-C607C93D8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 descr="Immagine che contiene schermata&#10;&#10;Il contenuto generato dall'IA potrebbe non essere corretto.">
            <a:extLst>
              <a:ext uri="{FF2B5EF4-FFF2-40B4-BE49-F238E27FC236}">
                <a16:creationId xmlns:a16="http://schemas.microsoft.com/office/drawing/2014/main" id="{CE842928-4AD6-2569-0511-77FB124DBC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32" r="1" b="1"/>
          <a:stretch/>
        </p:blipFill>
        <p:spPr>
          <a:xfrm>
            <a:off x="20" y="10"/>
            <a:ext cx="12191980" cy="4557776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EB064C0-CB99-7B97-D7EA-E71C137EF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4" y="4837319"/>
            <a:ext cx="4705097" cy="16015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Ortree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best case netlist delay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D24215C9-1516-3C00-D682-F9230F334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9333" y="4837318"/>
            <a:ext cx="5753567" cy="16015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All inputs arrive at the same time</a:t>
            </a:r>
          </a:p>
          <a:p>
            <a:r>
              <a:rPr lang="en-US" sz="1800" dirty="0"/>
              <a:t>The </a:t>
            </a:r>
            <a:r>
              <a:rPr lang="en-US" sz="1800" dirty="0" err="1"/>
              <a:t>ORtree</a:t>
            </a:r>
            <a:r>
              <a:rPr lang="en-US" sz="1800" dirty="0"/>
              <a:t> is not yet symmetrical</a:t>
            </a:r>
          </a:p>
          <a:p>
            <a:r>
              <a:rPr lang="en-US" sz="1800" dirty="0"/>
              <a:t>Best path delay of 68 </a:t>
            </a:r>
            <a:r>
              <a:rPr lang="en-US" sz="1800" dirty="0" err="1"/>
              <a:t>ps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2001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BE9A2-8956-141B-BFE6-C607C93D8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schermata, spazio, oscurità, notte&#10;&#10;Il contenuto generato dall'IA potrebbe non essere corretto.">
            <a:extLst>
              <a:ext uri="{FF2B5EF4-FFF2-40B4-BE49-F238E27FC236}">
                <a16:creationId xmlns:a16="http://schemas.microsoft.com/office/drawing/2014/main" id="{42BBC2BF-6937-6B13-E44D-844A8913F9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5" b="2548"/>
          <a:stretch/>
        </p:blipFill>
        <p:spPr>
          <a:xfrm>
            <a:off x="0" y="0"/>
            <a:ext cx="12191980" cy="5265943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89424BC-A55E-5101-DD78-2643FCFE3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09" y="5446919"/>
            <a:ext cx="4705097" cy="1087231"/>
          </a:xfrm>
        </p:spPr>
        <p:txBody>
          <a:bodyPr anchor="t">
            <a:normAutofit/>
          </a:bodyPr>
          <a:lstStyle/>
          <a:p>
            <a:r>
              <a:rPr lang="en-GB" dirty="0"/>
              <a:t>SPAD frontend circuit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91CD0B4-3F6A-CABA-3764-85A458D74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333" y="5446918"/>
            <a:ext cx="5753567" cy="991981"/>
          </a:xfrm>
        </p:spPr>
        <p:txBody>
          <a:bodyPr>
            <a:normAutofit/>
          </a:bodyPr>
          <a:lstStyle/>
          <a:p>
            <a:r>
              <a:rPr lang="en-US" sz="1800" dirty="0"/>
              <a:t>Pixel enable &amp; test electronic features</a:t>
            </a:r>
          </a:p>
          <a:p>
            <a:r>
              <a:rPr lang="en-US" sz="1800" dirty="0"/>
              <a:t>Pull-down trigger for event detection</a:t>
            </a:r>
          </a:p>
        </p:txBody>
      </p:sp>
    </p:spTree>
    <p:extLst>
      <p:ext uri="{BB962C8B-B14F-4D97-AF65-F5344CB8AC3E}">
        <p14:creationId xmlns:p14="http://schemas.microsoft.com/office/powerpoint/2010/main" val="24735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7B65277-82C6-6D08-6DCA-4A7DCC3B7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DDDA9DF-0BB9-8448-8B15-8F721501B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6802" y="603504"/>
            <a:ext cx="5577902" cy="1527048"/>
          </a:xfrm>
        </p:spPr>
        <p:txBody>
          <a:bodyPr anchor="b">
            <a:normAutofit/>
          </a:bodyPr>
          <a:lstStyle/>
          <a:p>
            <a:r>
              <a:rPr lang="en-GB" dirty="0"/>
              <a:t>2x2 pixel cluster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A113CD-A0C2-213C-2FD5-25C82ED42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6802" y="2212848"/>
            <a:ext cx="5577902" cy="4096512"/>
          </a:xfrm>
        </p:spPr>
        <p:txBody>
          <a:bodyPr>
            <a:normAutofit/>
          </a:bodyPr>
          <a:lstStyle/>
          <a:p>
            <a:r>
              <a:rPr lang="en-GB" sz="1800" dirty="0"/>
              <a:t>The pixel are organized in 2x2 cluster and represents the basic building macro for the matrix</a:t>
            </a:r>
          </a:p>
          <a:p>
            <a:r>
              <a:rPr lang="en-GB" sz="1800" dirty="0"/>
              <a:t>Macro region</a:t>
            </a:r>
          </a:p>
          <a:p>
            <a:r>
              <a:rPr lang="en-GB" sz="1800" dirty="0"/>
              <a:t>Routing region</a:t>
            </a:r>
          </a:p>
          <a:p>
            <a:r>
              <a:rPr lang="en-GB" sz="1800" dirty="0"/>
              <a:t>Digital logic region (</a:t>
            </a:r>
            <a:r>
              <a:rPr lang="en-GB" sz="1800" dirty="0" err="1"/>
              <a:t>dSiPM</a:t>
            </a:r>
            <a:r>
              <a:rPr lang="en-GB" sz="1800" dirty="0"/>
              <a:t>)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430CF95D-C6AC-E99E-3A29-3C850C21127A}"/>
              </a:ext>
            </a:extLst>
          </p:cNvPr>
          <p:cNvGrpSpPr/>
          <p:nvPr/>
        </p:nvGrpSpPr>
        <p:grpSpPr>
          <a:xfrm>
            <a:off x="612648" y="1299211"/>
            <a:ext cx="4681506" cy="4287964"/>
            <a:chOff x="992039" y="1086120"/>
            <a:chExt cx="4320000" cy="4320000"/>
          </a:xfrm>
        </p:grpSpPr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id="{11BC0FDF-7EFF-38AE-340A-72BC43E14729}"/>
                </a:ext>
              </a:extLst>
            </p:cNvPr>
            <p:cNvGrpSpPr/>
            <p:nvPr/>
          </p:nvGrpSpPr>
          <p:grpSpPr>
            <a:xfrm>
              <a:off x="992039" y="3246120"/>
              <a:ext cx="2160001" cy="2160000"/>
              <a:chOff x="992038" y="1237890"/>
              <a:chExt cx="4320001" cy="4320000"/>
            </a:xfrm>
          </p:grpSpPr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id="{6F761DCF-3A6A-253A-821E-5A67FDC33F20}"/>
                  </a:ext>
                </a:extLst>
              </p:cNvPr>
              <p:cNvSpPr/>
              <p:nvPr/>
            </p:nvSpPr>
            <p:spPr>
              <a:xfrm>
                <a:off x="992038" y="1237890"/>
                <a:ext cx="4320000" cy="43200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ttangolo 18">
                <a:extLst>
                  <a:ext uri="{FF2B5EF4-FFF2-40B4-BE49-F238E27FC236}">
                    <a16:creationId xmlns:a16="http://schemas.microsoft.com/office/drawing/2014/main" id="{D2081455-AF46-5AF9-C785-FD078E57F522}"/>
                  </a:ext>
                </a:extLst>
              </p:cNvPr>
              <p:cNvSpPr/>
              <p:nvPr/>
            </p:nvSpPr>
            <p:spPr>
              <a:xfrm>
                <a:off x="992039" y="4988546"/>
                <a:ext cx="4320000" cy="569344"/>
              </a:xfrm>
              <a:prstGeom prst="rect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DEED7903-EC52-F5A5-8D84-E49CCAAD8BD2}"/>
                  </a:ext>
                </a:extLst>
              </p:cNvPr>
              <p:cNvSpPr/>
              <p:nvPr/>
            </p:nvSpPr>
            <p:spPr>
              <a:xfrm>
                <a:off x="1587260" y="1237890"/>
                <a:ext cx="3724778" cy="3750656"/>
              </a:xfrm>
              <a:prstGeom prst="rect">
                <a:avLst/>
              </a:prstGeom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id="{44D96864-B8F1-7217-93DB-0957A386F176}"/>
                </a:ext>
              </a:extLst>
            </p:cNvPr>
            <p:cNvGrpSpPr/>
            <p:nvPr/>
          </p:nvGrpSpPr>
          <p:grpSpPr>
            <a:xfrm flipH="1">
              <a:off x="3152038" y="3246120"/>
              <a:ext cx="2160001" cy="2160000"/>
              <a:chOff x="992038" y="1237890"/>
              <a:chExt cx="4320001" cy="4320000"/>
            </a:xfrm>
          </p:grpSpPr>
          <p:sp>
            <p:nvSpPr>
              <p:cNvPr id="15" name="Rettangolo 14">
                <a:extLst>
                  <a:ext uri="{FF2B5EF4-FFF2-40B4-BE49-F238E27FC236}">
                    <a16:creationId xmlns:a16="http://schemas.microsoft.com/office/drawing/2014/main" id="{CA39E2CD-4D2C-DE84-1DB1-14F4AC3A3064}"/>
                  </a:ext>
                </a:extLst>
              </p:cNvPr>
              <p:cNvSpPr/>
              <p:nvPr/>
            </p:nvSpPr>
            <p:spPr>
              <a:xfrm>
                <a:off x="992038" y="1237890"/>
                <a:ext cx="4320000" cy="43200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ABBB383E-F9CE-9358-E130-0DFF2B7D8870}"/>
                  </a:ext>
                </a:extLst>
              </p:cNvPr>
              <p:cNvSpPr/>
              <p:nvPr/>
            </p:nvSpPr>
            <p:spPr>
              <a:xfrm>
                <a:off x="992039" y="4988546"/>
                <a:ext cx="4320000" cy="569344"/>
              </a:xfrm>
              <a:prstGeom prst="rect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Rettangolo 16">
                <a:extLst>
                  <a:ext uri="{FF2B5EF4-FFF2-40B4-BE49-F238E27FC236}">
                    <a16:creationId xmlns:a16="http://schemas.microsoft.com/office/drawing/2014/main" id="{111AB023-F2D8-A9C1-B079-449272EE4B0D}"/>
                  </a:ext>
                </a:extLst>
              </p:cNvPr>
              <p:cNvSpPr/>
              <p:nvPr/>
            </p:nvSpPr>
            <p:spPr>
              <a:xfrm flipH="1">
                <a:off x="1587260" y="1237890"/>
                <a:ext cx="3724778" cy="3750656"/>
              </a:xfrm>
              <a:prstGeom prst="rect">
                <a:avLst/>
              </a:prstGeom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755F7410-08CA-345F-81EF-0838A0BB060C}"/>
                </a:ext>
              </a:extLst>
            </p:cNvPr>
            <p:cNvGrpSpPr/>
            <p:nvPr/>
          </p:nvGrpSpPr>
          <p:grpSpPr>
            <a:xfrm flipV="1">
              <a:off x="992039" y="1086120"/>
              <a:ext cx="2160001" cy="2160000"/>
              <a:chOff x="992038" y="1237890"/>
              <a:chExt cx="4320001" cy="4320000"/>
            </a:xfrm>
          </p:grpSpPr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25E0C548-BEE9-747C-F849-2C23F6D68796}"/>
                  </a:ext>
                </a:extLst>
              </p:cNvPr>
              <p:cNvSpPr/>
              <p:nvPr/>
            </p:nvSpPr>
            <p:spPr>
              <a:xfrm>
                <a:off x="992038" y="1237890"/>
                <a:ext cx="4320000" cy="43200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3002C9E9-4FD4-935B-CE15-296BBBC99902}"/>
                  </a:ext>
                </a:extLst>
              </p:cNvPr>
              <p:cNvSpPr/>
              <p:nvPr/>
            </p:nvSpPr>
            <p:spPr>
              <a:xfrm>
                <a:off x="992039" y="4988546"/>
                <a:ext cx="4320000" cy="569344"/>
              </a:xfrm>
              <a:prstGeom prst="rect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Rettangolo 13">
                <a:extLst>
                  <a:ext uri="{FF2B5EF4-FFF2-40B4-BE49-F238E27FC236}">
                    <a16:creationId xmlns:a16="http://schemas.microsoft.com/office/drawing/2014/main" id="{1782BC93-71E3-CF1B-837F-EBE2CE7E0B27}"/>
                  </a:ext>
                </a:extLst>
              </p:cNvPr>
              <p:cNvSpPr/>
              <p:nvPr/>
            </p:nvSpPr>
            <p:spPr>
              <a:xfrm>
                <a:off x="1587260" y="1237890"/>
                <a:ext cx="3724778" cy="3750656"/>
              </a:xfrm>
              <a:prstGeom prst="rect">
                <a:avLst/>
              </a:prstGeom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" name="Gruppo 7">
              <a:extLst>
                <a:ext uri="{FF2B5EF4-FFF2-40B4-BE49-F238E27FC236}">
                  <a16:creationId xmlns:a16="http://schemas.microsoft.com/office/drawing/2014/main" id="{57A2D27E-6DDB-4E59-1833-CED35F3E17CC}"/>
                </a:ext>
              </a:extLst>
            </p:cNvPr>
            <p:cNvGrpSpPr/>
            <p:nvPr/>
          </p:nvGrpSpPr>
          <p:grpSpPr>
            <a:xfrm flipH="1" flipV="1">
              <a:off x="3152038" y="1086120"/>
              <a:ext cx="2160001" cy="2160000"/>
              <a:chOff x="992038" y="1237890"/>
              <a:chExt cx="4320001" cy="4320000"/>
            </a:xfrm>
          </p:grpSpPr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138E8E59-6860-4CE5-61ED-86382EAE98C6}"/>
                  </a:ext>
                </a:extLst>
              </p:cNvPr>
              <p:cNvSpPr/>
              <p:nvPr/>
            </p:nvSpPr>
            <p:spPr>
              <a:xfrm>
                <a:off x="992038" y="1237890"/>
                <a:ext cx="4320000" cy="432000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2C84FBF0-18DD-DC9C-A5DE-EB6915FA671E}"/>
                  </a:ext>
                </a:extLst>
              </p:cNvPr>
              <p:cNvSpPr/>
              <p:nvPr/>
            </p:nvSpPr>
            <p:spPr>
              <a:xfrm>
                <a:off x="992039" y="4988546"/>
                <a:ext cx="4320000" cy="569344"/>
              </a:xfrm>
              <a:prstGeom prst="rect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ttangolo 10">
                <a:extLst>
                  <a:ext uri="{FF2B5EF4-FFF2-40B4-BE49-F238E27FC236}">
                    <a16:creationId xmlns:a16="http://schemas.microsoft.com/office/drawing/2014/main" id="{CB04BF1F-F664-4436-179D-E98B60CDC894}"/>
                  </a:ext>
                </a:extLst>
              </p:cNvPr>
              <p:cNvSpPr/>
              <p:nvPr/>
            </p:nvSpPr>
            <p:spPr>
              <a:xfrm flipH="1">
                <a:off x="1587260" y="1237890"/>
                <a:ext cx="3724778" cy="3750656"/>
              </a:xfrm>
              <a:prstGeom prst="rect">
                <a:avLst/>
              </a:prstGeom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E2C79E56-0997-FA7C-7684-95F206E491BE}"/>
              </a:ext>
            </a:extLst>
          </p:cNvPr>
          <p:cNvCxnSpPr>
            <a:cxnSpLocks/>
          </p:cNvCxnSpPr>
          <p:nvPr/>
        </p:nvCxnSpPr>
        <p:spPr>
          <a:xfrm flipH="1" flipV="1">
            <a:off x="3990974" y="2533649"/>
            <a:ext cx="2052000" cy="10080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1B26CB45-202E-9FDB-F3E7-49F292AC61D0}"/>
              </a:ext>
            </a:extLst>
          </p:cNvPr>
          <p:cNvCxnSpPr>
            <a:cxnSpLocks/>
          </p:cNvCxnSpPr>
          <p:nvPr/>
        </p:nvCxnSpPr>
        <p:spPr>
          <a:xfrm flipH="1">
            <a:off x="5114925" y="3991973"/>
            <a:ext cx="931069" cy="38193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4A17A16A-6A1C-AA96-CCA3-7579089AA6B3}"/>
              </a:ext>
            </a:extLst>
          </p:cNvPr>
          <p:cNvCxnSpPr>
            <a:cxnSpLocks/>
          </p:cNvCxnSpPr>
          <p:nvPr/>
        </p:nvCxnSpPr>
        <p:spPr>
          <a:xfrm flipH="1">
            <a:off x="4259580" y="4445757"/>
            <a:ext cx="1783394" cy="10001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63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C54A0C3-5130-F256-D151-030A909A4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egnaposto contenuto 5" descr="Immagine che contiene schermata, oscurità, spazio&#10;&#10;Il contenuto generato dall'IA potrebbe non essere corretto.">
            <a:extLst>
              <a:ext uri="{FF2B5EF4-FFF2-40B4-BE49-F238E27FC236}">
                <a16:creationId xmlns:a16="http://schemas.microsoft.com/office/drawing/2014/main" id="{C9E1CAE0-3615-32BC-B391-56ECB93B7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9" r="2799" b="-2"/>
          <a:stretch/>
        </p:blipFill>
        <p:spPr>
          <a:xfrm>
            <a:off x="-10886" y="3277519"/>
            <a:ext cx="6701564" cy="3594918"/>
          </a:xfrm>
          <a:prstGeom prst="rect">
            <a:avLst/>
          </a:prstGeom>
        </p:spPr>
      </p:pic>
      <p:pic>
        <p:nvPicPr>
          <p:cNvPr id="8" name="Segnaposto contenuto 7" descr="Immagine che contiene schermata, diagramma&#10;&#10;Il contenuto generato dall'IA potrebbe non essere corretto.">
            <a:extLst>
              <a:ext uri="{FF2B5EF4-FFF2-40B4-BE49-F238E27FC236}">
                <a16:creationId xmlns:a16="http://schemas.microsoft.com/office/drawing/2014/main" id="{5A3DD788-04BF-C9FA-125C-864A30EE61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7" b="1"/>
          <a:stretch/>
        </p:blipFill>
        <p:spPr>
          <a:xfrm>
            <a:off x="-5443" y="-9526"/>
            <a:ext cx="5348968" cy="3291957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7EB5DAA-B3E4-6452-6754-4DAC97CF9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678" y="828137"/>
            <a:ext cx="5490436" cy="15270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Snake pixel enabling solution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2FF5776-D351-4BB4-B151-8A1824351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39600" y="3277518"/>
            <a:ext cx="4352400" cy="275234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Every pixel connected to a shift-register, a synchronous snake of 1 and 0 enable only the desired pixels</a:t>
            </a:r>
          </a:p>
          <a:p>
            <a:r>
              <a:rPr lang="en-US" sz="1800" dirty="0"/>
              <a:t>10 digital pin at the interface for each 2x2 pixel cluster</a:t>
            </a:r>
          </a:p>
          <a:p>
            <a:r>
              <a:rPr lang="en-US" sz="1800" dirty="0"/>
              <a:t>One of these pin is a clock</a:t>
            </a:r>
          </a:p>
        </p:txBody>
      </p:sp>
    </p:spTree>
    <p:extLst>
      <p:ext uri="{BB962C8B-B14F-4D97-AF65-F5344CB8AC3E}">
        <p14:creationId xmlns:p14="http://schemas.microsoft.com/office/powerpoint/2010/main" val="310476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2F6708-1601-B897-2106-D9F1F25EC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EC54A0C3-5130-F256-D151-030A909A4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magine 9" descr="Immagine che contiene schermata, oscurità, notte, luce&#10;&#10;Il contenuto generato dall'IA potrebbe non essere corretto.">
            <a:extLst>
              <a:ext uri="{FF2B5EF4-FFF2-40B4-BE49-F238E27FC236}">
                <a16:creationId xmlns:a16="http://schemas.microsoft.com/office/drawing/2014/main" id="{EAEEB18A-C02F-3CBB-19C5-F79A70D7B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2" r="2760" b="2"/>
          <a:stretch/>
        </p:blipFill>
        <p:spPr>
          <a:xfrm>
            <a:off x="-9527" y="3647996"/>
            <a:ext cx="7534277" cy="3223714"/>
          </a:xfrm>
          <a:prstGeom prst="rect">
            <a:avLst/>
          </a:prstGeom>
        </p:spPr>
      </p:pic>
      <p:pic>
        <p:nvPicPr>
          <p:cNvPr id="7" name="Segnaposto contenuto 6" descr="Immagine che contiene schermata, spazio&#10;&#10;Il contenuto generato dall'IA potrebbe non essere corretto.">
            <a:extLst>
              <a:ext uri="{FF2B5EF4-FFF2-40B4-BE49-F238E27FC236}">
                <a16:creationId xmlns:a16="http://schemas.microsoft.com/office/drawing/2014/main" id="{C4D9EDC6-894E-B72F-1AE2-5BF569D9B2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" r="3137"/>
          <a:stretch/>
        </p:blipFill>
        <p:spPr>
          <a:xfrm>
            <a:off x="-9527" y="-13709"/>
            <a:ext cx="5747657" cy="3661783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46EDA99-238C-3DBC-8B1B-741BD78FA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1564" y="1053620"/>
            <a:ext cx="5490436" cy="15270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RowColumn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pixel enabling solution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7F76856-A695-6A22-7C34-EDE1E9CD13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29552" y="3647996"/>
            <a:ext cx="4371975" cy="164820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Two shift register are used to point to a pixel to enable it (or disable it)</a:t>
            </a:r>
          </a:p>
          <a:p>
            <a:r>
              <a:rPr lang="en-US" sz="1800" dirty="0"/>
              <a:t>12 digital pin at the interface for each 2x2 pixel cluster</a:t>
            </a:r>
          </a:p>
        </p:txBody>
      </p:sp>
    </p:spTree>
    <p:extLst>
      <p:ext uri="{BB962C8B-B14F-4D97-AF65-F5344CB8AC3E}">
        <p14:creationId xmlns:p14="http://schemas.microsoft.com/office/powerpoint/2010/main" val="2040059171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AnalogousFromDarkSeedLeftStep">
      <a:dk1>
        <a:srgbClr val="000000"/>
      </a:dk1>
      <a:lt1>
        <a:srgbClr val="FFFFFF"/>
      </a:lt1>
      <a:dk2>
        <a:srgbClr val="301B2D"/>
      </a:dk2>
      <a:lt2>
        <a:srgbClr val="F0F3F2"/>
      </a:lt2>
      <a:accent1>
        <a:srgbClr val="E72983"/>
      </a:accent1>
      <a:accent2>
        <a:srgbClr val="D517C0"/>
      </a:accent2>
      <a:accent3>
        <a:srgbClr val="AD29E7"/>
      </a:accent3>
      <a:accent4>
        <a:srgbClr val="5725D7"/>
      </a:accent4>
      <a:accent5>
        <a:srgbClr val="2944E7"/>
      </a:accent5>
      <a:accent6>
        <a:srgbClr val="1781D5"/>
      </a:accent6>
      <a:hlink>
        <a:srgbClr val="433FBF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169</Words>
  <Application>Microsoft Office PowerPoint</Application>
  <PresentationFormat>Widescreen</PresentationFormat>
  <Paragraphs>25</Paragraphs>
  <Slides>7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Neue Haas Grotesk Text Pro</vt:lpstr>
      <vt:lpstr>VanillaVTI</vt:lpstr>
      <vt:lpstr>ASPIDES meeting 1</vt:lpstr>
      <vt:lpstr>dSiPM worst case netlist delay</vt:lpstr>
      <vt:lpstr>Ortree best case netlist delay</vt:lpstr>
      <vt:lpstr>SPAD frontend circuit</vt:lpstr>
      <vt:lpstr>2x2 pixel cluster</vt:lpstr>
      <vt:lpstr>Snake pixel enabling solution</vt:lpstr>
      <vt:lpstr>RowColumn pixel enabling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FLORIS TOMMASO</dc:creator>
  <cp:lastModifiedBy>FLORIS TOMMASO</cp:lastModifiedBy>
  <cp:revision>3</cp:revision>
  <dcterms:created xsi:type="dcterms:W3CDTF">2025-02-17T09:04:06Z</dcterms:created>
  <dcterms:modified xsi:type="dcterms:W3CDTF">2025-02-19T17:46:38Z</dcterms:modified>
</cp:coreProperties>
</file>