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5"/>
  </p:notesMasterIdLst>
  <p:handoutMasterIdLst>
    <p:handoutMasterId r:id="rId6"/>
  </p:handoutMasterIdLst>
  <p:sldIdLst>
    <p:sldId id="547" r:id="rId3"/>
    <p:sldId id="978" r:id="rId4"/>
  </p:sldIdLst>
  <p:sldSz cx="12192000" cy="6858000"/>
  <p:notesSz cx="6781800" cy="9918700"/>
  <p:defaultTextStyle>
    <a:defPPr>
      <a:defRPr lang="it-IT"/>
    </a:defPPr>
    <a:lvl1pPr algn="ctr" rtl="0" fontAlgn="base">
      <a:spcBef>
        <a:spcPct val="0"/>
      </a:spcBef>
      <a:spcAft>
        <a:spcPct val="0"/>
      </a:spcAft>
      <a:buClr>
        <a:srgbClr val="FFE107"/>
      </a:buClr>
      <a:buFont typeface="Wingdings" pitchFamily="-102" charset="2"/>
      <a:defRPr sz="1600" i="1" u="sng" kern="1200">
        <a:solidFill>
          <a:schemeClr val="bg1"/>
        </a:solidFill>
        <a:latin typeface="Verdana" pitchFamily="-10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buClr>
        <a:srgbClr val="FFE107"/>
      </a:buClr>
      <a:buFont typeface="Wingdings" pitchFamily="-102" charset="2"/>
      <a:defRPr sz="1600" i="1" u="sng" kern="1200">
        <a:solidFill>
          <a:schemeClr val="bg1"/>
        </a:solidFill>
        <a:latin typeface="Verdana" pitchFamily="-10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buClr>
        <a:srgbClr val="FFE107"/>
      </a:buClr>
      <a:buFont typeface="Wingdings" pitchFamily="-102" charset="2"/>
      <a:defRPr sz="1600" i="1" u="sng" kern="1200">
        <a:solidFill>
          <a:schemeClr val="bg1"/>
        </a:solidFill>
        <a:latin typeface="Verdana" pitchFamily="-10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buClr>
        <a:srgbClr val="FFE107"/>
      </a:buClr>
      <a:buFont typeface="Wingdings" pitchFamily="-102" charset="2"/>
      <a:defRPr sz="1600" i="1" u="sng" kern="1200">
        <a:solidFill>
          <a:schemeClr val="bg1"/>
        </a:solidFill>
        <a:latin typeface="Verdana" pitchFamily="-10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buClr>
        <a:srgbClr val="FFE107"/>
      </a:buClr>
      <a:buFont typeface="Wingdings" pitchFamily="-102" charset="2"/>
      <a:defRPr sz="1600" i="1" u="sng" kern="1200">
        <a:solidFill>
          <a:schemeClr val="bg1"/>
        </a:solidFill>
        <a:latin typeface="Verdana" pitchFamily="-102" charset="0"/>
        <a:ea typeface="+mn-ea"/>
        <a:cs typeface="+mn-cs"/>
      </a:defRPr>
    </a:lvl5pPr>
    <a:lvl6pPr marL="2286000" algn="l" defTabSz="457200" rtl="0" eaLnBrk="1" latinLnBrk="0" hangingPunct="1">
      <a:defRPr sz="1600" i="1" u="sng" kern="1200">
        <a:solidFill>
          <a:schemeClr val="bg1"/>
        </a:solidFill>
        <a:latin typeface="Verdana" pitchFamily="-102" charset="0"/>
        <a:ea typeface="+mn-ea"/>
        <a:cs typeface="+mn-cs"/>
      </a:defRPr>
    </a:lvl6pPr>
    <a:lvl7pPr marL="2743200" algn="l" defTabSz="457200" rtl="0" eaLnBrk="1" latinLnBrk="0" hangingPunct="1">
      <a:defRPr sz="1600" i="1" u="sng" kern="1200">
        <a:solidFill>
          <a:schemeClr val="bg1"/>
        </a:solidFill>
        <a:latin typeface="Verdana" pitchFamily="-102" charset="0"/>
        <a:ea typeface="+mn-ea"/>
        <a:cs typeface="+mn-cs"/>
      </a:defRPr>
    </a:lvl7pPr>
    <a:lvl8pPr marL="3200400" algn="l" defTabSz="457200" rtl="0" eaLnBrk="1" latinLnBrk="0" hangingPunct="1">
      <a:defRPr sz="1600" i="1" u="sng" kern="1200">
        <a:solidFill>
          <a:schemeClr val="bg1"/>
        </a:solidFill>
        <a:latin typeface="Verdana" pitchFamily="-102" charset="0"/>
        <a:ea typeface="+mn-ea"/>
        <a:cs typeface="+mn-cs"/>
      </a:defRPr>
    </a:lvl8pPr>
    <a:lvl9pPr marL="3657600" algn="l" defTabSz="457200" rtl="0" eaLnBrk="1" latinLnBrk="0" hangingPunct="1">
      <a:defRPr sz="1600" i="1" u="sng" kern="1200">
        <a:solidFill>
          <a:schemeClr val="bg1"/>
        </a:solidFill>
        <a:latin typeface="Verdana" pitchFamily="-10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6092"/>
    <a:srgbClr val="016BA3"/>
    <a:srgbClr val="036699"/>
    <a:srgbClr val="FFFFFF"/>
    <a:srgbClr val="162D3F"/>
    <a:srgbClr val="1A2D3B"/>
    <a:srgbClr val="172E40"/>
    <a:srgbClr val="FF2600"/>
    <a:srgbClr val="3574C9"/>
    <a:srgbClr val="009A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660B408-B3CF-4A94-85FC-2B1E0A45F4A2}" styleName="Dark Style 2 –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–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–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–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27" autoAdjust="0"/>
    <p:restoredTop sz="90479" autoAdjust="0"/>
  </p:normalViewPr>
  <p:slideViewPr>
    <p:cSldViewPr snapToGrid="0">
      <p:cViewPr varScale="1">
        <p:scale>
          <a:sx n="110" d="100"/>
          <a:sy n="110" d="100"/>
        </p:scale>
        <p:origin x="1208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0" d="100"/>
          <a:sy n="70" d="100"/>
        </p:scale>
        <p:origin x="-2261" y="-82"/>
      </p:cViewPr>
      <p:guideLst>
        <p:guide orient="horz" pos="3124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 typeface="Wingdings" charset="2"/>
              <a:buNone/>
              <a:defRPr sz="1200" i="0" u="none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Wingdings" charset="2"/>
              <a:buNone/>
              <a:defRPr sz="1200" i="0" u="none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buFont typeface="Wingdings" charset="2"/>
              <a:buNone/>
              <a:defRPr sz="1200" i="0" u="none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340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Wingdings" charset="2"/>
              <a:buNone/>
              <a:defRPr sz="1200" i="0" u="none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defRPr>
            </a:lvl1pPr>
          </a:lstStyle>
          <a:p>
            <a:pPr>
              <a:defRPr/>
            </a:pPr>
            <a:fld id="{9972A141-3843-AE4B-A5F1-2FAEB5A35C6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38233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 typeface="Wingdings" charset="2"/>
              <a:buNone/>
              <a:defRPr sz="1200" i="0" u="none"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76562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Wingdings" charset="2"/>
              <a:buNone/>
              <a:defRPr sz="1200" i="0" u="none"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288" y="763588"/>
            <a:ext cx="6508750" cy="3662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730750"/>
            <a:ext cx="4959350" cy="442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8475"/>
            <a:ext cx="29765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buFont typeface="Wingdings" charset="2"/>
              <a:buNone/>
              <a:defRPr sz="1200" i="0" u="none"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88475"/>
            <a:ext cx="29765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Wingdings" charset="2"/>
              <a:buNone/>
              <a:defRPr sz="1200" i="0" u="none">
                <a:latin typeface="Verdana" charset="0"/>
              </a:defRPr>
            </a:lvl1pPr>
          </a:lstStyle>
          <a:p>
            <a:pPr>
              <a:defRPr/>
            </a:pPr>
            <a:fld id="{8862771C-25A2-254B-A250-4E2D697DB9C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22811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288" y="763588"/>
            <a:ext cx="6508750" cy="3662362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Times New Roman" pitchFamily="-102" charset="0"/>
              <a:ea typeface="ＭＳ Ｐゴシック" pitchFamily="-102" charset="-128"/>
              <a:cs typeface="ＭＳ Ｐゴシック" pitchFamily="-10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Click to edit Master subtitle style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45458" y="6356351"/>
            <a:ext cx="2844800" cy="365125"/>
          </a:xfrm>
          <a:custGeom>
            <a:avLst/>
            <a:gdLst>
              <a:gd name="connsiteX0" fmla="*/ 0 w 2311400"/>
              <a:gd name="connsiteY0" fmla="*/ 0 h 365125"/>
              <a:gd name="connsiteX1" fmla="*/ 2311400 w 2311400"/>
              <a:gd name="connsiteY1" fmla="*/ 0 h 365125"/>
              <a:gd name="connsiteX2" fmla="*/ 2311400 w 2311400"/>
              <a:gd name="connsiteY2" fmla="*/ 365125 h 365125"/>
              <a:gd name="connsiteX3" fmla="*/ 0 w 2311400"/>
              <a:gd name="connsiteY3" fmla="*/ 365125 h 365125"/>
              <a:gd name="connsiteX4" fmla="*/ 0 w 2311400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1400" h="365125">
                <a:moveTo>
                  <a:pt x="0" y="0"/>
                </a:moveTo>
                <a:lnTo>
                  <a:pt x="2311400" y="0"/>
                </a:lnTo>
                <a:lnTo>
                  <a:pt x="2311400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45720" rIns="91440" bIns="45720" rtlCol="0" anchor="ctr"/>
          <a:lstStyle>
            <a:lvl1pPr algn="r">
              <a:defRPr sz="1200" i="0" u="none">
                <a:solidFill>
                  <a:schemeClr val="tx1"/>
                </a:solidFill>
              </a:defRPr>
            </a:lvl1pPr>
          </a:lstStyle>
          <a:p>
            <a:fld id="{104610D0-73BC-F949-BFBE-2A2E3FC01F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45458" y="6356351"/>
            <a:ext cx="2844800" cy="365125"/>
          </a:xfrm>
          <a:custGeom>
            <a:avLst/>
            <a:gdLst>
              <a:gd name="connsiteX0" fmla="*/ 0 w 2311400"/>
              <a:gd name="connsiteY0" fmla="*/ 0 h 365125"/>
              <a:gd name="connsiteX1" fmla="*/ 2311400 w 2311400"/>
              <a:gd name="connsiteY1" fmla="*/ 0 h 365125"/>
              <a:gd name="connsiteX2" fmla="*/ 2311400 w 2311400"/>
              <a:gd name="connsiteY2" fmla="*/ 365125 h 365125"/>
              <a:gd name="connsiteX3" fmla="*/ 0 w 2311400"/>
              <a:gd name="connsiteY3" fmla="*/ 365125 h 365125"/>
              <a:gd name="connsiteX4" fmla="*/ 0 w 2311400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1400" h="365125">
                <a:moveTo>
                  <a:pt x="0" y="0"/>
                </a:moveTo>
                <a:lnTo>
                  <a:pt x="2311400" y="0"/>
                </a:lnTo>
                <a:lnTo>
                  <a:pt x="2311400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45720" rIns="91440" bIns="45720" rtlCol="0" anchor="ctr"/>
          <a:lstStyle>
            <a:lvl1pPr algn="r">
              <a:defRPr sz="1200" i="0" u="none">
                <a:solidFill>
                  <a:schemeClr val="tx1"/>
                </a:solidFill>
              </a:defRPr>
            </a:lvl1pPr>
          </a:lstStyle>
          <a:p>
            <a:fld id="{104610D0-73BC-F949-BFBE-2A2E3FC01F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42031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45458" y="6356351"/>
            <a:ext cx="2844800" cy="365125"/>
          </a:xfrm>
          <a:custGeom>
            <a:avLst/>
            <a:gdLst>
              <a:gd name="connsiteX0" fmla="*/ 0 w 2311400"/>
              <a:gd name="connsiteY0" fmla="*/ 0 h 365125"/>
              <a:gd name="connsiteX1" fmla="*/ 2311400 w 2311400"/>
              <a:gd name="connsiteY1" fmla="*/ 0 h 365125"/>
              <a:gd name="connsiteX2" fmla="*/ 2311400 w 2311400"/>
              <a:gd name="connsiteY2" fmla="*/ 365125 h 365125"/>
              <a:gd name="connsiteX3" fmla="*/ 0 w 2311400"/>
              <a:gd name="connsiteY3" fmla="*/ 365125 h 365125"/>
              <a:gd name="connsiteX4" fmla="*/ 0 w 2311400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1400" h="365125">
                <a:moveTo>
                  <a:pt x="0" y="0"/>
                </a:moveTo>
                <a:lnTo>
                  <a:pt x="2311400" y="0"/>
                </a:lnTo>
                <a:lnTo>
                  <a:pt x="2311400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45720" rIns="91440" bIns="45720" rtlCol="0" anchor="ctr"/>
          <a:lstStyle>
            <a:lvl1pPr algn="r">
              <a:defRPr sz="1200" i="0" u="none">
                <a:solidFill>
                  <a:schemeClr val="tx1"/>
                </a:solidFill>
              </a:defRPr>
            </a:lvl1pPr>
          </a:lstStyle>
          <a:p>
            <a:fld id="{104610D0-73BC-F949-BFBE-2A2E3FC01F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247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247" y="2906713"/>
            <a:ext cx="103632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92615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9785" y="1600201"/>
            <a:ext cx="5392615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754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754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693" y="1535113"/>
            <a:ext cx="538870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693" y="2174875"/>
            <a:ext cx="538870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24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385" y="273051"/>
            <a:ext cx="6815015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1485" y="394735"/>
            <a:ext cx="4011247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45458" y="6356351"/>
            <a:ext cx="2844800" cy="365125"/>
          </a:xfrm>
          <a:custGeom>
            <a:avLst/>
            <a:gdLst>
              <a:gd name="connsiteX0" fmla="*/ 0 w 2311400"/>
              <a:gd name="connsiteY0" fmla="*/ 0 h 365125"/>
              <a:gd name="connsiteX1" fmla="*/ 2311400 w 2311400"/>
              <a:gd name="connsiteY1" fmla="*/ 0 h 365125"/>
              <a:gd name="connsiteX2" fmla="*/ 2311400 w 2311400"/>
              <a:gd name="connsiteY2" fmla="*/ 365125 h 365125"/>
              <a:gd name="connsiteX3" fmla="*/ 0 w 2311400"/>
              <a:gd name="connsiteY3" fmla="*/ 365125 h 365125"/>
              <a:gd name="connsiteX4" fmla="*/ 0 w 2311400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1400" h="365125">
                <a:moveTo>
                  <a:pt x="0" y="0"/>
                </a:moveTo>
                <a:lnTo>
                  <a:pt x="2311400" y="0"/>
                </a:lnTo>
                <a:lnTo>
                  <a:pt x="2311400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45720" rIns="91440" bIns="45720" rtlCol="0" anchor="ctr"/>
          <a:lstStyle>
            <a:lvl1pPr algn="r">
              <a:defRPr sz="1200" i="0" u="none">
                <a:solidFill>
                  <a:schemeClr val="tx1"/>
                </a:solidFill>
              </a:defRPr>
            </a:lvl1pPr>
          </a:lstStyle>
          <a:p>
            <a:fld id="{104610D0-73BC-F949-BFBE-2A2E3FC01F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554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554" y="612775"/>
            <a:ext cx="73152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554" y="5367338"/>
            <a:ext cx="73152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42031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247" y="4406901"/>
            <a:ext cx="103632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247" y="2906713"/>
            <a:ext cx="103632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45458" y="6356351"/>
            <a:ext cx="2844800" cy="365125"/>
          </a:xfrm>
          <a:custGeom>
            <a:avLst/>
            <a:gdLst>
              <a:gd name="connsiteX0" fmla="*/ 0 w 2311400"/>
              <a:gd name="connsiteY0" fmla="*/ 0 h 365125"/>
              <a:gd name="connsiteX1" fmla="*/ 2311400 w 2311400"/>
              <a:gd name="connsiteY1" fmla="*/ 0 h 365125"/>
              <a:gd name="connsiteX2" fmla="*/ 2311400 w 2311400"/>
              <a:gd name="connsiteY2" fmla="*/ 365125 h 365125"/>
              <a:gd name="connsiteX3" fmla="*/ 0 w 2311400"/>
              <a:gd name="connsiteY3" fmla="*/ 365125 h 365125"/>
              <a:gd name="connsiteX4" fmla="*/ 0 w 2311400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1400" h="365125">
                <a:moveTo>
                  <a:pt x="0" y="0"/>
                </a:moveTo>
                <a:lnTo>
                  <a:pt x="2311400" y="0"/>
                </a:lnTo>
                <a:lnTo>
                  <a:pt x="2311400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45720" rIns="91440" bIns="45720" rtlCol="0" anchor="ctr"/>
          <a:lstStyle>
            <a:lvl1pPr algn="r">
              <a:defRPr sz="1200" i="0" u="none">
                <a:solidFill>
                  <a:schemeClr val="tx1"/>
                </a:solidFill>
              </a:defRPr>
            </a:lvl1pPr>
          </a:lstStyle>
          <a:p>
            <a:fld id="{104610D0-73BC-F949-BFBE-2A2E3FC01F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92615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9785" y="1600201"/>
            <a:ext cx="5392615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45458" y="6356351"/>
            <a:ext cx="2844800" cy="365125"/>
          </a:xfrm>
          <a:custGeom>
            <a:avLst/>
            <a:gdLst>
              <a:gd name="connsiteX0" fmla="*/ 0 w 2311400"/>
              <a:gd name="connsiteY0" fmla="*/ 0 h 365125"/>
              <a:gd name="connsiteX1" fmla="*/ 2311400 w 2311400"/>
              <a:gd name="connsiteY1" fmla="*/ 0 h 365125"/>
              <a:gd name="connsiteX2" fmla="*/ 2311400 w 2311400"/>
              <a:gd name="connsiteY2" fmla="*/ 365125 h 365125"/>
              <a:gd name="connsiteX3" fmla="*/ 0 w 2311400"/>
              <a:gd name="connsiteY3" fmla="*/ 365125 h 365125"/>
              <a:gd name="connsiteX4" fmla="*/ 0 w 2311400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1400" h="365125">
                <a:moveTo>
                  <a:pt x="0" y="0"/>
                </a:moveTo>
                <a:lnTo>
                  <a:pt x="2311400" y="0"/>
                </a:lnTo>
                <a:lnTo>
                  <a:pt x="2311400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45720" rIns="91440" bIns="45720" rtlCol="0" anchor="ctr"/>
          <a:lstStyle>
            <a:lvl1pPr algn="r">
              <a:defRPr sz="1200" i="0" u="none">
                <a:solidFill>
                  <a:schemeClr val="tx1"/>
                </a:solidFill>
              </a:defRPr>
            </a:lvl1pPr>
          </a:lstStyle>
          <a:p>
            <a:fld id="{104610D0-73BC-F949-BFBE-2A2E3FC01F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754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754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693" y="1535113"/>
            <a:ext cx="538870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693" y="2174875"/>
            <a:ext cx="538870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9345458" y="6356351"/>
            <a:ext cx="2844800" cy="365125"/>
          </a:xfrm>
          <a:custGeom>
            <a:avLst/>
            <a:gdLst>
              <a:gd name="connsiteX0" fmla="*/ 0 w 2311400"/>
              <a:gd name="connsiteY0" fmla="*/ 0 h 365125"/>
              <a:gd name="connsiteX1" fmla="*/ 2311400 w 2311400"/>
              <a:gd name="connsiteY1" fmla="*/ 0 h 365125"/>
              <a:gd name="connsiteX2" fmla="*/ 2311400 w 2311400"/>
              <a:gd name="connsiteY2" fmla="*/ 365125 h 365125"/>
              <a:gd name="connsiteX3" fmla="*/ 0 w 2311400"/>
              <a:gd name="connsiteY3" fmla="*/ 365125 h 365125"/>
              <a:gd name="connsiteX4" fmla="*/ 0 w 2311400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1400" h="365125">
                <a:moveTo>
                  <a:pt x="0" y="0"/>
                </a:moveTo>
                <a:lnTo>
                  <a:pt x="2311400" y="0"/>
                </a:lnTo>
                <a:lnTo>
                  <a:pt x="2311400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45720" rIns="91440" bIns="45720" rtlCol="0" anchor="ctr"/>
          <a:lstStyle>
            <a:lvl1pPr algn="r">
              <a:defRPr sz="1200" i="0" u="none">
                <a:solidFill>
                  <a:schemeClr val="tx1"/>
                </a:solidFill>
              </a:defRPr>
            </a:lvl1pPr>
          </a:lstStyle>
          <a:p>
            <a:fld id="{104610D0-73BC-F949-BFBE-2A2E3FC01F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45458" y="6356351"/>
            <a:ext cx="2844800" cy="365125"/>
          </a:xfrm>
          <a:custGeom>
            <a:avLst/>
            <a:gdLst>
              <a:gd name="connsiteX0" fmla="*/ 0 w 2311400"/>
              <a:gd name="connsiteY0" fmla="*/ 0 h 365125"/>
              <a:gd name="connsiteX1" fmla="*/ 2311400 w 2311400"/>
              <a:gd name="connsiteY1" fmla="*/ 0 h 365125"/>
              <a:gd name="connsiteX2" fmla="*/ 2311400 w 2311400"/>
              <a:gd name="connsiteY2" fmla="*/ 365125 h 365125"/>
              <a:gd name="connsiteX3" fmla="*/ 0 w 2311400"/>
              <a:gd name="connsiteY3" fmla="*/ 365125 h 365125"/>
              <a:gd name="connsiteX4" fmla="*/ 0 w 2311400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1400" h="365125">
                <a:moveTo>
                  <a:pt x="0" y="0"/>
                </a:moveTo>
                <a:lnTo>
                  <a:pt x="2311400" y="0"/>
                </a:lnTo>
                <a:lnTo>
                  <a:pt x="2311400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45720" rIns="91440" bIns="45720" rtlCol="0" anchor="ctr"/>
          <a:lstStyle>
            <a:lvl1pPr algn="r">
              <a:defRPr sz="1200" i="0" u="none">
                <a:solidFill>
                  <a:schemeClr val="tx1"/>
                </a:solidFill>
              </a:defRPr>
            </a:lvl1pPr>
          </a:lstStyle>
          <a:p>
            <a:fld id="{104610D0-73BC-F949-BFBE-2A2E3FC01F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247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385" y="273051"/>
            <a:ext cx="6815015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1"/>
            <a:ext cx="4011247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45458" y="6356351"/>
            <a:ext cx="2844800" cy="365125"/>
          </a:xfrm>
          <a:custGeom>
            <a:avLst/>
            <a:gdLst>
              <a:gd name="connsiteX0" fmla="*/ 0 w 2311400"/>
              <a:gd name="connsiteY0" fmla="*/ 0 h 365125"/>
              <a:gd name="connsiteX1" fmla="*/ 2311400 w 2311400"/>
              <a:gd name="connsiteY1" fmla="*/ 0 h 365125"/>
              <a:gd name="connsiteX2" fmla="*/ 2311400 w 2311400"/>
              <a:gd name="connsiteY2" fmla="*/ 365125 h 365125"/>
              <a:gd name="connsiteX3" fmla="*/ 0 w 2311400"/>
              <a:gd name="connsiteY3" fmla="*/ 365125 h 365125"/>
              <a:gd name="connsiteX4" fmla="*/ 0 w 2311400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1400" h="365125">
                <a:moveTo>
                  <a:pt x="0" y="0"/>
                </a:moveTo>
                <a:lnTo>
                  <a:pt x="2311400" y="0"/>
                </a:lnTo>
                <a:lnTo>
                  <a:pt x="2311400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45720" rIns="91440" bIns="45720" rtlCol="0" anchor="ctr"/>
          <a:lstStyle>
            <a:lvl1pPr algn="r">
              <a:defRPr sz="1200" i="0" u="none">
                <a:solidFill>
                  <a:schemeClr val="tx1"/>
                </a:solidFill>
              </a:defRPr>
            </a:lvl1pPr>
          </a:lstStyle>
          <a:p>
            <a:fld id="{104610D0-73BC-F949-BFBE-2A2E3FC01F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554" y="4800600"/>
            <a:ext cx="73152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554" y="612775"/>
            <a:ext cx="73152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554" y="5367338"/>
            <a:ext cx="73152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45458" y="6356351"/>
            <a:ext cx="2844800" cy="365125"/>
          </a:xfrm>
          <a:custGeom>
            <a:avLst/>
            <a:gdLst>
              <a:gd name="connsiteX0" fmla="*/ 0 w 2311400"/>
              <a:gd name="connsiteY0" fmla="*/ 0 h 365125"/>
              <a:gd name="connsiteX1" fmla="*/ 2311400 w 2311400"/>
              <a:gd name="connsiteY1" fmla="*/ 0 h 365125"/>
              <a:gd name="connsiteX2" fmla="*/ 2311400 w 2311400"/>
              <a:gd name="connsiteY2" fmla="*/ 365125 h 365125"/>
              <a:gd name="connsiteX3" fmla="*/ 0 w 2311400"/>
              <a:gd name="connsiteY3" fmla="*/ 365125 h 365125"/>
              <a:gd name="connsiteX4" fmla="*/ 0 w 2311400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1400" h="365125">
                <a:moveTo>
                  <a:pt x="0" y="0"/>
                </a:moveTo>
                <a:lnTo>
                  <a:pt x="2311400" y="0"/>
                </a:lnTo>
                <a:lnTo>
                  <a:pt x="2311400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45720" rIns="91440" bIns="45720" rtlCol="0" anchor="ctr"/>
          <a:lstStyle>
            <a:lvl1pPr algn="r">
              <a:defRPr sz="1200" i="0" u="none">
                <a:solidFill>
                  <a:schemeClr val="tx1"/>
                </a:solidFill>
              </a:defRPr>
            </a:lvl1pPr>
          </a:lstStyle>
          <a:p>
            <a:fld id="{104610D0-73BC-F949-BFBE-2A2E3FC01F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17"/>
          <p:cNvSpPr txBox="1">
            <a:spLocks noChangeArrowheads="1"/>
          </p:cNvSpPr>
          <p:nvPr userDrawn="1"/>
        </p:nvSpPr>
        <p:spPr bwMode="auto">
          <a:xfrm>
            <a:off x="420445" y="6484871"/>
            <a:ext cx="1137875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E107"/>
              </a:buClr>
              <a:buSzTx/>
              <a:buFont typeface="Wingdings" pitchFamily="-102" charset="2"/>
              <a:buNone/>
              <a:tabLst/>
              <a:defRPr/>
            </a:pPr>
            <a:r>
              <a:rPr lang="en-US" sz="1000" b="0" i="0" u="none" noProof="0" dirty="0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ea typeface="Comic Sans MS" pitchFamily="-111" charset="0"/>
                <a:cs typeface="Futura Medium" panose="020B0602020204020303" pitchFamily="34" charset="-79"/>
              </a:rPr>
              <a:t>ASPIDES weekly meeting, February 20, 2025</a:t>
            </a:r>
          </a:p>
        </p:txBody>
      </p:sp>
      <p:sp>
        <p:nvSpPr>
          <p:cNvPr id="9" name="TextBox 2"/>
          <p:cNvSpPr txBox="1">
            <a:spLocks noChangeArrowheads="1"/>
          </p:cNvSpPr>
          <p:nvPr userDrawn="1"/>
        </p:nvSpPr>
        <p:spPr bwMode="auto">
          <a:xfrm>
            <a:off x="11409870" y="6388975"/>
            <a:ext cx="47320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E107"/>
              </a:buClr>
              <a:buFont typeface="Wingdings" charset="0"/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E107"/>
              </a:buClr>
              <a:buFont typeface="Wingdings" charset="0"/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E107"/>
              </a:buClr>
              <a:buFont typeface="Wingdings" charset="0"/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E107"/>
              </a:buClr>
              <a:buFont typeface="Wingdings" charset="0"/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BBC95CE6-4FD9-314C-8EF5-FEBCB241E456}" type="slidenum">
              <a:rPr lang="en-US" sz="1400" i="0" u="none" smtClean="0">
                <a:solidFill>
                  <a:srgbClr val="16165D"/>
                </a:solidFill>
                <a:latin typeface="Comic Sans MS" charset="0"/>
                <a:cs typeface="Comic Sans MS" charset="0"/>
              </a:rPr>
              <a:pPr eaLnBrk="1" hangingPunct="1">
                <a:defRPr/>
              </a:pPr>
              <a:t>‹#›</a:t>
            </a:fld>
            <a:endParaRPr lang="en-US" sz="1400" i="0" u="none" dirty="0">
              <a:solidFill>
                <a:srgbClr val="16165D"/>
              </a:solidFill>
              <a:latin typeface="Comic Sans MS" charset="0"/>
              <a:cs typeface="Comic Sans MS" charset="0"/>
            </a:endParaRPr>
          </a:p>
        </p:txBody>
      </p:sp>
      <p:sp>
        <p:nvSpPr>
          <p:cNvPr id="10" name="Rectangle 1123"/>
          <p:cNvSpPr>
            <a:spLocks noChangeArrowheads="1"/>
          </p:cNvSpPr>
          <p:nvPr userDrawn="1"/>
        </p:nvSpPr>
        <p:spPr bwMode="auto">
          <a:xfrm>
            <a:off x="113951" y="6405475"/>
            <a:ext cx="12030481" cy="338554"/>
          </a:xfrm>
          <a:prstGeom prst="rect">
            <a:avLst/>
          </a:prstGeom>
          <a:solidFill>
            <a:schemeClr val="bg1">
              <a:alpha val="60001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None/>
              <a:defRPr/>
            </a:pPr>
            <a:endParaRPr lang="en-US" sz="1600" dirty="0">
              <a:latin typeface="Verdana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8A4175-718D-484C-AC7C-CC96D9B24E4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 rot="16200000">
            <a:off x="-1233792" y="3573936"/>
            <a:ext cx="3079584" cy="612000"/>
          </a:xfrm>
          <a:prstGeom prst="rect">
            <a:avLst/>
          </a:prstGeom>
          <a:ln>
            <a:noFill/>
          </a:ln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764C23D-4E68-1B45-9A27-D84C9569AEF0}"/>
              </a:ext>
            </a:extLst>
          </p:cNvPr>
          <p:cNvSpPr/>
          <p:nvPr userDrawn="1"/>
        </p:nvSpPr>
        <p:spPr bwMode="auto">
          <a:xfrm>
            <a:off x="-1" y="2254685"/>
            <a:ext cx="612001" cy="3215147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E107"/>
              </a:buClr>
              <a:buSzTx/>
              <a:buFont typeface="Wingdings" charset="2"/>
              <a:buNone/>
              <a:tabLst/>
            </a:pPr>
            <a:endParaRPr kumimoji="0" lang="it-IT" sz="1600" b="0" i="1" u="sng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ED45A0-209D-D1FB-96A8-F174CD0CC299}"/>
              </a:ext>
            </a:extLst>
          </p:cNvPr>
          <p:cNvSpPr/>
          <p:nvPr userDrawn="1"/>
        </p:nvSpPr>
        <p:spPr bwMode="auto">
          <a:xfrm>
            <a:off x="1" y="153158"/>
            <a:ext cx="12192000" cy="576000"/>
          </a:xfrm>
          <a:prstGeom prst="rect">
            <a:avLst/>
          </a:prstGeom>
          <a:solidFill>
            <a:srgbClr val="1A2D3B"/>
          </a:solidFill>
          <a:ln w="9525" cap="flat" cmpd="sng" algn="ctr">
            <a:solidFill>
              <a:srgbClr val="3574C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anchor="ctr">
            <a:spAutoFit/>
          </a:bodyPr>
          <a:lstStyle/>
          <a:p>
            <a:pPr>
              <a:buFont typeface="Wingdings" charset="2"/>
              <a:buNone/>
              <a:defRPr/>
            </a:pPr>
            <a:endParaRPr lang="en-US" sz="16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998EFA1-4909-88F2-BAFB-5E1D6B07475E}"/>
              </a:ext>
            </a:extLst>
          </p:cNvPr>
          <p:cNvCxnSpPr>
            <a:cxnSpLocks/>
          </p:cNvCxnSpPr>
          <p:nvPr userDrawn="1"/>
        </p:nvCxnSpPr>
        <p:spPr bwMode="auto">
          <a:xfrm flipV="1">
            <a:off x="637052" y="0"/>
            <a:ext cx="0" cy="6858000"/>
          </a:xfrm>
          <a:prstGeom prst="line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" name="Picture 3" descr="A logo with a computer chip&#10;&#10;AI-generated content may be incorrect.">
            <a:extLst>
              <a:ext uri="{FF2B5EF4-FFF2-40B4-BE49-F238E27FC236}">
                <a16:creationId xmlns:a16="http://schemas.microsoft.com/office/drawing/2014/main" id="{4CF27F2B-BAD5-42E2-BB1B-43E13B11A3E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245758" y="50717"/>
            <a:ext cx="801430" cy="8014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defRPr sz="1400" i="0" u="none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6374" name="Rectangle 70"/>
          <p:cNvSpPr>
            <a:spLocks noChangeArrowheads="1"/>
          </p:cNvSpPr>
          <p:nvPr userDrawn="1"/>
        </p:nvSpPr>
        <p:spPr bwMode="auto">
          <a:xfrm flipH="1">
            <a:off x="5362773" y="2726323"/>
            <a:ext cx="184731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None/>
              <a:defRPr/>
            </a:pPr>
            <a:endParaRPr lang="en-US" sz="1600">
              <a:latin typeface="Verdana" charset="0"/>
            </a:endParaRPr>
          </a:p>
        </p:txBody>
      </p:sp>
      <p:sp>
        <p:nvSpPr>
          <p:cNvPr id="226379" name="Rectangle 75"/>
          <p:cNvSpPr>
            <a:spLocks noChangeArrowheads="1"/>
          </p:cNvSpPr>
          <p:nvPr userDrawn="1"/>
        </p:nvSpPr>
        <p:spPr bwMode="auto">
          <a:xfrm flipH="1">
            <a:off x="6424246" y="4072523"/>
            <a:ext cx="4517292" cy="338554"/>
          </a:xfrm>
          <a:prstGeom prst="rect">
            <a:avLst/>
          </a:prstGeom>
          <a:solidFill>
            <a:schemeClr val="bg1">
              <a:alpha val="60001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None/>
              <a:defRPr/>
            </a:pPr>
            <a:endParaRPr lang="en-US" sz="1600">
              <a:latin typeface="Verdan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C2A35A23-28D8-464C-8EA4-2C698EEE19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1233792" y="3573936"/>
            <a:ext cx="3079584" cy="61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glow>
              <a:schemeClr val="accent1"/>
            </a:glow>
          </a:effec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3CC60705-6C88-7E48-9E9D-BD11A75E1949}"/>
              </a:ext>
            </a:extLst>
          </p:cNvPr>
          <p:cNvSpPr/>
          <p:nvPr/>
        </p:nvSpPr>
        <p:spPr bwMode="auto">
          <a:xfrm>
            <a:off x="-2575" y="1514454"/>
            <a:ext cx="648000" cy="5364000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E107"/>
              </a:buClr>
              <a:buSzTx/>
              <a:buFont typeface="Wingdings" charset="2"/>
              <a:buNone/>
              <a:tabLst/>
            </a:pPr>
            <a:endParaRPr kumimoji="0" lang="it-IT" sz="1600" b="0" i="1" u="sng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Verdana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175290F-1591-32D1-35C0-00EFE711DCBA}"/>
              </a:ext>
            </a:extLst>
          </p:cNvPr>
          <p:cNvCxnSpPr>
            <a:cxnSpLocks/>
          </p:cNvCxnSpPr>
          <p:nvPr/>
        </p:nvCxnSpPr>
        <p:spPr bwMode="auto">
          <a:xfrm flipV="1">
            <a:off x="637052" y="0"/>
            <a:ext cx="0" cy="6858000"/>
          </a:xfrm>
          <a:prstGeom prst="line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 Box 6">
            <a:extLst>
              <a:ext uri="{FF2B5EF4-FFF2-40B4-BE49-F238E27FC236}">
                <a16:creationId xmlns:a16="http://schemas.microsoft.com/office/drawing/2014/main" id="{9FDA5EF0-AF20-A13B-A12B-6B2C40DD1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2046" y="2338383"/>
            <a:ext cx="10435114" cy="1423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2pPr>
            <a:lvl3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3pPr>
            <a:lvl4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4pPr>
            <a:lvl5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it-IT" sz="2000" i="0" u="none" dirty="0">
                <a:solidFill>
                  <a:srgbClr val="00206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Lodovico Ratti </a:t>
            </a:r>
          </a:p>
          <a:p>
            <a:pPr>
              <a:lnSpc>
                <a:spcPct val="150000"/>
              </a:lnSpc>
            </a:pPr>
            <a:r>
              <a:rPr lang="it-IT" sz="2000" i="0" u="none" dirty="0">
                <a:solidFill>
                  <a:srgbClr val="00206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Università di Pavia and INFN Pavia</a:t>
            </a:r>
          </a:p>
          <a:p>
            <a:pPr>
              <a:lnSpc>
                <a:spcPct val="150000"/>
              </a:lnSpc>
            </a:pPr>
            <a:r>
              <a:rPr lang="it-IT" sz="2000" i="0" u="none" dirty="0">
                <a:solidFill>
                  <a:srgbClr val="00206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(</a:t>
            </a:r>
            <a:r>
              <a:rPr lang="it-IT" sz="2000" i="0" u="none" dirty="0" err="1">
                <a:solidFill>
                  <a:srgbClr val="00206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lodovico.ratti@unipv.it</a:t>
            </a:r>
            <a:r>
              <a:rPr lang="it-IT" sz="2000" i="0" u="none" dirty="0">
                <a:solidFill>
                  <a:srgbClr val="00206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)</a:t>
            </a:r>
            <a:endParaRPr lang="en-GB" sz="2000" i="0" u="none" dirty="0">
              <a:solidFill>
                <a:srgbClr val="002060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AA5E05C2-CF22-D9F7-E2A1-162AAC75B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7365" y="4674624"/>
            <a:ext cx="1007190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2pPr>
            <a:lvl3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3pPr>
            <a:lvl4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4pPr>
            <a:lvl5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9pPr>
          </a:lstStyle>
          <a:p>
            <a:r>
              <a:rPr lang="en-US" sz="2000" i="0" u="none" dirty="0">
                <a:solidFill>
                  <a:srgbClr val="00206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Weekly meeting</a:t>
            </a:r>
          </a:p>
          <a:p>
            <a:endParaRPr lang="en-US" sz="2000" i="0" u="none" dirty="0">
              <a:solidFill>
                <a:srgbClr val="002060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r>
              <a:rPr lang="en-US" sz="2000" i="0" u="none" dirty="0">
                <a:solidFill>
                  <a:srgbClr val="002060"/>
                </a:solidFill>
                <a:latin typeface="Futura Medium" panose="020B0602020204020303" pitchFamily="34" charset="-79"/>
                <a:cs typeface="Futura Medium" panose="020B0602020204020303" pitchFamily="34" charset="-79"/>
                <a:sym typeface="Symbol" charset="0"/>
              </a:rPr>
              <a:t>Online (zoom): https://unipv-</a:t>
            </a:r>
            <a:r>
              <a:rPr lang="en-US" sz="2000" i="0" u="none" dirty="0" err="1">
                <a:solidFill>
                  <a:srgbClr val="002060"/>
                </a:solidFill>
                <a:latin typeface="Futura Medium" panose="020B0602020204020303" pitchFamily="34" charset="-79"/>
                <a:cs typeface="Futura Medium" panose="020B0602020204020303" pitchFamily="34" charset="-79"/>
                <a:sym typeface="Symbol" charset="0"/>
              </a:rPr>
              <a:t>it.zoom.us</a:t>
            </a:r>
            <a:r>
              <a:rPr lang="en-US" sz="2000" i="0" u="none" dirty="0">
                <a:solidFill>
                  <a:srgbClr val="002060"/>
                </a:solidFill>
                <a:latin typeface="Futura Medium" panose="020B0602020204020303" pitchFamily="34" charset="-79"/>
                <a:cs typeface="Futura Medium" panose="020B0602020204020303" pitchFamily="34" charset="-79"/>
                <a:sym typeface="Symbol" charset="0"/>
              </a:rPr>
              <a:t>/j/97872524444?pwd=5oJd6elRH0Mr1fQRAmbM8y8bhELQDM.1</a:t>
            </a:r>
          </a:p>
          <a:p>
            <a:endParaRPr lang="en-US" sz="2000" i="0" u="none" dirty="0">
              <a:solidFill>
                <a:srgbClr val="002060"/>
              </a:solidFill>
              <a:latin typeface="Futura Medium" panose="020B0602020204020303" pitchFamily="34" charset="-79"/>
              <a:cs typeface="Futura Medium" panose="020B0602020204020303" pitchFamily="34" charset="-79"/>
              <a:sym typeface="Symbol" charset="0"/>
            </a:endParaRPr>
          </a:p>
          <a:p>
            <a:r>
              <a:rPr lang="en-US" sz="2000" i="0" u="none" dirty="0">
                <a:solidFill>
                  <a:srgbClr val="002060"/>
                </a:solidFill>
                <a:latin typeface="Futura Medium" panose="020B0602020204020303" pitchFamily="34" charset="-79"/>
                <a:cs typeface="Futura Medium" panose="020B0602020204020303" pitchFamily="34" charset="-79"/>
                <a:sym typeface="Symbol" charset="0"/>
              </a:rPr>
              <a:t>February 20, 2025</a:t>
            </a:r>
            <a:endParaRPr lang="en-US" i="0" u="none" dirty="0">
              <a:solidFill>
                <a:srgbClr val="002060"/>
              </a:solidFill>
              <a:latin typeface="Futura Medium" panose="020B0602020204020303" pitchFamily="34" charset="-79"/>
              <a:cs typeface="Futura Medium" panose="020B0602020204020303" pitchFamily="34" charset="-79"/>
              <a:sym typeface="Symbol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0DDFEB-AACA-B360-88E7-B03ED305C26E}"/>
              </a:ext>
            </a:extLst>
          </p:cNvPr>
          <p:cNvSpPr/>
          <p:nvPr/>
        </p:nvSpPr>
        <p:spPr bwMode="auto">
          <a:xfrm>
            <a:off x="-2574" y="181102"/>
            <a:ext cx="12194573" cy="1980000"/>
          </a:xfrm>
          <a:prstGeom prst="rect">
            <a:avLst/>
          </a:prstGeom>
          <a:solidFill>
            <a:srgbClr val="172E40"/>
          </a:solidFill>
          <a:ln w="9525" cap="flat" cmpd="sng" algn="ctr">
            <a:solidFill>
              <a:srgbClr val="3177C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latin typeface="Verdana" charset="0"/>
            </a:endParaRPr>
          </a:p>
        </p:txBody>
      </p:sp>
      <p:sp>
        <p:nvSpPr>
          <p:cNvPr id="4" name="TextBox 11">
            <a:extLst>
              <a:ext uri="{FF2B5EF4-FFF2-40B4-BE49-F238E27FC236}">
                <a16:creationId xmlns:a16="http://schemas.microsoft.com/office/drawing/2014/main" id="{F28494F4-10CE-D3CE-A2F6-9D03D6DC5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0195" y="313671"/>
            <a:ext cx="944149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sz="3600" i="0" u="none" dirty="0" err="1">
                <a:latin typeface="Futura Medium" panose="020B0602020204020303" pitchFamily="34" charset="-79"/>
                <a:cs typeface="Futura Medium" panose="020B0602020204020303" pitchFamily="34" charset="-79"/>
              </a:rPr>
              <a:t>ASPiDeS</a:t>
            </a:r>
            <a:endParaRPr lang="en-GB" sz="3600" i="0" u="none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r>
              <a:rPr lang="en-GB" sz="3600" i="0" dirty="0">
                <a:effectLst/>
                <a:latin typeface="Futura Medium" panose="020B0602020204020303" pitchFamily="34" charset="-79"/>
                <a:cs typeface="Futura Medium" panose="020B0602020204020303" pitchFamily="34" charset="-79"/>
              </a:rPr>
              <a:t>A</a:t>
            </a:r>
            <a:r>
              <a:rPr lang="en-GB" sz="3600" i="0" u="none" dirty="0">
                <a:effectLst/>
                <a:latin typeface="Futura Medium" panose="020B0602020204020303" pitchFamily="34" charset="-79"/>
                <a:cs typeface="Futura Medium" panose="020B0602020204020303" pitchFamily="34" charset="-79"/>
              </a:rPr>
              <a:t> CMOS </a:t>
            </a:r>
            <a:r>
              <a:rPr lang="en-GB" sz="3600" i="0" dirty="0">
                <a:effectLst/>
                <a:latin typeface="Futura Medium" panose="020B0602020204020303" pitchFamily="34" charset="-79"/>
                <a:cs typeface="Futura Medium" panose="020B0602020204020303" pitchFamily="34" charset="-79"/>
              </a:rPr>
              <a:t>SP</a:t>
            </a:r>
            <a:r>
              <a:rPr lang="en-GB" sz="3600" i="0" u="none" dirty="0">
                <a:effectLst/>
                <a:latin typeface="Futura Medium" panose="020B0602020204020303" pitchFamily="34" charset="-79"/>
                <a:cs typeface="Futura Medium" panose="020B0602020204020303" pitchFamily="34" charset="-79"/>
              </a:rPr>
              <a:t>AD and </a:t>
            </a:r>
            <a:r>
              <a:rPr lang="en-GB" sz="3600" i="0" dirty="0">
                <a:effectLst/>
                <a:latin typeface="Futura Medium" panose="020B0602020204020303" pitchFamily="34" charset="-79"/>
                <a:cs typeface="Futura Medium" panose="020B0602020204020303" pitchFamily="34" charset="-79"/>
              </a:rPr>
              <a:t>D</a:t>
            </a:r>
            <a:r>
              <a:rPr lang="en-GB" sz="3600" i="0" u="none" dirty="0">
                <a:effectLst/>
                <a:latin typeface="Futura Medium" panose="020B0602020204020303" pitchFamily="34" charset="-79"/>
                <a:cs typeface="Futura Medium" panose="020B0602020204020303" pitchFamily="34" charset="-79"/>
              </a:rPr>
              <a:t>igital </a:t>
            </a:r>
            <a:r>
              <a:rPr lang="en-GB" sz="3600" i="0" dirty="0" err="1">
                <a:effectLst/>
                <a:latin typeface="Futura Medium" panose="020B0602020204020303" pitchFamily="34" charset="-79"/>
                <a:cs typeface="Futura Medium" panose="020B0602020204020303" pitchFamily="34" charset="-79"/>
              </a:rPr>
              <a:t>S</a:t>
            </a:r>
            <a:r>
              <a:rPr lang="en-GB" sz="3600" i="0" u="none" dirty="0" err="1">
                <a:effectLst/>
                <a:latin typeface="Futura Medium" panose="020B0602020204020303" pitchFamily="34" charset="-79"/>
                <a:cs typeface="Futura Medium" panose="020B0602020204020303" pitchFamily="34" charset="-79"/>
              </a:rPr>
              <a:t>iPM</a:t>
            </a:r>
            <a:r>
              <a:rPr lang="en-GB" sz="3600" i="0" u="none" dirty="0">
                <a:effectLst/>
                <a:latin typeface="Futura Medium" panose="020B0602020204020303" pitchFamily="34" charset="-79"/>
                <a:cs typeface="Futura Medium" panose="020B0602020204020303" pitchFamily="34" charset="-79"/>
              </a:rPr>
              <a:t> platform fo</a:t>
            </a:r>
            <a:r>
              <a:rPr lang="en-GB" sz="3600" i="0" u="none" dirty="0">
                <a:latin typeface="Futura Medium" panose="020B0602020204020303" pitchFamily="34" charset="-79"/>
                <a:cs typeface="Futura Medium" panose="020B0602020204020303" pitchFamily="34" charset="-79"/>
              </a:rPr>
              <a:t>r High Energy Physics</a:t>
            </a:r>
            <a:endParaRPr lang="en-GB" sz="3600" i="0" u="none" dirty="0">
              <a:effectLst/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pic>
        <p:nvPicPr>
          <p:cNvPr id="5" name="Picture 4" descr="A logo with a computer chip&#10;&#10;AI-generated content may be incorrect.">
            <a:extLst>
              <a:ext uri="{FF2B5EF4-FFF2-40B4-BE49-F238E27FC236}">
                <a16:creationId xmlns:a16="http://schemas.microsoft.com/office/drawing/2014/main" id="{C7040454-24F5-645D-84B8-848170270B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50990" y="2448648"/>
            <a:ext cx="1960703" cy="196070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7331C9FF-D1D2-19C7-0AF0-3F7EB2473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2472" y="178360"/>
            <a:ext cx="94047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it-IT" sz="2800" i="0" u="none" dirty="0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  <a:sym typeface="Comic Sans MS" panose="030F0902030302020204" pitchFamily="66" charset="0"/>
              </a:rPr>
              <a:t>Scope of the weekly meetings</a:t>
            </a:r>
          </a:p>
        </p:txBody>
      </p:sp>
      <p:sp>
        <p:nvSpPr>
          <p:cNvPr id="4" name="CasellaDiTesto 9">
            <a:extLst>
              <a:ext uri="{FF2B5EF4-FFF2-40B4-BE49-F238E27FC236}">
                <a16:creationId xmlns:a16="http://schemas.microsoft.com/office/drawing/2014/main" id="{AB401D92-687C-1215-D1B4-B2298F2280D4}"/>
              </a:ext>
            </a:extLst>
          </p:cNvPr>
          <p:cNvSpPr txBox="1"/>
          <p:nvPr/>
        </p:nvSpPr>
        <p:spPr>
          <a:xfrm>
            <a:off x="665260" y="932049"/>
            <a:ext cx="11260040" cy="4655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Quick recap of the activities going on in the 4 work packages</a:t>
            </a:r>
          </a:p>
          <a:p>
            <a:pPr marL="800100" lvl="1" indent="-342900" algn="just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see that the work is progessing according to the timeline</a:t>
            </a:r>
          </a:p>
          <a:p>
            <a:pPr marL="342900" indent="-342900" algn="just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en-US" sz="2000" i="0" u="none" noProof="1">
              <a:solidFill>
                <a:schemeClr val="accent6">
                  <a:lumMod val="50000"/>
                </a:schemeClr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indent="-342900" algn="just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Some short presentation on specific activities (e.g., circuit/device characterization, TCAD/circuit simulations)</a:t>
            </a:r>
          </a:p>
          <a:p>
            <a:pPr marL="800100" lvl="1" indent="-342900" algn="just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trigger discussion for dedicated meetings in a WP or involving 2 or more WPs</a:t>
            </a:r>
          </a:p>
          <a:p>
            <a:pPr marL="800100" lvl="1" indent="-342900" algn="just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if the case, contact WP leaders, so that we can organize the meeting in the best possible way</a:t>
            </a:r>
          </a:p>
          <a:p>
            <a:pPr marL="342900" indent="-342900" algn="just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en-US" sz="2000" i="0" u="none" noProof="1">
              <a:solidFill>
                <a:schemeClr val="accent6">
                  <a:lumMod val="50000"/>
                </a:schemeClr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indent="-342900" algn="just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We may organize longer meetings (2 h) every 3/4 months</a:t>
            </a:r>
          </a:p>
        </p:txBody>
      </p:sp>
    </p:spTree>
    <p:extLst>
      <p:ext uri="{BB962C8B-B14F-4D97-AF65-F5344CB8AC3E}">
        <p14:creationId xmlns:p14="http://schemas.microsoft.com/office/powerpoint/2010/main" val="3809185653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8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E107"/>
          </a:buClr>
          <a:buSzTx/>
          <a:buFont typeface="Wingdings" charset="2"/>
          <a:buNone/>
          <a:tabLst/>
          <a:defRPr kumimoji="0" lang="it-IT" sz="1600" b="0" i="1" u="sng" strike="noStrike" cap="none" normalizeH="0" baseline="0">
            <a:ln>
              <a:noFill/>
            </a:ln>
            <a:solidFill>
              <a:schemeClr val="bg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8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E107"/>
          </a:buClr>
          <a:buSzTx/>
          <a:buFont typeface="Wingdings" charset="2"/>
          <a:buNone/>
          <a:tabLst/>
          <a:defRPr kumimoji="0" lang="it-IT" sz="1600" b="0" i="1" u="sng" strike="noStrike" cap="none" normalizeH="0" baseline="0">
            <a:ln>
              <a:noFill/>
            </a:ln>
            <a:solidFill>
              <a:schemeClr val="bg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8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E107"/>
          </a:buClr>
          <a:buSzTx/>
          <a:buFont typeface="Wingdings" charset="2"/>
          <a:buNone/>
          <a:tabLst/>
          <a:defRPr kumimoji="0" lang="it-IT" sz="1600" b="0" i="1" u="sng" strike="noStrike" cap="none" normalizeH="0" baseline="0">
            <a:ln>
              <a:noFill/>
            </a:ln>
            <a:solidFill>
              <a:schemeClr val="bg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8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E107"/>
          </a:buClr>
          <a:buSzTx/>
          <a:buFont typeface="Wingdings" charset="2"/>
          <a:buNone/>
          <a:tabLst/>
          <a:defRPr kumimoji="0" lang="it-IT" sz="1600" b="0" i="1" u="sng" strike="noStrike" cap="none" normalizeH="0" baseline="0">
            <a:ln>
              <a:noFill/>
            </a:ln>
            <a:solidFill>
              <a:schemeClr val="bg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188425</TotalTime>
  <Words>150</Words>
  <Application>Microsoft Macintosh PowerPoint</Application>
  <PresentationFormat>Widescreen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Comic Sans MS</vt:lpstr>
      <vt:lpstr>Courier New</vt:lpstr>
      <vt:lpstr>Futura Medium</vt:lpstr>
      <vt:lpstr>Times New Roman</vt:lpstr>
      <vt:lpstr>Verdana</vt:lpstr>
      <vt:lpstr>Wingdings</vt:lpstr>
      <vt:lpstr>Struttura predefinita</vt:lpstr>
      <vt:lpstr>Personalizza struttura</vt:lpstr>
      <vt:lpstr>PowerPoint Presentation</vt:lpstr>
      <vt:lpstr>PowerPoint Presentation</vt:lpstr>
    </vt:vector>
  </TitlesOfParts>
  <Company>Università di Pavia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Lab S. E.</dc:creator>
  <cp:lastModifiedBy>Lodovico Ratti</cp:lastModifiedBy>
  <cp:revision>3602</cp:revision>
  <cp:lastPrinted>2024-11-29T10:18:31Z</cp:lastPrinted>
  <dcterms:created xsi:type="dcterms:W3CDTF">2011-12-05T01:14:14Z</dcterms:created>
  <dcterms:modified xsi:type="dcterms:W3CDTF">2025-02-20T09:55:51Z</dcterms:modified>
</cp:coreProperties>
</file>