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256" r:id="rId2"/>
    <p:sldId id="259" r:id="rId3"/>
    <p:sldId id="261" r:id="rId4"/>
    <p:sldId id="294" r:id="rId5"/>
    <p:sldId id="264" r:id="rId6"/>
    <p:sldId id="268" r:id="rId7"/>
    <p:sldId id="272" r:id="rId8"/>
    <p:sldId id="273" r:id="rId9"/>
    <p:sldId id="274" r:id="rId10"/>
    <p:sldId id="29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96" r:id="rId23"/>
    <p:sldId id="288" r:id="rId24"/>
    <p:sldId id="289" r:id="rId25"/>
    <p:sldId id="290" r:id="rId26"/>
    <p:sldId id="291" r:id="rId27"/>
    <p:sldId id="292" r:id="rId28"/>
    <p:sldId id="293" r:id="rId2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1pPr>
    <a:lvl2pPr marL="0" marR="0" indent="2286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2pPr>
    <a:lvl3pPr marL="0" marR="0" indent="4572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3pPr>
    <a:lvl4pPr marL="0" marR="0" indent="6858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4pPr>
    <a:lvl5pPr marL="0" marR="0" indent="9144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5pPr>
    <a:lvl6pPr marL="0" marR="0" indent="11430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6pPr>
    <a:lvl7pPr marL="0" marR="0" indent="13716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7pPr>
    <a:lvl8pPr marL="0" marR="0" indent="16002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8pPr>
    <a:lvl9pPr marL="0" marR="0" indent="18288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879BBB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879BBB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4B13F">
              <a:alpha val="9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882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78BC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54545">
              <a:alpha val="41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282A2F"/>
        </a:fontRef>
        <a:srgbClr val="282A2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D5C">
              <a:alpha val="82000"/>
            </a:srgb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94B2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9487B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254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7A8DB2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EDEDF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444C55">
              <a:alpha val="5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33373B">
              <a:alpha val="5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33373B">
              <a:alpha val="5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90" autoAdjust="0"/>
    <p:restoredTop sz="95028"/>
  </p:normalViewPr>
  <p:slideViewPr>
    <p:cSldViewPr snapToGrid="0">
      <p:cViewPr varScale="1">
        <p:scale>
          <a:sx n="58" d="100"/>
          <a:sy n="58" d="100"/>
        </p:scale>
        <p:origin x="848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e Marzani" userId="1866f513-dabe-4ddb-b4ee-947fadf79325" providerId="ADAL" clId="{8243AFB1-90C8-FC4E-AE9E-58B1AB4ABA74}"/>
    <pc:docChg chg="modSld">
      <pc:chgData name="Simone Marzani" userId="1866f513-dabe-4ddb-b4ee-947fadf79325" providerId="ADAL" clId="{8243AFB1-90C8-FC4E-AE9E-58B1AB4ABA74}" dt="2024-03-13T08:35:39.630" v="33" actId="20577"/>
      <pc:docMkLst>
        <pc:docMk/>
      </pc:docMkLst>
      <pc:sldChg chg="modSp mod">
        <pc:chgData name="Simone Marzani" userId="1866f513-dabe-4ddb-b4ee-947fadf79325" providerId="ADAL" clId="{8243AFB1-90C8-FC4E-AE9E-58B1AB4ABA74}" dt="2024-03-13T08:35:39.630" v="33" actId="20577"/>
        <pc:sldMkLst>
          <pc:docMk/>
          <pc:sldMk cId="0" sldId="256"/>
        </pc:sldMkLst>
      </pc:sldChg>
    </pc:docChg>
  </pc:docChgLst>
  <pc:docChgLst>
    <pc:chgData name="Simone Marzani" userId="1866f513-dabe-4ddb-b4ee-947fadf79325" providerId="ADAL" clId="{726D8F43-44AF-B84B-8A71-9FAFDF261802}"/>
    <pc:docChg chg="custSel delSld modSld">
      <pc:chgData name="Simone Marzani" userId="1866f513-dabe-4ddb-b4ee-947fadf79325" providerId="ADAL" clId="{726D8F43-44AF-B84B-8A71-9FAFDF261802}" dt="2024-03-15T13:21:14.484" v="226" actId="1076"/>
      <pc:docMkLst>
        <pc:docMk/>
      </pc:docMkLst>
      <pc:sldChg chg="addSp delSp modSp mod">
        <pc:chgData name="Simone Marzani" userId="1866f513-dabe-4ddb-b4ee-947fadf79325" providerId="ADAL" clId="{726D8F43-44AF-B84B-8A71-9FAFDF261802}" dt="2024-03-13T08:39:36.842" v="171" actId="20577"/>
        <pc:sldMkLst>
          <pc:docMk/>
          <pc:sldMk cId="0" sldId="256"/>
        </pc:sldMkLst>
      </pc:sldChg>
      <pc:sldChg chg="modSp">
        <pc:chgData name="Simone Marzani" userId="1866f513-dabe-4ddb-b4ee-947fadf79325" providerId="ADAL" clId="{726D8F43-44AF-B84B-8A71-9FAFDF261802}" dt="2024-03-15T12:47:59.064" v="192" actId="20577"/>
        <pc:sldMkLst>
          <pc:docMk/>
          <pc:sldMk cId="0" sldId="264"/>
        </pc:sldMkLst>
      </pc:sldChg>
      <pc:sldChg chg="del">
        <pc:chgData name="Simone Marzani" userId="1866f513-dabe-4ddb-b4ee-947fadf79325" providerId="ADAL" clId="{726D8F43-44AF-B84B-8A71-9FAFDF261802}" dt="2024-03-15T12:48:10.113" v="193" actId="2696"/>
        <pc:sldMkLst>
          <pc:docMk/>
          <pc:sldMk cId="0" sldId="265"/>
        </pc:sldMkLst>
      </pc:sldChg>
      <pc:sldChg chg="addSp delSp modSp mod delAnim modAnim">
        <pc:chgData name="Simone Marzani" userId="1866f513-dabe-4ddb-b4ee-947fadf79325" providerId="ADAL" clId="{726D8F43-44AF-B84B-8A71-9FAFDF261802}" dt="2024-03-15T12:55:24.438" v="215"/>
        <pc:sldMkLst>
          <pc:docMk/>
          <pc:sldMk cId="0" sldId="278"/>
        </pc:sldMkLst>
      </pc:sldChg>
      <pc:sldChg chg="modSp mod">
        <pc:chgData name="Simone Marzani" userId="1866f513-dabe-4ddb-b4ee-947fadf79325" providerId="ADAL" clId="{726D8F43-44AF-B84B-8A71-9FAFDF261802}" dt="2024-03-15T13:21:14.484" v="226" actId="1076"/>
        <pc:sldMkLst>
          <pc:docMk/>
          <pc:sldMk cId="2009150326" sldId="295"/>
        </pc:sldMkLst>
      </pc:sldChg>
    </pc:docChg>
  </pc:docChgLst>
  <pc:docChgLst>
    <pc:chgData name="Simone Marzani" userId="1866f513-dabe-4ddb-b4ee-947fadf79325" providerId="ADAL" clId="{49670DEA-EA6E-A147-A514-D9DFDACA9DBF}"/>
    <pc:docChg chg="modSld">
      <pc:chgData name="Simone Marzani" userId="1866f513-dabe-4ddb-b4ee-947fadf79325" providerId="ADAL" clId="{49670DEA-EA6E-A147-A514-D9DFDACA9DBF}" dt="2025-03-13T18:29:37.542" v="5" actId="729"/>
      <pc:docMkLst>
        <pc:docMk/>
      </pc:docMkLst>
      <pc:sldChg chg="modSp mod">
        <pc:chgData name="Simone Marzani" userId="1866f513-dabe-4ddb-b4ee-947fadf79325" providerId="ADAL" clId="{49670DEA-EA6E-A147-A514-D9DFDACA9DBF}" dt="2025-03-10T14:06:29.597" v="3" actId="20577"/>
        <pc:sldMkLst>
          <pc:docMk/>
          <pc:sldMk cId="0" sldId="256"/>
        </pc:sldMkLst>
        <pc:spChg chg="mod">
          <ac:chgData name="Simone Marzani" userId="1866f513-dabe-4ddb-b4ee-947fadf79325" providerId="ADAL" clId="{49670DEA-EA6E-A147-A514-D9DFDACA9DBF}" dt="2025-03-10T14:06:25.501" v="1" actId="20577"/>
          <ac:spMkLst>
            <pc:docMk/>
            <pc:sldMk cId="0" sldId="256"/>
            <ac:spMk id="130" creationId="{00000000-0000-0000-0000-000000000000}"/>
          </ac:spMkLst>
        </pc:spChg>
        <pc:spChg chg="mod">
          <ac:chgData name="Simone Marzani" userId="1866f513-dabe-4ddb-b4ee-947fadf79325" providerId="ADAL" clId="{49670DEA-EA6E-A147-A514-D9DFDACA9DBF}" dt="2025-03-10T14:06:29.597" v="3" actId="20577"/>
          <ac:spMkLst>
            <pc:docMk/>
            <pc:sldMk cId="0" sldId="256"/>
            <ac:spMk id="131" creationId="{00000000-0000-0000-0000-000000000000}"/>
          </ac:spMkLst>
        </pc:spChg>
      </pc:sldChg>
      <pc:sldChg chg="mod modShow">
        <pc:chgData name="Simone Marzani" userId="1866f513-dabe-4ddb-b4ee-947fadf79325" providerId="ADAL" clId="{49670DEA-EA6E-A147-A514-D9DFDACA9DBF}" dt="2025-03-13T18:29:37.542" v="5" actId="729"/>
        <pc:sldMkLst>
          <pc:docMk/>
          <pc:sldMk cId="0" sldId="279"/>
        </pc:sldMkLst>
      </pc:sldChg>
      <pc:sldChg chg="mod modShow">
        <pc:chgData name="Simone Marzani" userId="1866f513-dabe-4ddb-b4ee-947fadf79325" providerId="ADAL" clId="{49670DEA-EA6E-A147-A514-D9DFDACA9DBF}" dt="2025-03-13T18:29:37.542" v="5" actId="729"/>
        <pc:sldMkLst>
          <pc:docMk/>
          <pc:sldMk cId="0" sldId="280"/>
        </pc:sldMkLst>
      </pc:sldChg>
      <pc:sldChg chg="mod modShow">
        <pc:chgData name="Simone Marzani" userId="1866f513-dabe-4ddb-b4ee-947fadf79325" providerId="ADAL" clId="{49670DEA-EA6E-A147-A514-D9DFDACA9DBF}" dt="2025-03-13T18:29:37.542" v="5" actId="729"/>
        <pc:sldMkLst>
          <pc:docMk/>
          <pc:sldMk cId="0" sldId="281"/>
        </pc:sldMkLst>
      </pc:sldChg>
      <pc:sldChg chg="mod modShow">
        <pc:chgData name="Simone Marzani" userId="1866f513-dabe-4ddb-b4ee-947fadf79325" providerId="ADAL" clId="{49670DEA-EA6E-A147-A514-D9DFDACA9DBF}" dt="2025-03-13T18:29:37.542" v="5" actId="729"/>
        <pc:sldMkLst>
          <pc:docMk/>
          <pc:sldMk cId="0" sldId="282"/>
        </pc:sldMkLst>
      </pc:sldChg>
      <pc:sldChg chg="mod modShow">
        <pc:chgData name="Simone Marzani" userId="1866f513-dabe-4ddb-b4ee-947fadf79325" providerId="ADAL" clId="{49670DEA-EA6E-A147-A514-D9DFDACA9DBF}" dt="2025-03-13T18:28:32.325" v="4" actId="729"/>
        <pc:sldMkLst>
          <pc:docMk/>
          <pc:sldMk cId="0" sldId="28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2616200"/>
            <a:ext cx="10464800" cy="2540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207000"/>
            <a:ext cx="10464800" cy="1663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228600" algn="ctr">
              <a:spcBef>
                <a:spcPts val="0"/>
              </a:spcBef>
              <a:buSzTx/>
              <a:buNone/>
            </a:lvl2pPr>
            <a:lvl3pPr marL="0" indent="457200" algn="ctr">
              <a:spcBef>
                <a:spcPts val="0"/>
              </a:spcBef>
              <a:buSzTx/>
              <a:buNone/>
            </a:lvl3pPr>
            <a:lvl4pPr marL="0" indent="685800" algn="ctr">
              <a:spcBef>
                <a:spcPts val="0"/>
              </a:spcBef>
              <a:buSzTx/>
              <a:buNone/>
            </a:lvl4pPr>
            <a:lvl5pPr marL="0" indent="914400" algn="ctr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>
            <a:spLocks noGrp="1"/>
          </p:cNvSpPr>
          <p:nvPr>
            <p:ph type="body" sz="quarter" idx="21"/>
          </p:nvPr>
        </p:nvSpPr>
        <p:spPr>
          <a:xfrm>
            <a:off x="1270000" y="6362700"/>
            <a:ext cx="10464800" cy="5715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>
            <a:spLocks noGrp="1"/>
          </p:cNvSpPr>
          <p:nvPr>
            <p:ph type="body" sz="quarter" idx="22"/>
          </p:nvPr>
        </p:nvSpPr>
        <p:spPr>
          <a:xfrm>
            <a:off x="1270000" y="4518049"/>
            <a:ext cx="10464800" cy="71750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2400"/>
              </a:spcBef>
              <a:buSzTx/>
              <a:buNone/>
              <a:defRPr sz="3800"/>
            </a:lvl1pPr>
          </a:lstStyle>
          <a:p>
            <a:r>
              <a:t>“Type a quote here.”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21"/>
          </p:nvPr>
        </p:nvSpPr>
        <p:spPr>
          <a:xfrm>
            <a:off x="-769775" y="-216731"/>
            <a:ext cx="14960601" cy="10287001"/>
          </a:xfrm>
          <a:prstGeom prst="rect">
            <a:avLst/>
          </a:prstGeom>
          <a:ln w="889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>
            <a:noAutofit/>
          </a:bodyPr>
          <a:lstStyle>
            <a:lvl1pPr defTabSz="584200">
              <a:defRPr sz="84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>
            <a:noAutofit/>
          </a:bodyPr>
          <a:lstStyle>
            <a:lvl1pPr marL="889000" defTabSz="584200">
              <a:spcBef>
                <a:spcPts val="24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1333500" defTabSz="584200">
              <a:spcBef>
                <a:spcPts val="24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778000" defTabSz="584200">
              <a:spcBef>
                <a:spcPts val="24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2222500" defTabSz="584200">
              <a:spcBef>
                <a:spcPts val="24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667000" defTabSz="584200">
              <a:spcBef>
                <a:spcPts val="24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 defTabSz="584200"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21"/>
          </p:nvPr>
        </p:nvSpPr>
        <p:spPr>
          <a:xfrm>
            <a:off x="-1358900" y="-1143000"/>
            <a:ext cx="14668500" cy="100584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181100" y="6794500"/>
            <a:ext cx="10642600" cy="15113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81100" y="8382000"/>
            <a:ext cx="10642600" cy="939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228600" algn="ctr">
              <a:spcBef>
                <a:spcPts val="0"/>
              </a:spcBef>
              <a:buSzTx/>
              <a:buNone/>
            </a:lvl2pPr>
            <a:lvl3pPr marL="0" indent="457200" algn="ctr">
              <a:spcBef>
                <a:spcPts val="0"/>
              </a:spcBef>
              <a:buSzTx/>
              <a:buNone/>
            </a:lvl3pPr>
            <a:lvl4pPr marL="0" indent="685800" algn="ctr">
              <a:spcBef>
                <a:spcPts val="0"/>
              </a:spcBef>
              <a:buSzTx/>
              <a:buNone/>
            </a:lvl4pPr>
            <a:lvl5pPr marL="0" indent="914400" algn="ctr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606800"/>
            <a:ext cx="10464800" cy="2540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21"/>
          </p:nvPr>
        </p:nvSpPr>
        <p:spPr>
          <a:xfrm>
            <a:off x="2044700" y="-25400"/>
            <a:ext cx="12534901" cy="86487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609600" y="1155700"/>
            <a:ext cx="5994400" cy="3568700"/>
          </a:xfrm>
          <a:prstGeom prst="rect">
            <a:avLst/>
          </a:prstGeom>
        </p:spPr>
        <p:txBody>
          <a:bodyPr anchor="b"/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9600" y="4762500"/>
            <a:ext cx="5994400" cy="3568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228600" algn="ctr">
              <a:spcBef>
                <a:spcPts val="0"/>
              </a:spcBef>
              <a:buSzTx/>
              <a:buNone/>
            </a:lvl2pPr>
            <a:lvl3pPr marL="0" indent="457200" algn="ctr">
              <a:spcBef>
                <a:spcPts val="0"/>
              </a:spcBef>
              <a:buSzTx/>
              <a:buNone/>
            </a:lvl3pPr>
            <a:lvl4pPr marL="0" indent="685800" algn="ctr">
              <a:spcBef>
                <a:spcPts val="0"/>
              </a:spcBef>
              <a:buSzTx/>
              <a:buNone/>
            </a:lvl4pPr>
            <a:lvl5pPr marL="0" indent="914400" algn="ctr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2768600"/>
            <a:ext cx="10464800" cy="57404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idx="21"/>
          </p:nvPr>
        </p:nvSpPr>
        <p:spPr>
          <a:xfrm>
            <a:off x="3543300" y="2018930"/>
            <a:ext cx="10299700" cy="71120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70000" y="2946400"/>
            <a:ext cx="5270500" cy="6096000"/>
          </a:xfrm>
          <a:prstGeom prst="rect">
            <a:avLst/>
          </a:prstGeom>
        </p:spPr>
        <p:txBody>
          <a:bodyPr/>
          <a:lstStyle>
            <a:lvl1pPr marL="482600" indent="-482600">
              <a:spcBef>
                <a:spcPts val="3200"/>
              </a:spcBef>
              <a:buFont typeface="Gill Sans"/>
              <a:buBlip>
                <a:blip r:embed="rId2"/>
              </a:buBlip>
              <a:defRPr sz="3200"/>
            </a:lvl1pPr>
            <a:lvl2pPr marL="965200" indent="-482600">
              <a:spcBef>
                <a:spcPts val="3200"/>
              </a:spcBef>
              <a:buFont typeface="Gill Sans"/>
              <a:buBlip>
                <a:blip r:embed="rId2"/>
              </a:buBlip>
              <a:defRPr sz="3200"/>
            </a:lvl2pPr>
            <a:lvl3pPr marL="1447800" indent="-482600">
              <a:spcBef>
                <a:spcPts val="3200"/>
              </a:spcBef>
              <a:buFont typeface="Gill Sans"/>
              <a:buBlip>
                <a:blip r:embed="rId2"/>
              </a:buBlip>
              <a:defRPr sz="3200"/>
            </a:lvl3pPr>
            <a:lvl4pPr marL="1930400" indent="-482600">
              <a:spcBef>
                <a:spcPts val="3200"/>
              </a:spcBef>
              <a:buFont typeface="Gill Sans"/>
              <a:buBlip>
                <a:blip r:embed="rId2"/>
              </a:buBlip>
              <a:defRPr sz="3200"/>
            </a:lvl4pPr>
            <a:lvl5pPr marL="2413000" indent="-482600">
              <a:spcBef>
                <a:spcPts val="3200"/>
              </a:spcBef>
              <a:buFont typeface="Gill Sans"/>
              <a:buBlip>
                <a:blip r:embed="rId2"/>
              </a:buBlip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56723" y="9194800"/>
            <a:ext cx="409839" cy="454169"/>
          </a:xfrm>
          <a:prstGeom prst="rect">
            <a:avLst/>
          </a:prstGeom>
        </p:spPr>
        <p:txBody>
          <a:bodyPr/>
          <a:lstStyle>
            <a:lvl1pPr algn="r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idx="21"/>
          </p:nvPr>
        </p:nvSpPr>
        <p:spPr>
          <a:xfrm>
            <a:off x="4703923" y="3389019"/>
            <a:ext cx="9639301" cy="6401759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half" idx="22"/>
          </p:nvPr>
        </p:nvSpPr>
        <p:spPr>
          <a:xfrm rot="21600000">
            <a:off x="7281774" y="-1330382"/>
            <a:ext cx="4978401" cy="6332526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23"/>
          </p:nvPr>
        </p:nvSpPr>
        <p:spPr>
          <a:xfrm rot="21600000">
            <a:off x="-3213100" y="762000"/>
            <a:ext cx="12280900" cy="84963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1066800"/>
            <a:ext cx="10464800" cy="762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16"/>
              </a:buBlip>
            </a:lvl1pPr>
            <a:lvl2pPr>
              <a:buBlip>
                <a:blip r:embed="rId16"/>
              </a:buBlip>
            </a:lvl2pPr>
            <a:lvl3pPr>
              <a:buBlip>
                <a:blip r:embed="rId16"/>
              </a:buBlip>
            </a:lvl3pPr>
            <a:lvl4pPr>
              <a:buBlip>
                <a:blip r:embed="rId16"/>
              </a:buBlip>
            </a:lvl4pPr>
            <a:lvl5pPr>
              <a:buBlip>
                <a:blip r:embed="rId16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1270000" y="203200"/>
            <a:ext cx="10464800" cy="2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97011" y="9194800"/>
            <a:ext cx="409839" cy="45416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1pPr>
      <a:lvl2pPr marL="0" marR="0" indent="228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2pPr>
      <a:lvl3pPr marL="0" marR="0" indent="457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3pPr>
      <a:lvl4pPr marL="0" marR="0" indent="685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4pPr>
      <a:lvl5pPr marL="0" marR="0" indent="9144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5pPr>
      <a:lvl6pPr marL="0" marR="0" indent="11430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6pPr>
      <a:lvl7pPr marL="0" marR="0" indent="1371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7pPr>
      <a:lvl8pPr marL="0" marR="0" indent="1600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8pPr>
      <a:lvl9pPr marL="0" marR="0" indent="1828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9pPr>
    </p:titleStyle>
    <p:bodyStyle>
      <a:lvl1pPr marL="5715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6"/>
        </a:buBlip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1pPr>
      <a:lvl2pPr marL="11430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6"/>
        </a:buBlip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2pPr>
      <a:lvl3pPr marL="17145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6"/>
        </a:buBlip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3pPr>
      <a:lvl4pPr marL="22860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6"/>
        </a:buBlip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4pPr>
      <a:lvl5pPr marL="28575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6"/>
        </a:buBlip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5pPr>
      <a:lvl6pPr marL="34290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6"/>
        </a:buBlip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6pPr>
      <a:lvl7pPr marL="40005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6"/>
        </a:buBlip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7pPr>
      <a:lvl8pPr marL="45720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6"/>
        </a:buBlip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8pPr>
      <a:lvl9pPr marL="51435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6"/>
        </a:buBlip>
        <a:tabLst/>
        <a:defRPr sz="3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9pPr>
    </p:bodyStyle>
    <p:other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1pPr>
      <a:lvl2pPr marL="0" marR="0" indent="228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2pPr>
      <a:lvl3pPr marL="0" marR="0" indent="457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3pPr>
      <a:lvl4pPr marL="0" marR="0" indent="685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4pPr>
      <a:lvl5pPr marL="0" marR="0" indent="9144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5pPr>
      <a:lvl6pPr marL="0" marR="0" indent="11430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6pPr>
      <a:lvl7pPr marL="0" marR="0" indent="1371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7pPr>
      <a:lvl8pPr marL="0" marR="0" indent="1600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8pPr>
      <a:lvl9pPr marL="0" marR="0" indent="1828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tif"/><Relationship Id="rId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t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5.tif"/><Relationship Id="rId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"/><Relationship Id="rId7" Type="http://schemas.openxmlformats.org/officeDocument/2006/relationships/image" Target="../media/image74.tif"/><Relationship Id="rId2" Type="http://schemas.openxmlformats.org/officeDocument/2006/relationships/image" Target="../media/image69.t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tif"/><Relationship Id="rId5" Type="http://schemas.openxmlformats.org/officeDocument/2006/relationships/image" Target="../media/image72.tif"/><Relationship Id="rId4" Type="http://schemas.openxmlformats.org/officeDocument/2006/relationships/image" Target="../media/image71.t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tif"/><Relationship Id="rId7" Type="http://schemas.openxmlformats.org/officeDocument/2006/relationships/image" Target="../media/image79.tif"/><Relationship Id="rId2" Type="http://schemas.openxmlformats.org/officeDocument/2006/relationships/image" Target="../media/image70.t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8.tif"/><Relationship Id="rId5" Type="http://schemas.openxmlformats.org/officeDocument/2006/relationships/image" Target="../media/image77.tif"/><Relationship Id="rId4" Type="http://schemas.openxmlformats.org/officeDocument/2006/relationships/image" Target="../media/image76.t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ti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tif"/><Relationship Id="rId5" Type="http://schemas.openxmlformats.org/officeDocument/2006/relationships/image" Target="../media/image6.tif"/><Relationship Id="rId4" Type="http://schemas.openxmlformats.org/officeDocument/2006/relationships/image" Target="../media/image5.t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t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5.png"/><Relationship Id="rId4" Type="http://schemas.openxmlformats.org/officeDocument/2006/relationships/image" Target="../media/image77.t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gi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tif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image" Target="../media/image23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t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Da Galileo a Higgs: un viaggio lungo 400 anni"/>
          <p:cNvSpPr txBox="1">
            <a:spLocks noGrp="1"/>
          </p:cNvSpPr>
          <p:nvPr>
            <p:ph type="ctrTitle"/>
          </p:nvPr>
        </p:nvSpPr>
        <p:spPr>
          <a:xfrm>
            <a:off x="976712" y="685370"/>
            <a:ext cx="11051376" cy="2540000"/>
          </a:xfrm>
          <a:prstGeom prst="rect">
            <a:avLst/>
          </a:prstGeom>
        </p:spPr>
        <p:txBody>
          <a:bodyPr>
            <a:noAutofit/>
          </a:bodyPr>
          <a:lstStyle>
            <a:lvl1pPr defTabSz="370331">
              <a:defRPr sz="5832"/>
            </a:lvl1pPr>
          </a:lstStyle>
          <a:p>
            <a:pPr>
              <a:lnSpc>
                <a:spcPct val="70000"/>
              </a:lnSpc>
              <a:spcBef>
                <a:spcPts val="2400"/>
              </a:spcBef>
              <a:spcAft>
                <a:spcPts val="2400"/>
              </a:spcAft>
            </a:pPr>
            <a:r>
              <a:rPr lang="en-US" sz="11000" dirty="0">
                <a:latin typeface="Freestyle Script" panose="030804020302050B0404" pitchFamily="66" charset="0"/>
              </a:rPr>
              <a:t>La </a:t>
            </a:r>
            <a:r>
              <a:rPr lang="en-US" sz="11000" dirty="0" err="1">
                <a:latin typeface="Freestyle Script" panose="030804020302050B0404" pitchFamily="66" charset="0"/>
              </a:rPr>
              <a:t>fisica</a:t>
            </a:r>
            <a:r>
              <a:rPr lang="en-US" sz="11000" dirty="0">
                <a:latin typeface="Freestyle Script" panose="030804020302050B0404" pitchFamily="66" charset="0"/>
              </a:rPr>
              <a:t> </a:t>
            </a:r>
            <a:r>
              <a:rPr lang="en-US" sz="11000" dirty="0" err="1">
                <a:latin typeface="Freestyle Script" panose="030804020302050B0404" pitchFamily="66" charset="0"/>
              </a:rPr>
              <a:t>teorica</a:t>
            </a:r>
            <a:r>
              <a:rPr lang="en-US" sz="11000" dirty="0">
                <a:latin typeface="Freestyle Script" panose="030804020302050B0404" pitchFamily="66" charset="0"/>
              </a:rPr>
              <a:t> </a:t>
            </a:r>
            <a:r>
              <a:rPr lang="en-US" sz="11000" dirty="0" err="1">
                <a:latin typeface="Freestyle Script" panose="030804020302050B0404" pitchFamily="66" charset="0"/>
              </a:rPr>
              <a:t>delle</a:t>
            </a:r>
            <a:r>
              <a:rPr lang="en-US" sz="11000" dirty="0">
                <a:latin typeface="Freestyle Script" panose="030804020302050B0404" pitchFamily="66" charset="0"/>
              </a:rPr>
              <a:t> </a:t>
            </a:r>
            <a:r>
              <a:rPr lang="en-US" sz="11000" dirty="0" err="1">
                <a:latin typeface="Freestyle Script" panose="030804020302050B0404" pitchFamily="66" charset="0"/>
              </a:rPr>
              <a:t>particelle</a:t>
            </a:r>
            <a:r>
              <a:rPr lang="en-US" sz="11000" dirty="0">
                <a:latin typeface="Freestyle Script" panose="030804020302050B0404" pitchFamily="66" charset="0"/>
              </a:rPr>
              <a:t> </a:t>
            </a:r>
            <a:r>
              <a:rPr lang="en-US" sz="11000" dirty="0" err="1">
                <a:latin typeface="Freestyle Script" panose="030804020302050B0404" pitchFamily="66" charset="0"/>
              </a:rPr>
              <a:t>elementari</a:t>
            </a:r>
            <a:endParaRPr sz="11000" dirty="0">
              <a:latin typeface="Freestyle Script" panose="030804020302050B0404" pitchFamily="66" charset="0"/>
            </a:endParaRPr>
          </a:p>
        </p:txBody>
      </p:sp>
      <p:sp>
        <p:nvSpPr>
          <p:cNvPr id="129" name="Riccardo Torre…"/>
          <p:cNvSpPr txBox="1">
            <a:spLocks noGrp="1"/>
          </p:cNvSpPr>
          <p:nvPr>
            <p:ph type="subTitle" sz="quarter" idx="1"/>
          </p:nvPr>
        </p:nvSpPr>
        <p:spPr>
          <a:xfrm>
            <a:off x="976712" y="4259668"/>
            <a:ext cx="10464800" cy="1671673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416052">
              <a:lnSpc>
                <a:spcPct val="0"/>
              </a:lnSpc>
              <a:spcBef>
                <a:spcPts val="2400"/>
              </a:spcBef>
              <a:spcAft>
                <a:spcPts val="2400"/>
              </a:spcAft>
              <a:defRPr sz="3458"/>
            </a:pPr>
            <a:r>
              <a:rPr lang="en-GB" sz="5000" dirty="0">
                <a:latin typeface="Freestyle Script" panose="030804020302050B0404" pitchFamily="66" charset="0"/>
              </a:rPr>
              <a:t>Simone </a:t>
            </a:r>
            <a:r>
              <a:rPr lang="en-GB" sz="5000" dirty="0" err="1">
                <a:latin typeface="Freestyle Script" panose="030804020302050B0404" pitchFamily="66" charset="0"/>
              </a:rPr>
              <a:t>Marzani</a:t>
            </a:r>
            <a:endParaRPr sz="5000" dirty="0">
              <a:latin typeface="Freestyle Script" panose="030804020302050B0404" pitchFamily="66" charset="0"/>
            </a:endParaRPr>
          </a:p>
          <a:p>
            <a:pPr defTabSz="416052">
              <a:lnSpc>
                <a:spcPct val="0"/>
              </a:lnSpc>
              <a:spcBef>
                <a:spcPts val="2400"/>
              </a:spcBef>
              <a:spcAft>
                <a:spcPts val="2400"/>
              </a:spcAft>
              <a:defRPr sz="3094"/>
            </a:pPr>
            <a:r>
              <a:rPr lang="en-US" sz="5000" dirty="0" err="1">
                <a:latin typeface="Freestyle Script" panose="030804020302050B0404" pitchFamily="66" charset="0"/>
              </a:rPr>
              <a:t>Dipartimento</a:t>
            </a:r>
            <a:r>
              <a:rPr lang="en-US" sz="5000" dirty="0">
                <a:latin typeface="Freestyle Script" panose="030804020302050B0404" pitchFamily="66" charset="0"/>
              </a:rPr>
              <a:t> di </a:t>
            </a:r>
            <a:r>
              <a:rPr lang="en-US" sz="5000" dirty="0" err="1">
                <a:latin typeface="Freestyle Script" panose="030804020302050B0404" pitchFamily="66" charset="0"/>
              </a:rPr>
              <a:t>Fisica</a:t>
            </a:r>
            <a:r>
              <a:rPr lang="en-US" sz="5000" dirty="0">
                <a:latin typeface="Freestyle Script" panose="030804020302050B0404" pitchFamily="66" charset="0"/>
              </a:rPr>
              <a:t>, </a:t>
            </a:r>
            <a:r>
              <a:rPr lang="en-US" sz="5000" dirty="0" err="1">
                <a:latin typeface="Freestyle Script" panose="030804020302050B0404" pitchFamily="66" charset="0"/>
              </a:rPr>
              <a:t>Università</a:t>
            </a:r>
            <a:r>
              <a:rPr lang="en-US" sz="5000" dirty="0">
                <a:latin typeface="Freestyle Script" panose="030804020302050B0404" pitchFamily="66" charset="0"/>
              </a:rPr>
              <a:t> di Genova &amp;</a:t>
            </a:r>
          </a:p>
          <a:p>
            <a:pPr defTabSz="416052">
              <a:lnSpc>
                <a:spcPct val="0"/>
              </a:lnSpc>
              <a:spcBef>
                <a:spcPts val="2400"/>
              </a:spcBef>
              <a:spcAft>
                <a:spcPts val="2400"/>
              </a:spcAft>
              <a:defRPr sz="3094"/>
            </a:pPr>
            <a:r>
              <a:rPr lang="en-US" sz="5000" dirty="0" err="1">
                <a:latin typeface="Freestyle Script" panose="030804020302050B0404" pitchFamily="66" charset="0"/>
              </a:rPr>
              <a:t>Istituto</a:t>
            </a:r>
            <a:r>
              <a:rPr lang="en-US" sz="5000" dirty="0">
                <a:latin typeface="Freestyle Script" panose="030804020302050B0404" pitchFamily="66" charset="0"/>
              </a:rPr>
              <a:t> Nazionale di </a:t>
            </a:r>
            <a:r>
              <a:rPr lang="en-US" sz="5000" dirty="0" err="1">
                <a:latin typeface="Freestyle Script" panose="030804020302050B0404" pitchFamily="66" charset="0"/>
              </a:rPr>
              <a:t>Fisica</a:t>
            </a:r>
            <a:r>
              <a:rPr lang="en-US" sz="5000" dirty="0">
                <a:latin typeface="Freestyle Script" panose="030804020302050B0404" pitchFamily="66" charset="0"/>
              </a:rPr>
              <a:t> </a:t>
            </a:r>
            <a:r>
              <a:rPr lang="en-US" sz="5000" dirty="0" err="1">
                <a:latin typeface="Freestyle Script" panose="030804020302050B0404" pitchFamily="66" charset="0"/>
              </a:rPr>
              <a:t>Nucleare</a:t>
            </a:r>
            <a:r>
              <a:rPr lang="en-US" sz="5000" dirty="0">
                <a:latin typeface="Freestyle Script" panose="030804020302050B0404" pitchFamily="66" charset="0"/>
              </a:rPr>
              <a:t>, </a:t>
            </a:r>
            <a:r>
              <a:rPr lang="en-US" sz="5000" dirty="0" err="1">
                <a:latin typeface="Freestyle Script" panose="030804020302050B0404" pitchFamily="66" charset="0"/>
              </a:rPr>
              <a:t>Sezione</a:t>
            </a:r>
            <a:r>
              <a:rPr lang="en-US" sz="5000" dirty="0">
                <a:latin typeface="Freestyle Script" panose="030804020302050B0404" pitchFamily="66" charset="0"/>
              </a:rPr>
              <a:t> di Genova</a:t>
            </a:r>
            <a:endParaRPr sz="4000" dirty="0">
              <a:latin typeface="Freestyle Script" panose="030804020302050B0404" pitchFamily="66" charset="0"/>
            </a:endParaRPr>
          </a:p>
        </p:txBody>
      </p:sp>
      <p:sp>
        <p:nvSpPr>
          <p:cNvPr id="130" name="Masterclass 2015…"/>
          <p:cNvSpPr txBox="1"/>
          <p:nvPr/>
        </p:nvSpPr>
        <p:spPr>
          <a:xfrm>
            <a:off x="1270000" y="8320520"/>
            <a:ext cx="10464800" cy="10891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>
              <a:defRPr sz="2500"/>
            </a:pPr>
            <a:r>
              <a:rPr lang="en-US" sz="4000" dirty="0">
                <a:latin typeface="Freestyle Script" panose="030804020302050B0404" pitchFamily="66" charset="0"/>
              </a:rPr>
              <a:t>Masterclass 2025</a:t>
            </a:r>
            <a:endParaRPr sz="4000" dirty="0">
              <a:latin typeface="Freestyle Script" panose="030804020302050B0404" pitchFamily="66" charset="0"/>
            </a:endParaRPr>
          </a:p>
          <a:p>
            <a:pPr>
              <a:defRPr sz="2500"/>
            </a:pPr>
            <a:r>
              <a:rPr lang="en-US" sz="4000" dirty="0">
                <a:latin typeface="Freestyle Script" panose="030804020302050B0404" pitchFamily="66" charset="0"/>
              </a:rPr>
              <a:t>Dipartimento di Fisica, Università degli Studi di Genova</a:t>
            </a:r>
            <a:endParaRPr sz="4000" dirty="0">
              <a:latin typeface="Freestyle Script" panose="030804020302050B0404" pitchFamily="66" charset="0"/>
            </a:endParaRPr>
          </a:p>
        </p:txBody>
      </p:sp>
      <p:sp>
        <p:nvSpPr>
          <p:cNvPr id="131" name="12 Febbraio 2015"/>
          <p:cNvSpPr txBox="1"/>
          <p:nvPr/>
        </p:nvSpPr>
        <p:spPr>
          <a:xfrm>
            <a:off x="1270000" y="6738916"/>
            <a:ext cx="10464800" cy="692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2700"/>
            </a:lvl1pPr>
          </a:lstStyle>
          <a:p>
            <a:r>
              <a:rPr lang="en-US" sz="4500" dirty="0">
                <a:latin typeface="Freestyle Script" panose="030804020302050B0404" pitchFamily="66" charset="0"/>
              </a:rPr>
              <a:t>Marzo</a:t>
            </a:r>
            <a:r>
              <a:rPr sz="4500" dirty="0">
                <a:latin typeface="Freestyle Script" panose="030804020302050B0404" pitchFamily="66" charset="0"/>
              </a:rPr>
              <a:t> 20</a:t>
            </a:r>
            <a:r>
              <a:rPr lang="en-US" sz="4500" dirty="0">
                <a:latin typeface="Freestyle Script" panose="030804020302050B0404" pitchFamily="66" charset="0"/>
              </a:rPr>
              <a:t>25</a:t>
            </a:r>
            <a:endParaRPr sz="4500" dirty="0">
              <a:latin typeface="Freestyle Script" panose="030804020302050B0404" pitchFamily="66" charset="0"/>
            </a:endParaRPr>
          </a:p>
        </p:txBody>
      </p: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DFA2AC-E332-6CE5-233C-3854EFEAC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La teoria della gravità possiede diverse descrizioni in funzione della precisione di cui si necessita">
            <a:extLst>
              <a:ext uri="{FF2B5EF4-FFF2-40B4-BE49-F238E27FC236}">
                <a16:creationId xmlns:a16="http://schemas.microsoft.com/office/drawing/2014/main" id="{8D2F9D38-D171-BCC6-2756-C5AB8BAC9A03}"/>
              </a:ext>
            </a:extLst>
          </p:cNvPr>
          <p:cNvSpPr txBox="1"/>
          <p:nvPr/>
        </p:nvSpPr>
        <p:spPr>
          <a:xfrm>
            <a:off x="875377" y="1377770"/>
            <a:ext cx="11254046" cy="1219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800"/>
            </a:lvl1pPr>
          </a:lstStyle>
          <a:p>
            <a:pPr>
              <a:lnSpc>
                <a:spcPct val="80000"/>
              </a:lnSpc>
            </a:pPr>
            <a:r>
              <a:rPr sz="4400" dirty="0">
                <a:latin typeface="Freestyle Script" panose="030804020302050B0404" pitchFamily="66" charset="0"/>
              </a:rPr>
              <a:t>La teoria </a:t>
            </a:r>
            <a:r>
              <a:rPr sz="4400" dirty="0" err="1">
                <a:latin typeface="Freestyle Script" panose="030804020302050B0404" pitchFamily="66" charset="0"/>
              </a:rPr>
              <a:t>della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gravità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possiede</a:t>
            </a:r>
            <a:r>
              <a:rPr sz="4400" dirty="0">
                <a:latin typeface="Freestyle Script" panose="030804020302050B0404" pitchFamily="66" charset="0"/>
              </a:rPr>
              <a:t> diverse </a:t>
            </a:r>
            <a:r>
              <a:rPr sz="4400" dirty="0" err="1">
                <a:latin typeface="Freestyle Script" panose="030804020302050B0404" pitchFamily="66" charset="0"/>
              </a:rPr>
              <a:t>descrizioni</a:t>
            </a:r>
            <a:r>
              <a:rPr sz="4400" dirty="0">
                <a:latin typeface="Freestyle Script" panose="030804020302050B0404" pitchFamily="66" charset="0"/>
              </a:rPr>
              <a:t> in </a:t>
            </a:r>
            <a:r>
              <a:rPr sz="4400" dirty="0" err="1">
                <a:latin typeface="Freestyle Script" panose="030804020302050B0404" pitchFamily="66" charset="0"/>
              </a:rPr>
              <a:t>funzione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della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precisione</a:t>
            </a:r>
            <a:r>
              <a:rPr sz="4400" dirty="0">
                <a:latin typeface="Freestyle Script" panose="030804020302050B0404" pitchFamily="66" charset="0"/>
              </a:rPr>
              <a:t> di cui </a:t>
            </a:r>
            <a:r>
              <a:rPr sz="4400" dirty="0" err="1">
                <a:latin typeface="Freestyle Script" panose="030804020302050B0404" pitchFamily="66" charset="0"/>
              </a:rPr>
              <a:t>si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necessita</a:t>
            </a:r>
            <a:endParaRPr sz="4400" dirty="0">
              <a:latin typeface="Freestyle Script" panose="030804020302050B0404" pitchFamily="66" charset="0"/>
            </a:endParaRPr>
          </a:p>
        </p:txBody>
      </p:sp>
      <p:pic>
        <p:nvPicPr>
          <p:cNvPr id="357" name="pasted-image-small.png" descr="pasted-image-small.png">
            <a:extLst>
              <a:ext uri="{FF2B5EF4-FFF2-40B4-BE49-F238E27FC236}">
                <a16:creationId xmlns:a16="http://schemas.microsoft.com/office/drawing/2014/main" id="{668B2721-1A3B-F742-1132-4F308A2F9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9018" y="3381424"/>
            <a:ext cx="2548693" cy="3397152"/>
          </a:xfrm>
          <a:prstGeom prst="rect">
            <a:avLst/>
          </a:prstGeom>
          <a:ln w="88900">
            <a:miter lim="400000"/>
          </a:ln>
        </p:spPr>
      </p:pic>
      <p:sp>
        <p:nvSpPr>
          <p:cNvPr id="358" name="Nel 1905 Einstein formulò la Teoria della Relatività Speciale che si può definire un raffinamento della gravità newtoniana utile a descrivere sistemi con velocità…">
            <a:extLst>
              <a:ext uri="{FF2B5EF4-FFF2-40B4-BE49-F238E27FC236}">
                <a16:creationId xmlns:a16="http://schemas.microsoft.com/office/drawing/2014/main" id="{F1EC7099-90BE-2606-59AF-20E7CCB67F02}"/>
              </a:ext>
            </a:extLst>
          </p:cNvPr>
          <p:cNvSpPr txBox="1"/>
          <p:nvPr/>
        </p:nvSpPr>
        <p:spPr>
          <a:xfrm>
            <a:off x="3015762" y="3474205"/>
            <a:ext cx="6939064" cy="5076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spcBef>
                <a:spcPts val="1200"/>
              </a:spcBef>
              <a:defRPr sz="2200"/>
            </a:pPr>
            <a:r>
              <a:rPr sz="3200" dirty="0">
                <a:latin typeface="Freestyle Script" panose="030804020302050B0404" pitchFamily="66" charset="0"/>
              </a:rPr>
              <a:t>Nel 1905 Einstein </a:t>
            </a:r>
            <a:r>
              <a:rPr sz="3200" dirty="0" err="1">
                <a:latin typeface="Freestyle Script" panose="030804020302050B0404" pitchFamily="66" charset="0"/>
              </a:rPr>
              <a:t>formulò</a:t>
            </a:r>
            <a:r>
              <a:rPr sz="3200" dirty="0">
                <a:latin typeface="Freestyle Script" panose="030804020302050B0404" pitchFamily="66" charset="0"/>
              </a:rPr>
              <a:t> la Teoria </a:t>
            </a:r>
            <a:r>
              <a:rPr sz="3200" dirty="0" err="1">
                <a:latin typeface="Freestyle Script" panose="030804020302050B0404" pitchFamily="66" charset="0"/>
              </a:rPr>
              <a:t>della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Relatività</a:t>
            </a:r>
            <a:r>
              <a:rPr sz="3200" dirty="0">
                <a:latin typeface="Freestyle Script" panose="030804020302050B0404" pitchFamily="66" charset="0"/>
              </a:rPr>
              <a:t> Speciale che </a:t>
            </a:r>
            <a:r>
              <a:rPr sz="3200" dirty="0" err="1">
                <a:latin typeface="Freestyle Script" panose="030804020302050B0404" pitchFamily="66" charset="0"/>
              </a:rPr>
              <a:t>si</a:t>
            </a:r>
            <a:r>
              <a:rPr sz="3200" dirty="0">
                <a:latin typeface="Freestyle Script" panose="030804020302050B0404" pitchFamily="66" charset="0"/>
              </a:rPr>
              <a:t> può </a:t>
            </a:r>
            <a:r>
              <a:rPr sz="3200" dirty="0" err="1">
                <a:latin typeface="Freestyle Script" panose="030804020302050B0404" pitchFamily="66" charset="0"/>
              </a:rPr>
              <a:t>definire</a:t>
            </a:r>
            <a:r>
              <a:rPr sz="3200" dirty="0">
                <a:latin typeface="Freestyle Script" panose="030804020302050B0404" pitchFamily="66" charset="0"/>
              </a:rPr>
              <a:t> un </a:t>
            </a:r>
            <a:r>
              <a:rPr sz="3200" dirty="0" err="1">
                <a:latin typeface="Freestyle Script" panose="030804020302050B0404" pitchFamily="66" charset="0"/>
              </a:rPr>
              <a:t>raffinamento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della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lang="en-GB" sz="3200" dirty="0" err="1">
                <a:latin typeface="Freestyle Script" panose="030804020302050B0404" pitchFamily="66" charset="0"/>
              </a:rPr>
              <a:t>meccanica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newtoniana</a:t>
            </a:r>
            <a:r>
              <a:rPr sz="3200" dirty="0">
                <a:latin typeface="Freestyle Script" panose="030804020302050B0404" pitchFamily="66" charset="0"/>
              </a:rPr>
              <a:t> utile a </a:t>
            </a:r>
            <a:r>
              <a:rPr sz="3200" dirty="0" err="1">
                <a:latin typeface="Freestyle Script" panose="030804020302050B0404" pitchFamily="66" charset="0"/>
              </a:rPr>
              <a:t>descrivere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sistemi</a:t>
            </a:r>
            <a:r>
              <a:rPr sz="3200" dirty="0">
                <a:latin typeface="Freestyle Script" panose="030804020302050B0404" pitchFamily="66" charset="0"/>
              </a:rPr>
              <a:t> con </a:t>
            </a:r>
            <a:r>
              <a:rPr sz="3200" dirty="0" err="1">
                <a:latin typeface="Freestyle Script" panose="030804020302050B0404" pitchFamily="66" charset="0"/>
              </a:rPr>
              <a:t>velocità</a:t>
            </a:r>
            <a:r>
              <a:rPr lang="en-US" sz="3200" dirty="0">
                <a:latin typeface="Freestyle Script" panose="030804020302050B0404" pitchFamily="66" charset="0"/>
              </a:rPr>
              <a:t> vicine a quella </a:t>
            </a:r>
            <a:r>
              <a:rPr lang="en-US" sz="3200" dirty="0" err="1">
                <a:latin typeface="Freestyle Script" panose="030804020302050B0404" pitchFamily="66" charset="0"/>
              </a:rPr>
              <a:t>della</a:t>
            </a:r>
            <a:r>
              <a:rPr lang="en-US" sz="3200" dirty="0">
                <a:latin typeface="Freestyle Script" panose="030804020302050B0404" pitchFamily="66" charset="0"/>
              </a:rPr>
              <a:t> luce</a:t>
            </a:r>
          </a:p>
          <a:p>
            <a:pPr algn="l">
              <a:lnSpc>
                <a:spcPct val="80000"/>
              </a:lnSpc>
              <a:spcBef>
                <a:spcPts val="1200"/>
              </a:spcBef>
              <a:defRPr sz="2200"/>
            </a:pPr>
            <a:endParaRPr sz="3200" dirty="0">
              <a:latin typeface="Freestyle Script" panose="030804020302050B0404" pitchFamily="66" charset="0"/>
            </a:endParaRPr>
          </a:p>
          <a:p>
            <a:pPr algn="l">
              <a:lnSpc>
                <a:spcPct val="80000"/>
              </a:lnSpc>
              <a:spcBef>
                <a:spcPts val="1200"/>
              </a:spcBef>
              <a:defRPr sz="2200"/>
            </a:pPr>
            <a:r>
              <a:rPr sz="3200" dirty="0">
                <a:latin typeface="Freestyle Script" panose="030804020302050B0404" pitchFamily="66" charset="0"/>
              </a:rPr>
              <a:t>Nel 1915 Einstein </a:t>
            </a:r>
            <a:r>
              <a:rPr sz="3200" dirty="0" err="1">
                <a:latin typeface="Freestyle Script" panose="030804020302050B0404" pitchFamily="66" charset="0"/>
              </a:rPr>
              <a:t>formulò</a:t>
            </a:r>
            <a:r>
              <a:rPr sz="3200" dirty="0">
                <a:latin typeface="Freestyle Script" panose="030804020302050B0404" pitchFamily="66" charset="0"/>
              </a:rPr>
              <a:t> la Teoria </a:t>
            </a:r>
            <a:r>
              <a:rPr sz="3200" dirty="0" err="1">
                <a:latin typeface="Freestyle Script" panose="030804020302050B0404" pitchFamily="66" charset="0"/>
              </a:rPr>
              <a:t>della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Relatività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Generale</a:t>
            </a:r>
            <a:r>
              <a:rPr sz="3200" dirty="0">
                <a:latin typeface="Freestyle Script" panose="030804020302050B0404" pitchFamily="66" charset="0"/>
              </a:rPr>
              <a:t>, una teoria </a:t>
            </a:r>
            <a:r>
              <a:rPr sz="3200" dirty="0" err="1">
                <a:latin typeface="Freestyle Script" panose="030804020302050B0404" pitchFamily="66" charset="0"/>
              </a:rPr>
              <a:t>completamente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nuova</a:t>
            </a:r>
            <a:r>
              <a:rPr sz="3200" dirty="0">
                <a:latin typeface="Freestyle Script" panose="030804020302050B0404" pitchFamily="66" charset="0"/>
              </a:rPr>
              <a:t> che </a:t>
            </a:r>
            <a:r>
              <a:rPr sz="3200" dirty="0" err="1">
                <a:latin typeface="Freestyle Script" panose="030804020302050B0404" pitchFamily="66" charset="0"/>
              </a:rPr>
              <a:t>descrive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qualsiasi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fenomeno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gravitazionale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osservato</a:t>
            </a:r>
            <a:r>
              <a:rPr sz="3200" dirty="0">
                <a:latin typeface="Freestyle Script" panose="030804020302050B0404" pitchFamily="66" charset="0"/>
              </a:rPr>
              <a:t> (ex. la </a:t>
            </a:r>
            <a:r>
              <a:rPr sz="3200" dirty="0" err="1">
                <a:latin typeface="Freestyle Script" panose="030804020302050B0404" pitchFamily="66" charset="0"/>
              </a:rPr>
              <a:t>deviazione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della</a:t>
            </a:r>
            <a:r>
              <a:rPr sz="3200" dirty="0">
                <a:latin typeface="Freestyle Script" panose="030804020302050B0404" pitchFamily="66" charset="0"/>
              </a:rPr>
              <a:t> luce da parte </a:t>
            </a:r>
            <a:r>
              <a:rPr sz="3200" dirty="0" err="1">
                <a:latin typeface="Freestyle Script" panose="030804020302050B0404" pitchFamily="66" charset="0"/>
              </a:rPr>
              <a:t>dei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pianeti</a:t>
            </a:r>
            <a:r>
              <a:rPr sz="3200" dirty="0">
                <a:latin typeface="Freestyle Script" panose="030804020302050B0404" pitchFamily="66" charset="0"/>
              </a:rPr>
              <a:t>)</a:t>
            </a:r>
          </a:p>
          <a:p>
            <a:pPr algn="l">
              <a:lnSpc>
                <a:spcPct val="80000"/>
              </a:lnSpc>
              <a:spcBef>
                <a:spcPts val="1200"/>
              </a:spcBef>
              <a:defRPr sz="2200"/>
            </a:pPr>
            <a:r>
              <a:rPr sz="3200" dirty="0">
                <a:latin typeface="Freestyle Script" panose="030804020302050B0404" pitchFamily="66" charset="0"/>
              </a:rPr>
              <a:t>La Teoria </a:t>
            </a:r>
            <a:r>
              <a:rPr sz="3200" dirty="0" err="1">
                <a:latin typeface="Freestyle Script" panose="030804020302050B0404" pitchFamily="66" charset="0"/>
              </a:rPr>
              <a:t>della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Relatività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Generale</a:t>
            </a:r>
            <a:r>
              <a:rPr sz="3200" dirty="0">
                <a:latin typeface="Freestyle Script" panose="030804020302050B0404" pitchFamily="66" charset="0"/>
              </a:rPr>
              <a:t> fu </a:t>
            </a:r>
            <a:r>
              <a:rPr sz="3200" dirty="0" err="1">
                <a:latin typeface="Freestyle Script" panose="030804020302050B0404" pitchFamily="66" charset="0"/>
              </a:rPr>
              <a:t>accolta</a:t>
            </a:r>
            <a:r>
              <a:rPr sz="3200" dirty="0">
                <a:latin typeface="Freestyle Script" panose="030804020302050B0404" pitchFamily="66" charset="0"/>
              </a:rPr>
              <a:t> con </a:t>
            </a:r>
            <a:r>
              <a:rPr sz="3200" dirty="0" err="1">
                <a:latin typeface="Freestyle Script" panose="030804020302050B0404" pitchFamily="66" charset="0"/>
              </a:rPr>
              <a:t>difficoltà</a:t>
            </a:r>
            <a:r>
              <a:rPr sz="3200" dirty="0">
                <a:latin typeface="Freestyle Script" panose="030804020302050B0404" pitchFamily="66" charset="0"/>
              </a:rPr>
              <a:t> dalla </a:t>
            </a:r>
            <a:r>
              <a:rPr sz="3200" dirty="0" err="1">
                <a:latin typeface="Freestyle Script" panose="030804020302050B0404" pitchFamily="66" charset="0"/>
              </a:rPr>
              <a:t>comunità</a:t>
            </a:r>
            <a:r>
              <a:rPr sz="3200" dirty="0">
                <a:latin typeface="Freestyle Script" panose="030804020302050B0404" pitchFamily="66" charset="0"/>
              </a:rPr>
              <a:t> </a:t>
            </a:r>
            <a:r>
              <a:rPr sz="3200" dirty="0" err="1">
                <a:latin typeface="Freestyle Script" panose="030804020302050B0404" pitchFamily="66" charset="0"/>
              </a:rPr>
              <a:t>scientifica</a:t>
            </a:r>
            <a:r>
              <a:rPr sz="3200" dirty="0">
                <a:latin typeface="Freestyle Script" panose="030804020302050B0404" pitchFamily="66" charset="0"/>
              </a:rPr>
              <a:t> solo dopo le </a:t>
            </a:r>
            <a:r>
              <a:rPr sz="3200" dirty="0" err="1">
                <a:latin typeface="Freestyle Script" panose="030804020302050B0404" pitchFamily="66" charset="0"/>
              </a:rPr>
              <a:t>misure</a:t>
            </a:r>
            <a:r>
              <a:rPr sz="3200" dirty="0">
                <a:latin typeface="Freestyle Script" panose="030804020302050B0404" pitchFamily="66" charset="0"/>
              </a:rPr>
              <a:t> di Eddington (1919) </a:t>
            </a:r>
          </a:p>
          <a:p>
            <a:pPr algn="l">
              <a:lnSpc>
                <a:spcPct val="80000"/>
              </a:lnSpc>
              <a:spcBef>
                <a:spcPts val="1200"/>
              </a:spcBef>
              <a:defRPr sz="2200"/>
            </a:pPr>
            <a:r>
              <a:rPr sz="3200" dirty="0">
                <a:latin typeface="Freestyle Script" panose="030804020302050B0404" pitchFamily="66" charset="0"/>
              </a:rPr>
              <a:t>Oggi la RG è alla base per esempio del </a:t>
            </a:r>
            <a:r>
              <a:rPr lang="en-US" sz="3200" dirty="0" err="1">
                <a:latin typeface="Freestyle Script" panose="030804020302050B0404" pitchFamily="66" charset="0"/>
              </a:rPr>
              <a:t>funzionamento</a:t>
            </a:r>
            <a:r>
              <a:rPr lang="en-US" sz="3200" dirty="0">
                <a:latin typeface="Freestyle Script" panose="030804020302050B0404" pitchFamily="66" charset="0"/>
              </a:rPr>
              <a:t> del </a:t>
            </a:r>
            <a:r>
              <a:rPr sz="3200" dirty="0">
                <a:latin typeface="Freestyle Script" panose="030804020302050B0404" pitchFamily="66" charset="0"/>
              </a:rPr>
              <a:t>GPS</a:t>
            </a:r>
          </a:p>
        </p:txBody>
      </p:sp>
      <p:sp>
        <p:nvSpPr>
          <p:cNvPr id="360" name="La gravità di Einstein">
            <a:extLst>
              <a:ext uri="{FF2B5EF4-FFF2-40B4-BE49-F238E27FC236}">
                <a16:creationId xmlns:a16="http://schemas.microsoft.com/office/drawing/2014/main" id="{39520DB3-47F8-1DEB-EB6C-CAFC17280163}"/>
              </a:ext>
            </a:extLst>
          </p:cNvPr>
          <p:cNvSpPr txBox="1"/>
          <p:nvPr/>
        </p:nvSpPr>
        <p:spPr>
          <a:xfrm>
            <a:off x="4917030" y="2471968"/>
            <a:ext cx="3170740" cy="678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3400"/>
            </a:lvl1pPr>
          </a:lstStyle>
          <a:p>
            <a:pPr algn="ctr">
              <a:lnSpc>
                <a:spcPct val="80000"/>
              </a:lnSpc>
            </a:pPr>
            <a:r>
              <a:rPr sz="4400" dirty="0">
                <a:latin typeface="Freestyle Script" panose="030804020302050B0404" pitchFamily="66" charset="0"/>
              </a:rPr>
              <a:t>La </a:t>
            </a:r>
            <a:r>
              <a:rPr sz="4400" dirty="0" err="1">
                <a:latin typeface="Freestyle Script" panose="030804020302050B0404" pitchFamily="66" charset="0"/>
              </a:rPr>
              <a:t>gravità</a:t>
            </a:r>
            <a:r>
              <a:rPr sz="4400" dirty="0">
                <a:latin typeface="Freestyle Script" panose="030804020302050B0404" pitchFamily="66" charset="0"/>
              </a:rPr>
              <a:t> di Einstein</a:t>
            </a:r>
          </a:p>
        </p:txBody>
      </p:sp>
      <p:sp>
        <p:nvSpPr>
          <p:cNvPr id="361" name="Nota: La gravità è l’unica forza che ad oggi non si è riuscita ad unificare in una teoria quantistica consistente di tutte le forze">
            <a:extLst>
              <a:ext uri="{FF2B5EF4-FFF2-40B4-BE49-F238E27FC236}">
                <a16:creationId xmlns:a16="http://schemas.microsoft.com/office/drawing/2014/main" id="{3686250D-F039-8645-6F5A-6DF8A67B5FE7}"/>
              </a:ext>
            </a:extLst>
          </p:cNvPr>
          <p:cNvSpPr txBox="1"/>
          <p:nvPr/>
        </p:nvSpPr>
        <p:spPr>
          <a:xfrm>
            <a:off x="225888" y="9032796"/>
            <a:ext cx="12293876" cy="468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1900"/>
            </a:lvl1pPr>
          </a:lstStyle>
          <a:p>
            <a:pPr>
              <a:lnSpc>
                <a:spcPct val="80000"/>
              </a:lnSpc>
            </a:pPr>
            <a:r>
              <a:rPr sz="2800" dirty="0">
                <a:latin typeface="Freestyle Script" panose="030804020302050B0404" pitchFamily="66" charset="0"/>
              </a:rPr>
              <a:t>Nota: La </a:t>
            </a:r>
            <a:r>
              <a:rPr sz="2800" dirty="0" err="1">
                <a:latin typeface="Freestyle Script" panose="030804020302050B0404" pitchFamily="66" charset="0"/>
              </a:rPr>
              <a:t>gravità</a:t>
            </a:r>
            <a:r>
              <a:rPr sz="2800" dirty="0">
                <a:latin typeface="Freestyle Script" panose="030804020302050B0404" pitchFamily="66" charset="0"/>
              </a:rPr>
              <a:t> è l’unica forza che ad oggi non </a:t>
            </a:r>
            <a:r>
              <a:rPr sz="2800" dirty="0" err="1">
                <a:latin typeface="Freestyle Script" panose="030804020302050B0404" pitchFamily="66" charset="0"/>
              </a:rPr>
              <a:t>si</a:t>
            </a:r>
            <a:r>
              <a:rPr sz="2800" dirty="0">
                <a:latin typeface="Freestyle Script" panose="030804020302050B0404" pitchFamily="66" charset="0"/>
              </a:rPr>
              <a:t> è </a:t>
            </a:r>
            <a:r>
              <a:rPr sz="2800" dirty="0" err="1">
                <a:latin typeface="Freestyle Script" panose="030804020302050B0404" pitchFamily="66" charset="0"/>
              </a:rPr>
              <a:t>riuscita</a:t>
            </a:r>
            <a:r>
              <a:rPr sz="2800" dirty="0">
                <a:latin typeface="Freestyle Script" panose="030804020302050B0404" pitchFamily="66" charset="0"/>
              </a:rPr>
              <a:t> ad </a:t>
            </a:r>
            <a:r>
              <a:rPr sz="2800" dirty="0" err="1">
                <a:latin typeface="Freestyle Script" panose="030804020302050B0404" pitchFamily="66" charset="0"/>
              </a:rPr>
              <a:t>unificare</a:t>
            </a:r>
            <a:r>
              <a:rPr sz="2800" dirty="0">
                <a:latin typeface="Freestyle Script" panose="030804020302050B0404" pitchFamily="66" charset="0"/>
              </a:rPr>
              <a:t> in una teoria </a:t>
            </a:r>
            <a:r>
              <a:rPr sz="2800" dirty="0" err="1">
                <a:latin typeface="Freestyle Script" panose="030804020302050B0404" pitchFamily="66" charset="0"/>
              </a:rPr>
              <a:t>quantistica</a:t>
            </a:r>
            <a:r>
              <a:rPr sz="2800" dirty="0">
                <a:latin typeface="Freestyle Script" panose="030804020302050B0404" pitchFamily="66" charset="0"/>
              </a:rPr>
              <a:t> </a:t>
            </a:r>
            <a:r>
              <a:rPr sz="2800" dirty="0" err="1">
                <a:latin typeface="Freestyle Script" panose="030804020302050B0404" pitchFamily="66" charset="0"/>
              </a:rPr>
              <a:t>consistente</a:t>
            </a:r>
            <a:r>
              <a:rPr sz="2800" dirty="0">
                <a:latin typeface="Freestyle Script" panose="030804020302050B0404" pitchFamily="66" charset="0"/>
              </a:rPr>
              <a:t> di tutte le </a:t>
            </a:r>
            <a:r>
              <a:rPr sz="2800" dirty="0" err="1">
                <a:latin typeface="Freestyle Script" panose="030804020302050B0404" pitchFamily="66" charset="0"/>
              </a:rPr>
              <a:t>forze</a:t>
            </a:r>
            <a:endParaRPr sz="2800" dirty="0">
              <a:latin typeface="Freestyle Script" panose="030804020302050B0404" pitchFamily="66" charset="0"/>
            </a:endParaRPr>
          </a:p>
        </p:txBody>
      </p:sp>
      <p:sp>
        <p:nvSpPr>
          <p:cNvPr id="363" name="La gravità">
            <a:extLst>
              <a:ext uri="{FF2B5EF4-FFF2-40B4-BE49-F238E27FC236}">
                <a16:creationId xmlns:a16="http://schemas.microsoft.com/office/drawing/2014/main" id="{EAA6C23C-06CB-F101-7A44-3EDA3174776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5888" y="-50800"/>
            <a:ext cx="12553025" cy="139104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>
                <a:latin typeface="Freestyle Script" panose="030804020302050B0404" pitchFamily="66" charset="0"/>
              </a:rPr>
              <a:t>La </a:t>
            </a:r>
            <a:r>
              <a:rPr sz="10000" dirty="0" err="1">
                <a:latin typeface="Freestyle Script" panose="030804020302050B0404" pitchFamily="66" charset="0"/>
              </a:rPr>
              <a:t>gravità</a:t>
            </a:r>
            <a:endParaRPr sz="10000" dirty="0">
              <a:latin typeface="Freestyle Script" panose="030804020302050B0404" pitchFamily="66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1F13272-1FBF-C0C8-49B9-DC9B9C84B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59" y="3700730"/>
            <a:ext cx="2113615" cy="500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E468FFA6-1D5A-D1F1-5667-F547F965D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5" y="6412840"/>
            <a:ext cx="2868305" cy="568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87AB05CA-632F-C7C7-937A-B2C1AA7EF5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0547" y="2936750"/>
            <a:ext cx="6489494" cy="5180801"/>
          </a:xfrm>
          <a:prstGeom prst="rect">
            <a:avLst/>
          </a:prstGeom>
          <a:ln w="889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09150326"/>
      </p:ext>
    </p:extLst>
  </p:cSld>
  <p:clrMapOvr>
    <a:masterClrMapping/>
  </p:clrMapOvr>
  <p:transition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5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" grpId="0" animBg="1" advAuto="0"/>
      <p:bldP spid="358" grpId="0" uiExpand="1" build="p" bldLvl="5" animBg="1" advAuto="0"/>
      <p:bldP spid="360" grpId="0" animBg="1" advAuto="0"/>
      <p:bldP spid="361" grpId="0" animBg="1" advAuto="0"/>
      <p:bldP spid="3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L’elettromagnetismo"/>
          <p:cNvSpPr txBox="1">
            <a:spLocks noGrp="1"/>
          </p:cNvSpPr>
          <p:nvPr>
            <p:ph type="title"/>
          </p:nvPr>
        </p:nvSpPr>
        <p:spPr>
          <a:xfrm>
            <a:off x="225888" y="-59267"/>
            <a:ext cx="12553024" cy="139104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 err="1">
                <a:latin typeface="Freestyle Script" panose="030804020302050B0404" pitchFamily="66" charset="0"/>
              </a:rPr>
              <a:t>L’elettromagnetismo</a:t>
            </a:r>
            <a:endParaRPr sz="10000" dirty="0">
              <a:latin typeface="Freestyle Script" panose="030804020302050B0404" pitchFamily="66" charset="0"/>
            </a:endParaRPr>
          </a:p>
        </p:txBody>
      </p:sp>
      <p:sp>
        <p:nvSpPr>
          <p:cNvPr id="366" name="La teoria completa dell’elettromagnetismo (che unifica i fenomeni dell’elettricità e del magnetismo a lungo ritenuti indipendenti) fu formulata da Maxwell nel 1865"/>
          <p:cNvSpPr txBox="1"/>
          <p:nvPr/>
        </p:nvSpPr>
        <p:spPr>
          <a:xfrm>
            <a:off x="475989" y="1597942"/>
            <a:ext cx="11962356" cy="1456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800"/>
            </a:lvl1pPr>
          </a:lstStyle>
          <a:p>
            <a:r>
              <a:rPr sz="4400" dirty="0">
                <a:latin typeface="Freestyle Script" panose="030804020302050B0404" pitchFamily="66" charset="0"/>
              </a:rPr>
              <a:t>La teoria </a:t>
            </a:r>
            <a:r>
              <a:rPr sz="4400" dirty="0" err="1">
                <a:latin typeface="Freestyle Script" panose="030804020302050B0404" pitchFamily="66" charset="0"/>
              </a:rPr>
              <a:t>completa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dell’elettromagnetismo</a:t>
            </a:r>
            <a:r>
              <a:rPr sz="4400" dirty="0">
                <a:latin typeface="Freestyle Script" panose="030804020302050B0404" pitchFamily="66" charset="0"/>
              </a:rPr>
              <a:t> (che </a:t>
            </a:r>
            <a:r>
              <a:rPr sz="4400" dirty="0" err="1">
                <a:latin typeface="Freestyle Script" panose="030804020302050B0404" pitchFamily="66" charset="0"/>
              </a:rPr>
              <a:t>unifica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fenomeni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dell’elettricità</a:t>
            </a:r>
            <a:r>
              <a:rPr sz="4400" dirty="0">
                <a:latin typeface="Freestyle Script" panose="030804020302050B0404" pitchFamily="66" charset="0"/>
              </a:rPr>
              <a:t> e del </a:t>
            </a:r>
            <a:r>
              <a:rPr sz="4400" dirty="0" err="1">
                <a:latin typeface="Freestyle Script" panose="030804020302050B0404" pitchFamily="66" charset="0"/>
              </a:rPr>
              <a:t>magnetismo</a:t>
            </a:r>
            <a:r>
              <a:rPr sz="4400" dirty="0">
                <a:latin typeface="Freestyle Script" panose="030804020302050B0404" pitchFamily="66" charset="0"/>
              </a:rPr>
              <a:t> a lungo </a:t>
            </a:r>
            <a:r>
              <a:rPr sz="4400" dirty="0" err="1">
                <a:latin typeface="Freestyle Script" panose="030804020302050B0404" pitchFamily="66" charset="0"/>
              </a:rPr>
              <a:t>ritenuti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indipendenti</a:t>
            </a:r>
            <a:r>
              <a:rPr sz="4400" dirty="0">
                <a:latin typeface="Freestyle Script" panose="030804020302050B0404" pitchFamily="66" charset="0"/>
              </a:rPr>
              <a:t>) fu </a:t>
            </a:r>
            <a:r>
              <a:rPr sz="4400" dirty="0" err="1">
                <a:latin typeface="Freestyle Script" panose="030804020302050B0404" pitchFamily="66" charset="0"/>
              </a:rPr>
              <a:t>formulata</a:t>
            </a:r>
            <a:r>
              <a:rPr sz="4400" dirty="0">
                <a:latin typeface="Freestyle Script" panose="030804020302050B0404" pitchFamily="66" charset="0"/>
              </a:rPr>
              <a:t> da Maxwell nel 1865</a:t>
            </a:r>
          </a:p>
        </p:txBody>
      </p:sp>
      <p:pic>
        <p:nvPicPr>
          <p:cNvPr id="36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188" y="3637411"/>
            <a:ext cx="2718372" cy="3390901"/>
          </a:xfrm>
          <a:prstGeom prst="rect">
            <a:avLst/>
          </a:prstGeom>
          <a:ln w="88900">
            <a:miter lim="400000"/>
          </a:ln>
        </p:spPr>
      </p:pic>
      <p:pic>
        <p:nvPicPr>
          <p:cNvPr id="36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30073" y="2976727"/>
            <a:ext cx="4473997" cy="9753601"/>
          </a:xfrm>
          <a:prstGeom prst="rect">
            <a:avLst/>
          </a:prstGeom>
          <a:ln w="88900">
            <a:miter lim="400000"/>
          </a:ln>
        </p:spPr>
      </p:pic>
      <p:pic>
        <p:nvPicPr>
          <p:cNvPr id="369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9925" y="3942211"/>
            <a:ext cx="3784601" cy="3289301"/>
          </a:xfrm>
          <a:prstGeom prst="rect">
            <a:avLst/>
          </a:prstGeom>
          <a:ln w="88900">
            <a:miter lim="400000"/>
          </a:ln>
        </p:spPr>
      </p:pic>
      <p:sp>
        <p:nvSpPr>
          <p:cNvPr id="370" name="L’elettromagnetismo è alla base di tutte le teorie quantistiche dei campi ed ha aperto la strada, con i progressi della fisica del primo ‘900, alla formulazione di teorie analoghe per la forza forte e la forza debole, poi unificate nel Modello Standard"/>
          <p:cNvSpPr txBox="1"/>
          <p:nvPr/>
        </p:nvSpPr>
        <p:spPr>
          <a:xfrm>
            <a:off x="377907" y="7682435"/>
            <a:ext cx="12248986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400"/>
            </a:lvl1pPr>
          </a:lstStyle>
          <a:p>
            <a:pPr algn="just"/>
            <a:r>
              <a:rPr sz="3600" dirty="0" err="1">
                <a:latin typeface="Freestyle Script" panose="030804020302050B0404" pitchFamily="66" charset="0"/>
              </a:rPr>
              <a:t>L’elettromagnetismo</a:t>
            </a:r>
            <a:r>
              <a:rPr sz="3600" dirty="0">
                <a:latin typeface="Freestyle Script" panose="030804020302050B0404" pitchFamily="66" charset="0"/>
              </a:rPr>
              <a:t> è alla base di tutte le </a:t>
            </a:r>
            <a:r>
              <a:rPr sz="3600" dirty="0" err="1">
                <a:latin typeface="Freestyle Script" panose="030804020302050B0404" pitchFamily="66" charset="0"/>
              </a:rPr>
              <a:t>teorie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quantistiche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dei</a:t>
            </a:r>
            <a:r>
              <a:rPr sz="3600" dirty="0">
                <a:latin typeface="Freestyle Script" panose="030804020302050B0404" pitchFamily="66" charset="0"/>
              </a:rPr>
              <a:t> campi ed ha </a:t>
            </a:r>
            <a:r>
              <a:rPr sz="3600" dirty="0" err="1">
                <a:latin typeface="Freestyle Script" panose="030804020302050B0404" pitchFamily="66" charset="0"/>
              </a:rPr>
              <a:t>aperto</a:t>
            </a:r>
            <a:r>
              <a:rPr sz="3600" dirty="0">
                <a:latin typeface="Freestyle Script" panose="030804020302050B0404" pitchFamily="66" charset="0"/>
              </a:rPr>
              <a:t> la </a:t>
            </a:r>
            <a:r>
              <a:rPr sz="3600" dirty="0" err="1">
                <a:latin typeface="Freestyle Script" panose="030804020302050B0404" pitchFamily="66" charset="0"/>
              </a:rPr>
              <a:t>strada</a:t>
            </a:r>
            <a:r>
              <a:rPr sz="3600" dirty="0">
                <a:latin typeface="Freestyle Script" panose="030804020302050B0404" pitchFamily="66" charset="0"/>
              </a:rPr>
              <a:t>, con </a:t>
            </a:r>
            <a:r>
              <a:rPr sz="3600" dirty="0" err="1">
                <a:latin typeface="Freestyle Script" panose="030804020302050B0404" pitchFamily="66" charset="0"/>
              </a:rPr>
              <a:t>i</a:t>
            </a:r>
            <a:r>
              <a:rPr sz="3600" dirty="0">
                <a:latin typeface="Freestyle Script" panose="030804020302050B0404" pitchFamily="66" charset="0"/>
              </a:rPr>
              <a:t> progressi </a:t>
            </a:r>
            <a:r>
              <a:rPr sz="3600" dirty="0" err="1">
                <a:latin typeface="Freestyle Script" panose="030804020302050B0404" pitchFamily="66" charset="0"/>
              </a:rPr>
              <a:t>della</a:t>
            </a:r>
            <a:r>
              <a:rPr sz="3600" dirty="0">
                <a:latin typeface="Freestyle Script" panose="030804020302050B0404" pitchFamily="66" charset="0"/>
              </a:rPr>
              <a:t> fisica del primo ‘900, alla </a:t>
            </a:r>
            <a:r>
              <a:rPr sz="3600" dirty="0" err="1">
                <a:latin typeface="Freestyle Script" panose="030804020302050B0404" pitchFamily="66" charset="0"/>
              </a:rPr>
              <a:t>formulazione</a:t>
            </a:r>
            <a:r>
              <a:rPr sz="3600" dirty="0">
                <a:latin typeface="Freestyle Script" panose="030804020302050B0404" pitchFamily="66" charset="0"/>
              </a:rPr>
              <a:t> di </a:t>
            </a:r>
            <a:r>
              <a:rPr sz="3600" dirty="0" err="1">
                <a:latin typeface="Freestyle Script" panose="030804020302050B0404" pitchFamily="66" charset="0"/>
              </a:rPr>
              <a:t>teorie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analoghe</a:t>
            </a:r>
            <a:r>
              <a:rPr sz="3600" dirty="0">
                <a:latin typeface="Freestyle Script" panose="030804020302050B0404" pitchFamily="66" charset="0"/>
              </a:rPr>
              <a:t> per l</a:t>
            </a:r>
            <a:r>
              <a:rPr lang="en-US" sz="3600" dirty="0">
                <a:latin typeface="Freestyle Script" panose="030804020302050B0404" pitchFamily="66" charset="0"/>
              </a:rPr>
              <a:t>e interazioni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fort</a:t>
            </a:r>
            <a:r>
              <a:rPr lang="en-US" sz="3600" dirty="0" err="1">
                <a:latin typeface="Freestyle Script" panose="030804020302050B0404" pitchFamily="66" charset="0"/>
              </a:rPr>
              <a:t>i</a:t>
            </a:r>
            <a:r>
              <a:rPr lang="en-US" sz="3600" dirty="0">
                <a:latin typeface="Freestyle Script" panose="030804020302050B0404" pitchFamily="66" charset="0"/>
              </a:rPr>
              <a:t> </a:t>
            </a:r>
            <a:r>
              <a:rPr sz="3600" dirty="0">
                <a:latin typeface="Freestyle Script" panose="030804020302050B0404" pitchFamily="66" charset="0"/>
              </a:rPr>
              <a:t>e </a:t>
            </a:r>
            <a:r>
              <a:rPr sz="3600" dirty="0" err="1">
                <a:latin typeface="Freestyle Script" panose="030804020302050B0404" pitchFamily="66" charset="0"/>
              </a:rPr>
              <a:t>debol</a:t>
            </a:r>
            <a:r>
              <a:rPr lang="en-US" sz="3600" dirty="0" err="1">
                <a:latin typeface="Freestyle Script" panose="030804020302050B0404" pitchFamily="66" charset="0"/>
              </a:rPr>
              <a:t>i</a:t>
            </a:r>
            <a:r>
              <a:rPr sz="3600" dirty="0">
                <a:latin typeface="Freestyle Script" panose="030804020302050B0404" pitchFamily="66" charset="0"/>
              </a:rPr>
              <a:t>, poi </a:t>
            </a:r>
            <a:r>
              <a:rPr sz="3600" dirty="0" err="1">
                <a:latin typeface="Freestyle Script" panose="030804020302050B0404" pitchFamily="66" charset="0"/>
              </a:rPr>
              <a:t>unificate</a:t>
            </a:r>
            <a:r>
              <a:rPr sz="3600" dirty="0">
                <a:latin typeface="Freestyle Script" panose="030804020302050B0404" pitchFamily="66" charset="0"/>
              </a:rPr>
              <a:t> nel Modello Standard </a:t>
            </a:r>
          </a:p>
        </p:txBody>
      </p:sp>
      <p:pic>
        <p:nvPicPr>
          <p:cNvPr id="371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3030" y="5383661"/>
            <a:ext cx="1981201" cy="406401"/>
          </a:xfrm>
          <a:prstGeom prst="rect">
            <a:avLst/>
          </a:prstGeom>
          <a:ln w="88900">
            <a:miter lim="400000"/>
          </a:ln>
        </p:spPr>
      </p:pic>
      <p:pic>
        <p:nvPicPr>
          <p:cNvPr id="372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8222" y="5478911"/>
            <a:ext cx="584201" cy="215901"/>
          </a:xfrm>
          <a:prstGeom prst="rect">
            <a:avLst/>
          </a:prstGeom>
          <a:ln w="88900">
            <a:miter lim="400000"/>
          </a:ln>
        </p:spPr>
      </p:pic>
      <p:sp>
        <p:nvSpPr>
          <p:cNvPr id="373" name="prima di Einstein"/>
          <p:cNvSpPr txBox="1"/>
          <p:nvPr/>
        </p:nvSpPr>
        <p:spPr>
          <a:xfrm>
            <a:off x="4693361" y="3244639"/>
            <a:ext cx="2018181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1800"/>
            </a:lvl1pPr>
          </a:lstStyle>
          <a:p>
            <a:r>
              <a:rPr sz="3600">
                <a:latin typeface="Freestyle Script" panose="030804020302050B0404" pitchFamily="66" charset="0"/>
              </a:rPr>
              <a:t>prima di Einstein</a:t>
            </a:r>
          </a:p>
        </p:txBody>
      </p:sp>
      <p:sp>
        <p:nvSpPr>
          <p:cNvPr id="374" name="dopo Einstein"/>
          <p:cNvSpPr txBox="1"/>
          <p:nvPr/>
        </p:nvSpPr>
        <p:spPr>
          <a:xfrm>
            <a:off x="10190599" y="3244639"/>
            <a:ext cx="1570943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1800"/>
            </a:lvl1pPr>
          </a:lstStyle>
          <a:p>
            <a:r>
              <a:rPr sz="3600">
                <a:latin typeface="Freestyle Script" panose="030804020302050B0404" pitchFamily="66" charset="0"/>
              </a:rPr>
              <a:t>dopo Einstein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5" grpId="0" animBg="1" advAuto="0"/>
      <p:bldP spid="366" grpId="0" animBg="1" advAuto="0"/>
      <p:bldP spid="367" grpId="0" animBg="1" advAuto="0"/>
      <p:bldP spid="369" grpId="0" animBg="1" advAuto="0"/>
      <p:bldP spid="370" grpId="0" animBg="1" advAuto="0"/>
      <p:bldP spid="371" grpId="0" animBg="1" advAuto="0"/>
      <p:bldP spid="372" grpId="0" animBg="1" advAuto="0"/>
      <p:bldP spid="373" grpId="0" animBg="1" advAuto="0"/>
      <p:bldP spid="374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La forza debole"/>
          <p:cNvSpPr txBox="1">
            <a:spLocks noGrp="1"/>
          </p:cNvSpPr>
          <p:nvPr>
            <p:ph type="title"/>
          </p:nvPr>
        </p:nvSpPr>
        <p:spPr>
          <a:xfrm>
            <a:off x="225888" y="-59267"/>
            <a:ext cx="12553024" cy="139104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>
                <a:latin typeface="Freestyle Script" panose="030804020302050B0404" pitchFamily="66" charset="0"/>
              </a:rPr>
              <a:t>L</a:t>
            </a:r>
            <a:r>
              <a:rPr lang="en-US" sz="10000" dirty="0">
                <a:latin typeface="Freestyle Script" panose="030804020302050B0404" pitchFamily="66" charset="0"/>
              </a:rPr>
              <a:t>e</a:t>
            </a:r>
            <a:r>
              <a:rPr sz="10000" dirty="0">
                <a:latin typeface="Freestyle Script" panose="030804020302050B0404" pitchFamily="66" charset="0"/>
              </a:rPr>
              <a:t> </a:t>
            </a:r>
            <a:r>
              <a:rPr lang="en-US" sz="10000" dirty="0">
                <a:latin typeface="Freestyle Script" panose="030804020302050B0404" pitchFamily="66" charset="0"/>
              </a:rPr>
              <a:t>interazioni</a:t>
            </a:r>
            <a:r>
              <a:rPr sz="10000" dirty="0">
                <a:latin typeface="Freestyle Script" panose="030804020302050B0404" pitchFamily="66" charset="0"/>
              </a:rPr>
              <a:t> </a:t>
            </a:r>
            <a:r>
              <a:rPr sz="10000" dirty="0" err="1">
                <a:latin typeface="Freestyle Script" panose="030804020302050B0404" pitchFamily="66" charset="0"/>
              </a:rPr>
              <a:t>debol</a:t>
            </a:r>
            <a:r>
              <a:rPr lang="en-US" sz="10000" dirty="0" err="1">
                <a:latin typeface="Freestyle Script" panose="030804020302050B0404" pitchFamily="66" charset="0"/>
              </a:rPr>
              <a:t>i</a:t>
            </a:r>
            <a:endParaRPr sz="10000" dirty="0">
              <a:latin typeface="Freestyle Script" panose="030804020302050B0404" pitchFamily="66" charset="0"/>
            </a:endParaRPr>
          </a:p>
        </p:txBody>
      </p:sp>
      <p:sp>
        <p:nvSpPr>
          <p:cNvPr id="377" name="La forza debole è responsabile della radioattività beta, fenomeno che non possiede un’interpretazione “classica”, bensì è intrinsecamente quantistico"/>
          <p:cNvSpPr txBox="1"/>
          <p:nvPr/>
        </p:nvSpPr>
        <p:spPr>
          <a:xfrm>
            <a:off x="563053" y="1113208"/>
            <a:ext cx="11624694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800"/>
            </a:lvl1pPr>
          </a:lstStyle>
          <a:p>
            <a:pPr algn="just"/>
            <a:r>
              <a:rPr sz="4400" dirty="0">
                <a:latin typeface="Freestyle Script" panose="030804020302050B0404" pitchFamily="66" charset="0"/>
              </a:rPr>
              <a:t>La forza </a:t>
            </a:r>
            <a:r>
              <a:rPr sz="4400" dirty="0" err="1">
                <a:latin typeface="Freestyle Script" panose="030804020302050B0404" pitchFamily="66" charset="0"/>
              </a:rPr>
              <a:t>debole</a:t>
            </a:r>
            <a:r>
              <a:rPr sz="4400" dirty="0">
                <a:latin typeface="Freestyle Script" panose="030804020302050B0404" pitchFamily="66" charset="0"/>
              </a:rPr>
              <a:t> è </a:t>
            </a:r>
            <a:r>
              <a:rPr sz="4400" dirty="0" err="1">
                <a:latin typeface="Freestyle Script" panose="030804020302050B0404" pitchFamily="66" charset="0"/>
              </a:rPr>
              <a:t>responsabile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della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radioattività</a:t>
            </a:r>
            <a:r>
              <a:rPr sz="4400" dirty="0">
                <a:latin typeface="Freestyle Script" panose="030804020302050B0404" pitchFamily="66" charset="0"/>
              </a:rPr>
              <a:t> beta, </a:t>
            </a:r>
            <a:r>
              <a:rPr sz="4400" dirty="0" err="1">
                <a:latin typeface="Freestyle Script" panose="030804020302050B0404" pitchFamily="66" charset="0"/>
              </a:rPr>
              <a:t>fenomeno</a:t>
            </a:r>
            <a:r>
              <a:rPr sz="4400" dirty="0">
                <a:latin typeface="Freestyle Script" panose="030804020302050B0404" pitchFamily="66" charset="0"/>
              </a:rPr>
              <a:t> che non </a:t>
            </a:r>
            <a:r>
              <a:rPr sz="4400" dirty="0" err="1">
                <a:latin typeface="Freestyle Script" panose="030804020302050B0404" pitchFamily="66" charset="0"/>
              </a:rPr>
              <a:t>possiede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un’interpretazione</a:t>
            </a:r>
            <a:r>
              <a:rPr sz="4400" dirty="0">
                <a:latin typeface="Freestyle Script" panose="030804020302050B0404" pitchFamily="66" charset="0"/>
              </a:rPr>
              <a:t> “</a:t>
            </a:r>
            <a:r>
              <a:rPr sz="4400" dirty="0" err="1">
                <a:latin typeface="Freestyle Script" panose="030804020302050B0404" pitchFamily="66" charset="0"/>
              </a:rPr>
              <a:t>classica</a:t>
            </a:r>
            <a:r>
              <a:rPr sz="4400" dirty="0">
                <a:latin typeface="Freestyle Script" panose="030804020302050B0404" pitchFamily="66" charset="0"/>
              </a:rPr>
              <a:t>”, </a:t>
            </a:r>
            <a:r>
              <a:rPr sz="4400" dirty="0" err="1">
                <a:latin typeface="Freestyle Script" panose="030804020302050B0404" pitchFamily="66" charset="0"/>
              </a:rPr>
              <a:t>bensì</a:t>
            </a:r>
            <a:r>
              <a:rPr sz="4400" dirty="0">
                <a:latin typeface="Freestyle Script" panose="030804020302050B0404" pitchFamily="66" charset="0"/>
              </a:rPr>
              <a:t> è </a:t>
            </a:r>
            <a:r>
              <a:rPr sz="4400" dirty="0" err="1">
                <a:latin typeface="Freestyle Script" panose="030804020302050B0404" pitchFamily="66" charset="0"/>
              </a:rPr>
              <a:t>intrinsecamente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quantistico</a:t>
            </a:r>
            <a:r>
              <a:rPr lang="en-US" sz="4400" dirty="0">
                <a:latin typeface="Freestyle Script" panose="030804020302050B0404" pitchFamily="66" charset="0"/>
              </a:rPr>
              <a:t>. Più in </a:t>
            </a:r>
            <a:r>
              <a:rPr lang="en-US" sz="4400" dirty="0" err="1">
                <a:latin typeface="Freestyle Script" panose="030804020302050B0404" pitchFamily="66" charset="0"/>
              </a:rPr>
              <a:t>generale</a:t>
            </a:r>
            <a:r>
              <a:rPr lang="en-US" sz="4400" dirty="0">
                <a:latin typeface="Freestyle Script" panose="030804020302050B0404" pitchFamily="66" charset="0"/>
              </a:rPr>
              <a:t>, le interazioni </a:t>
            </a:r>
            <a:r>
              <a:rPr lang="en-US" sz="4400" dirty="0" err="1">
                <a:latin typeface="Freestyle Script" panose="030804020302050B0404" pitchFamily="66" charset="0"/>
              </a:rPr>
              <a:t>deboli</a:t>
            </a:r>
            <a:r>
              <a:rPr lang="en-US" sz="4400" dirty="0">
                <a:latin typeface="Freestyle Script" panose="030804020302050B0404" pitchFamily="66" charset="0"/>
              </a:rPr>
              <a:t> sono </a:t>
            </a:r>
            <a:r>
              <a:rPr lang="en-US" sz="4400" dirty="0" err="1">
                <a:latin typeface="Freestyle Script" panose="030804020302050B0404" pitchFamily="66" charset="0"/>
              </a:rPr>
              <a:t>responsabili</a:t>
            </a:r>
            <a:r>
              <a:rPr lang="en-US" sz="4400" dirty="0">
                <a:latin typeface="Freestyle Script" panose="030804020302050B0404" pitchFamily="66" charset="0"/>
              </a:rPr>
              <a:t>  dell’“ </a:t>
            </a:r>
            <a:r>
              <a:rPr lang="en-US" sz="4400" dirty="0" err="1">
                <a:latin typeface="Freestyle Script" panose="030804020302050B0404" pitchFamily="66" charset="0"/>
              </a:rPr>
              <a:t>instabilità</a:t>
            </a:r>
            <a:r>
              <a:rPr lang="en-US" sz="4400" dirty="0">
                <a:latin typeface="Freestyle Script" panose="030804020302050B0404" pitchFamily="66" charset="0"/>
              </a:rPr>
              <a:t>” di alcune </a:t>
            </a:r>
            <a:r>
              <a:rPr lang="en-US" sz="4400" dirty="0" err="1">
                <a:latin typeface="Freestyle Script" panose="030804020302050B0404" pitchFamily="66" charset="0"/>
              </a:rPr>
              <a:t>particelle</a:t>
            </a:r>
            <a:r>
              <a:rPr lang="en-US" sz="4400" dirty="0">
                <a:latin typeface="Freestyle Script" panose="030804020302050B0404" pitchFamily="66" charset="0"/>
              </a:rPr>
              <a:t> </a:t>
            </a:r>
            <a:endParaRPr sz="4400" dirty="0">
              <a:latin typeface="Freestyle Script" panose="030804020302050B0404" pitchFamily="66" charset="0"/>
            </a:endParaRPr>
          </a:p>
        </p:txBody>
      </p:sp>
      <p:pic>
        <p:nvPicPr>
          <p:cNvPr id="37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7703" y="3544423"/>
            <a:ext cx="3207106" cy="4035860"/>
          </a:xfrm>
          <a:prstGeom prst="rect">
            <a:avLst/>
          </a:prstGeom>
          <a:ln w="88900">
            <a:miter lim="400000"/>
          </a:ln>
        </p:spPr>
      </p:pic>
      <p:sp>
        <p:nvSpPr>
          <p:cNvPr id="379" name="Una prima teoria “effettiva” delle interazioni deboli fu formulata da Enrico Fermi nel 1933"/>
          <p:cNvSpPr txBox="1"/>
          <p:nvPr/>
        </p:nvSpPr>
        <p:spPr>
          <a:xfrm>
            <a:off x="476437" y="3737637"/>
            <a:ext cx="8235386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600"/>
            </a:lvl1pPr>
          </a:lstStyle>
          <a:p>
            <a:r>
              <a:rPr sz="3600" dirty="0">
                <a:latin typeface="Freestyle Script" panose="030804020302050B0404" pitchFamily="66" charset="0"/>
              </a:rPr>
              <a:t>Una prima teoria “</a:t>
            </a:r>
            <a:r>
              <a:rPr lang="en-US" sz="3600" dirty="0" err="1">
                <a:latin typeface="Freestyle Script" panose="030804020302050B0404" pitchFamily="66" charset="0"/>
              </a:rPr>
              <a:t>efficace</a:t>
            </a:r>
            <a:r>
              <a:rPr sz="3600" dirty="0">
                <a:latin typeface="Freestyle Script" panose="030804020302050B0404" pitchFamily="66" charset="0"/>
              </a:rPr>
              <a:t>” delle interazioni </a:t>
            </a:r>
            <a:r>
              <a:rPr sz="3600" dirty="0" err="1">
                <a:latin typeface="Freestyle Script" panose="030804020302050B0404" pitchFamily="66" charset="0"/>
              </a:rPr>
              <a:t>deboli</a:t>
            </a:r>
            <a:r>
              <a:rPr sz="3600" dirty="0">
                <a:latin typeface="Freestyle Script" panose="030804020302050B0404" pitchFamily="66" charset="0"/>
              </a:rPr>
              <a:t> fu </a:t>
            </a:r>
            <a:r>
              <a:rPr sz="3600" dirty="0" err="1">
                <a:latin typeface="Freestyle Script" panose="030804020302050B0404" pitchFamily="66" charset="0"/>
              </a:rPr>
              <a:t>formulata</a:t>
            </a:r>
            <a:r>
              <a:rPr sz="3600" dirty="0">
                <a:latin typeface="Freestyle Script" panose="030804020302050B0404" pitchFamily="66" charset="0"/>
              </a:rPr>
              <a:t> da Enrico Fermi nel 1933</a:t>
            </a:r>
          </a:p>
        </p:txBody>
      </p:sp>
      <p:sp>
        <p:nvSpPr>
          <p:cNvPr id="380" name="Negli anni ’60 viene mostrato come le interazioni deboli e quelle elettromagnetiche siano in realtà due manifestazioni della stessa forza unificata detta elettrodebole"/>
          <p:cNvSpPr txBox="1"/>
          <p:nvPr/>
        </p:nvSpPr>
        <p:spPr>
          <a:xfrm>
            <a:off x="563053" y="8263215"/>
            <a:ext cx="11624694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600"/>
            </a:lvl1pPr>
          </a:lstStyle>
          <a:p>
            <a:pPr algn="just"/>
            <a:r>
              <a:rPr sz="3600" dirty="0" err="1">
                <a:latin typeface="Freestyle Script" panose="030804020302050B0404" pitchFamily="66" charset="0"/>
              </a:rPr>
              <a:t>Negli</a:t>
            </a:r>
            <a:r>
              <a:rPr sz="3600" dirty="0">
                <a:latin typeface="Freestyle Script" panose="030804020302050B0404" pitchFamily="66" charset="0"/>
              </a:rPr>
              <a:t> anni ’60 viene </a:t>
            </a:r>
            <a:r>
              <a:rPr sz="3600" dirty="0" err="1">
                <a:latin typeface="Freestyle Script" panose="030804020302050B0404" pitchFamily="66" charset="0"/>
              </a:rPr>
              <a:t>mostrato</a:t>
            </a:r>
            <a:r>
              <a:rPr sz="3600" dirty="0">
                <a:latin typeface="Freestyle Script" panose="030804020302050B0404" pitchFamily="66" charset="0"/>
              </a:rPr>
              <a:t> come le interazioni </a:t>
            </a:r>
            <a:r>
              <a:rPr sz="3600" dirty="0" err="1">
                <a:latin typeface="Freestyle Script" panose="030804020302050B0404" pitchFamily="66" charset="0"/>
              </a:rPr>
              <a:t>deboli</a:t>
            </a:r>
            <a:r>
              <a:rPr sz="3600" dirty="0">
                <a:latin typeface="Freestyle Script" panose="030804020302050B0404" pitchFamily="66" charset="0"/>
              </a:rPr>
              <a:t> e quelle </a:t>
            </a:r>
            <a:r>
              <a:rPr sz="3600" dirty="0" err="1">
                <a:latin typeface="Freestyle Script" panose="030804020302050B0404" pitchFamily="66" charset="0"/>
              </a:rPr>
              <a:t>elettromagnetiche</a:t>
            </a:r>
            <a:r>
              <a:rPr sz="3600" dirty="0">
                <a:latin typeface="Freestyle Script" panose="030804020302050B0404" pitchFamily="66" charset="0"/>
              </a:rPr>
              <a:t> siano in </a:t>
            </a:r>
            <a:r>
              <a:rPr sz="3600" dirty="0" err="1">
                <a:latin typeface="Freestyle Script" panose="030804020302050B0404" pitchFamily="66" charset="0"/>
              </a:rPr>
              <a:t>realtà</a:t>
            </a:r>
            <a:r>
              <a:rPr sz="3600" dirty="0">
                <a:latin typeface="Freestyle Script" panose="030804020302050B0404" pitchFamily="66" charset="0"/>
              </a:rPr>
              <a:t> due </a:t>
            </a:r>
            <a:r>
              <a:rPr sz="3600" dirty="0" err="1">
                <a:latin typeface="Freestyle Script" panose="030804020302050B0404" pitchFamily="66" charset="0"/>
              </a:rPr>
              <a:t>manifestazioni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della</a:t>
            </a:r>
            <a:r>
              <a:rPr sz="3600" dirty="0">
                <a:latin typeface="Freestyle Script" panose="030804020302050B0404" pitchFamily="66" charset="0"/>
              </a:rPr>
              <a:t> stessa forza </a:t>
            </a:r>
            <a:r>
              <a:rPr sz="3600" dirty="0" err="1">
                <a:latin typeface="Freestyle Script" panose="030804020302050B0404" pitchFamily="66" charset="0"/>
              </a:rPr>
              <a:t>unificata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detta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elettrodebole</a:t>
            </a:r>
            <a:endParaRPr sz="3600" dirty="0">
              <a:latin typeface="Freestyle Script" panose="030804020302050B0404" pitchFamily="66" charset="0"/>
            </a:endParaRPr>
          </a:p>
        </p:txBody>
      </p:sp>
      <p:pic>
        <p:nvPicPr>
          <p:cNvPr id="38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693" y="5603826"/>
            <a:ext cx="2359387" cy="2359387"/>
          </a:xfrm>
          <a:prstGeom prst="rect">
            <a:avLst/>
          </a:prstGeom>
          <a:ln w="88900">
            <a:miter lim="400000"/>
          </a:ln>
        </p:spPr>
      </p:pic>
      <p:pic>
        <p:nvPicPr>
          <p:cNvPr id="382" name="Image" descr="Image"/>
          <p:cNvPicPr>
            <a:picLocks noChangeAspect="1"/>
          </p:cNvPicPr>
          <p:nvPr/>
        </p:nvPicPr>
        <p:blipFill>
          <a:blip r:embed="rId4"/>
          <a:srcRect l="1440"/>
          <a:stretch>
            <a:fillRect/>
          </a:stretch>
        </p:blipFill>
        <p:spPr>
          <a:xfrm>
            <a:off x="529596" y="4987293"/>
            <a:ext cx="7322510" cy="342901"/>
          </a:xfrm>
          <a:prstGeom prst="rect">
            <a:avLst/>
          </a:prstGeom>
          <a:ln w="88900">
            <a:miter lim="400000"/>
          </a:ln>
        </p:spPr>
      </p:pic>
      <p:pic>
        <p:nvPicPr>
          <p:cNvPr id="383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9124" y="5603826"/>
            <a:ext cx="2781112" cy="2359387"/>
          </a:xfrm>
          <a:prstGeom prst="rect">
            <a:avLst/>
          </a:prstGeom>
          <a:ln w="88900">
            <a:miter lim="400000"/>
          </a:ln>
        </p:spPr>
      </p:pic>
      <p:sp>
        <p:nvSpPr>
          <p:cNvPr id="384" name="neutron decay"/>
          <p:cNvSpPr txBox="1"/>
          <p:nvPr/>
        </p:nvSpPr>
        <p:spPr>
          <a:xfrm>
            <a:off x="2978963" y="5631988"/>
            <a:ext cx="1810077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100"/>
            </a:lvl1pPr>
          </a:lstStyle>
          <a:p>
            <a:r>
              <a:rPr sz="3200">
                <a:latin typeface="Freestyle Script" panose="030804020302050B0404" pitchFamily="66" charset="0"/>
              </a:rPr>
              <a:t>neutron decay</a:t>
            </a:r>
          </a:p>
        </p:txBody>
      </p:sp>
      <p:sp>
        <p:nvSpPr>
          <p:cNvPr id="385" name="muon decay"/>
          <p:cNvSpPr txBox="1"/>
          <p:nvPr/>
        </p:nvSpPr>
        <p:spPr>
          <a:xfrm>
            <a:off x="7814671" y="5631988"/>
            <a:ext cx="1810077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100"/>
            </a:lvl1pPr>
          </a:lstStyle>
          <a:p>
            <a:r>
              <a:rPr sz="3200">
                <a:latin typeface="Freestyle Script" panose="030804020302050B0404" pitchFamily="66" charset="0"/>
              </a:rPr>
              <a:t>muon decay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6" grpId="0" animBg="1" advAuto="0"/>
      <p:bldP spid="377" grpId="0" animBg="1" advAuto="0"/>
      <p:bldP spid="378" grpId="0" animBg="1" advAuto="0"/>
      <p:bldP spid="379" grpId="0" animBg="1" advAuto="0"/>
      <p:bldP spid="380" grpId="0" animBg="1" advAuto="0"/>
      <p:bldP spid="381" grpId="0" animBg="1" advAuto="0"/>
      <p:bldP spid="382" grpId="0" animBg="1" advAuto="0"/>
      <p:bldP spid="383" grpId="0" animBg="1" advAuto="0"/>
      <p:bldP spid="384" grpId="0" animBg="1" advAuto="0"/>
      <p:bldP spid="385" grpId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La forza forte"/>
          <p:cNvSpPr txBox="1">
            <a:spLocks noGrp="1"/>
          </p:cNvSpPr>
          <p:nvPr>
            <p:ph type="title"/>
          </p:nvPr>
        </p:nvSpPr>
        <p:spPr>
          <a:xfrm>
            <a:off x="225888" y="-59267"/>
            <a:ext cx="12553024" cy="139104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>
                <a:latin typeface="Freestyle Script" panose="030804020302050B0404" pitchFamily="66" charset="0"/>
              </a:rPr>
              <a:t>La forza forte</a:t>
            </a:r>
          </a:p>
        </p:txBody>
      </p:sp>
      <p:sp>
        <p:nvSpPr>
          <p:cNvPr id="388" name="La forza forte è responsabile per la formazione di protoni, neutroni e nuclei atomici e come la forza debole non possiede un analogo classico"/>
          <p:cNvSpPr txBox="1"/>
          <p:nvPr/>
        </p:nvSpPr>
        <p:spPr>
          <a:xfrm>
            <a:off x="875377" y="1591463"/>
            <a:ext cx="11254046" cy="1456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800"/>
            </a:lvl1pPr>
          </a:lstStyle>
          <a:p>
            <a:r>
              <a:rPr sz="4400" dirty="0">
                <a:latin typeface="Freestyle Script" panose="030804020302050B0404" pitchFamily="66" charset="0"/>
              </a:rPr>
              <a:t>La forza forte è </a:t>
            </a:r>
            <a:r>
              <a:rPr sz="4400" dirty="0" err="1">
                <a:latin typeface="Freestyle Script" panose="030804020302050B0404" pitchFamily="66" charset="0"/>
              </a:rPr>
              <a:t>responsabile</a:t>
            </a:r>
            <a:r>
              <a:rPr sz="4400" dirty="0">
                <a:latin typeface="Freestyle Script" panose="030804020302050B0404" pitchFamily="66" charset="0"/>
              </a:rPr>
              <a:t> per la </a:t>
            </a:r>
            <a:r>
              <a:rPr sz="4400" dirty="0" err="1">
                <a:latin typeface="Freestyle Script" panose="030804020302050B0404" pitchFamily="66" charset="0"/>
              </a:rPr>
              <a:t>formazione</a:t>
            </a:r>
            <a:r>
              <a:rPr sz="4400" dirty="0">
                <a:latin typeface="Freestyle Script" panose="030804020302050B0404" pitchFamily="66" charset="0"/>
              </a:rPr>
              <a:t> di </a:t>
            </a:r>
            <a:r>
              <a:rPr sz="4400" dirty="0" err="1">
                <a:latin typeface="Freestyle Script" panose="030804020302050B0404" pitchFamily="66" charset="0"/>
              </a:rPr>
              <a:t>protoni</a:t>
            </a:r>
            <a:r>
              <a:rPr sz="4400" dirty="0">
                <a:latin typeface="Freestyle Script" panose="030804020302050B0404" pitchFamily="66" charset="0"/>
              </a:rPr>
              <a:t>, </a:t>
            </a:r>
            <a:r>
              <a:rPr sz="4400" dirty="0" err="1">
                <a:latin typeface="Freestyle Script" panose="030804020302050B0404" pitchFamily="66" charset="0"/>
              </a:rPr>
              <a:t>neutroni</a:t>
            </a:r>
            <a:r>
              <a:rPr sz="4400" dirty="0">
                <a:latin typeface="Freestyle Script" panose="030804020302050B0404" pitchFamily="66" charset="0"/>
              </a:rPr>
              <a:t> e nuclei </a:t>
            </a:r>
            <a:r>
              <a:rPr sz="4400" dirty="0" err="1">
                <a:latin typeface="Freestyle Script" panose="030804020302050B0404" pitchFamily="66" charset="0"/>
              </a:rPr>
              <a:t>atomici</a:t>
            </a:r>
            <a:r>
              <a:rPr sz="4400" dirty="0">
                <a:latin typeface="Freestyle Script" panose="030804020302050B0404" pitchFamily="66" charset="0"/>
              </a:rPr>
              <a:t> e come la forza </a:t>
            </a:r>
            <a:r>
              <a:rPr sz="4400" dirty="0" err="1">
                <a:latin typeface="Freestyle Script" panose="030804020302050B0404" pitchFamily="66" charset="0"/>
              </a:rPr>
              <a:t>debole</a:t>
            </a:r>
            <a:r>
              <a:rPr sz="4400" dirty="0">
                <a:latin typeface="Freestyle Script" panose="030804020302050B0404" pitchFamily="66" charset="0"/>
              </a:rPr>
              <a:t> non </a:t>
            </a:r>
            <a:r>
              <a:rPr sz="4400" dirty="0" err="1">
                <a:latin typeface="Freestyle Script" panose="030804020302050B0404" pitchFamily="66" charset="0"/>
              </a:rPr>
              <a:t>possiede</a:t>
            </a:r>
            <a:r>
              <a:rPr sz="4400" dirty="0">
                <a:latin typeface="Freestyle Script" panose="030804020302050B0404" pitchFamily="66" charset="0"/>
              </a:rPr>
              <a:t> un </a:t>
            </a:r>
            <a:r>
              <a:rPr sz="4400" dirty="0" err="1">
                <a:latin typeface="Freestyle Script" panose="030804020302050B0404" pitchFamily="66" charset="0"/>
              </a:rPr>
              <a:t>analogo</a:t>
            </a:r>
            <a:r>
              <a:rPr sz="4400" dirty="0">
                <a:latin typeface="Freestyle Script" panose="030804020302050B0404" pitchFamily="66" charset="0"/>
              </a:rPr>
              <a:t> classico</a:t>
            </a:r>
          </a:p>
        </p:txBody>
      </p:sp>
      <p:sp>
        <p:nvSpPr>
          <p:cNvPr id="389" name="L’interazioni forti sono state scoperte e teorizzate intorno agli anni ’60 e ’70…"/>
          <p:cNvSpPr txBox="1"/>
          <p:nvPr/>
        </p:nvSpPr>
        <p:spPr>
          <a:xfrm>
            <a:off x="691088" y="3587905"/>
            <a:ext cx="12087824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spcBef>
                <a:spcPts val="1200"/>
              </a:spcBef>
              <a:defRPr sz="2600"/>
            </a:pPr>
            <a:r>
              <a:rPr sz="4000" dirty="0" err="1">
                <a:latin typeface="Freestyle Script" panose="030804020302050B0404" pitchFamily="66" charset="0"/>
              </a:rPr>
              <a:t>L’interazioni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forti</a:t>
            </a:r>
            <a:r>
              <a:rPr sz="4000" dirty="0">
                <a:latin typeface="Freestyle Script" panose="030804020302050B0404" pitchFamily="66" charset="0"/>
              </a:rPr>
              <a:t> sono state </a:t>
            </a:r>
            <a:r>
              <a:rPr sz="4000" dirty="0" err="1">
                <a:latin typeface="Freestyle Script" panose="030804020302050B0404" pitchFamily="66" charset="0"/>
              </a:rPr>
              <a:t>scoperte</a:t>
            </a:r>
            <a:r>
              <a:rPr sz="4000" dirty="0">
                <a:latin typeface="Freestyle Script" panose="030804020302050B0404" pitchFamily="66" charset="0"/>
              </a:rPr>
              <a:t> e </a:t>
            </a:r>
            <a:r>
              <a:rPr sz="4000" dirty="0" err="1">
                <a:latin typeface="Freestyle Script" panose="030804020302050B0404" pitchFamily="66" charset="0"/>
              </a:rPr>
              <a:t>teorizzate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intorno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agli</a:t>
            </a:r>
            <a:r>
              <a:rPr sz="4000" dirty="0">
                <a:latin typeface="Freestyle Script" panose="030804020302050B0404" pitchFamily="66" charset="0"/>
              </a:rPr>
              <a:t> anni ’60 e ’70</a:t>
            </a:r>
            <a:endParaRPr lang="en-GB" sz="4000" dirty="0">
              <a:latin typeface="Freestyle Script" panose="030804020302050B0404" pitchFamily="66" charset="0"/>
            </a:endParaRPr>
          </a:p>
          <a:p>
            <a:pPr algn="l">
              <a:lnSpc>
                <a:spcPct val="80000"/>
              </a:lnSpc>
              <a:spcBef>
                <a:spcPts val="1200"/>
              </a:spcBef>
              <a:defRPr sz="2600"/>
            </a:pPr>
            <a:r>
              <a:rPr sz="4000" dirty="0">
                <a:latin typeface="Freestyle Script" panose="030804020302050B0404" pitchFamily="66" charset="0"/>
              </a:rPr>
              <a:t>La teoria che le </a:t>
            </a:r>
            <a:r>
              <a:rPr sz="4000" dirty="0" err="1">
                <a:latin typeface="Freestyle Script" panose="030804020302050B0404" pitchFamily="66" charset="0"/>
              </a:rPr>
              <a:t>descrive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si</a:t>
            </a:r>
            <a:r>
              <a:rPr sz="4000" dirty="0">
                <a:latin typeface="Freestyle Script" panose="030804020302050B0404" pitchFamily="66" charset="0"/>
              </a:rPr>
              <a:t> chiama </a:t>
            </a:r>
            <a:r>
              <a:rPr sz="4000" dirty="0" err="1">
                <a:latin typeface="Freestyle Script" panose="030804020302050B0404" pitchFamily="66" charset="0"/>
              </a:rPr>
              <a:t>cromodinamica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quantistica</a:t>
            </a:r>
            <a:r>
              <a:rPr sz="4000" dirty="0">
                <a:latin typeface="Freestyle Script" panose="030804020302050B0404" pitchFamily="66" charset="0"/>
              </a:rPr>
              <a:t> (teoria </a:t>
            </a:r>
            <a:r>
              <a:rPr sz="4000" dirty="0" err="1">
                <a:latin typeface="Freestyle Script" panose="030804020302050B0404" pitchFamily="66" charset="0"/>
              </a:rPr>
              <a:t>quantistica</a:t>
            </a:r>
            <a:r>
              <a:rPr sz="4000" dirty="0">
                <a:latin typeface="Freestyle Script" panose="030804020302050B0404" pitchFamily="66" charset="0"/>
              </a:rPr>
              <a:t> del </a:t>
            </a:r>
            <a:r>
              <a:rPr sz="4000" dirty="0" err="1">
                <a:latin typeface="Freestyle Script" panose="030804020302050B0404" pitchFamily="66" charset="0"/>
              </a:rPr>
              <a:t>colore</a:t>
            </a:r>
            <a:r>
              <a:rPr sz="4000" dirty="0">
                <a:latin typeface="Freestyle Script" panose="030804020302050B0404" pitchFamily="66" charset="0"/>
              </a:rPr>
              <a:t>) ed è </a:t>
            </a:r>
            <a:r>
              <a:rPr sz="4000" dirty="0" err="1">
                <a:latin typeface="Freestyle Script" panose="030804020302050B0404" pitchFamily="66" charset="0"/>
              </a:rPr>
              <a:t>ispirata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all’elettrodinamica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quantistica</a:t>
            </a:r>
            <a:r>
              <a:rPr lang="en-US" sz="4000" dirty="0">
                <a:latin typeface="Freestyle Script" panose="030804020302050B0404" pitchFamily="66" charset="0"/>
              </a:rPr>
              <a:t> (teoria </a:t>
            </a:r>
            <a:r>
              <a:rPr lang="en-US" sz="4000" dirty="0" err="1">
                <a:latin typeface="Freestyle Script" panose="030804020302050B0404" pitchFamily="66" charset="0"/>
              </a:rPr>
              <a:t>quantistica</a:t>
            </a:r>
            <a:r>
              <a:rPr lang="en-US" sz="4000" dirty="0">
                <a:latin typeface="Freestyle Script" panose="030804020302050B0404" pitchFamily="66" charset="0"/>
              </a:rPr>
              <a:t> </a:t>
            </a:r>
            <a:r>
              <a:rPr lang="en-US" sz="4000" dirty="0" err="1">
                <a:latin typeface="Freestyle Script" panose="030804020302050B0404" pitchFamily="66" charset="0"/>
              </a:rPr>
              <a:t>dell’elettromagnetismo</a:t>
            </a:r>
            <a:r>
              <a:rPr lang="en-US" sz="4000" dirty="0">
                <a:latin typeface="Freestyle Script" panose="030804020302050B0404" pitchFamily="66" charset="0"/>
              </a:rPr>
              <a:t>)</a:t>
            </a:r>
            <a:endParaRPr sz="4000" dirty="0">
              <a:latin typeface="Freestyle Script" panose="030804020302050B0404" pitchFamily="66" charset="0"/>
            </a:endParaRPr>
          </a:p>
        </p:txBody>
      </p:sp>
      <p:pic>
        <p:nvPicPr>
          <p:cNvPr id="3" name="Picture 2" descr="A close-up of symbols&#10;&#10;Description automatically generated">
            <a:extLst>
              <a:ext uri="{FF2B5EF4-FFF2-40B4-BE49-F238E27FC236}">
                <a16:creationId xmlns:a16="http://schemas.microsoft.com/office/drawing/2014/main" id="{2887861E-F46E-FF85-1AFE-67694F0A13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042" y="6082500"/>
            <a:ext cx="5718381" cy="29449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AEAF45-2EE5-E447-DF8A-13E3A7CB386F}"/>
              </a:ext>
            </a:extLst>
          </p:cNvPr>
          <p:cNvSpPr txBox="1"/>
          <p:nvPr/>
        </p:nvSpPr>
        <p:spPr>
          <a:xfrm>
            <a:off x="573101" y="6082500"/>
            <a:ext cx="6511412" cy="17512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lnSpc>
                <a:spcPct val="80000"/>
              </a:lnSpc>
              <a:spcBef>
                <a:spcPts val="1200"/>
              </a:spcBef>
              <a:defRPr sz="2600"/>
            </a:pPr>
            <a:r>
              <a:rPr lang="en-GB" sz="4400" dirty="0">
                <a:latin typeface="Freestyle Script" panose="030804020302050B0404" pitchFamily="66" charset="0"/>
              </a:rPr>
              <a:t>Le </a:t>
            </a:r>
            <a:r>
              <a:rPr lang="en-GB" sz="4400" dirty="0" err="1">
                <a:latin typeface="Freestyle Script" panose="030804020302050B0404" pitchFamily="66" charset="0"/>
              </a:rPr>
              <a:t>interazioni</a:t>
            </a:r>
            <a:r>
              <a:rPr lang="en-GB" sz="4400" dirty="0">
                <a:latin typeface="Freestyle Script" panose="030804020302050B0404" pitchFamily="66" charset="0"/>
              </a:rPr>
              <a:t> </a:t>
            </a:r>
            <a:r>
              <a:rPr lang="en-GB" sz="4400" dirty="0" err="1">
                <a:latin typeface="Freestyle Script" panose="030804020302050B0404" pitchFamily="66" charset="0"/>
              </a:rPr>
              <a:t>forti</a:t>
            </a:r>
            <a:r>
              <a:rPr lang="en-GB" sz="4400" dirty="0">
                <a:latin typeface="Freestyle Script" panose="030804020302050B0404" pitchFamily="66" charset="0"/>
              </a:rPr>
              <a:t>, </a:t>
            </a:r>
            <a:r>
              <a:rPr lang="en-GB" sz="4400" dirty="0" err="1">
                <a:latin typeface="Freestyle Script" panose="030804020302050B0404" pitchFamily="66" charset="0"/>
              </a:rPr>
              <a:t>insieme</a:t>
            </a:r>
            <a:r>
              <a:rPr lang="en-GB" sz="4400" dirty="0">
                <a:latin typeface="Freestyle Script" panose="030804020302050B0404" pitchFamily="66" charset="0"/>
              </a:rPr>
              <a:t> a quelle </a:t>
            </a:r>
            <a:r>
              <a:rPr lang="en-GB" sz="4400" dirty="0" err="1">
                <a:latin typeface="Freestyle Script" panose="030804020302050B0404" pitchFamily="66" charset="0"/>
              </a:rPr>
              <a:t>elettrodeboli</a:t>
            </a:r>
            <a:r>
              <a:rPr lang="en-GB" sz="4400" dirty="0">
                <a:latin typeface="Freestyle Script" panose="030804020302050B0404" pitchFamily="66" charset="0"/>
              </a:rPr>
              <a:t> </a:t>
            </a:r>
            <a:r>
              <a:rPr lang="en-GB" sz="4400" dirty="0" err="1">
                <a:latin typeface="Freestyle Script" panose="030804020302050B0404" pitchFamily="66" charset="0"/>
              </a:rPr>
              <a:t>sono</a:t>
            </a:r>
            <a:r>
              <a:rPr lang="en-GB" sz="4400" dirty="0">
                <a:latin typeface="Freestyle Script" panose="030804020302050B0404" pitchFamily="66" charset="0"/>
              </a:rPr>
              <a:t> </a:t>
            </a:r>
            <a:r>
              <a:rPr lang="en-GB" sz="4400" dirty="0" err="1">
                <a:latin typeface="Freestyle Script" panose="030804020302050B0404" pitchFamily="66" charset="0"/>
              </a:rPr>
              <a:t>parte</a:t>
            </a:r>
            <a:r>
              <a:rPr lang="en-GB" sz="4400" dirty="0">
                <a:latin typeface="Freestyle Script" panose="030804020302050B0404" pitchFamily="66" charset="0"/>
              </a:rPr>
              <a:t> del </a:t>
            </a:r>
            <a:r>
              <a:rPr lang="en-GB" sz="4400" dirty="0" err="1">
                <a:latin typeface="Freestyle Script" panose="030804020302050B0404" pitchFamily="66" charset="0"/>
              </a:rPr>
              <a:t>Modello</a:t>
            </a:r>
            <a:r>
              <a:rPr lang="en-GB" sz="4400" dirty="0">
                <a:latin typeface="Freestyle Script" panose="030804020302050B0404" pitchFamily="66" charset="0"/>
              </a:rPr>
              <a:t> Standard </a:t>
            </a:r>
            <a:r>
              <a:rPr lang="en-GB" sz="4400" dirty="0" err="1">
                <a:latin typeface="Freestyle Script" panose="030804020302050B0404" pitchFamily="66" charset="0"/>
              </a:rPr>
              <a:t>delle</a:t>
            </a:r>
            <a:r>
              <a:rPr lang="en-GB" sz="4400" dirty="0">
                <a:latin typeface="Freestyle Script" panose="030804020302050B0404" pitchFamily="66" charset="0"/>
              </a:rPr>
              <a:t> </a:t>
            </a:r>
            <a:r>
              <a:rPr lang="en-GB" sz="4400" dirty="0" err="1">
                <a:latin typeface="Freestyle Script" panose="030804020302050B0404" pitchFamily="66" charset="0"/>
              </a:rPr>
              <a:t>particelle</a:t>
            </a:r>
            <a:r>
              <a:rPr lang="en-GB" sz="4400" dirty="0">
                <a:latin typeface="Freestyle Script" panose="030804020302050B0404" pitchFamily="66" charset="0"/>
              </a:rPr>
              <a:t> </a:t>
            </a:r>
            <a:r>
              <a:rPr lang="en-GB" sz="4400" dirty="0" err="1">
                <a:latin typeface="Freestyle Script" panose="030804020302050B0404" pitchFamily="66" charset="0"/>
              </a:rPr>
              <a:t>elementari</a:t>
            </a:r>
            <a:endParaRPr lang="en-GB" sz="4400" dirty="0">
              <a:latin typeface="Freestyle Script" panose="030804020302050B0404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7" grpId="0" animBg="1" advAuto="0"/>
      <p:bldP spid="388" grpId="0" animBg="1" advAuto="0"/>
      <p:bldP spid="389" grpId="0" animBg="1" advAuto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La teoria quantistica dei campi"/>
          <p:cNvSpPr txBox="1">
            <a:spLocks noGrp="1"/>
          </p:cNvSpPr>
          <p:nvPr>
            <p:ph type="title"/>
          </p:nvPr>
        </p:nvSpPr>
        <p:spPr>
          <a:xfrm>
            <a:off x="370152" y="3156909"/>
            <a:ext cx="12264496" cy="343978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11000" dirty="0">
                <a:latin typeface="Freestyle Script" panose="030804020302050B0404" pitchFamily="66" charset="0"/>
              </a:rPr>
              <a:t>La teoria </a:t>
            </a:r>
            <a:r>
              <a:rPr sz="11000" dirty="0" err="1">
                <a:latin typeface="Freestyle Script" panose="030804020302050B0404" pitchFamily="66" charset="0"/>
              </a:rPr>
              <a:t>quantistica</a:t>
            </a:r>
            <a:r>
              <a:rPr sz="11000" dirty="0">
                <a:latin typeface="Freestyle Script" panose="030804020302050B0404" pitchFamily="66" charset="0"/>
              </a:rPr>
              <a:t> </a:t>
            </a:r>
            <a:r>
              <a:rPr sz="11000" dirty="0" err="1">
                <a:latin typeface="Freestyle Script" panose="030804020302050B0404" pitchFamily="66" charset="0"/>
              </a:rPr>
              <a:t>dei</a:t>
            </a:r>
            <a:r>
              <a:rPr sz="11000" dirty="0">
                <a:latin typeface="Freestyle Script" panose="030804020302050B0404" pitchFamily="66" charset="0"/>
              </a:rPr>
              <a:t> campi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4" grpId="0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Campi, quanti e simmetrie"/>
          <p:cNvSpPr txBox="1">
            <a:spLocks noGrp="1"/>
          </p:cNvSpPr>
          <p:nvPr>
            <p:ph type="title"/>
          </p:nvPr>
        </p:nvSpPr>
        <p:spPr>
          <a:xfrm>
            <a:off x="225888" y="-59267"/>
            <a:ext cx="12553024" cy="1391048"/>
          </a:xfrm>
          <a:prstGeom prst="rect">
            <a:avLst/>
          </a:prstGeom>
        </p:spPr>
        <p:txBody>
          <a:bodyPr>
            <a:noAutofit/>
          </a:bodyPr>
          <a:lstStyle>
            <a:lvl1pPr defTabSz="411479">
              <a:defRPr sz="6479"/>
            </a:lvl1pPr>
          </a:lstStyle>
          <a:p>
            <a:r>
              <a:rPr sz="10000" dirty="0">
                <a:latin typeface="Freestyle Script" panose="030804020302050B0404" pitchFamily="66" charset="0"/>
              </a:rPr>
              <a:t>Campi, quanti e </a:t>
            </a:r>
            <a:r>
              <a:rPr sz="10000" dirty="0" err="1">
                <a:latin typeface="Freestyle Script" panose="030804020302050B0404" pitchFamily="66" charset="0"/>
              </a:rPr>
              <a:t>simmetrie</a:t>
            </a:r>
            <a:endParaRPr sz="10000" dirty="0">
              <a:latin typeface="Freestyle Script" panose="030804020302050B0404" pitchFamily="66" charset="0"/>
            </a:endParaRPr>
          </a:p>
        </p:txBody>
      </p:sp>
      <p:sp>
        <p:nvSpPr>
          <p:cNvPr id="397" name="La Teoria Quantistica dei Campi combina quattro fondamenti della fisica moderna:"/>
          <p:cNvSpPr txBox="1"/>
          <p:nvPr/>
        </p:nvSpPr>
        <p:spPr>
          <a:xfrm>
            <a:off x="456724" y="1582866"/>
            <a:ext cx="12091353" cy="678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800"/>
            </a:lvl1pPr>
          </a:lstStyle>
          <a:p>
            <a:pPr>
              <a:lnSpc>
                <a:spcPct val="80000"/>
              </a:lnSpc>
            </a:pPr>
            <a:r>
              <a:rPr sz="4400">
                <a:latin typeface="Freestyle Script" panose="030804020302050B0404" pitchFamily="66" charset="0"/>
              </a:rPr>
              <a:t>La Teoria Quantistica dei Campi combina quattro fondamenti della fisica moderna:</a:t>
            </a:r>
          </a:p>
        </p:txBody>
      </p:sp>
      <p:sp>
        <p:nvSpPr>
          <p:cNvPr id="398" name="La teoria dei campi classici (utilizzata per esempio in elettromagnetismo o in meccanica dei fluidi)…"/>
          <p:cNvSpPr txBox="1"/>
          <p:nvPr/>
        </p:nvSpPr>
        <p:spPr>
          <a:xfrm>
            <a:off x="705037" y="3139812"/>
            <a:ext cx="11594726" cy="4903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27403" indent="-427403" algn="l">
              <a:lnSpc>
                <a:spcPct val="80000"/>
              </a:lnSpc>
              <a:spcBef>
                <a:spcPts val="6000"/>
              </a:spcBef>
              <a:buSzPct val="100000"/>
              <a:buAutoNum type="arabicPeriod"/>
              <a:defRPr sz="2500"/>
            </a:pPr>
            <a:r>
              <a:rPr sz="4000" dirty="0">
                <a:latin typeface="Freestyle Script" panose="030804020302050B0404" pitchFamily="66" charset="0"/>
              </a:rPr>
              <a:t>La teoria </a:t>
            </a:r>
            <a:r>
              <a:rPr sz="4000" dirty="0" err="1">
                <a:latin typeface="Freestyle Script" panose="030804020302050B0404" pitchFamily="66" charset="0"/>
              </a:rPr>
              <a:t>dei</a:t>
            </a:r>
            <a:r>
              <a:rPr sz="4000" dirty="0">
                <a:latin typeface="Freestyle Script" panose="030804020302050B0404" pitchFamily="66" charset="0"/>
              </a:rPr>
              <a:t> campi </a:t>
            </a:r>
            <a:r>
              <a:rPr sz="4000" dirty="0" err="1">
                <a:latin typeface="Freestyle Script" panose="030804020302050B0404" pitchFamily="66" charset="0"/>
              </a:rPr>
              <a:t>classici</a:t>
            </a:r>
            <a:r>
              <a:rPr sz="4000" dirty="0">
                <a:latin typeface="Freestyle Script" panose="030804020302050B0404" pitchFamily="66" charset="0"/>
              </a:rPr>
              <a:t> (</a:t>
            </a:r>
            <a:r>
              <a:rPr sz="4000" dirty="0" err="1">
                <a:latin typeface="Freestyle Script" panose="030804020302050B0404" pitchFamily="66" charset="0"/>
              </a:rPr>
              <a:t>utilizzata</a:t>
            </a:r>
            <a:r>
              <a:rPr sz="4000" dirty="0">
                <a:latin typeface="Freestyle Script" panose="030804020302050B0404" pitchFamily="66" charset="0"/>
              </a:rPr>
              <a:t> per esempio in </a:t>
            </a:r>
            <a:r>
              <a:rPr sz="4000" dirty="0" err="1">
                <a:latin typeface="Freestyle Script" panose="030804020302050B0404" pitchFamily="66" charset="0"/>
              </a:rPr>
              <a:t>elettromagnetismo</a:t>
            </a:r>
            <a:r>
              <a:rPr sz="4000" dirty="0">
                <a:latin typeface="Freestyle Script" panose="030804020302050B0404" pitchFamily="66" charset="0"/>
              </a:rPr>
              <a:t> o in </a:t>
            </a:r>
            <a:r>
              <a:rPr sz="4000" dirty="0" err="1">
                <a:latin typeface="Freestyle Script" panose="030804020302050B0404" pitchFamily="66" charset="0"/>
              </a:rPr>
              <a:t>meccanica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dei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fluidi</a:t>
            </a:r>
            <a:r>
              <a:rPr sz="4000" dirty="0">
                <a:latin typeface="Freestyle Script" panose="030804020302050B0404" pitchFamily="66" charset="0"/>
              </a:rPr>
              <a:t>)</a:t>
            </a:r>
          </a:p>
          <a:p>
            <a:pPr marL="427403" indent="-427403" algn="l">
              <a:lnSpc>
                <a:spcPct val="80000"/>
              </a:lnSpc>
              <a:spcBef>
                <a:spcPts val="6000"/>
              </a:spcBef>
              <a:buSzPct val="100000"/>
              <a:buAutoNum type="arabicPeriod"/>
              <a:defRPr sz="2500"/>
            </a:pPr>
            <a:r>
              <a:rPr sz="4000" dirty="0">
                <a:latin typeface="Freestyle Script" panose="030804020302050B0404" pitchFamily="66" charset="0"/>
              </a:rPr>
              <a:t>La teoria </a:t>
            </a:r>
            <a:r>
              <a:rPr sz="4000" dirty="0" err="1">
                <a:latin typeface="Freestyle Script" panose="030804020302050B0404" pitchFamily="66" charset="0"/>
              </a:rPr>
              <a:t>della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relatività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ristretta</a:t>
            </a:r>
            <a:r>
              <a:rPr sz="4000" dirty="0">
                <a:latin typeface="Freestyle Script" panose="030804020302050B0404" pitchFamily="66" charset="0"/>
              </a:rPr>
              <a:t> e il </a:t>
            </a:r>
            <a:r>
              <a:rPr sz="4000" dirty="0" err="1">
                <a:latin typeface="Freestyle Script" panose="030804020302050B0404" pitchFamily="66" charset="0"/>
              </a:rPr>
              <a:t>suo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concetto</a:t>
            </a:r>
            <a:r>
              <a:rPr sz="4000" dirty="0">
                <a:latin typeface="Freestyle Script" panose="030804020302050B0404" pitchFamily="66" charset="0"/>
              </a:rPr>
              <a:t> di spazio-tempo </a:t>
            </a:r>
            <a:r>
              <a:rPr sz="4000" dirty="0" err="1">
                <a:latin typeface="Freestyle Script" panose="030804020302050B0404" pitchFamily="66" charset="0"/>
              </a:rPr>
              <a:t>quadridimensionale</a:t>
            </a:r>
            <a:endParaRPr sz="4000" dirty="0">
              <a:latin typeface="Freestyle Script" panose="030804020302050B0404" pitchFamily="66" charset="0"/>
            </a:endParaRPr>
          </a:p>
          <a:p>
            <a:pPr marL="427403" indent="-427403" algn="l">
              <a:lnSpc>
                <a:spcPct val="80000"/>
              </a:lnSpc>
              <a:spcBef>
                <a:spcPts val="6000"/>
              </a:spcBef>
              <a:buSzPct val="100000"/>
              <a:buAutoNum type="arabicPeriod"/>
              <a:defRPr sz="2500"/>
            </a:pPr>
            <a:r>
              <a:rPr sz="4000" dirty="0">
                <a:latin typeface="Freestyle Script" panose="030804020302050B0404" pitchFamily="66" charset="0"/>
              </a:rPr>
              <a:t>La </a:t>
            </a:r>
            <a:r>
              <a:rPr sz="4000" dirty="0" err="1">
                <a:latin typeface="Freestyle Script" panose="030804020302050B0404" pitchFamily="66" charset="0"/>
              </a:rPr>
              <a:t>meccanica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quantistica</a:t>
            </a:r>
            <a:r>
              <a:rPr sz="4000" dirty="0">
                <a:latin typeface="Freestyle Script" panose="030804020302050B0404" pitchFamily="66" charset="0"/>
              </a:rPr>
              <a:t> e la </a:t>
            </a:r>
            <a:r>
              <a:rPr sz="4000" dirty="0" err="1">
                <a:latin typeface="Freestyle Script" panose="030804020302050B0404" pitchFamily="66" charset="0"/>
              </a:rPr>
              <a:t>sua</a:t>
            </a:r>
            <a:r>
              <a:rPr sz="4000" dirty="0">
                <a:latin typeface="Freestyle Script" panose="030804020302050B0404" pitchFamily="66" charset="0"/>
              </a:rPr>
              <a:t> “</a:t>
            </a:r>
            <a:r>
              <a:rPr sz="4000" dirty="0" err="1">
                <a:latin typeface="Freestyle Script" panose="030804020302050B0404" pitchFamily="66" charset="0"/>
              </a:rPr>
              <a:t>interpretazione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probabilistica</a:t>
            </a:r>
            <a:r>
              <a:rPr lang="en-US" sz="4000" dirty="0">
                <a:latin typeface="Freestyle Script" panose="030804020302050B0404" pitchFamily="66" charset="0"/>
              </a:rPr>
              <a:t>"</a:t>
            </a:r>
            <a:r>
              <a:rPr sz="4000" dirty="0">
                <a:latin typeface="Freestyle Script" panose="030804020302050B0404" pitchFamily="66" charset="0"/>
              </a:rPr>
              <a:t> </a:t>
            </a:r>
          </a:p>
          <a:p>
            <a:pPr marL="427403" indent="-427403" algn="l">
              <a:lnSpc>
                <a:spcPct val="80000"/>
              </a:lnSpc>
              <a:spcBef>
                <a:spcPts val="6000"/>
              </a:spcBef>
              <a:buSzPct val="100000"/>
              <a:buAutoNum type="arabicPeriod"/>
              <a:defRPr sz="2500"/>
            </a:pPr>
            <a:r>
              <a:rPr sz="4000" dirty="0">
                <a:latin typeface="Freestyle Script" panose="030804020302050B0404" pitchFamily="66" charset="0"/>
              </a:rPr>
              <a:t>Il </a:t>
            </a:r>
            <a:r>
              <a:rPr sz="4000" dirty="0" err="1">
                <a:latin typeface="Freestyle Script" panose="030804020302050B0404" pitchFamily="66" charset="0"/>
              </a:rPr>
              <a:t>concetto</a:t>
            </a:r>
            <a:r>
              <a:rPr sz="4000" dirty="0">
                <a:latin typeface="Freestyle Script" panose="030804020302050B0404" pitchFamily="66" charset="0"/>
              </a:rPr>
              <a:t> di simmetria</a:t>
            </a:r>
          </a:p>
        </p:txBody>
      </p:sp>
      <p:pic>
        <p:nvPicPr>
          <p:cNvPr id="39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3523" y="4291706"/>
            <a:ext cx="1981201" cy="406401"/>
          </a:xfrm>
          <a:prstGeom prst="rect">
            <a:avLst/>
          </a:prstGeom>
          <a:ln w="88900">
            <a:miter lim="400000"/>
          </a:ln>
        </p:spPr>
      </p:pic>
      <p:sp>
        <p:nvSpPr>
          <p:cNvPr id="400" name="ex. equazioni di Maxwell"/>
          <p:cNvSpPr txBox="1"/>
          <p:nvPr/>
        </p:nvSpPr>
        <p:spPr>
          <a:xfrm>
            <a:off x="1486818" y="4225746"/>
            <a:ext cx="2898229" cy="573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9000"/>
              </a:spcBef>
              <a:defRPr sz="2200"/>
            </a:lvl1pPr>
          </a:lstStyle>
          <a:p>
            <a:pPr>
              <a:lnSpc>
                <a:spcPct val="80000"/>
              </a:lnSpc>
            </a:pPr>
            <a:r>
              <a:rPr sz="3600" dirty="0">
                <a:latin typeface="Freestyle Script" panose="030804020302050B0404" pitchFamily="66" charset="0"/>
              </a:rPr>
              <a:t>ex. </a:t>
            </a:r>
            <a:r>
              <a:rPr sz="3600" dirty="0" err="1">
                <a:latin typeface="Freestyle Script" panose="030804020302050B0404" pitchFamily="66" charset="0"/>
              </a:rPr>
              <a:t>equazioni</a:t>
            </a:r>
            <a:r>
              <a:rPr sz="3600" dirty="0">
                <a:latin typeface="Freestyle Script" panose="030804020302050B0404" pitchFamily="66" charset="0"/>
              </a:rPr>
              <a:t> di Maxwell</a:t>
            </a:r>
          </a:p>
        </p:txBody>
      </p:sp>
      <p:sp>
        <p:nvSpPr>
          <p:cNvPr id="401" name="ex. relazione massa, energia, impulso"/>
          <p:cNvSpPr txBox="1"/>
          <p:nvPr/>
        </p:nvSpPr>
        <p:spPr>
          <a:xfrm>
            <a:off x="1420836" y="5543304"/>
            <a:ext cx="4355359" cy="573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9000"/>
              </a:spcBef>
              <a:defRPr sz="2200"/>
            </a:lvl1pPr>
          </a:lstStyle>
          <a:p>
            <a:pPr>
              <a:lnSpc>
                <a:spcPct val="80000"/>
              </a:lnSpc>
            </a:pPr>
            <a:r>
              <a:rPr sz="3600" dirty="0">
                <a:latin typeface="Freestyle Script" panose="030804020302050B0404" pitchFamily="66" charset="0"/>
              </a:rPr>
              <a:t>ex. </a:t>
            </a:r>
            <a:r>
              <a:rPr sz="3600" dirty="0" err="1">
                <a:latin typeface="Freestyle Script" panose="030804020302050B0404" pitchFamily="66" charset="0"/>
              </a:rPr>
              <a:t>relazione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massa</a:t>
            </a:r>
            <a:r>
              <a:rPr sz="3600" dirty="0">
                <a:latin typeface="Freestyle Script" panose="030804020302050B0404" pitchFamily="66" charset="0"/>
              </a:rPr>
              <a:t>, </a:t>
            </a:r>
            <a:r>
              <a:rPr sz="3600" dirty="0" err="1">
                <a:latin typeface="Freestyle Script" panose="030804020302050B0404" pitchFamily="66" charset="0"/>
              </a:rPr>
              <a:t>energia</a:t>
            </a:r>
            <a:r>
              <a:rPr sz="3600" dirty="0">
                <a:latin typeface="Freestyle Script" panose="030804020302050B0404" pitchFamily="66" charset="0"/>
              </a:rPr>
              <a:t>, </a:t>
            </a:r>
            <a:r>
              <a:rPr sz="3600" dirty="0" err="1">
                <a:latin typeface="Freestyle Script" panose="030804020302050B0404" pitchFamily="66" charset="0"/>
              </a:rPr>
              <a:t>impulso</a:t>
            </a:r>
            <a:endParaRPr sz="3600" dirty="0">
              <a:latin typeface="Freestyle Script" panose="030804020302050B0404" pitchFamily="66" charset="0"/>
            </a:endParaRPr>
          </a:p>
        </p:txBody>
      </p:sp>
      <p:pic>
        <p:nvPicPr>
          <p:cNvPr id="40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7255" y="5533554"/>
            <a:ext cx="3365501" cy="469901"/>
          </a:xfrm>
          <a:prstGeom prst="rect">
            <a:avLst/>
          </a:prstGeom>
          <a:ln w="88900">
            <a:miter lim="400000"/>
          </a:ln>
        </p:spPr>
      </p:pic>
      <p:sp>
        <p:nvSpPr>
          <p:cNvPr id="403" name="ex. una sfera risulta identica comunque la si guardi"/>
          <p:cNvSpPr txBox="1"/>
          <p:nvPr/>
        </p:nvSpPr>
        <p:spPr>
          <a:xfrm>
            <a:off x="1420836" y="7983781"/>
            <a:ext cx="8993414" cy="573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9000"/>
              </a:spcBef>
              <a:defRPr sz="2300"/>
            </a:lvl1pPr>
          </a:lstStyle>
          <a:p>
            <a:pPr>
              <a:lnSpc>
                <a:spcPct val="80000"/>
              </a:lnSpc>
            </a:pPr>
            <a:r>
              <a:rPr sz="3600" dirty="0">
                <a:latin typeface="Freestyle Script" panose="030804020302050B0404" pitchFamily="66" charset="0"/>
              </a:rPr>
              <a:t>ex. una </a:t>
            </a:r>
            <a:r>
              <a:rPr sz="3600" dirty="0" err="1">
                <a:latin typeface="Freestyle Script" panose="030804020302050B0404" pitchFamily="66" charset="0"/>
              </a:rPr>
              <a:t>sfera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risulta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identica</a:t>
            </a:r>
            <a:r>
              <a:rPr sz="3600" dirty="0">
                <a:latin typeface="Freestyle Script" panose="030804020302050B0404" pitchFamily="66" charset="0"/>
              </a:rPr>
              <a:t> comunque la </a:t>
            </a:r>
            <a:r>
              <a:rPr sz="3600" dirty="0" err="1">
                <a:latin typeface="Freestyle Script" panose="030804020302050B0404" pitchFamily="66" charset="0"/>
              </a:rPr>
              <a:t>si</a:t>
            </a:r>
            <a:r>
              <a:rPr sz="3600" dirty="0">
                <a:latin typeface="Freestyle Script" panose="030804020302050B0404" pitchFamily="66" charset="0"/>
              </a:rPr>
              <a:t> guardi</a:t>
            </a:r>
          </a:p>
        </p:txBody>
      </p:sp>
      <p:sp>
        <p:nvSpPr>
          <p:cNvPr id="404" name="simmetria per rotazioni"/>
          <p:cNvSpPr txBox="1"/>
          <p:nvPr/>
        </p:nvSpPr>
        <p:spPr>
          <a:xfrm>
            <a:off x="2903364" y="8821100"/>
            <a:ext cx="2718693" cy="573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9000"/>
              </a:spcBef>
              <a:defRPr sz="2300"/>
            </a:lvl1pPr>
          </a:lstStyle>
          <a:p>
            <a:pPr algn="ctr">
              <a:lnSpc>
                <a:spcPct val="80000"/>
              </a:lnSpc>
            </a:pPr>
            <a:r>
              <a:rPr sz="3600" dirty="0">
                <a:latin typeface="Freestyle Script" panose="030804020302050B0404" pitchFamily="66" charset="0"/>
              </a:rPr>
              <a:t>simmetria per </a:t>
            </a:r>
            <a:r>
              <a:rPr sz="3600" dirty="0" err="1">
                <a:latin typeface="Freestyle Script" panose="030804020302050B0404" pitchFamily="66" charset="0"/>
              </a:rPr>
              <a:t>rotazioni</a:t>
            </a:r>
            <a:endParaRPr sz="3600" dirty="0">
              <a:latin typeface="Freestyle Script" panose="030804020302050B0404" pitchFamily="66" charset="0"/>
            </a:endParaRPr>
          </a:p>
        </p:txBody>
      </p:sp>
      <p:pic>
        <p:nvPicPr>
          <p:cNvPr id="40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7460" y="8590097"/>
            <a:ext cx="190500" cy="292101"/>
          </a:xfrm>
          <a:prstGeom prst="rect">
            <a:avLst/>
          </a:prstGeom>
          <a:ln w="88900">
            <a:miter lim="400000"/>
          </a:ln>
        </p:spPr>
      </p:pic>
      <p:sp>
        <p:nvSpPr>
          <p:cNvPr id="406" name="ex. Principio di indeterminazione"/>
          <p:cNvSpPr txBox="1"/>
          <p:nvPr/>
        </p:nvSpPr>
        <p:spPr>
          <a:xfrm>
            <a:off x="1399344" y="6806458"/>
            <a:ext cx="3752630" cy="573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9000"/>
              </a:spcBef>
              <a:defRPr sz="2200"/>
            </a:lvl1pPr>
          </a:lstStyle>
          <a:p>
            <a:pPr>
              <a:lnSpc>
                <a:spcPct val="80000"/>
              </a:lnSpc>
            </a:pPr>
            <a:r>
              <a:rPr sz="3600" dirty="0">
                <a:latin typeface="Freestyle Script" panose="030804020302050B0404" pitchFamily="66" charset="0"/>
              </a:rPr>
              <a:t>ex. Principio di </a:t>
            </a:r>
            <a:r>
              <a:rPr sz="3600" dirty="0" err="1">
                <a:latin typeface="Freestyle Script" panose="030804020302050B0404" pitchFamily="66" charset="0"/>
              </a:rPr>
              <a:t>indeterminazione</a:t>
            </a:r>
            <a:endParaRPr sz="3600" dirty="0">
              <a:latin typeface="Freestyle Script" panose="030804020302050B0404" pitchFamily="66" charset="0"/>
            </a:endParaRPr>
          </a:p>
        </p:txBody>
      </p:sp>
      <p:pic>
        <p:nvPicPr>
          <p:cNvPr id="407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0404" y="6750712"/>
            <a:ext cx="1892301" cy="673101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6" grpId="0" animBg="1" advAuto="0"/>
      <p:bldP spid="397" grpId="0" animBg="1" advAuto="0"/>
      <p:bldP spid="398" grpId="0" uiExpand="1" build="p" bldLvl="5" animBg="1" advAuto="0"/>
      <p:bldP spid="399" grpId="0" animBg="1" advAuto="0"/>
      <p:bldP spid="400" grpId="0" animBg="1" advAuto="0"/>
      <p:bldP spid="401" grpId="0" animBg="1" advAuto="0"/>
      <p:bldP spid="402" grpId="0" animBg="1" advAuto="0"/>
      <p:bldP spid="403" grpId="0" animBg="1" advAuto="0"/>
      <p:bldP spid="404" grpId="0" animBg="1" advAuto="0"/>
      <p:bldP spid="405" grpId="0" animBg="1" advAuto="0"/>
      <p:bldP spid="406" grpId="0" animBg="1" advAuto="0"/>
      <p:bldP spid="407" grpId="0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immetrie …"/>
          <p:cNvSpPr txBox="1">
            <a:spLocks noGrp="1"/>
          </p:cNvSpPr>
          <p:nvPr>
            <p:ph type="title"/>
          </p:nvPr>
        </p:nvSpPr>
        <p:spPr>
          <a:xfrm>
            <a:off x="225888" y="-38100"/>
            <a:ext cx="12553024" cy="139104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 err="1">
                <a:latin typeface="Freestyle Script" panose="030804020302050B0404" pitchFamily="66" charset="0"/>
              </a:rPr>
              <a:t>Simmetrie</a:t>
            </a:r>
            <a:r>
              <a:rPr sz="10000" dirty="0">
                <a:latin typeface="Freestyle Script" panose="030804020302050B0404" pitchFamily="66" charset="0"/>
              </a:rPr>
              <a:t> …</a:t>
            </a:r>
          </a:p>
        </p:txBody>
      </p:sp>
      <p:sp>
        <p:nvSpPr>
          <p:cNvPr id="410" name="In fisica si parla di simmetria quando un sistema è invariante rispetto a certe trasformazioni…"/>
          <p:cNvSpPr txBox="1"/>
          <p:nvPr/>
        </p:nvSpPr>
        <p:spPr>
          <a:xfrm>
            <a:off x="287109" y="1319837"/>
            <a:ext cx="12430582" cy="1915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lnSpc>
                <a:spcPct val="80000"/>
              </a:lnSpc>
              <a:spcBef>
                <a:spcPts val="1200"/>
              </a:spcBef>
              <a:defRPr sz="2800"/>
            </a:pPr>
            <a:r>
              <a:rPr sz="4400" dirty="0">
                <a:latin typeface="Freestyle Script" panose="030804020302050B0404" pitchFamily="66" charset="0"/>
              </a:rPr>
              <a:t>In fisica </a:t>
            </a:r>
            <a:r>
              <a:rPr sz="4400" dirty="0" err="1">
                <a:latin typeface="Freestyle Script" panose="030804020302050B0404" pitchFamily="66" charset="0"/>
              </a:rPr>
              <a:t>si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parla</a:t>
            </a:r>
            <a:r>
              <a:rPr sz="4400" dirty="0">
                <a:latin typeface="Freestyle Script" panose="030804020302050B0404" pitchFamily="66" charset="0"/>
              </a:rPr>
              <a:t> di simmetria quando un </a:t>
            </a:r>
            <a:r>
              <a:rPr sz="4400" dirty="0" err="1">
                <a:latin typeface="Freestyle Script" panose="030804020302050B0404" pitchFamily="66" charset="0"/>
              </a:rPr>
              <a:t>sistema</a:t>
            </a:r>
            <a:r>
              <a:rPr sz="4400" dirty="0">
                <a:latin typeface="Freestyle Script" panose="030804020302050B0404" pitchFamily="66" charset="0"/>
              </a:rPr>
              <a:t> è </a:t>
            </a:r>
            <a:r>
              <a:rPr lang="en-US" sz="4400" dirty="0">
                <a:latin typeface="Freestyle Script" panose="030804020302050B0404" pitchFamily="66" charset="0"/>
              </a:rPr>
              <a:t>"</a:t>
            </a:r>
            <a:r>
              <a:rPr sz="4400" dirty="0" err="1">
                <a:latin typeface="Freestyle Script" panose="030804020302050B0404" pitchFamily="66" charset="0"/>
              </a:rPr>
              <a:t>invariante</a:t>
            </a:r>
            <a:r>
              <a:rPr lang="en-US" sz="4400" dirty="0">
                <a:latin typeface="Freestyle Script" panose="030804020302050B0404" pitchFamily="66" charset="0"/>
              </a:rPr>
              <a:t>"</a:t>
            </a:r>
            <a:r>
              <a:rPr sz="4400" dirty="0">
                <a:latin typeface="Freestyle Script" panose="030804020302050B0404" pitchFamily="66" charset="0"/>
              </a:rPr>
              <a:t> rispetto a </a:t>
            </a:r>
            <a:r>
              <a:rPr sz="4400" dirty="0" err="1">
                <a:latin typeface="Freestyle Script" panose="030804020302050B0404" pitchFamily="66" charset="0"/>
              </a:rPr>
              <a:t>certe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trasformazioni</a:t>
            </a:r>
            <a:endParaRPr sz="4400" dirty="0">
              <a:latin typeface="Freestyle Script" panose="030804020302050B0404" pitchFamily="66" charset="0"/>
            </a:endParaRPr>
          </a:p>
          <a:p>
            <a:pPr algn="l">
              <a:lnSpc>
                <a:spcPct val="80000"/>
              </a:lnSpc>
              <a:spcBef>
                <a:spcPts val="1200"/>
              </a:spcBef>
              <a:defRPr sz="2800"/>
            </a:pPr>
            <a:r>
              <a:rPr sz="4400" dirty="0">
                <a:latin typeface="Freestyle Script" panose="030804020302050B0404" pitchFamily="66" charset="0"/>
              </a:rPr>
              <a:t>I </a:t>
            </a:r>
            <a:r>
              <a:rPr sz="4400" dirty="0" err="1">
                <a:latin typeface="Freestyle Script" panose="030804020302050B0404" pitchFamily="66" charset="0"/>
              </a:rPr>
              <a:t>fisici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credono</a:t>
            </a:r>
            <a:r>
              <a:rPr sz="4400" dirty="0">
                <a:latin typeface="Freestyle Script" panose="030804020302050B0404" pitchFamily="66" charset="0"/>
              </a:rPr>
              <a:t> che la natura </a:t>
            </a:r>
            <a:r>
              <a:rPr sz="4400" dirty="0" err="1">
                <a:latin typeface="Freestyle Script" panose="030804020302050B0404" pitchFamily="66" charset="0"/>
              </a:rPr>
              <a:t>tenda</a:t>
            </a:r>
            <a:r>
              <a:rPr sz="4400" dirty="0">
                <a:latin typeface="Freestyle Script" panose="030804020302050B0404" pitchFamily="66" charset="0"/>
              </a:rPr>
              <a:t> ad essere </a:t>
            </a:r>
            <a:r>
              <a:rPr sz="4400" dirty="0" err="1">
                <a:latin typeface="Freestyle Script" panose="030804020302050B0404" pitchFamily="66" charset="0"/>
              </a:rPr>
              <a:t>simmetrica</a:t>
            </a:r>
            <a:endParaRPr sz="4400" dirty="0">
              <a:latin typeface="Freestyle Script" panose="030804020302050B0404" pitchFamily="66" charset="0"/>
            </a:endParaRPr>
          </a:p>
        </p:txBody>
      </p:sp>
      <p:sp>
        <p:nvSpPr>
          <p:cNvPr id="411" name="Simmetrie Discrete"/>
          <p:cNvSpPr txBox="1"/>
          <p:nvPr/>
        </p:nvSpPr>
        <p:spPr>
          <a:xfrm>
            <a:off x="4099195" y="3284796"/>
            <a:ext cx="4806410" cy="730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3500"/>
            </a:lvl1pPr>
          </a:lstStyle>
          <a:p>
            <a:pPr algn="ctr">
              <a:lnSpc>
                <a:spcPct val="80000"/>
              </a:lnSpc>
            </a:pPr>
            <a:r>
              <a:rPr sz="4800" dirty="0" err="1">
                <a:latin typeface="Freestyle Script" panose="030804020302050B0404" pitchFamily="66" charset="0"/>
              </a:rPr>
              <a:t>Simmetrie</a:t>
            </a:r>
            <a:r>
              <a:rPr sz="4800" dirty="0">
                <a:latin typeface="Freestyle Script" panose="030804020302050B0404" pitchFamily="66" charset="0"/>
              </a:rPr>
              <a:t> Discrete</a:t>
            </a:r>
          </a:p>
        </p:txBody>
      </p:sp>
      <p:sp>
        <p:nvSpPr>
          <p:cNvPr id="412" name="Simmetrie Continue"/>
          <p:cNvSpPr txBox="1"/>
          <p:nvPr/>
        </p:nvSpPr>
        <p:spPr>
          <a:xfrm>
            <a:off x="3939139" y="6468263"/>
            <a:ext cx="5126522" cy="730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3500"/>
            </a:lvl1pPr>
          </a:lstStyle>
          <a:p>
            <a:pPr algn="ctr">
              <a:lnSpc>
                <a:spcPct val="80000"/>
              </a:lnSpc>
            </a:pPr>
            <a:r>
              <a:rPr sz="4800" dirty="0" err="1">
                <a:latin typeface="Freestyle Script" panose="030804020302050B0404" pitchFamily="66" charset="0"/>
              </a:rPr>
              <a:t>Simmetrie</a:t>
            </a:r>
            <a:r>
              <a:rPr sz="4800" dirty="0">
                <a:latin typeface="Freestyle Script" panose="030804020302050B0404" pitchFamily="66" charset="0"/>
              </a:rPr>
              <a:t> Continue</a:t>
            </a:r>
          </a:p>
        </p:txBody>
      </p:sp>
      <p:pic>
        <p:nvPicPr>
          <p:cNvPr id="41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085" y="4152320"/>
            <a:ext cx="2300884" cy="2254866"/>
          </a:xfrm>
          <a:prstGeom prst="rect">
            <a:avLst/>
          </a:prstGeom>
          <a:ln w="88900">
            <a:miter lim="400000"/>
          </a:ln>
        </p:spPr>
      </p:pic>
      <p:pic>
        <p:nvPicPr>
          <p:cNvPr id="41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0721" y="4152320"/>
            <a:ext cx="2303358" cy="2254866"/>
          </a:xfrm>
          <a:prstGeom prst="rect">
            <a:avLst/>
          </a:prstGeom>
          <a:ln w="88900">
            <a:miter lim="400000"/>
          </a:ln>
        </p:spPr>
      </p:pic>
      <p:pic>
        <p:nvPicPr>
          <p:cNvPr id="41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521" y="7361463"/>
            <a:ext cx="3006488" cy="2254866"/>
          </a:xfrm>
          <a:prstGeom prst="rect">
            <a:avLst/>
          </a:prstGeom>
          <a:ln w="88900">
            <a:miter lim="400000"/>
          </a:ln>
        </p:spPr>
      </p:pic>
      <p:pic>
        <p:nvPicPr>
          <p:cNvPr id="416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2670" y="7361463"/>
            <a:ext cx="2839460" cy="2254866"/>
          </a:xfrm>
          <a:prstGeom prst="rect">
            <a:avLst/>
          </a:prstGeom>
          <a:ln w="88900">
            <a:miter lim="400000"/>
          </a:ln>
        </p:spPr>
      </p:pic>
      <p:pic>
        <p:nvPicPr>
          <p:cNvPr id="417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6687" y="4152320"/>
            <a:ext cx="3006487" cy="2254866"/>
          </a:xfrm>
          <a:prstGeom prst="rect">
            <a:avLst/>
          </a:prstGeom>
          <a:ln w="88900">
            <a:miter lim="400000"/>
          </a:ln>
        </p:spPr>
      </p:pic>
      <p:pic>
        <p:nvPicPr>
          <p:cNvPr id="418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17913" y="7361463"/>
            <a:ext cx="3284035" cy="2254866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" grpId="0" animBg="1" advAuto="0"/>
      <p:bldP spid="410" grpId="0" animBg="1" advAuto="0"/>
      <p:bldP spid="411" grpId="0" animBg="1" advAuto="0"/>
      <p:bldP spid="412" grpId="0" animBg="1" advAuto="0"/>
      <p:bldP spid="413" grpId="0" animBg="1" advAuto="0"/>
      <p:bldP spid="414" grpId="0" animBg="1" advAuto="0"/>
      <p:bldP spid="415" grpId="0" animBg="1" advAuto="0"/>
      <p:bldP spid="416" grpId="0" animBg="1" advAuto="0"/>
      <p:bldP spid="417" grpId="0" animBg="1" advAuto="0"/>
      <p:bldP spid="418" grpId="0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… infrante"/>
          <p:cNvSpPr txBox="1">
            <a:spLocks noGrp="1"/>
          </p:cNvSpPr>
          <p:nvPr>
            <p:ph type="title"/>
          </p:nvPr>
        </p:nvSpPr>
        <p:spPr>
          <a:xfrm>
            <a:off x="225888" y="-38100"/>
            <a:ext cx="12553024" cy="139104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>
                <a:latin typeface="Freestyle Script" panose="030804020302050B0404" pitchFamily="66" charset="0"/>
              </a:rPr>
              <a:t>… </a:t>
            </a:r>
            <a:r>
              <a:rPr sz="10000" dirty="0" err="1">
                <a:latin typeface="Freestyle Script" panose="030804020302050B0404" pitchFamily="66" charset="0"/>
              </a:rPr>
              <a:t>infrante</a:t>
            </a:r>
            <a:endParaRPr sz="10000" dirty="0">
              <a:latin typeface="Freestyle Script" panose="030804020302050B0404" pitchFamily="66" charset="0"/>
            </a:endParaRPr>
          </a:p>
        </p:txBody>
      </p:sp>
      <p:sp>
        <p:nvSpPr>
          <p:cNvPr id="421" name="… o almeno quasi simmetrica…"/>
          <p:cNvSpPr txBox="1"/>
          <p:nvPr/>
        </p:nvSpPr>
        <p:spPr>
          <a:xfrm>
            <a:off x="287109" y="1319836"/>
            <a:ext cx="12430582" cy="1915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spcBef>
                <a:spcPts val="1200"/>
              </a:spcBef>
              <a:defRPr sz="2800"/>
            </a:pPr>
            <a:r>
              <a:rPr sz="4400" dirty="0">
                <a:latin typeface="Freestyle Script" panose="030804020302050B0404" pitchFamily="66" charset="0"/>
              </a:rPr>
              <a:t>… o almeno quasi </a:t>
            </a:r>
            <a:r>
              <a:rPr sz="4400" dirty="0" err="1">
                <a:latin typeface="Freestyle Script" panose="030804020302050B0404" pitchFamily="66" charset="0"/>
              </a:rPr>
              <a:t>simmetrica</a:t>
            </a:r>
            <a:endParaRPr sz="4400" dirty="0">
              <a:latin typeface="Freestyle Script" panose="030804020302050B0404" pitchFamily="66" charset="0"/>
            </a:endParaRPr>
          </a:p>
          <a:p>
            <a:pPr algn="l">
              <a:lnSpc>
                <a:spcPct val="80000"/>
              </a:lnSpc>
              <a:spcBef>
                <a:spcPts val="1200"/>
              </a:spcBef>
              <a:defRPr sz="2800"/>
            </a:pPr>
            <a:r>
              <a:rPr sz="4400" dirty="0">
                <a:latin typeface="Freestyle Script" panose="030804020302050B0404" pitchFamily="66" charset="0"/>
              </a:rPr>
              <a:t>Un buon punto di </a:t>
            </a:r>
            <a:r>
              <a:rPr sz="4400" dirty="0" err="1">
                <a:latin typeface="Freestyle Script" panose="030804020302050B0404" pitchFamily="66" charset="0"/>
              </a:rPr>
              <a:t>partenza</a:t>
            </a:r>
            <a:r>
              <a:rPr sz="4400" dirty="0">
                <a:latin typeface="Freestyle Script" panose="030804020302050B0404" pitchFamily="66" charset="0"/>
              </a:rPr>
              <a:t> è </a:t>
            </a:r>
            <a:r>
              <a:rPr sz="4400" dirty="0" err="1">
                <a:latin typeface="Freestyle Script" panose="030804020302050B0404" pitchFamily="66" charset="0"/>
              </a:rPr>
              <a:t>assumere</a:t>
            </a:r>
            <a:r>
              <a:rPr sz="4400" dirty="0">
                <a:latin typeface="Freestyle Script" panose="030804020302050B0404" pitchFamily="66" charset="0"/>
              </a:rPr>
              <a:t> una </a:t>
            </a:r>
            <a:r>
              <a:rPr sz="4400" dirty="0" err="1">
                <a:latin typeface="Freestyle Script" panose="030804020302050B0404" pitchFamily="66" charset="0"/>
              </a:rPr>
              <a:t>certa</a:t>
            </a:r>
            <a:r>
              <a:rPr sz="4400" dirty="0">
                <a:latin typeface="Freestyle Script" panose="030804020302050B0404" pitchFamily="66" charset="0"/>
              </a:rPr>
              <a:t> simmetria per poi vedere </a:t>
            </a:r>
            <a:r>
              <a:rPr sz="4400" dirty="0" err="1">
                <a:latin typeface="Freestyle Script" panose="030804020302050B0404" pitchFamily="66" charset="0"/>
              </a:rPr>
              <a:t>cosa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succede</a:t>
            </a:r>
            <a:r>
              <a:rPr sz="4400" dirty="0">
                <a:latin typeface="Freestyle Script" panose="030804020302050B0404" pitchFamily="66" charset="0"/>
              </a:rPr>
              <a:t> se </a:t>
            </a:r>
            <a:r>
              <a:rPr sz="4400" dirty="0" err="1">
                <a:latin typeface="Freestyle Script" panose="030804020302050B0404" pitchFamily="66" charset="0"/>
              </a:rPr>
              <a:t>questa</a:t>
            </a:r>
            <a:r>
              <a:rPr sz="4400" dirty="0">
                <a:latin typeface="Freestyle Script" panose="030804020302050B0404" pitchFamily="66" charset="0"/>
              </a:rPr>
              <a:t> è </a:t>
            </a:r>
            <a:r>
              <a:rPr lang="en-US" sz="4400" dirty="0">
                <a:latin typeface="Freestyle Script" panose="030804020302050B0404" pitchFamily="66" charset="0"/>
              </a:rPr>
              <a:t>"</a:t>
            </a:r>
            <a:r>
              <a:rPr sz="4400" dirty="0" err="1">
                <a:latin typeface="Freestyle Script" panose="030804020302050B0404" pitchFamily="66" charset="0"/>
              </a:rPr>
              <a:t>debolmente</a:t>
            </a:r>
            <a:r>
              <a:rPr sz="4400" dirty="0">
                <a:latin typeface="Freestyle Script" panose="030804020302050B0404" pitchFamily="66" charset="0"/>
              </a:rPr>
              <a:t> rotta”</a:t>
            </a:r>
          </a:p>
        </p:txBody>
      </p:sp>
      <p:pic>
        <p:nvPicPr>
          <p:cNvPr id="424" name="Image" descr="Image"/>
          <p:cNvPicPr>
            <a:picLocks noChangeAspect="1"/>
          </p:cNvPicPr>
          <p:nvPr/>
        </p:nvPicPr>
        <p:blipFill>
          <a:blip r:embed="rId2"/>
          <a:srcRect l="26671" t="64168" r="29713"/>
          <a:stretch>
            <a:fillRect/>
          </a:stretch>
        </p:blipFill>
        <p:spPr>
          <a:xfrm>
            <a:off x="5099199" y="4164269"/>
            <a:ext cx="2921277" cy="2349460"/>
          </a:xfrm>
          <a:prstGeom prst="rect">
            <a:avLst/>
          </a:prstGeom>
          <a:ln w="88900">
            <a:miter lim="400000"/>
          </a:ln>
        </p:spPr>
      </p:pic>
      <p:pic>
        <p:nvPicPr>
          <p:cNvPr id="42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124" y="4211587"/>
            <a:ext cx="3006487" cy="2254866"/>
          </a:xfrm>
          <a:prstGeom prst="rect">
            <a:avLst/>
          </a:prstGeom>
          <a:ln w="88900">
            <a:miter lim="400000"/>
          </a:ln>
        </p:spPr>
      </p:pic>
      <p:pic>
        <p:nvPicPr>
          <p:cNvPr id="426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907" y="7266519"/>
            <a:ext cx="3385684" cy="2254866"/>
          </a:xfrm>
          <a:prstGeom prst="rect">
            <a:avLst/>
          </a:prstGeom>
          <a:ln w="88900">
            <a:miter lim="400000"/>
          </a:ln>
        </p:spPr>
      </p:pic>
      <p:pic>
        <p:nvPicPr>
          <p:cNvPr id="427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5419" y="7259863"/>
            <a:ext cx="3411593" cy="2268177"/>
          </a:xfrm>
          <a:prstGeom prst="rect">
            <a:avLst/>
          </a:prstGeom>
          <a:ln w="88900">
            <a:miter lim="400000"/>
          </a:ln>
        </p:spPr>
      </p:pic>
      <p:pic>
        <p:nvPicPr>
          <p:cNvPr id="428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3636" y="4211587"/>
            <a:ext cx="3002041" cy="2254866"/>
          </a:xfrm>
          <a:prstGeom prst="rect">
            <a:avLst/>
          </a:prstGeom>
          <a:ln w="88900">
            <a:miter lim="400000"/>
          </a:ln>
        </p:spPr>
      </p:pic>
      <p:pic>
        <p:nvPicPr>
          <p:cNvPr id="429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61840" y="7266519"/>
            <a:ext cx="3012500" cy="2254866"/>
          </a:xfrm>
          <a:prstGeom prst="rect">
            <a:avLst/>
          </a:prstGeom>
          <a:ln w="88900">
            <a:miter lim="400000"/>
          </a:ln>
        </p:spPr>
      </p:pic>
      <p:sp>
        <p:nvSpPr>
          <p:cNvPr id="12" name="Simmetrie Discrete">
            <a:extLst>
              <a:ext uri="{FF2B5EF4-FFF2-40B4-BE49-F238E27FC236}">
                <a16:creationId xmlns:a16="http://schemas.microsoft.com/office/drawing/2014/main" id="{6997EB28-773B-4624-BDC5-2FAD2823BFAB}"/>
              </a:ext>
            </a:extLst>
          </p:cNvPr>
          <p:cNvSpPr txBox="1"/>
          <p:nvPr/>
        </p:nvSpPr>
        <p:spPr>
          <a:xfrm>
            <a:off x="4099195" y="3284796"/>
            <a:ext cx="4806410" cy="730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3500"/>
            </a:lvl1pPr>
          </a:lstStyle>
          <a:p>
            <a:pPr algn="ctr">
              <a:lnSpc>
                <a:spcPct val="80000"/>
              </a:lnSpc>
            </a:pPr>
            <a:r>
              <a:rPr sz="4800" dirty="0" err="1">
                <a:latin typeface="Freestyle Script" panose="030804020302050B0404" pitchFamily="66" charset="0"/>
              </a:rPr>
              <a:t>Simmetrie</a:t>
            </a:r>
            <a:r>
              <a:rPr sz="4800" dirty="0">
                <a:latin typeface="Freestyle Script" panose="030804020302050B0404" pitchFamily="66" charset="0"/>
              </a:rPr>
              <a:t> Discrete</a:t>
            </a:r>
          </a:p>
        </p:txBody>
      </p:sp>
      <p:sp>
        <p:nvSpPr>
          <p:cNvPr id="13" name="Simmetrie Continue">
            <a:extLst>
              <a:ext uri="{FF2B5EF4-FFF2-40B4-BE49-F238E27FC236}">
                <a16:creationId xmlns:a16="http://schemas.microsoft.com/office/drawing/2014/main" id="{383EC4FD-DCDA-4BBE-AD26-6770422EBE3E}"/>
              </a:ext>
            </a:extLst>
          </p:cNvPr>
          <p:cNvSpPr txBox="1"/>
          <p:nvPr/>
        </p:nvSpPr>
        <p:spPr>
          <a:xfrm>
            <a:off x="3939139" y="6468263"/>
            <a:ext cx="5126522" cy="730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3500"/>
            </a:lvl1pPr>
          </a:lstStyle>
          <a:p>
            <a:pPr algn="ctr">
              <a:lnSpc>
                <a:spcPct val="80000"/>
              </a:lnSpc>
            </a:pPr>
            <a:r>
              <a:rPr sz="4800" dirty="0" err="1">
                <a:latin typeface="Freestyle Script" panose="030804020302050B0404" pitchFamily="66" charset="0"/>
              </a:rPr>
              <a:t>Simmetrie</a:t>
            </a:r>
            <a:r>
              <a:rPr sz="4800" dirty="0">
                <a:latin typeface="Freestyle Script" panose="030804020302050B0404" pitchFamily="66" charset="0"/>
              </a:rPr>
              <a:t> Continue</a:t>
            </a:r>
          </a:p>
        </p:txBody>
      </p:sp>
    </p:spTree>
  </p:cSld>
  <p:clrMapOvr>
    <a:masterClrMapping/>
  </p:clrMapOvr>
  <p:transition>
    <p:dissolv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Il Modello Standard"/>
          <p:cNvSpPr txBox="1">
            <a:spLocks noGrp="1"/>
          </p:cNvSpPr>
          <p:nvPr>
            <p:ph type="title"/>
          </p:nvPr>
        </p:nvSpPr>
        <p:spPr>
          <a:xfrm>
            <a:off x="370152" y="3156909"/>
            <a:ext cx="12264496" cy="343978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11000" dirty="0">
                <a:latin typeface="Freestyle Script" panose="030804020302050B0404" pitchFamily="66" charset="0"/>
              </a:rPr>
              <a:t>Il Modello Standard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1" grpId="0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Particelle elementari"/>
          <p:cNvSpPr txBox="1">
            <a:spLocks noGrp="1"/>
          </p:cNvSpPr>
          <p:nvPr>
            <p:ph type="title"/>
          </p:nvPr>
        </p:nvSpPr>
        <p:spPr>
          <a:xfrm>
            <a:off x="225888" y="-38100"/>
            <a:ext cx="12553024" cy="139104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 err="1">
                <a:latin typeface="Freestyle Script" panose="030804020302050B0404" pitchFamily="66" charset="0"/>
              </a:rPr>
              <a:t>Particelle</a:t>
            </a:r>
            <a:r>
              <a:rPr sz="10000" dirty="0">
                <a:latin typeface="Freestyle Script" panose="030804020302050B0404" pitchFamily="66" charset="0"/>
              </a:rPr>
              <a:t> </a:t>
            </a:r>
            <a:r>
              <a:rPr sz="10000" dirty="0" err="1">
                <a:latin typeface="Freestyle Script" panose="030804020302050B0404" pitchFamily="66" charset="0"/>
              </a:rPr>
              <a:t>elementari</a:t>
            </a:r>
            <a:endParaRPr sz="10000" dirty="0">
              <a:latin typeface="Freestyle Script" panose="030804020302050B0404" pitchFamily="66" charset="0"/>
            </a:endParaRPr>
          </a:p>
        </p:txBody>
      </p:sp>
      <p:sp>
        <p:nvSpPr>
          <p:cNvPr id="434" name="Il Modello Standard si serve della Teoria Quantistica dei Campi per descrivere tutti i fenomeni di interazione tra le particelle elementari"/>
          <p:cNvSpPr txBox="1"/>
          <p:nvPr/>
        </p:nvSpPr>
        <p:spPr>
          <a:xfrm>
            <a:off x="287109" y="1246776"/>
            <a:ext cx="12430582" cy="2287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800"/>
            </a:lvl1pPr>
          </a:lstStyle>
          <a:p>
            <a:pPr algn="just"/>
            <a:r>
              <a:rPr sz="4400" dirty="0">
                <a:latin typeface="Freestyle Script" panose="030804020302050B0404" pitchFamily="66" charset="0"/>
              </a:rPr>
              <a:t>Il Modello Standard </a:t>
            </a:r>
            <a:r>
              <a:rPr sz="4400" dirty="0" err="1">
                <a:latin typeface="Freestyle Script" panose="030804020302050B0404" pitchFamily="66" charset="0"/>
              </a:rPr>
              <a:t>si</a:t>
            </a:r>
            <a:r>
              <a:rPr sz="4400" dirty="0">
                <a:latin typeface="Freestyle Script" panose="030804020302050B0404" pitchFamily="66" charset="0"/>
              </a:rPr>
              <a:t> serve </a:t>
            </a:r>
            <a:r>
              <a:rPr sz="4400" dirty="0" err="1">
                <a:latin typeface="Freestyle Script" panose="030804020302050B0404" pitchFamily="66" charset="0"/>
              </a:rPr>
              <a:t>della</a:t>
            </a:r>
            <a:r>
              <a:rPr sz="4400" dirty="0">
                <a:latin typeface="Freestyle Script" panose="030804020302050B0404" pitchFamily="66" charset="0"/>
              </a:rPr>
              <a:t> Teoria </a:t>
            </a:r>
            <a:r>
              <a:rPr sz="4400" dirty="0" err="1">
                <a:latin typeface="Freestyle Script" panose="030804020302050B0404" pitchFamily="66" charset="0"/>
              </a:rPr>
              <a:t>Quantistica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dei</a:t>
            </a:r>
            <a:r>
              <a:rPr sz="4400" dirty="0">
                <a:latin typeface="Freestyle Script" panose="030804020302050B0404" pitchFamily="66" charset="0"/>
              </a:rPr>
              <a:t> Campi per </a:t>
            </a:r>
            <a:r>
              <a:rPr sz="4400" dirty="0" err="1">
                <a:latin typeface="Freestyle Script" panose="030804020302050B0404" pitchFamily="66" charset="0"/>
              </a:rPr>
              <a:t>descrivere</a:t>
            </a:r>
            <a:r>
              <a:rPr sz="4400" dirty="0">
                <a:latin typeface="Freestyle Script" panose="030804020302050B0404" pitchFamily="66" charset="0"/>
              </a:rPr>
              <a:t> tutti </a:t>
            </a:r>
            <a:r>
              <a:rPr sz="4400" dirty="0" err="1">
                <a:latin typeface="Freestyle Script" panose="030804020302050B0404" pitchFamily="66" charset="0"/>
              </a:rPr>
              <a:t>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fenomeni</a:t>
            </a:r>
            <a:r>
              <a:rPr sz="4400" dirty="0">
                <a:latin typeface="Freestyle Script" panose="030804020302050B0404" pitchFamily="66" charset="0"/>
              </a:rPr>
              <a:t> di interazione tra le </a:t>
            </a:r>
            <a:r>
              <a:rPr sz="4400" dirty="0" err="1">
                <a:latin typeface="Freestyle Script" panose="030804020302050B0404" pitchFamily="66" charset="0"/>
              </a:rPr>
              <a:t>particelle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elementar</a:t>
            </a:r>
            <a:r>
              <a:rPr lang="en-US" sz="4400" dirty="0" err="1">
                <a:latin typeface="Freestyle Script" panose="030804020302050B0404" pitchFamily="66" charset="0"/>
              </a:rPr>
              <a:t>i</a:t>
            </a:r>
            <a:endParaRPr lang="en-US" sz="4400" dirty="0">
              <a:latin typeface="Freestyle Script" panose="030804020302050B0404" pitchFamily="66" charset="0"/>
            </a:endParaRPr>
          </a:p>
          <a:p>
            <a:pPr algn="just"/>
            <a:r>
              <a:rPr lang="en-US" sz="4400" dirty="0">
                <a:latin typeface="Freestyle Script" panose="030804020302050B0404" pitchFamily="66" charset="0"/>
              </a:rPr>
              <a:t>Le </a:t>
            </a:r>
            <a:r>
              <a:rPr lang="en-US" sz="4400" dirty="0" err="1">
                <a:latin typeface="Freestyle Script" panose="030804020302050B0404" pitchFamily="66" charset="0"/>
              </a:rPr>
              <a:t>particelle</a:t>
            </a:r>
            <a:r>
              <a:rPr lang="en-US" sz="4400" dirty="0">
                <a:latin typeface="Freestyle Script" panose="030804020302050B0404" pitchFamily="66" charset="0"/>
              </a:rPr>
              <a:t> </a:t>
            </a:r>
            <a:r>
              <a:rPr lang="en-US" sz="4400" dirty="0" err="1">
                <a:latin typeface="Freestyle Script" panose="030804020302050B0404" pitchFamily="66" charset="0"/>
              </a:rPr>
              <a:t>elementari</a:t>
            </a:r>
            <a:r>
              <a:rPr lang="en-US" sz="4400" dirty="0">
                <a:latin typeface="Freestyle Script" panose="030804020302050B0404" pitchFamily="66" charset="0"/>
              </a:rPr>
              <a:t> ad oggi </a:t>
            </a:r>
            <a:r>
              <a:rPr lang="en-US" sz="4400" dirty="0" err="1">
                <a:latin typeface="Freestyle Script" panose="030804020302050B0404" pitchFamily="66" charset="0"/>
              </a:rPr>
              <a:t>conosciute</a:t>
            </a:r>
            <a:r>
              <a:rPr lang="en-US" sz="4400" dirty="0">
                <a:latin typeface="Freestyle Script" panose="030804020302050B0404" pitchFamily="66" charset="0"/>
              </a:rPr>
              <a:t> sono:</a:t>
            </a:r>
            <a:endParaRPr sz="4400" dirty="0">
              <a:latin typeface="Freestyle Script" panose="030804020302050B0404" pitchFamily="66" charset="0"/>
            </a:endParaRPr>
          </a:p>
        </p:txBody>
      </p:sp>
      <p:pic>
        <p:nvPicPr>
          <p:cNvPr id="43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0634" y="3721950"/>
            <a:ext cx="7343532" cy="5515309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3" grpId="0" animBg="1" advAuto="0"/>
      <p:bldP spid="434" grpId="0" uiExpand="1" build="p" animBg="1" advAuto="0"/>
      <p:bldP spid="435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Il metodo scientifico"/>
          <p:cNvSpPr txBox="1">
            <a:spLocks noGrp="1"/>
          </p:cNvSpPr>
          <p:nvPr>
            <p:ph type="title"/>
          </p:nvPr>
        </p:nvSpPr>
        <p:spPr>
          <a:xfrm>
            <a:off x="225888" y="203200"/>
            <a:ext cx="12553025" cy="139104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>
                <a:latin typeface="Freestyle Script" panose="030804020302050B0404" pitchFamily="66" charset="0"/>
              </a:rPr>
              <a:t>Il </a:t>
            </a:r>
            <a:r>
              <a:rPr sz="10000" dirty="0" err="1">
                <a:latin typeface="Freestyle Script" panose="030804020302050B0404" pitchFamily="66" charset="0"/>
              </a:rPr>
              <a:t>metodo</a:t>
            </a:r>
            <a:r>
              <a:rPr sz="10000" dirty="0">
                <a:latin typeface="Freestyle Script" panose="030804020302050B0404" pitchFamily="66" charset="0"/>
              </a:rPr>
              <a:t> </a:t>
            </a:r>
            <a:r>
              <a:rPr sz="10000" dirty="0" err="1">
                <a:latin typeface="Freestyle Script" panose="030804020302050B0404" pitchFamily="66" charset="0"/>
              </a:rPr>
              <a:t>scientifico</a:t>
            </a:r>
            <a:endParaRPr sz="10000" dirty="0">
              <a:latin typeface="Freestyle Script" panose="030804020302050B0404" pitchFamily="66" charset="0"/>
            </a:endParaRPr>
          </a:p>
        </p:txBody>
      </p:sp>
      <p:sp>
        <p:nvSpPr>
          <p:cNvPr id="143" name="Si deve a Galileo (1564-1642) l’introduzione del “metodo scientifico” basato su sperimentazione e analisi rigorosa dei risultati in termini di ipotesi (teorie)…"/>
          <p:cNvSpPr txBox="1">
            <a:spLocks noGrp="1"/>
          </p:cNvSpPr>
          <p:nvPr>
            <p:ph type="body" idx="1"/>
          </p:nvPr>
        </p:nvSpPr>
        <p:spPr>
          <a:xfrm>
            <a:off x="169333" y="1436210"/>
            <a:ext cx="7711611" cy="8242136"/>
          </a:xfrm>
          <a:prstGeom prst="rect">
            <a:avLst/>
          </a:prstGeom>
        </p:spPr>
        <p:txBody>
          <a:bodyPr>
            <a:noAutofit/>
          </a:bodyPr>
          <a:lstStyle/>
          <a:p>
            <a:pPr marL="412750" indent="-412750">
              <a:lnSpc>
                <a:spcPct val="80000"/>
              </a:lnSpc>
              <a:buBlip>
                <a:blip r:embed="rId2"/>
              </a:buBlip>
              <a:defRPr sz="2600"/>
            </a:pPr>
            <a:r>
              <a:rPr sz="5000" dirty="0">
                <a:latin typeface="Freestyle Script" panose="030804020302050B0404" pitchFamily="66" charset="0"/>
              </a:rPr>
              <a:t>Si deve a Galileo (1564-1642) </a:t>
            </a:r>
            <a:r>
              <a:rPr sz="5000" dirty="0" err="1">
                <a:latin typeface="Freestyle Script" panose="030804020302050B0404" pitchFamily="66" charset="0"/>
              </a:rPr>
              <a:t>l’introduzione</a:t>
            </a:r>
            <a:r>
              <a:rPr sz="5000" dirty="0">
                <a:latin typeface="Freestyle Script" panose="030804020302050B0404" pitchFamily="66" charset="0"/>
              </a:rPr>
              <a:t> del “</a:t>
            </a:r>
            <a:r>
              <a:rPr sz="5000" dirty="0" err="1">
                <a:latin typeface="Freestyle Script" panose="030804020302050B0404" pitchFamily="66" charset="0"/>
              </a:rPr>
              <a:t>metodo</a:t>
            </a:r>
            <a:r>
              <a:rPr sz="5000" dirty="0">
                <a:latin typeface="Freestyle Script" panose="030804020302050B0404" pitchFamily="66" charset="0"/>
              </a:rPr>
              <a:t> </a:t>
            </a:r>
            <a:r>
              <a:rPr sz="5000" dirty="0" err="1">
                <a:latin typeface="Freestyle Script" panose="030804020302050B0404" pitchFamily="66" charset="0"/>
              </a:rPr>
              <a:t>scientifico</a:t>
            </a:r>
            <a:r>
              <a:rPr sz="5000" dirty="0">
                <a:latin typeface="Freestyle Script" panose="030804020302050B0404" pitchFamily="66" charset="0"/>
              </a:rPr>
              <a:t>” </a:t>
            </a:r>
            <a:r>
              <a:rPr sz="5000" dirty="0" err="1">
                <a:latin typeface="Freestyle Script" panose="030804020302050B0404" pitchFamily="66" charset="0"/>
              </a:rPr>
              <a:t>basato</a:t>
            </a:r>
            <a:r>
              <a:rPr sz="5000" dirty="0">
                <a:latin typeface="Freestyle Script" panose="030804020302050B0404" pitchFamily="66" charset="0"/>
              </a:rPr>
              <a:t> </a:t>
            </a:r>
            <a:r>
              <a:rPr sz="5000" dirty="0" err="1">
                <a:latin typeface="Freestyle Script" panose="030804020302050B0404" pitchFamily="66" charset="0"/>
              </a:rPr>
              <a:t>su</a:t>
            </a:r>
            <a:r>
              <a:rPr sz="5000" dirty="0">
                <a:latin typeface="Freestyle Script" panose="030804020302050B0404" pitchFamily="66" charset="0"/>
              </a:rPr>
              <a:t> </a:t>
            </a:r>
            <a:r>
              <a:rPr sz="5000" dirty="0" err="1">
                <a:latin typeface="Freestyle Script" panose="030804020302050B0404" pitchFamily="66" charset="0"/>
              </a:rPr>
              <a:t>sperimentazione</a:t>
            </a:r>
            <a:r>
              <a:rPr sz="5000" dirty="0">
                <a:latin typeface="Freestyle Script" panose="030804020302050B0404" pitchFamily="66" charset="0"/>
              </a:rPr>
              <a:t> e analisi </a:t>
            </a:r>
            <a:r>
              <a:rPr sz="5000" dirty="0" err="1">
                <a:latin typeface="Freestyle Script" panose="030804020302050B0404" pitchFamily="66" charset="0"/>
              </a:rPr>
              <a:t>rigorosa</a:t>
            </a:r>
            <a:r>
              <a:rPr sz="5000" dirty="0">
                <a:latin typeface="Freestyle Script" panose="030804020302050B0404" pitchFamily="66" charset="0"/>
              </a:rPr>
              <a:t> </a:t>
            </a:r>
            <a:r>
              <a:rPr sz="5000" dirty="0" err="1">
                <a:latin typeface="Freestyle Script" panose="030804020302050B0404" pitchFamily="66" charset="0"/>
              </a:rPr>
              <a:t>dei</a:t>
            </a:r>
            <a:r>
              <a:rPr sz="5000" dirty="0">
                <a:latin typeface="Freestyle Script" panose="030804020302050B0404" pitchFamily="66" charset="0"/>
              </a:rPr>
              <a:t> risultati in termini di </a:t>
            </a:r>
            <a:r>
              <a:rPr sz="5000" dirty="0" err="1">
                <a:latin typeface="Freestyle Script" panose="030804020302050B0404" pitchFamily="66" charset="0"/>
              </a:rPr>
              <a:t>ipotesi</a:t>
            </a:r>
            <a:r>
              <a:rPr sz="5000" dirty="0">
                <a:latin typeface="Freestyle Script" panose="030804020302050B0404" pitchFamily="66" charset="0"/>
              </a:rPr>
              <a:t> (</a:t>
            </a:r>
            <a:r>
              <a:rPr sz="5000" dirty="0" err="1">
                <a:latin typeface="Freestyle Script" panose="030804020302050B0404" pitchFamily="66" charset="0"/>
              </a:rPr>
              <a:t>teorie</a:t>
            </a:r>
            <a:r>
              <a:rPr sz="5000" dirty="0">
                <a:latin typeface="Freestyle Script" panose="030804020302050B0404" pitchFamily="66" charset="0"/>
              </a:rPr>
              <a:t>)</a:t>
            </a:r>
          </a:p>
          <a:p>
            <a:pPr marL="412750" indent="-412750">
              <a:lnSpc>
                <a:spcPct val="80000"/>
              </a:lnSpc>
              <a:buBlip>
                <a:blip r:embed="rId2"/>
              </a:buBlip>
              <a:defRPr sz="2600"/>
            </a:pPr>
            <a:r>
              <a:rPr sz="5000" dirty="0">
                <a:latin typeface="Freestyle Script" panose="030804020302050B0404" pitchFamily="66" charset="0"/>
              </a:rPr>
              <a:t>Molti </a:t>
            </a:r>
            <a:r>
              <a:rPr sz="5000" dirty="0" err="1">
                <a:latin typeface="Freestyle Script" panose="030804020302050B0404" pitchFamily="66" charset="0"/>
              </a:rPr>
              <a:t>scienziati</a:t>
            </a:r>
            <a:r>
              <a:rPr sz="5000" dirty="0">
                <a:latin typeface="Freestyle Script" panose="030804020302050B0404" pitchFamily="66" charset="0"/>
              </a:rPr>
              <a:t> e </a:t>
            </a:r>
            <a:r>
              <a:rPr sz="5000" dirty="0" err="1">
                <a:latin typeface="Freestyle Script" panose="030804020302050B0404" pitchFamily="66" charset="0"/>
              </a:rPr>
              <a:t>filosofi</a:t>
            </a:r>
            <a:r>
              <a:rPr sz="5000" dirty="0">
                <a:latin typeface="Freestyle Script" panose="030804020302050B0404" pitchFamily="66" charset="0"/>
              </a:rPr>
              <a:t> </a:t>
            </a:r>
            <a:r>
              <a:rPr sz="5000" dirty="0" err="1">
                <a:latin typeface="Freestyle Script" panose="030804020302050B0404" pitchFamily="66" charset="0"/>
              </a:rPr>
              <a:t>hanno</a:t>
            </a:r>
            <a:r>
              <a:rPr sz="5000" dirty="0">
                <a:latin typeface="Freestyle Script" panose="030804020302050B0404" pitchFamily="66" charset="0"/>
              </a:rPr>
              <a:t> </a:t>
            </a:r>
            <a:r>
              <a:rPr sz="5000" dirty="0" err="1">
                <a:latin typeface="Freestyle Script" panose="030804020302050B0404" pitchFamily="66" charset="0"/>
              </a:rPr>
              <a:t>contribuito</a:t>
            </a:r>
            <a:r>
              <a:rPr sz="5000" dirty="0">
                <a:latin typeface="Freestyle Script" panose="030804020302050B0404" pitchFamily="66" charset="0"/>
              </a:rPr>
              <a:t> a </a:t>
            </a:r>
            <a:r>
              <a:rPr sz="5000" dirty="0" err="1">
                <a:latin typeface="Freestyle Script" panose="030804020302050B0404" pitchFamily="66" charset="0"/>
              </a:rPr>
              <a:t>raffinare</a:t>
            </a:r>
            <a:r>
              <a:rPr sz="5000" dirty="0">
                <a:latin typeface="Freestyle Script" panose="030804020302050B0404" pitchFamily="66" charset="0"/>
              </a:rPr>
              <a:t> la </a:t>
            </a:r>
            <a:r>
              <a:rPr sz="5000" dirty="0" err="1">
                <a:latin typeface="Freestyle Script" panose="030804020302050B0404" pitchFamily="66" charset="0"/>
              </a:rPr>
              <a:t>definizione</a:t>
            </a:r>
            <a:r>
              <a:rPr sz="5000" dirty="0">
                <a:latin typeface="Freestyle Script" panose="030804020302050B0404" pitchFamily="66" charset="0"/>
              </a:rPr>
              <a:t> di “</a:t>
            </a:r>
            <a:r>
              <a:rPr sz="5000" dirty="0" err="1">
                <a:latin typeface="Freestyle Script" panose="030804020302050B0404" pitchFamily="66" charset="0"/>
              </a:rPr>
              <a:t>metodo</a:t>
            </a:r>
            <a:r>
              <a:rPr sz="5000" dirty="0">
                <a:latin typeface="Freestyle Script" panose="030804020302050B0404" pitchFamily="66" charset="0"/>
              </a:rPr>
              <a:t> </a:t>
            </a:r>
            <a:r>
              <a:rPr sz="5000" dirty="0" err="1">
                <a:latin typeface="Freestyle Script" panose="030804020302050B0404" pitchFamily="66" charset="0"/>
              </a:rPr>
              <a:t>scientifico</a:t>
            </a:r>
            <a:r>
              <a:rPr sz="5000" dirty="0">
                <a:latin typeface="Freestyle Script" panose="030804020302050B0404" pitchFamily="66" charset="0"/>
              </a:rPr>
              <a:t>”</a:t>
            </a:r>
          </a:p>
          <a:p>
            <a:pPr marL="412750" indent="-412750">
              <a:lnSpc>
                <a:spcPct val="80000"/>
              </a:lnSpc>
              <a:buBlip>
                <a:blip r:embed="rId2"/>
              </a:buBlip>
              <a:defRPr sz="2600"/>
            </a:pPr>
            <a:r>
              <a:rPr sz="5000" dirty="0">
                <a:latin typeface="Freestyle Script" panose="030804020302050B0404" pitchFamily="66" charset="0"/>
              </a:rPr>
              <a:t>È a Karl Popper che </a:t>
            </a:r>
            <a:r>
              <a:rPr sz="5000" dirty="0" err="1">
                <a:latin typeface="Freestyle Script" panose="030804020302050B0404" pitchFamily="66" charset="0"/>
              </a:rPr>
              <a:t>si</a:t>
            </a:r>
            <a:r>
              <a:rPr sz="5000" dirty="0">
                <a:latin typeface="Freestyle Script" panose="030804020302050B0404" pitchFamily="66" charset="0"/>
              </a:rPr>
              <a:t> deve una </a:t>
            </a:r>
            <a:r>
              <a:rPr sz="5000" dirty="0" err="1">
                <a:latin typeface="Freestyle Script" panose="030804020302050B0404" pitchFamily="66" charset="0"/>
              </a:rPr>
              <a:t>definizione</a:t>
            </a:r>
            <a:r>
              <a:rPr sz="5000" dirty="0">
                <a:latin typeface="Freestyle Script" panose="030804020302050B0404" pitchFamily="66" charset="0"/>
              </a:rPr>
              <a:t> del </a:t>
            </a:r>
            <a:r>
              <a:rPr sz="5000" dirty="0" err="1">
                <a:latin typeface="Freestyle Script" panose="030804020302050B0404" pitchFamily="66" charset="0"/>
              </a:rPr>
              <a:t>metodo</a:t>
            </a:r>
            <a:r>
              <a:rPr sz="5000" dirty="0">
                <a:latin typeface="Freestyle Script" panose="030804020302050B0404" pitchFamily="66" charset="0"/>
              </a:rPr>
              <a:t> più </a:t>
            </a:r>
            <a:r>
              <a:rPr sz="5000" dirty="0" err="1">
                <a:latin typeface="Freestyle Script" panose="030804020302050B0404" pitchFamily="66" charset="0"/>
              </a:rPr>
              <a:t>adatta</a:t>
            </a:r>
            <a:r>
              <a:rPr sz="5000" dirty="0">
                <a:latin typeface="Freestyle Script" panose="030804020302050B0404" pitchFamily="66" charset="0"/>
              </a:rPr>
              <a:t> alla </a:t>
            </a:r>
            <a:r>
              <a:rPr sz="5000" dirty="0" err="1">
                <a:latin typeface="Freestyle Script" panose="030804020302050B0404" pitchFamily="66" charset="0"/>
              </a:rPr>
              <a:t>scienza</a:t>
            </a:r>
            <a:r>
              <a:rPr sz="5000" dirty="0">
                <a:latin typeface="Freestyle Script" panose="030804020302050B0404" pitchFamily="66" charset="0"/>
              </a:rPr>
              <a:t> </a:t>
            </a:r>
            <a:r>
              <a:rPr sz="5000" dirty="0" err="1">
                <a:latin typeface="Freestyle Script" panose="030804020302050B0404" pitchFamily="66" charset="0"/>
              </a:rPr>
              <a:t>moderna</a:t>
            </a:r>
            <a:r>
              <a:rPr sz="5000" dirty="0">
                <a:latin typeface="Freestyle Script" panose="030804020302050B0404" pitchFamily="66" charset="0"/>
              </a:rPr>
              <a:t> (</a:t>
            </a:r>
            <a:r>
              <a:rPr sz="5000" dirty="0" err="1">
                <a:latin typeface="Freestyle Script" panose="030804020302050B0404" pitchFamily="66" charset="0"/>
              </a:rPr>
              <a:t>falsificabilità</a:t>
            </a:r>
            <a:r>
              <a:rPr sz="5000" dirty="0">
                <a:latin typeface="Freestyle Script" panose="030804020302050B0404" pitchFamily="66" charset="0"/>
              </a:rPr>
              <a:t> </a:t>
            </a:r>
            <a:r>
              <a:rPr sz="5000" dirty="0" err="1">
                <a:latin typeface="Freestyle Script" panose="030804020302050B0404" pitchFamily="66" charset="0"/>
              </a:rPr>
              <a:t>contrapposta</a:t>
            </a:r>
            <a:r>
              <a:rPr sz="5000" dirty="0">
                <a:latin typeface="Freestyle Script" panose="030804020302050B0404" pitchFamily="66" charset="0"/>
              </a:rPr>
              <a:t> alla </a:t>
            </a:r>
            <a:r>
              <a:rPr sz="5000" dirty="0" err="1">
                <a:latin typeface="Freestyle Script" panose="030804020302050B0404" pitchFamily="66" charset="0"/>
              </a:rPr>
              <a:t>verificabilità</a:t>
            </a:r>
            <a:r>
              <a:rPr sz="5000" dirty="0">
                <a:latin typeface="Freestyle Script" panose="030804020302050B0404" pitchFamily="66" charset="0"/>
              </a:rPr>
              <a:t>)</a:t>
            </a:r>
          </a:p>
        </p:txBody>
      </p:sp>
      <p:pic>
        <p:nvPicPr>
          <p:cNvPr id="14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5987" y="1862524"/>
            <a:ext cx="2651035" cy="1985718"/>
          </a:xfrm>
          <a:prstGeom prst="rect">
            <a:avLst/>
          </a:prstGeom>
          <a:ln w="88900">
            <a:miter lim="400000"/>
          </a:ln>
        </p:spPr>
      </p:pic>
      <p:pic>
        <p:nvPicPr>
          <p:cNvPr id="14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5249" y="4482672"/>
            <a:ext cx="1379130" cy="1985718"/>
          </a:xfrm>
          <a:prstGeom prst="rect">
            <a:avLst/>
          </a:prstGeom>
          <a:ln w="88900">
            <a:miter lim="400000"/>
          </a:ln>
        </p:spPr>
      </p:pic>
      <p:pic>
        <p:nvPicPr>
          <p:cNvPr id="146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99801" y="4484322"/>
            <a:ext cx="1492577" cy="1982418"/>
          </a:xfrm>
          <a:prstGeom prst="rect">
            <a:avLst/>
          </a:prstGeom>
          <a:ln w="88900">
            <a:miter lim="400000"/>
          </a:ln>
        </p:spPr>
      </p:pic>
      <p:pic>
        <p:nvPicPr>
          <p:cNvPr id="147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5802" y="4482672"/>
            <a:ext cx="1492576" cy="1985718"/>
          </a:xfrm>
          <a:prstGeom prst="rect">
            <a:avLst/>
          </a:prstGeom>
          <a:ln w="88900">
            <a:miter lim="400000"/>
          </a:ln>
        </p:spPr>
      </p:pic>
      <p:pic>
        <p:nvPicPr>
          <p:cNvPr id="148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46841" y="7102819"/>
            <a:ext cx="1549326" cy="1985719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 animBg="1" advAuto="0"/>
      <p:bldP spid="143" grpId="0" uiExpand="1" build="p" bldLvl="5" animBg="1" advAuto="0"/>
      <p:bldP spid="144" grpId="0" uiExpand="1" animBg="1" advAuto="0"/>
      <p:bldP spid="145" grpId="0" uiExpand="1" animBg="1" advAuto="0"/>
      <p:bldP spid="146" grpId="0" uiExpand="1" animBg="1" advAuto="0"/>
      <p:bldP spid="147" grpId="0" uiExpand="1" animBg="1" advAuto="0"/>
      <p:bldP spid="148" grpId="0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2278" y="2638982"/>
            <a:ext cx="5817556" cy="4369236"/>
          </a:xfrm>
          <a:prstGeom prst="rect">
            <a:avLst/>
          </a:prstGeom>
          <a:ln w="88900">
            <a:miter lim="400000"/>
          </a:ln>
        </p:spPr>
      </p:pic>
      <p:pic>
        <p:nvPicPr>
          <p:cNvPr id="439" name="Rounded Rectangle Rounded rectangle" descr="Rounded Rectangle Rounded rectangl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125493" y="2580216"/>
            <a:ext cx="3473789" cy="4524226"/>
          </a:xfrm>
          <a:prstGeom prst="rect">
            <a:avLst/>
          </a:prstGeom>
          <a:effectLst>
            <a:outerShdw blurRad="63500" dir="16200000" rotWithShape="0">
              <a:srgbClr val="000000">
                <a:alpha val="50000"/>
              </a:srgbClr>
            </a:outerShdw>
          </a:effectLst>
        </p:spPr>
      </p:pic>
      <p:sp>
        <p:nvSpPr>
          <p:cNvPr id="440" name="Particelle di “Materia”"/>
          <p:cNvSpPr txBox="1"/>
          <p:nvPr/>
        </p:nvSpPr>
        <p:spPr>
          <a:xfrm>
            <a:off x="900754" y="3022114"/>
            <a:ext cx="5251769" cy="625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700"/>
            </a:lvl1pPr>
          </a:lstStyle>
          <a:p>
            <a:pPr>
              <a:lnSpc>
                <a:spcPct val="80000"/>
              </a:lnSpc>
            </a:pPr>
            <a:r>
              <a:rPr sz="4000">
                <a:latin typeface="Freestyle Script" panose="030804020302050B0404" pitchFamily="66" charset="0"/>
              </a:rPr>
              <a:t>Particelle di “Materia”</a:t>
            </a:r>
          </a:p>
        </p:txBody>
      </p:sp>
      <p:sp>
        <p:nvSpPr>
          <p:cNvPr id="442" name="“Mediatori” delle forze"/>
          <p:cNvSpPr txBox="1"/>
          <p:nvPr/>
        </p:nvSpPr>
        <p:spPr>
          <a:xfrm>
            <a:off x="739384" y="7024050"/>
            <a:ext cx="5251769" cy="625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700"/>
            </a:lvl1pPr>
          </a:lstStyle>
          <a:p>
            <a:pPr>
              <a:lnSpc>
                <a:spcPct val="80000"/>
              </a:lnSpc>
            </a:pPr>
            <a:r>
              <a:rPr sz="4000">
                <a:latin typeface="Freestyle Script" panose="030804020302050B0404" pitchFamily="66" charset="0"/>
              </a:rPr>
              <a:t>“Mediatori” delle forze</a:t>
            </a:r>
          </a:p>
        </p:txBody>
      </p:sp>
      <p:sp>
        <p:nvSpPr>
          <p:cNvPr id="443" name="Quark: Up e Down formano protoni e neutroni, mentre gli altri formano particelle più “esotiche”…"/>
          <p:cNvSpPr txBox="1"/>
          <p:nvPr/>
        </p:nvSpPr>
        <p:spPr>
          <a:xfrm>
            <a:off x="289512" y="4009151"/>
            <a:ext cx="6304720" cy="25001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just">
              <a:lnSpc>
                <a:spcPct val="80000"/>
              </a:lnSpc>
              <a:spcBef>
                <a:spcPts val="1200"/>
              </a:spcBef>
              <a:defRPr sz="2100"/>
            </a:pPr>
            <a:r>
              <a:rPr sz="3600" dirty="0">
                <a:latin typeface="Freestyle Script" panose="030804020302050B0404" pitchFamily="66" charset="0"/>
              </a:rPr>
              <a:t>Quark: Up e Down </a:t>
            </a:r>
            <a:r>
              <a:rPr sz="3600" dirty="0" err="1">
                <a:latin typeface="Freestyle Script" panose="030804020302050B0404" pitchFamily="66" charset="0"/>
              </a:rPr>
              <a:t>formano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protoni</a:t>
            </a:r>
            <a:r>
              <a:rPr sz="3600" dirty="0">
                <a:latin typeface="Freestyle Script" panose="030804020302050B0404" pitchFamily="66" charset="0"/>
              </a:rPr>
              <a:t> e </a:t>
            </a:r>
            <a:r>
              <a:rPr sz="3600" dirty="0" err="1">
                <a:latin typeface="Freestyle Script" panose="030804020302050B0404" pitchFamily="66" charset="0"/>
              </a:rPr>
              <a:t>neutroni</a:t>
            </a:r>
            <a:r>
              <a:rPr sz="3600" dirty="0">
                <a:latin typeface="Freestyle Script" panose="030804020302050B0404" pitchFamily="66" charset="0"/>
              </a:rPr>
              <a:t>, </a:t>
            </a:r>
            <a:r>
              <a:rPr sz="3600" dirty="0" err="1">
                <a:latin typeface="Freestyle Script" panose="030804020302050B0404" pitchFamily="66" charset="0"/>
              </a:rPr>
              <a:t>mentre</a:t>
            </a:r>
            <a:r>
              <a:rPr sz="3600" dirty="0">
                <a:latin typeface="Freestyle Script" panose="030804020302050B0404" pitchFamily="66" charset="0"/>
              </a:rPr>
              <a:t> gli altri </a:t>
            </a:r>
            <a:r>
              <a:rPr sz="3600" dirty="0" err="1">
                <a:latin typeface="Freestyle Script" panose="030804020302050B0404" pitchFamily="66" charset="0"/>
              </a:rPr>
              <a:t>formano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particelle</a:t>
            </a:r>
            <a:r>
              <a:rPr sz="3600" dirty="0">
                <a:latin typeface="Freestyle Script" panose="030804020302050B0404" pitchFamily="66" charset="0"/>
              </a:rPr>
              <a:t> più “</a:t>
            </a:r>
            <a:r>
              <a:rPr sz="3600" dirty="0" err="1">
                <a:latin typeface="Freestyle Script" panose="030804020302050B0404" pitchFamily="66" charset="0"/>
              </a:rPr>
              <a:t>esotiche</a:t>
            </a:r>
            <a:r>
              <a:rPr sz="3600" dirty="0">
                <a:latin typeface="Freestyle Script" panose="030804020302050B0404" pitchFamily="66" charset="0"/>
              </a:rPr>
              <a:t>”</a:t>
            </a:r>
          </a:p>
          <a:p>
            <a:pPr algn="just">
              <a:lnSpc>
                <a:spcPct val="80000"/>
              </a:lnSpc>
              <a:spcBef>
                <a:spcPts val="1200"/>
              </a:spcBef>
              <a:defRPr sz="2100"/>
            </a:pPr>
            <a:r>
              <a:rPr sz="3600" dirty="0" err="1">
                <a:latin typeface="Freestyle Script" panose="030804020302050B0404" pitchFamily="66" charset="0"/>
              </a:rPr>
              <a:t>Leptoni</a:t>
            </a:r>
            <a:r>
              <a:rPr sz="3600" dirty="0">
                <a:latin typeface="Freestyle Script" panose="030804020302050B0404" pitchFamily="66" charset="0"/>
              </a:rPr>
              <a:t>: </a:t>
            </a:r>
            <a:r>
              <a:rPr sz="3600" dirty="0" err="1">
                <a:latin typeface="Freestyle Script" panose="030804020302050B0404" pitchFamily="66" charset="0"/>
              </a:rPr>
              <a:t>l’elettrone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si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trova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negli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atomi</a:t>
            </a:r>
            <a:r>
              <a:rPr sz="3600" dirty="0">
                <a:latin typeface="Freestyle Script" panose="030804020302050B0404" pitchFamily="66" charset="0"/>
              </a:rPr>
              <a:t>, il </a:t>
            </a:r>
            <a:r>
              <a:rPr sz="3600" dirty="0" err="1">
                <a:latin typeface="Freestyle Script" panose="030804020302050B0404" pitchFamily="66" charset="0"/>
              </a:rPr>
              <a:t>muone</a:t>
            </a:r>
            <a:r>
              <a:rPr sz="3600" dirty="0">
                <a:latin typeface="Freestyle Script" panose="030804020302050B0404" pitchFamily="66" charset="0"/>
              </a:rPr>
              <a:t> nei </a:t>
            </a:r>
            <a:r>
              <a:rPr sz="3600" dirty="0" err="1">
                <a:latin typeface="Freestyle Script" panose="030804020302050B0404" pitchFamily="66" charset="0"/>
              </a:rPr>
              <a:t>raggi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cosmici</a:t>
            </a:r>
            <a:r>
              <a:rPr sz="3600" dirty="0">
                <a:latin typeface="Freestyle Script" panose="030804020302050B0404" pitchFamily="66" charset="0"/>
              </a:rPr>
              <a:t>, </a:t>
            </a:r>
            <a:r>
              <a:rPr sz="3600" dirty="0" err="1">
                <a:latin typeface="Freestyle Script" panose="030804020302050B0404" pitchFamily="66" charset="0"/>
              </a:rPr>
              <a:t>mentre</a:t>
            </a:r>
            <a:r>
              <a:rPr sz="3600" dirty="0">
                <a:latin typeface="Freestyle Script" panose="030804020302050B0404" pitchFamily="66" charset="0"/>
              </a:rPr>
              <a:t> gli altri non sono </a:t>
            </a:r>
            <a:r>
              <a:rPr sz="3600" dirty="0" err="1">
                <a:latin typeface="Freestyle Script" panose="030804020302050B0404" pitchFamily="66" charset="0"/>
              </a:rPr>
              <a:t>presenti</a:t>
            </a:r>
            <a:r>
              <a:rPr sz="3600" dirty="0">
                <a:latin typeface="Freestyle Script" panose="030804020302050B0404" pitchFamily="66" charset="0"/>
              </a:rPr>
              <a:t> nella </a:t>
            </a:r>
            <a:r>
              <a:rPr sz="3600" dirty="0" err="1">
                <a:latin typeface="Freestyle Script" panose="030804020302050B0404" pitchFamily="66" charset="0"/>
              </a:rPr>
              <a:t>materia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ordinaria</a:t>
            </a:r>
            <a:endParaRPr sz="3600" dirty="0">
              <a:latin typeface="Freestyle Script" panose="030804020302050B0404" pitchFamily="66" charset="0"/>
            </a:endParaRPr>
          </a:p>
        </p:txBody>
      </p:sp>
      <p:sp>
        <p:nvSpPr>
          <p:cNvPr id="444" name="Fotone: Interazione elettromagnetica…"/>
          <p:cNvSpPr txBox="1"/>
          <p:nvPr/>
        </p:nvSpPr>
        <p:spPr>
          <a:xfrm>
            <a:off x="289511" y="7667244"/>
            <a:ext cx="6517275" cy="1767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spcBef>
                <a:spcPts val="1200"/>
              </a:spcBef>
              <a:defRPr sz="2100"/>
            </a:pPr>
            <a:r>
              <a:rPr sz="3600">
                <a:latin typeface="Freestyle Script" panose="030804020302050B0404" pitchFamily="66" charset="0"/>
              </a:rPr>
              <a:t>Fotone: Interazione elettromagnetica</a:t>
            </a:r>
          </a:p>
          <a:p>
            <a:pPr algn="l">
              <a:lnSpc>
                <a:spcPct val="80000"/>
              </a:lnSpc>
              <a:spcBef>
                <a:spcPts val="1200"/>
              </a:spcBef>
              <a:defRPr sz="2100"/>
            </a:pPr>
            <a:r>
              <a:rPr sz="3600">
                <a:latin typeface="Freestyle Script" panose="030804020302050B0404" pitchFamily="66" charset="0"/>
              </a:rPr>
              <a:t>Borsoni W e Z: Interazione debole</a:t>
            </a:r>
          </a:p>
          <a:p>
            <a:pPr algn="l">
              <a:lnSpc>
                <a:spcPct val="80000"/>
              </a:lnSpc>
              <a:spcBef>
                <a:spcPts val="1200"/>
              </a:spcBef>
              <a:defRPr sz="2100"/>
            </a:pPr>
            <a:r>
              <a:rPr sz="3600">
                <a:latin typeface="Freestyle Script" panose="030804020302050B0404" pitchFamily="66" charset="0"/>
              </a:rPr>
              <a:t>Gluoni: Interazione forte</a:t>
            </a:r>
          </a:p>
        </p:txBody>
      </p:sp>
      <p:sp>
        <p:nvSpPr>
          <p:cNvPr id="445" name="Bosone di Higgs"/>
          <p:cNvSpPr txBox="1"/>
          <p:nvPr/>
        </p:nvSpPr>
        <p:spPr>
          <a:xfrm>
            <a:off x="7135172" y="7318101"/>
            <a:ext cx="5251769" cy="625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700"/>
            </a:lvl1pPr>
          </a:lstStyle>
          <a:p>
            <a:pPr>
              <a:lnSpc>
                <a:spcPct val="80000"/>
              </a:lnSpc>
            </a:pPr>
            <a:r>
              <a:rPr sz="4000">
                <a:latin typeface="Freestyle Script" panose="030804020302050B0404" pitchFamily="66" charset="0"/>
              </a:rPr>
              <a:t>Bosone di Higgs</a:t>
            </a:r>
          </a:p>
        </p:txBody>
      </p:sp>
      <p:sp>
        <p:nvSpPr>
          <p:cNvPr id="446" name="Da la massa a tutte le particelle elementari (eccetto neutrini, fotone e gluoni)"/>
          <p:cNvSpPr txBox="1"/>
          <p:nvPr/>
        </p:nvSpPr>
        <p:spPr>
          <a:xfrm>
            <a:off x="6725751" y="8042731"/>
            <a:ext cx="5930029" cy="1016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100"/>
            </a:lvl1pPr>
          </a:lstStyle>
          <a:p>
            <a:pPr>
              <a:lnSpc>
                <a:spcPct val="80000"/>
              </a:lnSpc>
            </a:pPr>
            <a:r>
              <a:rPr sz="3600">
                <a:latin typeface="Freestyle Script" panose="030804020302050B0404" pitchFamily="66" charset="0"/>
              </a:rPr>
              <a:t>Da la massa a tutte le particelle elementari (eccetto neutrini, fotone e gluoni)</a:t>
            </a:r>
          </a:p>
        </p:txBody>
      </p:sp>
      <p:pic>
        <p:nvPicPr>
          <p:cNvPr id="447" name="Rounded Rectangle Rounded rectangle" descr="Rounded Rectangle Rounded rectangl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0371613" y="2580216"/>
            <a:ext cx="1326814" cy="4524226"/>
          </a:xfrm>
          <a:prstGeom prst="rect">
            <a:avLst/>
          </a:prstGeom>
          <a:effectLst>
            <a:outerShdw blurRad="63500" dir="16200000" rotWithShape="0">
              <a:srgbClr val="000000">
                <a:alpha val="50000"/>
              </a:srgbClr>
            </a:outerShdw>
          </a:effectLst>
        </p:spPr>
      </p:pic>
      <p:pic>
        <p:nvPicPr>
          <p:cNvPr id="448" name="Rounded Rectangle Rounded rectangle" descr="Rounded Rectangle Rounded rectangl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1453653" y="2561487"/>
            <a:ext cx="1326814" cy="1310292"/>
          </a:xfrm>
          <a:prstGeom prst="rect">
            <a:avLst/>
          </a:prstGeom>
          <a:effectLst>
            <a:outerShdw blurRad="63500" dir="16200000" rotWithShape="0">
              <a:srgbClr val="000000">
                <a:alpha val="50000"/>
              </a:srgbClr>
            </a:outerShdw>
          </a:effectLst>
        </p:spPr>
      </p:pic>
      <p:sp>
        <p:nvSpPr>
          <p:cNvPr id="16" name="Particelle elementari">
            <a:extLst>
              <a:ext uri="{FF2B5EF4-FFF2-40B4-BE49-F238E27FC236}">
                <a16:creationId xmlns:a16="http://schemas.microsoft.com/office/drawing/2014/main" id="{8AD6E23E-0E6E-41EB-BC6F-5556B6CD47F0}"/>
              </a:ext>
            </a:extLst>
          </p:cNvPr>
          <p:cNvSpPr txBox="1">
            <a:spLocks/>
          </p:cNvSpPr>
          <p:nvPr/>
        </p:nvSpPr>
        <p:spPr>
          <a:xfrm>
            <a:off x="225888" y="-38100"/>
            <a:ext cx="12553024" cy="1391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1pPr>
            <a:lvl2pPr marL="0" marR="0" indent="2286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2pPr>
            <a:lvl3pPr marL="0" marR="0" indent="4572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3pPr>
            <a:lvl4pPr marL="0" marR="0" indent="6858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4pPr>
            <a:lvl5pPr marL="0" marR="0" indent="9144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5pPr>
            <a:lvl6pPr marL="0" marR="0" indent="11430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6pPr>
            <a:lvl7pPr marL="0" marR="0" indent="13716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7pPr>
            <a:lvl8pPr marL="0" marR="0" indent="16002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8pPr>
            <a:lvl9pPr marL="0" marR="0" indent="18288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9pPr>
          </a:lstStyle>
          <a:p>
            <a:pPr hangingPunct="1"/>
            <a:r>
              <a:rPr lang="en-US" sz="10000">
                <a:latin typeface="Freestyle Script" panose="030804020302050B0404" pitchFamily="66" charset="0"/>
              </a:rPr>
              <a:t>Particelle elementari</a:t>
            </a:r>
            <a:endParaRPr lang="en-US" sz="10000" dirty="0">
              <a:latin typeface="Freestyle Script" panose="030804020302050B0404" pitchFamily="66" charset="0"/>
            </a:endParaRPr>
          </a:p>
        </p:txBody>
      </p:sp>
      <p:sp>
        <p:nvSpPr>
          <p:cNvPr id="18" name="Il Modello Standard si serve della Teoria Quantistica dei Campi per descrivere tutti i fenomeni di interazione tra le particelle elementari">
            <a:extLst>
              <a:ext uri="{FF2B5EF4-FFF2-40B4-BE49-F238E27FC236}">
                <a16:creationId xmlns:a16="http://schemas.microsoft.com/office/drawing/2014/main" id="{A0751BEE-507B-401F-A994-BD4790FA90BB}"/>
              </a:ext>
            </a:extLst>
          </p:cNvPr>
          <p:cNvSpPr txBox="1"/>
          <p:nvPr/>
        </p:nvSpPr>
        <p:spPr>
          <a:xfrm>
            <a:off x="287109" y="1252582"/>
            <a:ext cx="12430582" cy="1456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800"/>
            </a:lvl1pPr>
          </a:lstStyle>
          <a:p>
            <a:pPr algn="just"/>
            <a:r>
              <a:rPr sz="4400" dirty="0">
                <a:latin typeface="Freestyle Script" panose="030804020302050B0404" pitchFamily="66" charset="0"/>
              </a:rPr>
              <a:t>Il Modello Standard </a:t>
            </a:r>
            <a:r>
              <a:rPr sz="4400" dirty="0" err="1">
                <a:latin typeface="Freestyle Script" panose="030804020302050B0404" pitchFamily="66" charset="0"/>
              </a:rPr>
              <a:t>si</a:t>
            </a:r>
            <a:r>
              <a:rPr sz="4400" dirty="0">
                <a:latin typeface="Freestyle Script" panose="030804020302050B0404" pitchFamily="66" charset="0"/>
              </a:rPr>
              <a:t> serve </a:t>
            </a:r>
            <a:r>
              <a:rPr sz="4400" dirty="0" err="1">
                <a:latin typeface="Freestyle Script" panose="030804020302050B0404" pitchFamily="66" charset="0"/>
              </a:rPr>
              <a:t>della</a:t>
            </a:r>
            <a:r>
              <a:rPr sz="4400" dirty="0">
                <a:latin typeface="Freestyle Script" panose="030804020302050B0404" pitchFamily="66" charset="0"/>
              </a:rPr>
              <a:t> Teoria </a:t>
            </a:r>
            <a:r>
              <a:rPr sz="4400" dirty="0" err="1">
                <a:latin typeface="Freestyle Script" panose="030804020302050B0404" pitchFamily="66" charset="0"/>
              </a:rPr>
              <a:t>Quantistica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dei</a:t>
            </a:r>
            <a:r>
              <a:rPr sz="4400" dirty="0">
                <a:latin typeface="Freestyle Script" panose="030804020302050B0404" pitchFamily="66" charset="0"/>
              </a:rPr>
              <a:t> Campi per </a:t>
            </a:r>
            <a:r>
              <a:rPr sz="4400" dirty="0" err="1">
                <a:latin typeface="Freestyle Script" panose="030804020302050B0404" pitchFamily="66" charset="0"/>
              </a:rPr>
              <a:t>descrivere</a:t>
            </a:r>
            <a:r>
              <a:rPr sz="4400" dirty="0">
                <a:latin typeface="Freestyle Script" panose="030804020302050B0404" pitchFamily="66" charset="0"/>
              </a:rPr>
              <a:t> tutti </a:t>
            </a:r>
            <a:r>
              <a:rPr sz="4400" dirty="0" err="1">
                <a:latin typeface="Freestyle Script" panose="030804020302050B0404" pitchFamily="66" charset="0"/>
              </a:rPr>
              <a:t>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fenomeni</a:t>
            </a:r>
            <a:r>
              <a:rPr sz="4400" dirty="0">
                <a:latin typeface="Freestyle Script" panose="030804020302050B0404" pitchFamily="66" charset="0"/>
              </a:rPr>
              <a:t> di interazione tra le </a:t>
            </a:r>
            <a:r>
              <a:rPr sz="4400" dirty="0" err="1">
                <a:latin typeface="Freestyle Script" panose="030804020302050B0404" pitchFamily="66" charset="0"/>
              </a:rPr>
              <a:t>particelle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elementar</a:t>
            </a:r>
            <a:r>
              <a:rPr lang="en-US" sz="4400" dirty="0" err="1">
                <a:latin typeface="Freestyle Script" panose="030804020302050B0404" pitchFamily="66" charset="0"/>
              </a:rPr>
              <a:t>i</a:t>
            </a:r>
            <a:endParaRPr sz="4400" dirty="0">
              <a:latin typeface="Freestyle Script" panose="030804020302050B0404" pitchFamily="66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7" dur="500" fill="hold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1" dur="500" fill="hold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9" grpId="0" animBg="1" advAuto="0"/>
      <p:bldP spid="439" grpId="1" animBg="1" advAuto="0"/>
      <p:bldP spid="440" grpId="0" animBg="1" advAuto="0"/>
      <p:bldP spid="442" grpId="0" animBg="1" advAuto="0"/>
      <p:bldP spid="443" grpId="0" animBg="1" advAuto="0"/>
      <p:bldP spid="444" grpId="0" animBg="1" advAuto="0"/>
      <p:bldP spid="445" grpId="0" animBg="1" advAuto="0"/>
      <p:bldP spid="446" grpId="0" animBg="1" advAuto="0"/>
      <p:bldP spid="447" grpId="0" animBg="1" advAuto="0"/>
      <p:bldP spid="447" grpId="1" animBg="1" advAuto="0"/>
      <p:bldP spid="448" grpId="0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Il Modello Standard unifica le interazioni deboli ed elettromagnetiche. Ma allora perché ci appaiono così diverse?"/>
          <p:cNvSpPr txBox="1"/>
          <p:nvPr/>
        </p:nvSpPr>
        <p:spPr>
          <a:xfrm>
            <a:off x="479821" y="1135290"/>
            <a:ext cx="12045157" cy="1219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800"/>
            </a:lvl1pPr>
          </a:lstStyle>
          <a:p>
            <a:pPr algn="just">
              <a:lnSpc>
                <a:spcPct val="80000"/>
              </a:lnSpc>
            </a:pPr>
            <a:r>
              <a:rPr sz="4400" dirty="0">
                <a:latin typeface="Freestyle Script" panose="030804020302050B0404" pitchFamily="66" charset="0"/>
              </a:rPr>
              <a:t>Il Modello Standard </a:t>
            </a:r>
            <a:r>
              <a:rPr sz="4400" dirty="0" err="1">
                <a:latin typeface="Freestyle Script" panose="030804020302050B0404" pitchFamily="66" charset="0"/>
              </a:rPr>
              <a:t>unifica</a:t>
            </a:r>
            <a:r>
              <a:rPr sz="4400" dirty="0">
                <a:latin typeface="Freestyle Script" panose="030804020302050B0404" pitchFamily="66" charset="0"/>
              </a:rPr>
              <a:t> le interazioni </a:t>
            </a:r>
            <a:r>
              <a:rPr sz="4400" dirty="0" err="1">
                <a:latin typeface="Freestyle Script" panose="030804020302050B0404" pitchFamily="66" charset="0"/>
              </a:rPr>
              <a:t>deboli</a:t>
            </a:r>
            <a:r>
              <a:rPr sz="4400" dirty="0">
                <a:latin typeface="Freestyle Script" panose="030804020302050B0404" pitchFamily="66" charset="0"/>
              </a:rPr>
              <a:t> ed </a:t>
            </a:r>
            <a:r>
              <a:rPr sz="4400" dirty="0" err="1">
                <a:latin typeface="Freestyle Script" panose="030804020302050B0404" pitchFamily="66" charset="0"/>
              </a:rPr>
              <a:t>elettromagnetiche</a:t>
            </a:r>
            <a:r>
              <a:rPr sz="4400" dirty="0">
                <a:latin typeface="Freestyle Script" panose="030804020302050B0404" pitchFamily="66" charset="0"/>
              </a:rPr>
              <a:t>. Ma </a:t>
            </a:r>
            <a:r>
              <a:rPr sz="4400" dirty="0" err="1">
                <a:latin typeface="Freestyle Script" panose="030804020302050B0404" pitchFamily="66" charset="0"/>
              </a:rPr>
              <a:t>allora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perché</a:t>
            </a:r>
            <a:r>
              <a:rPr sz="4400" dirty="0">
                <a:latin typeface="Freestyle Script" panose="030804020302050B0404" pitchFamily="66" charset="0"/>
              </a:rPr>
              <a:t> ci </a:t>
            </a:r>
            <a:r>
              <a:rPr sz="4400" dirty="0" err="1">
                <a:latin typeface="Freestyle Script" panose="030804020302050B0404" pitchFamily="66" charset="0"/>
              </a:rPr>
              <a:t>appaiono</a:t>
            </a:r>
            <a:r>
              <a:rPr sz="4400" dirty="0">
                <a:latin typeface="Freestyle Script" panose="030804020302050B0404" pitchFamily="66" charset="0"/>
              </a:rPr>
              <a:t> così diverse?</a:t>
            </a:r>
          </a:p>
        </p:txBody>
      </p:sp>
      <p:sp>
        <p:nvSpPr>
          <p:cNvPr id="451" name="Simmetrie infrante"/>
          <p:cNvSpPr txBox="1">
            <a:spLocks noGrp="1"/>
          </p:cNvSpPr>
          <p:nvPr>
            <p:ph type="title"/>
          </p:nvPr>
        </p:nvSpPr>
        <p:spPr>
          <a:xfrm>
            <a:off x="225888" y="-38100"/>
            <a:ext cx="12553024" cy="139104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 err="1">
                <a:latin typeface="Freestyle Script" panose="030804020302050B0404" pitchFamily="66" charset="0"/>
              </a:rPr>
              <a:t>Simmetrie</a:t>
            </a:r>
            <a:r>
              <a:rPr sz="10000" dirty="0">
                <a:latin typeface="Freestyle Script" panose="030804020302050B0404" pitchFamily="66" charset="0"/>
              </a:rPr>
              <a:t> </a:t>
            </a:r>
            <a:r>
              <a:rPr sz="10000" dirty="0" err="1">
                <a:latin typeface="Freestyle Script" panose="030804020302050B0404" pitchFamily="66" charset="0"/>
              </a:rPr>
              <a:t>infrante</a:t>
            </a:r>
            <a:endParaRPr sz="10000" dirty="0">
              <a:latin typeface="Freestyle Script" panose="030804020302050B0404" pitchFamily="66" charset="0"/>
            </a:endParaRPr>
          </a:p>
        </p:txBody>
      </p:sp>
      <p:sp>
        <p:nvSpPr>
          <p:cNvPr id="453" name="In effetti la simmetria elettrodebole è rotta in natura…"/>
          <p:cNvSpPr txBox="1"/>
          <p:nvPr/>
        </p:nvSpPr>
        <p:spPr>
          <a:xfrm>
            <a:off x="3954630" y="6854505"/>
            <a:ext cx="8754464" cy="28079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spcBef>
                <a:spcPts val="1200"/>
              </a:spcBef>
              <a:defRPr sz="2300"/>
            </a:pPr>
            <a:r>
              <a:rPr sz="3600" dirty="0">
                <a:latin typeface="Freestyle Script" panose="030804020302050B0404" pitchFamily="66" charset="0"/>
              </a:rPr>
              <a:t>In </a:t>
            </a:r>
            <a:r>
              <a:rPr sz="3600" dirty="0" err="1">
                <a:latin typeface="Freestyle Script" panose="030804020302050B0404" pitchFamily="66" charset="0"/>
              </a:rPr>
              <a:t>effetti</a:t>
            </a:r>
            <a:r>
              <a:rPr sz="3600" dirty="0">
                <a:latin typeface="Freestyle Script" panose="030804020302050B0404" pitchFamily="66" charset="0"/>
              </a:rPr>
              <a:t> la simmetria </a:t>
            </a:r>
            <a:r>
              <a:rPr sz="3600" dirty="0" err="1">
                <a:latin typeface="Freestyle Script" panose="030804020302050B0404" pitchFamily="66" charset="0"/>
              </a:rPr>
              <a:t>elettrodebole</a:t>
            </a:r>
            <a:r>
              <a:rPr sz="3600" dirty="0">
                <a:latin typeface="Freestyle Script" panose="030804020302050B0404" pitchFamily="66" charset="0"/>
              </a:rPr>
              <a:t> è rotta in natura</a:t>
            </a:r>
          </a:p>
          <a:p>
            <a:pPr algn="l">
              <a:lnSpc>
                <a:spcPct val="80000"/>
              </a:lnSpc>
              <a:spcBef>
                <a:spcPts val="1200"/>
              </a:spcBef>
              <a:defRPr sz="2300"/>
            </a:pPr>
            <a:r>
              <a:rPr sz="3600" dirty="0">
                <a:latin typeface="Freestyle Script" panose="030804020302050B0404" pitchFamily="66" charset="0"/>
              </a:rPr>
              <a:t>I </a:t>
            </a:r>
            <a:r>
              <a:rPr sz="3600" dirty="0" err="1">
                <a:latin typeface="Freestyle Script" panose="030804020302050B0404" pitchFamily="66" charset="0"/>
              </a:rPr>
              <a:t>fisici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chiamano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questa</a:t>
            </a:r>
            <a:r>
              <a:rPr sz="3600" dirty="0">
                <a:latin typeface="Freestyle Script" panose="030804020302050B0404" pitchFamily="66" charset="0"/>
              </a:rPr>
              <a:t> rottura “</a:t>
            </a:r>
            <a:r>
              <a:rPr sz="3600" dirty="0" err="1">
                <a:latin typeface="Freestyle Script" panose="030804020302050B0404" pitchFamily="66" charset="0"/>
              </a:rPr>
              <a:t>spontanea</a:t>
            </a:r>
            <a:r>
              <a:rPr sz="3600" dirty="0">
                <a:latin typeface="Freestyle Script" panose="030804020302050B0404" pitchFamily="66" charset="0"/>
              </a:rPr>
              <a:t>”</a:t>
            </a:r>
          </a:p>
          <a:p>
            <a:pPr algn="l">
              <a:lnSpc>
                <a:spcPct val="80000"/>
              </a:lnSpc>
              <a:spcBef>
                <a:spcPts val="1200"/>
              </a:spcBef>
              <a:defRPr sz="2300"/>
            </a:pPr>
            <a:r>
              <a:rPr lang="en-US" sz="3600" dirty="0">
                <a:latin typeface="Freestyle Script" panose="030804020302050B0404" pitchFamily="66" charset="0"/>
              </a:rPr>
              <a:t>Per </a:t>
            </a:r>
            <a:r>
              <a:rPr lang="en-US" sz="3600" dirty="0" err="1">
                <a:latin typeface="Freestyle Script" panose="030804020302050B0404" pitchFamily="66" charset="0"/>
              </a:rPr>
              <a:t>i</a:t>
            </a:r>
            <a:r>
              <a:rPr lang="en-US" sz="3600" dirty="0">
                <a:latin typeface="Freestyle Script" panose="030804020302050B0404" pitchFamily="66" charset="0"/>
              </a:rPr>
              <a:t> </a:t>
            </a:r>
            <a:r>
              <a:rPr lang="en-US" sz="3600" dirty="0" err="1">
                <a:latin typeface="Freestyle Script" panose="030804020302050B0404" pitchFamily="66" charset="0"/>
              </a:rPr>
              <a:t>fisici</a:t>
            </a:r>
            <a:r>
              <a:rPr lang="en-US" sz="3600" dirty="0">
                <a:latin typeface="Freestyle Script" panose="030804020302050B0404" pitchFamily="66" charset="0"/>
              </a:rPr>
              <a:t>: i</a:t>
            </a:r>
            <a:r>
              <a:rPr sz="3600" dirty="0">
                <a:latin typeface="Freestyle Script" panose="030804020302050B0404" pitchFamily="66" charset="0"/>
              </a:rPr>
              <a:t>l </a:t>
            </a:r>
            <a:r>
              <a:rPr sz="3600" dirty="0" err="1">
                <a:latin typeface="Freestyle Script" panose="030804020302050B0404" pitchFamily="66" charset="0"/>
              </a:rPr>
              <a:t>sistema</a:t>
            </a:r>
            <a:r>
              <a:rPr sz="3600" dirty="0">
                <a:latin typeface="Freestyle Script" panose="030804020302050B0404" pitchFamily="66" charset="0"/>
              </a:rPr>
              <a:t> è </a:t>
            </a:r>
            <a:r>
              <a:rPr sz="3600" dirty="0" err="1">
                <a:latin typeface="Freestyle Script" panose="030804020302050B0404" pitchFamily="66" charset="0"/>
              </a:rPr>
              <a:t>simmetrico</a:t>
            </a:r>
            <a:r>
              <a:rPr sz="3600" dirty="0">
                <a:latin typeface="Freestyle Script" panose="030804020302050B0404" pitchFamily="66" charset="0"/>
              </a:rPr>
              <a:t>, ma lo stato “</a:t>
            </a:r>
            <a:r>
              <a:rPr lang="en-US" sz="3600" dirty="0" err="1">
                <a:latin typeface="Freestyle Script" panose="030804020302050B0404" pitchFamily="66" charset="0"/>
              </a:rPr>
              <a:t>fondamentale</a:t>
            </a:r>
            <a:r>
              <a:rPr sz="3600" dirty="0">
                <a:latin typeface="Freestyle Script" panose="030804020302050B0404" pitchFamily="66" charset="0"/>
              </a:rPr>
              <a:t>” no</a:t>
            </a:r>
            <a:endParaRPr lang="en-US" sz="3600" dirty="0">
              <a:latin typeface="Freestyle Script" panose="030804020302050B0404" pitchFamily="66" charset="0"/>
            </a:endParaRPr>
          </a:p>
          <a:p>
            <a:pPr algn="l">
              <a:lnSpc>
                <a:spcPct val="80000"/>
              </a:lnSpc>
              <a:spcBef>
                <a:spcPts val="1200"/>
              </a:spcBef>
              <a:defRPr sz="2300"/>
            </a:pPr>
            <a:r>
              <a:rPr lang="en-US" sz="3600" dirty="0">
                <a:latin typeface="Freestyle Script" panose="030804020302050B0404" pitchFamily="66" charset="0"/>
              </a:rPr>
              <a:t>In parole </a:t>
            </a:r>
            <a:r>
              <a:rPr lang="en-US" sz="3600" dirty="0" err="1">
                <a:latin typeface="Freestyle Script" panose="030804020302050B0404" pitchFamily="66" charset="0"/>
              </a:rPr>
              <a:t>povere</a:t>
            </a:r>
            <a:r>
              <a:rPr lang="en-US" sz="3600" dirty="0">
                <a:latin typeface="Freestyle Script" panose="030804020302050B0404" pitchFamily="66" charset="0"/>
              </a:rPr>
              <a:t>: le </a:t>
            </a:r>
            <a:r>
              <a:rPr lang="en-US" sz="3600" dirty="0" err="1">
                <a:latin typeface="Freestyle Script" panose="030804020302050B0404" pitchFamily="66" charset="0"/>
              </a:rPr>
              <a:t>leggi</a:t>
            </a:r>
            <a:r>
              <a:rPr lang="en-US" sz="3600" dirty="0">
                <a:latin typeface="Freestyle Script" panose="030804020302050B0404" pitchFamily="66" charset="0"/>
              </a:rPr>
              <a:t> che </a:t>
            </a:r>
            <a:r>
              <a:rPr lang="en-US" sz="3600" dirty="0" err="1">
                <a:latin typeface="Freestyle Script" panose="030804020302050B0404" pitchFamily="66" charset="0"/>
              </a:rPr>
              <a:t>governano</a:t>
            </a:r>
            <a:r>
              <a:rPr lang="en-US" sz="3600" dirty="0">
                <a:latin typeface="Freestyle Script" panose="030804020302050B0404" pitchFamily="66" charset="0"/>
              </a:rPr>
              <a:t> il </a:t>
            </a:r>
            <a:r>
              <a:rPr lang="en-US" sz="3600" dirty="0" err="1">
                <a:latin typeface="Freestyle Script" panose="030804020302050B0404" pitchFamily="66" charset="0"/>
              </a:rPr>
              <a:t>sistema</a:t>
            </a:r>
            <a:r>
              <a:rPr lang="en-US" sz="3600" dirty="0">
                <a:latin typeface="Freestyle Script" panose="030804020302050B0404" pitchFamily="66" charset="0"/>
              </a:rPr>
              <a:t> </a:t>
            </a:r>
            <a:r>
              <a:rPr lang="en-US" sz="3600" dirty="0" err="1">
                <a:latin typeface="Freestyle Script" panose="030804020302050B0404" pitchFamily="66" charset="0"/>
              </a:rPr>
              <a:t>continuano</a:t>
            </a:r>
            <a:r>
              <a:rPr lang="en-US" sz="3600" dirty="0">
                <a:latin typeface="Freestyle Script" panose="030804020302050B0404" pitchFamily="66" charset="0"/>
              </a:rPr>
              <a:t> ad essere </a:t>
            </a:r>
            <a:r>
              <a:rPr lang="en-US" sz="3600" dirty="0" err="1">
                <a:latin typeface="Freestyle Script" panose="030804020302050B0404" pitchFamily="66" charset="0"/>
              </a:rPr>
              <a:t>simmetriche</a:t>
            </a:r>
            <a:r>
              <a:rPr lang="en-US" sz="3600" dirty="0">
                <a:latin typeface="Freestyle Script" panose="030804020302050B0404" pitchFamily="66" charset="0"/>
              </a:rPr>
              <a:t>, ma lo stato </a:t>
            </a:r>
            <a:r>
              <a:rPr lang="en-US" sz="3600" dirty="0" err="1">
                <a:latin typeface="Freestyle Script" panose="030804020302050B0404" pitchFamily="66" charset="0"/>
              </a:rPr>
              <a:t>attuale</a:t>
            </a:r>
            <a:r>
              <a:rPr lang="en-US" sz="3600" dirty="0">
                <a:latin typeface="Freestyle Script" panose="030804020302050B0404" pitchFamily="66" charset="0"/>
              </a:rPr>
              <a:t> del </a:t>
            </a:r>
            <a:r>
              <a:rPr lang="en-US" sz="3600" dirty="0" err="1">
                <a:latin typeface="Freestyle Script" panose="030804020302050B0404" pitchFamily="66" charset="0"/>
              </a:rPr>
              <a:t>sistema</a:t>
            </a:r>
            <a:r>
              <a:rPr lang="en-US" sz="3600" dirty="0">
                <a:latin typeface="Freestyle Script" panose="030804020302050B0404" pitchFamily="66" charset="0"/>
              </a:rPr>
              <a:t> non è </a:t>
            </a:r>
            <a:r>
              <a:rPr lang="en-US" sz="3600" dirty="0" err="1">
                <a:latin typeface="Freestyle Script" panose="030804020302050B0404" pitchFamily="66" charset="0"/>
              </a:rPr>
              <a:t>simmetrico</a:t>
            </a:r>
            <a:endParaRPr lang="en-US" sz="3600" dirty="0">
              <a:latin typeface="Freestyle Script" panose="030804020302050B0404" pitchFamily="66" charset="0"/>
            </a:endParaRPr>
          </a:p>
        </p:txBody>
      </p:sp>
      <p:sp>
        <p:nvSpPr>
          <p:cNvPr id="11" name="In funzione della distanza da cui osserviamo il sistema (che quantisticamente è l’inverso della sua energia) può apparirci simmetrico o non simmetrico">
            <a:extLst>
              <a:ext uri="{FF2B5EF4-FFF2-40B4-BE49-F238E27FC236}">
                <a16:creationId xmlns:a16="http://schemas.microsoft.com/office/drawing/2014/main" id="{75B41C29-CEC1-458D-9F08-690768A6D59D}"/>
              </a:ext>
            </a:extLst>
          </p:cNvPr>
          <p:cNvSpPr txBox="1"/>
          <p:nvPr/>
        </p:nvSpPr>
        <p:spPr>
          <a:xfrm>
            <a:off x="4507824" y="6129855"/>
            <a:ext cx="3849514" cy="678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300"/>
            </a:lvl1pPr>
          </a:lstStyle>
          <a:p>
            <a:pPr algn="ctr">
              <a:lnSpc>
                <a:spcPct val="80000"/>
              </a:lnSpc>
            </a:pPr>
            <a:r>
              <a:rPr lang="en-US" sz="4400" dirty="0">
                <a:latin typeface="Freestyle Script" panose="030804020302050B0404" pitchFamily="66" charset="0"/>
              </a:rPr>
              <a:t>Rottura “</a:t>
            </a:r>
            <a:r>
              <a:rPr lang="en-US" sz="4400" dirty="0" err="1">
                <a:latin typeface="Freestyle Script" panose="030804020302050B0404" pitchFamily="66" charset="0"/>
              </a:rPr>
              <a:t>spontanea</a:t>
            </a:r>
            <a:r>
              <a:rPr lang="en-US" sz="4400" dirty="0">
                <a:latin typeface="Freestyle Script" panose="030804020302050B0404" pitchFamily="66" charset="0"/>
              </a:rPr>
              <a:t>”</a:t>
            </a:r>
            <a:endParaRPr sz="4400" dirty="0">
              <a:latin typeface="Freestyle Script" panose="030804020302050B0404" pitchFamily="66" charset="0"/>
            </a:endParaRPr>
          </a:p>
        </p:txBody>
      </p:sp>
      <p:pic>
        <p:nvPicPr>
          <p:cNvPr id="1030" name="Picture 6" descr="14,007 Lonely Chair Stock Photos and Images - 123RF">
            <a:extLst>
              <a:ext uri="{FF2B5EF4-FFF2-40B4-BE49-F238E27FC236}">
                <a16:creationId xmlns:a16="http://schemas.microsoft.com/office/drawing/2014/main" id="{4809F48C-BF4F-443C-9B08-62A5AC1C9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03" y="7140603"/>
            <a:ext cx="3353625" cy="223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4811" y="2865849"/>
            <a:ext cx="2839460" cy="2254866"/>
          </a:xfrm>
          <a:prstGeom prst="rect">
            <a:avLst/>
          </a:prstGeom>
          <a:ln w="88900">
            <a:miter lim="400000"/>
          </a:ln>
        </p:spPr>
      </p:pic>
      <p:pic>
        <p:nvPicPr>
          <p:cNvPr id="45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0120" y="2865849"/>
            <a:ext cx="3391572" cy="2254866"/>
          </a:xfrm>
          <a:prstGeom prst="rect">
            <a:avLst/>
          </a:prstGeom>
          <a:ln w="88900">
            <a:miter lim="400000"/>
          </a:ln>
        </p:spPr>
      </p:pic>
      <p:pic>
        <p:nvPicPr>
          <p:cNvPr id="456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2369" y="3770610"/>
            <a:ext cx="1399653" cy="445345"/>
          </a:xfrm>
          <a:prstGeom prst="rect">
            <a:avLst/>
          </a:prstGeom>
          <a:ln w="88900">
            <a:miter lim="400000"/>
          </a:ln>
        </p:spPr>
      </p:pic>
      <p:sp>
        <p:nvSpPr>
          <p:cNvPr id="457" name="In funzione della distanza da cui osserviamo il sistema (che quantisticamente è l’inverso della sua energia) può apparirci simmetrico o non simmetrico"/>
          <p:cNvSpPr txBox="1"/>
          <p:nvPr/>
        </p:nvSpPr>
        <p:spPr>
          <a:xfrm>
            <a:off x="1049840" y="5121750"/>
            <a:ext cx="10765482" cy="1016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300"/>
            </a:lvl1pPr>
          </a:lstStyle>
          <a:p>
            <a:pPr>
              <a:lnSpc>
                <a:spcPct val="80000"/>
              </a:lnSpc>
            </a:pPr>
            <a:r>
              <a:rPr sz="3600" dirty="0">
                <a:latin typeface="Freestyle Script" panose="030804020302050B0404" pitchFamily="66" charset="0"/>
              </a:rPr>
              <a:t>In </a:t>
            </a:r>
            <a:r>
              <a:rPr sz="3600" dirty="0" err="1">
                <a:latin typeface="Freestyle Script" panose="030804020302050B0404" pitchFamily="66" charset="0"/>
              </a:rPr>
              <a:t>funzione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della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distanza</a:t>
            </a:r>
            <a:r>
              <a:rPr sz="3600" dirty="0">
                <a:latin typeface="Freestyle Script" panose="030804020302050B0404" pitchFamily="66" charset="0"/>
              </a:rPr>
              <a:t> da cui </a:t>
            </a:r>
            <a:r>
              <a:rPr sz="3600" dirty="0" err="1">
                <a:latin typeface="Freestyle Script" panose="030804020302050B0404" pitchFamily="66" charset="0"/>
              </a:rPr>
              <a:t>osserviamo</a:t>
            </a:r>
            <a:r>
              <a:rPr sz="3600" dirty="0">
                <a:latin typeface="Freestyle Script" panose="030804020302050B0404" pitchFamily="66" charset="0"/>
              </a:rPr>
              <a:t> il </a:t>
            </a:r>
            <a:r>
              <a:rPr sz="3600" dirty="0" err="1">
                <a:latin typeface="Freestyle Script" panose="030804020302050B0404" pitchFamily="66" charset="0"/>
              </a:rPr>
              <a:t>sistema</a:t>
            </a:r>
            <a:r>
              <a:rPr sz="3600" dirty="0">
                <a:latin typeface="Freestyle Script" panose="030804020302050B0404" pitchFamily="66" charset="0"/>
              </a:rPr>
              <a:t> (che </a:t>
            </a:r>
            <a:r>
              <a:rPr sz="3600" dirty="0" err="1">
                <a:latin typeface="Freestyle Script" panose="030804020302050B0404" pitchFamily="66" charset="0"/>
              </a:rPr>
              <a:t>quantisticamente</a:t>
            </a:r>
            <a:r>
              <a:rPr sz="3600" dirty="0">
                <a:latin typeface="Freestyle Script" panose="030804020302050B0404" pitchFamily="66" charset="0"/>
              </a:rPr>
              <a:t> è </a:t>
            </a:r>
            <a:r>
              <a:rPr sz="3600" dirty="0" err="1">
                <a:latin typeface="Freestyle Script" panose="030804020302050B0404" pitchFamily="66" charset="0"/>
              </a:rPr>
              <a:t>l’inverso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della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sua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energia</a:t>
            </a:r>
            <a:r>
              <a:rPr sz="3600" dirty="0">
                <a:latin typeface="Freestyle Script" panose="030804020302050B0404" pitchFamily="66" charset="0"/>
              </a:rPr>
              <a:t>) può </a:t>
            </a:r>
            <a:r>
              <a:rPr sz="3600" dirty="0" err="1">
                <a:latin typeface="Freestyle Script" panose="030804020302050B0404" pitchFamily="66" charset="0"/>
              </a:rPr>
              <a:t>apparirci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simmetrico</a:t>
            </a:r>
            <a:r>
              <a:rPr sz="3600" dirty="0">
                <a:latin typeface="Freestyle Script" panose="030804020302050B0404" pitchFamily="66" charset="0"/>
              </a:rPr>
              <a:t> o non </a:t>
            </a:r>
            <a:r>
              <a:rPr sz="3600" dirty="0" err="1">
                <a:latin typeface="Freestyle Script" panose="030804020302050B0404" pitchFamily="66" charset="0"/>
              </a:rPr>
              <a:t>simmetrico</a:t>
            </a:r>
            <a:endParaRPr sz="3600" dirty="0">
              <a:latin typeface="Freestyle Script" panose="030804020302050B0404" pitchFamily="66" charset="0"/>
            </a:endParaRPr>
          </a:p>
        </p:txBody>
      </p:sp>
      <p:sp>
        <p:nvSpPr>
          <p:cNvPr id="14" name="In funzione della distanza da cui osserviamo il sistema (che quantisticamente è l’inverso della sua energia) può apparirci simmetrico o non simmetrico">
            <a:extLst>
              <a:ext uri="{FF2B5EF4-FFF2-40B4-BE49-F238E27FC236}">
                <a16:creationId xmlns:a16="http://schemas.microsoft.com/office/drawing/2014/main" id="{F3DD6A38-A377-48BE-8984-48446EA219C1}"/>
              </a:ext>
            </a:extLst>
          </p:cNvPr>
          <p:cNvSpPr txBox="1"/>
          <p:nvPr/>
        </p:nvSpPr>
        <p:spPr>
          <a:xfrm>
            <a:off x="4347438" y="2089736"/>
            <a:ext cx="3849514" cy="678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300"/>
            </a:lvl1pPr>
          </a:lstStyle>
          <a:p>
            <a:pPr algn="ctr">
              <a:lnSpc>
                <a:spcPct val="80000"/>
              </a:lnSpc>
            </a:pPr>
            <a:r>
              <a:rPr lang="en-US" sz="4400" dirty="0">
                <a:latin typeface="Freestyle Script" panose="030804020302050B0404" pitchFamily="66" charset="0"/>
              </a:rPr>
              <a:t>Rottura “</a:t>
            </a:r>
            <a:r>
              <a:rPr lang="en-US" sz="4400" dirty="0" err="1">
                <a:latin typeface="Freestyle Script" panose="030804020302050B0404" pitchFamily="66" charset="0"/>
              </a:rPr>
              <a:t>esplicita</a:t>
            </a:r>
            <a:r>
              <a:rPr lang="en-US" sz="4400" dirty="0">
                <a:latin typeface="Freestyle Script" panose="030804020302050B0404" pitchFamily="66" charset="0"/>
              </a:rPr>
              <a:t>”</a:t>
            </a:r>
            <a:endParaRPr sz="4400" dirty="0">
              <a:latin typeface="Freestyle Script" panose="030804020302050B0404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" grpId="0" animBg="1" advAuto="0"/>
      <p:bldP spid="451" grpId="0" animBg="1" advAuto="0"/>
      <p:bldP spid="453" grpId="0" animBg="1"/>
      <p:bldP spid="11" grpId="0" animBg="1"/>
      <p:bldP spid="457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DF8049-D11B-6FFC-322E-FB5D0F400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Il più semplice meccanismo che permette di descrivere questa rottura spontanea nel MS è il meccanismo di Higgs (1964)">
            <a:extLst>
              <a:ext uri="{FF2B5EF4-FFF2-40B4-BE49-F238E27FC236}">
                <a16:creationId xmlns:a16="http://schemas.microsoft.com/office/drawing/2014/main" id="{9388C45B-60A1-7EFD-D183-AD7B3AA957DD}"/>
              </a:ext>
            </a:extLst>
          </p:cNvPr>
          <p:cNvSpPr txBox="1"/>
          <p:nvPr/>
        </p:nvSpPr>
        <p:spPr>
          <a:xfrm>
            <a:off x="553237" y="1565494"/>
            <a:ext cx="11898324" cy="1219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800"/>
            </a:lvl1pPr>
          </a:lstStyle>
          <a:p>
            <a:pPr>
              <a:lnSpc>
                <a:spcPct val="80000"/>
              </a:lnSpc>
            </a:pPr>
            <a:r>
              <a:rPr sz="4400" dirty="0">
                <a:latin typeface="Freestyle Script" panose="030804020302050B0404" pitchFamily="66" charset="0"/>
              </a:rPr>
              <a:t>Il più semplice </a:t>
            </a:r>
            <a:r>
              <a:rPr sz="4400" dirty="0" err="1">
                <a:latin typeface="Freestyle Script" panose="030804020302050B0404" pitchFamily="66" charset="0"/>
              </a:rPr>
              <a:t>meccanismo</a:t>
            </a:r>
            <a:r>
              <a:rPr sz="4400" dirty="0">
                <a:latin typeface="Freestyle Script" panose="030804020302050B0404" pitchFamily="66" charset="0"/>
              </a:rPr>
              <a:t> che </a:t>
            </a:r>
            <a:r>
              <a:rPr sz="4400" dirty="0" err="1">
                <a:latin typeface="Freestyle Script" panose="030804020302050B0404" pitchFamily="66" charset="0"/>
              </a:rPr>
              <a:t>permette</a:t>
            </a:r>
            <a:r>
              <a:rPr sz="4400" dirty="0">
                <a:latin typeface="Freestyle Script" panose="030804020302050B0404" pitchFamily="66" charset="0"/>
              </a:rPr>
              <a:t> di </a:t>
            </a:r>
            <a:r>
              <a:rPr sz="4400" dirty="0" err="1">
                <a:latin typeface="Freestyle Script" panose="030804020302050B0404" pitchFamily="66" charset="0"/>
              </a:rPr>
              <a:t>descrivere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lang="en-US" sz="4400" dirty="0">
                <a:latin typeface="Freestyle Script" panose="030804020302050B0404" pitchFamily="66" charset="0"/>
              </a:rPr>
              <a:t>la</a:t>
            </a:r>
            <a:r>
              <a:rPr sz="4400" dirty="0">
                <a:latin typeface="Freestyle Script" panose="030804020302050B0404" pitchFamily="66" charset="0"/>
              </a:rPr>
              <a:t> rottura </a:t>
            </a:r>
            <a:r>
              <a:rPr lang="en-US" sz="4400" dirty="0" err="1">
                <a:latin typeface="Freestyle Script" panose="030804020302050B0404" pitchFamily="66" charset="0"/>
              </a:rPr>
              <a:t>della</a:t>
            </a:r>
            <a:r>
              <a:rPr lang="en-US" sz="4400" dirty="0">
                <a:latin typeface="Freestyle Script" panose="030804020302050B0404" pitchFamily="66" charset="0"/>
              </a:rPr>
              <a:t> simmetria </a:t>
            </a:r>
            <a:r>
              <a:rPr lang="en-US" sz="4400" dirty="0" err="1">
                <a:latin typeface="Freestyle Script" panose="030804020302050B0404" pitchFamily="66" charset="0"/>
              </a:rPr>
              <a:t>elettrodebole</a:t>
            </a:r>
            <a:r>
              <a:rPr lang="en-US" sz="4400" dirty="0">
                <a:latin typeface="Freestyle Script" panose="030804020302050B0404" pitchFamily="66" charset="0"/>
              </a:rPr>
              <a:t> che </a:t>
            </a:r>
            <a:r>
              <a:rPr lang="en-US" sz="4400" dirty="0" err="1">
                <a:latin typeface="Freestyle Script" panose="030804020302050B0404" pitchFamily="66" charset="0"/>
              </a:rPr>
              <a:t>avviene</a:t>
            </a:r>
            <a:r>
              <a:rPr lang="en-US" sz="4400" dirty="0">
                <a:latin typeface="Freestyle Script" panose="030804020302050B0404" pitchFamily="66" charset="0"/>
              </a:rPr>
              <a:t> nel Modello Standard</a:t>
            </a:r>
            <a:r>
              <a:rPr sz="4400" dirty="0">
                <a:latin typeface="Freestyle Script" panose="030804020302050B0404" pitchFamily="66" charset="0"/>
              </a:rPr>
              <a:t> è il </a:t>
            </a:r>
            <a:r>
              <a:rPr sz="4400" dirty="0" err="1">
                <a:latin typeface="Freestyle Script" panose="030804020302050B0404" pitchFamily="66" charset="0"/>
              </a:rPr>
              <a:t>meccanismo</a:t>
            </a:r>
            <a:r>
              <a:rPr sz="4400" dirty="0">
                <a:latin typeface="Freestyle Script" panose="030804020302050B0404" pitchFamily="66" charset="0"/>
              </a:rPr>
              <a:t> di Higgs (1964)</a:t>
            </a:r>
          </a:p>
        </p:txBody>
      </p:sp>
      <p:sp>
        <p:nvSpPr>
          <p:cNvPr id="460" name="Il Modello di Higgs">
            <a:extLst>
              <a:ext uri="{FF2B5EF4-FFF2-40B4-BE49-F238E27FC236}">
                <a16:creationId xmlns:a16="http://schemas.microsoft.com/office/drawing/2014/main" id="{1941CBA3-F4D4-16F2-4952-15CF22CE5E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5888" y="-38100"/>
            <a:ext cx="12553024" cy="139104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>
                <a:latin typeface="Freestyle Script" panose="030804020302050B0404" pitchFamily="66" charset="0"/>
              </a:rPr>
              <a:t>Il Modello di Higgs</a:t>
            </a:r>
          </a:p>
        </p:txBody>
      </p:sp>
      <p:sp>
        <p:nvSpPr>
          <p:cNvPr id="461" name="Il bosone di Higgs è la particella che spiegherebbe questa apparente “asimmetria” della materia e quindi le masse di tutte le particelle elementari…">
            <a:extLst>
              <a:ext uri="{FF2B5EF4-FFF2-40B4-BE49-F238E27FC236}">
                <a16:creationId xmlns:a16="http://schemas.microsoft.com/office/drawing/2014/main" id="{20A39DB6-5459-457A-957F-9620F4A1A985}"/>
              </a:ext>
            </a:extLst>
          </p:cNvPr>
          <p:cNvSpPr txBox="1"/>
          <p:nvPr/>
        </p:nvSpPr>
        <p:spPr>
          <a:xfrm>
            <a:off x="5303351" y="3613238"/>
            <a:ext cx="7456784" cy="53655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lnSpc>
                <a:spcPct val="80000"/>
              </a:lnSpc>
              <a:spcBef>
                <a:spcPts val="1200"/>
              </a:spcBef>
              <a:defRPr sz="2600"/>
            </a:pPr>
            <a:r>
              <a:rPr sz="4000" dirty="0">
                <a:latin typeface="Freestyle Script" panose="030804020302050B0404" pitchFamily="66" charset="0"/>
              </a:rPr>
              <a:t>Il </a:t>
            </a:r>
            <a:r>
              <a:rPr sz="4000" dirty="0" err="1">
                <a:latin typeface="Freestyle Script" panose="030804020302050B0404" pitchFamily="66" charset="0"/>
              </a:rPr>
              <a:t>bosone</a:t>
            </a:r>
            <a:r>
              <a:rPr sz="4000" dirty="0">
                <a:latin typeface="Freestyle Script" panose="030804020302050B0404" pitchFamily="66" charset="0"/>
              </a:rPr>
              <a:t> di Higgs è la </a:t>
            </a:r>
            <a:r>
              <a:rPr sz="4000" dirty="0" err="1">
                <a:latin typeface="Freestyle Script" panose="030804020302050B0404" pitchFamily="66" charset="0"/>
              </a:rPr>
              <a:t>particella</a:t>
            </a:r>
            <a:r>
              <a:rPr sz="4000" dirty="0">
                <a:latin typeface="Freestyle Script" panose="030804020302050B0404" pitchFamily="66" charset="0"/>
              </a:rPr>
              <a:t> che </a:t>
            </a:r>
            <a:r>
              <a:rPr lang="en-US" sz="4000" dirty="0" err="1">
                <a:latin typeface="Freestyle Script" panose="030804020302050B0404" pitchFamily="66" charset="0"/>
              </a:rPr>
              <a:t>permette</a:t>
            </a:r>
            <a:r>
              <a:rPr lang="en-US" sz="4000" dirty="0">
                <a:latin typeface="Freestyle Script" panose="030804020302050B0404" pitchFamily="66" charset="0"/>
              </a:rPr>
              <a:t> di </a:t>
            </a:r>
            <a:r>
              <a:rPr lang="en-US" sz="4000" dirty="0" err="1">
                <a:latin typeface="Freestyle Script" panose="030804020302050B0404" pitchFamily="66" charset="0"/>
              </a:rPr>
              <a:t>spiegare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questa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apparente</a:t>
            </a:r>
            <a:r>
              <a:rPr sz="4000" dirty="0">
                <a:latin typeface="Freestyle Script" panose="030804020302050B0404" pitchFamily="66" charset="0"/>
              </a:rPr>
              <a:t> “</a:t>
            </a:r>
            <a:r>
              <a:rPr sz="4000" dirty="0" err="1">
                <a:latin typeface="Freestyle Script" panose="030804020302050B0404" pitchFamily="66" charset="0"/>
              </a:rPr>
              <a:t>asimmetria</a:t>
            </a:r>
            <a:r>
              <a:rPr sz="4000" dirty="0">
                <a:latin typeface="Freestyle Script" panose="030804020302050B0404" pitchFamily="66" charset="0"/>
              </a:rPr>
              <a:t>” </a:t>
            </a:r>
            <a:r>
              <a:rPr sz="4000" dirty="0" err="1">
                <a:latin typeface="Freestyle Script" panose="030804020302050B0404" pitchFamily="66" charset="0"/>
              </a:rPr>
              <a:t>della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materia</a:t>
            </a:r>
            <a:r>
              <a:rPr sz="4000" dirty="0">
                <a:latin typeface="Freestyle Script" panose="030804020302050B0404" pitchFamily="66" charset="0"/>
              </a:rPr>
              <a:t> e quindi le masse di tutte le </a:t>
            </a:r>
            <a:r>
              <a:rPr sz="4000" dirty="0" err="1">
                <a:latin typeface="Freestyle Script" panose="030804020302050B0404" pitchFamily="66" charset="0"/>
              </a:rPr>
              <a:t>particelle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elementar</a:t>
            </a:r>
            <a:r>
              <a:rPr lang="en-US" sz="4000" dirty="0" err="1">
                <a:latin typeface="Freestyle Script" panose="030804020302050B0404" pitchFamily="66" charset="0"/>
              </a:rPr>
              <a:t>i</a:t>
            </a:r>
            <a:endParaRPr sz="4000" dirty="0">
              <a:latin typeface="Freestyle Script" panose="030804020302050B0404" pitchFamily="66" charset="0"/>
            </a:endParaRPr>
          </a:p>
          <a:p>
            <a:pPr algn="just">
              <a:lnSpc>
                <a:spcPct val="80000"/>
              </a:lnSpc>
              <a:spcBef>
                <a:spcPts val="1200"/>
              </a:spcBef>
              <a:defRPr sz="2600"/>
            </a:pPr>
            <a:r>
              <a:rPr sz="4000" dirty="0">
                <a:latin typeface="Freestyle Script" panose="030804020302050B0404" pitchFamily="66" charset="0"/>
              </a:rPr>
              <a:t>La </a:t>
            </a:r>
            <a:r>
              <a:rPr sz="4000" dirty="0" err="1">
                <a:latin typeface="Freestyle Script" panose="030804020302050B0404" pitchFamily="66" charset="0"/>
              </a:rPr>
              <a:t>massa</a:t>
            </a:r>
            <a:r>
              <a:rPr sz="4000" dirty="0">
                <a:latin typeface="Freestyle Script" panose="030804020302050B0404" pitchFamily="66" charset="0"/>
              </a:rPr>
              <a:t> del</a:t>
            </a:r>
            <a:r>
              <a:rPr lang="en-US" sz="4000" dirty="0">
                <a:latin typeface="Freestyle Script" panose="030804020302050B0404" pitchFamily="66" charset="0"/>
              </a:rPr>
              <a:t> </a:t>
            </a:r>
            <a:r>
              <a:rPr lang="en-US" sz="4000" dirty="0" err="1">
                <a:latin typeface="Freestyle Script" panose="030804020302050B0404" pitchFamily="66" charset="0"/>
              </a:rPr>
              <a:t>bosone</a:t>
            </a:r>
            <a:r>
              <a:rPr lang="en-US" sz="4000" dirty="0">
                <a:latin typeface="Freestyle Script" panose="030804020302050B0404" pitchFamily="66" charset="0"/>
              </a:rPr>
              <a:t> di </a:t>
            </a:r>
            <a:r>
              <a:rPr sz="4000" dirty="0">
                <a:latin typeface="Freestyle Script" panose="030804020302050B0404" pitchFamily="66" charset="0"/>
              </a:rPr>
              <a:t>Higgs non </a:t>
            </a:r>
            <a:r>
              <a:rPr lang="en-US" sz="4000" dirty="0">
                <a:latin typeface="Freestyle Script" panose="030804020302050B0404" pitchFamily="66" charset="0"/>
              </a:rPr>
              <a:t>è una </a:t>
            </a:r>
            <a:r>
              <a:rPr lang="en-US" sz="4000" dirty="0" err="1">
                <a:latin typeface="Freestyle Script" panose="030804020302050B0404" pitchFamily="66" charset="0"/>
              </a:rPr>
              <a:t>predizione</a:t>
            </a:r>
            <a:r>
              <a:rPr lang="en-US" sz="4000" dirty="0">
                <a:latin typeface="Freestyle Script" panose="030804020302050B0404" pitchFamily="66" charset="0"/>
              </a:rPr>
              <a:t> del Modello Standard (anche se può essere </a:t>
            </a:r>
            <a:r>
              <a:rPr lang="en-US" sz="4000" dirty="0" err="1">
                <a:latin typeface="Freestyle Script" panose="030804020302050B0404" pitchFamily="66" charset="0"/>
              </a:rPr>
              <a:t>stimata</a:t>
            </a:r>
            <a:r>
              <a:rPr lang="en-US" sz="4000" dirty="0">
                <a:latin typeface="Freestyle Script" panose="030804020302050B0404" pitchFamily="66" charset="0"/>
              </a:rPr>
              <a:t> a partire dagli altri </a:t>
            </a:r>
            <a:r>
              <a:rPr lang="en-US" sz="4000" dirty="0" err="1">
                <a:latin typeface="Freestyle Script" panose="030804020302050B0404" pitchFamily="66" charset="0"/>
              </a:rPr>
              <a:t>parametri</a:t>
            </a:r>
            <a:r>
              <a:rPr lang="en-US" sz="4000" dirty="0">
                <a:latin typeface="Freestyle Script" panose="030804020302050B0404" pitchFamily="66" charset="0"/>
              </a:rPr>
              <a:t>) e l’unico modo di </a:t>
            </a:r>
            <a:r>
              <a:rPr lang="en-US" sz="4000" dirty="0" err="1">
                <a:latin typeface="Freestyle Script" panose="030804020302050B0404" pitchFamily="66" charset="0"/>
              </a:rPr>
              <a:t>determinarla</a:t>
            </a:r>
            <a:r>
              <a:rPr lang="en-US" sz="4000" dirty="0">
                <a:latin typeface="Freestyle Script" panose="030804020302050B0404" pitchFamily="66" charset="0"/>
              </a:rPr>
              <a:t> è </a:t>
            </a:r>
            <a:r>
              <a:rPr lang="en-US" sz="4000" dirty="0" err="1">
                <a:latin typeface="Freestyle Script" panose="030804020302050B0404" pitchFamily="66" charset="0"/>
              </a:rPr>
              <a:t>misurarla</a:t>
            </a:r>
            <a:r>
              <a:rPr lang="en-US" sz="4000" dirty="0">
                <a:latin typeface="Freestyle Script" panose="030804020302050B0404" pitchFamily="66" charset="0"/>
              </a:rPr>
              <a:t> </a:t>
            </a:r>
            <a:r>
              <a:rPr lang="en-US" sz="4000" dirty="0" err="1">
                <a:latin typeface="Freestyle Script" panose="030804020302050B0404" pitchFamily="66" charset="0"/>
              </a:rPr>
              <a:t>sperimentalmente</a:t>
            </a:r>
            <a:endParaRPr sz="4000" dirty="0">
              <a:latin typeface="Freestyle Script" panose="030804020302050B0404" pitchFamily="66" charset="0"/>
            </a:endParaRPr>
          </a:p>
          <a:p>
            <a:pPr algn="just">
              <a:lnSpc>
                <a:spcPct val="80000"/>
              </a:lnSpc>
              <a:spcBef>
                <a:spcPts val="1200"/>
              </a:spcBef>
              <a:defRPr sz="2600"/>
            </a:pPr>
            <a:r>
              <a:rPr sz="4000" dirty="0">
                <a:latin typeface="Freestyle Script" panose="030804020302050B0404" pitchFamily="66" charset="0"/>
              </a:rPr>
              <a:t>Nel 2012 il </a:t>
            </a:r>
            <a:r>
              <a:rPr sz="4000" dirty="0" err="1">
                <a:latin typeface="Freestyle Script" panose="030804020302050B0404" pitchFamily="66" charset="0"/>
              </a:rPr>
              <a:t>bosone</a:t>
            </a:r>
            <a:r>
              <a:rPr sz="4000" dirty="0">
                <a:latin typeface="Freestyle Script" panose="030804020302050B0404" pitchFamily="66" charset="0"/>
              </a:rPr>
              <a:t> di Higgs è stato </a:t>
            </a:r>
            <a:r>
              <a:rPr sz="4000" dirty="0" err="1">
                <a:latin typeface="Freestyle Script" panose="030804020302050B0404" pitchFamily="66" charset="0"/>
              </a:rPr>
              <a:t>scoperto</a:t>
            </a:r>
            <a:r>
              <a:rPr sz="4000" dirty="0">
                <a:latin typeface="Freestyle Script" panose="030804020302050B0404" pitchFamily="66" charset="0"/>
              </a:rPr>
              <a:t> al CERN di Ginevra grazie </a:t>
            </a:r>
            <a:r>
              <a:rPr sz="4000" dirty="0" err="1">
                <a:latin typeface="Freestyle Script" panose="030804020302050B0404" pitchFamily="66" charset="0"/>
              </a:rPr>
              <a:t>all’acceleratore</a:t>
            </a:r>
            <a:r>
              <a:rPr sz="4000" dirty="0">
                <a:latin typeface="Freestyle Script" panose="030804020302050B0404" pitchFamily="66" charset="0"/>
              </a:rPr>
              <a:t> LHC ed </a:t>
            </a:r>
            <a:r>
              <a:rPr sz="4000" dirty="0" err="1">
                <a:latin typeface="Freestyle Script" panose="030804020302050B0404" pitchFamily="66" charset="0"/>
              </a:rPr>
              <a:t>agli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esperimenti</a:t>
            </a:r>
            <a:r>
              <a:rPr sz="4000" dirty="0">
                <a:latin typeface="Freestyle Script" panose="030804020302050B0404" pitchFamily="66" charset="0"/>
              </a:rPr>
              <a:t> ATLAS e CMS (m=125 GeV)</a:t>
            </a:r>
          </a:p>
        </p:txBody>
      </p:sp>
      <p:pic>
        <p:nvPicPr>
          <p:cNvPr id="462" name="art_2_cover.jpg" descr="art_2_cover.jpg">
            <a:extLst>
              <a:ext uri="{FF2B5EF4-FFF2-40B4-BE49-F238E27FC236}">
                <a16:creationId xmlns:a16="http://schemas.microsoft.com/office/drawing/2014/main" id="{4866476B-FDC5-CED7-2E5A-42FA0D1049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947" r="7795"/>
          <a:stretch>
            <a:fillRect/>
          </a:stretch>
        </p:blipFill>
        <p:spPr>
          <a:xfrm>
            <a:off x="96043" y="3244498"/>
            <a:ext cx="5029296" cy="6369187"/>
          </a:xfrm>
          <a:prstGeom prst="rect">
            <a:avLst/>
          </a:prstGeom>
          <a:ln w="88900">
            <a:miter lim="400000"/>
          </a:ln>
        </p:spPr>
      </p:pic>
      <p:pic>
        <p:nvPicPr>
          <p:cNvPr id="3" name="higgs-and-englert.jpg" descr="higgs-and-englert.jpg">
            <a:extLst>
              <a:ext uri="{FF2B5EF4-FFF2-40B4-BE49-F238E27FC236}">
                <a16:creationId xmlns:a16="http://schemas.microsoft.com/office/drawing/2014/main" id="{54F552A4-732B-DE6B-E0ED-BFB36F7F925B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461161" y="3937395"/>
            <a:ext cx="6070601" cy="4533901"/>
          </a:xfrm>
          <a:prstGeom prst="rect">
            <a:avLst/>
          </a:prstGeom>
          <a:effectLst>
            <a:outerShdw blurRad="127000" dist="76200" dir="5520000" rotWithShape="0">
              <a:srgbClr val="000000">
                <a:alpha val="60000"/>
              </a:srgbClr>
            </a:outerShdw>
          </a:effectLst>
        </p:spPr>
      </p:pic>
      <p:pic>
        <p:nvPicPr>
          <p:cNvPr id="4" name="physics2013.jpg" descr="physics2013.jpg">
            <a:extLst>
              <a:ext uri="{FF2B5EF4-FFF2-40B4-BE49-F238E27FC236}">
                <a16:creationId xmlns:a16="http://schemas.microsoft.com/office/drawing/2014/main" id="{38E874DB-0B9F-FE62-FD5D-94C53B029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876" y="0"/>
            <a:ext cx="13016676" cy="3241153"/>
          </a:xfrm>
          <a:prstGeom prst="rect">
            <a:avLst/>
          </a:prstGeom>
          <a:ln w="889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56211435"/>
      </p:ext>
    </p:extLst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46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6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4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9" grpId="0" animBg="1" advAuto="0"/>
      <p:bldP spid="460" grpId="0" animBg="1" advAuto="0"/>
      <p:bldP spid="461" grpId="0" uiExpand="1" build="p" animBg="1" advAuto="0"/>
      <p:bldP spid="462" grpId="0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La scoperta in diretta"/>
          <p:cNvSpPr txBox="1">
            <a:spLocks noGrp="1"/>
          </p:cNvSpPr>
          <p:nvPr>
            <p:ph type="title"/>
          </p:nvPr>
        </p:nvSpPr>
        <p:spPr>
          <a:xfrm>
            <a:off x="225888" y="-38100"/>
            <a:ext cx="12553024" cy="139104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>
                <a:latin typeface="Freestyle Script" panose="030804020302050B0404" pitchFamily="66" charset="0"/>
              </a:rPr>
              <a:t>La </a:t>
            </a:r>
            <a:r>
              <a:rPr sz="10000" dirty="0" err="1">
                <a:latin typeface="Freestyle Script" panose="030804020302050B0404" pitchFamily="66" charset="0"/>
              </a:rPr>
              <a:t>scoperta</a:t>
            </a:r>
            <a:r>
              <a:rPr sz="10000" dirty="0">
                <a:latin typeface="Freestyle Script" panose="030804020302050B0404" pitchFamily="66" charset="0"/>
              </a:rPr>
              <a:t> in </a:t>
            </a:r>
            <a:r>
              <a:rPr sz="10000" dirty="0" err="1">
                <a:latin typeface="Freestyle Script" panose="030804020302050B0404" pitchFamily="66" charset="0"/>
              </a:rPr>
              <a:t>diretta</a:t>
            </a:r>
            <a:endParaRPr sz="10000" dirty="0">
              <a:latin typeface="Freestyle Script" panose="030804020302050B0404" pitchFamily="66" charset="0"/>
            </a:endParaRPr>
          </a:p>
        </p:txBody>
      </p:sp>
      <p:sp>
        <p:nvSpPr>
          <p:cNvPr id="467" name="Sono necessari anni per accumulare la statistica necessaria a studiare fenomeni rari come la produzione del bosone di Higgs, persino a collazionatori potenti come il LHC"/>
          <p:cNvSpPr txBox="1"/>
          <p:nvPr/>
        </p:nvSpPr>
        <p:spPr>
          <a:xfrm>
            <a:off x="344404" y="1306558"/>
            <a:ext cx="12315992" cy="17615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500"/>
            </a:lvl1pPr>
          </a:lstStyle>
          <a:p>
            <a:pPr algn="just">
              <a:lnSpc>
                <a:spcPct val="80000"/>
              </a:lnSpc>
            </a:pPr>
            <a:r>
              <a:rPr sz="4400" dirty="0">
                <a:latin typeface="Freestyle Script" panose="030804020302050B0404" pitchFamily="66" charset="0"/>
              </a:rPr>
              <a:t>Sono </a:t>
            </a:r>
            <a:r>
              <a:rPr sz="4400" dirty="0" err="1">
                <a:latin typeface="Freestyle Script" panose="030804020302050B0404" pitchFamily="66" charset="0"/>
              </a:rPr>
              <a:t>necessari</a:t>
            </a:r>
            <a:r>
              <a:rPr sz="4400" dirty="0">
                <a:latin typeface="Freestyle Script" panose="030804020302050B0404" pitchFamily="66" charset="0"/>
              </a:rPr>
              <a:t> anni per </a:t>
            </a:r>
            <a:r>
              <a:rPr sz="4400" dirty="0" err="1">
                <a:latin typeface="Freestyle Script" panose="030804020302050B0404" pitchFamily="66" charset="0"/>
              </a:rPr>
              <a:t>accumulare</a:t>
            </a:r>
            <a:r>
              <a:rPr sz="4400" dirty="0">
                <a:latin typeface="Freestyle Script" panose="030804020302050B0404" pitchFamily="66" charset="0"/>
              </a:rPr>
              <a:t> la </a:t>
            </a:r>
            <a:r>
              <a:rPr sz="4400" dirty="0" err="1">
                <a:latin typeface="Freestyle Script" panose="030804020302050B0404" pitchFamily="66" charset="0"/>
              </a:rPr>
              <a:t>statistica</a:t>
            </a:r>
            <a:r>
              <a:rPr lang="en-US" sz="4400" dirty="0">
                <a:latin typeface="Freestyle Script" panose="030804020302050B0404" pitchFamily="66" charset="0"/>
              </a:rPr>
              <a:t> (ossia un numero </a:t>
            </a:r>
            <a:r>
              <a:rPr lang="en-US" sz="4400" dirty="0" err="1">
                <a:latin typeface="Freestyle Script" panose="030804020302050B0404" pitchFamily="66" charset="0"/>
              </a:rPr>
              <a:t>sufficiente</a:t>
            </a:r>
            <a:r>
              <a:rPr lang="en-US" sz="4400" dirty="0">
                <a:latin typeface="Freestyle Script" panose="030804020302050B0404" pitchFamily="66" charset="0"/>
              </a:rPr>
              <a:t> di </a:t>
            </a:r>
            <a:r>
              <a:rPr lang="en-US" sz="4400" dirty="0" err="1">
                <a:latin typeface="Freestyle Script" panose="030804020302050B0404" pitchFamily="66" charset="0"/>
              </a:rPr>
              <a:t>osservazioni</a:t>
            </a:r>
            <a:r>
              <a:rPr lang="en-US" sz="4400" dirty="0">
                <a:latin typeface="Freestyle Script" panose="030804020302050B0404" pitchFamily="66" charset="0"/>
              </a:rPr>
              <a:t>)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necessaria</a:t>
            </a:r>
            <a:r>
              <a:rPr sz="4400" dirty="0">
                <a:latin typeface="Freestyle Script" panose="030804020302050B0404" pitchFamily="66" charset="0"/>
              </a:rPr>
              <a:t> a </a:t>
            </a:r>
            <a:r>
              <a:rPr sz="4400" dirty="0" err="1">
                <a:latin typeface="Freestyle Script" panose="030804020302050B0404" pitchFamily="66" charset="0"/>
              </a:rPr>
              <a:t>studiare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fenomeni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rari</a:t>
            </a:r>
            <a:r>
              <a:rPr sz="4400" dirty="0">
                <a:latin typeface="Freestyle Script" panose="030804020302050B0404" pitchFamily="66" charset="0"/>
              </a:rPr>
              <a:t> come la </a:t>
            </a:r>
            <a:r>
              <a:rPr sz="4400" dirty="0" err="1">
                <a:latin typeface="Freestyle Script" panose="030804020302050B0404" pitchFamily="66" charset="0"/>
              </a:rPr>
              <a:t>produzione</a:t>
            </a:r>
            <a:r>
              <a:rPr sz="4400" dirty="0">
                <a:latin typeface="Freestyle Script" panose="030804020302050B0404" pitchFamily="66" charset="0"/>
              </a:rPr>
              <a:t> del </a:t>
            </a:r>
            <a:r>
              <a:rPr sz="4400" dirty="0" err="1">
                <a:latin typeface="Freestyle Script" panose="030804020302050B0404" pitchFamily="66" charset="0"/>
              </a:rPr>
              <a:t>bosone</a:t>
            </a:r>
            <a:r>
              <a:rPr sz="4400" dirty="0">
                <a:latin typeface="Freestyle Script" panose="030804020302050B0404" pitchFamily="66" charset="0"/>
              </a:rPr>
              <a:t> di Higgs, </a:t>
            </a:r>
            <a:r>
              <a:rPr sz="4400" dirty="0" err="1">
                <a:latin typeface="Freestyle Script" panose="030804020302050B0404" pitchFamily="66" charset="0"/>
              </a:rPr>
              <a:t>persino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lang="en-US" sz="4400" dirty="0">
                <a:latin typeface="Freestyle Script" panose="030804020302050B0404" pitchFamily="66" charset="0"/>
              </a:rPr>
              <a:t>in </a:t>
            </a:r>
            <a:r>
              <a:rPr lang="en-US" sz="4400" dirty="0" err="1">
                <a:latin typeface="Freestyle Script" panose="030804020302050B0404" pitchFamily="66" charset="0"/>
              </a:rPr>
              <a:t>acceleratori</a:t>
            </a:r>
            <a:r>
              <a:rPr lang="en-US" sz="4400" dirty="0">
                <a:latin typeface="Freestyle Script" panose="030804020302050B0404" pitchFamily="66" charset="0"/>
              </a:rPr>
              <a:t> </a:t>
            </a:r>
            <a:r>
              <a:rPr lang="en-US" sz="4400" dirty="0" err="1">
                <a:latin typeface="Freestyle Script" panose="030804020302050B0404" pitchFamily="66" charset="0"/>
              </a:rPr>
              <a:t>potenti</a:t>
            </a:r>
            <a:r>
              <a:rPr lang="en-US" sz="4400" dirty="0">
                <a:latin typeface="Freestyle Script" panose="030804020302050B0404" pitchFamily="66" charset="0"/>
              </a:rPr>
              <a:t> e </a:t>
            </a:r>
            <a:r>
              <a:rPr lang="en-US" sz="4400" dirty="0" err="1">
                <a:latin typeface="Freestyle Script" panose="030804020302050B0404" pitchFamily="66" charset="0"/>
              </a:rPr>
              <a:t>sofisticati</a:t>
            </a:r>
            <a:r>
              <a:rPr lang="en-US" sz="4400" dirty="0">
                <a:latin typeface="Freestyle Script" panose="030804020302050B0404" pitchFamily="66" charset="0"/>
              </a:rPr>
              <a:t> come il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lang="en-US" sz="4400" dirty="0">
                <a:latin typeface="Freestyle Script" panose="030804020302050B0404" pitchFamily="66" charset="0"/>
              </a:rPr>
              <a:t>Large Hadron Collider</a:t>
            </a:r>
            <a:endParaRPr sz="4400" dirty="0">
              <a:latin typeface="Freestyle Script" panose="030804020302050B0404" pitchFamily="66" charset="0"/>
            </a:endParaRPr>
          </a:p>
        </p:txBody>
      </p:sp>
      <p:pic>
        <p:nvPicPr>
          <p:cNvPr id="468" name="4l-FixedScale-NoMuProf2.gif" descr="4l-FixedScale-NoMuProf2.gi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458521" y="3421727"/>
            <a:ext cx="6087758" cy="59042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6" grpId="0" animBg="1" advAuto="0"/>
      <p:bldP spid="467" grpId="0" animBg="1" advAuto="0"/>
      <p:bldP spid="468" grpId="0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E ora?"/>
          <p:cNvSpPr txBox="1">
            <a:spLocks noGrp="1"/>
          </p:cNvSpPr>
          <p:nvPr>
            <p:ph type="title"/>
          </p:nvPr>
        </p:nvSpPr>
        <p:spPr>
          <a:xfrm>
            <a:off x="370152" y="3156909"/>
            <a:ext cx="12264496" cy="343978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11000" dirty="0">
                <a:latin typeface="Freestyle Script" panose="030804020302050B0404" pitchFamily="66" charset="0"/>
              </a:rPr>
              <a:t>E ora?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0" grpId="0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Tutto funziona ma…"/>
          <p:cNvSpPr txBox="1">
            <a:spLocks noGrp="1"/>
          </p:cNvSpPr>
          <p:nvPr>
            <p:ph type="title" idx="4294967295"/>
          </p:nvPr>
        </p:nvSpPr>
        <p:spPr>
          <a:xfrm>
            <a:off x="225888" y="-38100"/>
            <a:ext cx="12553024" cy="139104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>
                <a:latin typeface="Freestyle Script" panose="030804020302050B0404" pitchFamily="66" charset="0"/>
              </a:rPr>
              <a:t>Tutto funziona ma…</a:t>
            </a:r>
          </a:p>
        </p:txBody>
      </p:sp>
      <p:sp>
        <p:nvSpPr>
          <p:cNvPr id="473" name="Il Modello Standard è stato testato per molti anni e con grande precisione ed ogni sua predizione è sempre stata verificata…"/>
          <p:cNvSpPr txBox="1"/>
          <p:nvPr/>
        </p:nvSpPr>
        <p:spPr>
          <a:xfrm>
            <a:off x="261193" y="1260406"/>
            <a:ext cx="12482413" cy="3694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just">
              <a:lnSpc>
                <a:spcPct val="80000"/>
              </a:lnSpc>
              <a:spcBef>
                <a:spcPts val="1200"/>
              </a:spcBef>
              <a:defRPr sz="2800"/>
            </a:pPr>
            <a:r>
              <a:rPr sz="4400" dirty="0">
                <a:latin typeface="Freestyle Script" panose="030804020302050B0404" pitchFamily="66" charset="0"/>
              </a:rPr>
              <a:t>Il Modello Standard è </a:t>
            </a:r>
            <a:r>
              <a:rPr lang="en-US" sz="4400" dirty="0">
                <a:latin typeface="Freestyle Script" panose="030804020302050B0404" pitchFamily="66" charset="0"/>
              </a:rPr>
              <a:t>uno </a:t>
            </a:r>
            <a:r>
              <a:rPr lang="en-US" sz="4400" dirty="0" err="1">
                <a:latin typeface="Freestyle Script" panose="030804020302050B0404" pitchFamily="66" charset="0"/>
              </a:rPr>
              <a:t>dei</a:t>
            </a:r>
            <a:r>
              <a:rPr lang="en-US" sz="4400" dirty="0">
                <a:latin typeface="Freestyle Script" panose="030804020302050B0404" pitchFamily="66" charset="0"/>
              </a:rPr>
              <a:t> </a:t>
            </a:r>
            <a:r>
              <a:rPr lang="en-US" sz="4400" dirty="0" err="1">
                <a:latin typeface="Freestyle Script" panose="030804020302050B0404" pitchFamily="66" charset="0"/>
              </a:rPr>
              <a:t>più</a:t>
            </a:r>
            <a:r>
              <a:rPr lang="en-US" sz="4400" dirty="0">
                <a:latin typeface="Freestyle Script" panose="030804020302050B0404" pitchFamily="66" charset="0"/>
              </a:rPr>
              <a:t> </a:t>
            </a:r>
            <a:r>
              <a:rPr lang="en-US" sz="4400" dirty="0" err="1">
                <a:latin typeface="Freestyle Script" panose="030804020302050B0404" pitchFamily="66" charset="0"/>
              </a:rPr>
              <a:t>grandi</a:t>
            </a:r>
            <a:r>
              <a:rPr lang="en-US" sz="4400" dirty="0">
                <a:latin typeface="Freestyle Script" panose="030804020302050B0404" pitchFamily="66" charset="0"/>
              </a:rPr>
              <a:t> </a:t>
            </a:r>
            <a:r>
              <a:rPr lang="en-US" sz="4400" dirty="0" err="1">
                <a:latin typeface="Freestyle Script" panose="030804020302050B0404" pitchFamily="66" charset="0"/>
              </a:rPr>
              <a:t>traguardi</a:t>
            </a:r>
            <a:r>
              <a:rPr lang="en-US" sz="4400" dirty="0">
                <a:latin typeface="Freestyle Script" panose="030804020302050B0404" pitchFamily="66" charset="0"/>
              </a:rPr>
              <a:t> </a:t>
            </a:r>
            <a:r>
              <a:rPr lang="en-US" sz="4400" dirty="0" err="1">
                <a:latin typeface="Freestyle Script" panose="030804020302050B0404" pitchFamily="66" charset="0"/>
              </a:rPr>
              <a:t>raggiunti</a:t>
            </a:r>
            <a:r>
              <a:rPr lang="en-US" sz="4400" dirty="0">
                <a:latin typeface="Freestyle Script" panose="030804020302050B0404" pitchFamily="66" charset="0"/>
              </a:rPr>
              <a:t> </a:t>
            </a:r>
            <a:r>
              <a:rPr lang="en-US" sz="4400" dirty="0" err="1">
                <a:latin typeface="Freestyle Script" panose="030804020302050B0404" pitchFamily="66" charset="0"/>
              </a:rPr>
              <a:t>dall’umanità</a:t>
            </a:r>
            <a:r>
              <a:rPr lang="en-US" sz="4400" dirty="0">
                <a:latin typeface="Freestyle Script" panose="030804020302050B0404" pitchFamily="66" charset="0"/>
              </a:rPr>
              <a:t> in termini di </a:t>
            </a:r>
            <a:r>
              <a:rPr lang="en-US" sz="4400" dirty="0" err="1">
                <a:latin typeface="Freestyle Script" panose="030804020302050B0404" pitchFamily="66" charset="0"/>
              </a:rPr>
              <a:t>comprensione</a:t>
            </a:r>
            <a:r>
              <a:rPr lang="en-US" sz="4400" dirty="0">
                <a:latin typeface="Freestyle Script" panose="030804020302050B0404" pitchFamily="66" charset="0"/>
              </a:rPr>
              <a:t> </a:t>
            </a:r>
            <a:r>
              <a:rPr lang="en-US" sz="4400" dirty="0" err="1">
                <a:latin typeface="Freestyle Script" panose="030804020302050B0404" pitchFamily="66" charset="0"/>
              </a:rPr>
              <a:t>della</a:t>
            </a:r>
            <a:r>
              <a:rPr lang="en-US" sz="4400" dirty="0">
                <a:latin typeface="Freestyle Script" panose="030804020302050B0404" pitchFamily="66" charset="0"/>
              </a:rPr>
              <a:t> Natura, </a:t>
            </a:r>
            <a:r>
              <a:rPr lang="en-US" sz="4400" dirty="0" err="1">
                <a:latin typeface="Freestyle Script" panose="030804020302050B0404" pitchFamily="66" charset="0"/>
              </a:rPr>
              <a:t>nonchè</a:t>
            </a:r>
            <a:r>
              <a:rPr lang="en-US" sz="4400" dirty="0">
                <a:latin typeface="Freestyle Script" panose="030804020302050B0404" pitchFamily="66" charset="0"/>
              </a:rPr>
              <a:t> la teoria </a:t>
            </a:r>
            <a:r>
              <a:rPr lang="en-US" sz="4400" dirty="0" err="1">
                <a:latin typeface="Freestyle Script" panose="030804020302050B0404" pitchFamily="66" charset="0"/>
              </a:rPr>
              <a:t>scientifica</a:t>
            </a:r>
            <a:r>
              <a:rPr lang="en-US" sz="4400" dirty="0">
                <a:latin typeface="Freestyle Script" panose="030804020302050B0404" pitchFamily="66" charset="0"/>
              </a:rPr>
              <a:t> più </a:t>
            </a:r>
            <a:r>
              <a:rPr lang="en-US" sz="4400" dirty="0" err="1">
                <a:latin typeface="Freestyle Script" panose="030804020302050B0404" pitchFamily="66" charset="0"/>
              </a:rPr>
              <a:t>completa</a:t>
            </a:r>
            <a:r>
              <a:rPr lang="en-US" sz="4400" dirty="0">
                <a:latin typeface="Freestyle Script" panose="030804020302050B0404" pitchFamily="66" charset="0"/>
              </a:rPr>
              <a:t> e meglio </a:t>
            </a:r>
            <a:r>
              <a:rPr lang="en-US" sz="4400" dirty="0" err="1">
                <a:latin typeface="Freestyle Script" panose="030804020302050B0404" pitchFamily="66" charset="0"/>
              </a:rPr>
              <a:t>verificata</a:t>
            </a:r>
            <a:r>
              <a:rPr lang="en-US" sz="4400" dirty="0">
                <a:latin typeface="Freestyle Script" panose="030804020302050B0404" pitchFamily="66" charset="0"/>
              </a:rPr>
              <a:t> </a:t>
            </a:r>
            <a:r>
              <a:rPr lang="en-US" sz="4400" dirty="0" err="1">
                <a:latin typeface="Freestyle Script" panose="030804020302050B0404" pitchFamily="66" charset="0"/>
              </a:rPr>
              <a:t>costruita</a:t>
            </a:r>
            <a:r>
              <a:rPr lang="en-US" sz="4400" dirty="0">
                <a:latin typeface="Freestyle Script" panose="030804020302050B0404" pitchFamily="66" charset="0"/>
              </a:rPr>
              <a:t> </a:t>
            </a:r>
            <a:r>
              <a:rPr lang="en-US" sz="4400" dirty="0" err="1">
                <a:latin typeface="Freestyle Script" panose="030804020302050B0404" pitchFamily="66" charset="0"/>
              </a:rPr>
              <a:t>fino</a:t>
            </a:r>
            <a:r>
              <a:rPr lang="en-US" sz="4400" dirty="0">
                <a:latin typeface="Freestyle Script" panose="030804020302050B0404" pitchFamily="66" charset="0"/>
              </a:rPr>
              <a:t> ad oggi</a:t>
            </a:r>
          </a:p>
          <a:p>
            <a:pPr algn="just">
              <a:lnSpc>
                <a:spcPct val="80000"/>
              </a:lnSpc>
              <a:spcBef>
                <a:spcPts val="1200"/>
              </a:spcBef>
              <a:defRPr sz="2800"/>
            </a:pPr>
            <a:r>
              <a:rPr lang="en-US" sz="4400" dirty="0">
                <a:latin typeface="Freestyle Script" panose="030804020302050B0404" pitchFamily="66" charset="0"/>
              </a:rPr>
              <a:t>È </a:t>
            </a:r>
            <a:r>
              <a:rPr sz="4400" dirty="0">
                <a:latin typeface="Freestyle Script" panose="030804020302050B0404" pitchFamily="66" charset="0"/>
              </a:rPr>
              <a:t>stato </a:t>
            </a:r>
            <a:r>
              <a:rPr sz="4400" dirty="0" err="1">
                <a:latin typeface="Freestyle Script" panose="030804020302050B0404" pitchFamily="66" charset="0"/>
              </a:rPr>
              <a:t>testato</a:t>
            </a:r>
            <a:r>
              <a:rPr sz="4400" dirty="0">
                <a:latin typeface="Freestyle Script" panose="030804020302050B0404" pitchFamily="66" charset="0"/>
              </a:rPr>
              <a:t> per molti anni e con </a:t>
            </a:r>
            <a:r>
              <a:rPr sz="4400" dirty="0" err="1">
                <a:latin typeface="Freestyle Script" panose="030804020302050B0404" pitchFamily="66" charset="0"/>
              </a:rPr>
              <a:t>grande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precisione</a:t>
            </a:r>
            <a:r>
              <a:rPr sz="4400" dirty="0">
                <a:latin typeface="Freestyle Script" panose="030804020302050B0404" pitchFamily="66" charset="0"/>
              </a:rPr>
              <a:t> ed ogni </a:t>
            </a:r>
            <a:r>
              <a:rPr sz="4400" dirty="0" err="1">
                <a:latin typeface="Freestyle Script" panose="030804020302050B0404" pitchFamily="66" charset="0"/>
              </a:rPr>
              <a:t>sua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predizione</a:t>
            </a:r>
            <a:r>
              <a:rPr sz="4400" dirty="0">
                <a:latin typeface="Freestyle Script" panose="030804020302050B0404" pitchFamily="66" charset="0"/>
              </a:rPr>
              <a:t> è sempre </a:t>
            </a:r>
            <a:r>
              <a:rPr sz="4400" dirty="0" err="1">
                <a:latin typeface="Freestyle Script" panose="030804020302050B0404" pitchFamily="66" charset="0"/>
              </a:rPr>
              <a:t>stata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verificata</a:t>
            </a:r>
            <a:endParaRPr sz="4400" dirty="0">
              <a:latin typeface="Freestyle Script" panose="030804020302050B0404" pitchFamily="66" charset="0"/>
            </a:endParaRPr>
          </a:p>
          <a:p>
            <a:pPr algn="just">
              <a:lnSpc>
                <a:spcPct val="80000"/>
              </a:lnSpc>
              <a:spcBef>
                <a:spcPts val="1200"/>
              </a:spcBef>
              <a:defRPr sz="2800"/>
            </a:pPr>
            <a:r>
              <a:rPr sz="4400" dirty="0">
                <a:latin typeface="Freestyle Script" panose="030804020302050B0404" pitchFamily="66" charset="0"/>
              </a:rPr>
              <a:t>Tuttavia ci sono molti problemi </a:t>
            </a:r>
            <a:r>
              <a:rPr sz="4400" dirty="0" err="1">
                <a:latin typeface="Freestyle Script" panose="030804020302050B0404" pitchFamily="66" charset="0"/>
              </a:rPr>
              <a:t>teorici</a:t>
            </a:r>
            <a:r>
              <a:rPr lang="en-US" sz="4400" dirty="0">
                <a:latin typeface="Freestyle Script" panose="030804020302050B0404" pitchFamily="66" charset="0"/>
              </a:rPr>
              <a:t> e </a:t>
            </a:r>
            <a:r>
              <a:rPr lang="en-US" sz="4400" dirty="0" err="1">
                <a:latin typeface="Freestyle Script" panose="030804020302050B0404" pitchFamily="66" charset="0"/>
              </a:rPr>
              <a:t>fenomenologici</a:t>
            </a:r>
            <a:r>
              <a:rPr sz="4400" dirty="0">
                <a:latin typeface="Freestyle Script" panose="030804020302050B0404" pitchFamily="66" charset="0"/>
              </a:rPr>
              <a:t> ancora </a:t>
            </a:r>
            <a:r>
              <a:rPr sz="4400" dirty="0" err="1">
                <a:latin typeface="Freestyle Script" panose="030804020302050B0404" pitchFamily="66" charset="0"/>
              </a:rPr>
              <a:t>aperti</a:t>
            </a:r>
            <a:r>
              <a:rPr sz="4400" dirty="0">
                <a:latin typeface="Freestyle Script" panose="030804020302050B0404" pitchFamily="66" charset="0"/>
              </a:rPr>
              <a:t> come ad esempio: </a:t>
            </a:r>
          </a:p>
        </p:txBody>
      </p:sp>
      <p:sp>
        <p:nvSpPr>
          <p:cNvPr id="474" name="le masse dei neutrini…"/>
          <p:cNvSpPr txBox="1"/>
          <p:nvPr/>
        </p:nvSpPr>
        <p:spPr>
          <a:xfrm>
            <a:off x="296499" y="4905862"/>
            <a:ext cx="12411802" cy="46730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59999" indent="-359999" algn="l">
              <a:lnSpc>
                <a:spcPct val="70000"/>
              </a:lnSpc>
              <a:spcBef>
                <a:spcPts val="1200"/>
              </a:spcBef>
              <a:buSzPct val="100000"/>
              <a:buChar char="•"/>
              <a:defRPr sz="2800"/>
            </a:pPr>
            <a:r>
              <a:rPr sz="4000" dirty="0">
                <a:latin typeface="Freestyle Script" panose="030804020302050B0404" pitchFamily="66" charset="0"/>
              </a:rPr>
              <a:t>le masse </a:t>
            </a:r>
            <a:r>
              <a:rPr sz="4000" dirty="0" err="1">
                <a:latin typeface="Freestyle Script" panose="030804020302050B0404" pitchFamily="66" charset="0"/>
              </a:rPr>
              <a:t>dei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neutrini</a:t>
            </a:r>
            <a:r>
              <a:rPr sz="4000" dirty="0">
                <a:latin typeface="Freestyle Script" panose="030804020302050B0404" pitchFamily="66" charset="0"/>
              </a:rPr>
              <a:t> </a:t>
            </a:r>
          </a:p>
          <a:p>
            <a:pPr marL="359999" indent="-359999" algn="l">
              <a:lnSpc>
                <a:spcPct val="70000"/>
              </a:lnSpc>
              <a:spcBef>
                <a:spcPts val="1200"/>
              </a:spcBef>
              <a:buSzPct val="100000"/>
              <a:buChar char="•"/>
              <a:defRPr sz="2800"/>
            </a:pPr>
            <a:r>
              <a:rPr sz="4000" dirty="0">
                <a:latin typeface="Freestyle Script" panose="030804020302050B0404" pitchFamily="66" charset="0"/>
              </a:rPr>
              <a:t>la </a:t>
            </a:r>
            <a:r>
              <a:rPr sz="4000" dirty="0" err="1">
                <a:latin typeface="Freestyle Script" panose="030804020302050B0404" pitchFamily="66" charset="0"/>
              </a:rPr>
              <a:t>materia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oscura</a:t>
            </a:r>
            <a:endParaRPr sz="4000" dirty="0">
              <a:latin typeface="Freestyle Script" panose="030804020302050B0404" pitchFamily="66" charset="0"/>
            </a:endParaRPr>
          </a:p>
          <a:p>
            <a:pPr marL="359999" indent="-359999" algn="l">
              <a:lnSpc>
                <a:spcPct val="70000"/>
              </a:lnSpc>
              <a:spcBef>
                <a:spcPts val="1200"/>
              </a:spcBef>
              <a:buSzPct val="100000"/>
              <a:buChar char="•"/>
              <a:defRPr sz="2800"/>
            </a:pPr>
            <a:r>
              <a:rPr sz="4000" dirty="0">
                <a:latin typeface="Freestyle Script" panose="030804020302050B0404" pitchFamily="66" charset="0"/>
              </a:rPr>
              <a:t>la </a:t>
            </a:r>
            <a:r>
              <a:rPr sz="4000" dirty="0" err="1">
                <a:latin typeface="Freestyle Script" panose="030804020302050B0404" pitchFamily="66" charset="0"/>
              </a:rPr>
              <a:t>grande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unificazione</a:t>
            </a:r>
            <a:r>
              <a:rPr sz="4000" dirty="0">
                <a:latin typeface="Freestyle Script" panose="030804020302050B0404" pitchFamily="66" charset="0"/>
              </a:rPr>
              <a:t> delle </a:t>
            </a:r>
            <a:r>
              <a:rPr sz="4000" dirty="0" err="1">
                <a:latin typeface="Freestyle Script" panose="030804020302050B0404" pitchFamily="66" charset="0"/>
              </a:rPr>
              <a:t>forze</a:t>
            </a:r>
            <a:endParaRPr sz="4000" dirty="0">
              <a:latin typeface="Freestyle Script" panose="030804020302050B0404" pitchFamily="66" charset="0"/>
            </a:endParaRPr>
          </a:p>
          <a:p>
            <a:pPr marL="359999" indent="-359999" algn="l">
              <a:lnSpc>
                <a:spcPct val="70000"/>
              </a:lnSpc>
              <a:spcBef>
                <a:spcPts val="1200"/>
              </a:spcBef>
              <a:buSzPct val="100000"/>
              <a:buChar char="•"/>
              <a:defRPr sz="2800"/>
            </a:pPr>
            <a:r>
              <a:rPr sz="4000" dirty="0" err="1">
                <a:latin typeface="Freestyle Script" panose="030804020302050B0404" pitchFamily="66" charset="0"/>
              </a:rPr>
              <a:t>perché</a:t>
            </a:r>
            <a:r>
              <a:rPr sz="4000" dirty="0">
                <a:latin typeface="Freestyle Script" panose="030804020302050B0404" pitchFamily="66" charset="0"/>
              </a:rPr>
              <a:t> una </a:t>
            </a:r>
            <a:r>
              <a:rPr sz="4000" dirty="0" err="1">
                <a:latin typeface="Freestyle Script" panose="030804020302050B0404" pitchFamily="66" charset="0"/>
              </a:rPr>
              <a:t>separazione</a:t>
            </a:r>
            <a:r>
              <a:rPr sz="4000" dirty="0">
                <a:latin typeface="Freestyle Script" panose="030804020302050B0404" pitchFamily="66" charset="0"/>
              </a:rPr>
              <a:t> così </a:t>
            </a:r>
            <a:r>
              <a:rPr sz="4000" dirty="0" err="1">
                <a:latin typeface="Freestyle Script" panose="030804020302050B0404" pitchFamily="66" charset="0"/>
              </a:rPr>
              <a:t>grande</a:t>
            </a:r>
            <a:r>
              <a:rPr sz="4000" dirty="0">
                <a:latin typeface="Freestyle Script" panose="030804020302050B0404" pitchFamily="66" charset="0"/>
              </a:rPr>
              <a:t> tra le diverse </a:t>
            </a:r>
            <a:r>
              <a:rPr sz="4000" dirty="0" err="1">
                <a:latin typeface="Freestyle Script" panose="030804020302050B0404" pitchFamily="66" charset="0"/>
              </a:rPr>
              <a:t>forze</a:t>
            </a:r>
            <a:r>
              <a:rPr sz="4000" dirty="0">
                <a:latin typeface="Freestyle Script" panose="030804020302050B0404" pitchFamily="66" charset="0"/>
              </a:rPr>
              <a:t>?</a:t>
            </a:r>
          </a:p>
          <a:p>
            <a:pPr marL="359999" indent="-359999" algn="l">
              <a:lnSpc>
                <a:spcPct val="70000"/>
              </a:lnSpc>
              <a:spcBef>
                <a:spcPts val="1200"/>
              </a:spcBef>
              <a:buSzPct val="100000"/>
              <a:buChar char="•"/>
              <a:defRPr sz="2800"/>
            </a:pPr>
            <a:r>
              <a:rPr sz="4000" dirty="0" err="1">
                <a:latin typeface="Freestyle Script" panose="030804020302050B0404" pitchFamily="66" charset="0"/>
              </a:rPr>
              <a:t>perché</a:t>
            </a:r>
            <a:r>
              <a:rPr sz="4000" dirty="0">
                <a:latin typeface="Freestyle Script" panose="030804020302050B0404" pitchFamily="66" charset="0"/>
              </a:rPr>
              <a:t> una </a:t>
            </a:r>
            <a:r>
              <a:rPr sz="4000" dirty="0" err="1">
                <a:latin typeface="Freestyle Script" panose="030804020302050B0404" pitchFamily="66" charset="0"/>
              </a:rPr>
              <a:t>separazione</a:t>
            </a:r>
            <a:r>
              <a:rPr sz="4000" dirty="0">
                <a:latin typeface="Freestyle Script" panose="030804020302050B0404" pitchFamily="66" charset="0"/>
              </a:rPr>
              <a:t> così </a:t>
            </a:r>
            <a:r>
              <a:rPr sz="4000" dirty="0" err="1">
                <a:latin typeface="Freestyle Script" panose="030804020302050B0404" pitchFamily="66" charset="0"/>
              </a:rPr>
              <a:t>grande</a:t>
            </a:r>
            <a:r>
              <a:rPr sz="4000" dirty="0">
                <a:latin typeface="Freestyle Script" panose="030804020302050B0404" pitchFamily="66" charset="0"/>
              </a:rPr>
              <a:t> tra le masse delle </a:t>
            </a:r>
            <a:r>
              <a:rPr sz="4000" dirty="0" err="1">
                <a:latin typeface="Freestyle Script" panose="030804020302050B0404" pitchFamily="66" charset="0"/>
              </a:rPr>
              <a:t>particelle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elementari</a:t>
            </a:r>
            <a:r>
              <a:rPr sz="4000" dirty="0">
                <a:latin typeface="Freestyle Script" panose="030804020302050B0404" pitchFamily="66" charset="0"/>
              </a:rPr>
              <a:t>?</a:t>
            </a:r>
          </a:p>
          <a:p>
            <a:pPr marL="359999" indent="-359999" algn="l">
              <a:lnSpc>
                <a:spcPct val="70000"/>
              </a:lnSpc>
              <a:spcBef>
                <a:spcPts val="1200"/>
              </a:spcBef>
              <a:buSzPct val="100000"/>
              <a:buChar char="•"/>
              <a:defRPr sz="2800"/>
            </a:pPr>
            <a:r>
              <a:rPr sz="4000" dirty="0">
                <a:latin typeface="Freestyle Script" panose="030804020302050B0404" pitchFamily="66" charset="0"/>
              </a:rPr>
              <a:t>che ne è </a:t>
            </a:r>
            <a:r>
              <a:rPr sz="4000" dirty="0" err="1">
                <a:latin typeface="Freestyle Script" panose="030804020302050B0404" pitchFamily="66" charset="0"/>
              </a:rPr>
              <a:t>della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gravità</a:t>
            </a:r>
            <a:r>
              <a:rPr sz="4000" dirty="0">
                <a:latin typeface="Freestyle Script" panose="030804020302050B0404" pitchFamily="66" charset="0"/>
              </a:rPr>
              <a:t>?</a:t>
            </a:r>
          </a:p>
          <a:p>
            <a:pPr marL="359999" indent="-359999" algn="l">
              <a:lnSpc>
                <a:spcPct val="70000"/>
              </a:lnSpc>
              <a:spcBef>
                <a:spcPts val="1200"/>
              </a:spcBef>
              <a:buSzPct val="100000"/>
              <a:buChar char="•"/>
              <a:defRPr sz="2800"/>
            </a:pPr>
            <a:r>
              <a:rPr sz="4000" dirty="0" err="1">
                <a:latin typeface="Freestyle Script" panose="030804020302050B0404" pitchFamily="66" charset="0"/>
              </a:rPr>
              <a:t>l’energia</a:t>
            </a:r>
            <a:r>
              <a:rPr sz="4000" dirty="0">
                <a:latin typeface="Freestyle Script" panose="030804020302050B0404" pitchFamily="66" charset="0"/>
              </a:rPr>
              <a:t> </a:t>
            </a:r>
            <a:r>
              <a:rPr sz="4000" dirty="0" err="1">
                <a:latin typeface="Freestyle Script" panose="030804020302050B0404" pitchFamily="66" charset="0"/>
              </a:rPr>
              <a:t>oscura</a:t>
            </a:r>
            <a:endParaRPr lang="en-US" sz="4000" dirty="0">
              <a:latin typeface="Freestyle Script" panose="030804020302050B0404" pitchFamily="66" charset="0"/>
            </a:endParaRPr>
          </a:p>
          <a:p>
            <a:pPr marL="359999" indent="-359999" algn="l">
              <a:lnSpc>
                <a:spcPct val="70000"/>
              </a:lnSpc>
              <a:spcBef>
                <a:spcPts val="1200"/>
              </a:spcBef>
              <a:buSzPct val="100000"/>
              <a:buChar char="•"/>
              <a:defRPr sz="2800"/>
            </a:pPr>
            <a:r>
              <a:rPr lang="en-US" sz="4000" dirty="0">
                <a:latin typeface="Freestyle Script" panose="030804020302050B0404" pitchFamily="66" charset="0"/>
              </a:rPr>
              <a:t>…</a:t>
            </a:r>
            <a:endParaRPr sz="4000" dirty="0">
              <a:latin typeface="Freestyle Script" panose="030804020302050B0404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7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4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4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4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4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4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4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2" grpId="0" animBg="1" advAuto="0"/>
      <p:bldP spid="473" grpId="0" animBg="1" advAuto="0"/>
      <p:bldP spid="474" grpId="0" uiExpand="1" build="p" bldLvl="5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… non è finita qui!"/>
          <p:cNvSpPr txBox="1">
            <a:spLocks noGrp="1"/>
          </p:cNvSpPr>
          <p:nvPr>
            <p:ph type="title" idx="4294967295"/>
          </p:nvPr>
        </p:nvSpPr>
        <p:spPr>
          <a:xfrm>
            <a:off x="225888" y="-38100"/>
            <a:ext cx="12553024" cy="139104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>
                <a:latin typeface="Freestyle Script" panose="030804020302050B0404" pitchFamily="66" charset="0"/>
              </a:rPr>
              <a:t>… non è </a:t>
            </a:r>
            <a:r>
              <a:rPr sz="10000" dirty="0" err="1">
                <a:latin typeface="Freestyle Script" panose="030804020302050B0404" pitchFamily="66" charset="0"/>
              </a:rPr>
              <a:t>finita</a:t>
            </a:r>
            <a:r>
              <a:rPr sz="10000" dirty="0">
                <a:latin typeface="Freestyle Script" panose="030804020302050B0404" pitchFamily="66" charset="0"/>
              </a:rPr>
              <a:t> qui!</a:t>
            </a:r>
          </a:p>
        </p:txBody>
      </p:sp>
      <p:sp>
        <p:nvSpPr>
          <p:cNvPr id="477" name="Per tutti questi motivi i fisici teorici cercano di estendere il Modello Standard a teorie più complete (e complicate) e i fisici sperimentali di testare le nuove teorie con esperimenti sempre più complessi"/>
          <p:cNvSpPr txBox="1"/>
          <p:nvPr/>
        </p:nvSpPr>
        <p:spPr>
          <a:xfrm>
            <a:off x="959643" y="1500919"/>
            <a:ext cx="11085514" cy="17615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800"/>
            </a:lvl1pPr>
          </a:lstStyle>
          <a:p>
            <a:pPr algn="just">
              <a:lnSpc>
                <a:spcPct val="80000"/>
              </a:lnSpc>
            </a:pPr>
            <a:r>
              <a:rPr sz="4400" dirty="0">
                <a:latin typeface="Freestyle Script" panose="030804020302050B0404" pitchFamily="66" charset="0"/>
              </a:rPr>
              <a:t>Per tutti questi </a:t>
            </a:r>
            <a:r>
              <a:rPr sz="4400" dirty="0" err="1">
                <a:latin typeface="Freestyle Script" panose="030804020302050B0404" pitchFamily="66" charset="0"/>
              </a:rPr>
              <a:t>motivi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fisici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teorici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cercano</a:t>
            </a:r>
            <a:r>
              <a:rPr sz="4400" dirty="0">
                <a:latin typeface="Freestyle Script" panose="030804020302050B0404" pitchFamily="66" charset="0"/>
              </a:rPr>
              <a:t> di </a:t>
            </a:r>
            <a:r>
              <a:rPr sz="4400" dirty="0" err="1">
                <a:latin typeface="Freestyle Script" panose="030804020302050B0404" pitchFamily="66" charset="0"/>
              </a:rPr>
              <a:t>estendere</a:t>
            </a:r>
            <a:r>
              <a:rPr sz="4400" dirty="0">
                <a:latin typeface="Freestyle Script" panose="030804020302050B0404" pitchFamily="66" charset="0"/>
              </a:rPr>
              <a:t> il Modello Standard a </a:t>
            </a:r>
            <a:r>
              <a:rPr sz="4400" dirty="0" err="1">
                <a:latin typeface="Freestyle Script" panose="030804020302050B0404" pitchFamily="66" charset="0"/>
              </a:rPr>
              <a:t>teorie</a:t>
            </a:r>
            <a:r>
              <a:rPr sz="4400" dirty="0">
                <a:latin typeface="Freestyle Script" panose="030804020302050B0404" pitchFamily="66" charset="0"/>
              </a:rPr>
              <a:t> più complete (e complicate) e </a:t>
            </a:r>
            <a:r>
              <a:rPr sz="4400" dirty="0" err="1">
                <a:latin typeface="Freestyle Script" panose="030804020302050B0404" pitchFamily="66" charset="0"/>
              </a:rPr>
              <a:t>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fisici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sperimentali</a:t>
            </a:r>
            <a:r>
              <a:rPr sz="4400" dirty="0">
                <a:latin typeface="Freestyle Script" panose="030804020302050B0404" pitchFamily="66" charset="0"/>
              </a:rPr>
              <a:t> di </a:t>
            </a:r>
            <a:r>
              <a:rPr sz="4400" dirty="0" err="1">
                <a:latin typeface="Freestyle Script" panose="030804020302050B0404" pitchFamily="66" charset="0"/>
              </a:rPr>
              <a:t>testare</a:t>
            </a:r>
            <a:r>
              <a:rPr sz="4400" dirty="0">
                <a:latin typeface="Freestyle Script" panose="030804020302050B0404" pitchFamily="66" charset="0"/>
              </a:rPr>
              <a:t> le </a:t>
            </a:r>
            <a:r>
              <a:rPr sz="4400" dirty="0" err="1">
                <a:latin typeface="Freestyle Script" panose="030804020302050B0404" pitchFamily="66" charset="0"/>
              </a:rPr>
              <a:t>nuove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teorie</a:t>
            </a:r>
            <a:r>
              <a:rPr sz="4400" dirty="0">
                <a:latin typeface="Freestyle Script" panose="030804020302050B0404" pitchFamily="66" charset="0"/>
              </a:rPr>
              <a:t> con </a:t>
            </a:r>
            <a:r>
              <a:rPr sz="4400" dirty="0" err="1">
                <a:latin typeface="Freestyle Script" panose="030804020302050B0404" pitchFamily="66" charset="0"/>
              </a:rPr>
              <a:t>esperimenti</a:t>
            </a:r>
            <a:r>
              <a:rPr sz="4400" dirty="0">
                <a:latin typeface="Freestyle Script" panose="030804020302050B0404" pitchFamily="66" charset="0"/>
              </a:rPr>
              <a:t> sempre più </a:t>
            </a:r>
            <a:r>
              <a:rPr sz="4400" dirty="0" err="1">
                <a:latin typeface="Freestyle Script" panose="030804020302050B0404" pitchFamily="66" charset="0"/>
              </a:rPr>
              <a:t>complessi</a:t>
            </a:r>
            <a:endParaRPr sz="4400" dirty="0">
              <a:latin typeface="Freestyle Script" panose="030804020302050B0404" pitchFamily="66" charset="0"/>
            </a:endParaRPr>
          </a:p>
        </p:txBody>
      </p:sp>
      <p:sp>
        <p:nvSpPr>
          <p:cNvPr id="478" name="Teoria"/>
          <p:cNvSpPr txBox="1"/>
          <p:nvPr/>
        </p:nvSpPr>
        <p:spPr>
          <a:xfrm>
            <a:off x="2361530" y="3495403"/>
            <a:ext cx="1375377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4000"/>
            </a:lvl1pPr>
          </a:lstStyle>
          <a:p>
            <a:pPr>
              <a:lnSpc>
                <a:spcPct val="80000"/>
              </a:lnSpc>
            </a:pPr>
            <a:r>
              <a:rPr sz="6000">
                <a:latin typeface="Freestyle Script" panose="030804020302050B0404" pitchFamily="66" charset="0"/>
              </a:rPr>
              <a:t>Teoria</a:t>
            </a:r>
          </a:p>
        </p:txBody>
      </p:sp>
      <p:sp>
        <p:nvSpPr>
          <p:cNvPr id="479" name="Estensioni del MS prevedono per esempio:"/>
          <p:cNvSpPr txBox="1"/>
          <p:nvPr/>
        </p:nvSpPr>
        <p:spPr>
          <a:xfrm>
            <a:off x="938782" y="4353241"/>
            <a:ext cx="4980980" cy="1219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800"/>
            </a:lvl1pPr>
          </a:lstStyle>
          <a:p>
            <a:pPr>
              <a:lnSpc>
                <a:spcPct val="80000"/>
              </a:lnSpc>
            </a:pPr>
            <a:r>
              <a:rPr sz="4400">
                <a:latin typeface="Freestyle Script" panose="030804020302050B0404" pitchFamily="66" charset="0"/>
              </a:rPr>
              <a:t>Estensioni del MS prevedono per esempio:</a:t>
            </a:r>
          </a:p>
        </p:txBody>
      </p:sp>
      <p:sp>
        <p:nvSpPr>
          <p:cNvPr id="480" name="Supersimmetria…"/>
          <p:cNvSpPr txBox="1"/>
          <p:nvPr/>
        </p:nvSpPr>
        <p:spPr>
          <a:xfrm>
            <a:off x="935639" y="5711977"/>
            <a:ext cx="3654847" cy="3460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359999" indent="-359999" algn="l">
              <a:lnSpc>
                <a:spcPct val="80000"/>
              </a:lnSpc>
              <a:spcBef>
                <a:spcPts val="1200"/>
              </a:spcBef>
              <a:buSzPct val="100000"/>
              <a:buChar char="•"/>
              <a:defRPr sz="2800"/>
            </a:pPr>
            <a:r>
              <a:rPr sz="4400">
                <a:latin typeface="Freestyle Script" panose="030804020302050B0404" pitchFamily="66" charset="0"/>
              </a:rPr>
              <a:t>Supersimmetria</a:t>
            </a:r>
          </a:p>
          <a:p>
            <a:pPr marL="359999" indent="-359999" algn="l">
              <a:lnSpc>
                <a:spcPct val="80000"/>
              </a:lnSpc>
              <a:spcBef>
                <a:spcPts val="1200"/>
              </a:spcBef>
              <a:buSzPct val="100000"/>
              <a:buChar char="•"/>
              <a:defRPr sz="2800"/>
            </a:pPr>
            <a:r>
              <a:rPr sz="4400">
                <a:latin typeface="Freestyle Script" panose="030804020302050B0404" pitchFamily="66" charset="0"/>
              </a:rPr>
              <a:t>Higgs composto</a:t>
            </a:r>
          </a:p>
          <a:p>
            <a:pPr marL="359999" indent="-359999" algn="l">
              <a:lnSpc>
                <a:spcPct val="80000"/>
              </a:lnSpc>
              <a:spcBef>
                <a:spcPts val="1200"/>
              </a:spcBef>
              <a:buSzPct val="100000"/>
              <a:buChar char="•"/>
              <a:defRPr sz="2800"/>
            </a:pPr>
            <a:r>
              <a:rPr sz="4400">
                <a:latin typeface="Freestyle Script" panose="030804020302050B0404" pitchFamily="66" charset="0"/>
              </a:rPr>
              <a:t>Extra dimensioni</a:t>
            </a:r>
          </a:p>
          <a:p>
            <a:pPr marL="359999" indent="-359999" algn="l">
              <a:lnSpc>
                <a:spcPct val="80000"/>
              </a:lnSpc>
              <a:spcBef>
                <a:spcPts val="1200"/>
              </a:spcBef>
              <a:buSzPct val="100000"/>
              <a:buChar char="•"/>
              <a:defRPr sz="2800"/>
            </a:pPr>
            <a:r>
              <a:rPr sz="4400">
                <a:latin typeface="Freestyle Script" panose="030804020302050B0404" pitchFamily="66" charset="0"/>
              </a:rPr>
              <a:t>Multi-verso</a:t>
            </a:r>
          </a:p>
          <a:p>
            <a:pPr marL="359999" indent="-359999" algn="l">
              <a:lnSpc>
                <a:spcPct val="80000"/>
              </a:lnSpc>
              <a:spcBef>
                <a:spcPts val="1200"/>
              </a:spcBef>
              <a:buSzPct val="100000"/>
              <a:buChar char="•"/>
              <a:defRPr sz="2800"/>
            </a:pPr>
            <a:r>
              <a:rPr sz="4400">
                <a:latin typeface="Freestyle Script" panose="030804020302050B0404" pitchFamily="66" charset="0"/>
              </a:rPr>
              <a:t>Teoria delle Stringhe</a:t>
            </a:r>
          </a:p>
        </p:txBody>
      </p:sp>
      <p:pic>
        <p:nvPicPr>
          <p:cNvPr id="48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2286" y="4247917"/>
            <a:ext cx="4980980" cy="5014409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6" grpId="0" animBg="1" advAuto="0"/>
      <p:bldP spid="477" grpId="0" animBg="1" advAuto="0"/>
      <p:bldP spid="478" grpId="0" animBg="1" advAuto="0"/>
      <p:bldP spid="479" grpId="0" animBg="1" advAuto="0"/>
      <p:bldP spid="480" grpId="0" animBg="1" advAuto="0"/>
      <p:bldP spid="481" grpId="0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Esperimenti"/>
          <p:cNvSpPr txBox="1"/>
          <p:nvPr/>
        </p:nvSpPr>
        <p:spPr>
          <a:xfrm>
            <a:off x="1484419" y="4345037"/>
            <a:ext cx="2324354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4000"/>
            </a:lvl1pPr>
          </a:lstStyle>
          <a:p>
            <a:pPr>
              <a:lnSpc>
                <a:spcPct val="80000"/>
              </a:lnSpc>
            </a:pPr>
            <a:r>
              <a:rPr sz="6000">
                <a:latin typeface="Freestyle Script" panose="030804020302050B0404" pitchFamily="66" charset="0"/>
              </a:rPr>
              <a:t>Esperimenti</a:t>
            </a:r>
          </a:p>
        </p:txBody>
      </p:sp>
      <p:sp>
        <p:nvSpPr>
          <p:cNvPr id="485" name="Mentre fanno esperimenti con il LHC, i fisici delle particelle stanno già pensando agli acceleratori del futuro!"/>
          <p:cNvSpPr txBox="1"/>
          <p:nvPr/>
        </p:nvSpPr>
        <p:spPr>
          <a:xfrm>
            <a:off x="561025" y="5267175"/>
            <a:ext cx="5339710" cy="2998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800"/>
            </a:lvl1pPr>
          </a:lstStyle>
          <a:p>
            <a:pPr>
              <a:lnSpc>
                <a:spcPct val="80000"/>
              </a:lnSpc>
            </a:pPr>
            <a:r>
              <a:rPr sz="4400" dirty="0" err="1">
                <a:latin typeface="Freestyle Script" panose="030804020302050B0404" pitchFamily="66" charset="0"/>
              </a:rPr>
              <a:t>Mentre</a:t>
            </a:r>
            <a:r>
              <a:rPr sz="4400" dirty="0">
                <a:latin typeface="Freestyle Script" panose="030804020302050B0404" pitchFamily="66" charset="0"/>
              </a:rPr>
              <a:t> fanno </a:t>
            </a:r>
            <a:r>
              <a:rPr sz="4400" dirty="0" err="1">
                <a:latin typeface="Freestyle Script" panose="030804020302050B0404" pitchFamily="66" charset="0"/>
              </a:rPr>
              <a:t>esperimenti</a:t>
            </a:r>
            <a:r>
              <a:rPr sz="4400" dirty="0">
                <a:latin typeface="Freestyle Script" panose="030804020302050B0404" pitchFamily="66" charset="0"/>
              </a:rPr>
              <a:t> con il LHC, </a:t>
            </a:r>
            <a:r>
              <a:rPr sz="4400" dirty="0" err="1">
                <a:latin typeface="Freestyle Script" panose="030804020302050B0404" pitchFamily="66" charset="0"/>
              </a:rPr>
              <a:t>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fisici</a:t>
            </a:r>
            <a:r>
              <a:rPr sz="4400" dirty="0">
                <a:latin typeface="Freestyle Script" panose="030804020302050B0404" pitchFamily="66" charset="0"/>
              </a:rPr>
              <a:t> delle </a:t>
            </a:r>
            <a:r>
              <a:rPr sz="4400" dirty="0" err="1">
                <a:latin typeface="Freestyle Script" panose="030804020302050B0404" pitchFamily="66" charset="0"/>
              </a:rPr>
              <a:t>particelle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stanno</a:t>
            </a:r>
            <a:r>
              <a:rPr sz="4400" dirty="0">
                <a:latin typeface="Freestyle Script" panose="030804020302050B0404" pitchFamily="66" charset="0"/>
              </a:rPr>
              <a:t> già </a:t>
            </a:r>
            <a:r>
              <a:rPr sz="4400" dirty="0" err="1">
                <a:latin typeface="Freestyle Script" panose="030804020302050B0404" pitchFamily="66" charset="0"/>
              </a:rPr>
              <a:t>pensando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agli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acceleratori</a:t>
            </a:r>
            <a:r>
              <a:rPr sz="4400" dirty="0">
                <a:latin typeface="Freestyle Script" panose="030804020302050B0404" pitchFamily="66" charset="0"/>
              </a:rPr>
              <a:t> del </a:t>
            </a:r>
            <a:r>
              <a:rPr sz="4400" dirty="0" err="1">
                <a:latin typeface="Freestyle Script" panose="030804020302050B0404" pitchFamily="66" charset="0"/>
              </a:rPr>
              <a:t>futuro</a:t>
            </a:r>
            <a:r>
              <a:rPr sz="4400" dirty="0">
                <a:latin typeface="Freestyle Script" panose="030804020302050B0404" pitchFamily="66" charset="0"/>
              </a:rPr>
              <a:t>!</a:t>
            </a:r>
            <a:endParaRPr lang="en-US" sz="4400" dirty="0">
              <a:latin typeface="Freestyle Script" panose="030804020302050B0404" pitchFamily="66" charset="0"/>
            </a:endParaRPr>
          </a:p>
          <a:p>
            <a:pPr>
              <a:lnSpc>
                <a:spcPct val="80000"/>
              </a:lnSpc>
            </a:pPr>
            <a:r>
              <a:rPr lang="en-US" sz="4400" dirty="0">
                <a:latin typeface="Freestyle Script" panose="030804020302050B0404" pitchFamily="66" charset="0"/>
              </a:rPr>
              <a:t>FCC: 100Km e 100TeV!</a:t>
            </a:r>
            <a:endParaRPr sz="4400" dirty="0">
              <a:latin typeface="Freestyle Script" panose="030804020302050B0404" pitchFamily="66" charset="0"/>
            </a:endParaRPr>
          </a:p>
        </p:txBody>
      </p:sp>
      <p:pic>
        <p:nvPicPr>
          <p:cNvPr id="486" name="pasted-image-small.png" descr="pasted-image-smal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2899" y="3701531"/>
            <a:ext cx="5855632" cy="5695517"/>
          </a:xfrm>
          <a:prstGeom prst="rect">
            <a:avLst/>
          </a:prstGeom>
          <a:ln w="88900">
            <a:miter lim="400000"/>
          </a:ln>
        </p:spPr>
      </p:pic>
      <p:sp>
        <p:nvSpPr>
          <p:cNvPr id="7" name="… non è finita qui!">
            <a:extLst>
              <a:ext uri="{FF2B5EF4-FFF2-40B4-BE49-F238E27FC236}">
                <a16:creationId xmlns:a16="http://schemas.microsoft.com/office/drawing/2014/main" id="{009D30F6-7B48-4B90-A7A2-7038CDE9AAE9}"/>
              </a:ext>
            </a:extLst>
          </p:cNvPr>
          <p:cNvSpPr txBox="1">
            <a:spLocks/>
          </p:cNvSpPr>
          <p:nvPr/>
        </p:nvSpPr>
        <p:spPr>
          <a:xfrm>
            <a:off x="225888" y="-38100"/>
            <a:ext cx="12553024" cy="1391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1pPr>
            <a:lvl2pPr marL="0" marR="0" indent="2286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2pPr>
            <a:lvl3pPr marL="0" marR="0" indent="4572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3pPr>
            <a:lvl4pPr marL="0" marR="0" indent="6858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4pPr>
            <a:lvl5pPr marL="0" marR="0" indent="9144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5pPr>
            <a:lvl6pPr marL="0" marR="0" indent="11430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6pPr>
            <a:lvl7pPr marL="0" marR="0" indent="13716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7pPr>
            <a:lvl8pPr marL="0" marR="0" indent="16002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8pPr>
            <a:lvl9pPr marL="0" marR="0" indent="18288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9pPr>
          </a:lstStyle>
          <a:p>
            <a:pPr hangingPunct="1"/>
            <a:r>
              <a:rPr lang="en-US" sz="10000" dirty="0">
                <a:latin typeface="Freestyle Script" panose="030804020302050B0404" pitchFamily="66" charset="0"/>
              </a:rPr>
              <a:t>… non è </a:t>
            </a:r>
            <a:r>
              <a:rPr lang="en-US" sz="10000" dirty="0" err="1">
                <a:latin typeface="Freestyle Script" panose="030804020302050B0404" pitchFamily="66" charset="0"/>
              </a:rPr>
              <a:t>finita</a:t>
            </a:r>
            <a:r>
              <a:rPr lang="en-US" sz="10000" dirty="0">
                <a:latin typeface="Freestyle Script" panose="030804020302050B0404" pitchFamily="66" charset="0"/>
              </a:rPr>
              <a:t> qui!</a:t>
            </a:r>
          </a:p>
        </p:txBody>
      </p:sp>
      <p:sp>
        <p:nvSpPr>
          <p:cNvPr id="8" name="Per tutti questi motivi i fisici teorici cercano di estendere il Modello Standard a teorie più complete (e complicate) e i fisici sperimentali di testare le nuove teorie con esperimenti sempre più complessi">
            <a:extLst>
              <a:ext uri="{FF2B5EF4-FFF2-40B4-BE49-F238E27FC236}">
                <a16:creationId xmlns:a16="http://schemas.microsoft.com/office/drawing/2014/main" id="{34A8A423-F4E5-4C40-B856-ADF9FD406CC4}"/>
              </a:ext>
            </a:extLst>
          </p:cNvPr>
          <p:cNvSpPr txBox="1"/>
          <p:nvPr/>
        </p:nvSpPr>
        <p:spPr>
          <a:xfrm>
            <a:off x="959643" y="1500919"/>
            <a:ext cx="11085514" cy="17615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800"/>
            </a:lvl1pPr>
          </a:lstStyle>
          <a:p>
            <a:pPr algn="just">
              <a:lnSpc>
                <a:spcPct val="80000"/>
              </a:lnSpc>
            </a:pPr>
            <a:r>
              <a:rPr sz="4400" dirty="0">
                <a:latin typeface="Freestyle Script" panose="030804020302050B0404" pitchFamily="66" charset="0"/>
              </a:rPr>
              <a:t>Per tutti questi </a:t>
            </a:r>
            <a:r>
              <a:rPr sz="4400" dirty="0" err="1">
                <a:latin typeface="Freestyle Script" panose="030804020302050B0404" pitchFamily="66" charset="0"/>
              </a:rPr>
              <a:t>motivi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fisici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teorici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cercano</a:t>
            </a:r>
            <a:r>
              <a:rPr sz="4400" dirty="0">
                <a:latin typeface="Freestyle Script" panose="030804020302050B0404" pitchFamily="66" charset="0"/>
              </a:rPr>
              <a:t> di </a:t>
            </a:r>
            <a:r>
              <a:rPr sz="4400" dirty="0" err="1">
                <a:latin typeface="Freestyle Script" panose="030804020302050B0404" pitchFamily="66" charset="0"/>
              </a:rPr>
              <a:t>estendere</a:t>
            </a:r>
            <a:r>
              <a:rPr sz="4400" dirty="0">
                <a:latin typeface="Freestyle Script" panose="030804020302050B0404" pitchFamily="66" charset="0"/>
              </a:rPr>
              <a:t> il Modello Standard a </a:t>
            </a:r>
            <a:r>
              <a:rPr sz="4400" dirty="0" err="1">
                <a:latin typeface="Freestyle Script" panose="030804020302050B0404" pitchFamily="66" charset="0"/>
              </a:rPr>
              <a:t>teorie</a:t>
            </a:r>
            <a:r>
              <a:rPr sz="4400" dirty="0">
                <a:latin typeface="Freestyle Script" panose="030804020302050B0404" pitchFamily="66" charset="0"/>
              </a:rPr>
              <a:t> più complete (e complicate) e </a:t>
            </a:r>
            <a:r>
              <a:rPr sz="4400" dirty="0" err="1">
                <a:latin typeface="Freestyle Script" panose="030804020302050B0404" pitchFamily="66" charset="0"/>
              </a:rPr>
              <a:t>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fisici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sperimentali</a:t>
            </a:r>
            <a:r>
              <a:rPr sz="4400" dirty="0">
                <a:latin typeface="Freestyle Script" panose="030804020302050B0404" pitchFamily="66" charset="0"/>
              </a:rPr>
              <a:t> di </a:t>
            </a:r>
            <a:r>
              <a:rPr sz="4400" dirty="0" err="1">
                <a:latin typeface="Freestyle Script" panose="030804020302050B0404" pitchFamily="66" charset="0"/>
              </a:rPr>
              <a:t>testare</a:t>
            </a:r>
            <a:r>
              <a:rPr sz="4400" dirty="0">
                <a:latin typeface="Freestyle Script" panose="030804020302050B0404" pitchFamily="66" charset="0"/>
              </a:rPr>
              <a:t> le </a:t>
            </a:r>
            <a:r>
              <a:rPr sz="4400" dirty="0" err="1">
                <a:latin typeface="Freestyle Script" panose="030804020302050B0404" pitchFamily="66" charset="0"/>
              </a:rPr>
              <a:t>nuove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teorie</a:t>
            </a:r>
            <a:r>
              <a:rPr sz="4400" dirty="0">
                <a:latin typeface="Freestyle Script" panose="030804020302050B0404" pitchFamily="66" charset="0"/>
              </a:rPr>
              <a:t> con </a:t>
            </a:r>
            <a:r>
              <a:rPr sz="4400" dirty="0" err="1">
                <a:latin typeface="Freestyle Script" panose="030804020302050B0404" pitchFamily="66" charset="0"/>
              </a:rPr>
              <a:t>esperimenti</a:t>
            </a:r>
            <a:r>
              <a:rPr sz="4400" dirty="0">
                <a:latin typeface="Freestyle Script" panose="030804020302050B0404" pitchFamily="66" charset="0"/>
              </a:rPr>
              <a:t> sempre più </a:t>
            </a:r>
            <a:r>
              <a:rPr sz="4400" dirty="0" err="1">
                <a:latin typeface="Freestyle Script" panose="030804020302050B0404" pitchFamily="66" charset="0"/>
              </a:rPr>
              <a:t>complessi</a:t>
            </a:r>
            <a:endParaRPr sz="4400" dirty="0">
              <a:latin typeface="Freestyle Script" panose="030804020302050B0404" pitchFamily="66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4" grpId="0" animBg="1" advAuto="0"/>
      <p:bldP spid="485" grpId="0" animBg="1" advAuto="0"/>
      <p:bldP spid="486" grpId="0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THE BEST IS YET TO COME"/>
          <p:cNvSpPr txBox="1">
            <a:spLocks noGrp="1"/>
          </p:cNvSpPr>
          <p:nvPr>
            <p:ph type="title" idx="4294967295"/>
          </p:nvPr>
        </p:nvSpPr>
        <p:spPr>
          <a:xfrm>
            <a:off x="225888" y="3026524"/>
            <a:ext cx="12553024" cy="139104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06908">
              <a:defRPr sz="6408"/>
            </a:lvl1pPr>
          </a:lstStyle>
          <a:p>
            <a:r>
              <a:rPr lang="en-US" sz="11000" dirty="0">
                <a:latin typeface="Freestyle Script" panose="030804020302050B0404" pitchFamily="66" charset="0"/>
              </a:rPr>
              <a:t>…E IL MEGLIO DEVE ANCORA VENIRE!</a:t>
            </a:r>
            <a:endParaRPr sz="11000" dirty="0">
              <a:latin typeface="Freestyle Script" panose="030804020302050B0404" pitchFamily="66" charset="0"/>
            </a:endParaRPr>
          </a:p>
        </p:txBody>
      </p:sp>
      <p:sp>
        <p:nvSpPr>
          <p:cNvPr id="490" name="THANK YOU"/>
          <p:cNvSpPr txBox="1"/>
          <p:nvPr/>
        </p:nvSpPr>
        <p:spPr>
          <a:xfrm>
            <a:off x="4836078" y="5853176"/>
            <a:ext cx="3332644" cy="1795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200"/>
            </a:lvl1pPr>
          </a:lstStyle>
          <a:p>
            <a:r>
              <a:rPr lang="en-US" sz="11000" dirty="0">
                <a:latin typeface="Freestyle Script" panose="030804020302050B0404" pitchFamily="66" charset="0"/>
              </a:rPr>
              <a:t>GRAZIE</a:t>
            </a:r>
            <a:endParaRPr sz="11000" dirty="0">
              <a:latin typeface="Freestyle Script" panose="030804020302050B0404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9" grpId="0" animBg="1" advAuto="0"/>
      <p:bldP spid="490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La fisica riduzionista affronta i quesiti chiave su ciò che ci circonda cercando di scomporlo in parti sempre più piccole e di spiegare le proprietà dei tasselli"/>
          <p:cNvSpPr txBox="1">
            <a:spLocks noGrp="1"/>
          </p:cNvSpPr>
          <p:nvPr>
            <p:ph type="body" sz="quarter" idx="1"/>
          </p:nvPr>
        </p:nvSpPr>
        <p:spPr>
          <a:xfrm>
            <a:off x="362280" y="1580290"/>
            <a:ext cx="12280240" cy="189140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 sz="2800"/>
            </a:lvl1pPr>
          </a:lstStyle>
          <a:p>
            <a:pPr algn="just"/>
            <a:r>
              <a:rPr sz="4800" dirty="0">
                <a:latin typeface="Freestyle Script" panose="030804020302050B0404" pitchFamily="66" charset="0"/>
              </a:rPr>
              <a:t>La fisica </a:t>
            </a:r>
            <a:r>
              <a:rPr sz="4800" dirty="0" err="1">
                <a:latin typeface="Freestyle Script" panose="030804020302050B0404" pitchFamily="66" charset="0"/>
              </a:rPr>
              <a:t>riduzionista</a:t>
            </a:r>
            <a:r>
              <a:rPr sz="4800" dirty="0">
                <a:latin typeface="Freestyle Script" panose="030804020302050B0404" pitchFamily="66" charset="0"/>
              </a:rPr>
              <a:t> </a:t>
            </a:r>
            <a:r>
              <a:rPr sz="4800" dirty="0" err="1">
                <a:latin typeface="Freestyle Script" panose="030804020302050B0404" pitchFamily="66" charset="0"/>
              </a:rPr>
              <a:t>affronta</a:t>
            </a:r>
            <a:r>
              <a:rPr sz="4800" dirty="0">
                <a:latin typeface="Freestyle Script" panose="030804020302050B0404" pitchFamily="66" charset="0"/>
              </a:rPr>
              <a:t> </a:t>
            </a:r>
            <a:r>
              <a:rPr sz="4800" dirty="0" err="1">
                <a:latin typeface="Freestyle Script" panose="030804020302050B0404" pitchFamily="66" charset="0"/>
              </a:rPr>
              <a:t>i</a:t>
            </a:r>
            <a:r>
              <a:rPr sz="4800" dirty="0">
                <a:latin typeface="Freestyle Script" panose="030804020302050B0404" pitchFamily="66" charset="0"/>
              </a:rPr>
              <a:t> </a:t>
            </a:r>
            <a:r>
              <a:rPr sz="4800" dirty="0" err="1">
                <a:latin typeface="Freestyle Script" panose="030804020302050B0404" pitchFamily="66" charset="0"/>
              </a:rPr>
              <a:t>quesiti</a:t>
            </a:r>
            <a:r>
              <a:rPr sz="4800" dirty="0">
                <a:latin typeface="Freestyle Script" panose="030804020302050B0404" pitchFamily="66" charset="0"/>
              </a:rPr>
              <a:t> </a:t>
            </a:r>
            <a:r>
              <a:rPr sz="4800" dirty="0" err="1">
                <a:latin typeface="Freestyle Script" panose="030804020302050B0404" pitchFamily="66" charset="0"/>
              </a:rPr>
              <a:t>chiave</a:t>
            </a:r>
            <a:r>
              <a:rPr sz="4800" dirty="0">
                <a:latin typeface="Freestyle Script" panose="030804020302050B0404" pitchFamily="66" charset="0"/>
              </a:rPr>
              <a:t> </a:t>
            </a:r>
            <a:r>
              <a:rPr sz="4800" dirty="0" err="1">
                <a:latin typeface="Freestyle Script" panose="030804020302050B0404" pitchFamily="66" charset="0"/>
              </a:rPr>
              <a:t>su</a:t>
            </a:r>
            <a:r>
              <a:rPr sz="4800" dirty="0">
                <a:latin typeface="Freestyle Script" panose="030804020302050B0404" pitchFamily="66" charset="0"/>
              </a:rPr>
              <a:t> </a:t>
            </a:r>
            <a:r>
              <a:rPr sz="4800" dirty="0" err="1">
                <a:latin typeface="Freestyle Script" panose="030804020302050B0404" pitchFamily="66" charset="0"/>
              </a:rPr>
              <a:t>ciò</a:t>
            </a:r>
            <a:r>
              <a:rPr sz="4800" dirty="0">
                <a:latin typeface="Freestyle Script" panose="030804020302050B0404" pitchFamily="66" charset="0"/>
              </a:rPr>
              <a:t> che ci </a:t>
            </a:r>
            <a:r>
              <a:rPr sz="4800" dirty="0" err="1">
                <a:latin typeface="Freestyle Script" panose="030804020302050B0404" pitchFamily="66" charset="0"/>
              </a:rPr>
              <a:t>circonda</a:t>
            </a:r>
            <a:r>
              <a:rPr sz="4800" dirty="0">
                <a:latin typeface="Freestyle Script" panose="030804020302050B0404" pitchFamily="66" charset="0"/>
              </a:rPr>
              <a:t> </a:t>
            </a:r>
            <a:r>
              <a:rPr sz="4800" dirty="0" err="1">
                <a:latin typeface="Freestyle Script" panose="030804020302050B0404" pitchFamily="66" charset="0"/>
              </a:rPr>
              <a:t>cercando</a:t>
            </a:r>
            <a:r>
              <a:rPr sz="4800" dirty="0">
                <a:latin typeface="Freestyle Script" panose="030804020302050B0404" pitchFamily="66" charset="0"/>
              </a:rPr>
              <a:t> di </a:t>
            </a:r>
            <a:r>
              <a:rPr sz="4800" dirty="0" err="1">
                <a:latin typeface="Freestyle Script" panose="030804020302050B0404" pitchFamily="66" charset="0"/>
              </a:rPr>
              <a:t>scomporlo</a:t>
            </a:r>
            <a:r>
              <a:rPr sz="4800" dirty="0">
                <a:latin typeface="Freestyle Script" panose="030804020302050B0404" pitchFamily="66" charset="0"/>
              </a:rPr>
              <a:t> in parti sempre più </a:t>
            </a:r>
            <a:r>
              <a:rPr sz="4800" dirty="0" err="1">
                <a:latin typeface="Freestyle Script" panose="030804020302050B0404" pitchFamily="66" charset="0"/>
              </a:rPr>
              <a:t>piccole</a:t>
            </a:r>
            <a:r>
              <a:rPr sz="4800" dirty="0">
                <a:latin typeface="Freestyle Script" panose="030804020302050B0404" pitchFamily="66" charset="0"/>
              </a:rPr>
              <a:t> e di </a:t>
            </a:r>
            <a:r>
              <a:rPr sz="4800" dirty="0" err="1">
                <a:latin typeface="Freestyle Script" panose="030804020302050B0404" pitchFamily="66" charset="0"/>
              </a:rPr>
              <a:t>spiegare</a:t>
            </a:r>
            <a:r>
              <a:rPr sz="4800" dirty="0">
                <a:latin typeface="Freestyle Script" panose="030804020302050B0404" pitchFamily="66" charset="0"/>
              </a:rPr>
              <a:t> le </a:t>
            </a:r>
            <a:r>
              <a:rPr sz="4800" dirty="0" err="1">
                <a:latin typeface="Freestyle Script" panose="030804020302050B0404" pitchFamily="66" charset="0"/>
              </a:rPr>
              <a:t>proprietà</a:t>
            </a:r>
            <a:r>
              <a:rPr sz="4800" dirty="0">
                <a:latin typeface="Freestyle Script" panose="030804020302050B0404" pitchFamily="66" charset="0"/>
              </a:rPr>
              <a:t> </a:t>
            </a:r>
            <a:r>
              <a:rPr sz="4800" dirty="0" err="1">
                <a:latin typeface="Freestyle Script" panose="030804020302050B0404" pitchFamily="66" charset="0"/>
              </a:rPr>
              <a:t>dei</a:t>
            </a:r>
            <a:r>
              <a:rPr sz="4800" dirty="0">
                <a:latin typeface="Freestyle Script" panose="030804020302050B0404" pitchFamily="66" charset="0"/>
              </a:rPr>
              <a:t> </a:t>
            </a:r>
            <a:r>
              <a:rPr sz="4800" dirty="0" err="1">
                <a:latin typeface="Freestyle Script" panose="030804020302050B0404" pitchFamily="66" charset="0"/>
              </a:rPr>
              <a:t>tasselli</a:t>
            </a:r>
            <a:endParaRPr sz="4800" dirty="0">
              <a:latin typeface="Freestyle Script" panose="030804020302050B0404" pitchFamily="66" charset="0"/>
            </a:endParaRPr>
          </a:p>
        </p:txBody>
      </p:sp>
      <p:sp>
        <p:nvSpPr>
          <p:cNvPr id="153" name="Fisica riduzionista"/>
          <p:cNvSpPr txBox="1"/>
          <p:nvPr/>
        </p:nvSpPr>
        <p:spPr>
          <a:xfrm>
            <a:off x="1706181" y="3678910"/>
            <a:ext cx="3189976" cy="948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3600"/>
              </a:spcBef>
              <a:defRPr sz="3100"/>
            </a:lvl1pPr>
          </a:lstStyle>
          <a:p>
            <a:pPr algn="ctr"/>
            <a:r>
              <a:rPr sz="5500" dirty="0">
                <a:latin typeface="Freestyle Script" panose="030804020302050B0404" pitchFamily="66" charset="0"/>
              </a:rPr>
              <a:t>Fisica </a:t>
            </a:r>
            <a:r>
              <a:rPr sz="5500" dirty="0" err="1">
                <a:latin typeface="Freestyle Script" panose="030804020302050B0404" pitchFamily="66" charset="0"/>
              </a:rPr>
              <a:t>riduzionista</a:t>
            </a:r>
            <a:endParaRPr sz="5500" dirty="0">
              <a:latin typeface="Freestyle Script" panose="030804020302050B0404" pitchFamily="66" charset="0"/>
            </a:endParaRPr>
          </a:p>
        </p:txBody>
      </p:sp>
      <p:sp>
        <p:nvSpPr>
          <p:cNvPr id="154" name="Formulazione e verifica (falsificazione) di teorie in grado di descrivere le leggi fondamentali della natura"/>
          <p:cNvSpPr txBox="1"/>
          <p:nvPr/>
        </p:nvSpPr>
        <p:spPr>
          <a:xfrm>
            <a:off x="684341" y="5049792"/>
            <a:ext cx="5433583" cy="1686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spcBef>
                <a:spcPts val="3600"/>
              </a:spcBef>
              <a:defRPr sz="2500"/>
            </a:lvl1pPr>
          </a:lstStyle>
          <a:p>
            <a:pPr>
              <a:lnSpc>
                <a:spcPct val="80000"/>
              </a:lnSpc>
            </a:pPr>
            <a:r>
              <a:rPr sz="4200" dirty="0" err="1">
                <a:latin typeface="Freestyle Script" panose="030804020302050B0404" pitchFamily="66" charset="0"/>
              </a:rPr>
              <a:t>Formulazione</a:t>
            </a:r>
            <a:r>
              <a:rPr sz="4200" dirty="0">
                <a:latin typeface="Freestyle Script" panose="030804020302050B0404" pitchFamily="66" charset="0"/>
              </a:rPr>
              <a:t> e </a:t>
            </a:r>
            <a:r>
              <a:rPr sz="4200" dirty="0" err="1">
                <a:latin typeface="Freestyle Script" panose="030804020302050B0404" pitchFamily="66" charset="0"/>
              </a:rPr>
              <a:t>verifica</a:t>
            </a:r>
            <a:r>
              <a:rPr sz="4200" dirty="0">
                <a:latin typeface="Freestyle Script" panose="030804020302050B0404" pitchFamily="66" charset="0"/>
              </a:rPr>
              <a:t> (</a:t>
            </a:r>
            <a:r>
              <a:rPr sz="4200" dirty="0" err="1">
                <a:latin typeface="Freestyle Script" panose="030804020302050B0404" pitchFamily="66" charset="0"/>
              </a:rPr>
              <a:t>falsificazione</a:t>
            </a:r>
            <a:r>
              <a:rPr sz="4200" dirty="0">
                <a:latin typeface="Freestyle Script" panose="030804020302050B0404" pitchFamily="66" charset="0"/>
              </a:rPr>
              <a:t>) di </a:t>
            </a:r>
            <a:r>
              <a:rPr sz="4200" dirty="0" err="1">
                <a:latin typeface="Freestyle Script" panose="030804020302050B0404" pitchFamily="66" charset="0"/>
              </a:rPr>
              <a:t>teorie</a:t>
            </a:r>
            <a:r>
              <a:rPr sz="4200" dirty="0">
                <a:latin typeface="Freestyle Script" panose="030804020302050B0404" pitchFamily="66" charset="0"/>
              </a:rPr>
              <a:t> in </a:t>
            </a:r>
            <a:r>
              <a:rPr sz="4200" dirty="0" err="1">
                <a:latin typeface="Freestyle Script" panose="030804020302050B0404" pitchFamily="66" charset="0"/>
              </a:rPr>
              <a:t>grado</a:t>
            </a:r>
            <a:r>
              <a:rPr sz="4200" dirty="0">
                <a:latin typeface="Freestyle Script" panose="030804020302050B0404" pitchFamily="66" charset="0"/>
              </a:rPr>
              <a:t> di </a:t>
            </a:r>
            <a:r>
              <a:rPr sz="4200" dirty="0" err="1">
                <a:latin typeface="Freestyle Script" panose="030804020302050B0404" pitchFamily="66" charset="0"/>
              </a:rPr>
              <a:t>descrivere</a:t>
            </a:r>
            <a:r>
              <a:rPr sz="4200" dirty="0">
                <a:latin typeface="Freestyle Script" panose="030804020302050B0404" pitchFamily="66" charset="0"/>
              </a:rPr>
              <a:t> le </a:t>
            </a:r>
            <a:r>
              <a:rPr sz="4200" dirty="0" err="1">
                <a:latin typeface="Freestyle Script" panose="030804020302050B0404" pitchFamily="66" charset="0"/>
              </a:rPr>
              <a:t>leggi</a:t>
            </a:r>
            <a:r>
              <a:rPr sz="4200" dirty="0">
                <a:latin typeface="Freestyle Script" panose="030804020302050B0404" pitchFamily="66" charset="0"/>
              </a:rPr>
              <a:t> </a:t>
            </a:r>
            <a:r>
              <a:rPr sz="4200" dirty="0" err="1">
                <a:latin typeface="Freestyle Script" panose="030804020302050B0404" pitchFamily="66" charset="0"/>
              </a:rPr>
              <a:t>fondamentali</a:t>
            </a:r>
            <a:r>
              <a:rPr sz="4200" dirty="0">
                <a:latin typeface="Freestyle Script" panose="030804020302050B0404" pitchFamily="66" charset="0"/>
              </a:rPr>
              <a:t> </a:t>
            </a:r>
            <a:r>
              <a:rPr sz="4200" dirty="0" err="1">
                <a:latin typeface="Freestyle Script" panose="030804020302050B0404" pitchFamily="66" charset="0"/>
              </a:rPr>
              <a:t>della</a:t>
            </a:r>
            <a:r>
              <a:rPr sz="4200" dirty="0">
                <a:latin typeface="Freestyle Script" panose="030804020302050B0404" pitchFamily="66" charset="0"/>
              </a:rPr>
              <a:t> natura</a:t>
            </a:r>
          </a:p>
        </p:txBody>
      </p:sp>
      <p:sp>
        <p:nvSpPr>
          <p:cNvPr id="155" name="Fisica applicata"/>
          <p:cNvSpPr txBox="1"/>
          <p:nvPr/>
        </p:nvSpPr>
        <p:spPr>
          <a:xfrm>
            <a:off x="8083033" y="3678910"/>
            <a:ext cx="2826095" cy="948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3600"/>
              </a:spcBef>
              <a:defRPr sz="3100"/>
            </a:lvl1pPr>
          </a:lstStyle>
          <a:p>
            <a:pPr algn="ctr"/>
            <a:r>
              <a:rPr sz="5500" dirty="0">
                <a:latin typeface="Freestyle Script" panose="030804020302050B0404" pitchFamily="66" charset="0"/>
              </a:rPr>
              <a:t>Fisica </a:t>
            </a:r>
            <a:r>
              <a:rPr sz="5500" dirty="0" err="1">
                <a:latin typeface="Freestyle Script" panose="030804020302050B0404" pitchFamily="66" charset="0"/>
              </a:rPr>
              <a:t>applicata</a:t>
            </a:r>
            <a:endParaRPr sz="5500" dirty="0">
              <a:latin typeface="Freestyle Script" panose="030804020302050B0404" pitchFamily="66" charset="0"/>
            </a:endParaRPr>
          </a:p>
        </p:txBody>
      </p:sp>
      <p:sp>
        <p:nvSpPr>
          <p:cNvPr id="156" name="Applicazione delle leggi fondamentali formulate dalla fisica riduzionista a sistemi complessi (reali)"/>
          <p:cNvSpPr txBox="1"/>
          <p:nvPr/>
        </p:nvSpPr>
        <p:spPr>
          <a:xfrm>
            <a:off x="7209981" y="5049793"/>
            <a:ext cx="4999458" cy="1686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3600"/>
              </a:spcBef>
              <a:defRPr sz="2500"/>
            </a:lvl1pPr>
          </a:lstStyle>
          <a:p>
            <a:pPr>
              <a:lnSpc>
                <a:spcPct val="80000"/>
              </a:lnSpc>
            </a:pPr>
            <a:r>
              <a:rPr sz="4200" dirty="0" err="1">
                <a:latin typeface="Freestyle Script" panose="030804020302050B0404" pitchFamily="66" charset="0"/>
              </a:rPr>
              <a:t>Applicazione</a:t>
            </a:r>
            <a:r>
              <a:rPr sz="4200" dirty="0">
                <a:latin typeface="Freestyle Script" panose="030804020302050B0404" pitchFamily="66" charset="0"/>
              </a:rPr>
              <a:t> delle </a:t>
            </a:r>
            <a:r>
              <a:rPr sz="4200" dirty="0" err="1">
                <a:latin typeface="Freestyle Script" panose="030804020302050B0404" pitchFamily="66" charset="0"/>
              </a:rPr>
              <a:t>leggi</a:t>
            </a:r>
            <a:r>
              <a:rPr sz="4200" dirty="0">
                <a:latin typeface="Freestyle Script" panose="030804020302050B0404" pitchFamily="66" charset="0"/>
              </a:rPr>
              <a:t> </a:t>
            </a:r>
            <a:r>
              <a:rPr sz="4200" dirty="0" err="1">
                <a:latin typeface="Freestyle Script" panose="030804020302050B0404" pitchFamily="66" charset="0"/>
              </a:rPr>
              <a:t>fondamentali</a:t>
            </a:r>
            <a:r>
              <a:rPr sz="4200" dirty="0">
                <a:latin typeface="Freestyle Script" panose="030804020302050B0404" pitchFamily="66" charset="0"/>
              </a:rPr>
              <a:t> formulate dalla fisica </a:t>
            </a:r>
            <a:r>
              <a:rPr sz="4200" dirty="0" err="1">
                <a:latin typeface="Freestyle Script" panose="030804020302050B0404" pitchFamily="66" charset="0"/>
              </a:rPr>
              <a:t>riduzionista</a:t>
            </a:r>
            <a:r>
              <a:rPr sz="4200" dirty="0">
                <a:latin typeface="Freestyle Script" panose="030804020302050B0404" pitchFamily="66" charset="0"/>
              </a:rPr>
              <a:t> a </a:t>
            </a:r>
            <a:r>
              <a:rPr sz="4200" dirty="0" err="1">
                <a:latin typeface="Freestyle Script" panose="030804020302050B0404" pitchFamily="66" charset="0"/>
              </a:rPr>
              <a:t>sistemi</a:t>
            </a:r>
            <a:r>
              <a:rPr sz="4200" dirty="0">
                <a:latin typeface="Freestyle Script" panose="030804020302050B0404" pitchFamily="66" charset="0"/>
              </a:rPr>
              <a:t> </a:t>
            </a:r>
            <a:r>
              <a:rPr sz="4200" dirty="0" err="1">
                <a:latin typeface="Freestyle Script" panose="030804020302050B0404" pitchFamily="66" charset="0"/>
              </a:rPr>
              <a:t>complessi</a:t>
            </a:r>
            <a:r>
              <a:rPr sz="4200" dirty="0">
                <a:latin typeface="Freestyle Script" panose="030804020302050B0404" pitchFamily="66" charset="0"/>
              </a:rPr>
              <a:t> (</a:t>
            </a:r>
            <a:r>
              <a:rPr sz="4200" dirty="0" err="1">
                <a:latin typeface="Freestyle Script" panose="030804020302050B0404" pitchFamily="66" charset="0"/>
              </a:rPr>
              <a:t>reali</a:t>
            </a:r>
            <a:r>
              <a:rPr sz="4200" dirty="0">
                <a:latin typeface="Freestyle Script" panose="030804020302050B0404" pitchFamily="66" charset="0"/>
              </a:rPr>
              <a:t>)</a:t>
            </a:r>
          </a:p>
        </p:txBody>
      </p:sp>
      <p:grpSp>
        <p:nvGrpSpPr>
          <p:cNvPr id="163" name="Group"/>
          <p:cNvGrpSpPr/>
          <p:nvPr/>
        </p:nvGrpSpPr>
        <p:grpSpPr>
          <a:xfrm>
            <a:off x="8076693" y="7189899"/>
            <a:ext cx="3108161" cy="2286349"/>
            <a:chOff x="-1" y="0"/>
            <a:chExt cx="3108160" cy="2286348"/>
          </a:xfrm>
        </p:grpSpPr>
        <p:sp>
          <p:nvSpPr>
            <p:cNvPr id="157" name="Line"/>
            <p:cNvSpPr/>
            <p:nvPr/>
          </p:nvSpPr>
          <p:spPr>
            <a:xfrm>
              <a:off x="402329" y="1911397"/>
              <a:ext cx="2705830" cy="1"/>
            </a:xfrm>
            <a:prstGeom prst="line">
              <a:avLst/>
            </a:prstGeom>
            <a:noFill/>
            <a:ln w="50800" cap="flat">
              <a:solidFill>
                <a:srgbClr val="FFFF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58" name="Line"/>
            <p:cNvSpPr/>
            <p:nvPr/>
          </p:nvSpPr>
          <p:spPr>
            <a:xfrm flipV="1">
              <a:off x="420040" y="0"/>
              <a:ext cx="1" cy="1922894"/>
            </a:xfrm>
            <a:prstGeom prst="line">
              <a:avLst/>
            </a:prstGeom>
            <a:noFill/>
            <a:ln w="50800" cap="flat">
              <a:solidFill>
                <a:srgbClr val="FFFF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pic>
          <p:nvPicPr>
            <p:cNvPr id="159" name="Line Shape" descr="Line Shape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0723" y="154964"/>
              <a:ext cx="2548587" cy="1811655"/>
            </a:xfrm>
            <a:prstGeom prst="rect">
              <a:avLst/>
            </a:prstGeom>
            <a:effectLst/>
          </p:spPr>
        </p:pic>
        <p:sp>
          <p:nvSpPr>
            <p:cNvPr id="161" name="progresso"/>
            <p:cNvSpPr txBox="1"/>
            <p:nvPr/>
          </p:nvSpPr>
          <p:spPr>
            <a:xfrm rot="16200000">
              <a:off x="-333158" y="876647"/>
              <a:ext cx="1034616" cy="368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sz="18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progresso</a:t>
              </a:r>
            </a:p>
          </p:txBody>
        </p:sp>
        <p:sp>
          <p:nvSpPr>
            <p:cNvPr id="162" name="tempo"/>
            <p:cNvSpPr txBox="1"/>
            <p:nvPr/>
          </p:nvSpPr>
          <p:spPr>
            <a:xfrm>
              <a:off x="1306707" y="1918047"/>
              <a:ext cx="716608" cy="368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sz="18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tempo</a:t>
              </a:r>
            </a:p>
          </p:txBody>
        </p:sp>
      </p:grpSp>
      <p:grpSp>
        <p:nvGrpSpPr>
          <p:cNvPr id="170" name="Group"/>
          <p:cNvGrpSpPr/>
          <p:nvPr/>
        </p:nvGrpSpPr>
        <p:grpSpPr>
          <a:xfrm>
            <a:off x="1787996" y="7189899"/>
            <a:ext cx="3108161" cy="2286349"/>
            <a:chOff x="-1" y="0"/>
            <a:chExt cx="3108160" cy="2286348"/>
          </a:xfrm>
        </p:grpSpPr>
        <p:sp>
          <p:nvSpPr>
            <p:cNvPr id="164" name="Line"/>
            <p:cNvSpPr/>
            <p:nvPr/>
          </p:nvSpPr>
          <p:spPr>
            <a:xfrm>
              <a:off x="402329" y="1911396"/>
              <a:ext cx="2705830" cy="1"/>
            </a:xfrm>
            <a:prstGeom prst="line">
              <a:avLst/>
            </a:prstGeom>
            <a:noFill/>
            <a:ln w="50800" cap="flat">
              <a:solidFill>
                <a:srgbClr val="FFFF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65" name="Line"/>
            <p:cNvSpPr/>
            <p:nvPr/>
          </p:nvSpPr>
          <p:spPr>
            <a:xfrm flipV="1">
              <a:off x="420040" y="0"/>
              <a:ext cx="1" cy="1922894"/>
            </a:xfrm>
            <a:prstGeom prst="line">
              <a:avLst/>
            </a:prstGeom>
            <a:noFill/>
            <a:ln w="50800" cap="flat">
              <a:solidFill>
                <a:srgbClr val="FFFF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pic>
          <p:nvPicPr>
            <p:cNvPr id="166" name="Line Shape" descr="Line Shape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1339" y="29953"/>
              <a:ext cx="2019411" cy="1965638"/>
            </a:xfrm>
            <a:prstGeom prst="rect">
              <a:avLst/>
            </a:prstGeom>
            <a:effectLst/>
          </p:spPr>
        </p:pic>
        <p:sp>
          <p:nvSpPr>
            <p:cNvPr id="168" name="progresso"/>
            <p:cNvSpPr txBox="1"/>
            <p:nvPr/>
          </p:nvSpPr>
          <p:spPr>
            <a:xfrm rot="16200000">
              <a:off x="-333158" y="828621"/>
              <a:ext cx="1034616" cy="368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sz="18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progresso</a:t>
              </a:r>
            </a:p>
          </p:txBody>
        </p:sp>
        <p:sp>
          <p:nvSpPr>
            <p:cNvPr id="169" name="tempo"/>
            <p:cNvSpPr txBox="1"/>
            <p:nvPr/>
          </p:nvSpPr>
          <p:spPr>
            <a:xfrm>
              <a:off x="1306707" y="1918047"/>
              <a:ext cx="716608" cy="368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sz="18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tempo</a:t>
              </a:r>
            </a:p>
          </p:txBody>
        </p:sp>
      </p:grpSp>
      <p:sp>
        <p:nvSpPr>
          <p:cNvPr id="171" name="La fisica riduzionista"/>
          <p:cNvSpPr txBox="1">
            <a:spLocks noGrp="1"/>
          </p:cNvSpPr>
          <p:nvPr>
            <p:ph type="title"/>
          </p:nvPr>
        </p:nvSpPr>
        <p:spPr>
          <a:xfrm>
            <a:off x="225888" y="203200"/>
            <a:ext cx="12553025" cy="139104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>
                <a:latin typeface="Freestyle Script" panose="030804020302050B0404" pitchFamily="66" charset="0"/>
              </a:rPr>
              <a:t>La fisica </a:t>
            </a:r>
            <a:r>
              <a:rPr sz="10000" dirty="0" err="1">
                <a:latin typeface="Freestyle Script" panose="030804020302050B0404" pitchFamily="66" charset="0"/>
              </a:rPr>
              <a:t>riduzionista</a:t>
            </a:r>
            <a:endParaRPr sz="10000" dirty="0">
              <a:latin typeface="Freestyle Script" panose="030804020302050B0404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 animBg="1" advAuto="0"/>
      <p:bldP spid="153" grpId="0" animBg="1" advAuto="0"/>
      <p:bldP spid="154" grpId="0" animBg="1" advAuto="0"/>
      <p:bldP spid="155" grpId="0" animBg="1" advAuto="0"/>
      <p:bldP spid="156" grpId="0" animBg="1" advAuto="0"/>
      <p:bldP spid="163" grpId="0" animBg="1" advAuto="0"/>
      <p:bldP spid="170" grpId="0" animBg="1" advAuto="0"/>
      <p:bldP spid="171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8B3CEA-AB0E-FFCA-A4D3-3748E2B29F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empre più piccolo…">
            <a:extLst>
              <a:ext uri="{FF2B5EF4-FFF2-40B4-BE49-F238E27FC236}">
                <a16:creationId xmlns:a16="http://schemas.microsoft.com/office/drawing/2014/main" id="{8E128968-B0E8-785D-3CA8-84E216D580E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5888" y="-50800"/>
            <a:ext cx="12553025" cy="152095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>
                <a:latin typeface="Freestyle Script" panose="030804020302050B0404" pitchFamily="66" charset="0"/>
              </a:rPr>
              <a:t>Se</a:t>
            </a:r>
            <a:r>
              <a:rPr sz="9000" dirty="0">
                <a:latin typeface="Freestyle Script" panose="030804020302050B0404" pitchFamily="66" charset="0"/>
              </a:rPr>
              <a:t>mp</a:t>
            </a:r>
            <a:r>
              <a:rPr sz="8000" dirty="0">
                <a:latin typeface="Freestyle Script" panose="030804020302050B0404" pitchFamily="66" charset="0"/>
              </a:rPr>
              <a:t>re</a:t>
            </a:r>
            <a:r>
              <a:rPr dirty="0">
                <a:latin typeface="Freestyle Script" panose="030804020302050B0404" pitchFamily="66" charset="0"/>
              </a:rPr>
              <a:t> p</a:t>
            </a:r>
            <a:r>
              <a:rPr sz="6600" dirty="0">
                <a:latin typeface="Freestyle Script" panose="030804020302050B0404" pitchFamily="66" charset="0"/>
              </a:rPr>
              <a:t>i</a:t>
            </a:r>
            <a:r>
              <a:rPr sz="6000" dirty="0">
                <a:latin typeface="Freestyle Script" panose="030804020302050B0404" pitchFamily="66" charset="0"/>
              </a:rPr>
              <a:t>ù </a:t>
            </a:r>
            <a:r>
              <a:rPr sz="5400" dirty="0">
                <a:latin typeface="Freestyle Script" panose="030804020302050B0404" pitchFamily="66" charset="0"/>
              </a:rPr>
              <a:t>p</a:t>
            </a:r>
            <a:r>
              <a:rPr sz="4800" dirty="0">
                <a:latin typeface="Freestyle Script" panose="030804020302050B0404" pitchFamily="66" charset="0"/>
              </a:rPr>
              <a:t>i</a:t>
            </a:r>
            <a:r>
              <a:rPr sz="4400" dirty="0">
                <a:latin typeface="Freestyle Script" panose="030804020302050B0404" pitchFamily="66" charset="0"/>
              </a:rPr>
              <a:t>c</a:t>
            </a:r>
            <a:r>
              <a:rPr sz="4000" dirty="0">
                <a:latin typeface="Freestyle Script" panose="030804020302050B0404" pitchFamily="66" charset="0"/>
              </a:rPr>
              <a:t>c</a:t>
            </a:r>
            <a:r>
              <a:rPr sz="3600" dirty="0">
                <a:latin typeface="Freestyle Script" panose="030804020302050B0404" pitchFamily="66" charset="0"/>
              </a:rPr>
              <a:t>o</a:t>
            </a:r>
            <a:r>
              <a:rPr sz="3200" dirty="0">
                <a:latin typeface="Freestyle Script" panose="030804020302050B0404" pitchFamily="66" charset="0"/>
              </a:rPr>
              <a:t>l</a:t>
            </a:r>
            <a:r>
              <a:rPr sz="2800" dirty="0">
                <a:latin typeface="Freestyle Script" panose="030804020302050B0404" pitchFamily="66" charset="0"/>
              </a:rPr>
              <a:t>o…</a:t>
            </a:r>
          </a:p>
        </p:txBody>
      </p:sp>
      <p:sp>
        <p:nvSpPr>
          <p:cNvPr id="177" name="Per “misurare” accuratamente un sistema ci vuole un “metro” che abbia la giusta sensibilità…">
            <a:extLst>
              <a:ext uri="{FF2B5EF4-FFF2-40B4-BE49-F238E27FC236}">
                <a16:creationId xmlns:a16="http://schemas.microsoft.com/office/drawing/2014/main" id="{C028076A-3AA8-213E-50AF-995D5D5324BB}"/>
              </a:ext>
            </a:extLst>
          </p:cNvPr>
          <p:cNvSpPr txBox="1">
            <a:spLocks noGrp="1"/>
          </p:cNvSpPr>
          <p:nvPr>
            <p:ph type="body" sz="half" idx="1"/>
          </p:nvPr>
        </p:nvSpPr>
        <p:spPr>
          <a:xfrm>
            <a:off x="309859" y="1571823"/>
            <a:ext cx="12385082" cy="340704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indent="0">
              <a:lnSpc>
                <a:spcPct val="80000"/>
              </a:lnSpc>
              <a:spcBef>
                <a:spcPts val="1200"/>
              </a:spcBef>
              <a:buSzTx/>
              <a:buNone/>
              <a:defRPr sz="2400"/>
            </a:pPr>
            <a:r>
              <a:rPr sz="4400" dirty="0">
                <a:latin typeface="Freestyle Script" panose="030804020302050B0404" pitchFamily="66" charset="0"/>
              </a:rPr>
              <a:t>Per “</a:t>
            </a:r>
            <a:r>
              <a:rPr sz="4400" dirty="0" err="1">
                <a:latin typeface="Freestyle Script" panose="030804020302050B0404" pitchFamily="66" charset="0"/>
              </a:rPr>
              <a:t>misurare</a:t>
            </a:r>
            <a:r>
              <a:rPr sz="4400" dirty="0">
                <a:latin typeface="Freestyle Script" panose="030804020302050B0404" pitchFamily="66" charset="0"/>
              </a:rPr>
              <a:t>” </a:t>
            </a:r>
            <a:r>
              <a:rPr sz="4400" dirty="0" err="1">
                <a:latin typeface="Freestyle Script" panose="030804020302050B0404" pitchFamily="66" charset="0"/>
              </a:rPr>
              <a:t>accuratamente</a:t>
            </a:r>
            <a:r>
              <a:rPr sz="4400" dirty="0">
                <a:latin typeface="Freestyle Script" panose="030804020302050B0404" pitchFamily="66" charset="0"/>
              </a:rPr>
              <a:t> un </a:t>
            </a:r>
            <a:r>
              <a:rPr sz="4400" dirty="0" err="1">
                <a:latin typeface="Freestyle Script" panose="030804020302050B0404" pitchFamily="66" charset="0"/>
              </a:rPr>
              <a:t>sistema</a:t>
            </a:r>
            <a:r>
              <a:rPr sz="4400" dirty="0">
                <a:latin typeface="Freestyle Script" panose="030804020302050B0404" pitchFamily="66" charset="0"/>
              </a:rPr>
              <a:t> ci vuole un “metro” che abbia la giusta </a:t>
            </a:r>
            <a:r>
              <a:rPr sz="4400" dirty="0" err="1">
                <a:latin typeface="Freestyle Script" panose="030804020302050B0404" pitchFamily="66" charset="0"/>
              </a:rPr>
              <a:t>sensibilità</a:t>
            </a:r>
            <a:endParaRPr sz="4400" dirty="0">
              <a:latin typeface="Freestyle Script" panose="030804020302050B0404" pitchFamily="66" charset="0"/>
            </a:endParaRPr>
          </a:p>
          <a:p>
            <a:pPr marL="0" indent="0">
              <a:lnSpc>
                <a:spcPct val="80000"/>
              </a:lnSpc>
              <a:spcBef>
                <a:spcPts val="1200"/>
              </a:spcBef>
              <a:buSzTx/>
              <a:buNone/>
              <a:defRPr sz="2400"/>
            </a:pPr>
            <a:r>
              <a:rPr sz="4400" dirty="0">
                <a:latin typeface="Freestyle Script" panose="030804020302050B0404" pitchFamily="66" charset="0"/>
              </a:rPr>
              <a:t>Esempio </a:t>
            </a:r>
            <a:r>
              <a:rPr sz="4400" dirty="0" err="1">
                <a:latin typeface="Freestyle Script" panose="030804020302050B0404" pitchFamily="66" charset="0"/>
              </a:rPr>
              <a:t>della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barca</a:t>
            </a:r>
            <a:r>
              <a:rPr sz="4400" dirty="0">
                <a:latin typeface="Freestyle Script" panose="030804020302050B0404" pitchFamily="66" charset="0"/>
              </a:rPr>
              <a:t>: le </a:t>
            </a:r>
            <a:r>
              <a:rPr sz="4400" dirty="0" err="1">
                <a:latin typeface="Freestyle Script" panose="030804020302050B0404" pitchFamily="66" charset="0"/>
              </a:rPr>
              <a:t>onde</a:t>
            </a:r>
            <a:r>
              <a:rPr sz="4400" dirty="0">
                <a:latin typeface="Freestyle Script" panose="030804020302050B0404" pitchFamily="66" charset="0"/>
              </a:rPr>
              <a:t> che fanno </a:t>
            </a:r>
            <a:r>
              <a:rPr sz="4400" dirty="0" err="1">
                <a:latin typeface="Freestyle Script" panose="030804020302050B0404" pitchFamily="66" charset="0"/>
              </a:rPr>
              <a:t>oscillare</a:t>
            </a:r>
            <a:r>
              <a:rPr sz="4400" dirty="0">
                <a:latin typeface="Freestyle Script" panose="030804020302050B0404" pitchFamily="66" charset="0"/>
              </a:rPr>
              <a:t> la </a:t>
            </a:r>
            <a:r>
              <a:rPr sz="4400" dirty="0" err="1">
                <a:latin typeface="Freestyle Script" panose="030804020302050B0404" pitchFamily="66" charset="0"/>
              </a:rPr>
              <a:t>barchetta</a:t>
            </a:r>
            <a:r>
              <a:rPr sz="4400" dirty="0">
                <a:latin typeface="Freestyle Script" panose="030804020302050B0404" pitchFamily="66" charset="0"/>
              </a:rPr>
              <a:t> di un </a:t>
            </a:r>
            <a:r>
              <a:rPr sz="4400" dirty="0" err="1">
                <a:latin typeface="Freestyle Script" panose="030804020302050B0404" pitchFamily="66" charset="0"/>
              </a:rPr>
              <a:t>pescatore</a:t>
            </a:r>
            <a:r>
              <a:rPr sz="4400" dirty="0">
                <a:latin typeface="Freestyle Script" panose="030804020302050B0404" pitchFamily="66" charset="0"/>
              </a:rPr>
              <a:t> e quelle che fanno </a:t>
            </a:r>
            <a:r>
              <a:rPr sz="4400" dirty="0" err="1">
                <a:latin typeface="Freestyle Script" panose="030804020302050B0404" pitchFamily="66" charset="0"/>
              </a:rPr>
              <a:t>oscillare</a:t>
            </a:r>
            <a:r>
              <a:rPr sz="4400" dirty="0">
                <a:latin typeface="Freestyle Script" panose="030804020302050B0404" pitchFamily="66" charset="0"/>
              </a:rPr>
              <a:t> una nave da </a:t>
            </a:r>
            <a:r>
              <a:rPr sz="4400" dirty="0" err="1">
                <a:latin typeface="Freestyle Script" panose="030804020302050B0404" pitchFamily="66" charset="0"/>
              </a:rPr>
              <a:t>crociera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hanno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lunghezza</a:t>
            </a:r>
            <a:r>
              <a:rPr sz="4400" dirty="0">
                <a:latin typeface="Freestyle Script" panose="030804020302050B0404" pitchFamily="66" charset="0"/>
              </a:rPr>
              <a:t> molto </a:t>
            </a:r>
            <a:r>
              <a:rPr sz="4400" dirty="0" err="1">
                <a:latin typeface="Freestyle Script" panose="030804020302050B0404" pitchFamily="66" charset="0"/>
              </a:rPr>
              <a:t>diversa</a:t>
            </a:r>
            <a:endParaRPr sz="4400" dirty="0">
              <a:latin typeface="Freestyle Script" panose="030804020302050B0404" pitchFamily="66" charset="0"/>
            </a:endParaRPr>
          </a:p>
          <a:p>
            <a:pPr marL="0" indent="0">
              <a:lnSpc>
                <a:spcPct val="80000"/>
              </a:lnSpc>
              <a:spcBef>
                <a:spcPts val="1200"/>
              </a:spcBef>
              <a:buSzTx/>
              <a:buNone/>
              <a:defRPr sz="2400"/>
            </a:pPr>
            <a:r>
              <a:rPr sz="4400" dirty="0">
                <a:latin typeface="Freestyle Script" panose="030804020302050B0404" pitchFamily="66" charset="0"/>
              </a:rPr>
              <a:t>Un altro esempio sono le </a:t>
            </a:r>
            <a:r>
              <a:rPr sz="4400" dirty="0" err="1">
                <a:latin typeface="Freestyle Script" panose="030804020302050B0404" pitchFamily="66" charset="0"/>
              </a:rPr>
              <a:t>onde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elettromagnetiche</a:t>
            </a:r>
            <a:endParaRPr sz="4400" dirty="0">
              <a:latin typeface="Freestyle Script" panose="030804020302050B0404" pitchFamily="66" charset="0"/>
            </a:endParaRPr>
          </a:p>
        </p:txBody>
      </p:sp>
      <p:pic>
        <p:nvPicPr>
          <p:cNvPr id="178" name="Line Line" descr="Line Line">
            <a:extLst>
              <a:ext uri="{FF2B5EF4-FFF2-40B4-BE49-F238E27FC236}">
                <a16:creationId xmlns:a16="http://schemas.microsoft.com/office/drawing/2014/main" id="{351AB28F-A36D-7BDB-A8ED-1AC3333EEF29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 rot="13494342">
            <a:off x="5992691" y="5312375"/>
            <a:ext cx="2012032" cy="2018163"/>
          </a:xfrm>
          <a:prstGeom prst="rect">
            <a:avLst/>
          </a:prstGeom>
        </p:spPr>
      </p:pic>
      <p:pic>
        <p:nvPicPr>
          <p:cNvPr id="180" name="Image" descr="Image">
            <a:extLst>
              <a:ext uri="{FF2B5EF4-FFF2-40B4-BE49-F238E27FC236}">
                <a16:creationId xmlns:a16="http://schemas.microsoft.com/office/drawing/2014/main" id="{35A4A528-011B-70C0-F7D6-4C569E7C7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2052" y="5032963"/>
            <a:ext cx="1003301" cy="304801"/>
          </a:xfrm>
          <a:prstGeom prst="rect">
            <a:avLst/>
          </a:prstGeom>
          <a:ln w="88900">
            <a:miter lim="400000"/>
          </a:ln>
        </p:spPr>
      </p:pic>
      <p:pic>
        <p:nvPicPr>
          <p:cNvPr id="181" name="Image" descr="Image">
            <a:extLst>
              <a:ext uri="{FF2B5EF4-FFF2-40B4-BE49-F238E27FC236}">
                <a16:creationId xmlns:a16="http://schemas.microsoft.com/office/drawing/2014/main" id="{24D8213F-2686-2DF3-8B56-B15A48CB03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4860" y="5040997"/>
            <a:ext cx="914401" cy="279401"/>
          </a:xfrm>
          <a:prstGeom prst="rect">
            <a:avLst/>
          </a:prstGeom>
          <a:ln w="88900">
            <a:miter lim="400000"/>
          </a:ln>
        </p:spPr>
      </p:pic>
      <p:grpSp>
        <p:nvGrpSpPr>
          <p:cNvPr id="196" name="Group">
            <a:extLst>
              <a:ext uri="{FF2B5EF4-FFF2-40B4-BE49-F238E27FC236}">
                <a16:creationId xmlns:a16="http://schemas.microsoft.com/office/drawing/2014/main" id="{7620D537-0DDD-F57E-1570-F2B8F0C346A5}"/>
              </a:ext>
            </a:extLst>
          </p:cNvPr>
          <p:cNvGrpSpPr/>
          <p:nvPr/>
        </p:nvGrpSpPr>
        <p:grpSpPr>
          <a:xfrm>
            <a:off x="239589" y="6110585"/>
            <a:ext cx="6488227" cy="1310006"/>
            <a:chOff x="0" y="0"/>
            <a:chExt cx="6488226" cy="1310005"/>
          </a:xfrm>
        </p:grpSpPr>
        <p:grpSp>
          <p:nvGrpSpPr>
            <p:cNvPr id="188" name="Group">
              <a:extLst>
                <a:ext uri="{FF2B5EF4-FFF2-40B4-BE49-F238E27FC236}">
                  <a16:creationId xmlns:a16="http://schemas.microsoft.com/office/drawing/2014/main" id="{09DB5D96-8616-655C-5C70-E0BD55601B5A}"/>
                </a:ext>
              </a:extLst>
            </p:cNvPr>
            <p:cNvGrpSpPr/>
            <p:nvPr/>
          </p:nvGrpSpPr>
          <p:grpSpPr>
            <a:xfrm>
              <a:off x="63500" y="128025"/>
              <a:ext cx="6362700" cy="1181101"/>
              <a:chOff x="0" y="0"/>
              <a:chExt cx="6362700" cy="1181100"/>
            </a:xfrm>
          </p:grpSpPr>
          <p:grpSp>
            <p:nvGrpSpPr>
              <p:cNvPr id="184" name="Group">
                <a:extLst>
                  <a:ext uri="{FF2B5EF4-FFF2-40B4-BE49-F238E27FC236}">
                    <a16:creationId xmlns:a16="http://schemas.microsoft.com/office/drawing/2014/main" id="{C61F072D-514A-CA6C-82A3-1BE7E05E89C4}"/>
                  </a:ext>
                </a:extLst>
              </p:cNvPr>
              <p:cNvGrpSpPr/>
              <p:nvPr/>
            </p:nvGrpSpPr>
            <p:grpSpPr>
              <a:xfrm>
                <a:off x="0" y="0"/>
                <a:ext cx="6362700" cy="1181100"/>
                <a:chOff x="0" y="0"/>
                <a:chExt cx="6362700" cy="1181100"/>
              </a:xfrm>
            </p:grpSpPr>
            <p:pic>
              <p:nvPicPr>
                <p:cNvPr id="182" name="Wave.png" descr="Wave.png">
                  <a:extLst>
                    <a:ext uri="{FF2B5EF4-FFF2-40B4-BE49-F238E27FC236}">
                      <a16:creationId xmlns:a16="http://schemas.microsoft.com/office/drawing/2014/main" id="{BA2ABB6E-EA03-51F2-70C2-B5B5F1A7A77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0" y="0"/>
                  <a:ext cx="3221018" cy="1181100"/>
                </a:xfrm>
                <a:prstGeom prst="rect">
                  <a:avLst/>
                </a:prstGeom>
                <a:ln w="88900" cap="flat">
                  <a:noFill/>
                  <a:miter lim="400000"/>
                </a:ln>
                <a:effectLst/>
              </p:spPr>
            </p:pic>
            <p:pic>
              <p:nvPicPr>
                <p:cNvPr id="183" name="Wave0.png" descr="Wave0.png">
                  <a:extLst>
                    <a:ext uri="{FF2B5EF4-FFF2-40B4-BE49-F238E27FC236}">
                      <a16:creationId xmlns:a16="http://schemas.microsoft.com/office/drawing/2014/main" id="{7F4E140B-679F-B2E9-230C-DDA0FFF3207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141682" y="0"/>
                  <a:ext cx="3221018" cy="1181100"/>
                </a:xfrm>
                <a:prstGeom prst="rect">
                  <a:avLst/>
                </a:prstGeom>
                <a:ln w="889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87" name="Group">
                <a:extLst>
                  <a:ext uri="{FF2B5EF4-FFF2-40B4-BE49-F238E27FC236}">
                    <a16:creationId xmlns:a16="http://schemas.microsoft.com/office/drawing/2014/main" id="{ACAEF46C-3445-B3D6-6592-8DB19055C640}"/>
                  </a:ext>
                </a:extLst>
              </p:cNvPr>
              <p:cNvGrpSpPr/>
              <p:nvPr/>
            </p:nvGrpSpPr>
            <p:grpSpPr>
              <a:xfrm>
                <a:off x="2959100" y="571500"/>
                <a:ext cx="469900" cy="127000"/>
                <a:chOff x="0" y="0"/>
                <a:chExt cx="469900" cy="127000"/>
              </a:xfrm>
            </p:grpSpPr>
            <p:sp>
              <p:nvSpPr>
                <p:cNvPr id="185" name="Circle">
                  <a:extLst>
                    <a:ext uri="{FF2B5EF4-FFF2-40B4-BE49-F238E27FC236}">
                      <a16:creationId xmlns:a16="http://schemas.microsoft.com/office/drawing/2014/main" id="{6AE59677-4920-E05D-D77D-1E1F88B2BADD}"/>
                    </a:ext>
                  </a:extLst>
                </p:cNvPr>
                <p:cNvSpPr/>
                <p:nvPr/>
              </p:nvSpPr>
              <p:spPr>
                <a:xfrm>
                  <a:off x="342900" y="0"/>
                  <a:ext cx="127000" cy="127000"/>
                </a:xfrm>
                <a:prstGeom prst="ellipse">
                  <a:avLst/>
                </a:prstGeom>
                <a:blipFill rotWithShape="1">
                  <a:blip r:embed="rId7"/>
                  <a:srcRect/>
                  <a:tile tx="0" ty="0" sx="100000" sy="100000" flip="none" algn="tl"/>
                </a:blip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 sz="4000"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4400">
                    <a:latin typeface="Freestyle Script" panose="030804020302050B0404" pitchFamily="66" charset="0"/>
                  </a:endParaRPr>
                </a:p>
              </p:txBody>
            </p:sp>
            <p:sp>
              <p:nvSpPr>
                <p:cNvPr id="186" name="Circle">
                  <a:extLst>
                    <a:ext uri="{FF2B5EF4-FFF2-40B4-BE49-F238E27FC236}">
                      <a16:creationId xmlns:a16="http://schemas.microsoft.com/office/drawing/2014/main" id="{F05641C0-FC93-08A1-9314-D35FAE552D8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7000" cy="127000"/>
                </a:xfrm>
                <a:prstGeom prst="ellipse">
                  <a:avLst/>
                </a:prstGeom>
                <a:blipFill rotWithShape="1">
                  <a:blip r:embed="rId7"/>
                  <a:srcRect/>
                  <a:tile tx="0" ty="0" sx="100000" sy="100000" flip="none" algn="tl"/>
                </a:blip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 sz="4000"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4400">
                    <a:latin typeface="Freestyle Script" panose="030804020302050B0404" pitchFamily="66" charset="0"/>
                  </a:endParaRPr>
                </a:p>
              </p:txBody>
            </p:sp>
          </p:grpSp>
        </p:grpSp>
        <p:pic>
          <p:nvPicPr>
            <p:cNvPr id="189" name="droppedImage.pdf" descr="droppedImage.pdf">
              <a:extLst>
                <a:ext uri="{FF2B5EF4-FFF2-40B4-BE49-F238E27FC236}">
                  <a16:creationId xmlns:a16="http://schemas.microsoft.com/office/drawing/2014/main" id="{F2489CD1-2595-2F68-249D-2E6F1A21678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579283" y="934475"/>
              <a:ext cx="228601" cy="330201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  <p:sp>
          <p:nvSpPr>
            <p:cNvPr id="190" name="Line">
              <a:extLst>
                <a:ext uri="{FF2B5EF4-FFF2-40B4-BE49-F238E27FC236}">
                  <a16:creationId xmlns:a16="http://schemas.microsoft.com/office/drawing/2014/main" id="{0AB83A69-E310-4E22-536C-1A02202E123D}"/>
                </a:ext>
              </a:extLst>
            </p:cNvPr>
            <p:cNvSpPr/>
            <p:nvPr/>
          </p:nvSpPr>
          <p:spPr>
            <a:xfrm flipV="1">
              <a:off x="3009899" y="1099574"/>
              <a:ext cx="477920" cy="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sm"/>
              <a:tailEnd type="triangle" w="med" len="sm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4400">
                <a:latin typeface="Freestyle Script" panose="030804020302050B0404" pitchFamily="66" charset="0"/>
              </a:endParaRPr>
            </a:p>
          </p:txBody>
        </p:sp>
        <p:sp>
          <p:nvSpPr>
            <p:cNvPr id="191" name="Rectangle">
              <a:extLst>
                <a:ext uri="{FF2B5EF4-FFF2-40B4-BE49-F238E27FC236}">
                  <a16:creationId xmlns:a16="http://schemas.microsoft.com/office/drawing/2014/main" id="{A9B61D9F-B6F0-DB07-1902-2602970D8539}"/>
                </a:ext>
              </a:extLst>
            </p:cNvPr>
            <p:cNvSpPr/>
            <p:nvPr/>
          </p:nvSpPr>
          <p:spPr>
            <a:xfrm>
              <a:off x="0" y="0"/>
              <a:ext cx="6404901" cy="29269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400">
                <a:latin typeface="Freestyle Script" panose="030804020302050B0404" pitchFamily="66" charset="0"/>
              </a:endParaRPr>
            </a:p>
          </p:txBody>
        </p:sp>
        <p:sp>
          <p:nvSpPr>
            <p:cNvPr id="192" name="Line">
              <a:extLst>
                <a:ext uri="{FF2B5EF4-FFF2-40B4-BE49-F238E27FC236}">
                  <a16:creationId xmlns:a16="http://schemas.microsoft.com/office/drawing/2014/main" id="{375A416F-1F4A-2205-EFF3-5C3E8D086D11}"/>
                </a:ext>
              </a:extLst>
            </p:cNvPr>
            <p:cNvSpPr/>
            <p:nvPr/>
          </p:nvSpPr>
          <p:spPr>
            <a:xfrm flipV="1">
              <a:off x="88899" y="121231"/>
              <a:ext cx="3187701" cy="1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sm"/>
              <a:tailEnd type="triangle" w="med" len="sm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4400">
                <a:latin typeface="Freestyle Script" panose="030804020302050B0404" pitchFamily="66" charset="0"/>
              </a:endParaRPr>
            </a:p>
          </p:txBody>
        </p:sp>
        <p:sp>
          <p:nvSpPr>
            <p:cNvPr id="193" name="Rectangle">
              <a:extLst>
                <a:ext uri="{FF2B5EF4-FFF2-40B4-BE49-F238E27FC236}">
                  <a16:creationId xmlns:a16="http://schemas.microsoft.com/office/drawing/2014/main" id="{C8634800-F8D6-4F42-8B70-2E16F52F7DAC}"/>
                </a:ext>
              </a:extLst>
            </p:cNvPr>
            <p:cNvSpPr/>
            <p:nvPr/>
          </p:nvSpPr>
          <p:spPr>
            <a:xfrm>
              <a:off x="3505" y="241452"/>
              <a:ext cx="121015" cy="106342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400">
                <a:latin typeface="Freestyle Script" panose="030804020302050B0404" pitchFamily="66" charset="0"/>
              </a:endParaRPr>
            </a:p>
          </p:txBody>
        </p:sp>
        <p:sp>
          <p:nvSpPr>
            <p:cNvPr id="194" name="Rectangle">
              <a:extLst>
                <a:ext uri="{FF2B5EF4-FFF2-40B4-BE49-F238E27FC236}">
                  <a16:creationId xmlns:a16="http://schemas.microsoft.com/office/drawing/2014/main" id="{71D360F3-D225-37D2-A9B9-C6720D279A6C}"/>
                </a:ext>
              </a:extLst>
            </p:cNvPr>
            <p:cNvSpPr/>
            <p:nvPr/>
          </p:nvSpPr>
          <p:spPr>
            <a:xfrm>
              <a:off x="6335231" y="4386"/>
              <a:ext cx="152996" cy="130562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400">
                <a:latin typeface="Freestyle Script" panose="030804020302050B0404" pitchFamily="66" charset="0"/>
              </a:endParaRPr>
            </a:p>
          </p:txBody>
        </p:sp>
        <p:pic>
          <p:nvPicPr>
            <p:cNvPr id="195" name="droppedImage.pdf" descr="droppedImage.pdf">
              <a:extLst>
                <a:ext uri="{FF2B5EF4-FFF2-40B4-BE49-F238E27FC236}">
                  <a16:creationId xmlns:a16="http://schemas.microsoft.com/office/drawing/2014/main" id="{D66E6C87-3915-97B6-041F-22ED7F30F7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62099" y="204225"/>
              <a:ext cx="241301" cy="330201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</p:grpSp>
      <p:sp>
        <p:nvSpPr>
          <p:cNvPr id="197" name="i due punti sembrano coincidere">
            <a:extLst>
              <a:ext uri="{FF2B5EF4-FFF2-40B4-BE49-F238E27FC236}">
                <a16:creationId xmlns:a16="http://schemas.microsoft.com/office/drawing/2014/main" id="{7DA7F6CA-E4ED-CB46-7E44-685D354479D2}"/>
              </a:ext>
            </a:extLst>
          </p:cNvPr>
          <p:cNvSpPr txBox="1"/>
          <p:nvPr/>
        </p:nvSpPr>
        <p:spPr>
          <a:xfrm>
            <a:off x="1371547" y="5330004"/>
            <a:ext cx="4459554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1500"/>
              </a:spcBef>
              <a:defRPr sz="2500"/>
            </a:lvl1pPr>
          </a:lstStyle>
          <a:p>
            <a:r>
              <a:rPr sz="4400">
                <a:latin typeface="Freestyle Script" panose="030804020302050B0404" pitchFamily="66" charset="0"/>
              </a:rPr>
              <a:t>i due punti sembrano coincidere</a:t>
            </a:r>
          </a:p>
        </p:txBody>
      </p:sp>
      <p:sp>
        <p:nvSpPr>
          <p:cNvPr id="198" name="i due punti vengono “risolti”">
            <a:extLst>
              <a:ext uri="{FF2B5EF4-FFF2-40B4-BE49-F238E27FC236}">
                <a16:creationId xmlns:a16="http://schemas.microsoft.com/office/drawing/2014/main" id="{ED2EC844-68E8-96FA-42FD-3AC84964BD08}"/>
              </a:ext>
            </a:extLst>
          </p:cNvPr>
          <p:cNvSpPr txBox="1"/>
          <p:nvPr/>
        </p:nvSpPr>
        <p:spPr>
          <a:xfrm>
            <a:off x="8053991" y="5337075"/>
            <a:ext cx="3981859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1500"/>
              </a:spcBef>
              <a:defRPr sz="2500"/>
            </a:lvl1pPr>
          </a:lstStyle>
          <a:p>
            <a:r>
              <a:rPr sz="4400" dirty="0" err="1">
                <a:latin typeface="Freestyle Script" panose="030804020302050B0404" pitchFamily="66" charset="0"/>
              </a:rPr>
              <a:t>i</a:t>
            </a:r>
            <a:r>
              <a:rPr sz="4400" dirty="0">
                <a:latin typeface="Freestyle Script" panose="030804020302050B0404" pitchFamily="66" charset="0"/>
              </a:rPr>
              <a:t> due punti vengono “</a:t>
            </a:r>
            <a:r>
              <a:rPr sz="4400" dirty="0" err="1">
                <a:latin typeface="Freestyle Script" panose="030804020302050B0404" pitchFamily="66" charset="0"/>
              </a:rPr>
              <a:t>risolti</a:t>
            </a:r>
            <a:r>
              <a:rPr sz="4400" dirty="0">
                <a:latin typeface="Freestyle Script" panose="030804020302050B0404" pitchFamily="66" charset="0"/>
              </a:rPr>
              <a:t>”</a:t>
            </a:r>
          </a:p>
        </p:txBody>
      </p:sp>
      <p:grpSp>
        <p:nvGrpSpPr>
          <p:cNvPr id="216" name="Group">
            <a:extLst>
              <a:ext uri="{FF2B5EF4-FFF2-40B4-BE49-F238E27FC236}">
                <a16:creationId xmlns:a16="http://schemas.microsoft.com/office/drawing/2014/main" id="{52E0EF01-D348-2F01-9EF2-05A584D5FCED}"/>
              </a:ext>
            </a:extLst>
          </p:cNvPr>
          <p:cNvGrpSpPr/>
          <p:nvPr/>
        </p:nvGrpSpPr>
        <p:grpSpPr>
          <a:xfrm>
            <a:off x="8614763" y="6121122"/>
            <a:ext cx="2794596" cy="1288932"/>
            <a:chOff x="0" y="0"/>
            <a:chExt cx="2794595" cy="1288931"/>
          </a:xfrm>
        </p:grpSpPr>
        <p:grpSp>
          <p:nvGrpSpPr>
            <p:cNvPr id="211" name="Group">
              <a:extLst>
                <a:ext uri="{FF2B5EF4-FFF2-40B4-BE49-F238E27FC236}">
                  <a16:creationId xmlns:a16="http://schemas.microsoft.com/office/drawing/2014/main" id="{E87A5DD9-43B8-C295-A204-2EF20DE0D302}"/>
                </a:ext>
              </a:extLst>
            </p:cNvPr>
            <p:cNvGrpSpPr/>
            <p:nvPr/>
          </p:nvGrpSpPr>
          <p:grpSpPr>
            <a:xfrm>
              <a:off x="26278" y="-1"/>
              <a:ext cx="2744689" cy="1284587"/>
              <a:chOff x="0" y="0"/>
              <a:chExt cx="2744688" cy="1284585"/>
            </a:xfrm>
          </p:grpSpPr>
          <p:grpSp>
            <p:nvGrpSpPr>
              <p:cNvPr id="207" name="Group">
                <a:extLst>
                  <a:ext uri="{FF2B5EF4-FFF2-40B4-BE49-F238E27FC236}">
                    <a16:creationId xmlns:a16="http://schemas.microsoft.com/office/drawing/2014/main" id="{73218619-E3CC-3BE2-420A-8505A6A4D1F7}"/>
                  </a:ext>
                </a:extLst>
              </p:cNvPr>
              <p:cNvGrpSpPr/>
              <p:nvPr/>
            </p:nvGrpSpPr>
            <p:grpSpPr>
              <a:xfrm>
                <a:off x="112712" y="103485"/>
                <a:ext cx="2527301" cy="1181101"/>
                <a:chOff x="0" y="0"/>
                <a:chExt cx="2527299" cy="1181100"/>
              </a:xfrm>
            </p:grpSpPr>
            <p:grpSp>
              <p:nvGrpSpPr>
                <p:cNvPr id="203" name="Group">
                  <a:extLst>
                    <a:ext uri="{FF2B5EF4-FFF2-40B4-BE49-F238E27FC236}">
                      <a16:creationId xmlns:a16="http://schemas.microsoft.com/office/drawing/2014/main" id="{8312B16E-0206-5223-D67D-E3E5E30CB052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2527300" cy="1181100"/>
                  <a:chOff x="0" y="0"/>
                  <a:chExt cx="2527299" cy="1181100"/>
                </a:xfrm>
              </p:grpSpPr>
              <p:pic>
                <p:nvPicPr>
                  <p:cNvPr id="199" name="Wave.png" descr="Wave.png">
                    <a:extLst>
                      <a:ext uri="{FF2B5EF4-FFF2-40B4-BE49-F238E27FC236}">
                        <a16:creationId xmlns:a16="http://schemas.microsoft.com/office/drawing/2014/main" id="{A45E1199-2FE4-6420-EC3C-BF07370C4378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0" y="0"/>
                    <a:ext cx="645748" cy="1181100"/>
                  </a:xfrm>
                  <a:prstGeom prst="rect">
                    <a:avLst/>
                  </a:prstGeom>
                  <a:ln w="889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200" name="Wave0.png" descr="Wave0.png">
                    <a:extLst>
                      <a:ext uri="{FF2B5EF4-FFF2-40B4-BE49-F238E27FC236}">
                        <a16:creationId xmlns:a16="http://schemas.microsoft.com/office/drawing/2014/main" id="{2E50C11B-B66B-B103-188D-FCE211EAB274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629842" y="0"/>
                    <a:ext cx="645749" cy="1181100"/>
                  </a:xfrm>
                  <a:prstGeom prst="rect">
                    <a:avLst/>
                  </a:prstGeom>
                  <a:ln w="889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201" name="Wave0.png" descr="Wave0.png">
                    <a:extLst>
                      <a:ext uri="{FF2B5EF4-FFF2-40B4-BE49-F238E27FC236}">
                        <a16:creationId xmlns:a16="http://schemas.microsoft.com/office/drawing/2014/main" id="{ADC7C79A-A8FA-2077-59A1-E93A40C0DA4B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1250134" y="0"/>
                    <a:ext cx="645749" cy="1181100"/>
                  </a:xfrm>
                  <a:prstGeom prst="rect">
                    <a:avLst/>
                  </a:prstGeom>
                  <a:ln w="889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202" name="Wave0.png" descr="Wave0.png">
                    <a:extLst>
                      <a:ext uri="{FF2B5EF4-FFF2-40B4-BE49-F238E27FC236}">
                        <a16:creationId xmlns:a16="http://schemas.microsoft.com/office/drawing/2014/main" id="{4D0E76CA-DFDB-02F3-01FA-572634BBA157}"/>
                      </a:ext>
                    </a:extLst>
                  </p:cNvPr>
                  <p:cNvPicPr>
                    <a:picLocks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1881551" y="0"/>
                    <a:ext cx="645749" cy="1181100"/>
                  </a:xfrm>
                  <a:prstGeom prst="rect">
                    <a:avLst/>
                  </a:prstGeom>
                  <a:ln w="88900" cap="flat">
                    <a:noFill/>
                    <a:miter lim="400000"/>
                  </a:ln>
                  <a:effectLst/>
                </p:spPr>
              </p:pic>
            </p:grpSp>
            <p:grpSp>
              <p:nvGrpSpPr>
                <p:cNvPr id="206" name="Group">
                  <a:extLst>
                    <a:ext uri="{FF2B5EF4-FFF2-40B4-BE49-F238E27FC236}">
                      <a16:creationId xmlns:a16="http://schemas.microsoft.com/office/drawing/2014/main" id="{A2126E17-E8D2-1C0C-D6D4-3BEF36BED637}"/>
                    </a:ext>
                  </a:extLst>
                </p:cNvPr>
                <p:cNvGrpSpPr/>
                <p:nvPr/>
              </p:nvGrpSpPr>
              <p:grpSpPr>
                <a:xfrm>
                  <a:off x="1168400" y="571500"/>
                  <a:ext cx="469900" cy="127000"/>
                  <a:chOff x="0" y="0"/>
                  <a:chExt cx="469900" cy="127000"/>
                </a:xfrm>
              </p:grpSpPr>
              <p:sp>
                <p:nvSpPr>
                  <p:cNvPr id="204" name="Circle">
                    <a:extLst>
                      <a:ext uri="{FF2B5EF4-FFF2-40B4-BE49-F238E27FC236}">
                        <a16:creationId xmlns:a16="http://schemas.microsoft.com/office/drawing/2014/main" id="{3B849516-6E5C-4599-C889-DEEA290BBABE}"/>
                      </a:ext>
                    </a:extLst>
                  </p:cNvPr>
                  <p:cNvSpPr/>
                  <p:nvPr/>
                </p:nvSpPr>
                <p:spPr>
                  <a:xfrm>
                    <a:off x="342900" y="0"/>
                    <a:ext cx="127000" cy="127000"/>
                  </a:xfrm>
                  <a:prstGeom prst="ellipse">
                    <a:avLst/>
                  </a:prstGeom>
                  <a:blipFill rotWithShape="1">
                    <a:blip r:embed="rId7"/>
                    <a:srcRect/>
                    <a:tile tx="0" ty="0" sx="100000" sy="100000" flip="none" algn="tl"/>
                  </a:blip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584200">
                      <a:defRPr sz="4000"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 sz="4400">
                      <a:latin typeface="Freestyle Script" panose="030804020302050B0404" pitchFamily="66" charset="0"/>
                    </a:endParaRPr>
                  </a:p>
                </p:txBody>
              </p:sp>
              <p:sp>
                <p:nvSpPr>
                  <p:cNvPr id="205" name="Circle">
                    <a:extLst>
                      <a:ext uri="{FF2B5EF4-FFF2-40B4-BE49-F238E27FC236}">
                        <a16:creationId xmlns:a16="http://schemas.microsoft.com/office/drawing/2014/main" id="{DB5285A5-4704-361D-7C9D-680A9A3AAE6F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127000" cy="127000"/>
                  </a:xfrm>
                  <a:prstGeom prst="ellipse">
                    <a:avLst/>
                  </a:prstGeom>
                  <a:blipFill rotWithShape="1">
                    <a:blip r:embed="rId7"/>
                    <a:srcRect/>
                    <a:tile tx="0" ty="0" sx="100000" sy="100000" flip="none" algn="tl"/>
                  </a:blip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584200">
                      <a:defRPr sz="4000"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 sz="4400">
                      <a:latin typeface="Freestyle Script" panose="030804020302050B0404" pitchFamily="66" charset="0"/>
                    </a:endParaRPr>
                  </a:p>
                </p:txBody>
              </p:sp>
            </p:grpSp>
          </p:grpSp>
          <p:sp>
            <p:nvSpPr>
              <p:cNvPr id="208" name="Line">
                <a:extLst>
                  <a:ext uri="{FF2B5EF4-FFF2-40B4-BE49-F238E27FC236}">
                    <a16:creationId xmlns:a16="http://schemas.microsoft.com/office/drawing/2014/main" id="{A142F324-C568-DB3D-1C46-0BE822F70814}"/>
                  </a:ext>
                </a:extLst>
              </p:cNvPr>
              <p:cNvSpPr/>
              <p:nvPr/>
            </p:nvSpPr>
            <p:spPr>
              <a:xfrm flipV="1">
                <a:off x="1281112" y="1074604"/>
                <a:ext cx="477920" cy="3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headEnd type="triangle" w="med" len="sm"/>
                <a:tailEnd type="triangle" w="med" len="sm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4400">
                  <a:latin typeface="Freestyle Script" panose="030804020302050B0404" pitchFamily="66" charset="0"/>
                </a:endParaRPr>
              </a:p>
            </p:txBody>
          </p:sp>
          <p:sp>
            <p:nvSpPr>
              <p:cNvPr id="209" name="Rectangle">
                <a:extLst>
                  <a:ext uri="{FF2B5EF4-FFF2-40B4-BE49-F238E27FC236}">
                    <a16:creationId xmlns:a16="http://schemas.microsoft.com/office/drawing/2014/main" id="{8AA0AB96-13F1-F509-B026-D7C895AA60E5}"/>
                  </a:ext>
                </a:extLst>
              </p:cNvPr>
              <p:cNvSpPr/>
              <p:nvPr/>
            </p:nvSpPr>
            <p:spPr>
              <a:xfrm>
                <a:off x="0" y="0"/>
                <a:ext cx="2744689" cy="26435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4400">
                  <a:latin typeface="Freestyle Script" panose="030804020302050B0404" pitchFamily="66" charset="0"/>
                </a:endParaRPr>
              </a:p>
            </p:txBody>
          </p:sp>
          <p:sp>
            <p:nvSpPr>
              <p:cNvPr id="210" name="Line">
                <a:extLst>
                  <a:ext uri="{FF2B5EF4-FFF2-40B4-BE49-F238E27FC236}">
                    <a16:creationId xmlns:a16="http://schemas.microsoft.com/office/drawing/2014/main" id="{3B65F095-0F86-C52F-723B-A4C27DE93A45}"/>
                  </a:ext>
                </a:extLst>
              </p:cNvPr>
              <p:cNvSpPr/>
              <p:nvPr/>
            </p:nvSpPr>
            <p:spPr>
              <a:xfrm flipV="1">
                <a:off x="718079" y="132134"/>
                <a:ext cx="685800" cy="84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headEnd type="triangle" w="med" len="sm"/>
                <a:tailEnd type="triangle" w="med" len="sm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4400">
                  <a:latin typeface="Freestyle Script" panose="030804020302050B0404" pitchFamily="66" charset="0"/>
                </a:endParaRPr>
              </a:p>
            </p:txBody>
          </p:sp>
        </p:grpSp>
        <p:sp>
          <p:nvSpPr>
            <p:cNvPr id="212" name="Rectangle">
              <a:extLst>
                <a:ext uri="{FF2B5EF4-FFF2-40B4-BE49-F238E27FC236}">
                  <a16:creationId xmlns:a16="http://schemas.microsoft.com/office/drawing/2014/main" id="{A1263CDB-0DD3-5BDF-A444-DC2B1BB4DA4C}"/>
                </a:ext>
              </a:extLst>
            </p:cNvPr>
            <p:cNvSpPr/>
            <p:nvPr/>
          </p:nvSpPr>
          <p:spPr>
            <a:xfrm>
              <a:off x="2641600" y="3420"/>
              <a:ext cx="152996" cy="128551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400">
                <a:latin typeface="Freestyle Script" panose="030804020302050B0404" pitchFamily="66" charset="0"/>
              </a:endParaRPr>
            </a:p>
          </p:txBody>
        </p:sp>
        <p:sp>
          <p:nvSpPr>
            <p:cNvPr id="213" name="Rectangle">
              <a:extLst>
                <a:ext uri="{FF2B5EF4-FFF2-40B4-BE49-F238E27FC236}">
                  <a16:creationId xmlns:a16="http://schemas.microsoft.com/office/drawing/2014/main" id="{7FFFF153-B6A4-8120-1A4A-FDE06CBEF44B}"/>
                </a:ext>
              </a:extLst>
            </p:cNvPr>
            <p:cNvSpPr/>
            <p:nvPr/>
          </p:nvSpPr>
          <p:spPr>
            <a:xfrm>
              <a:off x="0" y="2364"/>
              <a:ext cx="152996" cy="128551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4400">
                <a:latin typeface="Freestyle Script" panose="030804020302050B0404" pitchFamily="66" charset="0"/>
              </a:endParaRPr>
            </a:p>
          </p:txBody>
        </p:sp>
        <p:pic>
          <p:nvPicPr>
            <p:cNvPr id="214" name="droppedImage.pdf" descr="droppedImage.pdf">
              <a:extLst>
                <a:ext uri="{FF2B5EF4-FFF2-40B4-BE49-F238E27FC236}">
                  <a16:creationId xmlns:a16="http://schemas.microsoft.com/office/drawing/2014/main" id="{74C7164E-4E1A-393A-53F5-3DB5E230005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00879" y="180327"/>
              <a:ext cx="241301" cy="330201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  <p:pic>
          <p:nvPicPr>
            <p:cNvPr id="215" name="droppedImage.pdf" descr="droppedImage.pdf">
              <a:extLst>
                <a:ext uri="{FF2B5EF4-FFF2-40B4-BE49-F238E27FC236}">
                  <a16:creationId xmlns:a16="http://schemas.microsoft.com/office/drawing/2014/main" id="{2230CF39-3DE6-85C3-38FF-2287DAF097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75063" y="849345"/>
              <a:ext cx="228601" cy="330201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</p:grpSp>
      <p:sp>
        <p:nvSpPr>
          <p:cNvPr id="217" name="La luce visibile si ferma a         nm. Anche col miglior microscopio, non potremo mai “vedere”         nm =        cm…">
            <a:extLst>
              <a:ext uri="{FF2B5EF4-FFF2-40B4-BE49-F238E27FC236}">
                <a16:creationId xmlns:a16="http://schemas.microsoft.com/office/drawing/2014/main" id="{4AC0CB35-D83A-2F27-D3AB-4D12D8DCE087}"/>
              </a:ext>
            </a:extLst>
          </p:cNvPr>
          <p:cNvSpPr txBox="1"/>
          <p:nvPr/>
        </p:nvSpPr>
        <p:spPr>
          <a:xfrm>
            <a:off x="262862" y="7732087"/>
            <a:ext cx="12516051" cy="1960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algn="l">
              <a:lnSpc>
                <a:spcPct val="70000"/>
              </a:lnSpc>
              <a:spcBef>
                <a:spcPts val="1500"/>
              </a:spcBef>
              <a:defRPr sz="2400"/>
            </a:pPr>
            <a:r>
              <a:rPr sz="4400" dirty="0">
                <a:latin typeface="Freestyle Script" panose="030804020302050B0404" pitchFamily="66" charset="0"/>
              </a:rPr>
              <a:t>La luce </a:t>
            </a:r>
            <a:r>
              <a:rPr sz="4400" dirty="0" err="1">
                <a:latin typeface="Freestyle Script" panose="030804020302050B0404" pitchFamily="66" charset="0"/>
              </a:rPr>
              <a:t>visibile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si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ferma</a:t>
            </a:r>
            <a:r>
              <a:rPr sz="4400" dirty="0">
                <a:latin typeface="Freestyle Script" panose="030804020302050B0404" pitchFamily="66" charset="0"/>
              </a:rPr>
              <a:t> a         </a:t>
            </a:r>
            <a:r>
              <a:rPr lang="en-US" sz="4400" dirty="0">
                <a:latin typeface="Freestyle Script" panose="030804020302050B0404" pitchFamily="66" charset="0"/>
              </a:rPr>
              <a:t> </a:t>
            </a:r>
            <a:r>
              <a:rPr sz="4400" dirty="0">
                <a:latin typeface="Freestyle Script" panose="030804020302050B0404" pitchFamily="66" charset="0"/>
              </a:rPr>
              <a:t>nm. Anche col </a:t>
            </a:r>
            <a:r>
              <a:rPr sz="4400" dirty="0" err="1">
                <a:latin typeface="Freestyle Script" panose="030804020302050B0404" pitchFamily="66" charset="0"/>
              </a:rPr>
              <a:t>miglior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microscopio</a:t>
            </a:r>
            <a:r>
              <a:rPr sz="4400" dirty="0">
                <a:latin typeface="Freestyle Script" panose="030804020302050B0404" pitchFamily="66" charset="0"/>
              </a:rPr>
              <a:t>, non </a:t>
            </a:r>
            <a:r>
              <a:rPr sz="4400" dirty="0" err="1">
                <a:latin typeface="Freestyle Script" panose="030804020302050B0404" pitchFamily="66" charset="0"/>
              </a:rPr>
              <a:t>potremo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mai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endParaRPr lang="en-US" sz="4400" dirty="0">
              <a:latin typeface="Freestyle Script" panose="030804020302050B0404" pitchFamily="66" charset="0"/>
            </a:endParaRPr>
          </a:p>
          <a:p>
            <a:pPr algn="l">
              <a:lnSpc>
                <a:spcPct val="70000"/>
              </a:lnSpc>
              <a:spcBef>
                <a:spcPts val="1500"/>
              </a:spcBef>
              <a:defRPr sz="2400"/>
            </a:pPr>
            <a:r>
              <a:rPr sz="4400" dirty="0">
                <a:latin typeface="Freestyle Script" panose="030804020302050B0404" pitchFamily="66" charset="0"/>
              </a:rPr>
              <a:t>“vedere”         </a:t>
            </a:r>
            <a:r>
              <a:rPr lang="en-US" sz="4400" dirty="0">
                <a:latin typeface="Freestyle Script" panose="030804020302050B0404" pitchFamily="66" charset="0"/>
              </a:rPr>
              <a:t> </a:t>
            </a:r>
            <a:r>
              <a:rPr sz="4400" dirty="0">
                <a:latin typeface="Freestyle Script" panose="030804020302050B0404" pitchFamily="66" charset="0"/>
              </a:rPr>
              <a:t>nm =       </a:t>
            </a:r>
            <a:r>
              <a:rPr lang="en-US" sz="4400" dirty="0">
                <a:latin typeface="Freestyle Script" panose="030804020302050B0404" pitchFamily="66" charset="0"/>
              </a:rPr>
              <a:t>  </a:t>
            </a:r>
            <a:r>
              <a:rPr sz="4400" dirty="0">
                <a:latin typeface="Freestyle Script" panose="030804020302050B0404" pitchFamily="66" charset="0"/>
              </a:rPr>
              <a:t>cm</a:t>
            </a:r>
          </a:p>
          <a:p>
            <a:pPr algn="l">
              <a:lnSpc>
                <a:spcPct val="70000"/>
              </a:lnSpc>
              <a:spcBef>
                <a:spcPts val="1500"/>
              </a:spcBef>
              <a:defRPr sz="2400"/>
            </a:pPr>
            <a:r>
              <a:rPr sz="4400" dirty="0" err="1">
                <a:latin typeface="Freestyle Script" panose="030804020302050B0404" pitchFamily="66" charset="0"/>
              </a:rPr>
              <a:t>Servono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onde</a:t>
            </a:r>
            <a:r>
              <a:rPr sz="4400" dirty="0">
                <a:latin typeface="Freestyle Script" panose="030804020302050B0404" pitchFamily="66" charset="0"/>
              </a:rPr>
              <a:t> con </a:t>
            </a:r>
            <a:r>
              <a:rPr sz="4400" dirty="0" err="1">
                <a:latin typeface="Freestyle Script" panose="030804020302050B0404" pitchFamily="66" charset="0"/>
              </a:rPr>
              <a:t>lunghezza</a:t>
            </a:r>
            <a:r>
              <a:rPr sz="4400" dirty="0">
                <a:latin typeface="Freestyle Script" panose="030804020302050B0404" pitchFamily="66" charset="0"/>
              </a:rPr>
              <a:t> molto </a:t>
            </a:r>
            <a:r>
              <a:rPr sz="4400" dirty="0" err="1">
                <a:latin typeface="Freestyle Script" panose="030804020302050B0404" pitchFamily="66" charset="0"/>
              </a:rPr>
              <a:t>molto</a:t>
            </a:r>
            <a:r>
              <a:rPr sz="4400" dirty="0">
                <a:latin typeface="Freestyle Script" panose="030804020302050B0404" pitchFamily="66" charset="0"/>
              </a:rPr>
              <a:t> più piccola…</a:t>
            </a:r>
          </a:p>
        </p:txBody>
      </p:sp>
      <p:pic>
        <p:nvPicPr>
          <p:cNvPr id="218" name="Image" descr="Image">
            <a:extLst>
              <a:ext uri="{FF2B5EF4-FFF2-40B4-BE49-F238E27FC236}">
                <a16:creationId xmlns:a16="http://schemas.microsoft.com/office/drawing/2014/main" id="{7A81E13C-468E-37E7-133B-FDDC4664307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36655" y="7874620"/>
            <a:ext cx="1134980" cy="261047"/>
          </a:xfrm>
          <a:prstGeom prst="rect">
            <a:avLst/>
          </a:prstGeom>
          <a:ln w="88900">
            <a:miter lim="400000"/>
          </a:ln>
        </p:spPr>
      </p:pic>
      <p:pic>
        <p:nvPicPr>
          <p:cNvPr id="219" name="Image" descr="Image">
            <a:extLst>
              <a:ext uri="{FF2B5EF4-FFF2-40B4-BE49-F238E27FC236}">
                <a16:creationId xmlns:a16="http://schemas.microsoft.com/office/drawing/2014/main" id="{7D6E395C-C4F6-AEEF-F08E-03ADA895AFA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70272" y="8468171"/>
            <a:ext cx="1045030" cy="304801"/>
          </a:xfrm>
          <a:prstGeom prst="rect">
            <a:avLst/>
          </a:prstGeom>
          <a:ln w="88900">
            <a:miter lim="400000"/>
          </a:ln>
        </p:spPr>
      </p:pic>
      <p:pic>
        <p:nvPicPr>
          <p:cNvPr id="221" name="Image" descr="Image">
            <a:extLst>
              <a:ext uri="{FF2B5EF4-FFF2-40B4-BE49-F238E27FC236}">
                <a16:creationId xmlns:a16="http://schemas.microsoft.com/office/drawing/2014/main" id="{54937C86-B1C6-12E5-B4C5-2D0EB5A3122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05224" y="8520966"/>
            <a:ext cx="1054101" cy="254001"/>
          </a:xfrm>
          <a:prstGeom prst="rect">
            <a:avLst/>
          </a:prstGeom>
          <a:ln w="88900">
            <a:miter lim="400000"/>
          </a:ln>
        </p:spPr>
      </p:pic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B2237F33-6D40-A5E2-B98C-3EE05B2749CA}"/>
              </a:ext>
            </a:extLst>
          </p:cNvPr>
          <p:cNvPicPr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1957813" y="2055152"/>
            <a:ext cx="9089174" cy="519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35385"/>
      </p:ext>
    </p:extLst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7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2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 animBg="1" advAuto="0"/>
      <p:bldP spid="177" grpId="0" uiExpand="1" build="p" bldLvl="5" animBg="1" advAuto="0"/>
      <p:bldP spid="178" grpId="0" animBg="1" advAuto="0"/>
      <p:bldP spid="180" grpId="0" animBg="1" advAuto="0"/>
      <p:bldP spid="181" grpId="0" animBg="1" advAuto="0"/>
      <p:bldP spid="196" grpId="0" animBg="1" advAuto="0"/>
      <p:bldP spid="197" grpId="0" animBg="1" advAuto="0"/>
      <p:bldP spid="198" grpId="0" animBg="1" advAuto="0"/>
      <p:bldP spid="216" grpId="0" animBg="1" advAuto="0"/>
      <p:bldP spid="217" grpId="0" uiExpand="1" build="p" bldLvl="5" animBg="1" advAuto="0"/>
      <p:bldP spid="218" grpId="0" uiExpand="1" animBg="1" advAuto="0"/>
      <p:bldP spid="219" grpId="0" animBg="1" advAuto="0"/>
      <p:bldP spid="221" grpId="0" animBg="1" advAuto="0"/>
      <p:bldP spid="2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Line Line" descr="Line Lin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 rot="13494342">
            <a:off x="3950486" y="2316677"/>
            <a:ext cx="5103828" cy="5120153"/>
          </a:xfrm>
          <a:prstGeom prst="rect">
            <a:avLst/>
          </a:prstGeom>
        </p:spPr>
      </p:pic>
      <p:sp>
        <p:nvSpPr>
          <p:cNvPr id="223" name="Meccanica Quantistica (MQ):…"/>
          <p:cNvSpPr txBox="1">
            <a:spLocks noGrp="1"/>
          </p:cNvSpPr>
          <p:nvPr>
            <p:ph type="body" sz="quarter" idx="1"/>
          </p:nvPr>
        </p:nvSpPr>
        <p:spPr>
          <a:xfrm>
            <a:off x="294859" y="1239283"/>
            <a:ext cx="6102385" cy="2238938"/>
          </a:xfrm>
          <a:prstGeom prst="rect">
            <a:avLst/>
          </a:prstGeom>
        </p:spPr>
        <p:txBody>
          <a:bodyPr anchor="t"/>
          <a:lstStyle/>
          <a:p>
            <a:pPr marL="0" indent="0">
              <a:spcBef>
                <a:spcPts val="1200"/>
              </a:spcBef>
              <a:buSzTx/>
              <a:buNone/>
              <a:defRPr sz="2800"/>
            </a:pPr>
            <a:r>
              <a:rPr sz="4400" dirty="0" err="1">
                <a:latin typeface="Freestyle Script" panose="030804020302050B0404" pitchFamily="66" charset="0"/>
              </a:rPr>
              <a:t>Meccanica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Quantistica</a:t>
            </a:r>
            <a:r>
              <a:rPr sz="4400" dirty="0">
                <a:latin typeface="Freestyle Script" panose="030804020302050B0404" pitchFamily="66" charset="0"/>
              </a:rPr>
              <a:t> (MQ): </a:t>
            </a:r>
          </a:p>
          <a:p>
            <a:pPr marL="0" indent="0">
              <a:lnSpc>
                <a:spcPct val="70000"/>
              </a:lnSpc>
              <a:spcBef>
                <a:spcPts val="1200"/>
              </a:spcBef>
              <a:buSzTx/>
              <a:buNone/>
              <a:defRPr sz="2400"/>
            </a:pPr>
            <a:r>
              <a:rPr lang="en-US" sz="3800" dirty="0">
                <a:latin typeface="Freestyle Script" panose="030804020302050B0404" pitchFamily="66" charset="0"/>
              </a:rPr>
              <a:t>L</a:t>
            </a:r>
            <a:r>
              <a:rPr sz="3800" dirty="0">
                <a:latin typeface="Freestyle Script" panose="030804020302050B0404" pitchFamily="66" charset="0"/>
              </a:rPr>
              <a:t>e </a:t>
            </a:r>
            <a:r>
              <a:rPr sz="3800" dirty="0" err="1">
                <a:latin typeface="Freestyle Script" panose="030804020302050B0404" pitchFamily="66" charset="0"/>
              </a:rPr>
              <a:t>particelle</a:t>
            </a:r>
            <a:r>
              <a:rPr sz="3800" dirty="0">
                <a:latin typeface="Freestyle Script" panose="030804020302050B0404" pitchFamily="66" charset="0"/>
              </a:rPr>
              <a:t> sono </a:t>
            </a:r>
            <a:r>
              <a:rPr sz="3800" dirty="0" err="1">
                <a:latin typeface="Freestyle Script" panose="030804020302050B0404" pitchFamily="66" charset="0"/>
              </a:rPr>
              <a:t>onde</a:t>
            </a:r>
            <a:r>
              <a:rPr sz="3800" dirty="0">
                <a:latin typeface="Freestyle Script" panose="030804020302050B0404" pitchFamily="66" charset="0"/>
              </a:rPr>
              <a:t> e </a:t>
            </a:r>
            <a:r>
              <a:rPr sz="3800" dirty="0" err="1">
                <a:latin typeface="Freestyle Script" panose="030804020302050B0404" pitchFamily="66" charset="0"/>
              </a:rPr>
              <a:t>viceversa</a:t>
            </a:r>
            <a:r>
              <a:rPr sz="3800" dirty="0">
                <a:latin typeface="Freestyle Script" panose="030804020302050B0404" pitchFamily="66" charset="0"/>
              </a:rPr>
              <a:t> (ex. le </a:t>
            </a:r>
            <a:r>
              <a:rPr sz="3800" dirty="0" err="1">
                <a:latin typeface="Freestyle Script" panose="030804020302050B0404" pitchFamily="66" charset="0"/>
              </a:rPr>
              <a:t>onde</a:t>
            </a:r>
            <a:r>
              <a:rPr sz="3800" dirty="0">
                <a:latin typeface="Freestyle Script" panose="030804020302050B0404" pitchFamily="66" charset="0"/>
              </a:rPr>
              <a:t> </a:t>
            </a:r>
            <a:r>
              <a:rPr sz="3800" dirty="0" err="1">
                <a:latin typeface="Freestyle Script" panose="030804020302050B0404" pitchFamily="66" charset="0"/>
              </a:rPr>
              <a:t>e.m.</a:t>
            </a:r>
            <a:r>
              <a:rPr sz="3800" dirty="0">
                <a:latin typeface="Freestyle Script" panose="030804020302050B0404" pitchFamily="66" charset="0"/>
              </a:rPr>
              <a:t> sono </a:t>
            </a:r>
            <a:r>
              <a:rPr sz="3800" dirty="0" err="1">
                <a:latin typeface="Freestyle Script" panose="030804020302050B0404" pitchFamily="66" charset="0"/>
              </a:rPr>
              <a:t>composte</a:t>
            </a:r>
            <a:r>
              <a:rPr sz="3800" dirty="0">
                <a:latin typeface="Freestyle Script" panose="030804020302050B0404" pitchFamily="66" charset="0"/>
              </a:rPr>
              <a:t> da </a:t>
            </a:r>
            <a:r>
              <a:rPr sz="3800" dirty="0" err="1">
                <a:latin typeface="Freestyle Script" panose="030804020302050B0404" pitchFamily="66" charset="0"/>
              </a:rPr>
              <a:t>fotoni</a:t>
            </a:r>
            <a:r>
              <a:rPr sz="3800" dirty="0">
                <a:latin typeface="Freestyle Script" panose="030804020302050B0404" pitchFamily="66" charset="0"/>
              </a:rPr>
              <a:t>)</a:t>
            </a:r>
          </a:p>
        </p:txBody>
      </p:sp>
      <p:sp>
        <p:nvSpPr>
          <p:cNvPr id="224" name="Piccole distanze e …"/>
          <p:cNvSpPr txBox="1">
            <a:spLocks noGrp="1"/>
          </p:cNvSpPr>
          <p:nvPr>
            <p:ph type="title"/>
          </p:nvPr>
        </p:nvSpPr>
        <p:spPr>
          <a:xfrm>
            <a:off x="225888" y="-50800"/>
            <a:ext cx="12553025" cy="139104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 err="1">
                <a:latin typeface="Freestyle Script" panose="030804020302050B0404" pitchFamily="66" charset="0"/>
              </a:rPr>
              <a:t>Piccole</a:t>
            </a:r>
            <a:r>
              <a:rPr sz="10000" dirty="0">
                <a:latin typeface="Freestyle Script" panose="030804020302050B0404" pitchFamily="66" charset="0"/>
              </a:rPr>
              <a:t> </a:t>
            </a:r>
            <a:r>
              <a:rPr sz="10000" dirty="0" err="1">
                <a:latin typeface="Freestyle Script" panose="030804020302050B0404" pitchFamily="66" charset="0"/>
              </a:rPr>
              <a:t>distanze</a:t>
            </a:r>
            <a:r>
              <a:rPr sz="10000" dirty="0">
                <a:latin typeface="Freestyle Script" panose="030804020302050B0404" pitchFamily="66" charset="0"/>
              </a:rPr>
              <a:t> </a:t>
            </a:r>
            <a:r>
              <a:rPr lang="en-GB" sz="10000" dirty="0">
                <a:latin typeface="Freestyle Script" panose="030804020302050B0404" pitchFamily="66" charset="0"/>
              </a:rPr>
              <a:t>e </a:t>
            </a:r>
            <a:r>
              <a:rPr lang="en-GB" sz="10000" dirty="0" err="1">
                <a:latin typeface="Freestyle Script" panose="030804020302050B0404" pitchFamily="66" charset="0"/>
              </a:rPr>
              <a:t>grandi</a:t>
            </a:r>
            <a:r>
              <a:rPr lang="en-GB" sz="10000" dirty="0">
                <a:latin typeface="Freestyle Script" panose="030804020302050B0404" pitchFamily="66" charset="0"/>
              </a:rPr>
              <a:t> </a:t>
            </a:r>
            <a:r>
              <a:rPr lang="en-GB" sz="10000" dirty="0" err="1">
                <a:latin typeface="Freestyle Script" panose="030804020302050B0404" pitchFamily="66" charset="0"/>
              </a:rPr>
              <a:t>energie</a:t>
            </a:r>
            <a:endParaRPr sz="10000" dirty="0">
              <a:latin typeface="Freestyle Script" panose="030804020302050B0404" pitchFamily="66" charset="0"/>
            </a:endParaRPr>
          </a:p>
        </p:txBody>
      </p:sp>
      <p:pic>
        <p:nvPicPr>
          <p:cNvPr id="22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8530" y="4140373"/>
            <a:ext cx="990601" cy="800101"/>
          </a:xfrm>
          <a:prstGeom prst="rect">
            <a:avLst/>
          </a:prstGeom>
          <a:ln w="88900">
            <a:miter lim="400000"/>
          </a:ln>
        </p:spPr>
      </p:pic>
      <p:sp>
        <p:nvSpPr>
          <p:cNvPr id="226" name="relazione di…"/>
          <p:cNvSpPr txBox="1"/>
          <p:nvPr/>
        </p:nvSpPr>
        <p:spPr>
          <a:xfrm>
            <a:off x="1131082" y="4032079"/>
            <a:ext cx="1441100" cy="1016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2000"/>
            </a:pPr>
            <a:r>
              <a:rPr sz="3600">
                <a:latin typeface="Freestyle Script" panose="030804020302050B0404" pitchFamily="66" charset="0"/>
              </a:rPr>
              <a:t>relazione di</a:t>
            </a:r>
          </a:p>
          <a:p>
            <a:pPr>
              <a:lnSpc>
                <a:spcPct val="80000"/>
              </a:lnSpc>
              <a:defRPr sz="2000"/>
            </a:pPr>
            <a:r>
              <a:rPr sz="3600">
                <a:latin typeface="Freestyle Script" panose="030804020302050B0404" pitchFamily="66" charset="0"/>
              </a:rPr>
              <a:t>De Broglie</a:t>
            </a:r>
          </a:p>
        </p:txBody>
      </p:sp>
      <p:sp>
        <p:nvSpPr>
          <p:cNvPr id="227" name="onda di lunghezza"/>
          <p:cNvSpPr txBox="1"/>
          <p:nvPr/>
        </p:nvSpPr>
        <p:spPr>
          <a:xfrm>
            <a:off x="2008530" y="3503930"/>
            <a:ext cx="2053447" cy="573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000"/>
            </a:lvl1pPr>
          </a:lstStyle>
          <a:p>
            <a:r>
              <a:rPr sz="3600" dirty="0" err="1">
                <a:latin typeface="Freestyle Script" panose="030804020302050B0404" pitchFamily="66" charset="0"/>
              </a:rPr>
              <a:t>onda</a:t>
            </a:r>
            <a:r>
              <a:rPr sz="3600" dirty="0">
                <a:latin typeface="Freestyle Script" panose="030804020302050B0404" pitchFamily="66" charset="0"/>
              </a:rPr>
              <a:t> di </a:t>
            </a:r>
            <a:r>
              <a:rPr sz="3600" dirty="0" err="1">
                <a:latin typeface="Freestyle Script" panose="030804020302050B0404" pitchFamily="66" charset="0"/>
              </a:rPr>
              <a:t>lunghezza</a:t>
            </a:r>
            <a:endParaRPr sz="3600" dirty="0">
              <a:latin typeface="Freestyle Script" panose="030804020302050B0404" pitchFamily="66" charset="0"/>
            </a:endParaRPr>
          </a:p>
        </p:txBody>
      </p:sp>
      <p:pic>
        <p:nvPicPr>
          <p:cNvPr id="22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5817" y="3595205"/>
            <a:ext cx="203201" cy="279401"/>
          </a:xfrm>
          <a:prstGeom prst="rect">
            <a:avLst/>
          </a:prstGeom>
          <a:ln w="88900">
            <a:miter lim="400000"/>
          </a:ln>
        </p:spPr>
      </p:pic>
      <p:pic>
        <p:nvPicPr>
          <p:cNvPr id="229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2766179" y="4408417"/>
            <a:ext cx="807567" cy="264013"/>
          </a:xfrm>
          <a:prstGeom prst="rect">
            <a:avLst/>
          </a:prstGeom>
          <a:ln w="88900">
            <a:miter lim="400000"/>
          </a:ln>
        </p:spPr>
      </p:pic>
      <p:sp>
        <p:nvSpPr>
          <p:cNvPr id="230" name="particella con impulso (massa per velocità)"/>
          <p:cNvSpPr txBox="1"/>
          <p:nvPr/>
        </p:nvSpPr>
        <p:spPr>
          <a:xfrm>
            <a:off x="-62106" y="4972406"/>
            <a:ext cx="6564506" cy="573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000"/>
            </a:lvl1pPr>
          </a:lstStyle>
          <a:p>
            <a:r>
              <a:rPr sz="3600" dirty="0" err="1">
                <a:latin typeface="Freestyle Script" panose="030804020302050B0404" pitchFamily="66" charset="0"/>
              </a:rPr>
              <a:t>particella</a:t>
            </a:r>
            <a:r>
              <a:rPr sz="3600" dirty="0">
                <a:latin typeface="Freestyle Script" panose="030804020302050B0404" pitchFamily="66" charset="0"/>
              </a:rPr>
              <a:t> con </a:t>
            </a:r>
            <a:r>
              <a:rPr sz="3600" dirty="0" err="1">
                <a:latin typeface="Freestyle Script" panose="030804020302050B0404" pitchFamily="66" charset="0"/>
              </a:rPr>
              <a:t>impulso</a:t>
            </a:r>
            <a:r>
              <a:rPr sz="3600" dirty="0">
                <a:latin typeface="Freestyle Script" panose="030804020302050B0404" pitchFamily="66" charset="0"/>
              </a:rPr>
              <a:t> (</a:t>
            </a:r>
            <a:r>
              <a:rPr sz="3600" dirty="0" err="1">
                <a:latin typeface="Freestyle Script" panose="030804020302050B0404" pitchFamily="66" charset="0"/>
              </a:rPr>
              <a:t>massa</a:t>
            </a:r>
            <a:r>
              <a:rPr sz="3600" dirty="0">
                <a:latin typeface="Freestyle Script" panose="030804020302050B0404" pitchFamily="66" charset="0"/>
              </a:rPr>
              <a:t> per </a:t>
            </a:r>
            <a:r>
              <a:rPr sz="3600" dirty="0" err="1">
                <a:latin typeface="Freestyle Script" panose="030804020302050B0404" pitchFamily="66" charset="0"/>
              </a:rPr>
              <a:t>velocità</a:t>
            </a:r>
            <a:r>
              <a:rPr sz="3600" dirty="0">
                <a:latin typeface="Freestyle Script" panose="030804020302050B0404" pitchFamily="66" charset="0"/>
              </a:rPr>
              <a:t>)</a:t>
            </a:r>
          </a:p>
        </p:txBody>
      </p:sp>
      <p:pic>
        <p:nvPicPr>
          <p:cNvPr id="231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1034" y="5671464"/>
            <a:ext cx="1511301" cy="254001"/>
          </a:xfrm>
          <a:prstGeom prst="rect">
            <a:avLst/>
          </a:prstGeom>
          <a:ln w="88900">
            <a:miter lim="400000"/>
          </a:ln>
        </p:spPr>
      </p:pic>
      <p:pic>
        <p:nvPicPr>
          <p:cNvPr id="232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364" y="6672569"/>
            <a:ext cx="4816843" cy="419378"/>
          </a:xfrm>
          <a:prstGeom prst="rect">
            <a:avLst/>
          </a:prstGeom>
          <a:ln w="88900">
            <a:miter lim="400000"/>
          </a:ln>
        </p:spPr>
      </p:pic>
      <p:sp>
        <p:nvSpPr>
          <p:cNvPr id="233" name="è detta costante di Planck"/>
          <p:cNvSpPr txBox="1"/>
          <p:nvPr/>
        </p:nvSpPr>
        <p:spPr>
          <a:xfrm>
            <a:off x="1185140" y="6016673"/>
            <a:ext cx="4171831" cy="573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000"/>
            </a:lvl1pPr>
          </a:lstStyle>
          <a:p>
            <a:r>
              <a:rPr sz="3600">
                <a:latin typeface="Freestyle Script" panose="030804020302050B0404" pitchFamily="66" charset="0"/>
              </a:rPr>
              <a:t>è detta costante di Planck</a:t>
            </a:r>
          </a:p>
        </p:txBody>
      </p:sp>
      <p:pic>
        <p:nvPicPr>
          <p:cNvPr id="234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9645" y="6100803"/>
            <a:ext cx="203201" cy="279401"/>
          </a:xfrm>
          <a:prstGeom prst="rect">
            <a:avLst/>
          </a:prstGeom>
          <a:ln w="88900">
            <a:miter lim="400000"/>
          </a:ln>
        </p:spPr>
      </p:pic>
      <p:pic>
        <p:nvPicPr>
          <p:cNvPr id="235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7024" y="7830247"/>
            <a:ext cx="5032522" cy="419378"/>
          </a:xfrm>
          <a:prstGeom prst="rect">
            <a:avLst/>
          </a:prstGeom>
          <a:ln w="88900">
            <a:miter lim="400000"/>
          </a:ln>
        </p:spPr>
      </p:pic>
      <p:sp>
        <p:nvSpPr>
          <p:cNvPr id="236" name="ed ha dimensioni"/>
          <p:cNvSpPr txBox="1"/>
          <p:nvPr/>
        </p:nvSpPr>
        <p:spPr>
          <a:xfrm>
            <a:off x="2210006" y="7174351"/>
            <a:ext cx="1899559" cy="573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000"/>
            </a:lvl1pPr>
          </a:lstStyle>
          <a:p>
            <a:r>
              <a:rPr sz="3600">
                <a:latin typeface="Freestyle Script" panose="030804020302050B0404" pitchFamily="66" charset="0"/>
              </a:rPr>
              <a:t>ed ha dimensioni</a:t>
            </a:r>
          </a:p>
        </p:txBody>
      </p:sp>
      <p:sp>
        <p:nvSpPr>
          <p:cNvPr id="239" name="Relatività Speciale (RS):…"/>
          <p:cNvSpPr txBox="1"/>
          <p:nvPr/>
        </p:nvSpPr>
        <p:spPr>
          <a:xfrm>
            <a:off x="6879993" y="1239283"/>
            <a:ext cx="6102385" cy="2238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spcBef>
                <a:spcPts val="1200"/>
              </a:spcBef>
              <a:defRPr sz="2800"/>
            </a:pPr>
            <a:r>
              <a:rPr sz="4400" dirty="0" err="1">
                <a:latin typeface="Freestyle Script" panose="030804020302050B0404" pitchFamily="66" charset="0"/>
              </a:rPr>
              <a:t>Relatività</a:t>
            </a:r>
            <a:r>
              <a:rPr sz="4400" dirty="0">
                <a:latin typeface="Freestyle Script" panose="030804020302050B0404" pitchFamily="66" charset="0"/>
              </a:rPr>
              <a:t> Speciale (RS):</a:t>
            </a:r>
          </a:p>
          <a:p>
            <a:pPr algn="l">
              <a:lnSpc>
                <a:spcPct val="70000"/>
              </a:lnSpc>
              <a:spcBef>
                <a:spcPts val="1200"/>
              </a:spcBef>
              <a:defRPr sz="2400"/>
            </a:pPr>
            <a:r>
              <a:rPr sz="3800" dirty="0">
                <a:latin typeface="Freestyle Script" panose="030804020302050B0404" pitchFamily="66" charset="0"/>
              </a:rPr>
              <a:t>A </a:t>
            </a:r>
            <a:r>
              <a:rPr sz="3800" dirty="0" err="1">
                <a:latin typeface="Freestyle Script" panose="030804020302050B0404" pitchFamily="66" charset="0"/>
              </a:rPr>
              <a:t>riposo</a:t>
            </a:r>
            <a:r>
              <a:rPr sz="3800" dirty="0">
                <a:latin typeface="Freestyle Script" panose="030804020302050B0404" pitchFamily="66" charset="0"/>
              </a:rPr>
              <a:t> la </a:t>
            </a:r>
            <a:r>
              <a:rPr sz="3800" dirty="0" err="1">
                <a:latin typeface="Freestyle Script" panose="030804020302050B0404" pitchFamily="66" charset="0"/>
              </a:rPr>
              <a:t>massa</a:t>
            </a:r>
            <a:r>
              <a:rPr sz="3800" dirty="0">
                <a:latin typeface="Freestyle Script" panose="030804020302050B0404" pitchFamily="66" charset="0"/>
              </a:rPr>
              <a:t> è </a:t>
            </a:r>
            <a:r>
              <a:rPr sz="3800" dirty="0" err="1">
                <a:latin typeface="Freestyle Script" panose="030804020302050B0404" pitchFamily="66" charset="0"/>
              </a:rPr>
              <a:t>energia</a:t>
            </a:r>
            <a:r>
              <a:rPr sz="3800" dirty="0">
                <a:latin typeface="Freestyle Script" panose="030804020302050B0404" pitchFamily="66" charset="0"/>
              </a:rPr>
              <a:t>, a </a:t>
            </a:r>
            <a:r>
              <a:rPr sz="3800" dirty="0" err="1">
                <a:latin typeface="Freestyle Script" panose="030804020302050B0404" pitchFamily="66" charset="0"/>
              </a:rPr>
              <a:t>grande</a:t>
            </a:r>
            <a:r>
              <a:rPr sz="3800" dirty="0">
                <a:latin typeface="Freestyle Script" panose="030804020302050B0404" pitchFamily="66" charset="0"/>
              </a:rPr>
              <a:t> </a:t>
            </a:r>
            <a:r>
              <a:rPr sz="3800" dirty="0" err="1">
                <a:latin typeface="Freestyle Script" panose="030804020302050B0404" pitchFamily="66" charset="0"/>
              </a:rPr>
              <a:t>impulso</a:t>
            </a:r>
            <a:r>
              <a:rPr sz="3800" dirty="0">
                <a:latin typeface="Freestyle Script" panose="030804020302050B0404" pitchFamily="66" charset="0"/>
              </a:rPr>
              <a:t> </a:t>
            </a:r>
            <a:r>
              <a:rPr sz="3800" dirty="0" err="1">
                <a:latin typeface="Freestyle Script" panose="030804020302050B0404" pitchFamily="66" charset="0"/>
              </a:rPr>
              <a:t>l’impulso</a:t>
            </a:r>
            <a:r>
              <a:rPr sz="3800" dirty="0">
                <a:latin typeface="Freestyle Script" panose="030804020302050B0404" pitchFamily="66" charset="0"/>
              </a:rPr>
              <a:t> è </a:t>
            </a:r>
            <a:r>
              <a:rPr sz="3800" dirty="0" err="1">
                <a:latin typeface="Freestyle Script" panose="030804020302050B0404" pitchFamily="66" charset="0"/>
              </a:rPr>
              <a:t>energia</a:t>
            </a:r>
            <a:endParaRPr sz="3800" dirty="0">
              <a:latin typeface="Freestyle Script" panose="030804020302050B0404" pitchFamily="66" charset="0"/>
            </a:endParaRPr>
          </a:p>
        </p:txBody>
      </p:sp>
      <p:pic>
        <p:nvPicPr>
          <p:cNvPr id="240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42818" y="3555725"/>
            <a:ext cx="3365501" cy="469901"/>
          </a:xfrm>
          <a:prstGeom prst="rect">
            <a:avLst/>
          </a:prstGeom>
          <a:ln w="88900">
            <a:miter lim="400000"/>
          </a:ln>
        </p:spPr>
      </p:pic>
      <p:pic>
        <p:nvPicPr>
          <p:cNvPr id="241" name="Image" descr="Imag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42480" y="4551588"/>
            <a:ext cx="1447801" cy="355601"/>
          </a:xfrm>
          <a:prstGeom prst="rect">
            <a:avLst/>
          </a:prstGeom>
          <a:ln w="88900">
            <a:miter lim="400000"/>
          </a:ln>
        </p:spPr>
      </p:pic>
      <p:pic>
        <p:nvPicPr>
          <p:cNvPr id="242" name="Image" descr="Image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12330" y="5530704"/>
            <a:ext cx="1308101" cy="292101"/>
          </a:xfrm>
          <a:prstGeom prst="rect">
            <a:avLst/>
          </a:prstGeom>
          <a:ln w="88900">
            <a:miter lim="400000"/>
          </a:ln>
        </p:spPr>
      </p:pic>
      <p:sp>
        <p:nvSpPr>
          <p:cNvPr id="243" name="nel limite"/>
          <p:cNvSpPr txBox="1"/>
          <p:nvPr/>
        </p:nvSpPr>
        <p:spPr>
          <a:xfrm>
            <a:off x="7173271" y="4943660"/>
            <a:ext cx="1186222" cy="573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000"/>
            </a:lvl1pPr>
          </a:lstStyle>
          <a:p>
            <a:r>
              <a:rPr sz="3600" dirty="0">
                <a:latin typeface="Freestyle Script" panose="030804020302050B0404" pitchFamily="66" charset="0"/>
              </a:rPr>
              <a:t>nel limite</a:t>
            </a:r>
          </a:p>
        </p:txBody>
      </p:sp>
      <p:pic>
        <p:nvPicPr>
          <p:cNvPr id="244" name="Image" descr="Image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117064" y="4590494"/>
            <a:ext cx="1155701" cy="342901"/>
          </a:xfrm>
          <a:prstGeom prst="rect">
            <a:avLst/>
          </a:prstGeom>
          <a:ln w="88900">
            <a:miter lim="400000"/>
          </a:ln>
        </p:spPr>
      </p:pic>
      <p:pic>
        <p:nvPicPr>
          <p:cNvPr id="245" name="Image" descr="Image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40864" y="5491798"/>
            <a:ext cx="1308101" cy="292101"/>
          </a:xfrm>
          <a:prstGeom prst="rect">
            <a:avLst/>
          </a:prstGeom>
          <a:ln w="88900">
            <a:miter lim="400000"/>
          </a:ln>
        </p:spPr>
      </p:pic>
      <p:sp>
        <p:nvSpPr>
          <p:cNvPr id="246" name="nel limite"/>
          <p:cNvSpPr txBox="1"/>
          <p:nvPr/>
        </p:nvSpPr>
        <p:spPr>
          <a:xfrm>
            <a:off x="11101804" y="4904754"/>
            <a:ext cx="1186222" cy="573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000"/>
            </a:lvl1pPr>
          </a:lstStyle>
          <a:p>
            <a:r>
              <a:rPr sz="3600" dirty="0">
                <a:latin typeface="Freestyle Script" panose="030804020302050B0404" pitchFamily="66" charset="0"/>
              </a:rPr>
              <a:t>nel limite</a:t>
            </a:r>
          </a:p>
        </p:txBody>
      </p:sp>
      <p:pic>
        <p:nvPicPr>
          <p:cNvPr id="247" name="Image" descr="Image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700000">
            <a:off x="11043956" y="4239164"/>
            <a:ext cx="468001" cy="172958"/>
          </a:xfrm>
          <a:prstGeom prst="rect">
            <a:avLst/>
          </a:prstGeom>
          <a:ln w="88900">
            <a:miter lim="400000"/>
          </a:ln>
        </p:spPr>
      </p:pic>
      <p:pic>
        <p:nvPicPr>
          <p:cNvPr id="248" name="Image" descr="Image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8100000">
            <a:off x="7817539" y="4250690"/>
            <a:ext cx="466906" cy="172553"/>
          </a:xfrm>
          <a:prstGeom prst="rect">
            <a:avLst/>
          </a:prstGeom>
          <a:ln w="88900">
            <a:miter lim="400000"/>
          </a:ln>
        </p:spPr>
      </p:pic>
      <p:sp>
        <p:nvSpPr>
          <p:cNvPr id="249" name="è la velocità della luce"/>
          <p:cNvSpPr txBox="1"/>
          <p:nvPr/>
        </p:nvSpPr>
        <p:spPr>
          <a:xfrm>
            <a:off x="7982542" y="5970906"/>
            <a:ext cx="3701402" cy="573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000"/>
            </a:lvl1pPr>
          </a:lstStyle>
          <a:p>
            <a:r>
              <a:rPr sz="3600" dirty="0">
                <a:latin typeface="Freestyle Script" panose="030804020302050B0404" pitchFamily="66" charset="0"/>
              </a:rPr>
              <a:t>è la </a:t>
            </a:r>
            <a:r>
              <a:rPr sz="3600" dirty="0" err="1">
                <a:latin typeface="Freestyle Script" panose="030804020302050B0404" pitchFamily="66" charset="0"/>
              </a:rPr>
              <a:t>velocità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della</a:t>
            </a:r>
            <a:r>
              <a:rPr sz="3600" dirty="0">
                <a:latin typeface="Freestyle Script" panose="030804020302050B0404" pitchFamily="66" charset="0"/>
              </a:rPr>
              <a:t> luce</a:t>
            </a:r>
          </a:p>
        </p:txBody>
      </p:sp>
      <p:pic>
        <p:nvPicPr>
          <p:cNvPr id="250" name="Image" descr="Image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18368" y="6139041"/>
            <a:ext cx="165101" cy="190501"/>
          </a:xfrm>
          <a:prstGeom prst="rect">
            <a:avLst/>
          </a:prstGeom>
          <a:ln w="88900">
            <a:miter lim="400000"/>
          </a:ln>
        </p:spPr>
      </p:pic>
      <p:pic>
        <p:nvPicPr>
          <p:cNvPr id="251" name="Image" descr="Image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33597" y="6616909"/>
            <a:ext cx="3594101" cy="355601"/>
          </a:xfrm>
          <a:prstGeom prst="rect">
            <a:avLst/>
          </a:prstGeom>
          <a:ln w="88900">
            <a:miter lim="400000"/>
          </a:ln>
        </p:spPr>
      </p:pic>
      <p:pic>
        <p:nvPicPr>
          <p:cNvPr id="252" name="Image" descr="Image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66104" y="8876096"/>
            <a:ext cx="1955801" cy="863601"/>
          </a:xfrm>
          <a:prstGeom prst="rect">
            <a:avLst/>
          </a:prstGeom>
          <a:ln w="88900">
            <a:miter lim="400000"/>
          </a:ln>
        </p:spPr>
      </p:pic>
      <p:sp>
        <p:nvSpPr>
          <p:cNvPr id="253" name="Nota:   e   sono così importanti che i fisici delle particelle lavorano in un sistema di unità di misura (dette Unità Naturali) definito da           ."/>
          <p:cNvSpPr txBox="1"/>
          <p:nvPr/>
        </p:nvSpPr>
        <p:spPr>
          <a:xfrm>
            <a:off x="6607556" y="7014932"/>
            <a:ext cx="6275900" cy="11582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600"/>
            </a:lvl1pPr>
          </a:lstStyle>
          <a:p>
            <a:r>
              <a:rPr sz="2800" dirty="0">
                <a:latin typeface="Freestyle Script" panose="030804020302050B0404" pitchFamily="66" charset="0"/>
              </a:rPr>
              <a:t>Nota:   </a:t>
            </a:r>
            <a:r>
              <a:rPr lang="en-US" sz="2800" dirty="0">
                <a:latin typeface="Freestyle Script" panose="030804020302050B0404" pitchFamily="66" charset="0"/>
              </a:rPr>
              <a:t> </a:t>
            </a:r>
            <a:r>
              <a:rPr sz="2800" dirty="0">
                <a:latin typeface="Freestyle Script" panose="030804020302050B0404" pitchFamily="66" charset="0"/>
              </a:rPr>
              <a:t>e   sono così </a:t>
            </a:r>
            <a:r>
              <a:rPr sz="2800" dirty="0" err="1">
                <a:latin typeface="Freestyle Script" panose="030804020302050B0404" pitchFamily="66" charset="0"/>
              </a:rPr>
              <a:t>importanti</a:t>
            </a:r>
            <a:r>
              <a:rPr sz="2800" dirty="0">
                <a:latin typeface="Freestyle Script" panose="030804020302050B0404" pitchFamily="66" charset="0"/>
              </a:rPr>
              <a:t> che </a:t>
            </a:r>
            <a:r>
              <a:rPr sz="2800" dirty="0" err="1">
                <a:latin typeface="Freestyle Script" panose="030804020302050B0404" pitchFamily="66" charset="0"/>
              </a:rPr>
              <a:t>i</a:t>
            </a:r>
            <a:r>
              <a:rPr sz="2800" dirty="0">
                <a:latin typeface="Freestyle Script" panose="030804020302050B0404" pitchFamily="66" charset="0"/>
              </a:rPr>
              <a:t> </a:t>
            </a:r>
            <a:r>
              <a:rPr sz="2800" dirty="0" err="1">
                <a:latin typeface="Freestyle Script" panose="030804020302050B0404" pitchFamily="66" charset="0"/>
              </a:rPr>
              <a:t>fisici</a:t>
            </a:r>
            <a:r>
              <a:rPr sz="2800" dirty="0">
                <a:latin typeface="Freestyle Script" panose="030804020302050B0404" pitchFamily="66" charset="0"/>
              </a:rPr>
              <a:t> delle </a:t>
            </a:r>
            <a:r>
              <a:rPr sz="2800" dirty="0" err="1">
                <a:latin typeface="Freestyle Script" panose="030804020302050B0404" pitchFamily="66" charset="0"/>
              </a:rPr>
              <a:t>particelle</a:t>
            </a:r>
            <a:r>
              <a:rPr sz="2800" dirty="0">
                <a:latin typeface="Freestyle Script" panose="030804020302050B0404" pitchFamily="66" charset="0"/>
              </a:rPr>
              <a:t> </a:t>
            </a:r>
            <a:r>
              <a:rPr sz="2800" dirty="0" err="1">
                <a:latin typeface="Freestyle Script" panose="030804020302050B0404" pitchFamily="66" charset="0"/>
              </a:rPr>
              <a:t>lavorano</a:t>
            </a:r>
            <a:r>
              <a:rPr sz="2800" dirty="0">
                <a:latin typeface="Freestyle Script" panose="030804020302050B0404" pitchFamily="66" charset="0"/>
              </a:rPr>
              <a:t> in un </a:t>
            </a:r>
            <a:r>
              <a:rPr sz="2800" dirty="0" err="1">
                <a:latin typeface="Freestyle Script" panose="030804020302050B0404" pitchFamily="66" charset="0"/>
              </a:rPr>
              <a:t>sistema</a:t>
            </a:r>
            <a:r>
              <a:rPr sz="2800" dirty="0">
                <a:latin typeface="Freestyle Script" panose="030804020302050B0404" pitchFamily="66" charset="0"/>
              </a:rPr>
              <a:t> di </a:t>
            </a:r>
            <a:r>
              <a:rPr sz="2800" dirty="0" err="1">
                <a:latin typeface="Freestyle Script" panose="030804020302050B0404" pitchFamily="66" charset="0"/>
              </a:rPr>
              <a:t>unità</a:t>
            </a:r>
            <a:r>
              <a:rPr sz="2800" dirty="0">
                <a:latin typeface="Freestyle Script" panose="030804020302050B0404" pitchFamily="66" charset="0"/>
              </a:rPr>
              <a:t> di </a:t>
            </a:r>
            <a:r>
              <a:rPr sz="2800" dirty="0" err="1">
                <a:latin typeface="Freestyle Script" panose="030804020302050B0404" pitchFamily="66" charset="0"/>
              </a:rPr>
              <a:t>misura</a:t>
            </a:r>
            <a:r>
              <a:rPr sz="2800" dirty="0">
                <a:latin typeface="Freestyle Script" panose="030804020302050B0404" pitchFamily="66" charset="0"/>
              </a:rPr>
              <a:t> (</a:t>
            </a:r>
            <a:r>
              <a:rPr sz="2800" dirty="0" err="1">
                <a:latin typeface="Freestyle Script" panose="030804020302050B0404" pitchFamily="66" charset="0"/>
              </a:rPr>
              <a:t>dette</a:t>
            </a:r>
            <a:r>
              <a:rPr sz="2800" dirty="0">
                <a:latin typeface="Freestyle Script" panose="030804020302050B0404" pitchFamily="66" charset="0"/>
              </a:rPr>
              <a:t> </a:t>
            </a:r>
            <a:r>
              <a:rPr sz="2800" dirty="0" err="1">
                <a:latin typeface="Freestyle Script" panose="030804020302050B0404" pitchFamily="66" charset="0"/>
              </a:rPr>
              <a:t>Unità</a:t>
            </a:r>
            <a:r>
              <a:rPr sz="2800" dirty="0">
                <a:latin typeface="Freestyle Script" panose="030804020302050B0404" pitchFamily="66" charset="0"/>
              </a:rPr>
              <a:t> </a:t>
            </a:r>
            <a:r>
              <a:rPr sz="2800" dirty="0" err="1">
                <a:latin typeface="Freestyle Script" panose="030804020302050B0404" pitchFamily="66" charset="0"/>
              </a:rPr>
              <a:t>Naturali</a:t>
            </a:r>
            <a:r>
              <a:rPr sz="2800" dirty="0">
                <a:latin typeface="Freestyle Script" panose="030804020302050B0404" pitchFamily="66" charset="0"/>
              </a:rPr>
              <a:t>) </a:t>
            </a:r>
            <a:r>
              <a:rPr sz="2800" dirty="0" err="1">
                <a:latin typeface="Freestyle Script" panose="030804020302050B0404" pitchFamily="66" charset="0"/>
              </a:rPr>
              <a:t>definito</a:t>
            </a:r>
            <a:r>
              <a:rPr sz="2800" dirty="0">
                <a:latin typeface="Freestyle Script" panose="030804020302050B0404" pitchFamily="66" charset="0"/>
              </a:rPr>
              <a:t> da</a:t>
            </a:r>
          </a:p>
        </p:txBody>
      </p:sp>
      <p:pic>
        <p:nvPicPr>
          <p:cNvPr id="254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2522" y="7110454"/>
            <a:ext cx="150590" cy="207061"/>
          </a:xfrm>
          <a:prstGeom prst="rect">
            <a:avLst/>
          </a:prstGeom>
          <a:ln w="88900">
            <a:miter lim="400000"/>
          </a:ln>
        </p:spPr>
      </p:pic>
      <p:pic>
        <p:nvPicPr>
          <p:cNvPr id="255" name="Image" descr="Image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34428" y="7174275"/>
            <a:ext cx="122224" cy="141028"/>
          </a:xfrm>
          <a:prstGeom prst="rect">
            <a:avLst/>
          </a:prstGeom>
          <a:ln w="88900">
            <a:miter lim="400000"/>
          </a:ln>
        </p:spPr>
      </p:pic>
      <p:sp>
        <p:nvSpPr>
          <p:cNvPr id="257" name="Quindi MQ + RS ci dicono che"/>
          <p:cNvSpPr txBox="1"/>
          <p:nvPr/>
        </p:nvSpPr>
        <p:spPr>
          <a:xfrm>
            <a:off x="740586" y="8995751"/>
            <a:ext cx="3717364" cy="573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000"/>
            </a:lvl1pPr>
          </a:lstStyle>
          <a:p>
            <a:r>
              <a:rPr sz="3600">
                <a:latin typeface="Freestyle Script" panose="030804020302050B0404" pitchFamily="66" charset="0"/>
              </a:rPr>
              <a:t>Quindi MQ + RS ci dicono che</a:t>
            </a:r>
          </a:p>
        </p:txBody>
      </p:sp>
      <p:sp>
        <p:nvSpPr>
          <p:cNvPr id="258" name="e dunque per piccole lunghezze ci vogliono grandi energie"/>
          <p:cNvSpPr txBox="1"/>
          <p:nvPr/>
        </p:nvSpPr>
        <p:spPr>
          <a:xfrm>
            <a:off x="7609657" y="8841472"/>
            <a:ext cx="5032523" cy="1016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2000"/>
            </a:lvl1pPr>
          </a:lstStyle>
          <a:p>
            <a:r>
              <a:rPr sz="3600" dirty="0">
                <a:latin typeface="Freestyle Script" panose="030804020302050B0404" pitchFamily="66" charset="0"/>
              </a:rPr>
              <a:t>e </a:t>
            </a:r>
            <a:r>
              <a:rPr sz="3600" dirty="0" err="1">
                <a:latin typeface="Freestyle Script" panose="030804020302050B0404" pitchFamily="66" charset="0"/>
              </a:rPr>
              <a:t>dunque</a:t>
            </a:r>
            <a:r>
              <a:rPr sz="3600" dirty="0">
                <a:latin typeface="Freestyle Script" panose="030804020302050B0404" pitchFamily="66" charset="0"/>
              </a:rPr>
              <a:t> per </a:t>
            </a:r>
            <a:r>
              <a:rPr sz="3600" dirty="0" err="1">
                <a:latin typeface="Freestyle Script" panose="030804020302050B0404" pitchFamily="66" charset="0"/>
              </a:rPr>
              <a:t>piccole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lunghezze</a:t>
            </a:r>
            <a:r>
              <a:rPr sz="3600" dirty="0">
                <a:latin typeface="Freestyle Script" panose="030804020302050B0404" pitchFamily="66" charset="0"/>
              </a:rPr>
              <a:t> ci vogliono </a:t>
            </a:r>
            <a:r>
              <a:rPr sz="3600" dirty="0" err="1">
                <a:latin typeface="Freestyle Script" panose="030804020302050B0404" pitchFamily="66" charset="0"/>
              </a:rPr>
              <a:t>grandi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energie</a:t>
            </a:r>
            <a:endParaRPr sz="3600" dirty="0">
              <a:latin typeface="Freestyle Script" panose="030804020302050B0404" pitchFamily="66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84B4080-D7D5-4EE2-81F1-B969CCC89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205" y="8053655"/>
            <a:ext cx="2737071" cy="857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" grpId="0" animBg="1" advAuto="0"/>
      <p:bldP spid="223" grpId="0" animBg="1" advAuto="0"/>
      <p:bldP spid="224" grpId="0" animBg="1" advAuto="0"/>
      <p:bldP spid="225" grpId="0" animBg="1" advAuto="0"/>
      <p:bldP spid="226" grpId="0" animBg="1" advAuto="0"/>
      <p:bldP spid="227" grpId="0" animBg="1" advAuto="0"/>
      <p:bldP spid="228" grpId="0" animBg="1" advAuto="0"/>
      <p:bldP spid="229" grpId="0" animBg="1" advAuto="0"/>
      <p:bldP spid="230" grpId="0" animBg="1" advAuto="0"/>
      <p:bldP spid="231" grpId="0" animBg="1" advAuto="0"/>
      <p:bldP spid="232" grpId="0" animBg="1" advAuto="0"/>
      <p:bldP spid="233" grpId="0" animBg="1" advAuto="0"/>
      <p:bldP spid="234" grpId="0" animBg="1" advAuto="0"/>
      <p:bldP spid="235" grpId="0" animBg="1" advAuto="0"/>
      <p:bldP spid="236" grpId="0" animBg="1" advAuto="0"/>
      <p:bldP spid="239" grpId="0" animBg="1" advAuto="0"/>
      <p:bldP spid="240" grpId="0" animBg="1" advAuto="0"/>
      <p:bldP spid="241" grpId="0" animBg="1" advAuto="0"/>
      <p:bldP spid="242" grpId="0" animBg="1" advAuto="0"/>
      <p:bldP spid="243" grpId="0" animBg="1" advAuto="0"/>
      <p:bldP spid="244" grpId="0" animBg="1" advAuto="0"/>
      <p:bldP spid="245" grpId="0" animBg="1" advAuto="0"/>
      <p:bldP spid="246" grpId="0" animBg="1" advAuto="0"/>
      <p:bldP spid="247" grpId="0" animBg="1" advAuto="0"/>
      <p:bldP spid="248" grpId="0" animBg="1" advAuto="0"/>
      <p:bldP spid="249" grpId="0" animBg="1" advAuto="0"/>
      <p:bldP spid="250" grpId="0" animBg="1" advAuto="0"/>
      <p:bldP spid="251" grpId="0" animBg="1" advAuto="0"/>
      <p:bldP spid="252" grpId="0" animBg="1" advAuto="0"/>
      <p:bldP spid="253" grpId="0" animBg="1" advAuto="0"/>
      <p:bldP spid="254" grpId="0" animBg="1" advAuto="0"/>
      <p:bldP spid="255" grpId="0" animBg="1" advAuto="0"/>
      <p:bldP spid="257" grpId="0" animBg="1" advAuto="0"/>
      <p:bldP spid="258" grpId="0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… e grande ambizione"/>
          <p:cNvSpPr txBox="1">
            <a:spLocks noGrp="1"/>
          </p:cNvSpPr>
          <p:nvPr>
            <p:ph type="title"/>
          </p:nvPr>
        </p:nvSpPr>
        <p:spPr>
          <a:xfrm>
            <a:off x="225888" y="-50800"/>
            <a:ext cx="12553025" cy="139104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10000" dirty="0" err="1">
                <a:latin typeface="Freestyle Script" panose="030804020302050B0404" pitchFamily="66" charset="0"/>
              </a:rPr>
              <a:t>Grandi</a:t>
            </a:r>
            <a:r>
              <a:rPr lang="en-US" sz="10000" dirty="0">
                <a:latin typeface="Freestyle Script" panose="030804020302050B0404" pitchFamily="66" charset="0"/>
              </a:rPr>
              <a:t> idee e </a:t>
            </a:r>
            <a:r>
              <a:rPr lang="en-US" sz="10000" dirty="0" err="1">
                <a:latin typeface="Freestyle Script" panose="030804020302050B0404" pitchFamily="66" charset="0"/>
              </a:rPr>
              <a:t>g</a:t>
            </a:r>
            <a:r>
              <a:rPr sz="10000" dirty="0" err="1">
                <a:latin typeface="Freestyle Script" panose="030804020302050B0404" pitchFamily="66" charset="0"/>
              </a:rPr>
              <a:t>rande</a:t>
            </a:r>
            <a:r>
              <a:rPr sz="10000" dirty="0">
                <a:latin typeface="Freestyle Script" panose="030804020302050B0404" pitchFamily="66" charset="0"/>
              </a:rPr>
              <a:t> </a:t>
            </a:r>
            <a:r>
              <a:rPr sz="10000" dirty="0" err="1">
                <a:latin typeface="Freestyle Script" panose="030804020302050B0404" pitchFamily="66" charset="0"/>
              </a:rPr>
              <a:t>ambizione</a:t>
            </a:r>
            <a:endParaRPr sz="10000" dirty="0">
              <a:latin typeface="Freestyle Script" panose="030804020302050B0404" pitchFamily="66" charset="0"/>
            </a:endParaRPr>
          </a:p>
        </p:txBody>
      </p:sp>
      <p:sp>
        <p:nvSpPr>
          <p:cNvPr id="301" name="Da allora per oltre 100 anni l’uomo ha sviluppato acceleratori sempre più potenti, e quindi, sempre più grandi"/>
          <p:cNvSpPr txBox="1"/>
          <p:nvPr/>
        </p:nvSpPr>
        <p:spPr>
          <a:xfrm>
            <a:off x="158154" y="1544667"/>
            <a:ext cx="12736753" cy="1321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800"/>
            </a:lvl1pPr>
          </a:lstStyle>
          <a:p>
            <a:pPr>
              <a:lnSpc>
                <a:spcPct val="80000"/>
              </a:lnSpc>
            </a:pPr>
            <a:r>
              <a:rPr lang="en-US" sz="4800" dirty="0" err="1">
                <a:latin typeface="Freestyle Script" panose="030804020302050B0404" pitchFamily="66" charset="0"/>
              </a:rPr>
              <a:t>Negli</a:t>
            </a:r>
            <a:r>
              <a:rPr lang="en-US" sz="4800" dirty="0">
                <a:latin typeface="Freestyle Script" panose="030804020302050B0404" pitchFamily="66" charset="0"/>
              </a:rPr>
              <a:t> </a:t>
            </a:r>
            <a:r>
              <a:rPr lang="en-US" sz="4800" dirty="0" err="1">
                <a:latin typeface="Freestyle Script" panose="030804020302050B0404" pitchFamily="66" charset="0"/>
              </a:rPr>
              <a:t>ultimi</a:t>
            </a:r>
            <a:r>
              <a:rPr lang="en-US" sz="4800" dirty="0">
                <a:latin typeface="Freestyle Script" panose="030804020302050B0404" pitchFamily="66" charset="0"/>
              </a:rPr>
              <a:t> 5</a:t>
            </a:r>
            <a:r>
              <a:rPr sz="4800" dirty="0">
                <a:latin typeface="Freestyle Script" panose="030804020302050B0404" pitchFamily="66" charset="0"/>
              </a:rPr>
              <a:t>0</a:t>
            </a:r>
            <a:r>
              <a:rPr lang="en-US" sz="4800" dirty="0">
                <a:latin typeface="Freestyle Script" panose="030804020302050B0404" pitchFamily="66" charset="0"/>
              </a:rPr>
              <a:t>-60</a:t>
            </a:r>
            <a:r>
              <a:rPr sz="4800" dirty="0">
                <a:latin typeface="Freestyle Script" panose="030804020302050B0404" pitchFamily="66" charset="0"/>
              </a:rPr>
              <a:t> anni </a:t>
            </a:r>
            <a:r>
              <a:rPr sz="4800" dirty="0" err="1">
                <a:latin typeface="Freestyle Script" panose="030804020302050B0404" pitchFamily="66" charset="0"/>
              </a:rPr>
              <a:t>l’uomo</a:t>
            </a:r>
            <a:r>
              <a:rPr sz="4800" dirty="0">
                <a:latin typeface="Freestyle Script" panose="030804020302050B0404" pitchFamily="66" charset="0"/>
              </a:rPr>
              <a:t> ha </a:t>
            </a:r>
            <a:r>
              <a:rPr sz="4800" dirty="0" err="1">
                <a:latin typeface="Freestyle Script" panose="030804020302050B0404" pitchFamily="66" charset="0"/>
              </a:rPr>
              <a:t>sviluppato</a:t>
            </a:r>
            <a:r>
              <a:rPr sz="4800" dirty="0">
                <a:latin typeface="Freestyle Script" panose="030804020302050B0404" pitchFamily="66" charset="0"/>
              </a:rPr>
              <a:t> </a:t>
            </a:r>
            <a:r>
              <a:rPr sz="4800" dirty="0" err="1">
                <a:latin typeface="Freestyle Script" panose="030804020302050B0404" pitchFamily="66" charset="0"/>
              </a:rPr>
              <a:t>acceleratori</a:t>
            </a:r>
            <a:r>
              <a:rPr sz="4800" dirty="0">
                <a:latin typeface="Freestyle Script" panose="030804020302050B0404" pitchFamily="66" charset="0"/>
              </a:rPr>
              <a:t> sempre più </a:t>
            </a:r>
            <a:r>
              <a:rPr sz="4800" dirty="0" err="1">
                <a:latin typeface="Freestyle Script" panose="030804020302050B0404" pitchFamily="66" charset="0"/>
              </a:rPr>
              <a:t>potenti</a:t>
            </a:r>
            <a:r>
              <a:rPr sz="4800" dirty="0">
                <a:latin typeface="Freestyle Script" panose="030804020302050B0404" pitchFamily="66" charset="0"/>
              </a:rPr>
              <a:t>, e quindi, sempre più </a:t>
            </a:r>
            <a:r>
              <a:rPr sz="4800" dirty="0" err="1">
                <a:latin typeface="Freestyle Script" panose="030804020302050B0404" pitchFamily="66" charset="0"/>
              </a:rPr>
              <a:t>grandi</a:t>
            </a:r>
            <a:endParaRPr sz="4800" dirty="0">
              <a:latin typeface="Freestyle Script" panose="030804020302050B0404" pitchFamily="66" charset="0"/>
            </a:endParaRPr>
          </a:p>
        </p:txBody>
      </p:sp>
      <p:pic>
        <p:nvPicPr>
          <p:cNvPr id="30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867" y="2842640"/>
            <a:ext cx="7620001" cy="6883401"/>
          </a:xfrm>
          <a:prstGeom prst="rect">
            <a:avLst/>
          </a:prstGeom>
          <a:ln w="88900">
            <a:miter lim="400000"/>
          </a:ln>
        </p:spPr>
      </p:pic>
      <p:sp>
        <p:nvSpPr>
          <p:cNvPr id="303" name="Per dare maggiore energia alle particelle si possono sfruttare acceleratori circolari in cui le particelle vengono accelerate per milioni e milioni di giri e quindi per distanze enormi"/>
          <p:cNvSpPr txBox="1"/>
          <p:nvPr/>
        </p:nvSpPr>
        <p:spPr>
          <a:xfrm>
            <a:off x="7805065" y="2933289"/>
            <a:ext cx="5089842" cy="29387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400"/>
            </a:lvl1pPr>
          </a:lstStyle>
          <a:p>
            <a:pPr>
              <a:lnSpc>
                <a:spcPct val="80000"/>
              </a:lnSpc>
            </a:pPr>
            <a:r>
              <a:rPr sz="3800" dirty="0">
                <a:latin typeface="Freestyle Script" panose="030804020302050B0404" pitchFamily="66" charset="0"/>
              </a:rPr>
              <a:t>Per dare </a:t>
            </a:r>
            <a:r>
              <a:rPr sz="3800" dirty="0" err="1">
                <a:latin typeface="Freestyle Script" panose="030804020302050B0404" pitchFamily="66" charset="0"/>
              </a:rPr>
              <a:t>maggiore</a:t>
            </a:r>
            <a:r>
              <a:rPr sz="3800" dirty="0">
                <a:latin typeface="Freestyle Script" panose="030804020302050B0404" pitchFamily="66" charset="0"/>
              </a:rPr>
              <a:t> </a:t>
            </a:r>
            <a:r>
              <a:rPr sz="3800" dirty="0" err="1">
                <a:latin typeface="Freestyle Script" panose="030804020302050B0404" pitchFamily="66" charset="0"/>
              </a:rPr>
              <a:t>energia</a:t>
            </a:r>
            <a:r>
              <a:rPr sz="3800" dirty="0">
                <a:latin typeface="Freestyle Script" panose="030804020302050B0404" pitchFamily="66" charset="0"/>
              </a:rPr>
              <a:t> alle </a:t>
            </a:r>
            <a:r>
              <a:rPr sz="3800" dirty="0" err="1">
                <a:latin typeface="Freestyle Script" panose="030804020302050B0404" pitchFamily="66" charset="0"/>
              </a:rPr>
              <a:t>particelle</a:t>
            </a:r>
            <a:r>
              <a:rPr sz="3800" dirty="0">
                <a:latin typeface="Freestyle Script" panose="030804020302050B0404" pitchFamily="66" charset="0"/>
              </a:rPr>
              <a:t> </a:t>
            </a:r>
            <a:r>
              <a:rPr sz="3800" dirty="0" err="1">
                <a:latin typeface="Freestyle Script" panose="030804020302050B0404" pitchFamily="66" charset="0"/>
              </a:rPr>
              <a:t>si</a:t>
            </a:r>
            <a:r>
              <a:rPr sz="3800" dirty="0">
                <a:latin typeface="Freestyle Script" panose="030804020302050B0404" pitchFamily="66" charset="0"/>
              </a:rPr>
              <a:t> </a:t>
            </a:r>
            <a:r>
              <a:rPr sz="3800" dirty="0" err="1">
                <a:latin typeface="Freestyle Script" panose="030804020302050B0404" pitchFamily="66" charset="0"/>
              </a:rPr>
              <a:t>possono</a:t>
            </a:r>
            <a:r>
              <a:rPr sz="3800" dirty="0">
                <a:latin typeface="Freestyle Script" panose="030804020302050B0404" pitchFamily="66" charset="0"/>
              </a:rPr>
              <a:t> </a:t>
            </a:r>
            <a:r>
              <a:rPr sz="3800" dirty="0" err="1">
                <a:latin typeface="Freestyle Script" panose="030804020302050B0404" pitchFamily="66" charset="0"/>
              </a:rPr>
              <a:t>sfruttare</a:t>
            </a:r>
            <a:r>
              <a:rPr sz="3800" dirty="0">
                <a:latin typeface="Freestyle Script" panose="030804020302050B0404" pitchFamily="66" charset="0"/>
              </a:rPr>
              <a:t> </a:t>
            </a:r>
            <a:r>
              <a:rPr sz="3800" dirty="0" err="1">
                <a:latin typeface="Freestyle Script" panose="030804020302050B0404" pitchFamily="66" charset="0"/>
              </a:rPr>
              <a:t>acceleratori</a:t>
            </a:r>
            <a:r>
              <a:rPr sz="3800" dirty="0">
                <a:latin typeface="Freestyle Script" panose="030804020302050B0404" pitchFamily="66" charset="0"/>
              </a:rPr>
              <a:t> </a:t>
            </a:r>
            <a:r>
              <a:rPr sz="3800" dirty="0" err="1">
                <a:latin typeface="Freestyle Script" panose="030804020302050B0404" pitchFamily="66" charset="0"/>
              </a:rPr>
              <a:t>circolari</a:t>
            </a:r>
            <a:r>
              <a:rPr sz="3800" dirty="0">
                <a:latin typeface="Freestyle Script" panose="030804020302050B0404" pitchFamily="66" charset="0"/>
              </a:rPr>
              <a:t> in cui le </a:t>
            </a:r>
            <a:r>
              <a:rPr sz="3800" dirty="0" err="1">
                <a:latin typeface="Freestyle Script" panose="030804020302050B0404" pitchFamily="66" charset="0"/>
              </a:rPr>
              <a:t>particelle</a:t>
            </a:r>
            <a:r>
              <a:rPr sz="3800" dirty="0">
                <a:latin typeface="Freestyle Script" panose="030804020302050B0404" pitchFamily="66" charset="0"/>
              </a:rPr>
              <a:t> vengono accelerate per </a:t>
            </a:r>
            <a:r>
              <a:rPr sz="3800" dirty="0" err="1">
                <a:latin typeface="Freestyle Script" panose="030804020302050B0404" pitchFamily="66" charset="0"/>
              </a:rPr>
              <a:t>milioni</a:t>
            </a:r>
            <a:r>
              <a:rPr sz="3800" dirty="0">
                <a:latin typeface="Freestyle Script" panose="030804020302050B0404" pitchFamily="66" charset="0"/>
              </a:rPr>
              <a:t> e </a:t>
            </a:r>
            <a:r>
              <a:rPr sz="3800" dirty="0" err="1">
                <a:latin typeface="Freestyle Script" panose="030804020302050B0404" pitchFamily="66" charset="0"/>
              </a:rPr>
              <a:t>milioni</a:t>
            </a:r>
            <a:r>
              <a:rPr sz="3800" dirty="0">
                <a:latin typeface="Freestyle Script" panose="030804020302050B0404" pitchFamily="66" charset="0"/>
              </a:rPr>
              <a:t> di </a:t>
            </a:r>
            <a:r>
              <a:rPr sz="3800" dirty="0" err="1">
                <a:latin typeface="Freestyle Script" panose="030804020302050B0404" pitchFamily="66" charset="0"/>
              </a:rPr>
              <a:t>giri</a:t>
            </a:r>
            <a:r>
              <a:rPr sz="3800" dirty="0">
                <a:latin typeface="Freestyle Script" panose="030804020302050B0404" pitchFamily="66" charset="0"/>
              </a:rPr>
              <a:t> e quindi per </a:t>
            </a:r>
            <a:r>
              <a:rPr sz="3800" dirty="0" err="1">
                <a:latin typeface="Freestyle Script" panose="030804020302050B0404" pitchFamily="66" charset="0"/>
              </a:rPr>
              <a:t>distanze</a:t>
            </a:r>
            <a:r>
              <a:rPr sz="3800" dirty="0">
                <a:latin typeface="Freestyle Script" panose="030804020302050B0404" pitchFamily="66" charset="0"/>
              </a:rPr>
              <a:t> </a:t>
            </a:r>
            <a:r>
              <a:rPr sz="3800" dirty="0" err="1">
                <a:latin typeface="Freestyle Script" panose="030804020302050B0404" pitchFamily="66" charset="0"/>
              </a:rPr>
              <a:t>enormi</a:t>
            </a:r>
            <a:endParaRPr sz="3800" dirty="0">
              <a:latin typeface="Freestyle Script" panose="030804020302050B0404" pitchFamily="66" charset="0"/>
            </a:endParaRPr>
          </a:p>
        </p:txBody>
      </p:sp>
      <p:sp>
        <p:nvSpPr>
          <p:cNvPr id="305" name="LHC (Large Hadron Collider)"/>
          <p:cNvSpPr txBox="1"/>
          <p:nvPr/>
        </p:nvSpPr>
        <p:spPr>
          <a:xfrm>
            <a:off x="8171380" y="6015219"/>
            <a:ext cx="4174220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400"/>
            </a:lvl1pPr>
          </a:lstStyle>
          <a:p>
            <a:r>
              <a:rPr sz="4000" b="1" dirty="0">
                <a:latin typeface="Freestyle Script" panose="030804020302050B0404" pitchFamily="66" charset="0"/>
              </a:rPr>
              <a:t>LHC (Large Hadron Collider)</a:t>
            </a:r>
          </a:p>
        </p:txBody>
      </p:sp>
      <p:sp>
        <p:nvSpPr>
          <p:cNvPr id="306" name="Accelera protoni"/>
          <p:cNvSpPr txBox="1"/>
          <p:nvPr/>
        </p:nvSpPr>
        <p:spPr>
          <a:xfrm>
            <a:off x="9175661" y="6573372"/>
            <a:ext cx="2165657" cy="687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400"/>
            </a:lvl1pPr>
          </a:lstStyle>
          <a:p>
            <a:r>
              <a:rPr sz="3800" dirty="0" err="1">
                <a:latin typeface="Freestyle Script" panose="030804020302050B0404" pitchFamily="66" charset="0"/>
              </a:rPr>
              <a:t>Accelera</a:t>
            </a:r>
            <a:r>
              <a:rPr sz="3800" dirty="0">
                <a:latin typeface="Freestyle Script" panose="030804020302050B0404" pitchFamily="66" charset="0"/>
              </a:rPr>
              <a:t> </a:t>
            </a:r>
            <a:r>
              <a:rPr sz="3800" dirty="0" err="1">
                <a:latin typeface="Freestyle Script" panose="030804020302050B0404" pitchFamily="66" charset="0"/>
              </a:rPr>
              <a:t>protoni</a:t>
            </a:r>
            <a:endParaRPr sz="3800" dirty="0">
              <a:latin typeface="Freestyle Script" panose="030804020302050B0404" pitchFamily="66" charset="0"/>
            </a:endParaRP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1790DEC0-B20F-4A1B-AA92-AA43E8499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986" y="8267851"/>
            <a:ext cx="1270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FC92301-3E9F-4047-874A-F10DCDF34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736" y="8692605"/>
            <a:ext cx="1714500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05B113A1-BD6A-411A-B0EE-2ED7D7868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0986" y="9168158"/>
            <a:ext cx="1778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5">
            <a:extLst>
              <a:ext uri="{FF2B5EF4-FFF2-40B4-BE49-F238E27FC236}">
                <a16:creationId xmlns:a16="http://schemas.microsoft.com/office/drawing/2014/main" id="{F4A55256-BF9C-4F38-8B69-4EF662A9C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736" y="7728797"/>
            <a:ext cx="34925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FDB9A4E0-DAD0-4E02-BD5E-2F5BC9AC9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5136" y="7304043"/>
            <a:ext cx="14097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0" grpId="0" animBg="1" advAuto="0"/>
      <p:bldP spid="301" grpId="0" animBg="1" advAuto="0"/>
      <p:bldP spid="302" grpId="0" animBg="1" advAuto="0"/>
      <p:bldP spid="303" grpId="0" animBg="1" advAuto="0"/>
      <p:bldP spid="305" grpId="0" animBg="1" advAuto="0"/>
      <p:bldP spid="306" grpId="0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Le interazioni fondamentali"/>
          <p:cNvSpPr txBox="1">
            <a:spLocks noGrp="1"/>
          </p:cNvSpPr>
          <p:nvPr>
            <p:ph type="title"/>
          </p:nvPr>
        </p:nvSpPr>
        <p:spPr>
          <a:xfrm>
            <a:off x="370152" y="3156909"/>
            <a:ext cx="12264496" cy="343978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11000" dirty="0">
                <a:latin typeface="Freestyle Script" panose="030804020302050B0404" pitchFamily="66" charset="0"/>
              </a:rPr>
              <a:t>Le interazioni </a:t>
            </a:r>
            <a:r>
              <a:rPr sz="11000" dirty="0" err="1">
                <a:latin typeface="Freestyle Script" panose="030804020302050B0404" pitchFamily="66" charset="0"/>
              </a:rPr>
              <a:t>fondamentali</a:t>
            </a:r>
            <a:endParaRPr sz="11000" dirty="0">
              <a:latin typeface="Freestyle Script" panose="030804020302050B0404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0" grpId="0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Una forza della natura"/>
          <p:cNvSpPr txBox="1">
            <a:spLocks noGrp="1"/>
          </p:cNvSpPr>
          <p:nvPr>
            <p:ph type="title"/>
          </p:nvPr>
        </p:nvSpPr>
        <p:spPr>
          <a:xfrm>
            <a:off x="225888" y="-50800"/>
            <a:ext cx="12553025" cy="139104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>
                <a:latin typeface="Freestyle Script" panose="030804020302050B0404" pitchFamily="66" charset="0"/>
              </a:rPr>
              <a:t>Una forza </a:t>
            </a:r>
            <a:r>
              <a:rPr sz="10000" dirty="0" err="1">
                <a:latin typeface="Freestyle Script" panose="030804020302050B0404" pitchFamily="66" charset="0"/>
              </a:rPr>
              <a:t>della</a:t>
            </a:r>
            <a:r>
              <a:rPr sz="10000" dirty="0">
                <a:latin typeface="Freestyle Script" panose="030804020302050B0404" pitchFamily="66" charset="0"/>
              </a:rPr>
              <a:t> natura</a:t>
            </a:r>
          </a:p>
        </p:txBody>
      </p:sp>
      <p:pic>
        <p:nvPicPr>
          <p:cNvPr id="33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0018" y="4494584"/>
            <a:ext cx="5637164" cy="4247393"/>
          </a:xfrm>
          <a:prstGeom prst="rect">
            <a:avLst/>
          </a:prstGeom>
          <a:ln w="88900">
            <a:miter lim="400000"/>
          </a:ln>
        </p:spPr>
      </p:pic>
      <p:sp>
        <p:nvSpPr>
          <p:cNvPr id="334" name="Le teorie formulate (e confermate dagli esperimenti) fino ad oggi ci permettono di identificare 4 diverse forze responsabili di tutte le interazioni conosciute"/>
          <p:cNvSpPr txBox="1"/>
          <p:nvPr/>
        </p:nvSpPr>
        <p:spPr>
          <a:xfrm>
            <a:off x="923998" y="1240440"/>
            <a:ext cx="11512864" cy="1456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800"/>
            </a:lvl1pPr>
          </a:lstStyle>
          <a:p>
            <a:r>
              <a:rPr sz="4400" dirty="0">
                <a:latin typeface="Freestyle Script" panose="030804020302050B0404" pitchFamily="66" charset="0"/>
              </a:rPr>
              <a:t>Le </a:t>
            </a:r>
            <a:r>
              <a:rPr sz="4400" dirty="0" err="1">
                <a:latin typeface="Freestyle Script" panose="030804020302050B0404" pitchFamily="66" charset="0"/>
              </a:rPr>
              <a:t>teorie</a:t>
            </a:r>
            <a:r>
              <a:rPr sz="4400" dirty="0">
                <a:latin typeface="Freestyle Script" panose="030804020302050B0404" pitchFamily="66" charset="0"/>
              </a:rPr>
              <a:t> formulate (e </a:t>
            </a:r>
            <a:r>
              <a:rPr sz="4400" dirty="0" err="1">
                <a:latin typeface="Freestyle Script" panose="030804020302050B0404" pitchFamily="66" charset="0"/>
              </a:rPr>
              <a:t>confermate</a:t>
            </a:r>
            <a:r>
              <a:rPr sz="4400" dirty="0">
                <a:latin typeface="Freestyle Script" panose="030804020302050B0404" pitchFamily="66" charset="0"/>
              </a:rPr>
              <a:t> dagli </a:t>
            </a:r>
            <a:r>
              <a:rPr sz="4400" dirty="0" err="1">
                <a:latin typeface="Freestyle Script" panose="030804020302050B0404" pitchFamily="66" charset="0"/>
              </a:rPr>
              <a:t>esperimenti</a:t>
            </a:r>
            <a:r>
              <a:rPr sz="4400" dirty="0">
                <a:latin typeface="Freestyle Script" panose="030804020302050B0404" pitchFamily="66" charset="0"/>
              </a:rPr>
              <a:t>) </a:t>
            </a:r>
            <a:r>
              <a:rPr sz="4400" dirty="0" err="1">
                <a:latin typeface="Freestyle Script" panose="030804020302050B0404" pitchFamily="66" charset="0"/>
              </a:rPr>
              <a:t>fino</a:t>
            </a:r>
            <a:r>
              <a:rPr sz="4400" dirty="0">
                <a:latin typeface="Freestyle Script" panose="030804020302050B0404" pitchFamily="66" charset="0"/>
              </a:rPr>
              <a:t> ad oggi ci </a:t>
            </a:r>
            <a:r>
              <a:rPr sz="4400" dirty="0" err="1">
                <a:latin typeface="Freestyle Script" panose="030804020302050B0404" pitchFamily="66" charset="0"/>
              </a:rPr>
              <a:t>permettono</a:t>
            </a:r>
            <a:r>
              <a:rPr sz="4400" dirty="0">
                <a:latin typeface="Freestyle Script" panose="030804020302050B0404" pitchFamily="66" charset="0"/>
              </a:rPr>
              <a:t> di </a:t>
            </a:r>
            <a:r>
              <a:rPr sz="4400" dirty="0" err="1">
                <a:latin typeface="Freestyle Script" panose="030804020302050B0404" pitchFamily="66" charset="0"/>
              </a:rPr>
              <a:t>identificare</a:t>
            </a:r>
            <a:r>
              <a:rPr sz="4400" dirty="0">
                <a:latin typeface="Freestyle Script" panose="030804020302050B0404" pitchFamily="66" charset="0"/>
              </a:rPr>
              <a:t> 4 diverse </a:t>
            </a:r>
            <a:r>
              <a:rPr sz="4400" dirty="0" err="1">
                <a:latin typeface="Freestyle Script" panose="030804020302050B0404" pitchFamily="66" charset="0"/>
              </a:rPr>
              <a:t>forze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responsabili</a:t>
            </a:r>
            <a:r>
              <a:rPr sz="4400" dirty="0">
                <a:latin typeface="Freestyle Script" panose="030804020302050B0404" pitchFamily="66" charset="0"/>
              </a:rPr>
              <a:t> di tutte le interazioni </a:t>
            </a:r>
            <a:r>
              <a:rPr sz="4400" dirty="0" err="1">
                <a:latin typeface="Freestyle Script" panose="030804020302050B0404" pitchFamily="66" charset="0"/>
              </a:rPr>
              <a:t>conosciute</a:t>
            </a:r>
            <a:endParaRPr sz="4400" dirty="0">
              <a:latin typeface="Freestyle Script" panose="030804020302050B0404" pitchFamily="66" charset="0"/>
            </a:endParaRPr>
          </a:p>
        </p:txBody>
      </p:sp>
      <p:pic>
        <p:nvPicPr>
          <p:cNvPr id="335" name="Line Line" descr="Line Lin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12828739">
            <a:off x="2716868" y="5115314"/>
            <a:ext cx="2239882" cy="405070"/>
          </a:xfrm>
          <a:prstGeom prst="rect">
            <a:avLst/>
          </a:prstGeom>
        </p:spPr>
      </p:pic>
      <p:sp>
        <p:nvSpPr>
          <p:cNvPr id="337" name="Raggio di interazione infinito…"/>
          <p:cNvSpPr txBox="1"/>
          <p:nvPr/>
        </p:nvSpPr>
        <p:spPr>
          <a:xfrm>
            <a:off x="166912" y="3355843"/>
            <a:ext cx="3588822" cy="1334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spcBef>
                <a:spcPts val="1200"/>
              </a:spcBef>
              <a:defRPr sz="2100"/>
            </a:pPr>
            <a:r>
              <a:rPr sz="3200">
                <a:latin typeface="Freestyle Script" panose="030804020302050B0404" pitchFamily="66" charset="0"/>
              </a:rPr>
              <a:t>Raggio di interazione infinito</a:t>
            </a:r>
          </a:p>
          <a:p>
            <a:pPr algn="l">
              <a:lnSpc>
                <a:spcPct val="80000"/>
              </a:lnSpc>
              <a:spcBef>
                <a:spcPts val="200"/>
              </a:spcBef>
              <a:defRPr sz="2100"/>
            </a:pPr>
            <a:r>
              <a:rPr sz="3200">
                <a:latin typeface="Freestyle Script" panose="030804020302050B0404" pitchFamily="66" charset="0"/>
              </a:rPr>
              <a:t>Mediatore = gravitone (non osservato)</a:t>
            </a:r>
          </a:p>
        </p:txBody>
      </p:sp>
      <p:pic>
        <p:nvPicPr>
          <p:cNvPr id="338" name="Line Line" descr="Line Lin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997839">
            <a:off x="8133551" y="7310982"/>
            <a:ext cx="2177469" cy="405069"/>
          </a:xfrm>
          <a:prstGeom prst="rect">
            <a:avLst/>
          </a:prstGeom>
        </p:spPr>
      </p:pic>
      <p:sp>
        <p:nvSpPr>
          <p:cNvPr id="340" name="Raggio di interazione infinito…"/>
          <p:cNvSpPr txBox="1"/>
          <p:nvPr/>
        </p:nvSpPr>
        <p:spPr>
          <a:xfrm>
            <a:off x="10445446" y="7465633"/>
            <a:ext cx="2136160" cy="1334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spcBef>
                <a:spcPts val="200"/>
              </a:spcBef>
              <a:defRPr sz="2100"/>
            </a:pPr>
            <a:r>
              <a:rPr sz="3200">
                <a:latin typeface="Freestyle Script" panose="030804020302050B0404" pitchFamily="66" charset="0"/>
              </a:rPr>
              <a:t>Raggio di interazione infinito</a:t>
            </a:r>
          </a:p>
          <a:p>
            <a:pPr algn="l">
              <a:lnSpc>
                <a:spcPct val="80000"/>
              </a:lnSpc>
              <a:spcBef>
                <a:spcPts val="200"/>
              </a:spcBef>
              <a:defRPr sz="2100"/>
            </a:pPr>
            <a:r>
              <a:rPr sz="3200">
                <a:latin typeface="Freestyle Script" panose="030804020302050B0404" pitchFamily="66" charset="0"/>
              </a:rPr>
              <a:t>Mediatore = fotone</a:t>
            </a:r>
          </a:p>
        </p:txBody>
      </p:sp>
      <p:pic>
        <p:nvPicPr>
          <p:cNvPr id="341" name="Line Line" descr="Line Lin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 rot="20659975">
            <a:off x="6671177" y="5165621"/>
            <a:ext cx="3442402" cy="405069"/>
          </a:xfrm>
          <a:prstGeom prst="rect">
            <a:avLst/>
          </a:prstGeom>
        </p:spPr>
      </p:pic>
      <p:sp>
        <p:nvSpPr>
          <p:cNvPr id="343" name="Questa forza cresce con la distanza e “confina” le particelle…"/>
          <p:cNvSpPr txBox="1"/>
          <p:nvPr/>
        </p:nvSpPr>
        <p:spPr>
          <a:xfrm>
            <a:off x="10132641" y="3774689"/>
            <a:ext cx="2939303" cy="2122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spcBef>
                <a:spcPts val="1200"/>
              </a:spcBef>
              <a:defRPr sz="2100"/>
            </a:pPr>
            <a:r>
              <a:rPr sz="3200">
                <a:latin typeface="Freestyle Script" panose="030804020302050B0404" pitchFamily="66" charset="0"/>
              </a:rPr>
              <a:t>Questa forza cresce con la distanza e “confina” le particelle</a:t>
            </a:r>
          </a:p>
          <a:p>
            <a:pPr algn="l">
              <a:lnSpc>
                <a:spcPct val="80000"/>
              </a:lnSpc>
              <a:spcBef>
                <a:spcPts val="200"/>
              </a:spcBef>
              <a:defRPr sz="2100"/>
            </a:pPr>
            <a:r>
              <a:rPr sz="3200">
                <a:latin typeface="Freestyle Script" panose="030804020302050B0404" pitchFamily="66" charset="0"/>
              </a:rPr>
              <a:t>Mediatore = gluone (osservato indirettamente)</a:t>
            </a:r>
          </a:p>
        </p:txBody>
      </p:sp>
      <p:pic>
        <p:nvPicPr>
          <p:cNvPr id="344" name="Line Line" descr="Line Line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 rot="9203673">
            <a:off x="2540578" y="7216888"/>
            <a:ext cx="2194707" cy="405070"/>
          </a:xfrm>
          <a:prstGeom prst="rect">
            <a:avLst/>
          </a:prstGeom>
        </p:spPr>
      </p:pic>
      <p:sp>
        <p:nvSpPr>
          <p:cNvPr id="346" name="Raggio di interazione finito…"/>
          <p:cNvSpPr txBox="1"/>
          <p:nvPr/>
        </p:nvSpPr>
        <p:spPr>
          <a:xfrm>
            <a:off x="177661" y="6919432"/>
            <a:ext cx="2846897" cy="1754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spcBef>
                <a:spcPts val="200"/>
              </a:spcBef>
              <a:defRPr sz="2100"/>
            </a:pPr>
            <a:r>
              <a:rPr sz="3200">
                <a:latin typeface="Freestyle Script" panose="030804020302050B0404" pitchFamily="66" charset="0"/>
              </a:rPr>
              <a:t>Raggio di interazione finito</a:t>
            </a:r>
          </a:p>
          <a:p>
            <a:pPr algn="l">
              <a:lnSpc>
                <a:spcPct val="80000"/>
              </a:lnSpc>
              <a:spcBef>
                <a:spcPts val="200"/>
              </a:spcBef>
              <a:defRPr sz="2100"/>
            </a:pPr>
            <a:r>
              <a:rPr sz="3200">
                <a:latin typeface="Freestyle Script" panose="030804020302050B0404" pitchFamily="66" charset="0"/>
              </a:rPr>
              <a:t>Mediatori = bosoni W e Z</a:t>
            </a:r>
          </a:p>
          <a:p>
            <a:pPr algn="l">
              <a:lnSpc>
                <a:spcPct val="80000"/>
              </a:lnSpc>
              <a:spcBef>
                <a:spcPts val="200"/>
              </a:spcBef>
              <a:defRPr sz="2100"/>
            </a:pPr>
            <a:r>
              <a:rPr sz="3200">
                <a:latin typeface="Freestyle Script" panose="030804020302050B0404" pitchFamily="66" charset="0"/>
              </a:rPr>
              <a:t>(osservati e valsi il Nobel a Carlo Rubbia)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" grpId="0" animBg="1" advAuto="0"/>
      <p:bldP spid="333" grpId="0" animBg="1" advAuto="0"/>
      <p:bldP spid="334" grpId="0" animBg="1" advAuto="0"/>
      <p:bldP spid="335" grpId="0" animBg="1" advAuto="0"/>
      <p:bldP spid="337" grpId="0" animBg="1" advAuto="0"/>
      <p:bldP spid="338" grpId="0" animBg="1" advAuto="0"/>
      <p:bldP spid="340" grpId="0" animBg="1" advAuto="0"/>
      <p:bldP spid="341" grpId="0" animBg="1" advAuto="0"/>
      <p:bldP spid="343" grpId="0" animBg="1" advAuto="0"/>
      <p:bldP spid="344" grpId="0" animBg="1" advAuto="0"/>
      <p:bldP spid="346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La gravità"/>
          <p:cNvSpPr txBox="1">
            <a:spLocks noGrp="1"/>
          </p:cNvSpPr>
          <p:nvPr>
            <p:ph type="title"/>
          </p:nvPr>
        </p:nvSpPr>
        <p:spPr>
          <a:xfrm>
            <a:off x="225888" y="-50800"/>
            <a:ext cx="12553025" cy="139104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10000" dirty="0">
                <a:latin typeface="Freestyle Script" panose="030804020302050B0404" pitchFamily="66" charset="0"/>
              </a:rPr>
              <a:t>La </a:t>
            </a:r>
            <a:r>
              <a:rPr sz="10000" dirty="0" err="1">
                <a:latin typeface="Freestyle Script" panose="030804020302050B0404" pitchFamily="66" charset="0"/>
              </a:rPr>
              <a:t>gravità</a:t>
            </a:r>
            <a:endParaRPr sz="10000" dirty="0">
              <a:latin typeface="Freestyle Script" panose="030804020302050B0404" pitchFamily="66" charset="0"/>
            </a:endParaRPr>
          </a:p>
        </p:txBody>
      </p:sp>
      <p:pic>
        <p:nvPicPr>
          <p:cNvPr id="35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726" y="3524113"/>
            <a:ext cx="2548694" cy="3532056"/>
          </a:xfrm>
          <a:prstGeom prst="rect">
            <a:avLst/>
          </a:prstGeom>
          <a:ln w="88900">
            <a:miter lim="400000"/>
          </a:ln>
        </p:spPr>
      </p:pic>
      <p:sp>
        <p:nvSpPr>
          <p:cNvPr id="351" name="Newton formulò la prima teoria della gravità (1687)…"/>
          <p:cNvSpPr txBox="1"/>
          <p:nvPr/>
        </p:nvSpPr>
        <p:spPr>
          <a:xfrm>
            <a:off x="3059762" y="3737607"/>
            <a:ext cx="9576484" cy="19184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spcBef>
                <a:spcPts val="1200"/>
              </a:spcBef>
              <a:defRPr sz="2400"/>
            </a:pPr>
            <a:r>
              <a:rPr sz="3600">
                <a:latin typeface="Freestyle Script" panose="030804020302050B0404" pitchFamily="66" charset="0"/>
              </a:rPr>
              <a:t>Newton formulò la prima teoria della gravità (1687)</a:t>
            </a:r>
          </a:p>
          <a:p>
            <a:pPr algn="l">
              <a:spcBef>
                <a:spcPts val="1200"/>
              </a:spcBef>
              <a:defRPr sz="2400"/>
            </a:pPr>
            <a:r>
              <a:rPr sz="3600">
                <a:latin typeface="Freestyle Script" panose="030804020302050B0404" pitchFamily="66" charset="0"/>
              </a:rPr>
              <a:t>La gravità di Newton è quella che ancora oggi si studia a scuola ed è sufficiente a spiegare la gran parte dei fenomeni che osserviamo</a:t>
            </a:r>
          </a:p>
        </p:txBody>
      </p:sp>
      <p:pic>
        <p:nvPicPr>
          <p:cNvPr id="35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033" y="6200775"/>
            <a:ext cx="2212139" cy="810079"/>
          </a:xfrm>
          <a:prstGeom prst="rect">
            <a:avLst/>
          </a:prstGeom>
          <a:ln w="88900">
            <a:miter lim="400000"/>
          </a:ln>
        </p:spPr>
      </p:pic>
      <p:sp>
        <p:nvSpPr>
          <p:cNvPr id="353" name="La gravità di Newton"/>
          <p:cNvSpPr txBox="1"/>
          <p:nvPr/>
        </p:nvSpPr>
        <p:spPr>
          <a:xfrm>
            <a:off x="4934663" y="2623401"/>
            <a:ext cx="3135474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3400"/>
            </a:lvl1pPr>
          </a:lstStyle>
          <a:p>
            <a:pPr algn="ctr"/>
            <a:r>
              <a:rPr sz="4400" dirty="0">
                <a:latin typeface="Freestyle Script" panose="030804020302050B0404" pitchFamily="66" charset="0"/>
              </a:rPr>
              <a:t>La </a:t>
            </a:r>
            <a:r>
              <a:rPr sz="4400" dirty="0" err="1">
                <a:latin typeface="Freestyle Script" panose="030804020302050B0404" pitchFamily="66" charset="0"/>
              </a:rPr>
              <a:t>gravità</a:t>
            </a:r>
            <a:r>
              <a:rPr sz="4400" dirty="0">
                <a:latin typeface="Freestyle Script" panose="030804020302050B0404" pitchFamily="66" charset="0"/>
              </a:rPr>
              <a:t> di Newton</a:t>
            </a:r>
          </a:p>
        </p:txBody>
      </p:sp>
      <p:sp>
        <p:nvSpPr>
          <p:cNvPr id="354" name="La teoria della gravitazione universale di Newton permise per esempio di spiegare in maniera unificata le leggi di Keplero sul moto dei pianeti, formulate diversi anni prima (1608-1609-1619) su base osservativa e empirica"/>
          <p:cNvSpPr txBox="1"/>
          <p:nvPr/>
        </p:nvSpPr>
        <p:spPr>
          <a:xfrm>
            <a:off x="380151" y="7448908"/>
            <a:ext cx="12244497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400"/>
            </a:lvl1pPr>
          </a:lstStyle>
          <a:p>
            <a:pPr algn="just"/>
            <a:r>
              <a:rPr sz="3600" dirty="0">
                <a:latin typeface="Freestyle Script" panose="030804020302050B0404" pitchFamily="66" charset="0"/>
              </a:rPr>
              <a:t>La teoria </a:t>
            </a:r>
            <a:r>
              <a:rPr sz="3600" dirty="0" err="1">
                <a:latin typeface="Freestyle Script" panose="030804020302050B0404" pitchFamily="66" charset="0"/>
              </a:rPr>
              <a:t>della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gravitazione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universale</a:t>
            </a:r>
            <a:r>
              <a:rPr sz="3600" dirty="0">
                <a:latin typeface="Freestyle Script" panose="030804020302050B0404" pitchFamily="66" charset="0"/>
              </a:rPr>
              <a:t> di Newton </a:t>
            </a:r>
            <a:r>
              <a:rPr sz="3600" dirty="0" err="1">
                <a:latin typeface="Freestyle Script" panose="030804020302050B0404" pitchFamily="66" charset="0"/>
              </a:rPr>
              <a:t>permise</a:t>
            </a:r>
            <a:r>
              <a:rPr sz="3600" dirty="0">
                <a:latin typeface="Freestyle Script" panose="030804020302050B0404" pitchFamily="66" charset="0"/>
              </a:rPr>
              <a:t> per esempio di </a:t>
            </a:r>
            <a:r>
              <a:rPr sz="3600" dirty="0" err="1">
                <a:latin typeface="Freestyle Script" panose="030804020302050B0404" pitchFamily="66" charset="0"/>
              </a:rPr>
              <a:t>spiegare</a:t>
            </a:r>
            <a:r>
              <a:rPr sz="3600" dirty="0">
                <a:latin typeface="Freestyle Script" panose="030804020302050B0404" pitchFamily="66" charset="0"/>
              </a:rPr>
              <a:t> in </a:t>
            </a:r>
            <a:r>
              <a:rPr sz="3600" dirty="0" err="1">
                <a:latin typeface="Freestyle Script" panose="030804020302050B0404" pitchFamily="66" charset="0"/>
              </a:rPr>
              <a:t>maniera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unificata</a:t>
            </a:r>
            <a:r>
              <a:rPr sz="3600" dirty="0">
                <a:latin typeface="Freestyle Script" panose="030804020302050B0404" pitchFamily="66" charset="0"/>
              </a:rPr>
              <a:t> le </a:t>
            </a:r>
            <a:r>
              <a:rPr sz="3600" dirty="0" err="1">
                <a:latin typeface="Freestyle Script" panose="030804020302050B0404" pitchFamily="66" charset="0"/>
              </a:rPr>
              <a:t>leggi</a:t>
            </a:r>
            <a:r>
              <a:rPr sz="3600" dirty="0">
                <a:latin typeface="Freestyle Script" panose="030804020302050B0404" pitchFamily="66" charset="0"/>
              </a:rPr>
              <a:t> di </a:t>
            </a:r>
            <a:r>
              <a:rPr sz="3600" dirty="0" err="1">
                <a:latin typeface="Freestyle Script" panose="030804020302050B0404" pitchFamily="66" charset="0"/>
              </a:rPr>
              <a:t>Keplero</a:t>
            </a:r>
            <a:r>
              <a:rPr sz="3600" dirty="0">
                <a:latin typeface="Freestyle Script" panose="030804020302050B0404" pitchFamily="66" charset="0"/>
              </a:rPr>
              <a:t> sul moto </a:t>
            </a:r>
            <a:r>
              <a:rPr sz="3600" dirty="0" err="1">
                <a:latin typeface="Freestyle Script" panose="030804020302050B0404" pitchFamily="66" charset="0"/>
              </a:rPr>
              <a:t>dei</a:t>
            </a:r>
            <a:r>
              <a:rPr sz="3600" dirty="0">
                <a:latin typeface="Freestyle Script" panose="030804020302050B0404" pitchFamily="66" charset="0"/>
              </a:rPr>
              <a:t> </a:t>
            </a:r>
            <a:r>
              <a:rPr sz="3600" dirty="0" err="1">
                <a:latin typeface="Freestyle Script" panose="030804020302050B0404" pitchFamily="66" charset="0"/>
              </a:rPr>
              <a:t>pianeti</a:t>
            </a:r>
            <a:r>
              <a:rPr sz="3600" dirty="0">
                <a:latin typeface="Freestyle Script" panose="030804020302050B0404" pitchFamily="66" charset="0"/>
              </a:rPr>
              <a:t>, formulate diversi anni prima (1608-1609-1619) </a:t>
            </a:r>
            <a:r>
              <a:rPr sz="3600" dirty="0" err="1">
                <a:latin typeface="Freestyle Script" panose="030804020302050B0404" pitchFamily="66" charset="0"/>
              </a:rPr>
              <a:t>su</a:t>
            </a:r>
            <a:r>
              <a:rPr sz="3600" dirty="0">
                <a:latin typeface="Freestyle Script" panose="030804020302050B0404" pitchFamily="66" charset="0"/>
              </a:rPr>
              <a:t> base </a:t>
            </a:r>
            <a:r>
              <a:rPr sz="3600" dirty="0" err="1">
                <a:latin typeface="Freestyle Script" panose="030804020302050B0404" pitchFamily="66" charset="0"/>
              </a:rPr>
              <a:t>osservativa</a:t>
            </a:r>
            <a:r>
              <a:rPr sz="3600" dirty="0">
                <a:latin typeface="Freestyle Script" panose="030804020302050B0404" pitchFamily="66" charset="0"/>
              </a:rPr>
              <a:t> e </a:t>
            </a:r>
            <a:r>
              <a:rPr sz="3600" dirty="0" err="1">
                <a:latin typeface="Freestyle Script" panose="030804020302050B0404" pitchFamily="66" charset="0"/>
              </a:rPr>
              <a:t>empirica</a:t>
            </a:r>
            <a:endParaRPr sz="3600" dirty="0">
              <a:latin typeface="Freestyle Script" panose="030804020302050B0404" pitchFamily="66" charset="0"/>
            </a:endParaRPr>
          </a:p>
        </p:txBody>
      </p:sp>
      <p:sp>
        <p:nvSpPr>
          <p:cNvPr id="9" name="La teoria della gravità possiede diverse descrizioni in funzione della precisione di cui si necessita">
            <a:extLst>
              <a:ext uri="{FF2B5EF4-FFF2-40B4-BE49-F238E27FC236}">
                <a16:creationId xmlns:a16="http://schemas.microsoft.com/office/drawing/2014/main" id="{F554D921-031A-4AB4-8E9A-DB02D4E25252}"/>
              </a:ext>
            </a:extLst>
          </p:cNvPr>
          <p:cNvSpPr txBox="1"/>
          <p:nvPr/>
        </p:nvSpPr>
        <p:spPr>
          <a:xfrm>
            <a:off x="875377" y="1377770"/>
            <a:ext cx="11254046" cy="1219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200"/>
              </a:spcBef>
              <a:defRPr sz="2800"/>
            </a:lvl1pPr>
          </a:lstStyle>
          <a:p>
            <a:pPr>
              <a:lnSpc>
                <a:spcPct val="80000"/>
              </a:lnSpc>
            </a:pPr>
            <a:r>
              <a:rPr sz="4400" dirty="0">
                <a:latin typeface="Freestyle Script" panose="030804020302050B0404" pitchFamily="66" charset="0"/>
              </a:rPr>
              <a:t>La teoria </a:t>
            </a:r>
            <a:r>
              <a:rPr sz="4400" dirty="0" err="1">
                <a:latin typeface="Freestyle Script" panose="030804020302050B0404" pitchFamily="66" charset="0"/>
              </a:rPr>
              <a:t>della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gravità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possiede</a:t>
            </a:r>
            <a:r>
              <a:rPr sz="4400" dirty="0">
                <a:latin typeface="Freestyle Script" panose="030804020302050B0404" pitchFamily="66" charset="0"/>
              </a:rPr>
              <a:t> diverse </a:t>
            </a:r>
            <a:r>
              <a:rPr sz="4400" dirty="0" err="1">
                <a:latin typeface="Freestyle Script" panose="030804020302050B0404" pitchFamily="66" charset="0"/>
              </a:rPr>
              <a:t>descrizioni</a:t>
            </a:r>
            <a:r>
              <a:rPr sz="4400" dirty="0">
                <a:latin typeface="Freestyle Script" panose="030804020302050B0404" pitchFamily="66" charset="0"/>
              </a:rPr>
              <a:t> in </a:t>
            </a:r>
            <a:r>
              <a:rPr sz="4400" dirty="0" err="1">
                <a:latin typeface="Freestyle Script" panose="030804020302050B0404" pitchFamily="66" charset="0"/>
              </a:rPr>
              <a:t>funzione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della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precisione</a:t>
            </a:r>
            <a:r>
              <a:rPr sz="4400" dirty="0">
                <a:latin typeface="Freestyle Script" panose="030804020302050B0404" pitchFamily="66" charset="0"/>
              </a:rPr>
              <a:t> di cui </a:t>
            </a:r>
            <a:r>
              <a:rPr sz="4400" dirty="0" err="1">
                <a:latin typeface="Freestyle Script" panose="030804020302050B0404" pitchFamily="66" charset="0"/>
              </a:rPr>
              <a:t>si</a:t>
            </a:r>
            <a:r>
              <a:rPr sz="4400" dirty="0">
                <a:latin typeface="Freestyle Script" panose="030804020302050B0404" pitchFamily="66" charset="0"/>
              </a:rPr>
              <a:t> </a:t>
            </a:r>
            <a:r>
              <a:rPr sz="4400" dirty="0" err="1">
                <a:latin typeface="Freestyle Script" panose="030804020302050B0404" pitchFamily="66" charset="0"/>
              </a:rPr>
              <a:t>necessita</a:t>
            </a:r>
            <a:r>
              <a:rPr lang="en-US" sz="4400" dirty="0">
                <a:latin typeface="Freestyle Script" panose="030804020302050B0404" pitchFamily="66" charset="0"/>
              </a:rPr>
              <a:t> e del </a:t>
            </a:r>
            <a:r>
              <a:rPr lang="en-US" sz="4400" dirty="0" err="1">
                <a:latin typeface="Freestyle Script" panose="030804020302050B0404" pitchFamily="66" charset="0"/>
              </a:rPr>
              <a:t>sistema</a:t>
            </a:r>
            <a:r>
              <a:rPr lang="en-US" sz="4400" dirty="0">
                <a:latin typeface="Freestyle Script" panose="030804020302050B0404" pitchFamily="66" charset="0"/>
              </a:rPr>
              <a:t> che </a:t>
            </a:r>
            <a:r>
              <a:rPr lang="en-US" sz="4400" dirty="0" err="1">
                <a:latin typeface="Freestyle Script" panose="030804020302050B0404" pitchFamily="66" charset="0"/>
              </a:rPr>
              <a:t>si</a:t>
            </a:r>
            <a:r>
              <a:rPr lang="en-US" sz="4400" dirty="0">
                <a:latin typeface="Freestyle Script" panose="030804020302050B0404" pitchFamily="66" charset="0"/>
              </a:rPr>
              <a:t> vuole </a:t>
            </a:r>
            <a:r>
              <a:rPr lang="en-US" sz="4400" dirty="0" err="1">
                <a:latin typeface="Freestyle Script" panose="030804020302050B0404" pitchFamily="66" charset="0"/>
              </a:rPr>
              <a:t>studiare</a:t>
            </a:r>
            <a:endParaRPr sz="4400" dirty="0">
              <a:latin typeface="Freestyle Script" panose="030804020302050B0404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" grpId="0" animBg="1" advAuto="0"/>
      <p:bldP spid="350" grpId="0" animBg="1" advAuto="0"/>
      <p:bldP spid="351" grpId="0" animBg="1" advAuto="0"/>
      <p:bldP spid="352" grpId="0" animBg="1" advAuto="0"/>
      <p:bldP spid="353" grpId="0" animBg="1" advAuto="0"/>
      <p:bldP spid="354" grpId="0" animBg="1" advAuto="0"/>
      <p:bldP spid="9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alkboard">
  <a:themeElements>
    <a:clrScheme name="Custom 1">
      <a:dk1>
        <a:srgbClr val="BC00FF"/>
      </a:dk1>
      <a:lt1>
        <a:srgbClr val="FFFFFF"/>
      </a:lt1>
      <a:dk2>
        <a:srgbClr val="51504D"/>
      </a:dk2>
      <a:lt2>
        <a:srgbClr val="CBC8C2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FF2319"/>
      </a:hlink>
      <a:folHlink>
        <a:srgbClr val="FF00FF"/>
      </a:folHlink>
    </a:clrScheme>
    <a:fontScheme name="Chalkboard">
      <a:majorFont>
        <a:latin typeface="Chalkduster"/>
        <a:ea typeface="Chalkduster"/>
        <a:cs typeface="Chalkduster"/>
      </a:majorFont>
      <a:minorFont>
        <a:latin typeface="Chalkduster"/>
        <a:ea typeface="Chalkduster"/>
        <a:cs typeface="Chalkduster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63500" dir="162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63500" dist="25400" dir="2700000" rotWithShape="0">
                <a:srgbClr val="000000">
                  <a:alpha val="70000"/>
                </a:srgbClr>
              </a:outerShdw>
            </a:effectLst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>
          <a:noFil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Chalkboard">
  <a:themeElements>
    <a:clrScheme name="Chalkboard">
      <a:dk1>
        <a:srgbClr val="000000"/>
      </a:dk1>
      <a:lt1>
        <a:srgbClr val="FFFFFF"/>
      </a:lt1>
      <a:dk2>
        <a:srgbClr val="51504D"/>
      </a:dk2>
      <a:lt2>
        <a:srgbClr val="CBC8C2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0000FF"/>
      </a:hlink>
      <a:folHlink>
        <a:srgbClr val="FF00FF"/>
      </a:folHlink>
    </a:clrScheme>
    <a:fontScheme name="Chalkboard">
      <a:majorFont>
        <a:latin typeface="Chalkduster"/>
        <a:ea typeface="Chalkduster"/>
        <a:cs typeface="Chalkduster"/>
      </a:majorFont>
      <a:minorFont>
        <a:latin typeface="Chalkduster"/>
        <a:ea typeface="Chalkduster"/>
        <a:cs typeface="Chalkduster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63500" dir="162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63500" dist="25400" dir="2700000" rotWithShape="0">
                <a:srgbClr val="000000">
                  <a:alpha val="70000"/>
                </a:srgbClr>
              </a:outerShdw>
            </a:effectLst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>
          <a:noFil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1859</Words>
  <Application>Microsoft Macintosh PowerPoint</Application>
  <PresentationFormat>Custom</PresentationFormat>
  <Paragraphs>177</Paragraphs>
  <Slides>28</Slides>
  <Notes>0</Notes>
  <HiddenSlides>5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Chalkduster</vt:lpstr>
      <vt:lpstr>Freestyle Script</vt:lpstr>
      <vt:lpstr>Gill Sans</vt:lpstr>
      <vt:lpstr>Helvetica Neue</vt:lpstr>
      <vt:lpstr>Chalkboard</vt:lpstr>
      <vt:lpstr>La fisica teorica delle particelle elementari</vt:lpstr>
      <vt:lpstr>Il metodo scientifico</vt:lpstr>
      <vt:lpstr>La fisica riduzionista</vt:lpstr>
      <vt:lpstr>Sempre più piccolo…</vt:lpstr>
      <vt:lpstr>Piccole distanze e grandi energie</vt:lpstr>
      <vt:lpstr>Grandi idee e grande ambizione</vt:lpstr>
      <vt:lpstr>Le interazioni fondamentali</vt:lpstr>
      <vt:lpstr>Una forza della natura</vt:lpstr>
      <vt:lpstr>La gravità</vt:lpstr>
      <vt:lpstr>La gravità</vt:lpstr>
      <vt:lpstr>L’elettromagnetismo</vt:lpstr>
      <vt:lpstr>Le interazioni deboli</vt:lpstr>
      <vt:lpstr>La forza forte</vt:lpstr>
      <vt:lpstr>La teoria quantistica dei campi</vt:lpstr>
      <vt:lpstr>Campi, quanti e simmetrie</vt:lpstr>
      <vt:lpstr>Simmetrie …</vt:lpstr>
      <vt:lpstr>… infrante</vt:lpstr>
      <vt:lpstr>Il Modello Standard</vt:lpstr>
      <vt:lpstr>Particelle elementari</vt:lpstr>
      <vt:lpstr>PowerPoint Presentation</vt:lpstr>
      <vt:lpstr>Simmetrie infrante</vt:lpstr>
      <vt:lpstr>Il Modello di Higgs</vt:lpstr>
      <vt:lpstr>La scoperta in diretta</vt:lpstr>
      <vt:lpstr>E ora?</vt:lpstr>
      <vt:lpstr>Tutto funziona ma…</vt:lpstr>
      <vt:lpstr>… non è finita qui!</vt:lpstr>
      <vt:lpstr>PowerPoint Presentation</vt:lpstr>
      <vt:lpstr>…E IL MEGLIO DEVE ANCORA VENIRE!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 Galileo a Higgs: un viaggio lungo 400 anni</dc:title>
  <dc:creator>Riccardo Torre</dc:creator>
  <cp:lastModifiedBy>Simone Marzani</cp:lastModifiedBy>
  <cp:revision>178</cp:revision>
  <dcterms:modified xsi:type="dcterms:W3CDTF">2025-03-13T18:29:47Z</dcterms:modified>
</cp:coreProperties>
</file>