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69" r:id="rId3"/>
    <p:sldId id="264" r:id="rId4"/>
    <p:sldId id="265" r:id="rId5"/>
    <p:sldId id="267" r:id="rId6"/>
    <p:sldId id="263"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995" autoAdjust="0"/>
    <p:restoredTop sz="93447" autoAdjust="0"/>
  </p:normalViewPr>
  <p:slideViewPr>
    <p:cSldViewPr snapToGrid="0" showGuides="1">
      <p:cViewPr varScale="1">
        <p:scale>
          <a:sx n="59" d="100"/>
          <a:sy n="59" d="100"/>
        </p:scale>
        <p:origin x="964" y="52"/>
      </p:cViewPr>
      <p:guideLst>
        <p:guide orient="horz" pos="2115"/>
        <p:guide pos="3840"/>
      </p:guideLst>
    </p:cSldViewPr>
  </p:slideViewPr>
  <p:notesTextViewPr>
    <p:cViewPr>
      <p:scale>
        <a:sx n="1" d="1"/>
        <a:sy n="1" d="1"/>
      </p:scale>
      <p:origin x="0" y="0"/>
    </p:cViewPr>
  </p:notesTextViewPr>
  <p:sorterViewPr>
    <p:cViewPr>
      <p:scale>
        <a:sx n="42" d="100"/>
        <a:sy n="4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70FFD1-3981-4F4B-A05B-DBD8CD903398}" type="datetimeFigureOut">
              <a:rPr lang="it-IT" smtClean="0"/>
              <a:t>10/03/2025</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4D1CFF-AB18-438C-8B68-86CEAA65C110}" type="slidenum">
              <a:rPr lang="it-IT" smtClean="0"/>
              <a:t>‹#›</a:t>
            </a:fld>
            <a:endParaRPr lang="it-IT"/>
          </a:p>
        </p:txBody>
      </p:sp>
    </p:spTree>
    <p:extLst>
      <p:ext uri="{BB962C8B-B14F-4D97-AF65-F5344CB8AC3E}">
        <p14:creationId xmlns:p14="http://schemas.microsoft.com/office/powerpoint/2010/main" val="5250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134D1CFF-AB18-438C-8B68-86CEAA65C110}" type="slidenum">
              <a:rPr lang="it-IT" smtClean="0"/>
              <a:t>1</a:t>
            </a:fld>
            <a:endParaRPr lang="it-IT"/>
          </a:p>
        </p:txBody>
      </p:sp>
    </p:spTree>
    <p:extLst>
      <p:ext uri="{BB962C8B-B14F-4D97-AF65-F5344CB8AC3E}">
        <p14:creationId xmlns:p14="http://schemas.microsoft.com/office/powerpoint/2010/main" val="3117274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196A-BA01-1ABE-4A9B-15BCF261C1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F45735B5-1AA4-738B-E554-CCF1CD4791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4" name="Date Placeholder 3">
            <a:extLst>
              <a:ext uri="{FF2B5EF4-FFF2-40B4-BE49-F238E27FC236}">
                <a16:creationId xmlns:a16="http://schemas.microsoft.com/office/drawing/2014/main" id="{FCF95DB2-5545-3514-2667-860554BF560B}"/>
              </a:ext>
            </a:extLst>
          </p:cNvPr>
          <p:cNvSpPr>
            <a:spLocks noGrp="1"/>
          </p:cNvSpPr>
          <p:nvPr>
            <p:ph type="dt" sz="half" idx="10"/>
          </p:nvPr>
        </p:nvSpPr>
        <p:spPr/>
        <p:txBody>
          <a:bodyPr/>
          <a:lstStyle/>
          <a:p>
            <a:fld id="{33B07B11-CB8F-4444-8B9F-E028042A28EA}" type="datetime1">
              <a:rPr lang="it-IT" smtClean="0"/>
              <a:t>10/03/2025</a:t>
            </a:fld>
            <a:endParaRPr lang="it-IT"/>
          </a:p>
        </p:txBody>
      </p:sp>
      <p:sp>
        <p:nvSpPr>
          <p:cNvPr id="5" name="Footer Placeholder 4">
            <a:extLst>
              <a:ext uri="{FF2B5EF4-FFF2-40B4-BE49-F238E27FC236}">
                <a16:creationId xmlns:a16="http://schemas.microsoft.com/office/drawing/2014/main" id="{8952C6D3-D60A-D8B7-6199-BD6E389E0535}"/>
              </a:ext>
            </a:extLst>
          </p:cNvPr>
          <p:cNvSpPr>
            <a:spLocks noGrp="1"/>
          </p:cNvSpPr>
          <p:nvPr>
            <p:ph type="ftr" sz="quarter" idx="11"/>
          </p:nvPr>
        </p:nvSpPr>
        <p:spPr/>
        <p:txBody>
          <a:bodyPr/>
          <a:lstStyle/>
          <a:p>
            <a:r>
              <a:rPr lang="en-US"/>
              <a:t>FLASH TDR Meeting - March 10, 2025 - Falferi - Trento</a:t>
            </a:r>
            <a:endParaRPr lang="it-IT"/>
          </a:p>
        </p:txBody>
      </p:sp>
      <p:sp>
        <p:nvSpPr>
          <p:cNvPr id="6" name="Slide Number Placeholder 5">
            <a:extLst>
              <a:ext uri="{FF2B5EF4-FFF2-40B4-BE49-F238E27FC236}">
                <a16:creationId xmlns:a16="http://schemas.microsoft.com/office/drawing/2014/main" id="{93711793-57ED-CE33-EA32-69523EE7B027}"/>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3022606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3E32A-45F8-282A-9410-EAF658397C3B}"/>
              </a:ext>
            </a:extLst>
          </p:cNvPr>
          <p:cNvSpPr>
            <a:spLocks noGrp="1"/>
          </p:cNvSpPr>
          <p:nvPr>
            <p:ph type="title"/>
          </p:nvPr>
        </p:nvSpPr>
        <p:spPr/>
        <p:txBody>
          <a:bodyPr/>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04BBB576-AB55-FA81-2D4C-5551E259F0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DBCD350F-68B4-BF8C-7E50-C5F254F5ADD6}"/>
              </a:ext>
            </a:extLst>
          </p:cNvPr>
          <p:cNvSpPr>
            <a:spLocks noGrp="1"/>
          </p:cNvSpPr>
          <p:nvPr>
            <p:ph type="dt" sz="half" idx="10"/>
          </p:nvPr>
        </p:nvSpPr>
        <p:spPr/>
        <p:txBody>
          <a:bodyPr/>
          <a:lstStyle/>
          <a:p>
            <a:fld id="{351F6E96-ACF0-4D9B-A761-4838BB00F27F}" type="datetime1">
              <a:rPr lang="it-IT" smtClean="0"/>
              <a:t>10/03/2025</a:t>
            </a:fld>
            <a:endParaRPr lang="it-IT"/>
          </a:p>
        </p:txBody>
      </p:sp>
      <p:sp>
        <p:nvSpPr>
          <p:cNvPr id="5" name="Footer Placeholder 4">
            <a:extLst>
              <a:ext uri="{FF2B5EF4-FFF2-40B4-BE49-F238E27FC236}">
                <a16:creationId xmlns:a16="http://schemas.microsoft.com/office/drawing/2014/main" id="{C6B58272-2493-F158-975D-DEEA3958A879}"/>
              </a:ext>
            </a:extLst>
          </p:cNvPr>
          <p:cNvSpPr>
            <a:spLocks noGrp="1"/>
          </p:cNvSpPr>
          <p:nvPr>
            <p:ph type="ftr" sz="quarter" idx="11"/>
          </p:nvPr>
        </p:nvSpPr>
        <p:spPr/>
        <p:txBody>
          <a:bodyPr/>
          <a:lstStyle/>
          <a:p>
            <a:r>
              <a:rPr lang="en-US"/>
              <a:t>FLASH TDR Meeting - March 10, 2025 - Falferi - Trento</a:t>
            </a:r>
            <a:endParaRPr lang="it-IT"/>
          </a:p>
        </p:txBody>
      </p:sp>
      <p:sp>
        <p:nvSpPr>
          <p:cNvPr id="6" name="Slide Number Placeholder 5">
            <a:extLst>
              <a:ext uri="{FF2B5EF4-FFF2-40B4-BE49-F238E27FC236}">
                <a16:creationId xmlns:a16="http://schemas.microsoft.com/office/drawing/2014/main" id="{031BC313-730F-0094-D136-CAF3B6312CAF}"/>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1345075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CF10CE-2DC0-D2D0-07D8-C1E3A9E63F7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256A995B-379B-FCD3-BF28-B0FD8EFC71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D78355C2-8674-7907-1FEF-5701F9D04DC5}"/>
              </a:ext>
            </a:extLst>
          </p:cNvPr>
          <p:cNvSpPr>
            <a:spLocks noGrp="1"/>
          </p:cNvSpPr>
          <p:nvPr>
            <p:ph type="dt" sz="half" idx="10"/>
          </p:nvPr>
        </p:nvSpPr>
        <p:spPr/>
        <p:txBody>
          <a:bodyPr/>
          <a:lstStyle/>
          <a:p>
            <a:fld id="{6E45C8DB-AF84-4A35-AF99-84D48DCFD7D8}" type="datetime1">
              <a:rPr lang="it-IT" smtClean="0"/>
              <a:t>10/03/2025</a:t>
            </a:fld>
            <a:endParaRPr lang="it-IT"/>
          </a:p>
        </p:txBody>
      </p:sp>
      <p:sp>
        <p:nvSpPr>
          <p:cNvPr id="5" name="Footer Placeholder 4">
            <a:extLst>
              <a:ext uri="{FF2B5EF4-FFF2-40B4-BE49-F238E27FC236}">
                <a16:creationId xmlns:a16="http://schemas.microsoft.com/office/drawing/2014/main" id="{7669A8C7-E66F-3E5B-DDAC-8083732B61B3}"/>
              </a:ext>
            </a:extLst>
          </p:cNvPr>
          <p:cNvSpPr>
            <a:spLocks noGrp="1"/>
          </p:cNvSpPr>
          <p:nvPr>
            <p:ph type="ftr" sz="quarter" idx="11"/>
          </p:nvPr>
        </p:nvSpPr>
        <p:spPr/>
        <p:txBody>
          <a:bodyPr/>
          <a:lstStyle/>
          <a:p>
            <a:r>
              <a:rPr lang="en-US"/>
              <a:t>FLASH TDR Meeting - March 10, 2025 - Falferi - Trento</a:t>
            </a:r>
            <a:endParaRPr lang="it-IT"/>
          </a:p>
        </p:txBody>
      </p:sp>
      <p:sp>
        <p:nvSpPr>
          <p:cNvPr id="6" name="Slide Number Placeholder 5">
            <a:extLst>
              <a:ext uri="{FF2B5EF4-FFF2-40B4-BE49-F238E27FC236}">
                <a16:creationId xmlns:a16="http://schemas.microsoft.com/office/drawing/2014/main" id="{646F7EA4-0A5B-157B-F131-9D3F5919139C}"/>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1068105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C9AEE-31E3-9E11-1CBC-1E9E3BB1B463}"/>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D73793F9-0E6E-913B-CDBC-EDF46A0098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75167E78-7EA8-6FA8-5C97-B45B3DCC6BAC}"/>
              </a:ext>
            </a:extLst>
          </p:cNvPr>
          <p:cNvSpPr>
            <a:spLocks noGrp="1"/>
          </p:cNvSpPr>
          <p:nvPr>
            <p:ph type="dt" sz="half" idx="10"/>
          </p:nvPr>
        </p:nvSpPr>
        <p:spPr/>
        <p:txBody>
          <a:bodyPr/>
          <a:lstStyle/>
          <a:p>
            <a:fld id="{CD3B4151-B54F-451F-8FE1-63CA604E12A6}" type="datetime1">
              <a:rPr lang="it-IT" smtClean="0"/>
              <a:t>10/03/2025</a:t>
            </a:fld>
            <a:endParaRPr lang="it-IT"/>
          </a:p>
        </p:txBody>
      </p:sp>
      <p:sp>
        <p:nvSpPr>
          <p:cNvPr id="5" name="Footer Placeholder 4">
            <a:extLst>
              <a:ext uri="{FF2B5EF4-FFF2-40B4-BE49-F238E27FC236}">
                <a16:creationId xmlns:a16="http://schemas.microsoft.com/office/drawing/2014/main" id="{A990947D-AEAD-8913-C2A4-E0108B55BC31}"/>
              </a:ext>
            </a:extLst>
          </p:cNvPr>
          <p:cNvSpPr>
            <a:spLocks noGrp="1"/>
          </p:cNvSpPr>
          <p:nvPr>
            <p:ph type="ftr" sz="quarter" idx="11"/>
          </p:nvPr>
        </p:nvSpPr>
        <p:spPr/>
        <p:txBody>
          <a:bodyPr/>
          <a:lstStyle/>
          <a:p>
            <a:r>
              <a:rPr lang="en-US"/>
              <a:t>FLASH TDR Meeting - March 10, 2025 - Falferi - Trento</a:t>
            </a:r>
            <a:endParaRPr lang="it-IT"/>
          </a:p>
        </p:txBody>
      </p:sp>
      <p:sp>
        <p:nvSpPr>
          <p:cNvPr id="6" name="Slide Number Placeholder 5">
            <a:extLst>
              <a:ext uri="{FF2B5EF4-FFF2-40B4-BE49-F238E27FC236}">
                <a16:creationId xmlns:a16="http://schemas.microsoft.com/office/drawing/2014/main" id="{09CD30AE-A0F9-C292-FBB7-1451BE6EA654}"/>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341110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1DA13-B109-DFCD-3FF7-52E355CACE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t-IT"/>
          </a:p>
        </p:txBody>
      </p:sp>
      <p:sp>
        <p:nvSpPr>
          <p:cNvPr id="3" name="Text Placeholder 2">
            <a:extLst>
              <a:ext uri="{FF2B5EF4-FFF2-40B4-BE49-F238E27FC236}">
                <a16:creationId xmlns:a16="http://schemas.microsoft.com/office/drawing/2014/main" id="{8B69731F-5329-3942-ECD8-17A9CE90330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8CB5EA-2B86-D569-7691-6C54145FF5DD}"/>
              </a:ext>
            </a:extLst>
          </p:cNvPr>
          <p:cNvSpPr>
            <a:spLocks noGrp="1"/>
          </p:cNvSpPr>
          <p:nvPr>
            <p:ph type="dt" sz="half" idx="10"/>
          </p:nvPr>
        </p:nvSpPr>
        <p:spPr/>
        <p:txBody>
          <a:bodyPr/>
          <a:lstStyle/>
          <a:p>
            <a:fld id="{149241A4-925C-4DFC-B49C-2B67730435E8}" type="datetime1">
              <a:rPr lang="it-IT" smtClean="0"/>
              <a:t>10/03/2025</a:t>
            </a:fld>
            <a:endParaRPr lang="it-IT"/>
          </a:p>
        </p:txBody>
      </p:sp>
      <p:sp>
        <p:nvSpPr>
          <p:cNvPr id="5" name="Footer Placeholder 4">
            <a:extLst>
              <a:ext uri="{FF2B5EF4-FFF2-40B4-BE49-F238E27FC236}">
                <a16:creationId xmlns:a16="http://schemas.microsoft.com/office/drawing/2014/main" id="{348E980E-A516-10CC-F4E7-0A90F0FC8DB5}"/>
              </a:ext>
            </a:extLst>
          </p:cNvPr>
          <p:cNvSpPr>
            <a:spLocks noGrp="1"/>
          </p:cNvSpPr>
          <p:nvPr>
            <p:ph type="ftr" sz="quarter" idx="11"/>
          </p:nvPr>
        </p:nvSpPr>
        <p:spPr/>
        <p:txBody>
          <a:bodyPr/>
          <a:lstStyle/>
          <a:p>
            <a:r>
              <a:rPr lang="en-US"/>
              <a:t>FLASH TDR Meeting - March 10, 2025 - Falferi - Trento</a:t>
            </a:r>
            <a:endParaRPr lang="it-IT"/>
          </a:p>
        </p:txBody>
      </p:sp>
      <p:sp>
        <p:nvSpPr>
          <p:cNvPr id="6" name="Slide Number Placeholder 5">
            <a:extLst>
              <a:ext uri="{FF2B5EF4-FFF2-40B4-BE49-F238E27FC236}">
                <a16:creationId xmlns:a16="http://schemas.microsoft.com/office/drawing/2014/main" id="{C0C0DA20-DFDF-25C6-29E6-87460C928EFA}"/>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865207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AF17F-DEF9-683C-81CE-C819E92F64EF}"/>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21B4B4CF-AEDE-3FE9-08FA-E53F281699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a:extLst>
              <a:ext uri="{FF2B5EF4-FFF2-40B4-BE49-F238E27FC236}">
                <a16:creationId xmlns:a16="http://schemas.microsoft.com/office/drawing/2014/main" id="{DA0303BE-4042-D4CD-1FC5-CE9F408DA7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Date Placeholder 4">
            <a:extLst>
              <a:ext uri="{FF2B5EF4-FFF2-40B4-BE49-F238E27FC236}">
                <a16:creationId xmlns:a16="http://schemas.microsoft.com/office/drawing/2014/main" id="{B444105C-F100-24AA-A057-7A255A4F4323}"/>
              </a:ext>
            </a:extLst>
          </p:cNvPr>
          <p:cNvSpPr>
            <a:spLocks noGrp="1"/>
          </p:cNvSpPr>
          <p:nvPr>
            <p:ph type="dt" sz="half" idx="10"/>
          </p:nvPr>
        </p:nvSpPr>
        <p:spPr/>
        <p:txBody>
          <a:bodyPr/>
          <a:lstStyle/>
          <a:p>
            <a:fld id="{DA535414-082C-4305-9A6E-0CE1CDD44738}" type="datetime1">
              <a:rPr lang="it-IT" smtClean="0"/>
              <a:t>10/03/2025</a:t>
            </a:fld>
            <a:endParaRPr lang="it-IT"/>
          </a:p>
        </p:txBody>
      </p:sp>
      <p:sp>
        <p:nvSpPr>
          <p:cNvPr id="6" name="Footer Placeholder 5">
            <a:extLst>
              <a:ext uri="{FF2B5EF4-FFF2-40B4-BE49-F238E27FC236}">
                <a16:creationId xmlns:a16="http://schemas.microsoft.com/office/drawing/2014/main" id="{ABFDD57E-4783-1975-7339-C0F30FB146E2}"/>
              </a:ext>
            </a:extLst>
          </p:cNvPr>
          <p:cNvSpPr>
            <a:spLocks noGrp="1"/>
          </p:cNvSpPr>
          <p:nvPr>
            <p:ph type="ftr" sz="quarter" idx="11"/>
          </p:nvPr>
        </p:nvSpPr>
        <p:spPr/>
        <p:txBody>
          <a:bodyPr/>
          <a:lstStyle/>
          <a:p>
            <a:r>
              <a:rPr lang="en-US"/>
              <a:t>FLASH TDR Meeting - March 10, 2025 - Falferi - Trento</a:t>
            </a:r>
            <a:endParaRPr lang="it-IT"/>
          </a:p>
        </p:txBody>
      </p:sp>
      <p:sp>
        <p:nvSpPr>
          <p:cNvPr id="7" name="Slide Number Placeholder 6">
            <a:extLst>
              <a:ext uri="{FF2B5EF4-FFF2-40B4-BE49-F238E27FC236}">
                <a16:creationId xmlns:a16="http://schemas.microsoft.com/office/drawing/2014/main" id="{700D74C0-B267-D593-9FCD-E0FF37C71697}"/>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1877771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1D26-1866-774A-326D-825A0D4597E9}"/>
              </a:ext>
            </a:extLst>
          </p:cNvPr>
          <p:cNvSpPr>
            <a:spLocks noGrp="1"/>
          </p:cNvSpPr>
          <p:nvPr>
            <p:ph type="title"/>
          </p:nvPr>
        </p:nvSpPr>
        <p:spPr>
          <a:xfrm>
            <a:off x="839788" y="365125"/>
            <a:ext cx="10515600" cy="1325563"/>
          </a:xfrm>
        </p:spPr>
        <p:txBody>
          <a:bodyPr/>
          <a:lstStyle/>
          <a:p>
            <a:r>
              <a:rPr lang="en-US"/>
              <a:t>Click to edit Master title style</a:t>
            </a:r>
            <a:endParaRPr lang="it-IT"/>
          </a:p>
        </p:txBody>
      </p:sp>
      <p:sp>
        <p:nvSpPr>
          <p:cNvPr id="3" name="Text Placeholder 2">
            <a:extLst>
              <a:ext uri="{FF2B5EF4-FFF2-40B4-BE49-F238E27FC236}">
                <a16:creationId xmlns:a16="http://schemas.microsoft.com/office/drawing/2014/main" id="{9EC3AEC6-07D5-6A94-9172-A29DC6E5CA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BA21C2-190A-D38C-8E04-4E060E5116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BC015561-8375-A293-00FF-4520ACB77F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0E6875-C815-00DF-81A0-149C6D8C06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D5B80C9F-DD27-6368-1966-A33B7194CDFE}"/>
              </a:ext>
            </a:extLst>
          </p:cNvPr>
          <p:cNvSpPr>
            <a:spLocks noGrp="1"/>
          </p:cNvSpPr>
          <p:nvPr>
            <p:ph type="dt" sz="half" idx="10"/>
          </p:nvPr>
        </p:nvSpPr>
        <p:spPr/>
        <p:txBody>
          <a:bodyPr/>
          <a:lstStyle/>
          <a:p>
            <a:fld id="{BFA4E344-7AEA-4898-9AEE-FE5C0C3AF573}" type="datetime1">
              <a:rPr lang="it-IT" smtClean="0"/>
              <a:t>10/03/2025</a:t>
            </a:fld>
            <a:endParaRPr lang="it-IT"/>
          </a:p>
        </p:txBody>
      </p:sp>
      <p:sp>
        <p:nvSpPr>
          <p:cNvPr id="8" name="Footer Placeholder 7">
            <a:extLst>
              <a:ext uri="{FF2B5EF4-FFF2-40B4-BE49-F238E27FC236}">
                <a16:creationId xmlns:a16="http://schemas.microsoft.com/office/drawing/2014/main" id="{C17DD424-DBF6-4E10-44BD-14836BA146F0}"/>
              </a:ext>
            </a:extLst>
          </p:cNvPr>
          <p:cNvSpPr>
            <a:spLocks noGrp="1"/>
          </p:cNvSpPr>
          <p:nvPr>
            <p:ph type="ftr" sz="quarter" idx="11"/>
          </p:nvPr>
        </p:nvSpPr>
        <p:spPr/>
        <p:txBody>
          <a:bodyPr/>
          <a:lstStyle/>
          <a:p>
            <a:r>
              <a:rPr lang="en-US"/>
              <a:t>FLASH TDR Meeting - March 10, 2025 - Falferi - Trento</a:t>
            </a:r>
            <a:endParaRPr lang="it-IT"/>
          </a:p>
        </p:txBody>
      </p:sp>
      <p:sp>
        <p:nvSpPr>
          <p:cNvPr id="9" name="Slide Number Placeholder 8">
            <a:extLst>
              <a:ext uri="{FF2B5EF4-FFF2-40B4-BE49-F238E27FC236}">
                <a16:creationId xmlns:a16="http://schemas.microsoft.com/office/drawing/2014/main" id="{4036777B-0100-969E-50AC-2CB8B7748EC9}"/>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2647044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2C5EA-87A6-C156-9A59-EBF8E62C40ED}"/>
              </a:ext>
            </a:extLst>
          </p:cNvPr>
          <p:cNvSpPr>
            <a:spLocks noGrp="1"/>
          </p:cNvSpPr>
          <p:nvPr>
            <p:ph type="title"/>
          </p:nvPr>
        </p:nvSpPr>
        <p:spPr/>
        <p:txBody>
          <a:bodyPr/>
          <a:lstStyle/>
          <a:p>
            <a:r>
              <a:rPr lang="en-US"/>
              <a:t>Click to edit Master title style</a:t>
            </a:r>
            <a:endParaRPr lang="it-IT"/>
          </a:p>
        </p:txBody>
      </p:sp>
      <p:sp>
        <p:nvSpPr>
          <p:cNvPr id="3" name="Date Placeholder 2">
            <a:extLst>
              <a:ext uri="{FF2B5EF4-FFF2-40B4-BE49-F238E27FC236}">
                <a16:creationId xmlns:a16="http://schemas.microsoft.com/office/drawing/2014/main" id="{136D82E3-CF25-27D1-98F8-B9BCD3EC0011}"/>
              </a:ext>
            </a:extLst>
          </p:cNvPr>
          <p:cNvSpPr>
            <a:spLocks noGrp="1"/>
          </p:cNvSpPr>
          <p:nvPr>
            <p:ph type="dt" sz="half" idx="10"/>
          </p:nvPr>
        </p:nvSpPr>
        <p:spPr/>
        <p:txBody>
          <a:bodyPr/>
          <a:lstStyle/>
          <a:p>
            <a:fld id="{46F327E5-3589-4BF9-8BA8-7ABFA08E083A}" type="datetime1">
              <a:rPr lang="it-IT" smtClean="0"/>
              <a:t>10/03/2025</a:t>
            </a:fld>
            <a:endParaRPr lang="it-IT"/>
          </a:p>
        </p:txBody>
      </p:sp>
      <p:sp>
        <p:nvSpPr>
          <p:cNvPr id="4" name="Footer Placeholder 3">
            <a:extLst>
              <a:ext uri="{FF2B5EF4-FFF2-40B4-BE49-F238E27FC236}">
                <a16:creationId xmlns:a16="http://schemas.microsoft.com/office/drawing/2014/main" id="{1D5F744F-71A2-9DE6-2448-AA2DF91DC8D6}"/>
              </a:ext>
            </a:extLst>
          </p:cNvPr>
          <p:cNvSpPr>
            <a:spLocks noGrp="1"/>
          </p:cNvSpPr>
          <p:nvPr>
            <p:ph type="ftr" sz="quarter" idx="11"/>
          </p:nvPr>
        </p:nvSpPr>
        <p:spPr/>
        <p:txBody>
          <a:bodyPr/>
          <a:lstStyle/>
          <a:p>
            <a:r>
              <a:rPr lang="en-US"/>
              <a:t>FLASH TDR Meeting - March 10, 2025 - Falferi - Trento</a:t>
            </a:r>
            <a:endParaRPr lang="it-IT"/>
          </a:p>
        </p:txBody>
      </p:sp>
      <p:sp>
        <p:nvSpPr>
          <p:cNvPr id="5" name="Slide Number Placeholder 4">
            <a:extLst>
              <a:ext uri="{FF2B5EF4-FFF2-40B4-BE49-F238E27FC236}">
                <a16:creationId xmlns:a16="http://schemas.microsoft.com/office/drawing/2014/main" id="{98345B83-3BB7-C7E6-4B62-4963159E92E6}"/>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3618236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09E8F2-69EC-10BC-962E-9A80A10808C4}"/>
              </a:ext>
            </a:extLst>
          </p:cNvPr>
          <p:cNvSpPr>
            <a:spLocks noGrp="1"/>
          </p:cNvSpPr>
          <p:nvPr>
            <p:ph type="dt" sz="half" idx="10"/>
          </p:nvPr>
        </p:nvSpPr>
        <p:spPr/>
        <p:txBody>
          <a:bodyPr/>
          <a:lstStyle/>
          <a:p>
            <a:fld id="{423667A4-7921-4C99-A91B-970342897851}" type="datetime1">
              <a:rPr lang="it-IT" smtClean="0"/>
              <a:t>10/03/2025</a:t>
            </a:fld>
            <a:endParaRPr lang="it-IT"/>
          </a:p>
        </p:txBody>
      </p:sp>
      <p:sp>
        <p:nvSpPr>
          <p:cNvPr id="3" name="Footer Placeholder 2">
            <a:extLst>
              <a:ext uri="{FF2B5EF4-FFF2-40B4-BE49-F238E27FC236}">
                <a16:creationId xmlns:a16="http://schemas.microsoft.com/office/drawing/2014/main" id="{F9BB2993-3460-66B2-7B30-521F9817E13D}"/>
              </a:ext>
            </a:extLst>
          </p:cNvPr>
          <p:cNvSpPr>
            <a:spLocks noGrp="1"/>
          </p:cNvSpPr>
          <p:nvPr>
            <p:ph type="ftr" sz="quarter" idx="11"/>
          </p:nvPr>
        </p:nvSpPr>
        <p:spPr/>
        <p:txBody>
          <a:bodyPr/>
          <a:lstStyle/>
          <a:p>
            <a:r>
              <a:rPr lang="en-US"/>
              <a:t>FLASH TDR Meeting - March 10, 2025 - Falferi - Trento</a:t>
            </a:r>
            <a:endParaRPr lang="it-IT"/>
          </a:p>
        </p:txBody>
      </p:sp>
      <p:sp>
        <p:nvSpPr>
          <p:cNvPr id="4" name="Slide Number Placeholder 3">
            <a:extLst>
              <a:ext uri="{FF2B5EF4-FFF2-40B4-BE49-F238E27FC236}">
                <a16:creationId xmlns:a16="http://schemas.microsoft.com/office/drawing/2014/main" id="{28102AC1-F2A3-38A8-3216-BA1D7125CA06}"/>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1787617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8EFCF-2C0D-830C-68D5-62D428ED10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1F6BBE77-20DC-2CC0-89C3-9E5D91206A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a:extLst>
              <a:ext uri="{FF2B5EF4-FFF2-40B4-BE49-F238E27FC236}">
                <a16:creationId xmlns:a16="http://schemas.microsoft.com/office/drawing/2014/main" id="{EC825DD0-10C3-BFBD-537E-B932933675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FBDD27-6252-FD6B-66C5-530521CE7AB4}"/>
              </a:ext>
            </a:extLst>
          </p:cNvPr>
          <p:cNvSpPr>
            <a:spLocks noGrp="1"/>
          </p:cNvSpPr>
          <p:nvPr>
            <p:ph type="dt" sz="half" idx="10"/>
          </p:nvPr>
        </p:nvSpPr>
        <p:spPr/>
        <p:txBody>
          <a:bodyPr/>
          <a:lstStyle/>
          <a:p>
            <a:fld id="{7ACA78D9-4951-4053-AD3E-8212F137D2AE}" type="datetime1">
              <a:rPr lang="it-IT" smtClean="0"/>
              <a:t>10/03/2025</a:t>
            </a:fld>
            <a:endParaRPr lang="it-IT"/>
          </a:p>
        </p:txBody>
      </p:sp>
      <p:sp>
        <p:nvSpPr>
          <p:cNvPr id="6" name="Footer Placeholder 5">
            <a:extLst>
              <a:ext uri="{FF2B5EF4-FFF2-40B4-BE49-F238E27FC236}">
                <a16:creationId xmlns:a16="http://schemas.microsoft.com/office/drawing/2014/main" id="{65F1F279-2E38-7E83-73A0-6B4481AF74B3}"/>
              </a:ext>
            </a:extLst>
          </p:cNvPr>
          <p:cNvSpPr>
            <a:spLocks noGrp="1"/>
          </p:cNvSpPr>
          <p:nvPr>
            <p:ph type="ftr" sz="quarter" idx="11"/>
          </p:nvPr>
        </p:nvSpPr>
        <p:spPr/>
        <p:txBody>
          <a:bodyPr/>
          <a:lstStyle/>
          <a:p>
            <a:r>
              <a:rPr lang="en-US"/>
              <a:t>FLASH TDR Meeting - March 10, 2025 - Falferi - Trento</a:t>
            </a:r>
            <a:endParaRPr lang="it-IT"/>
          </a:p>
        </p:txBody>
      </p:sp>
      <p:sp>
        <p:nvSpPr>
          <p:cNvPr id="7" name="Slide Number Placeholder 6">
            <a:extLst>
              <a:ext uri="{FF2B5EF4-FFF2-40B4-BE49-F238E27FC236}">
                <a16:creationId xmlns:a16="http://schemas.microsoft.com/office/drawing/2014/main" id="{C8016240-5B29-9EB4-FEFD-48F707B21A15}"/>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400000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44905-05B1-B47D-F7DA-EF03E58AEC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Picture Placeholder 2">
            <a:extLst>
              <a:ext uri="{FF2B5EF4-FFF2-40B4-BE49-F238E27FC236}">
                <a16:creationId xmlns:a16="http://schemas.microsoft.com/office/drawing/2014/main" id="{34CAED99-E5D2-59AC-1EA9-03671614C7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a:extLst>
              <a:ext uri="{FF2B5EF4-FFF2-40B4-BE49-F238E27FC236}">
                <a16:creationId xmlns:a16="http://schemas.microsoft.com/office/drawing/2014/main" id="{D96616A0-D74D-15F3-470E-4530692422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38DA40-7A2E-5FDF-BBAA-A108A131BDFF}"/>
              </a:ext>
            </a:extLst>
          </p:cNvPr>
          <p:cNvSpPr>
            <a:spLocks noGrp="1"/>
          </p:cNvSpPr>
          <p:nvPr>
            <p:ph type="dt" sz="half" idx="10"/>
          </p:nvPr>
        </p:nvSpPr>
        <p:spPr/>
        <p:txBody>
          <a:bodyPr/>
          <a:lstStyle/>
          <a:p>
            <a:fld id="{C8931A0C-E31D-47EF-BC74-2A3985128E64}" type="datetime1">
              <a:rPr lang="it-IT" smtClean="0"/>
              <a:t>10/03/2025</a:t>
            </a:fld>
            <a:endParaRPr lang="it-IT"/>
          </a:p>
        </p:txBody>
      </p:sp>
      <p:sp>
        <p:nvSpPr>
          <p:cNvPr id="6" name="Footer Placeholder 5">
            <a:extLst>
              <a:ext uri="{FF2B5EF4-FFF2-40B4-BE49-F238E27FC236}">
                <a16:creationId xmlns:a16="http://schemas.microsoft.com/office/drawing/2014/main" id="{27F84B06-B8BC-2032-8E21-C4F7913CF351}"/>
              </a:ext>
            </a:extLst>
          </p:cNvPr>
          <p:cNvSpPr>
            <a:spLocks noGrp="1"/>
          </p:cNvSpPr>
          <p:nvPr>
            <p:ph type="ftr" sz="quarter" idx="11"/>
          </p:nvPr>
        </p:nvSpPr>
        <p:spPr/>
        <p:txBody>
          <a:bodyPr/>
          <a:lstStyle/>
          <a:p>
            <a:r>
              <a:rPr lang="en-US"/>
              <a:t>FLASH TDR Meeting - March 10, 2025 - Falferi - Trento</a:t>
            </a:r>
            <a:endParaRPr lang="it-IT"/>
          </a:p>
        </p:txBody>
      </p:sp>
      <p:sp>
        <p:nvSpPr>
          <p:cNvPr id="7" name="Slide Number Placeholder 6">
            <a:extLst>
              <a:ext uri="{FF2B5EF4-FFF2-40B4-BE49-F238E27FC236}">
                <a16:creationId xmlns:a16="http://schemas.microsoft.com/office/drawing/2014/main" id="{375CDE77-DF12-38D8-32D3-3B8EF5D45D97}"/>
              </a:ext>
            </a:extLst>
          </p:cNvPr>
          <p:cNvSpPr>
            <a:spLocks noGrp="1"/>
          </p:cNvSpPr>
          <p:nvPr>
            <p:ph type="sldNum" sz="quarter" idx="12"/>
          </p:nvPr>
        </p:nvSpPr>
        <p:spPr/>
        <p:txBody>
          <a:bodyPr/>
          <a:lstStyle/>
          <a:p>
            <a:fld id="{13542E8B-9B27-463C-A73D-7873FF5169DB}" type="slidenum">
              <a:rPr lang="it-IT" smtClean="0"/>
              <a:t>‹#›</a:t>
            </a:fld>
            <a:endParaRPr lang="it-IT"/>
          </a:p>
        </p:txBody>
      </p:sp>
    </p:spTree>
    <p:extLst>
      <p:ext uri="{BB962C8B-B14F-4D97-AF65-F5344CB8AC3E}">
        <p14:creationId xmlns:p14="http://schemas.microsoft.com/office/powerpoint/2010/main" val="3138827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1D16B4-F739-EDA7-0C4C-9760FD0FE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a:extLst>
              <a:ext uri="{FF2B5EF4-FFF2-40B4-BE49-F238E27FC236}">
                <a16:creationId xmlns:a16="http://schemas.microsoft.com/office/drawing/2014/main" id="{A324B96E-817C-4E7C-2E45-72287DCC0C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43AACD08-BBCF-52CA-F97B-93009D52FB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144FFC3-ABA2-401C-B7D5-F07183E86B9A}" type="datetime1">
              <a:rPr lang="it-IT" smtClean="0"/>
              <a:t>10/03/2025</a:t>
            </a:fld>
            <a:endParaRPr lang="it-IT"/>
          </a:p>
        </p:txBody>
      </p:sp>
      <p:sp>
        <p:nvSpPr>
          <p:cNvPr id="5" name="Footer Placeholder 4">
            <a:extLst>
              <a:ext uri="{FF2B5EF4-FFF2-40B4-BE49-F238E27FC236}">
                <a16:creationId xmlns:a16="http://schemas.microsoft.com/office/drawing/2014/main" id="{A0BE2CAA-F4B6-0E8A-DC92-60E693805E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FLASH TDR Meeting - March 10, 2025 - Falferi - Trento</a:t>
            </a:r>
            <a:endParaRPr lang="it-IT"/>
          </a:p>
        </p:txBody>
      </p:sp>
      <p:sp>
        <p:nvSpPr>
          <p:cNvPr id="6" name="Slide Number Placeholder 5">
            <a:extLst>
              <a:ext uri="{FF2B5EF4-FFF2-40B4-BE49-F238E27FC236}">
                <a16:creationId xmlns:a16="http://schemas.microsoft.com/office/drawing/2014/main" id="{BCCC12AE-1AD7-60B8-0347-501D8059A3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542E8B-9B27-463C-A73D-7873FF5169DB}" type="slidenum">
              <a:rPr lang="it-IT" smtClean="0"/>
              <a:t>‹#›</a:t>
            </a:fld>
            <a:endParaRPr lang="it-IT"/>
          </a:p>
        </p:txBody>
      </p:sp>
    </p:spTree>
    <p:extLst>
      <p:ext uri="{BB962C8B-B14F-4D97-AF65-F5344CB8AC3E}">
        <p14:creationId xmlns:p14="http://schemas.microsoft.com/office/powerpoint/2010/main" val="1932341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1962DC0-86AA-95E8-1475-66C6ACA5094F}"/>
              </a:ext>
            </a:extLst>
          </p:cNvPr>
          <p:cNvPicPr>
            <a:picLocks noChangeAspect="1"/>
          </p:cNvPicPr>
          <p:nvPr/>
        </p:nvPicPr>
        <p:blipFill>
          <a:blip r:embed="rId3"/>
          <a:stretch>
            <a:fillRect/>
          </a:stretch>
        </p:blipFill>
        <p:spPr>
          <a:xfrm>
            <a:off x="9576960" y="222075"/>
            <a:ext cx="1083559" cy="891537"/>
          </a:xfrm>
          <a:prstGeom prst="rect">
            <a:avLst/>
          </a:prstGeom>
        </p:spPr>
      </p:pic>
      <p:pic>
        <p:nvPicPr>
          <p:cNvPr id="5" name="Picture 4">
            <a:extLst>
              <a:ext uri="{FF2B5EF4-FFF2-40B4-BE49-F238E27FC236}">
                <a16:creationId xmlns:a16="http://schemas.microsoft.com/office/drawing/2014/main" id="{52B7C816-EBE8-7B78-AE70-324418FE4F79}"/>
              </a:ext>
            </a:extLst>
          </p:cNvPr>
          <p:cNvPicPr>
            <a:picLocks noChangeAspect="1"/>
          </p:cNvPicPr>
          <p:nvPr/>
        </p:nvPicPr>
        <p:blipFill>
          <a:blip r:embed="rId4"/>
          <a:stretch>
            <a:fillRect/>
          </a:stretch>
        </p:blipFill>
        <p:spPr>
          <a:xfrm>
            <a:off x="10805535" y="278639"/>
            <a:ext cx="912415" cy="533677"/>
          </a:xfrm>
          <a:prstGeom prst="rect">
            <a:avLst/>
          </a:prstGeom>
        </p:spPr>
      </p:pic>
      <p:sp>
        <p:nvSpPr>
          <p:cNvPr id="6" name="TextBox 5">
            <a:extLst>
              <a:ext uri="{FF2B5EF4-FFF2-40B4-BE49-F238E27FC236}">
                <a16:creationId xmlns:a16="http://schemas.microsoft.com/office/drawing/2014/main" id="{D5E668C2-96DC-B387-928C-6B3DCF0445AD}"/>
              </a:ext>
            </a:extLst>
          </p:cNvPr>
          <p:cNvSpPr txBox="1"/>
          <p:nvPr/>
        </p:nvSpPr>
        <p:spPr>
          <a:xfrm>
            <a:off x="3062477" y="266132"/>
            <a:ext cx="6067045" cy="954107"/>
          </a:xfrm>
          <a:prstGeom prst="rect">
            <a:avLst/>
          </a:prstGeom>
          <a:noFill/>
        </p:spPr>
        <p:txBody>
          <a:bodyPr wrap="none" rtlCol="0">
            <a:spAutoFit/>
          </a:bodyPr>
          <a:lstStyle/>
          <a:p>
            <a:pPr algn="ctr"/>
            <a:r>
              <a:rPr lang="it-IT" sz="2800" dirty="0">
                <a:latin typeface="Calibri Light" panose="020F0302020204030204" pitchFamily="34" charset="0"/>
                <a:ea typeface="Calibri Light" panose="020F0302020204030204" pitchFamily="34" charset="0"/>
                <a:cs typeface="Calibri Light" panose="020F0302020204030204" pitchFamily="34" charset="0"/>
              </a:rPr>
              <a:t>FLASH Technical Design Report</a:t>
            </a:r>
          </a:p>
          <a:p>
            <a:pPr algn="ctr"/>
            <a:r>
              <a:rPr lang="it-IT" sz="2800" dirty="0">
                <a:latin typeface="Calibri Light" panose="020F0302020204030204" pitchFamily="34" charset="0"/>
                <a:ea typeface="Calibri Light" panose="020F0302020204030204" pitchFamily="34" charset="0"/>
                <a:cs typeface="Calibri Light" panose="020F0302020204030204" pitchFamily="34" charset="0"/>
              </a:rPr>
              <a:t>WP4 </a:t>
            </a:r>
            <a:r>
              <a:rPr lang="it-IT" sz="2800" dirty="0" err="1">
                <a:latin typeface="Calibri Light" panose="020F0302020204030204" pitchFamily="34" charset="0"/>
                <a:ea typeface="Calibri Light" panose="020F0302020204030204" pitchFamily="34" charset="0"/>
                <a:cs typeface="Calibri Light" panose="020F0302020204030204" pitchFamily="34" charset="0"/>
              </a:rPr>
              <a:t>Signal</a:t>
            </a:r>
            <a:r>
              <a:rPr lang="it-IT" sz="2800" dirty="0">
                <a:latin typeface="Calibri Light" panose="020F0302020204030204" pitchFamily="34" charset="0"/>
                <a:ea typeface="Calibri Light" panose="020F0302020204030204" pitchFamily="34" charset="0"/>
                <a:cs typeface="Calibri Light" panose="020F0302020204030204" pitchFamily="34" charset="0"/>
              </a:rPr>
              <a:t> </a:t>
            </a:r>
            <a:r>
              <a:rPr lang="it-IT" sz="2800" dirty="0" err="1">
                <a:latin typeface="Calibri Light" panose="020F0302020204030204" pitchFamily="34" charset="0"/>
                <a:ea typeface="Calibri Light" panose="020F0302020204030204" pitchFamily="34" charset="0"/>
                <a:cs typeface="Calibri Light" panose="020F0302020204030204" pitchFamily="34" charset="0"/>
              </a:rPr>
              <a:t>Amplification</a:t>
            </a:r>
            <a:r>
              <a:rPr lang="it-IT" sz="2800" dirty="0">
                <a:latin typeface="Calibri Light" panose="020F0302020204030204" pitchFamily="34" charset="0"/>
                <a:ea typeface="Calibri Light" panose="020F0302020204030204" pitchFamily="34" charset="0"/>
                <a:cs typeface="Calibri Light" panose="020F0302020204030204" pitchFamily="34" charset="0"/>
              </a:rPr>
              <a:t> and </a:t>
            </a:r>
            <a:r>
              <a:rPr lang="it-IT" sz="2800" dirty="0" err="1">
                <a:latin typeface="Calibri Light" panose="020F0302020204030204" pitchFamily="34" charset="0"/>
                <a:ea typeface="Calibri Light" panose="020F0302020204030204" pitchFamily="34" charset="0"/>
                <a:cs typeface="Calibri Light" panose="020F0302020204030204" pitchFamily="34" charset="0"/>
              </a:rPr>
              <a:t>Acquisition</a:t>
            </a:r>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31" name="Footer Placeholder 30">
            <a:extLst>
              <a:ext uri="{FF2B5EF4-FFF2-40B4-BE49-F238E27FC236}">
                <a16:creationId xmlns:a16="http://schemas.microsoft.com/office/drawing/2014/main" id="{1E5D2E2A-5160-B5EF-C368-E9938905D4A4}"/>
              </a:ext>
            </a:extLst>
          </p:cNvPr>
          <p:cNvSpPr>
            <a:spLocks noGrp="1"/>
          </p:cNvSpPr>
          <p:nvPr>
            <p:ph type="ftr" sz="quarter" idx="11"/>
          </p:nvPr>
        </p:nvSpPr>
        <p:spPr/>
        <p:txBody>
          <a:bodyPr/>
          <a:lstStyle/>
          <a:p>
            <a:r>
              <a:rPr lang="en-US"/>
              <a:t>FLASH TDR Meeting - March 10, 2025 - Falferi - Trento</a:t>
            </a:r>
            <a:endParaRPr lang="it-IT"/>
          </a:p>
        </p:txBody>
      </p:sp>
      <p:sp>
        <p:nvSpPr>
          <p:cNvPr id="32" name="Slide Number Placeholder 31">
            <a:extLst>
              <a:ext uri="{FF2B5EF4-FFF2-40B4-BE49-F238E27FC236}">
                <a16:creationId xmlns:a16="http://schemas.microsoft.com/office/drawing/2014/main" id="{518C4651-A2E6-5338-2C27-8E7F15C2C586}"/>
              </a:ext>
            </a:extLst>
          </p:cNvPr>
          <p:cNvSpPr>
            <a:spLocks noGrp="1"/>
          </p:cNvSpPr>
          <p:nvPr>
            <p:ph type="sldNum" sz="quarter" idx="12"/>
          </p:nvPr>
        </p:nvSpPr>
        <p:spPr/>
        <p:txBody>
          <a:bodyPr/>
          <a:lstStyle/>
          <a:p>
            <a:fld id="{13542E8B-9B27-463C-A73D-7873FF5169DB}" type="slidenum">
              <a:rPr lang="it-IT" smtClean="0"/>
              <a:t>1</a:t>
            </a:fld>
            <a:endParaRPr lang="it-IT"/>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CAB74CCA-D4F6-2006-546A-11D15B8C6C71}"/>
                  </a:ext>
                </a:extLst>
              </p:cNvPr>
              <p:cNvSpPr txBox="1"/>
              <p:nvPr/>
            </p:nvSpPr>
            <p:spPr>
              <a:xfrm>
                <a:off x="7938339" y="4939314"/>
                <a:ext cx="2750112" cy="33143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𝑇</m:t>
                          </m:r>
                        </m:e>
                        <m:sub>
                          <m:r>
                            <a:rPr lang="it-IT" sz="2000" b="0" i="1" smtClean="0">
                              <a:latin typeface="Cambria Math" panose="02040503050406030204" pitchFamily="18" charset="0"/>
                            </a:rPr>
                            <m:t>𝑛</m:t>
                          </m:r>
                        </m:sub>
                      </m:sSub>
                      <m:r>
                        <a:rPr lang="it-IT" sz="2000" b="0" i="1" smtClean="0">
                          <a:latin typeface="Cambria Math" panose="02040503050406030204" pitchFamily="18" charset="0"/>
                          <a:ea typeface="Cambria Math" panose="02040503050406030204" pitchFamily="18" charset="0"/>
                        </a:rPr>
                        <m:t>≈</m:t>
                      </m:r>
                      <m:f>
                        <m:fPr>
                          <m:type m:val="lin"/>
                          <m:ctrlPr>
                            <a:rPr lang="it-IT" sz="2000" b="0" i="1" smtClean="0">
                              <a:latin typeface="Cambria Math" panose="02040503050406030204" pitchFamily="18" charset="0"/>
                              <a:ea typeface="Cambria Math" panose="02040503050406030204" pitchFamily="18" charset="0"/>
                            </a:rPr>
                          </m:ctrlPr>
                        </m:fPr>
                        <m:num>
                          <m:r>
                            <a:rPr lang="it-IT" sz="2000" b="0" i="1" smtClean="0">
                              <a:latin typeface="Cambria Math" panose="02040503050406030204" pitchFamily="18" charset="0"/>
                              <a:ea typeface="Cambria Math" panose="02040503050406030204" pitchFamily="18" charset="0"/>
                            </a:rPr>
                            <m:t>7</m:t>
                          </m:r>
                          <m:sSub>
                            <m:sSubPr>
                              <m:ctrlPr>
                                <a:rPr lang="it-IT" sz="2000" b="0" i="1" smtClean="0">
                                  <a:latin typeface="Cambria Math" panose="02040503050406030204" pitchFamily="18" charset="0"/>
                                  <a:ea typeface="Cambria Math" panose="02040503050406030204" pitchFamily="18" charset="0"/>
                                </a:rPr>
                              </m:ctrlPr>
                            </m:sSubPr>
                            <m:e>
                              <m:r>
                                <a:rPr lang="it-IT" sz="2000" b="0" i="1" smtClean="0">
                                  <a:latin typeface="Cambria Math" panose="02040503050406030204" pitchFamily="18" charset="0"/>
                                  <a:ea typeface="Cambria Math" panose="02040503050406030204" pitchFamily="18" charset="0"/>
                                </a:rPr>
                                <m:t>𝑇</m:t>
                              </m:r>
                            </m:e>
                            <m:sub>
                              <m:r>
                                <a:rPr lang="it-IT" sz="2000" b="0" i="1" smtClean="0">
                                  <a:latin typeface="Cambria Math" panose="02040503050406030204" pitchFamily="18" charset="0"/>
                                  <a:ea typeface="Cambria Math" panose="02040503050406030204" pitchFamily="18" charset="0"/>
                                </a:rPr>
                                <m:t>𝑀𝑆𝐴</m:t>
                              </m:r>
                            </m:sub>
                          </m:sSub>
                        </m:num>
                        <m:den>
                          <m:sSub>
                            <m:sSubPr>
                              <m:ctrlPr>
                                <a:rPr lang="it-IT" sz="2000" b="0" i="1" smtClean="0">
                                  <a:latin typeface="Cambria Math" panose="02040503050406030204" pitchFamily="18" charset="0"/>
                                  <a:ea typeface="Cambria Math" panose="02040503050406030204" pitchFamily="18" charset="0"/>
                                </a:rPr>
                              </m:ctrlPr>
                            </m:sSubPr>
                            <m:e>
                              <m:r>
                                <a:rPr lang="it-IT" sz="2000" b="0" i="1" smtClean="0">
                                  <a:latin typeface="Cambria Math" panose="02040503050406030204" pitchFamily="18" charset="0"/>
                                  <a:ea typeface="Cambria Math" panose="02040503050406030204" pitchFamily="18" charset="0"/>
                                </a:rPr>
                                <m:t>𝐺</m:t>
                              </m:r>
                            </m:e>
                            <m:sub>
                              <m:r>
                                <a:rPr lang="it-IT" sz="2000" b="0" i="1" smtClean="0">
                                  <a:latin typeface="Cambria Math" panose="02040503050406030204" pitchFamily="18" charset="0"/>
                                  <a:ea typeface="Cambria Math" panose="02040503050406030204" pitchFamily="18" charset="0"/>
                                </a:rPr>
                                <m:t>𝑝</m:t>
                              </m:r>
                            </m:sub>
                          </m:sSub>
                          <m:r>
                            <a:rPr lang="it-IT" sz="2000" b="0" i="1" smtClean="0">
                              <a:latin typeface="Cambria Math" panose="02040503050406030204" pitchFamily="18" charset="0"/>
                              <a:ea typeface="Cambria Math" panose="02040503050406030204" pitchFamily="18" charset="0"/>
                            </a:rPr>
                            <m:t>≲</m:t>
                          </m:r>
                          <m:f>
                            <m:fPr>
                              <m:type m:val="lin"/>
                              <m:ctrlPr>
                                <a:rPr lang="it-IT" sz="2000" b="0" i="1" smtClean="0">
                                  <a:latin typeface="Cambria Math" panose="02040503050406030204" pitchFamily="18" charset="0"/>
                                  <a:ea typeface="Cambria Math" panose="02040503050406030204" pitchFamily="18" charset="0"/>
                                </a:rPr>
                              </m:ctrlPr>
                            </m:fPr>
                            <m:num>
                              <m:sSub>
                                <m:sSubPr>
                                  <m:ctrlPr>
                                    <a:rPr lang="it-IT" sz="2000" b="0" i="1" smtClean="0">
                                      <a:latin typeface="Cambria Math" panose="02040503050406030204" pitchFamily="18" charset="0"/>
                                      <a:ea typeface="Cambria Math" panose="02040503050406030204" pitchFamily="18" charset="0"/>
                                    </a:rPr>
                                  </m:ctrlPr>
                                </m:sSubPr>
                                <m:e>
                                  <m:r>
                                    <a:rPr lang="it-IT" sz="2000" b="0" i="1" smtClean="0">
                                      <a:latin typeface="Cambria Math" panose="02040503050406030204" pitchFamily="18" charset="0"/>
                                      <a:ea typeface="Cambria Math" panose="02040503050406030204" pitchFamily="18" charset="0"/>
                                    </a:rPr>
                                    <m:t>𝑇</m:t>
                                  </m:r>
                                </m:e>
                                <m:sub>
                                  <m:r>
                                    <a:rPr lang="it-IT" sz="2000" b="0" i="1" smtClean="0">
                                      <a:latin typeface="Cambria Math" panose="02040503050406030204" pitchFamily="18" charset="0"/>
                                      <a:ea typeface="Cambria Math" panose="02040503050406030204" pitchFamily="18" charset="0"/>
                                    </a:rPr>
                                    <m:t>𝐶</m:t>
                                  </m:r>
                                </m:sub>
                              </m:sSub>
                            </m:num>
                            <m:den>
                              <m:r>
                                <a:rPr lang="it-IT" sz="2000" b="0" i="1" smtClean="0">
                                  <a:latin typeface="Cambria Math" panose="02040503050406030204" pitchFamily="18" charset="0"/>
                                  <a:ea typeface="Cambria Math" panose="02040503050406030204" pitchFamily="18" charset="0"/>
                                </a:rPr>
                                <m:t>10</m:t>
                              </m:r>
                            </m:den>
                          </m:f>
                        </m:den>
                      </m:f>
                    </m:oMath>
                  </m:oMathPara>
                </a14:m>
                <a:endParaRPr lang="it-IT" sz="2000" dirty="0"/>
              </a:p>
            </p:txBody>
          </p:sp>
        </mc:Choice>
        <mc:Fallback xmlns="">
          <p:sp>
            <p:nvSpPr>
              <p:cNvPr id="15" name="TextBox 14">
                <a:extLst>
                  <a:ext uri="{FF2B5EF4-FFF2-40B4-BE49-F238E27FC236}">
                    <a16:creationId xmlns:a16="http://schemas.microsoft.com/office/drawing/2014/main" id="{CAB74CCA-D4F6-2006-546A-11D15B8C6C71}"/>
                  </a:ext>
                </a:extLst>
              </p:cNvPr>
              <p:cNvSpPr txBox="1">
                <a:spLocks noRot="1" noChangeAspect="1" noMove="1" noResize="1" noEditPoints="1" noAdjustHandles="1" noChangeArrowheads="1" noChangeShapeType="1" noTextEdit="1"/>
              </p:cNvSpPr>
              <p:nvPr/>
            </p:nvSpPr>
            <p:spPr>
              <a:xfrm>
                <a:off x="7938339" y="4939314"/>
                <a:ext cx="2750112" cy="331437"/>
              </a:xfrm>
              <a:prstGeom prst="rect">
                <a:avLst/>
              </a:prstGeom>
              <a:blipFill>
                <a:blip r:embed="rId5"/>
                <a:stretch>
                  <a:fillRect l="-1774" t="-150909" r="-17517" b="-221818"/>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FD917929-69D3-E193-A962-8D19FC64EFEB}"/>
                  </a:ext>
                </a:extLst>
              </p:cNvPr>
              <p:cNvSpPr txBox="1"/>
              <p:nvPr/>
            </p:nvSpPr>
            <p:spPr>
              <a:xfrm>
                <a:off x="8831297" y="5758232"/>
                <a:ext cx="2223173" cy="33143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i="1" smtClean="0">
                              <a:latin typeface="Cambria Math" panose="02040503050406030204" pitchFamily="18" charset="0"/>
                            </a:rPr>
                          </m:ctrlPr>
                        </m:sSubPr>
                        <m:e>
                          <m:r>
                            <a:rPr lang="it-IT" sz="2000" b="0" i="1" smtClean="0">
                              <a:latin typeface="Cambria Math" panose="02040503050406030204" pitchFamily="18" charset="0"/>
                            </a:rPr>
                            <m:t>𝐺</m:t>
                          </m:r>
                        </m:e>
                        <m:sub>
                          <m:r>
                            <a:rPr lang="it-IT" sz="2000" b="0" i="1" smtClean="0">
                              <a:latin typeface="Cambria Math" panose="02040503050406030204" pitchFamily="18" charset="0"/>
                            </a:rPr>
                            <m:t>𝑝</m:t>
                          </m:r>
                        </m:sub>
                      </m:sSub>
                      <m:r>
                        <a:rPr lang="it-IT" sz="2000" i="1" smtClean="0">
                          <a:latin typeface="Cambria Math" panose="02040503050406030204" pitchFamily="18" charset="0"/>
                        </a:rPr>
                        <m:t>≳</m:t>
                      </m:r>
                      <m:r>
                        <a:rPr lang="it-IT" sz="2000" b="0" i="1" smtClean="0">
                          <a:latin typeface="Cambria Math" panose="02040503050406030204" pitchFamily="18" charset="0"/>
                          <a:ea typeface="Cambria Math" panose="02040503050406030204" pitchFamily="18" charset="0"/>
                        </a:rPr>
                        <m:t>70 (18.45 </m:t>
                      </m:r>
                      <m:r>
                        <a:rPr lang="it-IT" sz="2000" b="0" i="1" smtClean="0">
                          <a:latin typeface="Cambria Math" panose="02040503050406030204" pitchFamily="18" charset="0"/>
                          <a:ea typeface="Cambria Math" panose="02040503050406030204" pitchFamily="18" charset="0"/>
                        </a:rPr>
                        <m:t>𝑑𝐵</m:t>
                      </m:r>
                      <m:r>
                        <a:rPr lang="it-IT" sz="2000" b="0" i="1" smtClean="0">
                          <a:latin typeface="Cambria Math" panose="02040503050406030204" pitchFamily="18" charset="0"/>
                          <a:ea typeface="Cambria Math" panose="02040503050406030204" pitchFamily="18" charset="0"/>
                        </a:rPr>
                        <m:t>)</m:t>
                      </m:r>
                    </m:oMath>
                  </m:oMathPara>
                </a14:m>
                <a:endParaRPr lang="it-IT" sz="2000" dirty="0"/>
              </a:p>
            </p:txBody>
          </p:sp>
        </mc:Choice>
        <mc:Fallback xmlns="">
          <p:sp>
            <p:nvSpPr>
              <p:cNvPr id="16" name="TextBox 15">
                <a:extLst>
                  <a:ext uri="{FF2B5EF4-FFF2-40B4-BE49-F238E27FC236}">
                    <a16:creationId xmlns:a16="http://schemas.microsoft.com/office/drawing/2014/main" id="{FD917929-69D3-E193-A962-8D19FC64EFEB}"/>
                  </a:ext>
                </a:extLst>
              </p:cNvPr>
              <p:cNvSpPr txBox="1">
                <a:spLocks noRot="1" noChangeAspect="1" noMove="1" noResize="1" noEditPoints="1" noAdjustHandles="1" noChangeArrowheads="1" noChangeShapeType="1" noTextEdit="1"/>
              </p:cNvSpPr>
              <p:nvPr/>
            </p:nvSpPr>
            <p:spPr>
              <a:xfrm>
                <a:off x="8831297" y="5758232"/>
                <a:ext cx="2223173" cy="331437"/>
              </a:xfrm>
              <a:prstGeom prst="rect">
                <a:avLst/>
              </a:prstGeom>
              <a:blipFill>
                <a:blip r:embed="rId6"/>
                <a:stretch>
                  <a:fillRect l="-2473" t="-1852" r="-3846" b="-27778"/>
                </a:stretch>
              </a:blipFill>
            </p:spPr>
            <p:txBody>
              <a:bodyPr/>
              <a:lstStyle/>
              <a:p>
                <a:r>
                  <a:rPr lang="it-IT">
                    <a:noFill/>
                  </a:rPr>
                  <a:t> </a:t>
                </a:r>
              </a:p>
            </p:txBody>
          </p:sp>
        </mc:Fallback>
      </mc:AlternateContent>
      <p:sp>
        <p:nvSpPr>
          <p:cNvPr id="20" name="Arrow: Down 19">
            <a:extLst>
              <a:ext uri="{FF2B5EF4-FFF2-40B4-BE49-F238E27FC236}">
                <a16:creationId xmlns:a16="http://schemas.microsoft.com/office/drawing/2014/main" id="{6A92B7CE-7091-CD58-BF21-94D8272FDE25}"/>
              </a:ext>
            </a:extLst>
          </p:cNvPr>
          <p:cNvSpPr>
            <a:spLocks noChangeAspect="1"/>
          </p:cNvSpPr>
          <p:nvPr/>
        </p:nvSpPr>
        <p:spPr>
          <a:xfrm>
            <a:off x="8936136" y="5360542"/>
            <a:ext cx="300965" cy="33663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CD88F1B7-DF7F-8909-6EB5-2AA7F9E282C8}"/>
                  </a:ext>
                </a:extLst>
              </p:cNvPr>
              <p:cNvSpPr txBox="1"/>
              <p:nvPr/>
            </p:nvSpPr>
            <p:spPr>
              <a:xfrm>
                <a:off x="9333712" y="5344949"/>
                <a:ext cx="1338508"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1600" b="0" i="1" smtClean="0">
                          <a:solidFill>
                            <a:srgbClr val="FF0000"/>
                          </a:solidFill>
                          <a:latin typeface="Cambria Math" panose="02040503050406030204" pitchFamily="18" charset="0"/>
                        </a:rPr>
                        <m:t>(</m:t>
                      </m:r>
                      <m:r>
                        <a:rPr lang="it-IT" sz="1600" b="0" i="1" smtClean="0">
                          <a:solidFill>
                            <a:srgbClr val="FF0000"/>
                          </a:solidFill>
                          <a:latin typeface="Cambria Math" panose="02040503050406030204" pitchFamily="18" charset="0"/>
                        </a:rPr>
                        <m:t>𝑖𝑓</m:t>
                      </m:r>
                      <m:r>
                        <a:rPr lang="it-IT" sz="1600" b="0" i="1" smtClean="0">
                          <a:solidFill>
                            <a:srgbClr val="FF0000"/>
                          </a:solidFill>
                          <a:latin typeface="Cambria Math" panose="02040503050406030204" pitchFamily="18" charset="0"/>
                        </a:rPr>
                        <m:t> </m:t>
                      </m:r>
                      <m:sSub>
                        <m:sSubPr>
                          <m:ctrlPr>
                            <a:rPr lang="it-IT" sz="1600" b="0" i="1" smtClean="0">
                              <a:solidFill>
                                <a:srgbClr val="FF0000"/>
                              </a:solidFill>
                              <a:latin typeface="Cambria Math" panose="02040503050406030204" pitchFamily="18" charset="0"/>
                            </a:rPr>
                          </m:ctrlPr>
                        </m:sSubPr>
                        <m:e>
                          <m:r>
                            <a:rPr lang="it-IT" sz="1600" b="0" i="1" smtClean="0">
                              <a:solidFill>
                                <a:srgbClr val="FF0000"/>
                              </a:solidFill>
                              <a:latin typeface="Cambria Math" panose="02040503050406030204" pitchFamily="18" charset="0"/>
                            </a:rPr>
                            <m:t>𝑇</m:t>
                          </m:r>
                        </m:e>
                        <m:sub>
                          <m:r>
                            <a:rPr lang="it-IT" sz="1600" b="0" i="1" smtClean="0">
                              <a:solidFill>
                                <a:srgbClr val="FF0000"/>
                              </a:solidFill>
                              <a:latin typeface="Cambria Math" panose="02040503050406030204" pitchFamily="18" charset="0"/>
                            </a:rPr>
                            <m:t>𝑀𝑆𝐴</m:t>
                          </m:r>
                        </m:sub>
                      </m:sSub>
                      <m:r>
                        <a:rPr lang="it-IT" sz="1600" b="0" i="1" smtClean="0">
                          <a:solidFill>
                            <a:srgbClr val="FF0000"/>
                          </a:solidFill>
                          <a:latin typeface="Cambria Math" panose="02040503050406030204" pitchFamily="18" charset="0"/>
                        </a:rPr>
                        <m:t>=</m:t>
                      </m:r>
                      <m:sSub>
                        <m:sSubPr>
                          <m:ctrlPr>
                            <a:rPr lang="it-IT" sz="1600" b="0" i="1" smtClean="0">
                              <a:solidFill>
                                <a:srgbClr val="FF0000"/>
                              </a:solidFill>
                              <a:latin typeface="Cambria Math" panose="02040503050406030204" pitchFamily="18" charset="0"/>
                            </a:rPr>
                          </m:ctrlPr>
                        </m:sSubPr>
                        <m:e>
                          <m:r>
                            <a:rPr lang="it-IT" sz="1600" b="0" i="1" smtClean="0">
                              <a:solidFill>
                                <a:srgbClr val="FF0000"/>
                              </a:solidFill>
                              <a:latin typeface="Cambria Math" panose="02040503050406030204" pitchFamily="18" charset="0"/>
                            </a:rPr>
                            <m:t>𝑇</m:t>
                          </m:r>
                        </m:e>
                        <m:sub>
                          <m:r>
                            <a:rPr lang="it-IT" sz="1600" b="0" i="1" smtClean="0">
                              <a:solidFill>
                                <a:srgbClr val="FF0000"/>
                              </a:solidFill>
                              <a:latin typeface="Cambria Math" panose="02040503050406030204" pitchFamily="18" charset="0"/>
                            </a:rPr>
                            <m:t>𝐶</m:t>
                          </m:r>
                        </m:sub>
                      </m:sSub>
                      <m:r>
                        <a:rPr lang="it-IT" sz="1600" b="0" i="1" smtClean="0">
                          <a:solidFill>
                            <a:srgbClr val="FF0000"/>
                          </a:solidFill>
                          <a:latin typeface="Cambria Math" panose="02040503050406030204" pitchFamily="18" charset="0"/>
                        </a:rPr>
                        <m:t>)</m:t>
                      </m:r>
                    </m:oMath>
                  </m:oMathPara>
                </a14:m>
                <a:endParaRPr lang="it-IT" sz="1600" dirty="0">
                  <a:solidFill>
                    <a:srgbClr val="FF0000"/>
                  </a:solidFill>
                </a:endParaRPr>
              </a:p>
            </p:txBody>
          </p:sp>
        </mc:Choice>
        <mc:Fallback xmlns="">
          <p:sp>
            <p:nvSpPr>
              <p:cNvPr id="21" name="TextBox 20">
                <a:extLst>
                  <a:ext uri="{FF2B5EF4-FFF2-40B4-BE49-F238E27FC236}">
                    <a16:creationId xmlns:a16="http://schemas.microsoft.com/office/drawing/2014/main" id="{CD88F1B7-DF7F-8909-6EB5-2AA7F9E282C8}"/>
                  </a:ext>
                </a:extLst>
              </p:cNvPr>
              <p:cNvSpPr txBox="1">
                <a:spLocks noRot="1" noChangeAspect="1" noMove="1" noResize="1" noEditPoints="1" noAdjustHandles="1" noChangeArrowheads="1" noChangeShapeType="1" noTextEdit="1"/>
              </p:cNvSpPr>
              <p:nvPr/>
            </p:nvSpPr>
            <p:spPr>
              <a:xfrm>
                <a:off x="9333712" y="5344949"/>
                <a:ext cx="1338508" cy="246221"/>
              </a:xfrm>
              <a:prstGeom prst="rect">
                <a:avLst/>
              </a:prstGeom>
              <a:blipFill>
                <a:blip r:embed="rId7"/>
                <a:stretch>
                  <a:fillRect l="-5000" r="-5000" b="-325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B930D806-81A3-28D1-E1D7-0FED63A710AC}"/>
                  </a:ext>
                </a:extLst>
              </p:cNvPr>
              <p:cNvSpPr txBox="1"/>
              <p:nvPr/>
            </p:nvSpPr>
            <p:spPr>
              <a:xfrm>
                <a:off x="7279963" y="4546008"/>
                <a:ext cx="409086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1600" b="0" i="1" smtClean="0">
                          <a:latin typeface="Cambria Math" panose="02040503050406030204" pitchFamily="18" charset="0"/>
                        </a:rPr>
                        <m:t>𝑀𝑆𝐴</m:t>
                      </m:r>
                      <m:r>
                        <a:rPr lang="it-IT" sz="1600" b="0" i="1" smtClean="0">
                          <a:latin typeface="Cambria Math" panose="02040503050406030204" pitchFamily="18" charset="0"/>
                        </a:rPr>
                        <m:t> </m:t>
                      </m:r>
                      <m:r>
                        <a:rPr lang="it-IT" sz="1600" b="0" i="1" smtClean="0">
                          <a:latin typeface="Cambria Math" panose="02040503050406030204" pitchFamily="18" charset="0"/>
                        </a:rPr>
                        <m:t>𝑛𝑜𝑖𝑠𝑒</m:t>
                      </m:r>
                      <m:r>
                        <a:rPr lang="it-IT" sz="1600" b="0" i="1" smtClean="0">
                          <a:latin typeface="Cambria Math" panose="02040503050406030204" pitchFamily="18" charset="0"/>
                        </a:rPr>
                        <m:t> </m:t>
                      </m:r>
                      <m:r>
                        <a:rPr lang="it-IT" sz="1600" b="0" i="1" smtClean="0">
                          <a:latin typeface="Cambria Math" panose="02040503050406030204" pitchFamily="18" charset="0"/>
                        </a:rPr>
                        <m:t>𝑐𝑜𝑛𝑡𝑟𝑖𝑏𝑢𝑡𝑖𝑜𝑛</m:t>
                      </m:r>
                      <m:r>
                        <a:rPr lang="it-IT" sz="1600" b="0" i="1" smtClean="0">
                          <a:latin typeface="Cambria Math" panose="02040503050406030204" pitchFamily="18" charset="0"/>
                        </a:rPr>
                        <m:t> </m:t>
                      </m:r>
                      <m:r>
                        <a:rPr lang="it-IT" sz="1600" b="0" i="1" smtClean="0">
                          <a:latin typeface="Cambria Math" panose="02040503050406030204" pitchFamily="18" charset="0"/>
                        </a:rPr>
                        <m:t>𝑛𝑒𝑔𝑙𝑖𝑔𝑖𝑏𝑙𝑒</m:t>
                      </m:r>
                      <m:r>
                        <a:rPr lang="it-IT" sz="1600" b="0" i="1" smtClean="0">
                          <a:latin typeface="Cambria Math" panose="02040503050406030204" pitchFamily="18" charset="0"/>
                        </a:rPr>
                        <m:t> </m:t>
                      </m:r>
                      <m:d>
                        <m:dPr>
                          <m:ctrlPr>
                            <a:rPr lang="it-IT" sz="1600" b="0" i="1" smtClean="0">
                              <a:latin typeface="Cambria Math" panose="02040503050406030204" pitchFamily="18" charset="0"/>
                            </a:rPr>
                          </m:ctrlPr>
                        </m:dPr>
                        <m:e>
                          <m:f>
                            <m:fPr>
                              <m:type m:val="lin"/>
                              <m:ctrlPr>
                                <a:rPr lang="it-IT" sz="1600" b="0" i="1" smtClean="0">
                                  <a:latin typeface="Cambria Math" panose="02040503050406030204" pitchFamily="18" charset="0"/>
                                </a:rPr>
                              </m:ctrlPr>
                            </m:fPr>
                            <m:num>
                              <m:r>
                                <a:rPr lang="it-IT" sz="1600" b="0" i="1" smtClean="0">
                                  <a:latin typeface="Cambria Math" panose="02040503050406030204" pitchFamily="18" charset="0"/>
                                </a:rPr>
                                <m:t>1</m:t>
                              </m:r>
                            </m:num>
                            <m:den>
                              <m:r>
                                <a:rPr lang="it-IT" sz="1600" b="0" i="1" smtClean="0">
                                  <a:latin typeface="Cambria Math" panose="02040503050406030204" pitchFamily="18" charset="0"/>
                                </a:rPr>
                                <m:t>10</m:t>
                              </m:r>
                            </m:den>
                          </m:f>
                        </m:e>
                      </m:d>
                      <m:r>
                        <a:rPr lang="it-IT" sz="1600" b="0" i="1" smtClean="0">
                          <a:latin typeface="Cambria Math" panose="02040503050406030204" pitchFamily="18" charset="0"/>
                        </a:rPr>
                        <m:t> </m:t>
                      </m:r>
                      <m:r>
                        <a:rPr lang="it-IT" sz="1600" b="0" i="1" smtClean="0">
                          <a:latin typeface="Cambria Math" panose="02040503050406030204" pitchFamily="18" charset="0"/>
                        </a:rPr>
                        <m:t>𝑖𝑓</m:t>
                      </m:r>
                    </m:oMath>
                  </m:oMathPara>
                </a14:m>
                <a:endParaRPr lang="it-IT" sz="1600" dirty="0"/>
              </a:p>
            </p:txBody>
          </p:sp>
        </mc:Choice>
        <mc:Fallback xmlns="">
          <p:sp>
            <p:nvSpPr>
              <p:cNvPr id="25" name="TextBox 24">
                <a:extLst>
                  <a:ext uri="{FF2B5EF4-FFF2-40B4-BE49-F238E27FC236}">
                    <a16:creationId xmlns:a16="http://schemas.microsoft.com/office/drawing/2014/main" id="{B930D806-81A3-28D1-E1D7-0FED63A710AC}"/>
                  </a:ext>
                </a:extLst>
              </p:cNvPr>
              <p:cNvSpPr txBox="1">
                <a:spLocks noRot="1" noChangeAspect="1" noMove="1" noResize="1" noEditPoints="1" noAdjustHandles="1" noChangeArrowheads="1" noChangeShapeType="1" noTextEdit="1"/>
              </p:cNvSpPr>
              <p:nvPr/>
            </p:nvSpPr>
            <p:spPr>
              <a:xfrm>
                <a:off x="7279963" y="4546008"/>
                <a:ext cx="4090863" cy="246221"/>
              </a:xfrm>
              <a:prstGeom prst="rect">
                <a:avLst/>
              </a:prstGeom>
              <a:blipFill>
                <a:blip r:embed="rId8"/>
                <a:stretch>
                  <a:fillRect l="-745" t="-162500" r="-1490" b="-247500"/>
                </a:stretch>
              </a:blipFill>
            </p:spPr>
            <p:txBody>
              <a:bodyPr/>
              <a:lstStyle/>
              <a:p>
                <a:r>
                  <a:rPr lang="it-IT">
                    <a:noFill/>
                  </a:rPr>
                  <a:t> </a:t>
                </a:r>
              </a:p>
            </p:txBody>
          </p:sp>
        </mc:Fallback>
      </mc:AlternateContent>
      <p:sp>
        <p:nvSpPr>
          <p:cNvPr id="26" name="Rectangle 25">
            <a:extLst>
              <a:ext uri="{FF2B5EF4-FFF2-40B4-BE49-F238E27FC236}">
                <a16:creationId xmlns:a16="http://schemas.microsoft.com/office/drawing/2014/main" id="{477E36B7-7E96-868D-FC4B-8929E95147F6}"/>
              </a:ext>
            </a:extLst>
          </p:cNvPr>
          <p:cNvSpPr/>
          <p:nvPr/>
        </p:nvSpPr>
        <p:spPr>
          <a:xfrm>
            <a:off x="7245670" y="4499277"/>
            <a:ext cx="4114800" cy="1631216"/>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566C604-331E-0849-B7F7-296F2667ABE5}"/>
                  </a:ext>
                </a:extLst>
              </p:cNvPr>
              <p:cNvSpPr txBox="1"/>
              <p:nvPr/>
            </p:nvSpPr>
            <p:spPr>
              <a:xfrm>
                <a:off x="6188829" y="3202094"/>
                <a:ext cx="1730537" cy="33143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rPr>
                          </m:ctrlPr>
                        </m:sSubPr>
                        <m:e>
                          <m:r>
                            <a:rPr lang="it-IT" sz="2000" b="0" i="1" smtClean="0">
                              <a:latin typeface="Cambria Math" panose="02040503050406030204" pitchFamily="18" charset="0"/>
                            </a:rPr>
                            <m:t>𝑇</m:t>
                          </m:r>
                        </m:e>
                        <m:sub>
                          <m:r>
                            <a:rPr lang="it-IT" sz="2000" b="0" i="1" smtClean="0">
                              <a:latin typeface="Cambria Math" panose="02040503050406030204" pitchFamily="18" charset="0"/>
                            </a:rPr>
                            <m:t>𝑛</m:t>
                          </m:r>
                        </m:sub>
                      </m:sSub>
                      <m:r>
                        <a:rPr lang="it-IT" sz="2000" b="0" i="1" smtClean="0">
                          <a:latin typeface="Cambria Math" panose="02040503050406030204" pitchFamily="18" charset="0"/>
                          <a:ea typeface="Cambria Math" panose="02040503050406030204" pitchFamily="18" charset="0"/>
                        </a:rPr>
                        <m:t>≈</m:t>
                      </m:r>
                      <m:f>
                        <m:fPr>
                          <m:type m:val="lin"/>
                          <m:ctrlPr>
                            <a:rPr lang="it-IT" sz="2000" b="0" i="1" smtClean="0">
                              <a:latin typeface="Cambria Math" panose="02040503050406030204" pitchFamily="18" charset="0"/>
                              <a:ea typeface="Cambria Math" panose="02040503050406030204" pitchFamily="18" charset="0"/>
                            </a:rPr>
                          </m:ctrlPr>
                        </m:fPr>
                        <m:num>
                          <m:r>
                            <a:rPr lang="it-IT" sz="2000" b="0" i="1" smtClean="0">
                              <a:latin typeface="Cambria Math" panose="02040503050406030204" pitchFamily="18" charset="0"/>
                              <a:ea typeface="Cambria Math" panose="02040503050406030204" pitchFamily="18" charset="0"/>
                            </a:rPr>
                            <m:t>7</m:t>
                          </m:r>
                          <m:sSub>
                            <m:sSubPr>
                              <m:ctrlPr>
                                <a:rPr lang="it-IT" sz="2000" b="0" i="1" smtClean="0">
                                  <a:latin typeface="Cambria Math" panose="02040503050406030204" pitchFamily="18" charset="0"/>
                                  <a:ea typeface="Cambria Math" panose="02040503050406030204" pitchFamily="18" charset="0"/>
                                </a:rPr>
                              </m:ctrlPr>
                            </m:sSubPr>
                            <m:e>
                              <m:r>
                                <a:rPr lang="it-IT" sz="2000" b="0" i="1" smtClean="0">
                                  <a:latin typeface="Cambria Math" panose="02040503050406030204" pitchFamily="18" charset="0"/>
                                  <a:ea typeface="Cambria Math" panose="02040503050406030204" pitchFamily="18" charset="0"/>
                                </a:rPr>
                                <m:t>𝑇</m:t>
                              </m:r>
                            </m:e>
                            <m:sub>
                              <m:r>
                                <a:rPr lang="it-IT" sz="2000" b="0" i="1" smtClean="0">
                                  <a:latin typeface="Cambria Math" panose="02040503050406030204" pitchFamily="18" charset="0"/>
                                  <a:ea typeface="Cambria Math" panose="02040503050406030204" pitchFamily="18" charset="0"/>
                                </a:rPr>
                                <m:t>𝑀𝑆𝐴</m:t>
                              </m:r>
                            </m:sub>
                          </m:sSub>
                        </m:num>
                        <m:den>
                          <m:sSub>
                            <m:sSubPr>
                              <m:ctrlPr>
                                <a:rPr lang="it-IT" sz="2000" b="0" i="1" smtClean="0">
                                  <a:latin typeface="Cambria Math" panose="02040503050406030204" pitchFamily="18" charset="0"/>
                                  <a:ea typeface="Cambria Math" panose="02040503050406030204" pitchFamily="18" charset="0"/>
                                </a:rPr>
                              </m:ctrlPr>
                            </m:sSubPr>
                            <m:e>
                              <m:r>
                                <a:rPr lang="it-IT" sz="2000" b="0" i="1" smtClean="0">
                                  <a:latin typeface="Cambria Math" panose="02040503050406030204" pitchFamily="18" charset="0"/>
                                  <a:ea typeface="Cambria Math" panose="02040503050406030204" pitchFamily="18" charset="0"/>
                                </a:rPr>
                                <m:t>𝐺</m:t>
                              </m:r>
                            </m:e>
                            <m:sub>
                              <m:r>
                                <a:rPr lang="it-IT" sz="2000" b="0" i="1" smtClean="0">
                                  <a:latin typeface="Cambria Math" panose="02040503050406030204" pitchFamily="18" charset="0"/>
                                  <a:ea typeface="Cambria Math" panose="02040503050406030204" pitchFamily="18" charset="0"/>
                                </a:rPr>
                                <m:t>𝑝</m:t>
                              </m:r>
                            </m:sub>
                          </m:sSub>
                        </m:den>
                      </m:f>
                    </m:oMath>
                  </m:oMathPara>
                </a14:m>
                <a:endParaRPr lang="it-IT" sz="2000" dirty="0"/>
              </a:p>
            </p:txBody>
          </p:sp>
        </mc:Choice>
        <mc:Fallback xmlns="">
          <p:sp>
            <p:nvSpPr>
              <p:cNvPr id="8" name="TextBox 7">
                <a:extLst>
                  <a:ext uri="{FF2B5EF4-FFF2-40B4-BE49-F238E27FC236}">
                    <a16:creationId xmlns:a16="http://schemas.microsoft.com/office/drawing/2014/main" id="{C566C604-331E-0849-B7F7-296F2667ABE5}"/>
                  </a:ext>
                </a:extLst>
              </p:cNvPr>
              <p:cNvSpPr txBox="1">
                <a:spLocks noRot="1" noChangeAspect="1" noMove="1" noResize="1" noEditPoints="1" noAdjustHandles="1" noChangeArrowheads="1" noChangeShapeType="1" noTextEdit="1"/>
              </p:cNvSpPr>
              <p:nvPr/>
            </p:nvSpPr>
            <p:spPr>
              <a:xfrm>
                <a:off x="6188829" y="3202094"/>
                <a:ext cx="1730537" cy="331437"/>
              </a:xfrm>
              <a:prstGeom prst="rect">
                <a:avLst/>
              </a:prstGeom>
              <a:blipFill>
                <a:blip r:embed="rId9"/>
                <a:stretch>
                  <a:fillRect l="-2817" t="-150909" r="-28521" b="-221818"/>
                </a:stretch>
              </a:blipFill>
            </p:spPr>
            <p:txBody>
              <a:bodyPr/>
              <a:lstStyle/>
              <a:p>
                <a:r>
                  <a:rPr lang="it-IT">
                    <a:noFill/>
                  </a:rPr>
                  <a:t> </a:t>
                </a:r>
              </a:p>
            </p:txBody>
          </p:sp>
        </mc:Fallback>
      </mc:AlternateContent>
      <p:grpSp>
        <p:nvGrpSpPr>
          <p:cNvPr id="19" name="Group 18">
            <a:extLst>
              <a:ext uri="{FF2B5EF4-FFF2-40B4-BE49-F238E27FC236}">
                <a16:creationId xmlns:a16="http://schemas.microsoft.com/office/drawing/2014/main" id="{4BAA9BCE-8022-184A-82C0-325D6FF6EA28}"/>
              </a:ext>
            </a:extLst>
          </p:cNvPr>
          <p:cNvGrpSpPr/>
          <p:nvPr/>
        </p:nvGrpSpPr>
        <p:grpSpPr>
          <a:xfrm>
            <a:off x="8207543" y="3019928"/>
            <a:ext cx="3035511" cy="761897"/>
            <a:chOff x="9002671" y="4016083"/>
            <a:chExt cx="3035511" cy="761897"/>
          </a:xfrm>
        </p:grpSpPr>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3AA3C74A-F098-50C0-C1FC-F7621D4D1EB7}"/>
                    </a:ext>
                  </a:extLst>
                </p:cNvPr>
                <p:cNvSpPr txBox="1"/>
                <p:nvPr/>
              </p:nvSpPr>
              <p:spPr>
                <a:xfrm>
                  <a:off x="9025957" y="4194691"/>
                  <a:ext cx="2194703" cy="1692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1100" b="0" i="1" smtClean="0">
                            <a:latin typeface="Cambria Math" panose="02040503050406030204" pitchFamily="18" charset="0"/>
                          </a:rPr>
                          <m:t>𝑀𝑆𝐴</m:t>
                        </m:r>
                        <m:r>
                          <a:rPr lang="it-IT" sz="1100" b="0" i="1" smtClean="0">
                            <a:latin typeface="Cambria Math" panose="02040503050406030204" pitchFamily="18" charset="0"/>
                          </a:rPr>
                          <m:t> </m:t>
                        </m:r>
                        <m:r>
                          <a:rPr lang="it-IT" sz="1100" b="0" i="1" smtClean="0">
                            <a:latin typeface="Cambria Math" panose="02040503050406030204" pitchFamily="18" charset="0"/>
                          </a:rPr>
                          <m:t>𝑂𝑝𝑒𝑟𝑎𝑡𝑖𝑜𝑛</m:t>
                        </m:r>
                        <m:r>
                          <a:rPr lang="it-IT" sz="1100" b="0" i="1" smtClean="0">
                            <a:latin typeface="Cambria Math" panose="02040503050406030204" pitchFamily="18" charset="0"/>
                          </a:rPr>
                          <m:t> </m:t>
                        </m:r>
                        <m:r>
                          <a:rPr lang="it-IT" sz="1100" b="0" i="1" smtClean="0">
                            <a:latin typeface="Cambria Math" panose="02040503050406030204" pitchFamily="18" charset="0"/>
                          </a:rPr>
                          <m:t>𝑇𝑒𝑚𝑝𝑒𝑟𝑎𝑡𝑢𝑟𝑒</m:t>
                        </m:r>
                        <m:r>
                          <a:rPr lang="it-IT" sz="1100" b="0" i="1" smtClean="0">
                            <a:latin typeface="Cambria Math" panose="02040503050406030204" pitchFamily="18" charset="0"/>
                          </a:rPr>
                          <m:t> </m:t>
                        </m:r>
                        <m:sSub>
                          <m:sSubPr>
                            <m:ctrlPr>
                              <a:rPr lang="it-IT" sz="1100" b="0" i="1" smtClean="0">
                                <a:latin typeface="Cambria Math" panose="02040503050406030204" pitchFamily="18" charset="0"/>
                              </a:rPr>
                            </m:ctrlPr>
                          </m:sSubPr>
                          <m:e>
                            <m:r>
                              <a:rPr lang="it-IT" sz="1100" b="0" i="1" smtClean="0">
                                <a:latin typeface="Cambria Math" panose="02040503050406030204" pitchFamily="18" charset="0"/>
                              </a:rPr>
                              <m:t>𝑇</m:t>
                            </m:r>
                          </m:e>
                          <m:sub>
                            <m:r>
                              <a:rPr lang="it-IT" sz="1100" b="0" i="1" smtClean="0">
                                <a:latin typeface="Cambria Math" panose="02040503050406030204" pitchFamily="18" charset="0"/>
                              </a:rPr>
                              <m:t>𝑀𝑆𝐴</m:t>
                            </m:r>
                          </m:sub>
                        </m:sSub>
                      </m:oMath>
                    </m:oMathPara>
                  </a14:m>
                  <a:endParaRPr lang="it-IT" sz="1100" dirty="0"/>
                </a:p>
              </p:txBody>
            </p:sp>
          </mc:Choice>
          <mc:Fallback xmlns="">
            <p:sp>
              <p:nvSpPr>
                <p:cNvPr id="10" name="TextBox 9">
                  <a:extLst>
                    <a:ext uri="{FF2B5EF4-FFF2-40B4-BE49-F238E27FC236}">
                      <a16:creationId xmlns:a16="http://schemas.microsoft.com/office/drawing/2014/main" id="{3AA3C74A-F098-50C0-C1FC-F7621D4D1EB7}"/>
                    </a:ext>
                  </a:extLst>
                </p:cNvPr>
                <p:cNvSpPr txBox="1">
                  <a:spLocks noRot="1" noChangeAspect="1" noMove="1" noResize="1" noEditPoints="1" noAdjustHandles="1" noChangeArrowheads="1" noChangeShapeType="1" noTextEdit="1"/>
                </p:cNvSpPr>
                <p:nvPr/>
              </p:nvSpPr>
              <p:spPr>
                <a:xfrm>
                  <a:off x="9025957" y="4194691"/>
                  <a:ext cx="2194703" cy="169277"/>
                </a:xfrm>
                <a:prstGeom prst="rect">
                  <a:avLst/>
                </a:prstGeom>
                <a:blipFill>
                  <a:blip r:embed="rId10"/>
                  <a:stretch>
                    <a:fillRect l="-1111" r="-278" b="-3333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710A3B0-633F-9F6F-6F05-91C57F5C36CA}"/>
                    </a:ext>
                  </a:extLst>
                </p:cNvPr>
                <p:cNvSpPr txBox="1"/>
                <p:nvPr/>
              </p:nvSpPr>
              <p:spPr>
                <a:xfrm>
                  <a:off x="9025957" y="4402276"/>
                  <a:ext cx="1291315" cy="18229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1100" b="0" i="1" smtClean="0">
                            <a:latin typeface="Cambria Math" panose="02040503050406030204" pitchFamily="18" charset="0"/>
                          </a:rPr>
                          <m:t>𝑀𝑆𝐴</m:t>
                        </m:r>
                        <m:r>
                          <a:rPr lang="it-IT" sz="1100" b="0" i="1" smtClean="0">
                            <a:latin typeface="Cambria Math" panose="02040503050406030204" pitchFamily="18" charset="0"/>
                          </a:rPr>
                          <m:t> </m:t>
                        </m:r>
                        <m:r>
                          <a:rPr lang="it-IT" sz="1100" b="0" i="1" smtClean="0">
                            <a:latin typeface="Cambria Math" panose="02040503050406030204" pitchFamily="18" charset="0"/>
                          </a:rPr>
                          <m:t>𝑃𝑜𝑤𝑒𝑟</m:t>
                        </m:r>
                        <m:r>
                          <a:rPr lang="it-IT" sz="1100" b="0" i="1" smtClean="0">
                            <a:latin typeface="Cambria Math" panose="02040503050406030204" pitchFamily="18" charset="0"/>
                          </a:rPr>
                          <m:t> </m:t>
                        </m:r>
                        <m:r>
                          <a:rPr lang="it-IT" sz="1100" b="0" i="1" smtClean="0">
                            <a:latin typeface="Cambria Math" panose="02040503050406030204" pitchFamily="18" charset="0"/>
                          </a:rPr>
                          <m:t>𝐺𝑎𝑖𝑛</m:t>
                        </m:r>
                        <m:r>
                          <a:rPr lang="it-IT" sz="1100" b="0" i="1" smtClean="0">
                            <a:latin typeface="Cambria Math" panose="02040503050406030204" pitchFamily="18" charset="0"/>
                          </a:rPr>
                          <m:t> </m:t>
                        </m:r>
                        <m:sSub>
                          <m:sSubPr>
                            <m:ctrlPr>
                              <a:rPr lang="it-IT" sz="1100" b="0" i="1" smtClean="0">
                                <a:latin typeface="Cambria Math" panose="02040503050406030204" pitchFamily="18" charset="0"/>
                              </a:rPr>
                            </m:ctrlPr>
                          </m:sSubPr>
                          <m:e>
                            <m:r>
                              <a:rPr lang="it-IT" sz="1100" b="0" i="1" smtClean="0">
                                <a:latin typeface="Cambria Math" panose="02040503050406030204" pitchFamily="18" charset="0"/>
                              </a:rPr>
                              <m:t>𝐺</m:t>
                            </m:r>
                          </m:e>
                          <m:sub>
                            <m:r>
                              <a:rPr lang="it-IT" sz="1100" b="0" i="1" smtClean="0">
                                <a:latin typeface="Cambria Math" panose="02040503050406030204" pitchFamily="18" charset="0"/>
                              </a:rPr>
                              <m:t>𝑝</m:t>
                            </m:r>
                          </m:sub>
                        </m:sSub>
                        <m:r>
                          <a:rPr lang="it-IT" sz="1100" b="0" i="1" smtClean="0">
                            <a:latin typeface="Cambria Math" panose="02040503050406030204" pitchFamily="18" charset="0"/>
                          </a:rPr>
                          <m:t> </m:t>
                        </m:r>
                      </m:oMath>
                    </m:oMathPara>
                  </a14:m>
                  <a:endParaRPr lang="it-IT" sz="1100" dirty="0"/>
                </a:p>
              </p:txBody>
            </p:sp>
          </mc:Choice>
          <mc:Fallback xmlns="">
            <p:sp>
              <p:nvSpPr>
                <p:cNvPr id="11" name="TextBox 10">
                  <a:extLst>
                    <a:ext uri="{FF2B5EF4-FFF2-40B4-BE49-F238E27FC236}">
                      <a16:creationId xmlns:a16="http://schemas.microsoft.com/office/drawing/2014/main" id="{D710A3B0-633F-9F6F-6F05-91C57F5C36CA}"/>
                    </a:ext>
                  </a:extLst>
                </p:cNvPr>
                <p:cNvSpPr txBox="1">
                  <a:spLocks noRot="1" noChangeAspect="1" noMove="1" noResize="1" noEditPoints="1" noAdjustHandles="1" noChangeArrowheads="1" noChangeShapeType="1" noTextEdit="1"/>
                </p:cNvSpPr>
                <p:nvPr/>
              </p:nvSpPr>
              <p:spPr>
                <a:xfrm>
                  <a:off x="9025957" y="4402276"/>
                  <a:ext cx="1291315" cy="182294"/>
                </a:xfrm>
                <a:prstGeom prst="rect">
                  <a:avLst/>
                </a:prstGeom>
                <a:blipFill>
                  <a:blip r:embed="rId11"/>
                  <a:stretch>
                    <a:fillRect l="-2358" b="-20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BA899EB5-04BD-6224-4B67-EA1E641F6F37}"/>
                    </a:ext>
                  </a:extLst>
                </p:cNvPr>
                <p:cNvSpPr txBox="1"/>
                <p:nvPr/>
              </p:nvSpPr>
              <p:spPr>
                <a:xfrm>
                  <a:off x="9025957" y="4016083"/>
                  <a:ext cx="1783116" cy="1692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1100" b="0" i="1" smtClean="0">
                            <a:latin typeface="Cambria Math" panose="02040503050406030204" pitchFamily="18" charset="0"/>
                          </a:rPr>
                          <m:t>𝑀𝑆𝐴</m:t>
                        </m:r>
                        <m:r>
                          <a:rPr lang="it-IT" sz="1100" b="0" i="1" smtClean="0">
                            <a:latin typeface="Cambria Math" panose="02040503050406030204" pitchFamily="18" charset="0"/>
                          </a:rPr>
                          <m:t> </m:t>
                        </m:r>
                        <m:r>
                          <a:rPr lang="it-IT" sz="1100" b="0" i="1" smtClean="0">
                            <a:latin typeface="Cambria Math" panose="02040503050406030204" pitchFamily="18" charset="0"/>
                          </a:rPr>
                          <m:t>𝑁𝑜𝑖𝑠𝑒</m:t>
                        </m:r>
                        <m:r>
                          <a:rPr lang="it-IT" sz="1100" b="0" i="1" smtClean="0">
                            <a:latin typeface="Cambria Math" panose="02040503050406030204" pitchFamily="18" charset="0"/>
                          </a:rPr>
                          <m:t> </m:t>
                        </m:r>
                        <m:r>
                          <a:rPr lang="it-IT" sz="1100" b="0" i="1" smtClean="0">
                            <a:latin typeface="Cambria Math" panose="02040503050406030204" pitchFamily="18" charset="0"/>
                          </a:rPr>
                          <m:t>𝑇𝑒𝑚𝑝𝑒𝑟𝑎𝑡𝑢𝑟𝑒</m:t>
                        </m:r>
                        <m:r>
                          <a:rPr lang="it-IT" sz="1100" b="0" i="1" smtClean="0">
                            <a:latin typeface="Cambria Math" panose="02040503050406030204" pitchFamily="18" charset="0"/>
                          </a:rPr>
                          <m:t> </m:t>
                        </m:r>
                        <m:sSub>
                          <m:sSubPr>
                            <m:ctrlPr>
                              <a:rPr lang="it-IT" sz="1100" b="0" i="1" smtClean="0">
                                <a:latin typeface="Cambria Math" panose="02040503050406030204" pitchFamily="18" charset="0"/>
                              </a:rPr>
                            </m:ctrlPr>
                          </m:sSubPr>
                          <m:e>
                            <m:r>
                              <a:rPr lang="it-IT" sz="1100" b="0" i="1" smtClean="0">
                                <a:latin typeface="Cambria Math" panose="02040503050406030204" pitchFamily="18" charset="0"/>
                              </a:rPr>
                              <m:t>𝑇</m:t>
                            </m:r>
                          </m:e>
                          <m:sub>
                            <m:r>
                              <a:rPr lang="it-IT" sz="1100" b="0" i="1" smtClean="0">
                                <a:latin typeface="Cambria Math" panose="02040503050406030204" pitchFamily="18" charset="0"/>
                              </a:rPr>
                              <m:t>𝑛</m:t>
                            </m:r>
                          </m:sub>
                        </m:sSub>
                        <m:r>
                          <a:rPr lang="it-IT" sz="1100" b="0" i="1" smtClean="0">
                            <a:latin typeface="Cambria Math" panose="02040503050406030204" pitchFamily="18" charset="0"/>
                          </a:rPr>
                          <m:t> </m:t>
                        </m:r>
                      </m:oMath>
                    </m:oMathPara>
                  </a14:m>
                  <a:endParaRPr lang="it-IT" sz="1100" dirty="0"/>
                </a:p>
              </p:txBody>
            </p:sp>
          </mc:Choice>
          <mc:Fallback xmlns="">
            <p:sp>
              <p:nvSpPr>
                <p:cNvPr id="12" name="TextBox 11">
                  <a:extLst>
                    <a:ext uri="{FF2B5EF4-FFF2-40B4-BE49-F238E27FC236}">
                      <a16:creationId xmlns:a16="http://schemas.microsoft.com/office/drawing/2014/main" id="{BA899EB5-04BD-6224-4B67-EA1E641F6F37}"/>
                    </a:ext>
                  </a:extLst>
                </p:cNvPr>
                <p:cNvSpPr txBox="1">
                  <a:spLocks noRot="1" noChangeAspect="1" noMove="1" noResize="1" noEditPoints="1" noAdjustHandles="1" noChangeArrowheads="1" noChangeShapeType="1" noTextEdit="1"/>
                </p:cNvSpPr>
                <p:nvPr/>
              </p:nvSpPr>
              <p:spPr>
                <a:xfrm>
                  <a:off x="9025957" y="4016083"/>
                  <a:ext cx="1783116" cy="169277"/>
                </a:xfrm>
                <a:prstGeom prst="rect">
                  <a:avLst/>
                </a:prstGeom>
                <a:blipFill>
                  <a:blip r:embed="rId12"/>
                  <a:stretch>
                    <a:fillRect l="-1365" b="-3214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657E8A43-FD45-3F55-DDCA-9D41C3B0DA06}"/>
                    </a:ext>
                  </a:extLst>
                </p:cNvPr>
                <p:cNvSpPr txBox="1"/>
                <p:nvPr/>
              </p:nvSpPr>
              <p:spPr>
                <a:xfrm>
                  <a:off x="9002671" y="4608703"/>
                  <a:ext cx="3035511" cy="1692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1100" b="0" i="1" smtClean="0">
                            <a:latin typeface="Cambria Math" panose="02040503050406030204" pitchFamily="18" charset="0"/>
                          </a:rPr>
                          <m:t>𝐶𝑎𝑣𝑖𝑡𝑦</m:t>
                        </m:r>
                        <m:r>
                          <a:rPr lang="it-IT" sz="1100" b="0" i="1" smtClean="0">
                            <a:latin typeface="Cambria Math" panose="02040503050406030204" pitchFamily="18" charset="0"/>
                          </a:rPr>
                          <m:t> </m:t>
                        </m:r>
                        <m:r>
                          <a:rPr lang="it-IT" sz="1100" b="0" i="1" smtClean="0">
                            <a:latin typeface="Cambria Math" panose="02040503050406030204" pitchFamily="18" charset="0"/>
                          </a:rPr>
                          <m:t>𝑂𝑝𝑒𝑟𝑎𝑡𝑖𝑜𝑛</m:t>
                        </m:r>
                        <m:r>
                          <a:rPr lang="it-IT" sz="1100" b="0" i="1" smtClean="0">
                            <a:latin typeface="Cambria Math" panose="02040503050406030204" pitchFamily="18" charset="0"/>
                          </a:rPr>
                          <m:t> </m:t>
                        </m:r>
                        <m:r>
                          <a:rPr lang="it-IT" sz="1100" b="0" i="1" smtClean="0">
                            <a:latin typeface="Cambria Math" panose="02040503050406030204" pitchFamily="18" charset="0"/>
                          </a:rPr>
                          <m:t>𝑇𝑒𝑚𝑝𝑒𝑟𝑎𝑡𝑢𝑟𝑒</m:t>
                        </m:r>
                        <m:r>
                          <a:rPr lang="it-IT" sz="1100" b="0" i="1" smtClean="0">
                            <a:latin typeface="Cambria Math" panose="02040503050406030204" pitchFamily="18" charset="0"/>
                          </a:rPr>
                          <m:t> </m:t>
                        </m:r>
                        <m:sSub>
                          <m:sSubPr>
                            <m:ctrlPr>
                              <a:rPr lang="it-IT" sz="1100" b="0" i="1" smtClean="0">
                                <a:latin typeface="Cambria Math" panose="02040503050406030204" pitchFamily="18" charset="0"/>
                              </a:rPr>
                            </m:ctrlPr>
                          </m:sSubPr>
                          <m:e>
                            <m:r>
                              <a:rPr lang="it-IT" sz="1100" b="0" i="1" smtClean="0">
                                <a:latin typeface="Cambria Math" panose="02040503050406030204" pitchFamily="18" charset="0"/>
                              </a:rPr>
                              <m:t>𝑇</m:t>
                            </m:r>
                          </m:e>
                          <m:sub>
                            <m:r>
                              <a:rPr lang="it-IT" sz="1100" b="0" i="1" smtClean="0">
                                <a:latin typeface="Cambria Math" panose="02040503050406030204" pitchFamily="18" charset="0"/>
                              </a:rPr>
                              <m:t>𝐶</m:t>
                            </m:r>
                          </m:sub>
                        </m:sSub>
                        <m:r>
                          <a:rPr lang="it-IT" sz="1100" b="0" i="1" smtClean="0">
                            <a:latin typeface="Cambria Math" panose="02040503050406030204" pitchFamily="18" charset="0"/>
                          </a:rPr>
                          <m:t>=1.9−4.5 </m:t>
                        </m:r>
                        <m:r>
                          <a:rPr lang="it-IT" sz="1100" b="0" i="1" smtClean="0">
                            <a:latin typeface="Cambria Math" panose="02040503050406030204" pitchFamily="18" charset="0"/>
                          </a:rPr>
                          <m:t>𝐾</m:t>
                        </m:r>
                      </m:oMath>
                    </m:oMathPara>
                  </a14:m>
                  <a:endParaRPr lang="it-IT" sz="1100" dirty="0"/>
                </a:p>
              </p:txBody>
            </p:sp>
          </mc:Choice>
          <mc:Fallback xmlns="">
            <p:sp>
              <p:nvSpPr>
                <p:cNvPr id="17" name="TextBox 16">
                  <a:extLst>
                    <a:ext uri="{FF2B5EF4-FFF2-40B4-BE49-F238E27FC236}">
                      <a16:creationId xmlns:a16="http://schemas.microsoft.com/office/drawing/2014/main" id="{657E8A43-FD45-3F55-DDCA-9D41C3B0DA06}"/>
                    </a:ext>
                  </a:extLst>
                </p:cNvPr>
                <p:cNvSpPr txBox="1">
                  <a:spLocks noRot="1" noChangeAspect="1" noMove="1" noResize="1" noEditPoints="1" noAdjustHandles="1" noChangeArrowheads="1" noChangeShapeType="1" noTextEdit="1"/>
                </p:cNvSpPr>
                <p:nvPr/>
              </p:nvSpPr>
              <p:spPr>
                <a:xfrm>
                  <a:off x="9002671" y="4608703"/>
                  <a:ext cx="3035511" cy="169277"/>
                </a:xfrm>
                <a:prstGeom prst="rect">
                  <a:avLst/>
                </a:prstGeom>
                <a:blipFill>
                  <a:blip r:embed="rId13"/>
                  <a:stretch>
                    <a:fillRect l="-1004" r="-602" b="-33333"/>
                  </a:stretch>
                </a:blipFill>
              </p:spPr>
              <p:txBody>
                <a:bodyPr/>
                <a:lstStyle/>
                <a:p>
                  <a:r>
                    <a:rPr lang="it-IT">
                      <a:noFill/>
                    </a:rPr>
                    <a:t> </a:t>
                  </a:r>
                </a:p>
              </p:txBody>
            </p:sp>
          </mc:Fallback>
        </mc:AlternateContent>
      </p:grpSp>
      <p:sp>
        <p:nvSpPr>
          <p:cNvPr id="28" name="Rectangle 27">
            <a:extLst>
              <a:ext uri="{FF2B5EF4-FFF2-40B4-BE49-F238E27FC236}">
                <a16:creationId xmlns:a16="http://schemas.microsoft.com/office/drawing/2014/main" id="{43DC637D-E4F9-64D0-388C-682F9FBC046C}"/>
              </a:ext>
            </a:extLst>
          </p:cNvPr>
          <p:cNvSpPr/>
          <p:nvPr/>
        </p:nvSpPr>
        <p:spPr>
          <a:xfrm>
            <a:off x="6063344" y="2927046"/>
            <a:ext cx="5286479" cy="95410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3" name="Picture 32">
            <a:extLst>
              <a:ext uri="{FF2B5EF4-FFF2-40B4-BE49-F238E27FC236}">
                <a16:creationId xmlns:a16="http://schemas.microsoft.com/office/drawing/2014/main" id="{6D6789F9-AFF6-32F8-D7FE-91DA07D2EAA2}"/>
              </a:ext>
            </a:extLst>
          </p:cNvPr>
          <p:cNvPicPr>
            <a:picLocks noChangeAspect="1"/>
          </p:cNvPicPr>
          <p:nvPr/>
        </p:nvPicPr>
        <p:blipFill>
          <a:blip r:embed="rId14"/>
          <a:stretch>
            <a:fillRect/>
          </a:stretch>
        </p:blipFill>
        <p:spPr>
          <a:xfrm>
            <a:off x="181877" y="85477"/>
            <a:ext cx="2180323" cy="1361357"/>
          </a:xfrm>
          <a:prstGeom prst="rect">
            <a:avLst/>
          </a:prstGeom>
        </p:spPr>
      </p:pic>
      <p:pic>
        <p:nvPicPr>
          <p:cNvPr id="29" name="Picture 28">
            <a:extLst>
              <a:ext uri="{FF2B5EF4-FFF2-40B4-BE49-F238E27FC236}">
                <a16:creationId xmlns:a16="http://schemas.microsoft.com/office/drawing/2014/main" id="{C9E1D52B-6715-8EC0-2D7D-303CB879C31D}"/>
              </a:ext>
            </a:extLst>
          </p:cNvPr>
          <p:cNvPicPr>
            <a:picLocks noChangeAspect="1"/>
          </p:cNvPicPr>
          <p:nvPr/>
        </p:nvPicPr>
        <p:blipFill>
          <a:blip r:embed="rId15"/>
          <a:stretch>
            <a:fillRect/>
          </a:stretch>
        </p:blipFill>
        <p:spPr>
          <a:xfrm>
            <a:off x="113674" y="1826958"/>
            <a:ext cx="3305588" cy="1591072"/>
          </a:xfrm>
          <a:prstGeom prst="rect">
            <a:avLst/>
          </a:prstGeom>
        </p:spPr>
      </p:pic>
      <p:sp>
        <p:nvSpPr>
          <p:cNvPr id="36" name="TextBox 35">
            <a:extLst>
              <a:ext uri="{FF2B5EF4-FFF2-40B4-BE49-F238E27FC236}">
                <a16:creationId xmlns:a16="http://schemas.microsoft.com/office/drawing/2014/main" id="{D35C921E-555B-C752-CE97-C4E452393657}"/>
              </a:ext>
            </a:extLst>
          </p:cNvPr>
          <p:cNvSpPr txBox="1"/>
          <p:nvPr/>
        </p:nvSpPr>
        <p:spPr>
          <a:xfrm>
            <a:off x="806735" y="3677792"/>
            <a:ext cx="3478401" cy="369332"/>
          </a:xfrm>
          <a:prstGeom prst="rect">
            <a:avLst/>
          </a:prstGeom>
          <a:noFill/>
        </p:spPr>
        <p:txBody>
          <a:bodyPr wrap="square">
            <a:spAutoFit/>
          </a:bodyPr>
          <a:lstStyle/>
          <a:p>
            <a:r>
              <a:rPr kumimoji="0" lang="en-US" b="0" i="0" u="none" strike="noStrike" kern="1200" cap="none" spc="0" normalizeH="0" baseline="0" noProof="0" dirty="0">
                <a:ln>
                  <a:noFill/>
                </a:ln>
                <a:solidFill>
                  <a:prstClr val="black"/>
                </a:solidFill>
                <a:effectLst/>
                <a:uLnTx/>
                <a:uFillTx/>
                <a:ea typeface="Calibri Light" panose="020F0302020204030204" pitchFamily="34" charset="0"/>
                <a:cs typeface="Calibri Light" panose="020F0302020204030204" pitchFamily="34" charset="0"/>
              </a:rPr>
              <a:t>Microstrip SQUID Amplifier (MSA) </a:t>
            </a:r>
            <a:endParaRPr lang="it-IT" sz="2000" dirty="0"/>
          </a:p>
        </p:txBody>
      </p:sp>
      <p:sp>
        <p:nvSpPr>
          <p:cNvPr id="35" name="TextBox 34">
            <a:extLst>
              <a:ext uri="{FF2B5EF4-FFF2-40B4-BE49-F238E27FC236}">
                <a16:creationId xmlns:a16="http://schemas.microsoft.com/office/drawing/2014/main" id="{179D64DA-71CF-6ED6-1BC2-9826AC1FD71D}"/>
              </a:ext>
            </a:extLst>
          </p:cNvPr>
          <p:cNvSpPr txBox="1"/>
          <p:nvPr/>
        </p:nvSpPr>
        <p:spPr>
          <a:xfrm>
            <a:off x="1202722" y="1447482"/>
            <a:ext cx="3019234" cy="369332"/>
          </a:xfrm>
          <a:prstGeom prst="rect">
            <a:avLst/>
          </a:prstGeom>
          <a:noFill/>
        </p:spPr>
        <p:txBody>
          <a:bodyPr wrap="square">
            <a:spAutoFit/>
          </a:bodyPr>
          <a:lstStyle/>
          <a:p>
            <a:r>
              <a:rPr kumimoji="0" lang="en-US" b="0" i="0" u="none" strike="noStrike" kern="1200" cap="none" spc="0" normalizeH="0" baseline="0" noProof="0" dirty="0">
                <a:ln>
                  <a:noFill/>
                </a:ln>
                <a:solidFill>
                  <a:prstClr val="black"/>
                </a:solidFill>
                <a:effectLst/>
                <a:uLnTx/>
                <a:uFillTx/>
                <a:ea typeface="Calibri Light" panose="020F0302020204030204" pitchFamily="34" charset="0"/>
                <a:cs typeface="Calibri Light" panose="020F0302020204030204" pitchFamily="34" charset="0"/>
              </a:rPr>
              <a:t>FLASH front-end Amplifier </a:t>
            </a:r>
            <a:endParaRPr lang="it-IT" sz="2000" dirty="0"/>
          </a:p>
        </p:txBody>
      </p:sp>
      <p:sp>
        <p:nvSpPr>
          <p:cNvPr id="2" name="TextBox 1">
            <a:extLst>
              <a:ext uri="{FF2B5EF4-FFF2-40B4-BE49-F238E27FC236}">
                <a16:creationId xmlns:a16="http://schemas.microsoft.com/office/drawing/2014/main" id="{86683715-F0D6-7839-BE58-360AFD40B79F}"/>
              </a:ext>
            </a:extLst>
          </p:cNvPr>
          <p:cNvSpPr txBox="1"/>
          <p:nvPr/>
        </p:nvSpPr>
        <p:spPr>
          <a:xfrm>
            <a:off x="442725" y="4499277"/>
            <a:ext cx="6467079" cy="1631216"/>
          </a:xfrm>
          <a:prstGeom prst="rect">
            <a:avLst/>
          </a:prstGeom>
          <a:noFill/>
          <a:ln w="19050">
            <a:solidFill>
              <a:srgbClr val="FF0000"/>
            </a:solidFill>
          </a:ln>
        </p:spPr>
        <p:txBody>
          <a:bodyPr wrap="square" rtlCol="0">
            <a:spAutoFit/>
          </a:bodyPr>
          <a:lstStyle/>
          <a:p>
            <a:pPr>
              <a:spcAft>
                <a:spcPts val="600"/>
              </a:spcAft>
            </a:pPr>
            <a:r>
              <a:rPr lang="it-IT" sz="1600" dirty="0" err="1"/>
              <a:t>Main</a:t>
            </a:r>
            <a:r>
              <a:rPr lang="it-IT" sz="1600" dirty="0"/>
              <a:t> </a:t>
            </a:r>
            <a:r>
              <a:rPr lang="it-IT" sz="1600" dirty="0" err="1"/>
              <a:t>constraints</a:t>
            </a:r>
            <a:r>
              <a:rPr lang="it-IT" sz="1600" dirty="0"/>
              <a:t> on the MSA for Flash</a:t>
            </a:r>
          </a:p>
          <a:p>
            <a:pPr marL="342900" indent="-342900">
              <a:spcAft>
                <a:spcPts val="600"/>
              </a:spcAft>
              <a:buFont typeface="+mj-lt"/>
              <a:buAutoNum type="arabicParenR"/>
            </a:pPr>
            <a:r>
              <a:rPr lang="it-IT" sz="1600" dirty="0" err="1"/>
              <a:t>Operation</a:t>
            </a:r>
            <a:r>
              <a:rPr lang="it-IT" sz="1600" dirty="0"/>
              <a:t> frequency ranges: </a:t>
            </a:r>
            <a:r>
              <a:rPr lang="en-US" sz="1600" dirty="0"/>
              <a:t>117–206 MHz and 206-360 MHz</a:t>
            </a:r>
          </a:p>
          <a:p>
            <a:pPr marL="342900" indent="-342900">
              <a:spcAft>
                <a:spcPts val="600"/>
              </a:spcAft>
              <a:buFont typeface="+mj-lt"/>
              <a:buAutoNum type="arabicParenR"/>
            </a:pPr>
            <a:r>
              <a:rPr lang="en-US" sz="1600" dirty="0"/>
              <a:t>Operation in magnetic field up to 1.1 T</a:t>
            </a:r>
          </a:p>
          <a:p>
            <a:pPr marL="342900" indent="-342900">
              <a:spcAft>
                <a:spcPts val="600"/>
              </a:spcAft>
              <a:buFont typeface="+mj-lt"/>
              <a:buAutoNum type="arabicParenR"/>
            </a:pPr>
            <a:r>
              <a:rPr lang="en-US" sz="1600" dirty="0"/>
              <a:t>Operation temperature: 1.9 K – 4.5 K (300 mK?)</a:t>
            </a:r>
          </a:p>
          <a:p>
            <a:pPr marL="342900" indent="-342900">
              <a:spcAft>
                <a:spcPts val="600"/>
              </a:spcAft>
              <a:buFont typeface="+mj-lt"/>
              <a:buAutoNum type="arabicParenR"/>
            </a:pPr>
            <a:r>
              <a:rPr lang="en-US" sz="1600" dirty="0"/>
              <a:t>Negligible noise contribution (compared to the cavity thermal noise)</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6D789138-9E2B-3F3F-3B15-F2826138442B}"/>
                  </a:ext>
                </a:extLst>
              </p:cNvPr>
              <p:cNvSpPr txBox="1"/>
              <p:nvPr/>
            </p:nvSpPr>
            <p:spPr>
              <a:xfrm>
                <a:off x="7413453" y="5771075"/>
                <a:ext cx="1304523" cy="25064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it-IT" sz="1600" b="0" i="1" smtClean="0">
                              <a:latin typeface="Cambria Math" panose="02040503050406030204" pitchFamily="18" charset="0"/>
                            </a:rPr>
                          </m:ctrlPr>
                        </m:sSupPr>
                        <m:e>
                          <m:r>
                            <a:rPr lang="it-IT" sz="1600" b="0" i="1" smtClean="0">
                              <a:latin typeface="Cambria Math" panose="02040503050406030204" pitchFamily="18" charset="0"/>
                            </a:rPr>
                            <m:t>4</m:t>
                          </m:r>
                        </m:e>
                        <m:sup>
                          <m:r>
                            <a:rPr lang="it-IT" sz="1600" b="0" i="1" smtClean="0">
                              <a:latin typeface="Cambria Math" panose="02040503050406030204" pitchFamily="18" charset="0"/>
                            </a:rPr>
                            <m:t>𝑡h</m:t>
                          </m:r>
                        </m:sup>
                      </m:sSup>
                      <m:r>
                        <a:rPr lang="it-IT" sz="1600" b="0" i="1" smtClean="0">
                          <a:latin typeface="Cambria Math" panose="02040503050406030204" pitchFamily="18" charset="0"/>
                        </a:rPr>
                        <m:t>𝑐𝑜𝑛𝑠𝑡𝑟𝑎𝑖𝑛𝑡</m:t>
                      </m:r>
                    </m:oMath>
                  </m:oMathPara>
                </a14:m>
                <a:endParaRPr lang="it-IT" sz="1600" dirty="0"/>
              </a:p>
            </p:txBody>
          </p:sp>
        </mc:Choice>
        <mc:Fallback xmlns="">
          <p:sp>
            <p:nvSpPr>
              <p:cNvPr id="3" name="TextBox 2">
                <a:extLst>
                  <a:ext uri="{FF2B5EF4-FFF2-40B4-BE49-F238E27FC236}">
                    <a16:creationId xmlns:a16="http://schemas.microsoft.com/office/drawing/2014/main" id="{6D789138-9E2B-3F3F-3B15-F2826138442B}"/>
                  </a:ext>
                </a:extLst>
              </p:cNvPr>
              <p:cNvSpPr txBox="1">
                <a:spLocks noRot="1" noChangeAspect="1" noMove="1" noResize="1" noEditPoints="1" noAdjustHandles="1" noChangeArrowheads="1" noChangeShapeType="1" noTextEdit="1"/>
              </p:cNvSpPr>
              <p:nvPr/>
            </p:nvSpPr>
            <p:spPr>
              <a:xfrm>
                <a:off x="7413453" y="5771075"/>
                <a:ext cx="1304523" cy="250646"/>
              </a:xfrm>
              <a:prstGeom prst="rect">
                <a:avLst/>
              </a:prstGeom>
              <a:blipFill>
                <a:blip r:embed="rId16"/>
                <a:stretch>
                  <a:fillRect l="-3271" t="-2439" r="-2804" b="-4878"/>
                </a:stretch>
              </a:blipFill>
            </p:spPr>
            <p:txBody>
              <a:bodyPr/>
              <a:lstStyle/>
              <a:p>
                <a:r>
                  <a:rPr lang="it-IT">
                    <a:noFill/>
                  </a:rPr>
                  <a:t> </a:t>
                </a:r>
              </a:p>
            </p:txBody>
          </p:sp>
        </mc:Fallback>
      </mc:AlternateContent>
      <p:sp>
        <p:nvSpPr>
          <p:cNvPr id="7" name="TextBox 6">
            <a:extLst>
              <a:ext uri="{FF2B5EF4-FFF2-40B4-BE49-F238E27FC236}">
                <a16:creationId xmlns:a16="http://schemas.microsoft.com/office/drawing/2014/main" id="{92CD52B9-6DFA-A711-862D-9C69114379B7}"/>
              </a:ext>
            </a:extLst>
          </p:cNvPr>
          <p:cNvSpPr txBox="1"/>
          <p:nvPr/>
        </p:nvSpPr>
        <p:spPr>
          <a:xfrm>
            <a:off x="7009163" y="2557265"/>
            <a:ext cx="3394840" cy="369332"/>
          </a:xfrm>
          <a:prstGeom prst="rect">
            <a:avLst/>
          </a:prstGeom>
          <a:noFill/>
          <a:ln w="19050">
            <a:solidFill>
              <a:schemeClr val="tx1"/>
            </a:solidFill>
          </a:ln>
        </p:spPr>
        <p:txBody>
          <a:bodyPr wrap="none" rtlCol="0">
            <a:spAutoFit/>
          </a:bodyPr>
          <a:lstStyle/>
          <a:p>
            <a:r>
              <a:rPr lang="it-IT" dirty="0" err="1"/>
              <a:t>Optimal</a:t>
            </a:r>
            <a:r>
              <a:rPr lang="it-IT" dirty="0"/>
              <a:t> MSA </a:t>
            </a:r>
            <a:r>
              <a:rPr lang="it-IT" dirty="0" err="1"/>
              <a:t>Noise</a:t>
            </a:r>
            <a:r>
              <a:rPr lang="it-IT" dirty="0"/>
              <a:t> Temperature</a:t>
            </a:r>
          </a:p>
        </p:txBody>
      </p:sp>
      <p:pic>
        <p:nvPicPr>
          <p:cNvPr id="9" name="Picture 8">
            <a:extLst>
              <a:ext uri="{FF2B5EF4-FFF2-40B4-BE49-F238E27FC236}">
                <a16:creationId xmlns:a16="http://schemas.microsoft.com/office/drawing/2014/main" id="{5352C0A4-0A51-2D8B-033E-D1CE6146CFF9}"/>
              </a:ext>
            </a:extLst>
          </p:cNvPr>
          <p:cNvPicPr>
            <a:picLocks noChangeAspect="1"/>
          </p:cNvPicPr>
          <p:nvPr/>
        </p:nvPicPr>
        <p:blipFill>
          <a:blip r:embed="rId17"/>
          <a:stretch>
            <a:fillRect/>
          </a:stretch>
        </p:blipFill>
        <p:spPr>
          <a:xfrm>
            <a:off x="2983051" y="1759846"/>
            <a:ext cx="1790474" cy="1828569"/>
          </a:xfrm>
          <a:prstGeom prst="rect">
            <a:avLst/>
          </a:prstGeom>
        </p:spPr>
      </p:pic>
    </p:spTree>
    <p:extLst>
      <p:ext uri="{BB962C8B-B14F-4D97-AF65-F5344CB8AC3E}">
        <p14:creationId xmlns:p14="http://schemas.microsoft.com/office/powerpoint/2010/main" val="1064493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C1AD7AE-4B55-1E05-CAB1-B199CCFBD642}"/>
              </a:ext>
            </a:extLst>
          </p:cNvPr>
          <p:cNvSpPr>
            <a:spLocks noGrp="1"/>
          </p:cNvSpPr>
          <p:nvPr>
            <p:ph type="ftr" sz="quarter" idx="11"/>
          </p:nvPr>
        </p:nvSpPr>
        <p:spPr/>
        <p:txBody>
          <a:bodyPr/>
          <a:lstStyle/>
          <a:p>
            <a:r>
              <a:rPr lang="en-US"/>
              <a:t>FLASH TDR Meeting - March 10, 2025 - Falferi - Trento</a:t>
            </a:r>
            <a:endParaRPr lang="it-IT"/>
          </a:p>
        </p:txBody>
      </p:sp>
      <p:sp>
        <p:nvSpPr>
          <p:cNvPr id="3" name="Slide Number Placeholder 2">
            <a:extLst>
              <a:ext uri="{FF2B5EF4-FFF2-40B4-BE49-F238E27FC236}">
                <a16:creationId xmlns:a16="http://schemas.microsoft.com/office/drawing/2014/main" id="{2EEE4ACF-685F-C83D-12A2-C97888E5D51D}"/>
              </a:ext>
            </a:extLst>
          </p:cNvPr>
          <p:cNvSpPr>
            <a:spLocks noGrp="1"/>
          </p:cNvSpPr>
          <p:nvPr>
            <p:ph type="sldNum" sz="quarter" idx="12"/>
          </p:nvPr>
        </p:nvSpPr>
        <p:spPr/>
        <p:txBody>
          <a:bodyPr/>
          <a:lstStyle/>
          <a:p>
            <a:fld id="{13542E8B-9B27-463C-A73D-7873FF5169DB}" type="slidenum">
              <a:rPr lang="it-IT" smtClean="0"/>
              <a:t>2</a:t>
            </a:fld>
            <a:endParaRPr lang="it-IT"/>
          </a:p>
        </p:txBody>
      </p:sp>
      <p:sp>
        <p:nvSpPr>
          <p:cNvPr id="14" name="TextBox 13">
            <a:extLst>
              <a:ext uri="{FF2B5EF4-FFF2-40B4-BE49-F238E27FC236}">
                <a16:creationId xmlns:a16="http://schemas.microsoft.com/office/drawing/2014/main" id="{BE0CE2FB-2496-5BAA-F4EC-1372AA172095}"/>
              </a:ext>
            </a:extLst>
          </p:cNvPr>
          <p:cNvSpPr txBox="1"/>
          <p:nvPr/>
        </p:nvSpPr>
        <p:spPr>
          <a:xfrm>
            <a:off x="1730558" y="1379232"/>
            <a:ext cx="8730884" cy="33239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prstClr val="black"/>
                </a:solidFill>
                <a:effectLst/>
                <a:uLnTx/>
                <a:uFillTx/>
                <a:ea typeface="Calibri Light" panose="020F0302020204030204" pitchFamily="34" charset="0"/>
                <a:cs typeface="Calibri Light" panose="020F0302020204030204" pitchFamily="34" charset="0"/>
              </a:rPr>
              <a:t>WP4 </a:t>
            </a:r>
            <a:r>
              <a:rPr kumimoji="0" lang="it-IT" sz="2400" b="0" i="0" u="none" strike="noStrike" kern="1200" cap="none" spc="0" normalizeH="0" baseline="0" noProof="0" dirty="0" err="1">
                <a:ln>
                  <a:noFill/>
                </a:ln>
                <a:solidFill>
                  <a:prstClr val="black"/>
                </a:solidFill>
                <a:effectLst/>
                <a:uLnTx/>
                <a:uFillTx/>
                <a:ea typeface="Calibri Light" panose="020F0302020204030204" pitchFamily="34" charset="0"/>
                <a:cs typeface="Calibri Light" panose="020F0302020204030204" pitchFamily="34" charset="0"/>
              </a:rPr>
              <a:t>Signal</a:t>
            </a:r>
            <a:r>
              <a:rPr kumimoji="0" lang="it-IT" sz="2400" b="0" i="0" u="none" strike="noStrike" kern="1200" cap="none" spc="0" normalizeH="0" baseline="0" noProof="0" dirty="0">
                <a:ln>
                  <a:noFill/>
                </a:ln>
                <a:solidFill>
                  <a:prstClr val="black"/>
                </a:solidFill>
                <a:effectLst/>
                <a:uLnTx/>
                <a:uFillTx/>
                <a:ea typeface="Calibri Light" panose="020F0302020204030204" pitchFamily="34" charset="0"/>
                <a:cs typeface="Calibri Light" panose="020F0302020204030204" pitchFamily="34" charset="0"/>
              </a:rPr>
              <a:t> </a:t>
            </a:r>
            <a:r>
              <a:rPr kumimoji="0" lang="it-IT" sz="2400" b="0" i="0" u="none" strike="noStrike" kern="1200" cap="none" spc="0" normalizeH="0" baseline="0" noProof="0" dirty="0" err="1">
                <a:ln>
                  <a:noFill/>
                </a:ln>
                <a:solidFill>
                  <a:prstClr val="black"/>
                </a:solidFill>
                <a:effectLst/>
                <a:uLnTx/>
                <a:uFillTx/>
                <a:ea typeface="Calibri Light" panose="020F0302020204030204" pitchFamily="34" charset="0"/>
                <a:cs typeface="Calibri Light" panose="020F0302020204030204" pitchFamily="34" charset="0"/>
              </a:rPr>
              <a:t>Amplification</a:t>
            </a:r>
            <a:r>
              <a:rPr kumimoji="0" lang="it-IT" sz="2400" b="0" i="0" u="none" strike="noStrike" kern="1200" cap="none" spc="0" normalizeH="0" baseline="0" noProof="0" dirty="0">
                <a:ln>
                  <a:noFill/>
                </a:ln>
                <a:solidFill>
                  <a:prstClr val="black"/>
                </a:solidFill>
                <a:effectLst/>
                <a:uLnTx/>
                <a:uFillTx/>
                <a:ea typeface="Calibri Light" panose="020F0302020204030204" pitchFamily="34" charset="0"/>
                <a:cs typeface="Calibri Light" panose="020F0302020204030204" pitchFamily="34" charset="0"/>
              </a:rPr>
              <a:t> and </a:t>
            </a:r>
            <a:r>
              <a:rPr kumimoji="0" lang="it-IT" sz="2400" b="0" i="0" u="none" strike="noStrike" kern="1200" cap="none" spc="0" normalizeH="0" baseline="0" noProof="0" dirty="0" err="1">
                <a:ln>
                  <a:noFill/>
                </a:ln>
                <a:solidFill>
                  <a:prstClr val="black"/>
                </a:solidFill>
                <a:effectLst/>
                <a:uLnTx/>
                <a:uFillTx/>
                <a:ea typeface="Calibri Light" panose="020F0302020204030204" pitchFamily="34" charset="0"/>
                <a:cs typeface="Calibri Light" panose="020F0302020204030204" pitchFamily="34" charset="0"/>
              </a:rPr>
              <a:t>Acquisition</a:t>
            </a:r>
            <a:endParaRPr kumimoji="0" lang="it-IT" sz="2400" b="0" i="0" u="none" strike="noStrike" kern="1200" cap="none" spc="0" normalizeH="0" baseline="0" noProof="0" dirty="0">
              <a:ln>
                <a:noFill/>
              </a:ln>
              <a:solidFill>
                <a:prstClr val="black"/>
              </a:solidFill>
              <a:effectLst/>
              <a:uLnTx/>
              <a:uFillTx/>
              <a:ea typeface="Calibri Light" panose="020F0302020204030204" pitchFamily="34" charset="0"/>
              <a:cs typeface="Calibri Light" panose="020F0302020204030204" pitchFamily="34" charset="0"/>
            </a:endParaRPr>
          </a:p>
          <a:p>
            <a:pPr algn="just"/>
            <a:endParaRPr lang="en-US" sz="1600" dirty="0">
              <a:ea typeface="Calibri Light" panose="020F0302020204030204" pitchFamily="34" charset="0"/>
              <a:cs typeface="Calibri Light" panose="020F0302020204030204" pitchFamily="34" charset="0"/>
            </a:endParaRPr>
          </a:p>
          <a:p>
            <a:pPr algn="just"/>
            <a:endParaRPr lang="en-US" sz="1600" dirty="0">
              <a:ea typeface="Calibri Light" panose="020F0302020204030204" pitchFamily="34" charset="0"/>
              <a:cs typeface="Calibri Light" panose="020F0302020204030204" pitchFamily="34" charset="0"/>
            </a:endParaRPr>
          </a:p>
          <a:p>
            <a:pPr algn="just"/>
            <a:r>
              <a:rPr lang="en-US" sz="1600" dirty="0">
                <a:ea typeface="Calibri Light" panose="020F0302020204030204" pitchFamily="34" charset="0"/>
                <a:cs typeface="Calibri Light" panose="020F0302020204030204" pitchFamily="34" charset="0"/>
              </a:rPr>
              <a:t>Participants: TIFPA/Trento, Pisa, Camerino, LNF, Bonn/Mainz</a:t>
            </a:r>
          </a:p>
          <a:p>
            <a:pPr algn="just"/>
            <a:r>
              <a:rPr lang="en-US" sz="1600" dirty="0">
                <a:ea typeface="Calibri Light" panose="020F0302020204030204" pitchFamily="34" charset="0"/>
                <a:cs typeface="Calibri Light" panose="020F0302020204030204" pitchFamily="34" charset="0"/>
              </a:rPr>
              <a:t>Coordinators: Paolo Falferi (MSA) (TIFPA/Trento), Gianluca Lamanna (Amplification/DAQ) (Pisa) </a:t>
            </a:r>
          </a:p>
          <a:p>
            <a:pPr algn="just"/>
            <a:endParaRPr lang="en-US" sz="1600" dirty="0">
              <a:ea typeface="Calibri Light" panose="020F0302020204030204" pitchFamily="34" charset="0"/>
              <a:cs typeface="Calibri Light" panose="020F0302020204030204" pitchFamily="34" charset="0"/>
            </a:endParaRPr>
          </a:p>
          <a:p>
            <a:pPr algn="just">
              <a:spcAft>
                <a:spcPts val="600"/>
              </a:spcAft>
            </a:pPr>
            <a:r>
              <a:rPr lang="en-US" sz="1600" dirty="0">
                <a:ea typeface="Calibri Light" panose="020F0302020204030204" pitchFamily="34" charset="0"/>
                <a:cs typeface="Calibri Light" panose="020F0302020204030204" pitchFamily="34" charset="0"/>
              </a:rPr>
              <a:t>WP Objectives (from the CDR): </a:t>
            </a:r>
          </a:p>
          <a:p>
            <a:pPr algn="just">
              <a:spcAft>
                <a:spcPts val="600"/>
              </a:spcAft>
            </a:pPr>
            <a:r>
              <a:rPr lang="en-US" sz="1600" dirty="0">
                <a:ea typeface="Calibri Light" panose="020F0302020204030204" pitchFamily="34" charset="0"/>
                <a:cs typeface="Calibri Light" panose="020F0302020204030204" pitchFamily="34" charset="0"/>
              </a:rPr>
              <a:t>- Acquisition of some complete commercial MSA amplification systems, characterize them in terms of gain, bandwidth and noise down to temperatures of the order of 300 mK and then operate them in conditions similar to those in Flash as far as concerns operating temperature, ambient magnetic field and resonating input load. </a:t>
            </a:r>
          </a:p>
          <a:p>
            <a:pPr algn="just">
              <a:spcAft>
                <a:spcPts val="600"/>
              </a:spcAft>
            </a:pPr>
            <a:r>
              <a:rPr lang="en-US" sz="1600" dirty="0">
                <a:ea typeface="Calibri Light" panose="020F0302020204030204" pitchFamily="34" charset="0"/>
                <a:cs typeface="Calibri Light" panose="020F0302020204030204" pitchFamily="34" charset="0"/>
              </a:rPr>
              <a:t>- Digitization and acquisition of the signal, and the definition of the calibration procedure.</a:t>
            </a:r>
            <a:endParaRPr lang="it-IT" sz="1200" dirty="0">
              <a:ea typeface="Calibri Light" panose="020F0302020204030204" pitchFamily="34" charset="0"/>
              <a:cs typeface="Calibri Light" panose="020F0302020204030204" pitchFamily="34" charset="0"/>
            </a:endParaRPr>
          </a:p>
        </p:txBody>
      </p:sp>
      <p:pic>
        <p:nvPicPr>
          <p:cNvPr id="7" name="Picture 6">
            <a:extLst>
              <a:ext uri="{FF2B5EF4-FFF2-40B4-BE49-F238E27FC236}">
                <a16:creationId xmlns:a16="http://schemas.microsoft.com/office/drawing/2014/main" id="{39C2FECE-1291-3DA6-7E44-50BC315BFD1B}"/>
              </a:ext>
            </a:extLst>
          </p:cNvPr>
          <p:cNvPicPr>
            <a:picLocks noChangeAspect="1"/>
          </p:cNvPicPr>
          <p:nvPr/>
        </p:nvPicPr>
        <p:blipFill>
          <a:blip r:embed="rId2"/>
          <a:stretch>
            <a:fillRect/>
          </a:stretch>
        </p:blipFill>
        <p:spPr>
          <a:xfrm>
            <a:off x="222727" y="43544"/>
            <a:ext cx="1083559" cy="1335688"/>
          </a:xfrm>
          <a:prstGeom prst="rect">
            <a:avLst/>
          </a:prstGeom>
        </p:spPr>
      </p:pic>
      <p:pic>
        <p:nvPicPr>
          <p:cNvPr id="8" name="Picture 7">
            <a:extLst>
              <a:ext uri="{FF2B5EF4-FFF2-40B4-BE49-F238E27FC236}">
                <a16:creationId xmlns:a16="http://schemas.microsoft.com/office/drawing/2014/main" id="{AF1F3129-2169-530C-1EA8-02FF4EDBB36D}"/>
              </a:ext>
            </a:extLst>
          </p:cNvPr>
          <p:cNvPicPr>
            <a:picLocks noChangeAspect="1"/>
          </p:cNvPicPr>
          <p:nvPr/>
        </p:nvPicPr>
        <p:blipFill>
          <a:blip r:embed="rId3"/>
          <a:stretch>
            <a:fillRect/>
          </a:stretch>
        </p:blipFill>
        <p:spPr>
          <a:xfrm>
            <a:off x="9576960" y="222075"/>
            <a:ext cx="1083559" cy="891537"/>
          </a:xfrm>
          <a:prstGeom prst="rect">
            <a:avLst/>
          </a:prstGeom>
        </p:spPr>
      </p:pic>
      <p:pic>
        <p:nvPicPr>
          <p:cNvPr id="9" name="Picture 8">
            <a:extLst>
              <a:ext uri="{FF2B5EF4-FFF2-40B4-BE49-F238E27FC236}">
                <a16:creationId xmlns:a16="http://schemas.microsoft.com/office/drawing/2014/main" id="{7B231EAC-D1BB-FF89-DB38-9490CDA3A6BB}"/>
              </a:ext>
            </a:extLst>
          </p:cNvPr>
          <p:cNvPicPr>
            <a:picLocks noChangeAspect="1"/>
          </p:cNvPicPr>
          <p:nvPr/>
        </p:nvPicPr>
        <p:blipFill>
          <a:blip r:embed="rId4"/>
          <a:stretch>
            <a:fillRect/>
          </a:stretch>
        </p:blipFill>
        <p:spPr>
          <a:xfrm>
            <a:off x="10805535" y="278639"/>
            <a:ext cx="912415" cy="533677"/>
          </a:xfrm>
          <a:prstGeom prst="rect">
            <a:avLst/>
          </a:prstGeom>
        </p:spPr>
      </p:pic>
    </p:spTree>
    <p:extLst>
      <p:ext uri="{BB962C8B-B14F-4D97-AF65-F5344CB8AC3E}">
        <p14:creationId xmlns:p14="http://schemas.microsoft.com/office/powerpoint/2010/main" val="4029565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E61506B-E3EE-3654-82A3-603462220DD2}"/>
              </a:ext>
            </a:extLst>
          </p:cNvPr>
          <p:cNvSpPr>
            <a:spLocks noGrp="1"/>
          </p:cNvSpPr>
          <p:nvPr>
            <p:ph type="ftr" sz="quarter" idx="11"/>
          </p:nvPr>
        </p:nvSpPr>
        <p:spPr/>
        <p:txBody>
          <a:bodyPr/>
          <a:lstStyle/>
          <a:p>
            <a:r>
              <a:rPr lang="en-US"/>
              <a:t>FLASH TDR Meeting - March 10, 2025 - Falferi - Trento</a:t>
            </a:r>
            <a:endParaRPr lang="it-IT"/>
          </a:p>
        </p:txBody>
      </p:sp>
      <p:sp>
        <p:nvSpPr>
          <p:cNvPr id="3" name="Slide Number Placeholder 2">
            <a:extLst>
              <a:ext uri="{FF2B5EF4-FFF2-40B4-BE49-F238E27FC236}">
                <a16:creationId xmlns:a16="http://schemas.microsoft.com/office/drawing/2014/main" id="{A73EEA1C-80D2-C084-203B-96AF58AC21F5}"/>
              </a:ext>
            </a:extLst>
          </p:cNvPr>
          <p:cNvSpPr>
            <a:spLocks noGrp="1"/>
          </p:cNvSpPr>
          <p:nvPr>
            <p:ph type="sldNum" sz="quarter" idx="12"/>
          </p:nvPr>
        </p:nvSpPr>
        <p:spPr/>
        <p:txBody>
          <a:bodyPr/>
          <a:lstStyle/>
          <a:p>
            <a:fld id="{13542E8B-9B27-463C-A73D-7873FF5169DB}" type="slidenum">
              <a:rPr lang="it-IT" smtClean="0"/>
              <a:t>3</a:t>
            </a:fld>
            <a:endParaRPr lang="it-IT"/>
          </a:p>
        </p:txBody>
      </p:sp>
      <p:pic>
        <p:nvPicPr>
          <p:cNvPr id="4" name="Picture 3">
            <a:extLst>
              <a:ext uri="{FF2B5EF4-FFF2-40B4-BE49-F238E27FC236}">
                <a16:creationId xmlns:a16="http://schemas.microsoft.com/office/drawing/2014/main" id="{44CE534A-FBE7-22BC-DA65-AC9883B3309C}"/>
              </a:ext>
            </a:extLst>
          </p:cNvPr>
          <p:cNvPicPr>
            <a:picLocks noChangeAspect="1"/>
          </p:cNvPicPr>
          <p:nvPr/>
        </p:nvPicPr>
        <p:blipFill>
          <a:blip r:embed="rId2"/>
          <a:stretch>
            <a:fillRect/>
          </a:stretch>
        </p:blipFill>
        <p:spPr>
          <a:xfrm>
            <a:off x="222727" y="0"/>
            <a:ext cx="1083559" cy="1335688"/>
          </a:xfrm>
          <a:prstGeom prst="rect">
            <a:avLst/>
          </a:prstGeom>
        </p:spPr>
      </p:pic>
      <p:pic>
        <p:nvPicPr>
          <p:cNvPr id="5" name="Picture 4">
            <a:extLst>
              <a:ext uri="{FF2B5EF4-FFF2-40B4-BE49-F238E27FC236}">
                <a16:creationId xmlns:a16="http://schemas.microsoft.com/office/drawing/2014/main" id="{1FB8BE9A-C6E9-E42D-A10E-E5D3A4321F44}"/>
              </a:ext>
            </a:extLst>
          </p:cNvPr>
          <p:cNvPicPr>
            <a:picLocks noChangeAspect="1"/>
          </p:cNvPicPr>
          <p:nvPr/>
        </p:nvPicPr>
        <p:blipFill>
          <a:blip r:embed="rId3"/>
          <a:stretch>
            <a:fillRect/>
          </a:stretch>
        </p:blipFill>
        <p:spPr>
          <a:xfrm>
            <a:off x="9576960" y="222075"/>
            <a:ext cx="1083559" cy="891537"/>
          </a:xfrm>
          <a:prstGeom prst="rect">
            <a:avLst/>
          </a:prstGeom>
        </p:spPr>
      </p:pic>
      <p:pic>
        <p:nvPicPr>
          <p:cNvPr id="6" name="Picture 5">
            <a:extLst>
              <a:ext uri="{FF2B5EF4-FFF2-40B4-BE49-F238E27FC236}">
                <a16:creationId xmlns:a16="http://schemas.microsoft.com/office/drawing/2014/main" id="{53250CED-CF8F-5555-6C95-CE6CC67DBAFF}"/>
              </a:ext>
            </a:extLst>
          </p:cNvPr>
          <p:cNvPicPr>
            <a:picLocks noChangeAspect="1"/>
          </p:cNvPicPr>
          <p:nvPr/>
        </p:nvPicPr>
        <p:blipFill>
          <a:blip r:embed="rId4"/>
          <a:stretch>
            <a:fillRect/>
          </a:stretch>
        </p:blipFill>
        <p:spPr>
          <a:xfrm>
            <a:off x="10805535" y="278639"/>
            <a:ext cx="912415" cy="533677"/>
          </a:xfrm>
          <a:prstGeom prst="rect">
            <a:avLst/>
          </a:prstGeom>
        </p:spPr>
      </p:pic>
      <p:sp>
        <p:nvSpPr>
          <p:cNvPr id="7" name="TextBox 6">
            <a:extLst>
              <a:ext uri="{FF2B5EF4-FFF2-40B4-BE49-F238E27FC236}">
                <a16:creationId xmlns:a16="http://schemas.microsoft.com/office/drawing/2014/main" id="{76D3DED3-D09A-48C5-7ADF-A546E3C4191A}"/>
              </a:ext>
            </a:extLst>
          </p:cNvPr>
          <p:cNvSpPr txBox="1"/>
          <p:nvPr/>
        </p:nvSpPr>
        <p:spPr>
          <a:xfrm>
            <a:off x="2475068" y="1505169"/>
            <a:ext cx="9016267" cy="3416320"/>
          </a:xfrm>
          <a:prstGeom prst="rect">
            <a:avLst/>
          </a:prstGeom>
          <a:noFill/>
        </p:spPr>
        <p:txBody>
          <a:bodyPr wrap="square" rtlCol="0">
            <a:spAutoFit/>
          </a:bodyPr>
          <a:lstStyle/>
          <a:p>
            <a:r>
              <a:rPr lang="en-US" dirty="0">
                <a:ea typeface="Calibri Light" panose="020F0302020204030204" pitchFamily="34" charset="0"/>
                <a:cs typeface="Calibri Light" panose="020F0302020204030204" pitchFamily="34" charset="0"/>
              </a:rPr>
              <a:t>Tasks of WP4 Signal Amplification and Acquisition</a:t>
            </a:r>
          </a:p>
          <a:p>
            <a:endParaRPr lang="en-US" sz="1600" dirty="0">
              <a:ea typeface="Calibri Light" panose="020F0302020204030204" pitchFamily="34" charset="0"/>
              <a:cs typeface="Calibri Light" panose="020F0302020204030204" pitchFamily="34" charset="0"/>
            </a:endParaRPr>
          </a:p>
          <a:p>
            <a:pPr>
              <a:spcAft>
                <a:spcPts val="600"/>
              </a:spcAft>
            </a:pPr>
            <a:r>
              <a:rPr lang="en-US" sz="1600" dirty="0">
                <a:ea typeface="Calibri Light" panose="020F0302020204030204" pitchFamily="34" charset="0"/>
                <a:cs typeface="Calibri Light" panose="020F0302020204030204" pitchFamily="34" charset="0"/>
              </a:rPr>
              <a:t>Task 4.1: MSA configurations  + gain, bandwidth, noise vs T measurements </a:t>
            </a:r>
          </a:p>
          <a:p>
            <a:pPr>
              <a:spcAft>
                <a:spcPts val="600"/>
              </a:spcAft>
            </a:pPr>
            <a:r>
              <a:rPr lang="en-US" sz="1600" dirty="0">
                <a:ea typeface="Calibri Light" panose="020F0302020204030204" pitchFamily="34" charset="0"/>
                <a:cs typeface="Calibri Light" panose="020F0302020204030204" pitchFamily="34" charset="0"/>
              </a:rPr>
              <a:t>Task 4.2: Stability (resonant input load ↔ WP3 RF Cavity)</a:t>
            </a:r>
          </a:p>
          <a:p>
            <a:pPr>
              <a:spcAft>
                <a:spcPts val="600"/>
              </a:spcAft>
            </a:pPr>
            <a:r>
              <a:rPr lang="en-US" sz="1600" dirty="0">
                <a:ea typeface="Calibri Light" panose="020F0302020204030204" pitchFamily="34" charset="0"/>
                <a:cs typeface="Calibri Light" panose="020F0302020204030204" pitchFamily="34" charset="0"/>
              </a:rPr>
              <a:t>Task 4.3: </a:t>
            </a:r>
            <a:r>
              <a:rPr lang="en-US" sz="1600" dirty="0" err="1">
                <a:ea typeface="Calibri Light" panose="020F0302020204030204" pitchFamily="34" charset="0"/>
                <a:cs typeface="Calibri Light" panose="020F0302020204030204" pitchFamily="34" charset="0"/>
              </a:rPr>
              <a:t>Postamplifier</a:t>
            </a:r>
            <a:r>
              <a:rPr lang="en-US" sz="1600" dirty="0">
                <a:ea typeface="Calibri Light" panose="020F0302020204030204" pitchFamily="34" charset="0"/>
                <a:cs typeface="Calibri Light" panose="020F0302020204030204" pitchFamily="34" charset="0"/>
              </a:rPr>
              <a:t> (cryogenic)</a:t>
            </a:r>
          </a:p>
          <a:p>
            <a:pPr>
              <a:spcAft>
                <a:spcPts val="600"/>
              </a:spcAft>
            </a:pPr>
            <a:r>
              <a:rPr lang="en-US" sz="1600" dirty="0">
                <a:ea typeface="Calibri Light" panose="020F0302020204030204" pitchFamily="34" charset="0"/>
                <a:cs typeface="Calibri Light" panose="020F0302020204030204" pitchFamily="34" charset="0"/>
              </a:rPr>
              <a:t>Task 4.4: Magnetic shielding ↔ WP2 Mechanical design and cryogenics</a:t>
            </a:r>
          </a:p>
          <a:p>
            <a:pPr>
              <a:spcAft>
                <a:spcPts val="600"/>
              </a:spcAft>
            </a:pPr>
            <a:r>
              <a:rPr lang="en-US" sz="1600" dirty="0">
                <a:ea typeface="Calibri Light" panose="020F0302020204030204" pitchFamily="34" charset="0"/>
                <a:cs typeface="Calibri Light" panose="020F0302020204030204" pitchFamily="34" charset="0"/>
              </a:rPr>
              <a:t>Task 4.5: Multiplexing (simultaneous measurement of multiple cavity modes)</a:t>
            </a:r>
          </a:p>
          <a:p>
            <a:pPr>
              <a:spcAft>
                <a:spcPts val="600"/>
              </a:spcAft>
            </a:pPr>
            <a:r>
              <a:rPr lang="en-US" sz="1600" dirty="0">
                <a:ea typeface="Calibri Light" panose="020F0302020204030204" pitchFamily="34" charset="0"/>
                <a:cs typeface="Calibri Light" panose="020F0302020204030204" pitchFamily="34" charset="0"/>
              </a:rPr>
              <a:t>Task 4.6: Replacement of the MSA ↔ WP2 Mechanical design and cryogenics </a:t>
            </a:r>
          </a:p>
          <a:p>
            <a:pPr>
              <a:spcAft>
                <a:spcPts val="600"/>
              </a:spcAft>
            </a:pPr>
            <a:r>
              <a:rPr lang="en-US" sz="1600" dirty="0">
                <a:ea typeface="Calibri Light" panose="020F0302020204030204" pitchFamily="34" charset="0"/>
                <a:cs typeface="Calibri Light" panose="020F0302020204030204" pitchFamily="34" charset="0"/>
              </a:rPr>
              <a:t>Task 4.7: Secondary amplification and down conversion chain </a:t>
            </a:r>
          </a:p>
          <a:p>
            <a:pPr>
              <a:spcAft>
                <a:spcPts val="600"/>
              </a:spcAft>
            </a:pPr>
            <a:r>
              <a:rPr lang="en-US" sz="1600" dirty="0">
                <a:ea typeface="Calibri Light" panose="020F0302020204030204" pitchFamily="34" charset="0"/>
                <a:cs typeface="Calibri Light" panose="020F0302020204030204" pitchFamily="34" charset="0"/>
              </a:rPr>
              <a:t>Task 4.8: Digitization and data acquisition</a:t>
            </a:r>
          </a:p>
          <a:p>
            <a:pPr>
              <a:spcAft>
                <a:spcPts val="600"/>
              </a:spcAft>
            </a:pPr>
            <a:r>
              <a:rPr lang="en-US" sz="1600" dirty="0">
                <a:ea typeface="Calibri Light" panose="020F0302020204030204" pitchFamily="34" charset="0"/>
                <a:cs typeface="Calibri Light" panose="020F0302020204030204" pitchFamily="34" charset="0"/>
              </a:rPr>
              <a:t>Task 4.9: Full test of amplification chain with a Bulk Acoustic Resonator (BAW)</a:t>
            </a:r>
            <a:endParaRPr lang="it-IT" sz="1600" dirty="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991500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7EAF6BE-2259-B674-A51A-D414A6216BD5}"/>
              </a:ext>
            </a:extLst>
          </p:cNvPr>
          <p:cNvSpPr>
            <a:spLocks noGrp="1"/>
          </p:cNvSpPr>
          <p:nvPr>
            <p:ph type="ftr" sz="quarter" idx="11"/>
          </p:nvPr>
        </p:nvSpPr>
        <p:spPr/>
        <p:txBody>
          <a:bodyPr/>
          <a:lstStyle/>
          <a:p>
            <a:r>
              <a:rPr lang="en-US"/>
              <a:t>FLASH TDR Meeting - March 10, 2025 - Falferi - Trento</a:t>
            </a:r>
            <a:endParaRPr lang="it-IT"/>
          </a:p>
        </p:txBody>
      </p:sp>
      <p:sp>
        <p:nvSpPr>
          <p:cNvPr id="3" name="Slide Number Placeholder 2">
            <a:extLst>
              <a:ext uri="{FF2B5EF4-FFF2-40B4-BE49-F238E27FC236}">
                <a16:creationId xmlns:a16="http://schemas.microsoft.com/office/drawing/2014/main" id="{BF6504F6-E589-8082-F52E-8DD3F3E512C5}"/>
              </a:ext>
            </a:extLst>
          </p:cNvPr>
          <p:cNvSpPr>
            <a:spLocks noGrp="1"/>
          </p:cNvSpPr>
          <p:nvPr>
            <p:ph type="sldNum" sz="quarter" idx="12"/>
          </p:nvPr>
        </p:nvSpPr>
        <p:spPr/>
        <p:txBody>
          <a:bodyPr/>
          <a:lstStyle/>
          <a:p>
            <a:fld id="{13542E8B-9B27-463C-A73D-7873FF5169DB}" type="slidenum">
              <a:rPr lang="it-IT" smtClean="0"/>
              <a:t>4</a:t>
            </a:fld>
            <a:endParaRPr lang="it-IT"/>
          </a:p>
        </p:txBody>
      </p:sp>
      <p:grpSp>
        <p:nvGrpSpPr>
          <p:cNvPr id="8" name="Group 7">
            <a:extLst>
              <a:ext uri="{FF2B5EF4-FFF2-40B4-BE49-F238E27FC236}">
                <a16:creationId xmlns:a16="http://schemas.microsoft.com/office/drawing/2014/main" id="{E5337551-BDE6-E9FF-7CB4-694886DEF2DE}"/>
              </a:ext>
            </a:extLst>
          </p:cNvPr>
          <p:cNvGrpSpPr/>
          <p:nvPr/>
        </p:nvGrpSpPr>
        <p:grpSpPr>
          <a:xfrm>
            <a:off x="2084615" y="505869"/>
            <a:ext cx="9699171" cy="5693866"/>
            <a:chOff x="1246415" y="505869"/>
            <a:chExt cx="9699171" cy="5693866"/>
          </a:xfrm>
        </p:grpSpPr>
        <p:sp>
          <p:nvSpPr>
            <p:cNvPr id="4" name="TextBox 3">
              <a:extLst>
                <a:ext uri="{FF2B5EF4-FFF2-40B4-BE49-F238E27FC236}">
                  <a16:creationId xmlns:a16="http://schemas.microsoft.com/office/drawing/2014/main" id="{C56C3419-3B89-46E0-7029-5E91C0E39084}"/>
                </a:ext>
              </a:extLst>
            </p:cNvPr>
            <p:cNvSpPr txBox="1"/>
            <p:nvPr/>
          </p:nvSpPr>
          <p:spPr>
            <a:xfrm>
              <a:off x="1246415" y="505869"/>
              <a:ext cx="9699171" cy="5693866"/>
            </a:xfrm>
            <a:prstGeom prst="rect">
              <a:avLst/>
            </a:prstGeom>
            <a:noFill/>
          </p:spPr>
          <p:txBody>
            <a:bodyPr wrap="square" rtlCol="0">
              <a:spAutoFit/>
            </a:bodyPr>
            <a:lstStyle/>
            <a:p>
              <a:r>
                <a:rPr lang="en-US" sz="2800" dirty="0"/>
                <a:t>WP4 Tasks Update</a:t>
              </a:r>
            </a:p>
            <a:p>
              <a:endParaRPr lang="en-US" sz="1600" dirty="0"/>
            </a:p>
            <a:p>
              <a:r>
                <a:rPr lang="en-US" sz="1600" b="1" dirty="0"/>
                <a:t>Task 4.1: MSA configurations</a:t>
              </a:r>
            </a:p>
            <a:p>
              <a:r>
                <a:rPr lang="en-US" sz="1600" dirty="0"/>
                <a:t>Decided acquisition of 5 MSA Systems from </a:t>
              </a:r>
              <a:r>
                <a:rPr lang="en-US" sz="1600" dirty="0" err="1"/>
                <a:t>ezSQUID</a:t>
              </a:r>
              <a:r>
                <a:rPr lang="en-US" sz="1600" dirty="0"/>
                <a:t> (TIFPA order request ok)</a:t>
              </a:r>
            </a:p>
            <a:p>
              <a:r>
                <a:rPr lang="en-US" sz="1600" dirty="0"/>
                <a:t>(MSA system = MSA + Nb shield + cryogenic semiconductor </a:t>
              </a:r>
              <a:r>
                <a:rPr lang="en-US" sz="1600" dirty="0" err="1"/>
                <a:t>postamplifier</a:t>
              </a:r>
              <a:r>
                <a:rPr lang="en-US" sz="1600" dirty="0"/>
                <a:t> + room-temperature bias box)</a:t>
              </a:r>
            </a:p>
            <a:p>
              <a:r>
                <a:rPr lang="en-US" sz="1600" dirty="0"/>
                <a:t>(Each team should acquire the right cryogenic cables (SMA conn.) for their cryostat)</a:t>
              </a:r>
            </a:p>
            <a:p>
              <a:endParaRPr lang="en-US" sz="1600" dirty="0"/>
            </a:p>
            <a:p>
              <a:r>
                <a:rPr lang="en-US" sz="1600" dirty="0"/>
                <a:t>1 MSA system (center frequency 150 MHz, bandwidth at least 100 MHz), usable down to T= 20mK.</a:t>
              </a:r>
            </a:p>
            <a:p>
              <a:r>
                <a:rPr lang="en-US" sz="1600" dirty="0"/>
                <a:t>           TRENTO (bandwidth, gain, noise tests at least down to 300 mK)</a:t>
              </a:r>
            </a:p>
            <a:p>
              <a:endParaRPr lang="en-US" sz="1600" dirty="0"/>
            </a:p>
            <a:p>
              <a:r>
                <a:rPr lang="en-US" sz="1600" dirty="0"/>
                <a:t>1 varactor-tunable MSA system with operation frequency range from 100 MHz to 200 </a:t>
              </a:r>
              <a:r>
                <a:rPr lang="en-US" sz="1600" dirty="0" err="1"/>
                <a:t>MHz.</a:t>
              </a:r>
              <a:r>
                <a:rPr lang="en-US" sz="1600" dirty="0"/>
                <a:t> </a:t>
              </a:r>
            </a:p>
            <a:p>
              <a:r>
                <a:rPr lang="en-US" sz="1600" dirty="0"/>
                <a:t>           TRENTO (test of the tuning of the operation frequency at 4.2K in liquid helium)</a:t>
              </a:r>
              <a:endParaRPr lang="it-IT" sz="1600" dirty="0"/>
            </a:p>
            <a:p>
              <a:endParaRPr lang="en-US" sz="1600" dirty="0"/>
            </a:p>
            <a:p>
              <a:r>
                <a:rPr lang="en-US" sz="1600" dirty="0"/>
                <a:t>1 MSA system (center frequency 150 MHz, bandwidth at least 100 MHz) </a:t>
              </a:r>
            </a:p>
            <a:p>
              <a:r>
                <a:rPr lang="en-US" sz="1600" dirty="0"/>
                <a:t>           CAMERINO (magnetic shield for test up to 1.1T )</a:t>
              </a:r>
            </a:p>
            <a:p>
              <a:endParaRPr lang="en-US" sz="1600" dirty="0"/>
            </a:p>
            <a:p>
              <a:r>
                <a:rPr lang="en-US" sz="1600" dirty="0"/>
                <a:t>1 MSA system (center frequency 150 MHz, bandwidth at least 100 MHz) </a:t>
              </a:r>
            </a:p>
            <a:p>
              <a:r>
                <a:rPr lang="en-US" sz="1600" dirty="0"/>
                <a:t>           PISA (simultaneous measurement of multiple cavity modes)</a:t>
              </a:r>
            </a:p>
            <a:p>
              <a:endParaRPr lang="en-US" sz="1600" dirty="0"/>
            </a:p>
            <a:p>
              <a:r>
                <a:rPr lang="en-US" sz="1600" dirty="0"/>
                <a:t>1 MSA system (center frequency 250 MHz, bandwidth at least 100 MHz) .</a:t>
              </a:r>
            </a:p>
            <a:p>
              <a:r>
                <a:rPr lang="en-US" sz="1600" dirty="0"/>
                <a:t>           PISA (simultaneous measurement of multiple cavity modes) </a:t>
              </a:r>
            </a:p>
            <a:p>
              <a:endParaRPr lang="en-US" sz="1600" dirty="0"/>
            </a:p>
          </p:txBody>
        </p:sp>
        <p:grpSp>
          <p:nvGrpSpPr>
            <p:cNvPr id="5" name="Group 4">
              <a:extLst>
                <a:ext uri="{FF2B5EF4-FFF2-40B4-BE49-F238E27FC236}">
                  <a16:creationId xmlns:a16="http://schemas.microsoft.com/office/drawing/2014/main" id="{8538033D-5C43-8C08-A2FF-E608DE9B4D4A}"/>
                </a:ext>
              </a:extLst>
            </p:cNvPr>
            <p:cNvGrpSpPr/>
            <p:nvPr/>
          </p:nvGrpSpPr>
          <p:grpSpPr>
            <a:xfrm>
              <a:off x="1377047" y="2754087"/>
              <a:ext cx="342900" cy="3064656"/>
              <a:chOff x="1377047" y="2754087"/>
              <a:chExt cx="342900" cy="3064656"/>
            </a:xfrm>
          </p:grpSpPr>
          <p:sp>
            <p:nvSpPr>
              <p:cNvPr id="6" name="Arrow: Right 5">
                <a:extLst>
                  <a:ext uri="{FF2B5EF4-FFF2-40B4-BE49-F238E27FC236}">
                    <a16:creationId xmlns:a16="http://schemas.microsoft.com/office/drawing/2014/main" id="{400224EF-30B4-436C-2CD0-0CA802BD0A1B}"/>
                  </a:ext>
                </a:extLst>
              </p:cNvPr>
              <p:cNvSpPr/>
              <p:nvPr/>
            </p:nvSpPr>
            <p:spPr>
              <a:xfrm>
                <a:off x="1377048" y="2754087"/>
                <a:ext cx="337457" cy="1524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Arrow: Right 6">
                <a:extLst>
                  <a:ext uri="{FF2B5EF4-FFF2-40B4-BE49-F238E27FC236}">
                    <a16:creationId xmlns:a16="http://schemas.microsoft.com/office/drawing/2014/main" id="{85BA7645-2E82-CB2C-E664-E12248015C2E}"/>
                  </a:ext>
                </a:extLst>
              </p:cNvPr>
              <p:cNvSpPr/>
              <p:nvPr/>
            </p:nvSpPr>
            <p:spPr>
              <a:xfrm>
                <a:off x="1382490" y="3475913"/>
                <a:ext cx="337457" cy="1524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Arrow: Right 8">
                <a:extLst>
                  <a:ext uri="{FF2B5EF4-FFF2-40B4-BE49-F238E27FC236}">
                    <a16:creationId xmlns:a16="http://schemas.microsoft.com/office/drawing/2014/main" id="{CEDA59E5-DEBA-89BD-27E2-0259CF87B26B}"/>
                  </a:ext>
                </a:extLst>
              </p:cNvPr>
              <p:cNvSpPr/>
              <p:nvPr/>
            </p:nvSpPr>
            <p:spPr>
              <a:xfrm>
                <a:off x="1377047" y="5666343"/>
                <a:ext cx="337457" cy="1524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Arrow: Right 9">
                <a:extLst>
                  <a:ext uri="{FF2B5EF4-FFF2-40B4-BE49-F238E27FC236}">
                    <a16:creationId xmlns:a16="http://schemas.microsoft.com/office/drawing/2014/main" id="{596F2C3F-E3C9-EEEA-DE79-681F4C2D2425}"/>
                  </a:ext>
                </a:extLst>
              </p:cNvPr>
              <p:cNvSpPr/>
              <p:nvPr/>
            </p:nvSpPr>
            <p:spPr>
              <a:xfrm>
                <a:off x="1377047" y="4933631"/>
                <a:ext cx="337457" cy="1524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Arrow: Right 10">
                <a:extLst>
                  <a:ext uri="{FF2B5EF4-FFF2-40B4-BE49-F238E27FC236}">
                    <a16:creationId xmlns:a16="http://schemas.microsoft.com/office/drawing/2014/main" id="{014016C5-A8F2-4171-A3F6-BEBF6B6E85D8}"/>
                  </a:ext>
                </a:extLst>
              </p:cNvPr>
              <p:cNvSpPr/>
              <p:nvPr/>
            </p:nvSpPr>
            <p:spPr>
              <a:xfrm>
                <a:off x="1377047" y="4204772"/>
                <a:ext cx="337457" cy="1524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grpSp>
      </p:grpSp>
      <p:pic>
        <p:nvPicPr>
          <p:cNvPr id="12" name="Picture 11">
            <a:extLst>
              <a:ext uri="{FF2B5EF4-FFF2-40B4-BE49-F238E27FC236}">
                <a16:creationId xmlns:a16="http://schemas.microsoft.com/office/drawing/2014/main" id="{634E3775-4E22-1632-D417-A9ADDDB60322}"/>
              </a:ext>
            </a:extLst>
          </p:cNvPr>
          <p:cNvPicPr>
            <a:picLocks noChangeAspect="1"/>
          </p:cNvPicPr>
          <p:nvPr/>
        </p:nvPicPr>
        <p:blipFill>
          <a:blip r:embed="rId2"/>
          <a:stretch>
            <a:fillRect/>
          </a:stretch>
        </p:blipFill>
        <p:spPr>
          <a:xfrm>
            <a:off x="222727" y="43544"/>
            <a:ext cx="1083559" cy="1335688"/>
          </a:xfrm>
          <a:prstGeom prst="rect">
            <a:avLst/>
          </a:prstGeom>
        </p:spPr>
      </p:pic>
      <p:pic>
        <p:nvPicPr>
          <p:cNvPr id="13" name="Picture 12">
            <a:extLst>
              <a:ext uri="{FF2B5EF4-FFF2-40B4-BE49-F238E27FC236}">
                <a16:creationId xmlns:a16="http://schemas.microsoft.com/office/drawing/2014/main" id="{E688D66A-D54A-AB1C-623D-BA61AE895092}"/>
              </a:ext>
            </a:extLst>
          </p:cNvPr>
          <p:cNvPicPr>
            <a:picLocks noChangeAspect="1"/>
          </p:cNvPicPr>
          <p:nvPr/>
        </p:nvPicPr>
        <p:blipFill>
          <a:blip r:embed="rId3"/>
          <a:stretch>
            <a:fillRect/>
          </a:stretch>
        </p:blipFill>
        <p:spPr>
          <a:xfrm>
            <a:off x="9576960" y="222075"/>
            <a:ext cx="1083559" cy="891537"/>
          </a:xfrm>
          <a:prstGeom prst="rect">
            <a:avLst/>
          </a:prstGeom>
        </p:spPr>
      </p:pic>
      <p:pic>
        <p:nvPicPr>
          <p:cNvPr id="14" name="Picture 13">
            <a:extLst>
              <a:ext uri="{FF2B5EF4-FFF2-40B4-BE49-F238E27FC236}">
                <a16:creationId xmlns:a16="http://schemas.microsoft.com/office/drawing/2014/main" id="{8F116B5C-D2EA-C23A-75A6-D4C5FEDFE6F2}"/>
              </a:ext>
            </a:extLst>
          </p:cNvPr>
          <p:cNvPicPr>
            <a:picLocks noChangeAspect="1"/>
          </p:cNvPicPr>
          <p:nvPr/>
        </p:nvPicPr>
        <p:blipFill>
          <a:blip r:embed="rId4"/>
          <a:stretch>
            <a:fillRect/>
          </a:stretch>
        </p:blipFill>
        <p:spPr>
          <a:xfrm>
            <a:off x="10805535" y="278639"/>
            <a:ext cx="912415" cy="533677"/>
          </a:xfrm>
          <a:prstGeom prst="rect">
            <a:avLst/>
          </a:prstGeom>
        </p:spPr>
      </p:pic>
    </p:spTree>
    <p:extLst>
      <p:ext uri="{BB962C8B-B14F-4D97-AF65-F5344CB8AC3E}">
        <p14:creationId xmlns:p14="http://schemas.microsoft.com/office/powerpoint/2010/main" val="3608445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30089A-45C2-4403-FF29-191FE0905C6B}"/>
              </a:ext>
            </a:extLst>
          </p:cNvPr>
          <p:cNvSpPr>
            <a:spLocks noGrp="1"/>
          </p:cNvSpPr>
          <p:nvPr>
            <p:ph type="ftr" sz="quarter" idx="11"/>
          </p:nvPr>
        </p:nvSpPr>
        <p:spPr/>
        <p:txBody>
          <a:bodyPr/>
          <a:lstStyle/>
          <a:p>
            <a:r>
              <a:rPr lang="en-US"/>
              <a:t>FLASH TDR Meeting - March 10, 2025 - Falferi - Trento</a:t>
            </a:r>
            <a:endParaRPr lang="it-IT"/>
          </a:p>
        </p:txBody>
      </p:sp>
      <p:sp>
        <p:nvSpPr>
          <p:cNvPr id="3" name="Slide Number Placeholder 2">
            <a:extLst>
              <a:ext uri="{FF2B5EF4-FFF2-40B4-BE49-F238E27FC236}">
                <a16:creationId xmlns:a16="http://schemas.microsoft.com/office/drawing/2014/main" id="{5FD6481B-E29B-1BDB-8697-AF96C8A6DB97}"/>
              </a:ext>
            </a:extLst>
          </p:cNvPr>
          <p:cNvSpPr>
            <a:spLocks noGrp="1"/>
          </p:cNvSpPr>
          <p:nvPr>
            <p:ph type="sldNum" sz="quarter" idx="12"/>
          </p:nvPr>
        </p:nvSpPr>
        <p:spPr/>
        <p:txBody>
          <a:bodyPr/>
          <a:lstStyle/>
          <a:p>
            <a:fld id="{13542E8B-9B27-463C-A73D-7873FF5169DB}" type="slidenum">
              <a:rPr lang="it-IT" smtClean="0"/>
              <a:t>5</a:t>
            </a:fld>
            <a:endParaRPr lang="it-IT"/>
          </a:p>
        </p:txBody>
      </p:sp>
      <p:sp>
        <p:nvSpPr>
          <p:cNvPr id="4" name="TextBox 3">
            <a:extLst>
              <a:ext uri="{FF2B5EF4-FFF2-40B4-BE49-F238E27FC236}">
                <a16:creationId xmlns:a16="http://schemas.microsoft.com/office/drawing/2014/main" id="{70444B2A-744A-15D7-4367-0F6677F889DF}"/>
              </a:ext>
            </a:extLst>
          </p:cNvPr>
          <p:cNvSpPr txBox="1"/>
          <p:nvPr/>
        </p:nvSpPr>
        <p:spPr>
          <a:xfrm>
            <a:off x="2082574" y="776387"/>
            <a:ext cx="8512629" cy="49552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rPr>
              <a:t>WP4 Tasks Update</a:t>
            </a:r>
            <a:endParaRPr lang="it-IT" b="1" dirty="0"/>
          </a:p>
          <a:p>
            <a:endParaRPr lang="it-IT" b="1" dirty="0"/>
          </a:p>
          <a:p>
            <a:r>
              <a:rPr lang="it-IT" b="1" dirty="0"/>
              <a:t>Task 4.3: </a:t>
            </a:r>
            <a:r>
              <a:rPr lang="it-IT" b="1" dirty="0" err="1"/>
              <a:t>Postamplifier</a:t>
            </a:r>
            <a:r>
              <a:rPr lang="it-IT" b="1" dirty="0"/>
              <a:t> </a:t>
            </a:r>
          </a:p>
          <a:p>
            <a:r>
              <a:rPr lang="it-IT" dirty="0"/>
              <a:t>The </a:t>
            </a:r>
            <a:r>
              <a:rPr lang="it-IT" dirty="0" err="1"/>
              <a:t>cryogenic</a:t>
            </a:r>
            <a:r>
              <a:rPr lang="it-IT" dirty="0"/>
              <a:t> </a:t>
            </a:r>
            <a:r>
              <a:rPr lang="it-IT" dirty="0" err="1"/>
              <a:t>semiconductor</a:t>
            </a:r>
            <a:r>
              <a:rPr lang="it-IT" dirty="0"/>
              <a:t> </a:t>
            </a:r>
            <a:r>
              <a:rPr lang="it-IT" dirty="0" err="1"/>
              <a:t>postamplifier</a:t>
            </a:r>
            <a:r>
              <a:rPr lang="it-IT" dirty="0"/>
              <a:t> </a:t>
            </a:r>
            <a:r>
              <a:rPr lang="it-IT" dirty="0" err="1"/>
              <a:t>is</a:t>
            </a:r>
            <a:r>
              <a:rPr lang="it-IT" dirty="0"/>
              <a:t> </a:t>
            </a:r>
            <a:r>
              <a:rPr lang="it-IT" dirty="0" err="1"/>
              <a:t>provided</a:t>
            </a:r>
            <a:r>
              <a:rPr lang="it-IT" dirty="0"/>
              <a:t> by </a:t>
            </a:r>
            <a:r>
              <a:rPr lang="it-IT" dirty="0" err="1"/>
              <a:t>ezSQUID</a:t>
            </a:r>
            <a:r>
              <a:rPr lang="it-IT" dirty="0"/>
              <a:t> </a:t>
            </a:r>
            <a:r>
              <a:rPr lang="it-IT" b="1" dirty="0">
                <a:solidFill>
                  <a:schemeClr val="accent6"/>
                </a:solidFill>
              </a:rPr>
              <a:t>→</a:t>
            </a:r>
            <a:r>
              <a:rPr lang="it-IT" dirty="0"/>
              <a:t> </a:t>
            </a:r>
            <a:r>
              <a:rPr lang="it-IT" b="1" dirty="0">
                <a:solidFill>
                  <a:schemeClr val="accent6"/>
                </a:solidFill>
              </a:rPr>
              <a:t>OK</a:t>
            </a:r>
          </a:p>
          <a:p>
            <a:endParaRPr lang="it-IT" dirty="0"/>
          </a:p>
          <a:p>
            <a:r>
              <a:rPr lang="it-IT" b="1" dirty="0"/>
              <a:t>Task 4.4: </a:t>
            </a:r>
            <a:r>
              <a:rPr lang="it-IT" b="1" dirty="0" err="1"/>
              <a:t>Magnetic</a:t>
            </a:r>
            <a:r>
              <a:rPr lang="it-IT" b="1" dirty="0"/>
              <a:t> </a:t>
            </a:r>
            <a:r>
              <a:rPr lang="it-IT" b="1" dirty="0" err="1"/>
              <a:t>shielding</a:t>
            </a:r>
            <a:r>
              <a:rPr lang="it-IT" b="1" dirty="0"/>
              <a:t>  </a:t>
            </a:r>
          </a:p>
          <a:p>
            <a:r>
              <a:rPr lang="it-IT" dirty="0"/>
              <a:t>Comsol </a:t>
            </a:r>
            <a:r>
              <a:rPr lang="it-IT" dirty="0" err="1"/>
              <a:t>simulations</a:t>
            </a:r>
            <a:r>
              <a:rPr lang="it-IT" dirty="0"/>
              <a:t> of the passive </a:t>
            </a:r>
            <a:r>
              <a:rPr lang="it-IT" dirty="0" err="1"/>
              <a:t>shielding</a:t>
            </a:r>
            <a:r>
              <a:rPr lang="it-IT" dirty="0"/>
              <a:t> (</a:t>
            </a:r>
            <a:r>
              <a:rPr lang="it-IT" dirty="0" err="1"/>
              <a:t>easiest</a:t>
            </a:r>
            <a:r>
              <a:rPr lang="it-IT" dirty="0"/>
              <a:t>), </a:t>
            </a:r>
            <a:r>
              <a:rPr lang="it-IT" dirty="0" err="1"/>
              <a:t>ferromagnetic</a:t>
            </a:r>
            <a:r>
              <a:rPr lang="it-IT" dirty="0"/>
              <a:t>/</a:t>
            </a:r>
            <a:r>
              <a:rPr lang="it-IT" dirty="0" err="1"/>
              <a:t>superconducting</a:t>
            </a:r>
            <a:r>
              <a:rPr lang="it-IT" dirty="0"/>
              <a:t> «</a:t>
            </a:r>
            <a:r>
              <a:rPr lang="it-IT" dirty="0" err="1"/>
              <a:t>hybrid</a:t>
            </a:r>
            <a:r>
              <a:rPr lang="it-IT" dirty="0"/>
              <a:t>» ↔ </a:t>
            </a:r>
            <a:r>
              <a:rPr lang="en-US" dirty="0"/>
              <a:t>WP2 Mechanical design and cryogenics to know the operation magnetic field of the MSA (and </a:t>
            </a:r>
            <a:r>
              <a:rPr lang="en-US" dirty="0" err="1"/>
              <a:t>postamp</a:t>
            </a:r>
            <a:r>
              <a:rPr lang="en-US" dirty="0"/>
              <a:t> and circulators...)</a:t>
            </a:r>
            <a:r>
              <a:rPr lang="it-IT" dirty="0"/>
              <a:t> </a:t>
            </a:r>
          </a:p>
          <a:p>
            <a:endParaRPr lang="it-IT" dirty="0"/>
          </a:p>
          <a:p>
            <a:r>
              <a:rPr lang="en-US" b="1" dirty="0"/>
              <a:t>Task 4.5: Multiplexing </a:t>
            </a:r>
          </a:p>
          <a:p>
            <a:r>
              <a:rPr lang="en-US" dirty="0"/>
              <a:t>Simultaneous measurement of multiple cavity modes → Claudio Puglia</a:t>
            </a:r>
          </a:p>
          <a:p>
            <a:endParaRPr lang="it-IT" dirty="0"/>
          </a:p>
          <a:p>
            <a:r>
              <a:rPr lang="en-US" b="1" dirty="0"/>
              <a:t>Task 4.6: Replacement of the MSA </a:t>
            </a:r>
          </a:p>
          <a:p>
            <a:r>
              <a:rPr lang="en-US" dirty="0"/>
              <a:t>Considering the possibility of a separate cryostat for the MSA </a:t>
            </a:r>
            <a:r>
              <a:rPr lang="it-IT" b="1" dirty="0"/>
              <a:t>↔</a:t>
            </a:r>
            <a:r>
              <a:rPr lang="it-IT" dirty="0"/>
              <a:t> WP2 </a:t>
            </a:r>
            <a:r>
              <a:rPr lang="it-IT" dirty="0" err="1"/>
              <a:t>Mechanical</a:t>
            </a:r>
            <a:r>
              <a:rPr lang="it-IT" dirty="0"/>
              <a:t> design and </a:t>
            </a:r>
            <a:r>
              <a:rPr lang="it-IT" dirty="0" err="1"/>
              <a:t>cryogenics</a:t>
            </a:r>
            <a:r>
              <a:rPr lang="it-IT" dirty="0"/>
              <a:t> to </a:t>
            </a:r>
            <a:r>
              <a:rPr lang="it-IT" dirty="0" err="1"/>
              <a:t>evaluate</a:t>
            </a:r>
            <a:r>
              <a:rPr lang="it-IT" dirty="0"/>
              <a:t> the </a:t>
            </a:r>
            <a:r>
              <a:rPr lang="it-IT" dirty="0" err="1"/>
              <a:t>feasibility</a:t>
            </a:r>
            <a:r>
              <a:rPr lang="it-IT" dirty="0"/>
              <a:t> of </a:t>
            </a:r>
            <a:r>
              <a:rPr lang="it-IT" dirty="0" err="1"/>
              <a:t>cryogenics</a:t>
            </a:r>
            <a:endParaRPr lang="it-IT" dirty="0"/>
          </a:p>
          <a:p>
            <a:endParaRPr lang="it-IT" dirty="0"/>
          </a:p>
        </p:txBody>
      </p:sp>
      <p:pic>
        <p:nvPicPr>
          <p:cNvPr id="5" name="Picture 4">
            <a:extLst>
              <a:ext uri="{FF2B5EF4-FFF2-40B4-BE49-F238E27FC236}">
                <a16:creationId xmlns:a16="http://schemas.microsoft.com/office/drawing/2014/main" id="{583A7CD7-9F3D-3617-ABC9-EB1BCEAB0FD4}"/>
              </a:ext>
            </a:extLst>
          </p:cNvPr>
          <p:cNvPicPr>
            <a:picLocks noChangeAspect="1"/>
          </p:cNvPicPr>
          <p:nvPr/>
        </p:nvPicPr>
        <p:blipFill>
          <a:blip r:embed="rId2"/>
          <a:stretch>
            <a:fillRect/>
          </a:stretch>
        </p:blipFill>
        <p:spPr>
          <a:xfrm>
            <a:off x="222727" y="43544"/>
            <a:ext cx="1083559" cy="1335688"/>
          </a:xfrm>
          <a:prstGeom prst="rect">
            <a:avLst/>
          </a:prstGeom>
        </p:spPr>
      </p:pic>
      <p:pic>
        <p:nvPicPr>
          <p:cNvPr id="6" name="Picture 5">
            <a:extLst>
              <a:ext uri="{FF2B5EF4-FFF2-40B4-BE49-F238E27FC236}">
                <a16:creationId xmlns:a16="http://schemas.microsoft.com/office/drawing/2014/main" id="{FE9997ED-2703-33A0-2056-0206645CB8FD}"/>
              </a:ext>
            </a:extLst>
          </p:cNvPr>
          <p:cNvPicPr>
            <a:picLocks noChangeAspect="1"/>
          </p:cNvPicPr>
          <p:nvPr/>
        </p:nvPicPr>
        <p:blipFill>
          <a:blip r:embed="rId3"/>
          <a:stretch>
            <a:fillRect/>
          </a:stretch>
        </p:blipFill>
        <p:spPr>
          <a:xfrm>
            <a:off x="9576960" y="222075"/>
            <a:ext cx="1083559" cy="891537"/>
          </a:xfrm>
          <a:prstGeom prst="rect">
            <a:avLst/>
          </a:prstGeom>
        </p:spPr>
      </p:pic>
      <p:pic>
        <p:nvPicPr>
          <p:cNvPr id="7" name="Picture 6">
            <a:extLst>
              <a:ext uri="{FF2B5EF4-FFF2-40B4-BE49-F238E27FC236}">
                <a16:creationId xmlns:a16="http://schemas.microsoft.com/office/drawing/2014/main" id="{020FB5FD-836F-19BA-4196-F34912DC31D1}"/>
              </a:ext>
            </a:extLst>
          </p:cNvPr>
          <p:cNvPicPr>
            <a:picLocks noChangeAspect="1"/>
          </p:cNvPicPr>
          <p:nvPr/>
        </p:nvPicPr>
        <p:blipFill>
          <a:blip r:embed="rId4"/>
          <a:stretch>
            <a:fillRect/>
          </a:stretch>
        </p:blipFill>
        <p:spPr>
          <a:xfrm>
            <a:off x="10805535" y="278639"/>
            <a:ext cx="912415" cy="533677"/>
          </a:xfrm>
          <a:prstGeom prst="rect">
            <a:avLst/>
          </a:prstGeom>
        </p:spPr>
      </p:pic>
    </p:spTree>
    <p:extLst>
      <p:ext uri="{BB962C8B-B14F-4D97-AF65-F5344CB8AC3E}">
        <p14:creationId xmlns:p14="http://schemas.microsoft.com/office/powerpoint/2010/main" val="3566956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B762FDD-F563-2778-EB9F-37B363224AC5}"/>
              </a:ext>
            </a:extLst>
          </p:cNvPr>
          <p:cNvSpPr>
            <a:spLocks noGrp="1"/>
          </p:cNvSpPr>
          <p:nvPr>
            <p:ph type="ftr" sz="quarter" idx="11"/>
          </p:nvPr>
        </p:nvSpPr>
        <p:spPr/>
        <p:txBody>
          <a:bodyPr/>
          <a:lstStyle/>
          <a:p>
            <a:r>
              <a:rPr lang="en-US"/>
              <a:t>FLASH TDR Meeting - March 10, 2025 - Falferi - Trento</a:t>
            </a:r>
            <a:endParaRPr lang="it-IT"/>
          </a:p>
        </p:txBody>
      </p:sp>
      <p:sp>
        <p:nvSpPr>
          <p:cNvPr id="3" name="Slide Number Placeholder 2">
            <a:extLst>
              <a:ext uri="{FF2B5EF4-FFF2-40B4-BE49-F238E27FC236}">
                <a16:creationId xmlns:a16="http://schemas.microsoft.com/office/drawing/2014/main" id="{60236D7A-6169-6E33-5A31-B4B0E50C1C25}"/>
              </a:ext>
            </a:extLst>
          </p:cNvPr>
          <p:cNvSpPr>
            <a:spLocks noGrp="1"/>
          </p:cNvSpPr>
          <p:nvPr>
            <p:ph type="sldNum" sz="quarter" idx="12"/>
          </p:nvPr>
        </p:nvSpPr>
        <p:spPr/>
        <p:txBody>
          <a:bodyPr/>
          <a:lstStyle/>
          <a:p>
            <a:fld id="{13542E8B-9B27-463C-A73D-7873FF5169DB}" type="slidenum">
              <a:rPr lang="it-IT" smtClean="0"/>
              <a:t>6</a:t>
            </a:fld>
            <a:endParaRPr lang="it-IT"/>
          </a:p>
        </p:txBody>
      </p:sp>
      <p:sp>
        <p:nvSpPr>
          <p:cNvPr id="4" name="TextBox 3">
            <a:extLst>
              <a:ext uri="{FF2B5EF4-FFF2-40B4-BE49-F238E27FC236}">
                <a16:creationId xmlns:a16="http://schemas.microsoft.com/office/drawing/2014/main" id="{EF608C81-40A8-256D-4E4E-8E088720DF41}"/>
              </a:ext>
            </a:extLst>
          </p:cNvPr>
          <p:cNvSpPr txBox="1"/>
          <p:nvPr/>
        </p:nvSpPr>
        <p:spPr>
          <a:xfrm>
            <a:off x="5649686" y="3429000"/>
            <a:ext cx="635110" cy="369332"/>
          </a:xfrm>
          <a:prstGeom prst="rect">
            <a:avLst/>
          </a:prstGeom>
          <a:noFill/>
        </p:spPr>
        <p:txBody>
          <a:bodyPr wrap="none" rtlCol="0">
            <a:spAutoFit/>
          </a:bodyPr>
          <a:lstStyle/>
          <a:p>
            <a:r>
              <a:rPr lang="it-IT" dirty="0"/>
              <a:t>END</a:t>
            </a:r>
          </a:p>
        </p:txBody>
      </p:sp>
    </p:spTree>
    <p:extLst>
      <p:ext uri="{BB962C8B-B14F-4D97-AF65-F5344CB8AC3E}">
        <p14:creationId xmlns:p14="http://schemas.microsoft.com/office/powerpoint/2010/main" val="2169511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24266</TotalTime>
  <Words>729</Words>
  <Application>Microsoft Office PowerPoint</Application>
  <PresentationFormat>Widescreen</PresentationFormat>
  <Paragraphs>88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Paolo Falferi</dc:creator>
  <cp:lastModifiedBy>Paolo Falferi</cp:lastModifiedBy>
  <cp:revision>103</cp:revision>
  <dcterms:created xsi:type="dcterms:W3CDTF">2024-05-09T07:43:55Z</dcterms:created>
  <dcterms:modified xsi:type="dcterms:W3CDTF">2025-03-10T11:53:23Z</dcterms:modified>
</cp:coreProperties>
</file>