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5.png" ContentType="image/png"/>
  <Override PartName="/ppt/media/image4.png" ContentType="image/png"/>
  <Override PartName="/ppt/media/image3.png" ContentType="image/png"/>
  <Override PartName="/ppt/media/image6.png" ContentType="image/png"/>
  <Override PartName="/ppt/media/image8.png" ContentType="image/png"/>
  <Override PartName="/ppt/media/image2.png" ContentType="image/png"/>
  <Override PartName="/ppt/media/image7.png" ContentType="image/png"/>
  <Override PartName="/ppt/media/image9.png" ContentType="image/png"/>
  <Override PartName="/ppt/media/image35.png" ContentType="image/png"/>
  <Override PartName="/ppt/media/image34.png" ContentType="image/png"/>
  <Override PartName="/ppt/media/image33.png" ContentType="image/png"/>
  <Override PartName="/ppt/media/image32.png" ContentType="image/png"/>
  <Override PartName="/ppt/media/image31.png" ContentType="image/png"/>
  <Override PartName="/ppt/media/image30.png" ContentType="image/png"/>
  <Override PartName="/ppt/media/image29.png" ContentType="image/png"/>
  <Override PartName="/ppt/media/image28.png" ContentType="image/png"/>
  <Override PartName="/ppt/media/image27.png" ContentType="image/png"/>
  <Override PartName="/ppt/media/image26.png" ContentType="image/png"/>
  <Override PartName="/ppt/media/image25.png" ContentType="image/png"/>
  <Override PartName="/ppt/media/image24.png" ContentType="image/png"/>
  <Override PartName="/ppt/media/image23.png" ContentType="image/png"/>
  <Override PartName="/ppt/media/image22.png" ContentType="image/png"/>
  <Override PartName="/ppt/media/image21.png" ContentType="image/png"/>
  <Override PartName="/ppt/media/image20.png" ContentType="image/png"/>
  <Override PartName="/ppt/media/image19.png" ContentType="image/png"/>
  <Override PartName="/ppt/media/image18.png" ContentType="image/png"/>
  <Override PartName="/ppt/media/image17.png" ContentType="image/png"/>
  <Override PartName="/ppt/media/image1.jpeg" ContentType="image/jpeg"/>
  <Override PartName="/ppt/media/image16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2956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2956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5806440"/>
            <a:ext cx="10079640" cy="175428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solidFill>
                  <a:srgbClr val="006699"/>
                </a:solidFill>
                <a:latin typeface="Arial"/>
              </a:rPr>
              <a:t>Click to edit the title text format</a:t>
            </a:r>
            <a:endParaRPr b="0" lang="it-IT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9071640" cy="2097360"/>
          </a:xfrm>
          <a:prstGeom prst="rect">
            <a:avLst/>
          </a:prstGeom>
        </p:spPr>
        <p:txBody>
          <a:bodyPr lIns="0" rIns="0" tIns="0" bIns="0">
            <a:normAutofit fontScale="65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Click to edit the outline text format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 Outline Level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Third Outline Level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Fourth Outline Level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Fifth Outline Level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Sixth Outline Level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Seventh Outline Level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1400" spc="-1" strike="noStrike">
                <a:latin typeface="Times New Roman"/>
              </a:rPr>
              <a:t>&lt;date/time&gt;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it-IT" sz="1400" spc="-1" strike="noStrike">
                <a:latin typeface="Times New Roman"/>
              </a:rPr>
              <a:t>&lt;footer&gt;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F65DBCC6-4652-44CF-A008-D9F658ED1F87}" type="slidenum">
              <a:rPr b="0" lang="it-IT" sz="1400" spc="-1" strike="noStrike">
                <a:latin typeface="Times New Roman"/>
              </a:rPr>
              <a:t>&lt;number&gt;</a:t>
            </a:fld>
            <a:endParaRPr b="0" lang="it-I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0"/>
            <a:ext cx="10076760" cy="94176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2"/>
          <p:cNvSpPr/>
          <p:nvPr/>
        </p:nvSpPr>
        <p:spPr>
          <a:xfrm>
            <a:off x="0" y="6620400"/>
            <a:ext cx="10076760" cy="94176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solidFill>
                  <a:srgbClr val="ffffff"/>
                </a:solidFill>
                <a:latin typeface="Arial"/>
              </a:rPr>
              <a:t>Click to edit the title text format</a:t>
            </a:r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66cc"/>
                </a:solidFill>
                <a:latin typeface="Arial"/>
              </a:rPr>
              <a:t>Click to edit the outline text format</a:t>
            </a:r>
            <a:endParaRPr b="0" lang="it-IT" sz="3200" spc="-1" strike="noStrike">
              <a:solidFill>
                <a:srgbClr val="0066cc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66cc"/>
                </a:solidFill>
                <a:latin typeface="Arial"/>
              </a:rPr>
              <a:t>Second Outline Level</a:t>
            </a:r>
            <a:endParaRPr b="0" lang="it-IT" sz="2800" spc="-1" strike="noStrike">
              <a:solidFill>
                <a:srgbClr val="0066cc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66cc"/>
                </a:solidFill>
                <a:latin typeface="Arial"/>
              </a:rPr>
              <a:t>Third Outline Level</a:t>
            </a:r>
            <a:endParaRPr b="0" lang="it-IT" sz="2400" spc="-1" strike="noStrike">
              <a:solidFill>
                <a:srgbClr val="0066cc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66cc"/>
                </a:solidFill>
                <a:latin typeface="Arial"/>
              </a:rPr>
              <a:t>Fourth Outline Level</a:t>
            </a:r>
            <a:endParaRPr b="0" lang="it-IT" sz="2000" spc="-1" strike="noStrike">
              <a:solidFill>
                <a:srgbClr val="0066cc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66cc"/>
                </a:solidFill>
                <a:latin typeface="Arial"/>
              </a:rPr>
              <a:t>Fifth Outline Level</a:t>
            </a:r>
            <a:endParaRPr b="0" lang="it-IT" sz="2000" spc="-1" strike="noStrike">
              <a:solidFill>
                <a:srgbClr val="0066cc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66cc"/>
                </a:solidFill>
                <a:latin typeface="Arial"/>
              </a:rPr>
              <a:t>Sixth Outline Level</a:t>
            </a:r>
            <a:endParaRPr b="0" lang="it-IT" sz="2000" spc="-1" strike="noStrike">
              <a:solidFill>
                <a:srgbClr val="0066cc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66cc"/>
                </a:solidFill>
                <a:latin typeface="Arial"/>
              </a:rPr>
              <a:t>Seventh Outline Level</a:t>
            </a:r>
            <a:endParaRPr b="0" lang="it-IT" sz="20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1400" spc="-1" strike="noStrike">
                <a:latin typeface="Times New Roman"/>
              </a:rPr>
              <a:t>&lt;date/time&gt;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it-IT" sz="1400" spc="-1" strike="noStrike">
                <a:latin typeface="Times New Roman"/>
              </a:rPr>
              <a:t>&lt;footer&gt;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A7DF6076-5FD9-426D-80A8-C62F2378E4EC}" type="slidenum">
              <a:rPr b="0" lang="it-IT" sz="1400" spc="-1" strike="noStrike">
                <a:latin typeface="Times New Roman"/>
              </a:rPr>
              <a:t>&lt;number&gt;</a:t>
            </a:fld>
            <a:endParaRPr b="0" lang="it-I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34.png"/><Relationship Id="rId2" Type="http://schemas.openxmlformats.org/officeDocument/2006/relationships/image" Target="../media/image35.png"/><Relationship Id="rId3" Type="http://schemas.openxmlformats.org/officeDocument/2006/relationships/slideLayout" Target="../slideLayouts/slideLayout2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slideLayout" Target="../slideLayouts/slideLayout2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4.png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0.png"/><Relationship Id="rId2" Type="http://schemas.openxmlformats.org/officeDocument/2006/relationships/image" Target="../media/image31.png"/><Relationship Id="rId3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2.png"/><Relationship Id="rId2" Type="http://schemas.openxmlformats.org/officeDocument/2006/relationships/image" Target="../media/image33.png"/><Relationship Id="rId3" Type="http://schemas.openxmlformats.org/officeDocument/2006/relationships/slideLayout" Target="../slideLayouts/slideLayout2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504360" y="237600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it-IT" sz="4400" spc="-1" strike="noStrike">
                <a:solidFill>
                  <a:srgbClr val="006699"/>
                </a:solidFill>
                <a:latin typeface="Arial"/>
              </a:rPr>
              <a:t>Aggiornamento Simulazioni GEANT4 per ACROMASS</a:t>
            </a:r>
            <a:endParaRPr b="0" lang="it-IT" sz="4400" spc="-1" strike="noStrike">
              <a:solidFill>
                <a:srgbClr val="006699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504360" y="14400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it-IT" sz="2800" spc="-1" strike="noStrike">
                <a:solidFill>
                  <a:srgbClr val="ffffff"/>
                </a:solidFill>
                <a:latin typeface="Arial"/>
              </a:rPr>
              <a:t>Chi2 integrato su tutti i theta a 600 e 1000 MeV/c</a:t>
            </a:r>
            <a:endParaRPr b="0" lang="it-IT" sz="28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33" name="" descr=""/>
          <p:cNvPicPr/>
          <p:nvPr/>
        </p:nvPicPr>
        <p:blipFill>
          <a:blip r:embed="rId1"/>
          <a:stretch/>
        </p:blipFill>
        <p:spPr>
          <a:xfrm>
            <a:off x="504000" y="792000"/>
            <a:ext cx="9206280" cy="3312000"/>
          </a:xfrm>
          <a:prstGeom prst="rect">
            <a:avLst/>
          </a:prstGeom>
          <a:ln>
            <a:noFill/>
          </a:ln>
        </p:spPr>
      </p:pic>
      <p:pic>
        <p:nvPicPr>
          <p:cNvPr id="134" name="" descr=""/>
          <p:cNvPicPr/>
          <p:nvPr/>
        </p:nvPicPr>
        <p:blipFill>
          <a:blip r:embed="rId2"/>
          <a:stretch/>
        </p:blipFill>
        <p:spPr>
          <a:xfrm>
            <a:off x="504000" y="3528000"/>
            <a:ext cx="9206280" cy="3312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792000" y="1584000"/>
            <a:ext cx="8640000" cy="3828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Creato un framework iniziale in GEANT4 che include buona parte della geometria completa di ACROMASS: </a:t>
            </a:r>
            <a:r>
              <a:rPr b="1" lang="it-IT" sz="2400" spc="-1" strike="noStrike">
                <a:latin typeface="Arial"/>
              </a:rPr>
              <a:t>silici + calorimetro + box calorimetro + alcune flange</a:t>
            </a:r>
            <a:endParaRPr b="0" lang="it-IT" sz="24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Aggiunto il </a:t>
            </a:r>
            <a:r>
              <a:rPr b="1" lang="it-IT" sz="2400" spc="-1" strike="noStrike">
                <a:latin typeface="Arial"/>
              </a:rPr>
              <a:t>campo magnetico</a:t>
            </a:r>
            <a:r>
              <a:rPr b="0" lang="it-IT" sz="2400" spc="-1" strike="noStrike">
                <a:latin typeface="Arial"/>
              </a:rPr>
              <a:t> secondo la scanerizzazione fatta tempo fa ….. sostituire poi con una versione aggiornata (basta cambiare un .txt)</a:t>
            </a:r>
            <a:endParaRPr b="0" lang="it-IT" sz="24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Resta da implementare nella geometria: il ToF e gli altri degli pezzi passivi della struttura (se neccesario)</a:t>
            </a:r>
            <a:endParaRPr b="0" lang="it-IT" sz="24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Sistemare l’uscita su file root che per ora è molto “spartana”: renderla più efficiente e compatta con una struttura magari simile ai dati sperimentali </a:t>
            </a:r>
            <a:endParaRPr b="0" lang="it-IT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504000" y="144000"/>
            <a:ext cx="9071640" cy="793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it-IT" sz="2800" spc="-1" strike="noStrike">
                <a:solidFill>
                  <a:srgbClr val="ffffff"/>
                </a:solidFill>
                <a:latin typeface="Arial"/>
              </a:rPr>
              <a:t>Geometria quasi completa – tracce di mu a 100 MeV/c</a:t>
            </a:r>
            <a:endParaRPr b="0" lang="it-IT" sz="28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88" name="" descr=""/>
          <p:cNvPicPr/>
          <p:nvPr/>
        </p:nvPicPr>
        <p:blipFill>
          <a:blip r:embed="rId1"/>
          <a:stretch/>
        </p:blipFill>
        <p:spPr>
          <a:xfrm>
            <a:off x="35280" y="1246320"/>
            <a:ext cx="3218040" cy="2508480"/>
          </a:xfrm>
          <a:prstGeom prst="rect">
            <a:avLst/>
          </a:prstGeom>
          <a:ln>
            <a:noFill/>
          </a:ln>
        </p:spPr>
      </p:pic>
      <p:pic>
        <p:nvPicPr>
          <p:cNvPr id="89" name="" descr=""/>
          <p:cNvPicPr/>
          <p:nvPr/>
        </p:nvPicPr>
        <p:blipFill>
          <a:blip r:embed="rId2"/>
          <a:stretch/>
        </p:blipFill>
        <p:spPr>
          <a:xfrm>
            <a:off x="3430440" y="1246320"/>
            <a:ext cx="3218400" cy="2508480"/>
          </a:xfrm>
          <a:prstGeom prst="rect">
            <a:avLst/>
          </a:prstGeom>
          <a:ln>
            <a:noFill/>
          </a:ln>
        </p:spPr>
      </p:pic>
      <p:pic>
        <p:nvPicPr>
          <p:cNvPr id="90" name="" descr=""/>
          <p:cNvPicPr/>
          <p:nvPr/>
        </p:nvPicPr>
        <p:blipFill>
          <a:blip r:embed="rId3"/>
          <a:stretch/>
        </p:blipFill>
        <p:spPr>
          <a:xfrm>
            <a:off x="6824880" y="1246320"/>
            <a:ext cx="3218400" cy="2508480"/>
          </a:xfrm>
          <a:prstGeom prst="rect">
            <a:avLst/>
          </a:prstGeom>
          <a:ln>
            <a:noFill/>
          </a:ln>
        </p:spPr>
      </p:pic>
      <p:pic>
        <p:nvPicPr>
          <p:cNvPr id="91" name="" descr=""/>
          <p:cNvPicPr/>
          <p:nvPr/>
        </p:nvPicPr>
        <p:blipFill>
          <a:blip r:embed="rId4"/>
          <a:stretch/>
        </p:blipFill>
        <p:spPr>
          <a:xfrm>
            <a:off x="35280" y="3993480"/>
            <a:ext cx="3217680" cy="2508480"/>
          </a:xfrm>
          <a:prstGeom prst="rect">
            <a:avLst/>
          </a:prstGeom>
          <a:ln>
            <a:noFill/>
          </a:ln>
        </p:spPr>
      </p:pic>
      <p:pic>
        <p:nvPicPr>
          <p:cNvPr id="92" name="" descr=""/>
          <p:cNvPicPr/>
          <p:nvPr/>
        </p:nvPicPr>
        <p:blipFill>
          <a:blip r:embed="rId5"/>
          <a:stretch/>
        </p:blipFill>
        <p:spPr>
          <a:xfrm>
            <a:off x="3430440" y="3993480"/>
            <a:ext cx="3216960" cy="2508840"/>
          </a:xfrm>
          <a:prstGeom prst="rect">
            <a:avLst/>
          </a:prstGeom>
          <a:ln>
            <a:noFill/>
          </a:ln>
        </p:spPr>
      </p:pic>
      <p:pic>
        <p:nvPicPr>
          <p:cNvPr id="93" name="" descr=""/>
          <p:cNvPicPr/>
          <p:nvPr/>
        </p:nvPicPr>
        <p:blipFill>
          <a:blip r:embed="rId6"/>
          <a:stretch/>
        </p:blipFill>
        <p:spPr>
          <a:xfrm>
            <a:off x="6824880" y="3993480"/>
            <a:ext cx="3217320" cy="2508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216000" y="14400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it-IT" sz="4400" spc="-1" strike="noStrike">
                <a:solidFill>
                  <a:srgbClr val="ffffff"/>
                </a:solidFill>
                <a:latin typeface="Arial"/>
              </a:rPr>
              <a:t>Confronto con o senza la BOX</a:t>
            </a:r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5" name="" descr=""/>
          <p:cNvPicPr/>
          <p:nvPr/>
        </p:nvPicPr>
        <p:blipFill>
          <a:blip r:embed="rId1"/>
          <a:stretch/>
        </p:blipFill>
        <p:spPr>
          <a:xfrm>
            <a:off x="360000" y="3816000"/>
            <a:ext cx="4248000" cy="3056400"/>
          </a:xfrm>
          <a:prstGeom prst="rect">
            <a:avLst/>
          </a:prstGeom>
          <a:ln>
            <a:noFill/>
          </a:ln>
        </p:spPr>
      </p:pic>
      <p:pic>
        <p:nvPicPr>
          <p:cNvPr id="96" name="" descr=""/>
          <p:cNvPicPr/>
          <p:nvPr/>
        </p:nvPicPr>
        <p:blipFill>
          <a:blip r:embed="rId2"/>
          <a:stretch/>
        </p:blipFill>
        <p:spPr>
          <a:xfrm>
            <a:off x="5256000" y="3825360"/>
            <a:ext cx="4248000" cy="3056400"/>
          </a:xfrm>
          <a:prstGeom prst="rect">
            <a:avLst/>
          </a:prstGeom>
          <a:ln>
            <a:noFill/>
          </a:ln>
        </p:spPr>
      </p:pic>
      <p:pic>
        <p:nvPicPr>
          <p:cNvPr id="97" name="" descr=""/>
          <p:cNvPicPr/>
          <p:nvPr/>
        </p:nvPicPr>
        <p:blipFill>
          <a:blip r:embed="rId3"/>
          <a:stretch/>
        </p:blipFill>
        <p:spPr>
          <a:xfrm>
            <a:off x="345960" y="835920"/>
            <a:ext cx="4248000" cy="3056400"/>
          </a:xfrm>
          <a:prstGeom prst="rect">
            <a:avLst/>
          </a:prstGeom>
          <a:ln>
            <a:noFill/>
          </a:ln>
        </p:spPr>
      </p:pic>
      <p:pic>
        <p:nvPicPr>
          <p:cNvPr id="98" name="" descr=""/>
          <p:cNvPicPr/>
          <p:nvPr/>
        </p:nvPicPr>
        <p:blipFill>
          <a:blip r:embed="rId4"/>
          <a:stretch/>
        </p:blipFill>
        <p:spPr>
          <a:xfrm>
            <a:off x="5250960" y="864000"/>
            <a:ext cx="4248000" cy="3056400"/>
          </a:xfrm>
          <a:prstGeom prst="rect">
            <a:avLst/>
          </a:prstGeom>
          <a:ln>
            <a:noFill/>
          </a:ln>
        </p:spPr>
      </p:pic>
      <p:sp>
        <p:nvSpPr>
          <p:cNvPr id="99" name="TextShape 2"/>
          <p:cNvSpPr txBox="1"/>
          <p:nvPr/>
        </p:nvSpPr>
        <p:spPr>
          <a:xfrm>
            <a:off x="288000" y="6814080"/>
            <a:ext cx="9576000" cy="60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it-IT" sz="1800" spc="-1" strike="noStrike">
                <a:latin typeface="Arial"/>
              </a:rPr>
              <a:t>Nessun campo magnetico con/senza Box (sopra/sotto)– particelle incidenti verticali partendo dal centro del rivelatore</a:t>
            </a:r>
            <a:endParaRPr b="0" lang="it-I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it-IT" sz="3600" spc="-1" strike="noStrike">
                <a:solidFill>
                  <a:srgbClr val="ffffff"/>
                </a:solidFill>
                <a:latin typeface="Arial"/>
              </a:rPr>
              <a:t>Profile a 100, 300 e 600 MeV/c – e vs mu</a:t>
            </a:r>
            <a:endParaRPr b="0" lang="it-IT" sz="36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1" name="" descr=""/>
          <p:cNvPicPr/>
          <p:nvPr/>
        </p:nvPicPr>
        <p:blipFill>
          <a:blip r:embed="rId1"/>
          <a:stretch/>
        </p:blipFill>
        <p:spPr>
          <a:xfrm>
            <a:off x="72000" y="1080000"/>
            <a:ext cx="3194280" cy="2419920"/>
          </a:xfrm>
          <a:prstGeom prst="rect">
            <a:avLst/>
          </a:prstGeom>
          <a:ln>
            <a:noFill/>
          </a:ln>
        </p:spPr>
      </p:pic>
      <p:pic>
        <p:nvPicPr>
          <p:cNvPr id="102" name="" descr=""/>
          <p:cNvPicPr/>
          <p:nvPr/>
        </p:nvPicPr>
        <p:blipFill>
          <a:blip r:embed="rId2"/>
          <a:stretch/>
        </p:blipFill>
        <p:spPr>
          <a:xfrm>
            <a:off x="3443400" y="1080000"/>
            <a:ext cx="3193920" cy="2419920"/>
          </a:xfrm>
          <a:prstGeom prst="rect">
            <a:avLst/>
          </a:prstGeom>
          <a:ln>
            <a:noFill/>
          </a:ln>
        </p:spPr>
      </p:pic>
      <p:pic>
        <p:nvPicPr>
          <p:cNvPr id="103" name="" descr=""/>
          <p:cNvPicPr/>
          <p:nvPr/>
        </p:nvPicPr>
        <p:blipFill>
          <a:blip r:embed="rId3"/>
          <a:stretch/>
        </p:blipFill>
        <p:spPr>
          <a:xfrm>
            <a:off x="6813720" y="1080000"/>
            <a:ext cx="3194280" cy="2419920"/>
          </a:xfrm>
          <a:prstGeom prst="rect">
            <a:avLst/>
          </a:prstGeom>
          <a:ln>
            <a:noFill/>
          </a:ln>
        </p:spPr>
      </p:pic>
      <p:pic>
        <p:nvPicPr>
          <p:cNvPr id="104" name="" descr=""/>
          <p:cNvPicPr/>
          <p:nvPr/>
        </p:nvPicPr>
        <p:blipFill>
          <a:blip r:embed="rId4"/>
          <a:stretch/>
        </p:blipFill>
        <p:spPr>
          <a:xfrm>
            <a:off x="72000" y="3730320"/>
            <a:ext cx="3194280" cy="2419920"/>
          </a:xfrm>
          <a:prstGeom prst="rect">
            <a:avLst/>
          </a:prstGeom>
          <a:ln>
            <a:noFill/>
          </a:ln>
        </p:spPr>
      </p:pic>
      <p:pic>
        <p:nvPicPr>
          <p:cNvPr id="105" name="" descr=""/>
          <p:cNvPicPr/>
          <p:nvPr/>
        </p:nvPicPr>
        <p:blipFill>
          <a:blip r:embed="rId5"/>
          <a:stretch/>
        </p:blipFill>
        <p:spPr>
          <a:xfrm>
            <a:off x="3443400" y="3730320"/>
            <a:ext cx="3193920" cy="2419920"/>
          </a:xfrm>
          <a:prstGeom prst="rect">
            <a:avLst/>
          </a:prstGeom>
          <a:ln>
            <a:noFill/>
          </a:ln>
        </p:spPr>
      </p:pic>
      <p:pic>
        <p:nvPicPr>
          <p:cNvPr id="106" name="" descr=""/>
          <p:cNvPicPr/>
          <p:nvPr/>
        </p:nvPicPr>
        <p:blipFill>
          <a:blip r:embed="rId6"/>
          <a:stretch/>
        </p:blipFill>
        <p:spPr>
          <a:xfrm>
            <a:off x="6813720" y="3730320"/>
            <a:ext cx="3194280" cy="2419920"/>
          </a:xfrm>
          <a:prstGeom prst="rect">
            <a:avLst/>
          </a:prstGeom>
          <a:ln>
            <a:noFill/>
          </a:ln>
        </p:spPr>
      </p:pic>
      <p:sp>
        <p:nvSpPr>
          <p:cNvPr id="107" name="TextShape 2"/>
          <p:cNvSpPr txBox="1"/>
          <p:nvPr/>
        </p:nvSpPr>
        <p:spPr>
          <a:xfrm>
            <a:off x="288000" y="6814080"/>
            <a:ext cx="9576000" cy="60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it-IT" sz="1800" spc="-1" strike="noStrike">
                <a:latin typeface="Arial"/>
              </a:rPr>
              <a:t>Qui sono presenti sia la BOX di Al che un campo magnetico – particelle incidenti verticali partendo dal centro del rivelatore : elettroni sopra e muoni sotto</a:t>
            </a:r>
            <a:endParaRPr b="0" lang="it-I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it-IT" sz="3600" spc="-1" strike="noStrike">
                <a:solidFill>
                  <a:srgbClr val="ffffff"/>
                </a:solidFill>
                <a:latin typeface="Arial"/>
              </a:rPr>
              <a:t>Profile a 100, 300 e 600 MeV/c – e vs mu</a:t>
            </a:r>
            <a:endParaRPr b="0" lang="it-IT" sz="36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9" name="" descr=""/>
          <p:cNvPicPr/>
          <p:nvPr/>
        </p:nvPicPr>
        <p:blipFill>
          <a:blip r:embed="rId1"/>
          <a:stretch/>
        </p:blipFill>
        <p:spPr>
          <a:xfrm>
            <a:off x="72000" y="1080000"/>
            <a:ext cx="3194280" cy="2419920"/>
          </a:xfrm>
          <a:prstGeom prst="rect">
            <a:avLst/>
          </a:prstGeom>
          <a:ln>
            <a:noFill/>
          </a:ln>
        </p:spPr>
      </p:pic>
      <p:pic>
        <p:nvPicPr>
          <p:cNvPr id="110" name="" descr=""/>
          <p:cNvPicPr/>
          <p:nvPr/>
        </p:nvPicPr>
        <p:blipFill>
          <a:blip r:embed="rId2"/>
          <a:stretch/>
        </p:blipFill>
        <p:spPr>
          <a:xfrm>
            <a:off x="3443400" y="1080000"/>
            <a:ext cx="3193920" cy="2419920"/>
          </a:xfrm>
          <a:prstGeom prst="rect">
            <a:avLst/>
          </a:prstGeom>
          <a:ln>
            <a:noFill/>
          </a:ln>
        </p:spPr>
      </p:pic>
      <p:pic>
        <p:nvPicPr>
          <p:cNvPr id="111" name="" descr=""/>
          <p:cNvPicPr/>
          <p:nvPr/>
        </p:nvPicPr>
        <p:blipFill>
          <a:blip r:embed="rId3"/>
          <a:stretch/>
        </p:blipFill>
        <p:spPr>
          <a:xfrm>
            <a:off x="6813720" y="1080000"/>
            <a:ext cx="3194280" cy="2419920"/>
          </a:xfrm>
          <a:prstGeom prst="rect">
            <a:avLst/>
          </a:prstGeom>
          <a:ln>
            <a:noFill/>
          </a:ln>
        </p:spPr>
      </p:pic>
      <p:pic>
        <p:nvPicPr>
          <p:cNvPr id="112" name="" descr=""/>
          <p:cNvPicPr/>
          <p:nvPr/>
        </p:nvPicPr>
        <p:blipFill>
          <a:blip r:embed="rId4"/>
          <a:stretch/>
        </p:blipFill>
        <p:spPr>
          <a:xfrm>
            <a:off x="72000" y="3730320"/>
            <a:ext cx="3194280" cy="2419920"/>
          </a:xfrm>
          <a:prstGeom prst="rect">
            <a:avLst/>
          </a:prstGeom>
          <a:ln>
            <a:noFill/>
          </a:ln>
        </p:spPr>
      </p:pic>
      <p:pic>
        <p:nvPicPr>
          <p:cNvPr id="113" name="" descr=""/>
          <p:cNvPicPr/>
          <p:nvPr/>
        </p:nvPicPr>
        <p:blipFill>
          <a:blip r:embed="rId5"/>
          <a:stretch/>
        </p:blipFill>
        <p:spPr>
          <a:xfrm>
            <a:off x="6813720" y="3730320"/>
            <a:ext cx="3194280" cy="2419920"/>
          </a:xfrm>
          <a:prstGeom prst="rect">
            <a:avLst/>
          </a:prstGeom>
          <a:ln>
            <a:noFill/>
          </a:ln>
        </p:spPr>
      </p:pic>
      <p:pic>
        <p:nvPicPr>
          <p:cNvPr id="114" name="" descr=""/>
          <p:cNvPicPr/>
          <p:nvPr/>
        </p:nvPicPr>
        <p:blipFill>
          <a:blip r:embed="rId6"/>
          <a:stretch/>
        </p:blipFill>
        <p:spPr>
          <a:xfrm>
            <a:off x="3443400" y="3730320"/>
            <a:ext cx="3194280" cy="2419920"/>
          </a:xfrm>
          <a:prstGeom prst="rect">
            <a:avLst/>
          </a:prstGeom>
          <a:ln>
            <a:noFill/>
          </a:ln>
        </p:spPr>
      </p:pic>
      <p:sp>
        <p:nvSpPr>
          <p:cNvPr id="115" name="TextShape 2"/>
          <p:cNvSpPr txBox="1"/>
          <p:nvPr/>
        </p:nvSpPr>
        <p:spPr>
          <a:xfrm>
            <a:off x="288000" y="6814440"/>
            <a:ext cx="9576000" cy="60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it-IT" sz="1800" spc="-1" strike="noStrike">
                <a:latin typeface="Arial"/>
              </a:rPr>
              <a:t>Qui sono presenti sia la BOX di Al che un campo magnetico – particelle incidenti verticali partendo dal centro del rivelatore : elettroni sopra e muoni sotto</a:t>
            </a:r>
            <a:endParaRPr b="0" lang="it-I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504000" y="144000"/>
            <a:ext cx="9071640" cy="793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it-IT" sz="2800" spc="-1" strike="noStrike">
                <a:solidFill>
                  <a:srgbClr val="ffffff"/>
                </a:solidFill>
                <a:latin typeface="Arial"/>
              </a:rPr>
              <a:t>Profile integrato su tutti i theta a 100, 300 e 600 MeV/c – e (sopra) vs mu (sotto)</a:t>
            </a:r>
            <a:endParaRPr b="0" lang="it-IT" sz="2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216000" y="6624000"/>
            <a:ext cx="9576000" cy="858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it-IT" sz="1800" spc="-1" strike="noStrike">
                <a:latin typeface="Arial"/>
              </a:rPr>
              <a:t>Qui sono presenti sia la BOX/Struttura </a:t>
            </a:r>
            <a:r>
              <a:rPr b="0" lang="it-IT" sz="1800" spc="-1" strike="noStrike">
                <a:latin typeface="Arial"/>
              </a:rPr>
              <a:t>di Al minimale del tracker  che un </a:t>
            </a:r>
            <a:r>
              <a:rPr b="1" lang="it-IT" sz="1800" spc="-1" strike="noStrike">
                <a:latin typeface="Arial"/>
              </a:rPr>
              <a:t>campo magnetico custom</a:t>
            </a:r>
            <a:r>
              <a:rPr b="0" lang="it-IT" sz="1800" spc="-1" strike="noStrike">
                <a:latin typeface="Arial"/>
              </a:rPr>
              <a:t> – particelle incidenti con </a:t>
            </a:r>
            <a:r>
              <a:rPr b="0" lang="it-IT" sz="1800" spc="-1" strike="noStrike">
                <a:latin typeface="Arial"/>
                <a:ea typeface="Arial"/>
              </a:rPr>
              <a:t>θ</a:t>
            </a:r>
            <a:r>
              <a:rPr b="0" lang="it-IT" sz="1800" spc="-1" strike="noStrike">
                <a:latin typeface="Arial"/>
                <a:ea typeface="Arial"/>
              </a:rPr>
              <a:t>=</a:t>
            </a:r>
            <a:r>
              <a:rPr b="0" lang="it-IT" sz="1800" spc="-1" strike="noStrike">
                <a:latin typeface="Arial"/>
                <a:ea typeface="Arial"/>
              </a:rPr>
              <a:t>+- </a:t>
            </a:r>
            <a:r>
              <a:rPr b="0" lang="it-IT" sz="1800" spc="-1" strike="noStrike">
                <a:latin typeface="Arial"/>
              </a:rPr>
              <a:t>15deg (distr. Isotropa ) partendo dalla posizione del centro del rivelatore</a:t>
            </a:r>
            <a:endParaRPr b="0" lang="it-IT" sz="1800" spc="-1" strike="noStrike">
              <a:latin typeface="Arial"/>
            </a:endParaRPr>
          </a:p>
        </p:txBody>
      </p:sp>
      <p:pic>
        <p:nvPicPr>
          <p:cNvPr id="118" name="" descr=""/>
          <p:cNvPicPr/>
          <p:nvPr/>
        </p:nvPicPr>
        <p:blipFill>
          <a:blip r:embed="rId1"/>
          <a:stretch/>
        </p:blipFill>
        <p:spPr>
          <a:xfrm>
            <a:off x="72000" y="1080000"/>
            <a:ext cx="3195000" cy="2420640"/>
          </a:xfrm>
          <a:prstGeom prst="rect">
            <a:avLst/>
          </a:prstGeom>
          <a:ln>
            <a:noFill/>
          </a:ln>
        </p:spPr>
      </p:pic>
      <p:pic>
        <p:nvPicPr>
          <p:cNvPr id="119" name="" descr=""/>
          <p:cNvPicPr/>
          <p:nvPr/>
        </p:nvPicPr>
        <p:blipFill>
          <a:blip r:embed="rId2"/>
          <a:stretch/>
        </p:blipFill>
        <p:spPr>
          <a:xfrm>
            <a:off x="3443400" y="1080000"/>
            <a:ext cx="3194640" cy="2420640"/>
          </a:xfrm>
          <a:prstGeom prst="rect">
            <a:avLst/>
          </a:prstGeom>
          <a:ln>
            <a:noFill/>
          </a:ln>
        </p:spPr>
      </p:pic>
      <p:pic>
        <p:nvPicPr>
          <p:cNvPr id="120" name="" descr=""/>
          <p:cNvPicPr/>
          <p:nvPr/>
        </p:nvPicPr>
        <p:blipFill>
          <a:blip r:embed="rId3"/>
          <a:stretch/>
        </p:blipFill>
        <p:spPr>
          <a:xfrm>
            <a:off x="6813720" y="1080000"/>
            <a:ext cx="3195000" cy="2420640"/>
          </a:xfrm>
          <a:prstGeom prst="rect">
            <a:avLst/>
          </a:prstGeom>
          <a:ln>
            <a:noFill/>
          </a:ln>
        </p:spPr>
      </p:pic>
      <p:pic>
        <p:nvPicPr>
          <p:cNvPr id="121" name="" descr=""/>
          <p:cNvPicPr/>
          <p:nvPr/>
        </p:nvPicPr>
        <p:blipFill>
          <a:blip r:embed="rId4"/>
          <a:stretch/>
        </p:blipFill>
        <p:spPr>
          <a:xfrm>
            <a:off x="72000" y="3730320"/>
            <a:ext cx="3195000" cy="2420640"/>
          </a:xfrm>
          <a:prstGeom prst="rect">
            <a:avLst/>
          </a:prstGeom>
          <a:ln>
            <a:noFill/>
          </a:ln>
        </p:spPr>
      </p:pic>
      <p:pic>
        <p:nvPicPr>
          <p:cNvPr id="122" name="" descr=""/>
          <p:cNvPicPr/>
          <p:nvPr/>
        </p:nvPicPr>
        <p:blipFill>
          <a:blip r:embed="rId5"/>
          <a:stretch/>
        </p:blipFill>
        <p:spPr>
          <a:xfrm>
            <a:off x="3443400" y="3730320"/>
            <a:ext cx="3194640" cy="2420640"/>
          </a:xfrm>
          <a:prstGeom prst="rect">
            <a:avLst/>
          </a:prstGeom>
          <a:ln>
            <a:noFill/>
          </a:ln>
        </p:spPr>
      </p:pic>
      <p:pic>
        <p:nvPicPr>
          <p:cNvPr id="123" name="" descr=""/>
          <p:cNvPicPr/>
          <p:nvPr/>
        </p:nvPicPr>
        <p:blipFill>
          <a:blip r:embed="rId6"/>
          <a:stretch/>
        </p:blipFill>
        <p:spPr>
          <a:xfrm>
            <a:off x="6813720" y="3730320"/>
            <a:ext cx="3195000" cy="2420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it-IT" sz="4400" spc="-1" strike="noStrike">
                <a:solidFill>
                  <a:srgbClr val="ffffff"/>
                </a:solidFill>
                <a:latin typeface="Arial"/>
              </a:rPr>
              <a:t>Simulazioni con il Chi2</a:t>
            </a:r>
            <a:endParaRPr b="0" lang="it-IT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25" name="" descr=""/>
          <p:cNvPicPr/>
          <p:nvPr/>
        </p:nvPicPr>
        <p:blipFill>
          <a:blip r:embed="rId1"/>
          <a:stretch/>
        </p:blipFill>
        <p:spPr>
          <a:xfrm>
            <a:off x="144000" y="1334880"/>
            <a:ext cx="9551160" cy="2409120"/>
          </a:xfrm>
          <a:prstGeom prst="rect">
            <a:avLst/>
          </a:prstGeom>
          <a:ln>
            <a:noFill/>
          </a:ln>
        </p:spPr>
      </p:pic>
      <p:sp>
        <p:nvSpPr>
          <p:cNvPr id="126" name="CustomShape 2"/>
          <p:cNvSpPr/>
          <p:nvPr/>
        </p:nvSpPr>
        <p:spPr>
          <a:xfrm>
            <a:off x="864000" y="3024000"/>
            <a:ext cx="3744000" cy="720000"/>
          </a:xfrm>
          <a:prstGeom prst="ellipse">
            <a:avLst/>
          </a:prstGeom>
          <a:noFill/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pic>
        <p:nvPicPr>
          <p:cNvPr id="127" name="" descr=""/>
          <p:cNvPicPr/>
          <p:nvPr/>
        </p:nvPicPr>
        <p:blipFill>
          <a:blip r:embed="rId2"/>
          <a:stretch/>
        </p:blipFill>
        <p:spPr>
          <a:xfrm>
            <a:off x="72000" y="3790800"/>
            <a:ext cx="7688160" cy="2761200"/>
          </a:xfrm>
          <a:prstGeom prst="rect">
            <a:avLst/>
          </a:prstGeom>
          <a:ln>
            <a:noFill/>
          </a:ln>
        </p:spPr>
      </p:pic>
      <p:sp>
        <p:nvSpPr>
          <p:cNvPr id="128" name="TextShape 3"/>
          <p:cNvSpPr txBox="1"/>
          <p:nvPr/>
        </p:nvSpPr>
        <p:spPr>
          <a:xfrm>
            <a:off x="7560000" y="5112000"/>
            <a:ext cx="155844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it-IT" sz="1800" spc="-1" strike="noStrike">
                <a:latin typeface="Arial"/>
              </a:rPr>
              <a:t>P=600 MeV/c</a:t>
            </a:r>
            <a:endParaRPr b="0" lang="it-I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504360" y="14400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it-IT" sz="2800" spc="-1" strike="noStrike">
                <a:solidFill>
                  <a:srgbClr val="ffffff"/>
                </a:solidFill>
                <a:latin typeface="Arial"/>
              </a:rPr>
              <a:t>Chi2 integrato su tutti i theta a 100 e 300 MeV/c</a:t>
            </a:r>
            <a:endParaRPr b="0" lang="it-IT" sz="28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30" name="" descr=""/>
          <p:cNvPicPr/>
          <p:nvPr/>
        </p:nvPicPr>
        <p:blipFill>
          <a:blip r:embed="rId1"/>
          <a:stretch/>
        </p:blipFill>
        <p:spPr>
          <a:xfrm>
            <a:off x="504000" y="792000"/>
            <a:ext cx="9206280" cy="3312000"/>
          </a:xfrm>
          <a:prstGeom prst="rect">
            <a:avLst/>
          </a:prstGeom>
          <a:ln>
            <a:noFill/>
          </a:ln>
        </p:spPr>
      </p:pic>
      <p:pic>
        <p:nvPicPr>
          <p:cNvPr id="131" name="" descr=""/>
          <p:cNvPicPr/>
          <p:nvPr/>
        </p:nvPicPr>
        <p:blipFill>
          <a:blip r:embed="rId2"/>
          <a:stretch/>
        </p:blipFill>
        <p:spPr>
          <a:xfrm>
            <a:off x="504000" y="3528000"/>
            <a:ext cx="9206280" cy="3312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Application>LibreOffice/6.1.5.2$Linux_X86_64 LibreOffice_project/10$Build-2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2025-02-18T11:48:06Z</dcterms:created>
  <dc:creator/>
  <dc:description/>
  <dc:language>it-IT</dc:language>
  <cp:lastModifiedBy/>
  <dcterms:modified xsi:type="dcterms:W3CDTF">2025-02-21T14:45:15Z</dcterms:modified>
  <cp:revision>37</cp:revision>
  <dc:subject/>
  <dc:title>Blue Curve</dc:title>
</cp:coreProperties>
</file>