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6.png" ContentType="image/png"/>
  <Override PartName="/ppt/media/image8.png" ContentType="image/png"/>
  <Override PartName="/ppt/media/image2.png" ContentType="image/png"/>
  <Override PartName="/ppt/media/image7.png" ContentType="image/png"/>
  <Override PartName="/ppt/media/image9.png" ContentType="image/png"/>
  <Override PartName="/ppt/media/image35.png" ContentType="image/png"/>
  <Override PartName="/ppt/media/image34.png" ContentType="image/png"/>
  <Override PartName="/ppt/media/image33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.jpeg" ContentType="image/jpeg"/>
  <Override PartName="/ppt/media/image1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it-IT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 fontScale="6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65DBCC6-4652-44CF-A008-D9F658ED1F87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it-IT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it-IT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it-IT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it-IT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it-IT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it-IT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it-IT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7DF6076-5FD9-426D-80A8-C62F2378E4EC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slideLayout" Target="../slideLayouts/slideLayout2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2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slideLayout" Target="../slideLayouts/slideLayout2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360" y="2376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4400" spc="-1" strike="noStrike">
                <a:solidFill>
                  <a:srgbClr val="006699"/>
                </a:solidFill>
                <a:latin typeface="Arial"/>
              </a:rPr>
              <a:t>Aggiornamento Simulazioni GEANT4 per ACROMASS</a:t>
            </a:r>
            <a:endParaRPr b="0" lang="it-IT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4360" y="14400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2800" spc="-1" strike="noStrike">
                <a:solidFill>
                  <a:srgbClr val="ffffff"/>
                </a:solidFill>
                <a:latin typeface="Arial"/>
              </a:rPr>
              <a:t>Chi2 integrato su tutti i theta a 600 e 1000 MeV/c</a:t>
            </a:r>
            <a:endParaRPr b="0" lang="it-IT" sz="2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1"/>
          <a:stretch/>
        </p:blipFill>
        <p:spPr>
          <a:xfrm>
            <a:off x="504000" y="792000"/>
            <a:ext cx="9206280" cy="331200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2"/>
          <a:stretch/>
        </p:blipFill>
        <p:spPr>
          <a:xfrm>
            <a:off x="504000" y="3528000"/>
            <a:ext cx="9206280" cy="331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792000" y="1584000"/>
            <a:ext cx="8640000" cy="3828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Creato un framework iniziale in GEANT4 che include buona parte della geometria completa di ACROMASS: </a:t>
            </a:r>
            <a:r>
              <a:rPr b="1" lang="it-IT" sz="2400" spc="-1" strike="noStrike">
                <a:latin typeface="Arial"/>
              </a:rPr>
              <a:t>silici + calorimetro + box calorimetro + alcune flange</a:t>
            </a:r>
            <a:endParaRPr b="0" lang="it-IT" sz="24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Aggiunto il </a:t>
            </a:r>
            <a:r>
              <a:rPr b="1" lang="it-IT" sz="2400" spc="-1" strike="noStrike">
                <a:latin typeface="Arial"/>
              </a:rPr>
              <a:t>campo magnetico</a:t>
            </a:r>
            <a:r>
              <a:rPr b="0" lang="it-IT" sz="2400" spc="-1" strike="noStrike">
                <a:latin typeface="Arial"/>
              </a:rPr>
              <a:t> secondo la scanerizzazione fatta tempo fa ….. sostituire poi con una versione aggiornata (basta cambiare un .txt)</a:t>
            </a:r>
            <a:endParaRPr b="0" lang="it-IT" sz="24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Resta da implementare nella geometria: il ToF e gli altri degli pezzi passivi della struttura (se neccesario)</a:t>
            </a:r>
            <a:endParaRPr b="0" lang="it-IT" sz="24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Sistemare l’uscita su file root che per ora è molto “spartana”: renderla più efficiente e compatta con una struttura magari simile ai dati sperimentali </a:t>
            </a:r>
            <a:endParaRPr b="0" lang="it-IT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144000"/>
            <a:ext cx="9071640" cy="793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2800" spc="-1" strike="noStrike">
                <a:solidFill>
                  <a:srgbClr val="ffffff"/>
                </a:solidFill>
                <a:latin typeface="Arial"/>
              </a:rPr>
              <a:t>Geometria quasi completa – tracce di mu a 100 MeV/c</a:t>
            </a:r>
            <a:endParaRPr b="0" lang="it-IT" sz="2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35280" y="1246320"/>
            <a:ext cx="3218040" cy="25084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3430440" y="1246320"/>
            <a:ext cx="3218400" cy="250848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3"/>
          <a:stretch/>
        </p:blipFill>
        <p:spPr>
          <a:xfrm>
            <a:off x="6824880" y="1246320"/>
            <a:ext cx="3218400" cy="250848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4"/>
          <a:stretch/>
        </p:blipFill>
        <p:spPr>
          <a:xfrm>
            <a:off x="35280" y="3993480"/>
            <a:ext cx="3217680" cy="250848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5"/>
          <a:stretch/>
        </p:blipFill>
        <p:spPr>
          <a:xfrm>
            <a:off x="3430440" y="3993480"/>
            <a:ext cx="3216960" cy="250884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6"/>
          <a:stretch/>
        </p:blipFill>
        <p:spPr>
          <a:xfrm>
            <a:off x="6824880" y="3993480"/>
            <a:ext cx="3217320" cy="2508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16000" y="14400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4400" spc="-1" strike="noStrike">
                <a:solidFill>
                  <a:srgbClr val="ffffff"/>
                </a:solidFill>
                <a:latin typeface="Arial"/>
              </a:rPr>
              <a:t>Confronto con o senza la BOX</a:t>
            </a:r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360000" y="3816000"/>
            <a:ext cx="4248000" cy="30564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2"/>
          <a:stretch/>
        </p:blipFill>
        <p:spPr>
          <a:xfrm>
            <a:off x="5256000" y="3825360"/>
            <a:ext cx="4248000" cy="305640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3"/>
          <a:stretch/>
        </p:blipFill>
        <p:spPr>
          <a:xfrm>
            <a:off x="345960" y="835920"/>
            <a:ext cx="4248000" cy="305640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4"/>
          <a:stretch/>
        </p:blipFill>
        <p:spPr>
          <a:xfrm>
            <a:off x="5250960" y="864000"/>
            <a:ext cx="4248000" cy="3056400"/>
          </a:xfrm>
          <a:prstGeom prst="rect">
            <a:avLst/>
          </a:prstGeom>
          <a:ln>
            <a:noFill/>
          </a:ln>
        </p:spPr>
      </p:pic>
      <p:sp>
        <p:nvSpPr>
          <p:cNvPr id="99" name="TextShape 2"/>
          <p:cNvSpPr txBox="1"/>
          <p:nvPr/>
        </p:nvSpPr>
        <p:spPr>
          <a:xfrm>
            <a:off x="288000" y="6814080"/>
            <a:ext cx="9576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Nessun campo magnetico con/senza Box (sopra/sotto)– particelle incidenti verticali partendo dal centro del rivelatore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3600" spc="-1" strike="noStrike">
                <a:solidFill>
                  <a:srgbClr val="ffffff"/>
                </a:solidFill>
                <a:latin typeface="Arial"/>
              </a:rPr>
              <a:t>Profile a 100, 300 e 600 MeV/c – e vs mu</a:t>
            </a:r>
            <a:endParaRPr b="0" lang="it-IT" sz="36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72000" y="108000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2"/>
          <a:stretch/>
        </p:blipFill>
        <p:spPr>
          <a:xfrm>
            <a:off x="3443400" y="1080000"/>
            <a:ext cx="3193920" cy="241992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3"/>
          <a:stretch/>
        </p:blipFill>
        <p:spPr>
          <a:xfrm>
            <a:off x="6813720" y="108000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4"/>
          <a:stretch/>
        </p:blipFill>
        <p:spPr>
          <a:xfrm>
            <a:off x="72000" y="373032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5"/>
          <a:stretch/>
        </p:blipFill>
        <p:spPr>
          <a:xfrm>
            <a:off x="3443400" y="3730320"/>
            <a:ext cx="3193920" cy="241992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6"/>
          <a:stretch/>
        </p:blipFill>
        <p:spPr>
          <a:xfrm>
            <a:off x="6813720" y="3730320"/>
            <a:ext cx="3194280" cy="2419920"/>
          </a:xfrm>
          <a:prstGeom prst="rect">
            <a:avLst/>
          </a:prstGeom>
          <a:ln>
            <a:noFill/>
          </a:ln>
        </p:spPr>
      </p:pic>
      <p:sp>
        <p:nvSpPr>
          <p:cNvPr id="107" name="TextShape 2"/>
          <p:cNvSpPr txBox="1"/>
          <p:nvPr/>
        </p:nvSpPr>
        <p:spPr>
          <a:xfrm>
            <a:off x="288000" y="6814080"/>
            <a:ext cx="9576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Qui sono presenti sia la BOX di Al che un campo magnetico – particelle incidenti verticali partendo dal centro del rivelatore : elettroni sopra e muoni sotto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3600" spc="-1" strike="noStrike">
                <a:solidFill>
                  <a:srgbClr val="ffffff"/>
                </a:solidFill>
                <a:latin typeface="Arial"/>
              </a:rPr>
              <a:t>Profile a 100, 300 e 600 MeV/c – e vs mu</a:t>
            </a:r>
            <a:endParaRPr b="0" lang="it-IT" sz="36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1"/>
          <a:stretch/>
        </p:blipFill>
        <p:spPr>
          <a:xfrm>
            <a:off x="72000" y="108000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2"/>
          <a:stretch/>
        </p:blipFill>
        <p:spPr>
          <a:xfrm>
            <a:off x="3443400" y="1080000"/>
            <a:ext cx="3193920" cy="241992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3"/>
          <a:stretch/>
        </p:blipFill>
        <p:spPr>
          <a:xfrm>
            <a:off x="6813720" y="108000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4"/>
          <a:stretch/>
        </p:blipFill>
        <p:spPr>
          <a:xfrm>
            <a:off x="72000" y="373032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5"/>
          <a:stretch/>
        </p:blipFill>
        <p:spPr>
          <a:xfrm>
            <a:off x="6813720" y="3730320"/>
            <a:ext cx="3194280" cy="241992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6"/>
          <a:stretch/>
        </p:blipFill>
        <p:spPr>
          <a:xfrm>
            <a:off x="3443400" y="3730320"/>
            <a:ext cx="3194280" cy="2419920"/>
          </a:xfrm>
          <a:prstGeom prst="rect">
            <a:avLst/>
          </a:prstGeom>
          <a:ln>
            <a:noFill/>
          </a:ln>
        </p:spPr>
      </p:pic>
      <p:sp>
        <p:nvSpPr>
          <p:cNvPr id="115" name="TextShape 2"/>
          <p:cNvSpPr txBox="1"/>
          <p:nvPr/>
        </p:nvSpPr>
        <p:spPr>
          <a:xfrm>
            <a:off x="288000" y="6814440"/>
            <a:ext cx="9576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Qui sono presenti sia la BOX di Al che un campo magnetico – particelle incidenti verticali partendo dal centro del rivelatore : elettroni sopra e muoni sotto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144000"/>
            <a:ext cx="9071640" cy="793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2800" spc="-1" strike="noStrike">
                <a:solidFill>
                  <a:srgbClr val="ffffff"/>
                </a:solidFill>
                <a:latin typeface="Arial"/>
              </a:rPr>
              <a:t>Profile integrato su tutti i theta a 100, 300 e 600 MeV/c – e (sopra) vs mu (sotto)</a:t>
            </a:r>
            <a:endParaRPr b="0" lang="it-IT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216000" y="6624000"/>
            <a:ext cx="95760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Qui sono presenti sia la BOX/Struttura </a:t>
            </a:r>
            <a:r>
              <a:rPr b="0" lang="it-IT" sz="1800" spc="-1" strike="noStrike">
                <a:latin typeface="Arial"/>
              </a:rPr>
              <a:t>di Al minimale del tracker  che un </a:t>
            </a:r>
            <a:r>
              <a:rPr b="1" lang="it-IT" sz="1800" spc="-1" strike="noStrike">
                <a:latin typeface="Arial"/>
              </a:rPr>
              <a:t>campo magnetico custom</a:t>
            </a:r>
            <a:r>
              <a:rPr b="0" lang="it-IT" sz="1800" spc="-1" strike="noStrike">
                <a:latin typeface="Arial"/>
              </a:rPr>
              <a:t> – particelle incidenti con </a:t>
            </a:r>
            <a:r>
              <a:rPr b="0" lang="it-IT" sz="1800" spc="-1" strike="noStrike">
                <a:latin typeface="Arial"/>
                <a:ea typeface="Arial"/>
              </a:rPr>
              <a:t>θ</a:t>
            </a:r>
            <a:r>
              <a:rPr b="0" lang="it-IT" sz="1800" spc="-1" strike="noStrike">
                <a:latin typeface="Arial"/>
                <a:ea typeface="Arial"/>
              </a:rPr>
              <a:t>=</a:t>
            </a:r>
            <a:r>
              <a:rPr b="0" lang="it-IT" sz="1800" spc="-1" strike="noStrike">
                <a:latin typeface="Arial"/>
                <a:ea typeface="Arial"/>
              </a:rPr>
              <a:t>+- </a:t>
            </a:r>
            <a:r>
              <a:rPr b="0" lang="it-IT" sz="1800" spc="-1" strike="noStrike">
                <a:latin typeface="Arial"/>
              </a:rPr>
              <a:t>15deg (distr. Isotropa ) partendo dalla posizione del centro del rivelatore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1"/>
          <a:stretch/>
        </p:blipFill>
        <p:spPr>
          <a:xfrm>
            <a:off x="72000" y="1080000"/>
            <a:ext cx="3195000" cy="242064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2"/>
          <a:stretch/>
        </p:blipFill>
        <p:spPr>
          <a:xfrm>
            <a:off x="3443400" y="1080000"/>
            <a:ext cx="3194640" cy="242064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3"/>
          <a:stretch/>
        </p:blipFill>
        <p:spPr>
          <a:xfrm>
            <a:off x="6813720" y="1080000"/>
            <a:ext cx="3195000" cy="242064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4"/>
          <a:stretch/>
        </p:blipFill>
        <p:spPr>
          <a:xfrm>
            <a:off x="72000" y="3730320"/>
            <a:ext cx="3195000" cy="242064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5"/>
          <a:stretch/>
        </p:blipFill>
        <p:spPr>
          <a:xfrm>
            <a:off x="3443400" y="3730320"/>
            <a:ext cx="3194640" cy="242064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6"/>
          <a:stretch/>
        </p:blipFill>
        <p:spPr>
          <a:xfrm>
            <a:off x="6813720" y="3730320"/>
            <a:ext cx="3195000" cy="2420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4400" spc="-1" strike="noStrike">
                <a:solidFill>
                  <a:srgbClr val="ffffff"/>
                </a:solidFill>
                <a:latin typeface="Arial"/>
              </a:rPr>
              <a:t>Simulazioni con il Chi2</a:t>
            </a:r>
            <a:endParaRPr b="0" lang="it-IT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144000" y="1334880"/>
            <a:ext cx="9551160" cy="240912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864000" y="3024000"/>
            <a:ext cx="3744000" cy="720000"/>
          </a:xfrm>
          <a:prstGeom prst="ellipse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127" name="" descr=""/>
          <p:cNvPicPr/>
          <p:nvPr/>
        </p:nvPicPr>
        <p:blipFill>
          <a:blip r:embed="rId2"/>
          <a:stretch/>
        </p:blipFill>
        <p:spPr>
          <a:xfrm>
            <a:off x="72000" y="3790800"/>
            <a:ext cx="7688160" cy="2761200"/>
          </a:xfrm>
          <a:prstGeom prst="rect">
            <a:avLst/>
          </a:prstGeom>
          <a:ln>
            <a:noFill/>
          </a:ln>
        </p:spPr>
      </p:pic>
      <p:sp>
        <p:nvSpPr>
          <p:cNvPr id="128" name="TextShape 3"/>
          <p:cNvSpPr txBox="1"/>
          <p:nvPr/>
        </p:nvSpPr>
        <p:spPr>
          <a:xfrm>
            <a:off x="7560000" y="5112000"/>
            <a:ext cx="15584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P=600 MeV/c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360" y="14400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it-IT" sz="2800" spc="-1" strike="noStrike">
                <a:solidFill>
                  <a:srgbClr val="ffffff"/>
                </a:solidFill>
                <a:latin typeface="Arial"/>
              </a:rPr>
              <a:t>Chi2 integrato su tutti i theta a 100 e 300 MeV/c</a:t>
            </a:r>
            <a:endParaRPr b="0" lang="it-IT" sz="2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504000" y="792000"/>
            <a:ext cx="9206280" cy="331200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2"/>
          <a:stretch/>
        </p:blipFill>
        <p:spPr>
          <a:xfrm>
            <a:off x="504000" y="3528000"/>
            <a:ext cx="9206280" cy="331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2025-02-18T11:48:06Z</dcterms:created>
  <dc:creator/>
  <dc:description/>
  <dc:language>it-IT</dc:language>
  <cp:lastModifiedBy/>
  <dcterms:modified xsi:type="dcterms:W3CDTF">2025-02-21T14:45:15Z</dcterms:modified>
  <cp:revision>37</cp:revision>
  <dc:subject/>
  <dc:title>Blue Curve</dc:title>
</cp:coreProperties>
</file>