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  <p:sldId id="259" r:id="rId7"/>
    <p:sldId id="309" r:id="rId8"/>
    <p:sldId id="310" r:id="rId9"/>
  </p:sldIdLst>
  <p:sldSz cx="12192000" cy="6858000"/>
  <p:notesSz cx="6858000" cy="9144000"/>
  <p:defaultTextStyle>
    <a:defPPr>
      <a:defRPr lang="it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5213"/>
  </p:normalViewPr>
  <p:slideViewPr>
    <p:cSldViewPr snapToGrid="0">
      <p:cViewPr varScale="1">
        <p:scale>
          <a:sx n="127" d="100"/>
          <a:sy n="127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DA032-1FED-7D9D-AD1E-12026398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B40AC8-491B-5A2D-223E-842CCBCC5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C65390-799B-7FA1-24A0-BC4613E3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0F28D4-CC6D-DB55-209D-91665363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D519E2-3711-ACD2-42A8-BA4AD2A7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250559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84C144-257E-5CE0-EF30-EFEF1449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651517-4770-61E9-ADF8-AF83F1AD2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C7B49B-A364-F2BE-348F-CC5A9CD4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F18D46-8D66-F83C-4C9F-0888551F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EFF451-048D-D4AB-A25B-C14BA0A5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195882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D4E290A-4328-7837-6148-373F38F82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0A2BF4-3007-EEE8-0D8C-394F8459D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2B8264-9E5F-BF62-08FA-C6F457C4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AA0556-0BAE-3E15-5EA5-4E1C190E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9805EA-C5ED-1718-2962-E2DD6B49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122410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532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70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5845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0BFDC-54C6-C0F0-4B27-AF2B0F0A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9DC226-D249-7CEE-D616-6BC97570D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C8DDF9-A8DF-C8BA-928D-15422D18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7E9CBB-48F7-849F-EF02-7B5BAB7D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4CFD8F-D89B-1728-D25D-6C10285A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272391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06432-6FD0-10E3-46B5-FE56F05A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D3123D-1BF1-7F70-95A4-F504BCA9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E3CEC4-EC65-FC76-CDD1-60B7E2FD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B9116E-AEDB-475A-6395-FC03955E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A8ED3D-C123-052B-3574-23CE4047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106156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A0E86-E10F-34E9-CDB0-7E8D584C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0662C8-4852-219B-55FD-264222A23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DD1D73-D847-A24B-5F3C-DC9293255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54FFF6-FF92-3C52-F3FD-BBF6CDED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BAB1C3-0BEB-0CE3-6CF4-E80D91C3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D20BF4-F3C3-E64F-3840-7C46AC1A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345511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DD3277-0C80-C4CD-9825-3C700777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A4410A-32B7-A844-F9D4-FCFFF43F5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D4B485-CF14-61C0-646C-9334339D1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EC78571-4F8B-E633-E7BF-4E78C7235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5772213-94CB-AC03-60B3-3BEE0B4C2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CB4305-1EEC-013E-8C0E-B336D5A6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4026FE2-31AD-7712-A679-7ACF705D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FEC9EF1-A18D-BCE5-093D-9946DC72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4644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049776-518D-8DE7-8D41-BC965F06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30BE61-636D-35AE-C938-97F15F37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4B1E2B-0133-08E0-C633-392CFCE5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8D071F-DE48-3AD8-B17C-0B73B87D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297280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C04215-D887-888A-FE29-859DEE8B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2DEF33-6EAF-7099-EDBE-0815EE37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4F2D2B-80B5-A960-425A-C6096A40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138954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FB3D4-15DC-4D3A-C0D2-C950B234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079252-C7EB-CAD4-133E-92DA5F01D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231EF1-1028-D6A8-DA35-382E6A59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29F5AE-2654-8BF0-F7AE-D3BC9BE0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13E5E6-8560-5546-A299-5188CDAC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914A5F-D36E-F2E8-CF62-EEBB74B7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289706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5F322-1089-DBBF-5FC4-C4ABD4D5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353B642-379F-C1CF-BCD2-33F30BBF9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C3D31A-59DB-4849-D3A8-E762751B5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D15B76-91B6-528B-B50C-E757B3A3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E3E8B7-8492-27CA-FE8A-2405C7F5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D73F55-5016-1972-BE03-DECA8995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242148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756E9C-725B-F895-8A32-B2E06B8C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6EA251-BD64-CC94-5AA5-C694A6044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59EFEA-19DC-4F83-BE19-38AC35ABB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D12C61-9B53-2D4E-A1E8-6ABFBBF20E49}" type="datetimeFigureOut">
              <a:rPr lang="it-US" smtClean="0"/>
              <a:t>3/24/25</a:t>
            </a:fld>
            <a:endParaRPr lang="it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237F28-CE51-E96E-31F2-84A460604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B03269-DDCD-5F97-39E1-E4BC21FC6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8A0C4-251D-C647-96AC-AF00412A5555}" type="slidenum">
              <a:rPr lang="it-US" smtClean="0"/>
              <a:t>‹#›</a:t>
            </a:fld>
            <a:endParaRPr lang="it-US"/>
          </a:p>
        </p:txBody>
      </p:sp>
    </p:spTree>
    <p:extLst>
      <p:ext uri="{BB962C8B-B14F-4D97-AF65-F5344CB8AC3E}">
        <p14:creationId xmlns:p14="http://schemas.microsoft.com/office/powerpoint/2010/main" val="37352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etp.physik.uni-muenchen.de/pics/wwfloatingscale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A5F7F-2D34-8C78-0EC7-0DAA7826D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I</a:t>
            </a:r>
            <a:r>
              <a:rPr lang="it-US" dirty="0">
                <a:solidFill>
                  <a:srgbClr val="C00000"/>
                </a:solidFill>
              </a:rPr>
              <a:t>ntepretazione dei risultati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67D261-BDD9-4592-16B1-22389F850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US" dirty="0"/>
              <a:t>Masterclass ATLAS, Roma </a:t>
            </a:r>
            <a:r>
              <a:rPr lang="it-US"/>
              <a:t>Tre </a:t>
            </a:r>
            <a:r>
              <a:rPr lang="en-US" dirty="0"/>
              <a:t>25</a:t>
            </a:r>
            <a:r>
              <a:rPr lang="it-US"/>
              <a:t>/3/202</a:t>
            </a:r>
            <a:r>
              <a:rPr lang="en-US" dirty="0"/>
              <a:t>5</a:t>
            </a:r>
            <a:endParaRPr lang="it-US" dirty="0"/>
          </a:p>
        </p:txBody>
      </p:sp>
    </p:spTree>
    <p:extLst>
      <p:ext uri="{BB962C8B-B14F-4D97-AF65-F5344CB8AC3E}">
        <p14:creationId xmlns:p14="http://schemas.microsoft.com/office/powerpoint/2010/main" val="158878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5EDB2-BF10-A5E6-DD17-A5C6D265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US" dirty="0">
                <a:solidFill>
                  <a:srgbClr val="C00000"/>
                </a:solidFill>
              </a:rPr>
              <a:t>Misure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875A90-CCCF-B414-40CC-18AB1428E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apporto W</a:t>
            </a:r>
            <a:r>
              <a:rPr lang="it-US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W</a:t>
            </a:r>
            <a:r>
              <a:rPr lang="it-US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/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Confrontiamo la misura fatta da voi con la misura fatta da ATLAS </a:t>
            </a:r>
            <a:endParaRPr lang="it-IT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misure sono in accordo tra loro? </a:t>
            </a:r>
            <a:endParaRPr lang="it-IT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Cosa possiamo dire sulle incertezze delle due misure? </a:t>
            </a:r>
            <a:endParaRPr lang="it-IT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istribuzione angolare negli eventi candidati H in WW</a:t>
            </a:r>
          </a:p>
          <a:p>
            <a:pPr lvl="1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US" sz="2000" dirty="0">
                <a:latin typeface="Arial" panose="020B0604020202020204" pitchFamily="34" charset="0"/>
                <a:cs typeface="Arial" panose="020B0604020202020204" pitchFamily="34" charset="0"/>
              </a:rPr>
              <a:t>stogramma ottenuto</a:t>
            </a:r>
          </a:p>
          <a:p>
            <a:pPr lvl="1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US" sz="2000" dirty="0">
                <a:latin typeface="Arial" panose="020B0604020202020204" pitchFamily="34" charset="0"/>
                <a:cs typeface="Arial" panose="020B0604020202020204" pitchFamily="34" charset="0"/>
              </a:rPr>
              <a:t>onfronto con il modello</a:t>
            </a:r>
          </a:p>
          <a:p>
            <a:pPr lvl="2"/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Cosa notiamo? </a:t>
            </a:r>
            <a:endParaRPr lang="it-IT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Abbiamo un buon accordo tra dati sperimentali e valori attesi dalle simulazioni? </a:t>
            </a:r>
            <a:endParaRPr lang="it-IT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Dove si distribuisce maggiormente il segnale del bosone di Higgs (</a:t>
            </a:r>
            <a:r>
              <a:rPr lang="it-IT" sz="1800" dirty="0">
                <a:solidFill>
                  <a:srgbClr val="C61E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istogramma rosso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? </a:t>
            </a:r>
            <a:endParaRPr lang="it-IT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it-US" dirty="0"/>
          </a:p>
        </p:txBody>
      </p:sp>
    </p:spTree>
    <p:extLst>
      <p:ext uri="{BB962C8B-B14F-4D97-AF65-F5344CB8AC3E}">
        <p14:creationId xmlns:p14="http://schemas.microsoft.com/office/powerpoint/2010/main" val="130859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4E2EF-6AA7-A15C-09F9-14A9C0C7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US" dirty="0">
                <a:solidFill>
                  <a:srgbClr val="C00000"/>
                </a:solidFill>
              </a:rPr>
              <a:t>Anche ATLAS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F7EB39-15F0-6B38-1CCD-7D8EC025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39" y="1580118"/>
            <a:ext cx="10515600" cy="4351338"/>
          </a:xfrm>
        </p:spPr>
        <p:txBody>
          <a:bodyPr/>
          <a:lstStyle/>
          <a:p>
            <a:r>
              <a:rPr lang="it-IT" dirty="0" err="1"/>
              <a:t>N</a:t>
            </a:r>
            <a:r>
              <a:rPr lang="it-US" dirty="0"/>
              <a:t>on ha osservato subito il bosone di Higgs…</a:t>
            </a:r>
          </a:p>
          <a:p>
            <a:r>
              <a:rPr lang="it-US" dirty="0"/>
              <a:t>Per la scoperta si è dovuta accumulare abbastanza statistica da poter escludere che l’eccesso osservato fosse dovuto ad una fluttuazione del contributo dei processi di fondo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AD6152-780D-C069-2256-03B89902F7C1}"/>
              </a:ext>
            </a:extLst>
          </p:cNvPr>
          <p:cNvSpPr txBox="1"/>
          <p:nvPr/>
        </p:nvSpPr>
        <p:spPr>
          <a:xfrm>
            <a:off x="682833" y="5093216"/>
            <a:ext cx="680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2"/>
              </a:rPr>
              <a:t>https://www.etp.physik.uni-muenchen.de/pics/wwfloatingscale.gif</a:t>
            </a:r>
            <a:endParaRPr lang="it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F797BB-BAB0-0EEB-5ED1-162E228C6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275" y="3229393"/>
            <a:ext cx="35941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7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0" y="668489"/>
            <a:ext cx="11799184" cy="5998318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r>
              <a:rPr lang="it-IT" sz="2056" spc="-1" dirty="0">
                <a:latin typeface="Cabin"/>
              </a:rPr>
              <a:t>In</a:t>
            </a:r>
            <a:r>
              <a:rPr lang="it-IT" sz="2056" spc="-1" dirty="0">
                <a:solidFill>
                  <a:srgbClr val="000000"/>
                </a:solidFill>
                <a:latin typeface="Cabin"/>
              </a:rPr>
              <a:t>izieremo alle ore 16:00 un collegamento con dei ricercatori (Martin and Matt) dal CERN di Ginevra</a:t>
            </a:r>
            <a:endParaRPr lang="it-IT" sz="2056" spc="-1" dirty="0">
              <a:latin typeface="Arial"/>
            </a:endParaRPr>
          </a:p>
          <a:p>
            <a:endParaRPr lang="it-IT" sz="2056" spc="-1" dirty="0">
              <a:latin typeface="Arial"/>
            </a:endParaRPr>
          </a:p>
          <a:p>
            <a:r>
              <a:rPr lang="it-IT" sz="2056" spc="-1" dirty="0">
                <a:solidFill>
                  <a:srgbClr val="000000"/>
                </a:solidFill>
                <a:latin typeface="Cabin"/>
              </a:rPr>
              <a:t>Saranno coinvolti studenti da altri istituti, la discussione </a:t>
            </a:r>
            <a:r>
              <a:rPr lang="it-IT" sz="2056" spc="-1" dirty="0" err="1">
                <a:solidFill>
                  <a:srgbClr val="000000"/>
                </a:solidFill>
                <a:latin typeface="Cabin"/>
              </a:rPr>
              <a:t>avverà</a:t>
            </a:r>
            <a:r>
              <a:rPr lang="it-IT" sz="2056" spc="-1" dirty="0">
                <a:solidFill>
                  <a:srgbClr val="000000"/>
                </a:solidFill>
                <a:latin typeface="Cabin"/>
              </a:rPr>
              <a:t> in inglese</a:t>
            </a:r>
            <a:endParaRPr lang="it-IT" sz="2056" spc="-1" dirty="0">
              <a:latin typeface="Arial"/>
            </a:endParaRPr>
          </a:p>
          <a:p>
            <a:pPr algn="just"/>
            <a:endParaRPr lang="it-IT" sz="2056" spc="-1" dirty="0">
              <a:latin typeface="Arial"/>
            </a:endParaRPr>
          </a:p>
          <a:p>
            <a:pPr algn="just"/>
            <a:endParaRPr lang="it-IT" sz="2056" spc="-1" dirty="0">
              <a:latin typeface="Arial"/>
            </a:endParaRPr>
          </a:p>
          <a:p>
            <a:pPr algn="just"/>
            <a:r>
              <a:rPr lang="it-IT" sz="2056" u="sng" spc="-1" dirty="0">
                <a:solidFill>
                  <a:srgbClr val="000000"/>
                </a:solidFill>
                <a:latin typeface="Cabin"/>
              </a:rPr>
              <a:t>Cosa faremo durante questa video conferenza?</a:t>
            </a:r>
            <a:endParaRPr lang="it-IT" sz="2056" spc="-1" dirty="0">
              <a:latin typeface="Arial"/>
            </a:endParaRPr>
          </a:p>
          <a:p>
            <a:pPr algn="just"/>
            <a:endParaRPr lang="it-IT" sz="2056" spc="-1" dirty="0">
              <a:latin typeface="Arial"/>
            </a:endParaRPr>
          </a:p>
          <a:p>
            <a:pPr marL="457200" indent="-457200" algn="just">
              <a:buAutoNum type="arabicParenR"/>
            </a:pPr>
            <a:r>
              <a:rPr lang="it-IT" sz="2056" spc="-1" dirty="0">
                <a:latin typeface="Cabin"/>
              </a:rPr>
              <a:t>Combinazione e discussione dei risultati che avete ottenuto voi oggi</a:t>
            </a:r>
          </a:p>
          <a:p>
            <a:pPr algn="just"/>
            <a:r>
              <a:rPr lang="it-IT" sz="2056" spc="-1" dirty="0">
                <a:latin typeface="Cabin"/>
              </a:rPr>
              <a:t> con quelli ottenuti dagli studenti degli altri istituti</a:t>
            </a:r>
            <a:endParaRPr lang="it-IT" sz="2056" spc="-1" dirty="0">
              <a:latin typeface="Arial"/>
            </a:endParaRPr>
          </a:p>
          <a:p>
            <a:pPr algn="just"/>
            <a:endParaRPr lang="it-IT" sz="2056" spc="-1" dirty="0">
              <a:latin typeface="Arial"/>
            </a:endParaRPr>
          </a:p>
          <a:p>
            <a:pPr algn="just"/>
            <a:r>
              <a:rPr lang="it-IT" sz="2056" spc="-1" dirty="0">
                <a:latin typeface="Cabin"/>
              </a:rPr>
              <a:t>2) 10 minuti di discussione aperta, in cui potete esporre le vostre domande, i vostri dubbi o le vostre curiosità</a:t>
            </a:r>
            <a:endParaRPr lang="it-IT" sz="2056" spc="-1" dirty="0">
              <a:latin typeface="Arial"/>
            </a:endParaRPr>
          </a:p>
          <a:p>
            <a:pPr algn="just"/>
            <a:endParaRPr lang="it-IT" sz="2056" spc="-1" dirty="0">
              <a:latin typeface="Arial"/>
            </a:endParaRPr>
          </a:p>
          <a:p>
            <a:pPr algn="just"/>
            <a:r>
              <a:rPr lang="it-IT" sz="2056" spc="-1" dirty="0">
                <a:latin typeface="Cabin"/>
              </a:rPr>
              <a:t>3) Quiz finale </a:t>
            </a:r>
            <a:endParaRPr lang="it-IT" sz="2056" spc="-1" dirty="0">
              <a:latin typeface="Arial"/>
            </a:endParaRPr>
          </a:p>
          <a:p>
            <a:pPr algn="just"/>
            <a:endParaRPr lang="it-IT" sz="2056" spc="-1" dirty="0">
              <a:latin typeface="Arial"/>
            </a:endParaRPr>
          </a:p>
          <a:p>
            <a:pPr algn="just"/>
            <a:r>
              <a:rPr lang="it-IT" sz="2056" spc="-1" dirty="0">
                <a:latin typeface="Cabin"/>
              </a:rPr>
              <a:t>4) Saluti alle ore 5:00 </a:t>
            </a:r>
            <a:r>
              <a:rPr lang="it-IT" sz="2056" spc="-1" dirty="0" err="1">
                <a:latin typeface="Cabin"/>
              </a:rPr>
              <a:t>pm</a:t>
            </a:r>
            <a:endParaRPr lang="it-IT" sz="2056" spc="-1" dirty="0"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0" y="158254"/>
            <a:ext cx="12184707" cy="708374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algn="ctr"/>
            <a:r>
              <a:rPr lang="it-IT" sz="3870" b="1" spc="-1" dirty="0">
                <a:solidFill>
                  <a:srgbClr val="C00000"/>
                </a:solidFill>
                <a:latin typeface="Cabin"/>
              </a:rPr>
              <a:t>Introduzione alla video-conferenza con il CERN</a:t>
            </a:r>
            <a:endParaRPr lang="it-IT" sz="387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7" name="TextShape 3"/>
          <p:cNvSpPr txBox="1"/>
          <p:nvPr/>
        </p:nvSpPr>
        <p:spPr>
          <a:xfrm>
            <a:off x="4240404" y="5442329"/>
            <a:ext cx="7558780" cy="1349698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r>
              <a:rPr lang="it-IT" sz="1693" spc="-1" dirty="0">
                <a:latin typeface="Cabin"/>
              </a:rPr>
              <a:t>Collegamento con il CERN alle ore 16:00 in punto!</a:t>
            </a:r>
            <a:endParaRPr lang="it-IT" sz="1693" spc="-1" dirty="0">
              <a:latin typeface="Arial"/>
            </a:endParaRPr>
          </a:p>
          <a:p>
            <a:r>
              <a:rPr lang="en-GB" sz="1600" dirty="0"/>
              <a:t>https://</a:t>
            </a:r>
            <a:r>
              <a:rPr lang="en-GB" sz="1600" dirty="0" err="1"/>
              <a:t>cern.zoom.us</a:t>
            </a:r>
            <a:r>
              <a:rPr lang="en-GB" sz="1600" dirty="0"/>
              <a:t>/j/64496446527?pwd=TxgfexaANGK96GSB27q5jwaoBusn0P.1</a:t>
            </a:r>
          </a:p>
          <a:p>
            <a:endParaRPr lang="it-IT" sz="1451" spc="-1" dirty="0"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4240404" y="5311713"/>
            <a:ext cx="7558780" cy="1502083"/>
          </a:xfrm>
          <a:prstGeom prst="rect">
            <a:avLst/>
          </a:prstGeom>
          <a:noFill/>
          <a:ln w="18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IT" sz="217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FE32A5-8388-2019-0A0D-B0C386DFF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26"/>
          <a:stretch/>
        </p:blipFill>
        <p:spPr>
          <a:xfrm>
            <a:off x="7856776" y="1057456"/>
            <a:ext cx="4335224" cy="24179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C1DD496-D77C-FC9F-F080-036FC8E6E8DF}"/>
              </a:ext>
            </a:extLst>
          </p:cNvPr>
          <p:cNvSpPr/>
          <p:nvPr/>
        </p:nvSpPr>
        <p:spPr>
          <a:xfrm>
            <a:off x="8862645" y="1121581"/>
            <a:ext cx="874207" cy="25259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6694-3249-9531-57C7-DD7EEA90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>
                <a:solidFill>
                  <a:srgbClr val="C00000"/>
                </a:solidFill>
              </a:rPr>
              <a:t>Backup…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933E-DDE5-B600-3BCF-1050F0E7D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8989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435600" y="2494328"/>
            <a:ext cx="5980467" cy="4210621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6628109" y="2002893"/>
            <a:ext cx="5298636" cy="1558248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algn="just">
              <a:spcBef>
                <a:spcPts val="686"/>
              </a:spcBef>
              <a:spcAft>
                <a:spcPts val="686"/>
              </a:spcAft>
            </a:pPr>
            <a:r>
              <a:rPr lang="it-IT" sz="1935" b="1" spc="-1" dirty="0">
                <a:solidFill>
                  <a:srgbClr val="FF0000"/>
                </a:solidFill>
                <a:latin typeface="Cabin"/>
                <a:ea typeface="Noto Sans CJK SC"/>
              </a:rPr>
              <a:t>Segnale di Higgs che ci si aspetta in base ai dati raccolti</a:t>
            </a:r>
            <a:endParaRPr lang="it-IT" sz="1935" spc="-1" dirty="0">
              <a:latin typeface="Arial"/>
            </a:endParaRPr>
          </a:p>
          <a:p>
            <a:pPr algn="just">
              <a:spcBef>
                <a:spcPts val="686"/>
              </a:spcBef>
              <a:spcAft>
                <a:spcPts val="686"/>
              </a:spcAft>
            </a:pPr>
            <a:r>
              <a:rPr lang="it-IT" sz="1935" b="1" spc="-1" dirty="0">
                <a:solidFill>
                  <a:srgbClr val="00A933"/>
                </a:solidFill>
                <a:latin typeface="Cabin"/>
                <a:ea typeface="Noto Sans CJK SC"/>
              </a:rPr>
              <a:t>Fondo aspettato (eventi che “mimano” il segnale che cerchiamo, </a:t>
            </a:r>
            <a:r>
              <a:rPr lang="it-IT" sz="1935" b="1" spc="-1" dirty="0" err="1">
                <a:solidFill>
                  <a:srgbClr val="00A933"/>
                </a:solidFill>
                <a:latin typeface="Cabin"/>
                <a:ea typeface="Noto Sans CJK SC"/>
              </a:rPr>
              <a:t>cioe’</a:t>
            </a:r>
            <a:r>
              <a:rPr lang="it-IT" sz="1935" b="1" spc="-1" dirty="0">
                <a:solidFill>
                  <a:srgbClr val="00A933"/>
                </a:solidFill>
                <a:latin typeface="Cabin"/>
                <a:ea typeface="Noto Sans CJK SC"/>
              </a:rPr>
              <a:t> eventi con stato finale simile)</a:t>
            </a:r>
            <a:endParaRPr lang="it-IT" sz="1935" spc="-1" dirty="0">
              <a:latin typeface="Arial"/>
            </a:endParaRPr>
          </a:p>
          <a:p>
            <a:pPr algn="just">
              <a:spcBef>
                <a:spcPts val="686"/>
              </a:spcBef>
              <a:spcAft>
                <a:spcPts val="686"/>
              </a:spcAft>
            </a:pPr>
            <a:r>
              <a:rPr lang="it-IT" sz="1935" b="1" spc="-1" dirty="0">
                <a:solidFill>
                  <a:srgbClr val="3465A4"/>
                </a:solidFill>
                <a:latin typeface="Cabin"/>
                <a:ea typeface="Noto Sans CJK SC"/>
              </a:rPr>
              <a:t>Eventi WW che non derivano dal decadimento di un bosone di Higgs (anche questo </a:t>
            </a:r>
            <a:r>
              <a:rPr lang="it-IT" sz="1935" b="1" spc="-1" dirty="0" err="1">
                <a:solidFill>
                  <a:srgbClr val="3465A4"/>
                </a:solidFill>
                <a:latin typeface="Cabin"/>
                <a:ea typeface="Noto Sans CJK SC"/>
              </a:rPr>
              <a:t>e’</a:t>
            </a:r>
            <a:r>
              <a:rPr lang="it-IT" sz="1935" b="1" spc="-1" dirty="0">
                <a:solidFill>
                  <a:srgbClr val="3465A4"/>
                </a:solidFill>
                <a:latin typeface="Cabin"/>
                <a:ea typeface="Noto Sans CJK SC"/>
              </a:rPr>
              <a:t> un fondo per noi)</a:t>
            </a:r>
            <a:endParaRPr lang="it-IT" sz="1935" spc="-1" dirty="0"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2540693" y="0"/>
            <a:ext cx="7111165" cy="783695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algn="ctr"/>
            <a:r>
              <a:rPr lang="it-IT" sz="3870" b="1" spc="-1">
                <a:solidFill>
                  <a:srgbClr val="127AE9"/>
                </a:solidFill>
                <a:latin typeface="Cabin"/>
              </a:rPr>
              <a:t>Segnale del bosone di Higgs</a:t>
            </a:r>
            <a:endParaRPr lang="it-IT" sz="3870" spc="-1">
              <a:latin typeface="Arial"/>
            </a:endParaRPr>
          </a:p>
        </p:txBody>
      </p:sp>
      <p:sp>
        <p:nvSpPr>
          <p:cNvPr id="54" name="TextShape 4"/>
          <p:cNvSpPr txBox="1"/>
          <p:nvPr/>
        </p:nvSpPr>
        <p:spPr>
          <a:xfrm>
            <a:off x="5134885" y="3823933"/>
            <a:ext cx="1828623" cy="446706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r>
              <a:rPr lang="it-IT" sz="2177" b="1" spc="-1" dirty="0">
                <a:latin typeface="Cabin"/>
              </a:rPr>
              <a:t>Dati simulati</a:t>
            </a:r>
            <a:endParaRPr lang="it-IT" sz="2177" spc="-1" dirty="0">
              <a:latin typeface="Arial"/>
            </a:endParaRPr>
          </a:p>
        </p:txBody>
      </p:sp>
      <p:sp>
        <p:nvSpPr>
          <p:cNvPr id="55" name="TextShape 5"/>
          <p:cNvSpPr txBox="1"/>
          <p:nvPr/>
        </p:nvSpPr>
        <p:spPr>
          <a:xfrm>
            <a:off x="6628109" y="5386593"/>
            <a:ext cx="5224636" cy="949142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noAutofit/>
          </a:bodyPr>
          <a:lstStyle/>
          <a:p>
            <a:pPr algn="just"/>
            <a:r>
              <a:rPr lang="it-IT" sz="1814" spc="-1" dirty="0">
                <a:latin typeface="Cabin"/>
                <a:ea typeface="Noto Sans CJK SC"/>
              </a:rPr>
              <a:t>Usiamo le simulazioni per quantificare sia il contributo dei processi </a:t>
            </a:r>
            <a:r>
              <a:rPr lang="it-IT" sz="1814" spc="-1" dirty="0" err="1">
                <a:latin typeface="Cabin"/>
                <a:ea typeface="Noto Sans CJK SC"/>
              </a:rPr>
              <a:t>giò</a:t>
            </a:r>
            <a:r>
              <a:rPr lang="it-IT" sz="1814" spc="-1" dirty="0">
                <a:latin typeface="Cabin"/>
                <a:ea typeface="Noto Sans CJK SC"/>
              </a:rPr>
              <a:t> noti (processi di fondo) sia di modelli di segnali nuovi che vogliamo scovare </a:t>
            </a:r>
            <a:endParaRPr lang="it-IT" sz="1814" spc="-1" dirty="0">
              <a:latin typeface="Arial"/>
            </a:endParaRPr>
          </a:p>
        </p:txBody>
      </p:sp>
      <p:sp>
        <p:nvSpPr>
          <p:cNvPr id="56" name="Line 6"/>
          <p:cNvSpPr/>
          <p:nvPr/>
        </p:nvSpPr>
        <p:spPr>
          <a:xfrm>
            <a:off x="5858189" y="4270639"/>
            <a:ext cx="20097" cy="530321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IT" sz="2177"/>
          </a:p>
        </p:txBody>
      </p:sp>
      <p:sp>
        <p:nvSpPr>
          <p:cNvPr id="57" name="Line 7"/>
          <p:cNvSpPr/>
          <p:nvPr/>
        </p:nvSpPr>
        <p:spPr>
          <a:xfrm flipH="1" flipV="1">
            <a:off x="2039814" y="3298348"/>
            <a:ext cx="623874" cy="1354637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IT" sz="2177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188546-81F0-B78F-4E87-7609ECD57CB8}"/>
              </a:ext>
            </a:extLst>
          </p:cNvPr>
          <p:cNvSpPr txBox="1"/>
          <p:nvPr/>
        </p:nvSpPr>
        <p:spPr>
          <a:xfrm>
            <a:off x="528761" y="2929017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86"/>
              </a:spcBef>
              <a:spcAft>
                <a:spcPts val="686"/>
              </a:spcAft>
            </a:pPr>
            <a:r>
              <a:rPr lang="it-IT" sz="1800" b="1" spc="-1" dirty="0">
                <a:solidFill>
                  <a:srgbClr val="000000"/>
                </a:solidFill>
                <a:latin typeface="Cabin"/>
                <a:ea typeface="Noto Sans CJK SC"/>
              </a:rPr>
              <a:t>Dati sperimentali che avete analizzato voi</a:t>
            </a:r>
            <a:endParaRPr lang="it-IT" sz="1800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84C16-B527-44C8-C441-C264C164B388}"/>
              </a:ext>
            </a:extLst>
          </p:cNvPr>
          <p:cNvSpPr txBox="1"/>
          <p:nvPr/>
        </p:nvSpPr>
        <p:spPr>
          <a:xfrm>
            <a:off x="638070" y="928050"/>
            <a:ext cx="10656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spc="-1" dirty="0">
                <a:latin typeface="Cabin"/>
              </a:rPr>
              <a:t>Questo che vediamo qui sotto è un istogramma. Un istogramma è la rappresentazione grafica dei valori assunti da una certa variabile. In questo caso la variabile in questione è l’angolo </a:t>
            </a:r>
            <a:r>
              <a:rPr lang="it-IT" sz="1800" b="1" spc="-1" dirty="0" err="1">
                <a:latin typeface="Cabin"/>
              </a:rPr>
              <a:t>DeltaPhi</a:t>
            </a:r>
            <a:r>
              <a:rPr lang="it-IT" sz="1800" spc="-1" dirty="0">
                <a:latin typeface="Cabin"/>
              </a:rPr>
              <a:t> tra i due leptoni.</a:t>
            </a:r>
            <a:endParaRPr lang="it-IT" sz="1800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1531613" y="6583188"/>
            <a:ext cx="5845593" cy="60016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48" hangingPunct="0">
              <a:spcBef>
                <a:spcPts val="600"/>
              </a:spcBef>
              <a:buSzPct val="100000"/>
              <a:buFontTx/>
              <a:buChar char="•"/>
            </a:pPr>
            <a:endParaRPr lang="it-IT" sz="2800">
              <a:solidFill>
                <a:srgbClr val="000000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9" name="Line">
            <a:extLst>
              <a:ext uri="{FF2B5EF4-FFF2-40B4-BE49-F238E27FC236}">
                <a16:creationId xmlns:a16="http://schemas.microsoft.com/office/drawing/2014/main" id="{C4101452-E766-294B-96F5-E045648328A6}"/>
              </a:ext>
            </a:extLst>
          </p:cNvPr>
          <p:cNvSpPr/>
          <p:nvPr/>
        </p:nvSpPr>
        <p:spPr>
          <a:xfrm rot="4020000">
            <a:off x="2633911" y="1801877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id="{A989EE9C-A81E-C840-BEE3-8C8719E63017}"/>
              </a:ext>
            </a:extLst>
          </p:cNvPr>
          <p:cNvSpPr/>
          <p:nvPr/>
        </p:nvSpPr>
        <p:spPr>
          <a:xfrm rot="19740000">
            <a:off x="2782538" y="2146966"/>
            <a:ext cx="427136" cy="42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2446DB0C-9C3B-A445-90EC-7773D0FE816C}"/>
              </a:ext>
            </a:extLst>
          </p:cNvPr>
          <p:cNvSpPr/>
          <p:nvPr/>
        </p:nvSpPr>
        <p:spPr>
          <a:xfrm>
            <a:off x="2989264" y="1805584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2" name="Arrow">
            <a:extLst>
              <a:ext uri="{FF2B5EF4-FFF2-40B4-BE49-F238E27FC236}">
                <a16:creationId xmlns:a16="http://schemas.microsoft.com/office/drawing/2014/main" id="{BBAAA70A-44DE-F641-90C0-49030B5C6E21}"/>
              </a:ext>
            </a:extLst>
          </p:cNvPr>
          <p:cNvSpPr/>
          <p:nvPr/>
        </p:nvSpPr>
        <p:spPr>
          <a:xfrm>
            <a:off x="4071937" y="1730375"/>
            <a:ext cx="2089151" cy="78422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82648FAA-EDD4-B542-8A08-8FD9B245CB3A}"/>
              </a:ext>
            </a:extLst>
          </p:cNvPr>
          <p:cNvSpPr/>
          <p:nvPr/>
        </p:nvSpPr>
        <p:spPr>
          <a:xfrm>
            <a:off x="2832101" y="1535114"/>
            <a:ext cx="457200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4" name="Circle">
            <a:extLst>
              <a:ext uri="{FF2B5EF4-FFF2-40B4-BE49-F238E27FC236}">
                <a16:creationId xmlns:a16="http://schemas.microsoft.com/office/drawing/2014/main" id="{B600E79B-74D5-5246-B7DA-4FC1642190B5}"/>
              </a:ext>
            </a:extLst>
          </p:cNvPr>
          <p:cNvSpPr/>
          <p:nvPr/>
        </p:nvSpPr>
        <p:spPr>
          <a:xfrm>
            <a:off x="2374900" y="2122487"/>
            <a:ext cx="457200" cy="458788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15445609-446D-0149-8A5C-7F0DA5E7DC77}"/>
              </a:ext>
            </a:extLst>
          </p:cNvPr>
          <p:cNvSpPr/>
          <p:nvPr/>
        </p:nvSpPr>
        <p:spPr>
          <a:xfrm>
            <a:off x="3159126" y="2189163"/>
            <a:ext cx="455612" cy="455612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6" name="Oval">
            <a:extLst>
              <a:ext uri="{FF2B5EF4-FFF2-40B4-BE49-F238E27FC236}">
                <a16:creationId xmlns:a16="http://schemas.microsoft.com/office/drawing/2014/main" id="{2C1E901C-A962-FB44-98F7-C8414F7B726A}"/>
              </a:ext>
            </a:extLst>
          </p:cNvPr>
          <p:cNvSpPr/>
          <p:nvPr/>
        </p:nvSpPr>
        <p:spPr>
          <a:xfrm>
            <a:off x="2012951" y="1077912"/>
            <a:ext cx="2025649" cy="2024063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7" name="Arrow">
            <a:extLst>
              <a:ext uri="{FF2B5EF4-FFF2-40B4-BE49-F238E27FC236}">
                <a16:creationId xmlns:a16="http://schemas.microsoft.com/office/drawing/2014/main" id="{02700FE3-4D4A-7242-AE7D-8827E5A9C0B7}"/>
              </a:ext>
            </a:extLst>
          </p:cNvPr>
          <p:cNvSpPr/>
          <p:nvPr/>
        </p:nvSpPr>
        <p:spPr>
          <a:xfrm rot="10800000">
            <a:off x="6291263" y="1730375"/>
            <a:ext cx="2090738" cy="784225"/>
          </a:xfrm>
          <a:prstGeom prst="rightArrow">
            <a:avLst>
              <a:gd name="adj1" fmla="val 50000"/>
              <a:gd name="adj2" fmla="val 50049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8" name="Line">
            <a:extLst>
              <a:ext uri="{FF2B5EF4-FFF2-40B4-BE49-F238E27FC236}">
                <a16:creationId xmlns:a16="http://schemas.microsoft.com/office/drawing/2014/main" id="{AE407480-FCE2-8C4F-801D-AA5E568864E7}"/>
              </a:ext>
            </a:extLst>
          </p:cNvPr>
          <p:cNvSpPr/>
          <p:nvPr/>
        </p:nvSpPr>
        <p:spPr>
          <a:xfrm rot="4020000">
            <a:off x="8967232" y="1736012"/>
            <a:ext cx="430287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F11F6E8B-B33F-D34D-8973-CDEF7F014824}"/>
              </a:ext>
            </a:extLst>
          </p:cNvPr>
          <p:cNvSpPr/>
          <p:nvPr/>
        </p:nvSpPr>
        <p:spPr>
          <a:xfrm rot="19740000">
            <a:off x="9116673" y="2081913"/>
            <a:ext cx="427136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0" name="Line">
            <a:extLst>
              <a:ext uri="{FF2B5EF4-FFF2-40B4-BE49-F238E27FC236}">
                <a16:creationId xmlns:a16="http://schemas.microsoft.com/office/drawing/2014/main" id="{A30DECED-8592-0846-A9D7-D452F891AAB3}"/>
              </a:ext>
            </a:extLst>
          </p:cNvPr>
          <p:cNvSpPr/>
          <p:nvPr/>
        </p:nvSpPr>
        <p:spPr>
          <a:xfrm>
            <a:off x="9323389" y="1740533"/>
            <a:ext cx="427135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1" name="Circle">
            <a:extLst>
              <a:ext uri="{FF2B5EF4-FFF2-40B4-BE49-F238E27FC236}">
                <a16:creationId xmlns:a16="http://schemas.microsoft.com/office/drawing/2014/main" id="{0281A145-10BD-CB49-8EEA-F8A7D8340752}"/>
              </a:ext>
            </a:extLst>
          </p:cNvPr>
          <p:cNvSpPr/>
          <p:nvPr/>
        </p:nvSpPr>
        <p:spPr>
          <a:xfrm>
            <a:off x="9166226" y="1470026"/>
            <a:ext cx="455612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2" name="Circle">
            <a:extLst>
              <a:ext uri="{FF2B5EF4-FFF2-40B4-BE49-F238E27FC236}">
                <a16:creationId xmlns:a16="http://schemas.microsoft.com/office/drawing/2014/main" id="{FBE7AED6-2EA3-CE4A-A506-C5979CA53330}"/>
              </a:ext>
            </a:extLst>
          </p:cNvPr>
          <p:cNvSpPr/>
          <p:nvPr/>
        </p:nvSpPr>
        <p:spPr>
          <a:xfrm>
            <a:off x="8707437" y="2057401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3" name="Circle">
            <a:extLst>
              <a:ext uri="{FF2B5EF4-FFF2-40B4-BE49-F238E27FC236}">
                <a16:creationId xmlns:a16="http://schemas.microsoft.com/office/drawing/2014/main" id="{9A67B6D4-5322-A340-855F-84DFDD6B2006}"/>
              </a:ext>
            </a:extLst>
          </p:cNvPr>
          <p:cNvSpPr/>
          <p:nvPr/>
        </p:nvSpPr>
        <p:spPr>
          <a:xfrm>
            <a:off x="9493251" y="2122487"/>
            <a:ext cx="455612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4" name="Circle">
            <a:extLst>
              <a:ext uri="{FF2B5EF4-FFF2-40B4-BE49-F238E27FC236}">
                <a16:creationId xmlns:a16="http://schemas.microsoft.com/office/drawing/2014/main" id="{7F9E80B4-6A3D-1345-8924-F18DD0D62E6A}"/>
              </a:ext>
            </a:extLst>
          </p:cNvPr>
          <p:cNvSpPr/>
          <p:nvPr/>
        </p:nvSpPr>
        <p:spPr>
          <a:xfrm>
            <a:off x="8382001" y="1143001"/>
            <a:ext cx="2025649" cy="2025649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5" name="Energy: E1">
            <a:extLst>
              <a:ext uri="{FF2B5EF4-FFF2-40B4-BE49-F238E27FC236}">
                <a16:creationId xmlns:a16="http://schemas.microsoft.com/office/drawing/2014/main" id="{DC771DA4-D1D8-664C-84C5-EF41AF7456DE}"/>
              </a:ext>
            </a:extLst>
          </p:cNvPr>
          <p:cNvSpPr txBox="1"/>
          <p:nvPr/>
        </p:nvSpPr>
        <p:spPr>
          <a:xfrm>
            <a:off x="4071938" y="1927225"/>
            <a:ext cx="1888287" cy="42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21">
              <a:tabLst>
                <a:tab pos="723938" algn="l"/>
                <a:tab pos="1447877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1</a:t>
            </a:r>
          </a:p>
        </p:txBody>
      </p:sp>
      <p:sp>
        <p:nvSpPr>
          <p:cNvPr id="86" name="Energy: E2">
            <a:extLst>
              <a:ext uri="{FF2B5EF4-FFF2-40B4-BE49-F238E27FC236}">
                <a16:creationId xmlns:a16="http://schemas.microsoft.com/office/drawing/2014/main" id="{02A58700-F1BA-CC44-AFCE-4EF2A576569D}"/>
              </a:ext>
            </a:extLst>
          </p:cNvPr>
          <p:cNvSpPr txBox="1"/>
          <p:nvPr/>
        </p:nvSpPr>
        <p:spPr>
          <a:xfrm>
            <a:off x="6878638" y="1927225"/>
            <a:ext cx="1900987" cy="42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21">
              <a:tabLst>
                <a:tab pos="723938" algn="l"/>
                <a:tab pos="1447877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2</a:t>
            </a:r>
          </a:p>
        </p:txBody>
      </p:sp>
      <p:sp>
        <p:nvSpPr>
          <p:cNvPr id="87" name="Circle">
            <a:extLst>
              <a:ext uri="{FF2B5EF4-FFF2-40B4-BE49-F238E27FC236}">
                <a16:creationId xmlns:a16="http://schemas.microsoft.com/office/drawing/2014/main" id="{806F9B33-C052-2542-A99D-29781E49726A}"/>
              </a:ext>
            </a:extLst>
          </p:cNvPr>
          <p:cNvSpPr/>
          <p:nvPr/>
        </p:nvSpPr>
        <p:spPr>
          <a:xfrm>
            <a:off x="2830513" y="150177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8" name="Circle">
            <a:extLst>
              <a:ext uri="{FF2B5EF4-FFF2-40B4-BE49-F238E27FC236}">
                <a16:creationId xmlns:a16="http://schemas.microsoft.com/office/drawing/2014/main" id="{0A00A155-A78B-FF45-83B4-90F0DEFCDC55}"/>
              </a:ext>
            </a:extLst>
          </p:cNvPr>
          <p:cNvSpPr/>
          <p:nvPr/>
        </p:nvSpPr>
        <p:spPr>
          <a:xfrm>
            <a:off x="3157538" y="2155826"/>
            <a:ext cx="488951" cy="488950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9" name="Circle">
            <a:extLst>
              <a:ext uri="{FF2B5EF4-FFF2-40B4-BE49-F238E27FC236}">
                <a16:creationId xmlns:a16="http://schemas.microsoft.com/office/drawing/2014/main" id="{451950B3-B200-1948-A86D-D8551398D21C}"/>
              </a:ext>
            </a:extLst>
          </p:cNvPr>
          <p:cNvSpPr/>
          <p:nvPr/>
        </p:nvSpPr>
        <p:spPr>
          <a:xfrm>
            <a:off x="9164638" y="143668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B1A07C08-311B-3041-B3AB-041DEA158FC6}"/>
              </a:ext>
            </a:extLst>
          </p:cNvPr>
          <p:cNvSpPr/>
          <p:nvPr/>
        </p:nvSpPr>
        <p:spPr>
          <a:xfrm>
            <a:off x="9491663" y="212248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255AE501-D623-784D-84B9-9C15ACD5ED41}"/>
              </a:ext>
            </a:extLst>
          </p:cNvPr>
          <p:cNvSpPr/>
          <p:nvPr/>
        </p:nvSpPr>
        <p:spPr>
          <a:xfrm>
            <a:off x="8707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92" name="Circle">
            <a:extLst>
              <a:ext uri="{FF2B5EF4-FFF2-40B4-BE49-F238E27FC236}">
                <a16:creationId xmlns:a16="http://schemas.microsoft.com/office/drawing/2014/main" id="{0D9D54BE-4A02-334C-83A1-CDEAA36F911E}"/>
              </a:ext>
            </a:extLst>
          </p:cNvPr>
          <p:cNvSpPr/>
          <p:nvPr/>
        </p:nvSpPr>
        <p:spPr>
          <a:xfrm>
            <a:off x="2339975" y="208915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93" name="protone">
            <a:extLst>
              <a:ext uri="{FF2B5EF4-FFF2-40B4-BE49-F238E27FC236}">
                <a16:creationId xmlns:a16="http://schemas.microsoft.com/office/drawing/2014/main" id="{A60237F7-C810-7E44-B7FE-8DCD7F7F52B6}"/>
              </a:ext>
            </a:extLst>
          </p:cNvPr>
          <p:cNvSpPr txBox="1"/>
          <p:nvPr/>
        </p:nvSpPr>
        <p:spPr>
          <a:xfrm>
            <a:off x="1752600" y="3168650"/>
            <a:ext cx="228600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protone</a:t>
            </a:r>
          </a:p>
        </p:txBody>
      </p:sp>
      <p:sp>
        <p:nvSpPr>
          <p:cNvPr id="94" name="protone">
            <a:extLst>
              <a:ext uri="{FF2B5EF4-FFF2-40B4-BE49-F238E27FC236}">
                <a16:creationId xmlns:a16="http://schemas.microsoft.com/office/drawing/2014/main" id="{0F92F7FC-48D2-EE49-A48B-30F9C953E9E5}"/>
              </a:ext>
            </a:extLst>
          </p:cNvPr>
          <p:cNvSpPr txBox="1"/>
          <p:nvPr/>
        </p:nvSpPr>
        <p:spPr>
          <a:xfrm>
            <a:off x="8283576" y="3168650"/>
            <a:ext cx="2284413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protone</a:t>
            </a:r>
          </a:p>
        </p:txBody>
      </p:sp>
      <p:sp>
        <p:nvSpPr>
          <p:cNvPr id="96" name="Line">
            <a:extLst>
              <a:ext uri="{FF2B5EF4-FFF2-40B4-BE49-F238E27FC236}">
                <a16:creationId xmlns:a16="http://schemas.microsoft.com/office/drawing/2014/main" id="{C1913921-CA37-804C-91C5-82E33ED15665}"/>
              </a:ext>
            </a:extLst>
          </p:cNvPr>
          <p:cNvSpPr/>
          <p:nvPr/>
        </p:nvSpPr>
        <p:spPr>
          <a:xfrm>
            <a:off x="2339974" y="1143001"/>
            <a:ext cx="163514" cy="81756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97" name="Line">
            <a:extLst>
              <a:ext uri="{FF2B5EF4-FFF2-40B4-BE49-F238E27FC236}">
                <a16:creationId xmlns:a16="http://schemas.microsoft.com/office/drawing/2014/main" id="{CB19AB16-C12D-004C-A080-3186AFC78223}"/>
              </a:ext>
            </a:extLst>
          </p:cNvPr>
          <p:cNvSpPr/>
          <p:nvPr/>
        </p:nvSpPr>
        <p:spPr>
          <a:xfrm>
            <a:off x="2503488" y="1012824"/>
            <a:ext cx="358776" cy="5556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98" name="Line">
            <a:extLst>
              <a:ext uri="{FF2B5EF4-FFF2-40B4-BE49-F238E27FC236}">
                <a16:creationId xmlns:a16="http://schemas.microsoft.com/office/drawing/2014/main" id="{9B7E176A-2ECC-964D-9AA1-1C0DD82BAE3D}"/>
              </a:ext>
            </a:extLst>
          </p:cNvPr>
          <p:cNvSpPr/>
          <p:nvPr/>
        </p:nvSpPr>
        <p:spPr>
          <a:xfrm>
            <a:off x="2438400" y="1046162"/>
            <a:ext cx="719138" cy="12414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99" name="Circle">
            <a:extLst>
              <a:ext uri="{FF2B5EF4-FFF2-40B4-BE49-F238E27FC236}">
                <a16:creationId xmlns:a16="http://schemas.microsoft.com/office/drawing/2014/main" id="{0F3D1DBA-35BB-5240-942D-6ED5D0E6ADA4}"/>
              </a:ext>
            </a:extLst>
          </p:cNvPr>
          <p:cNvSpPr/>
          <p:nvPr/>
        </p:nvSpPr>
        <p:spPr>
          <a:xfrm>
            <a:off x="5114924" y="3135313"/>
            <a:ext cx="490538" cy="488951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00" name="up">
            <a:extLst>
              <a:ext uri="{FF2B5EF4-FFF2-40B4-BE49-F238E27FC236}">
                <a16:creationId xmlns:a16="http://schemas.microsoft.com/office/drawing/2014/main" id="{3E14F144-F3D6-C444-B890-1E6B12F4BB2A}"/>
              </a:ext>
            </a:extLst>
          </p:cNvPr>
          <p:cNvSpPr txBox="1"/>
          <p:nvPr/>
        </p:nvSpPr>
        <p:spPr>
          <a:xfrm>
            <a:off x="4365626" y="3200401"/>
            <a:ext cx="654051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t>up</a:t>
            </a:r>
          </a:p>
        </p:txBody>
      </p:sp>
      <p:sp>
        <p:nvSpPr>
          <p:cNvPr id="101" name="down">
            <a:extLst>
              <a:ext uri="{FF2B5EF4-FFF2-40B4-BE49-F238E27FC236}">
                <a16:creationId xmlns:a16="http://schemas.microsoft.com/office/drawing/2014/main" id="{B41C7EC5-857F-2941-81B0-3950EC4FA46B}"/>
              </a:ext>
            </a:extLst>
          </p:cNvPr>
          <p:cNvSpPr txBox="1"/>
          <p:nvPr/>
        </p:nvSpPr>
        <p:spPr>
          <a:xfrm>
            <a:off x="6324601" y="3200401"/>
            <a:ext cx="914400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t>down</a:t>
            </a:r>
          </a:p>
        </p:txBody>
      </p:sp>
      <p:sp>
        <p:nvSpPr>
          <p:cNvPr id="102" name="Circle">
            <a:extLst>
              <a:ext uri="{FF2B5EF4-FFF2-40B4-BE49-F238E27FC236}">
                <a16:creationId xmlns:a16="http://schemas.microsoft.com/office/drawing/2014/main" id="{A6CEEB33-27C4-0E4B-9B32-E9EE19BEB0BA}"/>
              </a:ext>
            </a:extLst>
          </p:cNvPr>
          <p:cNvSpPr/>
          <p:nvPr/>
        </p:nvSpPr>
        <p:spPr>
          <a:xfrm>
            <a:off x="7270750" y="3168650"/>
            <a:ext cx="490538" cy="488950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03" name="carica elettrica">
            <a:extLst>
              <a:ext uri="{FF2B5EF4-FFF2-40B4-BE49-F238E27FC236}">
                <a16:creationId xmlns:a16="http://schemas.microsoft.com/office/drawing/2014/main" id="{68F1BB16-3DE1-E34B-AE0C-26411E23693F}"/>
              </a:ext>
            </a:extLst>
          </p:cNvPr>
          <p:cNvSpPr txBox="1"/>
          <p:nvPr/>
        </p:nvSpPr>
        <p:spPr>
          <a:xfrm>
            <a:off x="2762910" y="3758737"/>
            <a:ext cx="2100923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it-IT" dirty="0"/>
              <a:t>carica elettrica</a:t>
            </a:r>
          </a:p>
        </p:txBody>
      </p:sp>
      <p:sp>
        <p:nvSpPr>
          <p:cNvPr id="104" name="+2/3">
            <a:extLst>
              <a:ext uri="{FF2B5EF4-FFF2-40B4-BE49-F238E27FC236}">
                <a16:creationId xmlns:a16="http://schemas.microsoft.com/office/drawing/2014/main" id="{6AAA14F0-0737-4E4F-8573-6B280F0600B5}"/>
              </a:ext>
            </a:extLst>
          </p:cNvPr>
          <p:cNvSpPr txBox="1"/>
          <p:nvPr/>
        </p:nvSpPr>
        <p:spPr>
          <a:xfrm>
            <a:off x="4986337" y="3756027"/>
            <a:ext cx="815976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+2/3</a:t>
            </a:r>
          </a:p>
        </p:txBody>
      </p:sp>
      <p:sp>
        <p:nvSpPr>
          <p:cNvPr id="105" name="-1/3">
            <a:extLst>
              <a:ext uri="{FF2B5EF4-FFF2-40B4-BE49-F238E27FC236}">
                <a16:creationId xmlns:a16="http://schemas.microsoft.com/office/drawing/2014/main" id="{5723B626-8E8C-F54C-95AA-A331B7C9E3CE}"/>
              </a:ext>
            </a:extLst>
          </p:cNvPr>
          <p:cNvSpPr txBox="1"/>
          <p:nvPr/>
        </p:nvSpPr>
        <p:spPr>
          <a:xfrm>
            <a:off x="7205664" y="3789364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-1/3</a:t>
            </a:r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F189A28A-F0A6-4D48-8E32-E6DF2D3300FB}"/>
              </a:ext>
            </a:extLst>
          </p:cNvPr>
          <p:cNvSpPr/>
          <p:nvPr/>
        </p:nvSpPr>
        <p:spPr>
          <a:xfrm>
            <a:off x="7267177" y="4428951"/>
            <a:ext cx="490538" cy="488950"/>
          </a:xfrm>
          <a:prstGeom prst="ellipse">
            <a:avLst/>
          </a:prstGeom>
          <a:solidFill>
            <a:srgbClr val="800D00"/>
          </a:solidFill>
          <a:ln>
            <a:solidFill>
              <a:srgbClr val="800D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42" name="anti up">
            <a:extLst>
              <a:ext uri="{FF2B5EF4-FFF2-40B4-BE49-F238E27FC236}">
                <a16:creationId xmlns:a16="http://schemas.microsoft.com/office/drawing/2014/main" id="{16403C42-1A35-D14C-9D02-93085428FE31}"/>
              </a:ext>
            </a:extLst>
          </p:cNvPr>
          <p:cNvSpPr txBox="1"/>
          <p:nvPr/>
        </p:nvSpPr>
        <p:spPr>
          <a:xfrm>
            <a:off x="3646489" y="4506913"/>
            <a:ext cx="1373187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en-US" dirty="0"/>
              <a:t>an</a:t>
            </a:r>
            <a:r>
              <a:rPr dirty="0"/>
              <a:t>t</a:t>
            </a:r>
            <a:r>
              <a:rPr lang="en-US" dirty="0"/>
              <a:t>i down</a:t>
            </a:r>
            <a:endParaRPr dirty="0"/>
          </a:p>
        </p:txBody>
      </p:sp>
      <p:sp>
        <p:nvSpPr>
          <p:cNvPr id="43" name="anti down">
            <a:extLst>
              <a:ext uri="{FF2B5EF4-FFF2-40B4-BE49-F238E27FC236}">
                <a16:creationId xmlns:a16="http://schemas.microsoft.com/office/drawing/2014/main" id="{47CA4997-D706-194E-96AF-1AF35DA62560}"/>
              </a:ext>
            </a:extLst>
          </p:cNvPr>
          <p:cNvSpPr txBox="1"/>
          <p:nvPr/>
        </p:nvSpPr>
        <p:spPr>
          <a:xfrm>
            <a:off x="6270626" y="4506738"/>
            <a:ext cx="1468438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it-IT" dirty="0"/>
              <a:t>a</a:t>
            </a:r>
            <a:r>
              <a:rPr dirty="0" err="1"/>
              <a:t>nt</a:t>
            </a:r>
            <a:r>
              <a:rPr lang="en-US" dirty="0" err="1"/>
              <a:t>i</a:t>
            </a:r>
            <a:r>
              <a:rPr lang="en-US" dirty="0"/>
              <a:t> up</a:t>
            </a:r>
            <a:endParaRPr dirty="0"/>
          </a:p>
        </p:txBody>
      </p:sp>
      <p:sp>
        <p:nvSpPr>
          <p:cNvPr id="44" name="-2/3">
            <a:extLst>
              <a:ext uri="{FF2B5EF4-FFF2-40B4-BE49-F238E27FC236}">
                <a16:creationId xmlns:a16="http://schemas.microsoft.com/office/drawing/2014/main" id="{7B59B271-AEFB-E04F-B23A-BA4311AA2435}"/>
              </a:ext>
            </a:extLst>
          </p:cNvPr>
          <p:cNvSpPr txBox="1"/>
          <p:nvPr/>
        </p:nvSpPr>
        <p:spPr>
          <a:xfrm>
            <a:off x="4986337" y="5127627"/>
            <a:ext cx="815976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en-US" dirty="0"/>
              <a:t>+1/</a:t>
            </a:r>
            <a:r>
              <a:rPr dirty="0"/>
              <a:t>3</a:t>
            </a:r>
          </a:p>
        </p:txBody>
      </p:sp>
      <p:sp>
        <p:nvSpPr>
          <p:cNvPr id="45" name="+1/3">
            <a:extLst>
              <a:ext uri="{FF2B5EF4-FFF2-40B4-BE49-F238E27FC236}">
                <a16:creationId xmlns:a16="http://schemas.microsoft.com/office/drawing/2014/main" id="{E6FADC9D-B179-D840-8946-487F09300C35}"/>
              </a:ext>
            </a:extLst>
          </p:cNvPr>
          <p:cNvSpPr txBox="1"/>
          <p:nvPr/>
        </p:nvSpPr>
        <p:spPr>
          <a:xfrm>
            <a:off x="7205664" y="5095876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en-US" dirty="0"/>
              <a:t>-2</a:t>
            </a:r>
            <a:r>
              <a:rPr dirty="0"/>
              <a:t>/3</a:t>
            </a:r>
          </a:p>
        </p:txBody>
      </p:sp>
      <p:sp>
        <p:nvSpPr>
          <p:cNvPr id="46" name="Circle">
            <a:extLst>
              <a:ext uri="{FF2B5EF4-FFF2-40B4-BE49-F238E27FC236}">
                <a16:creationId xmlns:a16="http://schemas.microsoft.com/office/drawing/2014/main" id="{6225F8EC-1EBA-FC48-9ACE-5EA012F40020}"/>
              </a:ext>
            </a:extLst>
          </p:cNvPr>
          <p:cNvSpPr/>
          <p:nvPr/>
        </p:nvSpPr>
        <p:spPr>
          <a:xfrm>
            <a:off x="5114924" y="4446412"/>
            <a:ext cx="490538" cy="48895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48" name="carica elettrica">
            <a:extLst>
              <a:ext uri="{FF2B5EF4-FFF2-40B4-BE49-F238E27FC236}">
                <a16:creationId xmlns:a16="http://schemas.microsoft.com/office/drawing/2014/main" id="{E2196571-5D0D-6743-82D8-2F8E199E7E34}"/>
              </a:ext>
            </a:extLst>
          </p:cNvPr>
          <p:cNvSpPr txBox="1"/>
          <p:nvPr/>
        </p:nvSpPr>
        <p:spPr>
          <a:xfrm>
            <a:off x="2768600" y="5130801"/>
            <a:ext cx="210092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t>carica elettrica</a:t>
            </a:r>
          </a:p>
        </p:txBody>
      </p:sp>
      <p:sp>
        <p:nvSpPr>
          <p:cNvPr id="61" name="carica">
            <a:extLst>
              <a:ext uri="{FF2B5EF4-FFF2-40B4-BE49-F238E27FC236}">
                <a16:creationId xmlns:a16="http://schemas.microsoft.com/office/drawing/2014/main" id="{F5DE8A1F-2317-F24A-926E-D75076B8DB22}"/>
              </a:ext>
            </a:extLst>
          </p:cNvPr>
          <p:cNvSpPr txBox="1"/>
          <p:nvPr/>
        </p:nvSpPr>
        <p:spPr>
          <a:xfrm>
            <a:off x="1752601" y="6205538"/>
            <a:ext cx="979487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endParaRPr dirty="0"/>
          </a:p>
        </p:txBody>
      </p:sp>
      <p:sp>
        <p:nvSpPr>
          <p:cNvPr id="106" name="Line">
            <a:extLst>
              <a:ext uri="{FF2B5EF4-FFF2-40B4-BE49-F238E27FC236}">
                <a16:creationId xmlns:a16="http://schemas.microsoft.com/office/drawing/2014/main" id="{4FF04D4B-211B-5F44-8316-72DA1F5157BB}"/>
              </a:ext>
            </a:extLst>
          </p:cNvPr>
          <p:cNvSpPr/>
          <p:nvPr/>
        </p:nvSpPr>
        <p:spPr>
          <a:xfrm rot="4020000">
            <a:off x="8967232" y="1736012"/>
            <a:ext cx="430287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7" name="Line">
            <a:extLst>
              <a:ext uri="{FF2B5EF4-FFF2-40B4-BE49-F238E27FC236}">
                <a16:creationId xmlns:a16="http://schemas.microsoft.com/office/drawing/2014/main" id="{5B2472C0-5E37-2A4F-8277-00490191D1DB}"/>
              </a:ext>
            </a:extLst>
          </p:cNvPr>
          <p:cNvSpPr/>
          <p:nvPr/>
        </p:nvSpPr>
        <p:spPr>
          <a:xfrm rot="19740000">
            <a:off x="9116673" y="2081913"/>
            <a:ext cx="427136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8" name="Line">
            <a:extLst>
              <a:ext uri="{FF2B5EF4-FFF2-40B4-BE49-F238E27FC236}">
                <a16:creationId xmlns:a16="http://schemas.microsoft.com/office/drawing/2014/main" id="{0976AD9B-B493-8B49-B4E4-773F4C34F266}"/>
              </a:ext>
            </a:extLst>
          </p:cNvPr>
          <p:cNvSpPr/>
          <p:nvPr/>
        </p:nvSpPr>
        <p:spPr>
          <a:xfrm>
            <a:off x="9323389" y="1740533"/>
            <a:ext cx="427135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9" name="Circle">
            <a:extLst>
              <a:ext uri="{FF2B5EF4-FFF2-40B4-BE49-F238E27FC236}">
                <a16:creationId xmlns:a16="http://schemas.microsoft.com/office/drawing/2014/main" id="{5EDAEF7C-1141-7740-B932-91290F344234}"/>
              </a:ext>
            </a:extLst>
          </p:cNvPr>
          <p:cNvSpPr/>
          <p:nvPr/>
        </p:nvSpPr>
        <p:spPr>
          <a:xfrm>
            <a:off x="9166226" y="1470026"/>
            <a:ext cx="455612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0" name="Circle">
            <a:extLst>
              <a:ext uri="{FF2B5EF4-FFF2-40B4-BE49-F238E27FC236}">
                <a16:creationId xmlns:a16="http://schemas.microsoft.com/office/drawing/2014/main" id="{AA8F0014-C934-D74B-84B9-12109482A769}"/>
              </a:ext>
            </a:extLst>
          </p:cNvPr>
          <p:cNvSpPr/>
          <p:nvPr/>
        </p:nvSpPr>
        <p:spPr>
          <a:xfrm>
            <a:off x="8707437" y="2057401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1" name="Circle">
            <a:extLst>
              <a:ext uri="{FF2B5EF4-FFF2-40B4-BE49-F238E27FC236}">
                <a16:creationId xmlns:a16="http://schemas.microsoft.com/office/drawing/2014/main" id="{E565C705-EC8C-5B4E-866E-21F64065AC4E}"/>
              </a:ext>
            </a:extLst>
          </p:cNvPr>
          <p:cNvSpPr/>
          <p:nvPr/>
        </p:nvSpPr>
        <p:spPr>
          <a:xfrm>
            <a:off x="9493251" y="2122487"/>
            <a:ext cx="455612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2" name="Circle">
            <a:extLst>
              <a:ext uri="{FF2B5EF4-FFF2-40B4-BE49-F238E27FC236}">
                <a16:creationId xmlns:a16="http://schemas.microsoft.com/office/drawing/2014/main" id="{C451E723-4A55-184B-9058-AB51F43D578A}"/>
              </a:ext>
            </a:extLst>
          </p:cNvPr>
          <p:cNvSpPr/>
          <p:nvPr/>
        </p:nvSpPr>
        <p:spPr>
          <a:xfrm>
            <a:off x="8382001" y="1143001"/>
            <a:ext cx="2025649" cy="2025649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3" name="Circle">
            <a:extLst>
              <a:ext uri="{FF2B5EF4-FFF2-40B4-BE49-F238E27FC236}">
                <a16:creationId xmlns:a16="http://schemas.microsoft.com/office/drawing/2014/main" id="{E34E8A87-7BB5-2843-B920-64DAD900555E}"/>
              </a:ext>
            </a:extLst>
          </p:cNvPr>
          <p:cNvSpPr/>
          <p:nvPr/>
        </p:nvSpPr>
        <p:spPr>
          <a:xfrm>
            <a:off x="9164638" y="143668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4" name="Circle">
            <a:extLst>
              <a:ext uri="{FF2B5EF4-FFF2-40B4-BE49-F238E27FC236}">
                <a16:creationId xmlns:a16="http://schemas.microsoft.com/office/drawing/2014/main" id="{F8AE0317-156C-0C49-9EEC-932B1CC2EBC1}"/>
              </a:ext>
            </a:extLst>
          </p:cNvPr>
          <p:cNvSpPr/>
          <p:nvPr/>
        </p:nvSpPr>
        <p:spPr>
          <a:xfrm>
            <a:off x="9491663" y="212248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5" name="Circle">
            <a:extLst>
              <a:ext uri="{FF2B5EF4-FFF2-40B4-BE49-F238E27FC236}">
                <a16:creationId xmlns:a16="http://schemas.microsoft.com/office/drawing/2014/main" id="{61A20D9C-EAA5-6E4D-B89F-C79BCC0B1D0F}"/>
              </a:ext>
            </a:extLst>
          </p:cNvPr>
          <p:cNvSpPr/>
          <p:nvPr/>
        </p:nvSpPr>
        <p:spPr>
          <a:xfrm>
            <a:off x="8707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6" name="Oval">
            <a:extLst>
              <a:ext uri="{FF2B5EF4-FFF2-40B4-BE49-F238E27FC236}">
                <a16:creationId xmlns:a16="http://schemas.microsoft.com/office/drawing/2014/main" id="{01A5D23E-655C-1D49-B6EC-B2A4A7A05154}"/>
              </a:ext>
            </a:extLst>
          </p:cNvPr>
          <p:cNvSpPr/>
          <p:nvPr/>
        </p:nvSpPr>
        <p:spPr>
          <a:xfrm>
            <a:off x="9034463" y="2743200"/>
            <a:ext cx="230188" cy="1968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7" name="Oval">
            <a:extLst>
              <a:ext uri="{FF2B5EF4-FFF2-40B4-BE49-F238E27FC236}">
                <a16:creationId xmlns:a16="http://schemas.microsoft.com/office/drawing/2014/main" id="{8B7F9C57-4BE4-9148-A4F4-653C20030E57}"/>
              </a:ext>
            </a:extLst>
          </p:cNvPr>
          <p:cNvSpPr/>
          <p:nvPr/>
        </p:nvSpPr>
        <p:spPr>
          <a:xfrm>
            <a:off x="9296400" y="2743200"/>
            <a:ext cx="228600" cy="196850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8" name="Oval">
            <a:extLst>
              <a:ext uri="{FF2B5EF4-FFF2-40B4-BE49-F238E27FC236}">
                <a16:creationId xmlns:a16="http://schemas.microsoft.com/office/drawing/2014/main" id="{19DED3B3-C72B-C047-B1AE-372554CB4847}"/>
              </a:ext>
            </a:extLst>
          </p:cNvPr>
          <p:cNvSpPr/>
          <p:nvPr/>
        </p:nvSpPr>
        <p:spPr>
          <a:xfrm>
            <a:off x="8643938" y="1763713"/>
            <a:ext cx="228601" cy="196851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9" name="Oval">
            <a:extLst>
              <a:ext uri="{FF2B5EF4-FFF2-40B4-BE49-F238E27FC236}">
                <a16:creationId xmlns:a16="http://schemas.microsoft.com/office/drawing/2014/main" id="{E1344309-0F81-F649-8DF3-37FD2501CAF0}"/>
              </a:ext>
            </a:extLst>
          </p:cNvPr>
          <p:cNvSpPr/>
          <p:nvPr/>
        </p:nvSpPr>
        <p:spPr>
          <a:xfrm>
            <a:off x="9948862" y="1763713"/>
            <a:ext cx="230188" cy="19685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0" name="Oval">
            <a:extLst>
              <a:ext uri="{FF2B5EF4-FFF2-40B4-BE49-F238E27FC236}">
                <a16:creationId xmlns:a16="http://schemas.microsoft.com/office/drawing/2014/main" id="{EB9F17EB-D437-3E44-9C38-9E5F95172791}"/>
              </a:ext>
            </a:extLst>
          </p:cNvPr>
          <p:cNvSpPr/>
          <p:nvPr/>
        </p:nvSpPr>
        <p:spPr>
          <a:xfrm>
            <a:off x="8805863" y="1501775"/>
            <a:ext cx="228601" cy="196850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1" name="Oval">
            <a:extLst>
              <a:ext uri="{FF2B5EF4-FFF2-40B4-BE49-F238E27FC236}">
                <a16:creationId xmlns:a16="http://schemas.microsoft.com/office/drawing/2014/main" id="{EE617BB7-9B4E-0247-AAC8-CB361220B095}"/>
              </a:ext>
            </a:extLst>
          </p:cNvPr>
          <p:cNvSpPr/>
          <p:nvPr/>
        </p:nvSpPr>
        <p:spPr>
          <a:xfrm>
            <a:off x="9785350" y="2709864"/>
            <a:ext cx="228600" cy="196851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2" name="Oval">
            <a:extLst>
              <a:ext uri="{FF2B5EF4-FFF2-40B4-BE49-F238E27FC236}">
                <a16:creationId xmlns:a16="http://schemas.microsoft.com/office/drawing/2014/main" id="{3E9BAF99-1630-A147-967F-C30F734D7230}"/>
              </a:ext>
            </a:extLst>
          </p:cNvPr>
          <p:cNvSpPr/>
          <p:nvPr/>
        </p:nvSpPr>
        <p:spPr>
          <a:xfrm>
            <a:off x="9785350" y="1404937"/>
            <a:ext cx="228600" cy="195264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3" name="Oval">
            <a:extLst>
              <a:ext uri="{FF2B5EF4-FFF2-40B4-BE49-F238E27FC236}">
                <a16:creationId xmlns:a16="http://schemas.microsoft.com/office/drawing/2014/main" id="{DF04E326-0E4A-234E-A304-92714FD95BBB}"/>
              </a:ext>
            </a:extLst>
          </p:cNvPr>
          <p:cNvSpPr/>
          <p:nvPr/>
        </p:nvSpPr>
        <p:spPr>
          <a:xfrm>
            <a:off x="9002713" y="1306512"/>
            <a:ext cx="228601" cy="195264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4" name="Oval">
            <a:extLst>
              <a:ext uri="{FF2B5EF4-FFF2-40B4-BE49-F238E27FC236}">
                <a16:creationId xmlns:a16="http://schemas.microsoft.com/office/drawing/2014/main" id="{6BC38F0F-DB97-4443-8E73-309ACC6674ED}"/>
              </a:ext>
            </a:extLst>
          </p:cNvPr>
          <p:cNvSpPr/>
          <p:nvPr/>
        </p:nvSpPr>
        <p:spPr>
          <a:xfrm>
            <a:off x="10047288" y="2220912"/>
            <a:ext cx="228601" cy="195264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5" name="Oval">
            <a:extLst>
              <a:ext uri="{FF2B5EF4-FFF2-40B4-BE49-F238E27FC236}">
                <a16:creationId xmlns:a16="http://schemas.microsoft.com/office/drawing/2014/main" id="{565A338D-2E30-E24B-9D21-1202500AD284}"/>
              </a:ext>
            </a:extLst>
          </p:cNvPr>
          <p:cNvSpPr/>
          <p:nvPr/>
        </p:nvSpPr>
        <p:spPr>
          <a:xfrm>
            <a:off x="8643938" y="2579687"/>
            <a:ext cx="228601" cy="195264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6" name="Line">
            <a:extLst>
              <a:ext uri="{FF2B5EF4-FFF2-40B4-BE49-F238E27FC236}">
                <a16:creationId xmlns:a16="http://schemas.microsoft.com/office/drawing/2014/main" id="{57EBF7F3-3169-E24B-827A-81948D2F1849}"/>
              </a:ext>
            </a:extLst>
          </p:cNvPr>
          <p:cNvSpPr/>
          <p:nvPr/>
        </p:nvSpPr>
        <p:spPr>
          <a:xfrm>
            <a:off x="8870951" y="1143000"/>
            <a:ext cx="1588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27" name="Line">
            <a:extLst>
              <a:ext uri="{FF2B5EF4-FFF2-40B4-BE49-F238E27FC236}">
                <a16:creationId xmlns:a16="http://schemas.microsoft.com/office/drawing/2014/main" id="{C61F47C4-494B-154A-A733-AC4C7E0850E8}"/>
              </a:ext>
            </a:extLst>
          </p:cNvPr>
          <p:cNvSpPr/>
          <p:nvPr/>
        </p:nvSpPr>
        <p:spPr>
          <a:xfrm>
            <a:off x="9197976" y="1143000"/>
            <a:ext cx="654051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28" name="Line">
            <a:extLst>
              <a:ext uri="{FF2B5EF4-FFF2-40B4-BE49-F238E27FC236}">
                <a16:creationId xmlns:a16="http://schemas.microsoft.com/office/drawing/2014/main" id="{A56A69B2-EB9E-354A-A11B-BC3315C7D59C}"/>
              </a:ext>
            </a:extLst>
          </p:cNvPr>
          <p:cNvSpPr/>
          <p:nvPr/>
        </p:nvSpPr>
        <p:spPr>
          <a:xfrm>
            <a:off x="9034462" y="1143000"/>
            <a:ext cx="327026" cy="1470028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29" name="Line">
            <a:extLst>
              <a:ext uri="{FF2B5EF4-FFF2-40B4-BE49-F238E27FC236}">
                <a16:creationId xmlns:a16="http://schemas.microsoft.com/office/drawing/2014/main" id="{9DF299CE-E77B-7C4F-9B33-2CA6117DE767}"/>
              </a:ext>
            </a:extLst>
          </p:cNvPr>
          <p:cNvSpPr/>
          <p:nvPr/>
        </p:nvSpPr>
        <p:spPr>
          <a:xfrm>
            <a:off x="8707438" y="1142999"/>
            <a:ext cx="1588" cy="130651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32" name="Produrre nuove particelle con gli acceleratori">
            <a:extLst>
              <a:ext uri="{FF2B5EF4-FFF2-40B4-BE49-F238E27FC236}">
                <a16:creationId xmlns:a16="http://schemas.microsoft.com/office/drawing/2014/main" id="{A422F91B-F63F-BC47-99F4-81AD0A7DE19E}"/>
              </a:ext>
            </a:extLst>
          </p:cNvPr>
          <p:cNvSpPr txBox="1"/>
          <p:nvPr/>
        </p:nvSpPr>
        <p:spPr>
          <a:xfrm>
            <a:off x="1846263" y="58737"/>
            <a:ext cx="7994651" cy="443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2401" dirty="0"/>
              <a:t>PRODUZIONE di bosoni W</a:t>
            </a:r>
            <a:r>
              <a:rPr lang="en-US" sz="2401" baseline="30000" dirty="0"/>
              <a:t>+</a:t>
            </a:r>
            <a:r>
              <a:rPr lang="en-US" sz="2401" dirty="0"/>
              <a:t> e W</a:t>
            </a:r>
            <a:r>
              <a:rPr lang="en-US" sz="2401" baseline="30000" dirty="0"/>
              <a:t>-</a:t>
            </a:r>
            <a:endParaRPr sz="2401" baseline="30000" dirty="0"/>
          </a:p>
        </p:txBody>
      </p:sp>
      <p:sp>
        <p:nvSpPr>
          <p:cNvPr id="131" name="Circle">
            <a:extLst>
              <a:ext uri="{FF2B5EF4-FFF2-40B4-BE49-F238E27FC236}">
                <a16:creationId xmlns:a16="http://schemas.microsoft.com/office/drawing/2014/main" id="{4EBE9137-1576-734B-846B-347DB387614D}"/>
              </a:ext>
            </a:extLst>
          </p:cNvPr>
          <p:cNvSpPr/>
          <p:nvPr/>
        </p:nvSpPr>
        <p:spPr>
          <a:xfrm>
            <a:off x="3484562" y="57800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33" name="Circle">
            <a:extLst>
              <a:ext uri="{FF2B5EF4-FFF2-40B4-BE49-F238E27FC236}">
                <a16:creationId xmlns:a16="http://schemas.microsoft.com/office/drawing/2014/main" id="{F70E5514-CB85-3843-AF32-B03A870C1816}"/>
              </a:ext>
            </a:extLst>
          </p:cNvPr>
          <p:cNvSpPr/>
          <p:nvPr/>
        </p:nvSpPr>
        <p:spPr>
          <a:xfrm>
            <a:off x="4332287" y="5780087"/>
            <a:ext cx="488951" cy="490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34" name="+">
            <a:extLst>
              <a:ext uri="{FF2B5EF4-FFF2-40B4-BE49-F238E27FC236}">
                <a16:creationId xmlns:a16="http://schemas.microsoft.com/office/drawing/2014/main" id="{7AE3F8CC-0A0F-CA4D-9E89-3BC48A9239A7}"/>
              </a:ext>
            </a:extLst>
          </p:cNvPr>
          <p:cNvSpPr txBox="1"/>
          <p:nvPr/>
        </p:nvSpPr>
        <p:spPr>
          <a:xfrm>
            <a:off x="4005263" y="5845176"/>
            <a:ext cx="1600201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</a:t>
            </a:r>
          </a:p>
        </p:txBody>
      </p:sp>
      <p:sp>
        <p:nvSpPr>
          <p:cNvPr id="135" name="= W+">
            <a:extLst>
              <a:ext uri="{FF2B5EF4-FFF2-40B4-BE49-F238E27FC236}">
                <a16:creationId xmlns:a16="http://schemas.microsoft.com/office/drawing/2014/main" id="{F0E2BE14-DD8A-9D4B-A754-22591BBCFA65}"/>
              </a:ext>
            </a:extLst>
          </p:cNvPr>
          <p:cNvSpPr txBox="1"/>
          <p:nvPr/>
        </p:nvSpPr>
        <p:spPr>
          <a:xfrm>
            <a:off x="4986337" y="5878513"/>
            <a:ext cx="815976" cy="3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21">
              <a:lnSpc>
                <a:spcPct val="93000"/>
              </a:lnSpc>
              <a:tabLst>
                <a:tab pos="723938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+</a:t>
            </a:r>
          </a:p>
        </p:txBody>
      </p:sp>
      <p:sp>
        <p:nvSpPr>
          <p:cNvPr id="136" name="Circle">
            <a:extLst>
              <a:ext uri="{FF2B5EF4-FFF2-40B4-BE49-F238E27FC236}">
                <a16:creationId xmlns:a16="http://schemas.microsoft.com/office/drawing/2014/main" id="{985D47AC-9499-4A43-8925-1DB852DAA627}"/>
              </a:ext>
            </a:extLst>
          </p:cNvPr>
          <p:cNvSpPr/>
          <p:nvPr/>
        </p:nvSpPr>
        <p:spPr>
          <a:xfrm>
            <a:off x="6748463" y="5780087"/>
            <a:ext cx="488951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37" name="Circle">
            <a:extLst>
              <a:ext uri="{FF2B5EF4-FFF2-40B4-BE49-F238E27FC236}">
                <a16:creationId xmlns:a16="http://schemas.microsoft.com/office/drawing/2014/main" id="{8402E12F-1384-0C4E-890F-E5CFAF337A5F}"/>
              </a:ext>
            </a:extLst>
          </p:cNvPr>
          <p:cNvSpPr/>
          <p:nvPr/>
        </p:nvSpPr>
        <p:spPr>
          <a:xfrm>
            <a:off x="7597776" y="5780087"/>
            <a:ext cx="490538" cy="490538"/>
          </a:xfrm>
          <a:prstGeom prst="ellipse">
            <a:avLst/>
          </a:prstGeom>
          <a:solidFill>
            <a:srgbClr val="800D00"/>
          </a:solidFill>
          <a:ln>
            <a:solidFill>
              <a:srgbClr val="800D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38" name="+">
            <a:extLst>
              <a:ext uri="{FF2B5EF4-FFF2-40B4-BE49-F238E27FC236}">
                <a16:creationId xmlns:a16="http://schemas.microsoft.com/office/drawing/2014/main" id="{6E61E2A5-34D4-BA40-8BF3-1FAE0F6CA3A2}"/>
              </a:ext>
            </a:extLst>
          </p:cNvPr>
          <p:cNvSpPr txBox="1"/>
          <p:nvPr/>
        </p:nvSpPr>
        <p:spPr>
          <a:xfrm>
            <a:off x="7270750" y="5845176"/>
            <a:ext cx="1600200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</a:t>
            </a:r>
          </a:p>
        </p:txBody>
      </p:sp>
      <p:sp>
        <p:nvSpPr>
          <p:cNvPr id="139" name="= W-">
            <a:extLst>
              <a:ext uri="{FF2B5EF4-FFF2-40B4-BE49-F238E27FC236}">
                <a16:creationId xmlns:a16="http://schemas.microsoft.com/office/drawing/2014/main" id="{3E99162B-271F-CA45-8B02-06D637AB172C}"/>
              </a:ext>
            </a:extLst>
          </p:cNvPr>
          <p:cNvSpPr txBox="1"/>
          <p:nvPr/>
        </p:nvSpPr>
        <p:spPr>
          <a:xfrm>
            <a:off x="8250238" y="5878513"/>
            <a:ext cx="815976" cy="3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21">
              <a:lnSpc>
                <a:spcPct val="93000"/>
              </a:lnSpc>
              <a:tabLst>
                <a:tab pos="723938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-</a:t>
            </a:r>
          </a:p>
        </p:txBody>
      </p:sp>
      <p:sp>
        <p:nvSpPr>
          <p:cNvPr id="140" name="Circle">
            <a:extLst>
              <a:ext uri="{FF2B5EF4-FFF2-40B4-BE49-F238E27FC236}">
                <a16:creationId xmlns:a16="http://schemas.microsoft.com/office/drawing/2014/main" id="{6FE94EBB-CA02-1141-AA27-17676C63CD08}"/>
              </a:ext>
            </a:extLst>
          </p:cNvPr>
          <p:cNvSpPr/>
          <p:nvPr/>
        </p:nvSpPr>
        <p:spPr>
          <a:xfrm>
            <a:off x="3484562" y="57800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41" name="Circle">
            <a:extLst>
              <a:ext uri="{FF2B5EF4-FFF2-40B4-BE49-F238E27FC236}">
                <a16:creationId xmlns:a16="http://schemas.microsoft.com/office/drawing/2014/main" id="{885BF29C-2804-4745-8431-06CD76325BF4}"/>
              </a:ext>
            </a:extLst>
          </p:cNvPr>
          <p:cNvSpPr/>
          <p:nvPr/>
        </p:nvSpPr>
        <p:spPr>
          <a:xfrm>
            <a:off x="4332287" y="5780087"/>
            <a:ext cx="488951" cy="490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42" name="+">
            <a:extLst>
              <a:ext uri="{FF2B5EF4-FFF2-40B4-BE49-F238E27FC236}">
                <a16:creationId xmlns:a16="http://schemas.microsoft.com/office/drawing/2014/main" id="{8D19CEA9-6DDC-2E42-93DC-3D8BFBF114D2}"/>
              </a:ext>
            </a:extLst>
          </p:cNvPr>
          <p:cNvSpPr txBox="1"/>
          <p:nvPr/>
        </p:nvSpPr>
        <p:spPr>
          <a:xfrm>
            <a:off x="4005263" y="5845176"/>
            <a:ext cx="1600201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</a:t>
            </a:r>
          </a:p>
        </p:txBody>
      </p:sp>
      <p:sp>
        <p:nvSpPr>
          <p:cNvPr id="143" name="= W+">
            <a:extLst>
              <a:ext uri="{FF2B5EF4-FFF2-40B4-BE49-F238E27FC236}">
                <a16:creationId xmlns:a16="http://schemas.microsoft.com/office/drawing/2014/main" id="{F96B56E5-031F-834B-9528-9A62FA0600AA}"/>
              </a:ext>
            </a:extLst>
          </p:cNvPr>
          <p:cNvSpPr txBox="1"/>
          <p:nvPr/>
        </p:nvSpPr>
        <p:spPr>
          <a:xfrm>
            <a:off x="4986337" y="5878513"/>
            <a:ext cx="815976" cy="3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21">
              <a:lnSpc>
                <a:spcPct val="93000"/>
              </a:lnSpc>
              <a:tabLst>
                <a:tab pos="723938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+</a:t>
            </a:r>
          </a:p>
        </p:txBody>
      </p:sp>
      <p:sp>
        <p:nvSpPr>
          <p:cNvPr id="144" name="carica">
            <a:extLst>
              <a:ext uri="{FF2B5EF4-FFF2-40B4-BE49-F238E27FC236}">
                <a16:creationId xmlns:a16="http://schemas.microsoft.com/office/drawing/2014/main" id="{45D65825-104D-1A4E-8043-9F159E8BF6C0}"/>
              </a:ext>
            </a:extLst>
          </p:cNvPr>
          <p:cNvSpPr txBox="1"/>
          <p:nvPr/>
        </p:nvSpPr>
        <p:spPr>
          <a:xfrm>
            <a:off x="1752601" y="6205538"/>
            <a:ext cx="979487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dirty="0" err="1"/>
              <a:t>carica</a:t>
            </a:r>
            <a:endParaRPr dirty="0"/>
          </a:p>
        </p:txBody>
      </p:sp>
      <p:sp>
        <p:nvSpPr>
          <p:cNvPr id="145" name="+2/3">
            <a:extLst>
              <a:ext uri="{FF2B5EF4-FFF2-40B4-BE49-F238E27FC236}">
                <a16:creationId xmlns:a16="http://schemas.microsoft.com/office/drawing/2014/main" id="{E7BD2AD5-2983-2B4E-A6D4-88594CA33B48}"/>
              </a:ext>
            </a:extLst>
          </p:cNvPr>
          <p:cNvSpPr txBox="1"/>
          <p:nvPr/>
        </p:nvSpPr>
        <p:spPr>
          <a:xfrm>
            <a:off x="3352801" y="6369051"/>
            <a:ext cx="815974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+2/3</a:t>
            </a:r>
          </a:p>
        </p:txBody>
      </p:sp>
      <p:sp>
        <p:nvSpPr>
          <p:cNvPr id="146" name="+1/3">
            <a:extLst>
              <a:ext uri="{FF2B5EF4-FFF2-40B4-BE49-F238E27FC236}">
                <a16:creationId xmlns:a16="http://schemas.microsoft.com/office/drawing/2014/main" id="{7D712428-2832-4240-AB3E-93DBCD141AE8}"/>
              </a:ext>
            </a:extLst>
          </p:cNvPr>
          <p:cNvSpPr txBox="1"/>
          <p:nvPr/>
        </p:nvSpPr>
        <p:spPr>
          <a:xfrm>
            <a:off x="4135439" y="6369051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+1/3</a:t>
            </a:r>
          </a:p>
        </p:txBody>
      </p:sp>
      <p:sp>
        <p:nvSpPr>
          <p:cNvPr id="147" name="+1">
            <a:extLst>
              <a:ext uri="{FF2B5EF4-FFF2-40B4-BE49-F238E27FC236}">
                <a16:creationId xmlns:a16="http://schemas.microsoft.com/office/drawing/2014/main" id="{A6C3BDC0-FB19-0147-B672-99AF99E81BE3}"/>
              </a:ext>
            </a:extLst>
          </p:cNvPr>
          <p:cNvSpPr txBox="1"/>
          <p:nvPr/>
        </p:nvSpPr>
        <p:spPr>
          <a:xfrm>
            <a:off x="5114927" y="6369051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+1</a:t>
            </a:r>
          </a:p>
        </p:txBody>
      </p:sp>
      <p:sp>
        <p:nvSpPr>
          <p:cNvPr id="148" name="-2/3">
            <a:extLst>
              <a:ext uri="{FF2B5EF4-FFF2-40B4-BE49-F238E27FC236}">
                <a16:creationId xmlns:a16="http://schemas.microsoft.com/office/drawing/2014/main" id="{9941F570-328F-7C43-857D-6D17860BEF34}"/>
              </a:ext>
            </a:extLst>
          </p:cNvPr>
          <p:cNvSpPr txBox="1"/>
          <p:nvPr/>
        </p:nvSpPr>
        <p:spPr>
          <a:xfrm>
            <a:off x="6584952" y="6369051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-2/3</a:t>
            </a:r>
          </a:p>
        </p:txBody>
      </p:sp>
      <p:sp>
        <p:nvSpPr>
          <p:cNvPr id="149" name="-1/3">
            <a:extLst>
              <a:ext uri="{FF2B5EF4-FFF2-40B4-BE49-F238E27FC236}">
                <a16:creationId xmlns:a16="http://schemas.microsoft.com/office/drawing/2014/main" id="{040E525F-8706-C24F-946C-3BC72A6B9345}"/>
              </a:ext>
            </a:extLst>
          </p:cNvPr>
          <p:cNvSpPr txBox="1"/>
          <p:nvPr/>
        </p:nvSpPr>
        <p:spPr>
          <a:xfrm>
            <a:off x="7402513" y="6369051"/>
            <a:ext cx="815976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-1/3</a:t>
            </a:r>
          </a:p>
        </p:txBody>
      </p:sp>
      <p:sp>
        <p:nvSpPr>
          <p:cNvPr id="150" name="-1">
            <a:extLst>
              <a:ext uri="{FF2B5EF4-FFF2-40B4-BE49-F238E27FC236}">
                <a16:creationId xmlns:a16="http://schemas.microsoft.com/office/drawing/2014/main" id="{32698964-5772-7449-86DF-03750D575CA9}"/>
              </a:ext>
            </a:extLst>
          </p:cNvPr>
          <p:cNvSpPr txBox="1"/>
          <p:nvPr/>
        </p:nvSpPr>
        <p:spPr>
          <a:xfrm>
            <a:off x="8478839" y="6369051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-1</a:t>
            </a:r>
          </a:p>
        </p:txBody>
      </p:sp>
      <p:sp>
        <p:nvSpPr>
          <p:cNvPr id="151" name="quarks di valenza">
            <a:extLst>
              <a:ext uri="{FF2B5EF4-FFF2-40B4-BE49-F238E27FC236}">
                <a16:creationId xmlns:a16="http://schemas.microsoft.com/office/drawing/2014/main" id="{23721D6E-79CF-0841-8992-AE6F379DCA55}"/>
              </a:ext>
            </a:extLst>
          </p:cNvPr>
          <p:cNvSpPr txBox="1"/>
          <p:nvPr/>
        </p:nvSpPr>
        <p:spPr>
          <a:xfrm>
            <a:off x="1636998" y="639717"/>
            <a:ext cx="2743201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b="0" dirty="0"/>
              <a:t>quarks di </a:t>
            </a:r>
            <a:r>
              <a:rPr b="0" dirty="0" err="1"/>
              <a:t>valenza</a:t>
            </a:r>
            <a:endParaRPr b="0" dirty="0"/>
          </a:p>
        </p:txBody>
      </p:sp>
      <p:sp>
        <p:nvSpPr>
          <p:cNvPr id="152" name="quarks del mare">
            <a:extLst>
              <a:ext uri="{FF2B5EF4-FFF2-40B4-BE49-F238E27FC236}">
                <a16:creationId xmlns:a16="http://schemas.microsoft.com/office/drawing/2014/main" id="{40A0A519-49BD-BC48-9D5E-D4449A4F2EF5}"/>
              </a:ext>
            </a:extLst>
          </p:cNvPr>
          <p:cNvSpPr txBox="1"/>
          <p:nvPr/>
        </p:nvSpPr>
        <p:spPr>
          <a:xfrm>
            <a:off x="7743826" y="605630"/>
            <a:ext cx="2254250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b="0" dirty="0"/>
              <a:t>quarks del mare</a:t>
            </a:r>
          </a:p>
        </p:txBody>
      </p:sp>
    </p:spTree>
    <p:extLst>
      <p:ext uri="{BB962C8B-B14F-4D97-AF65-F5344CB8AC3E}">
        <p14:creationId xmlns:p14="http://schemas.microsoft.com/office/powerpoint/2010/main" val="3379090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1531613" y="6583188"/>
            <a:ext cx="5845593" cy="60016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48" hangingPunct="0">
              <a:spcBef>
                <a:spcPts val="600"/>
              </a:spcBef>
              <a:buSzPct val="100000"/>
              <a:buFontTx/>
              <a:buChar char="•"/>
            </a:pPr>
            <a:endParaRPr lang="it-IT" sz="2800">
              <a:solidFill>
                <a:srgbClr val="000000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9" name="Line">
            <a:extLst>
              <a:ext uri="{FF2B5EF4-FFF2-40B4-BE49-F238E27FC236}">
                <a16:creationId xmlns:a16="http://schemas.microsoft.com/office/drawing/2014/main" id="{C4101452-E766-294B-96F5-E045648328A6}"/>
              </a:ext>
            </a:extLst>
          </p:cNvPr>
          <p:cNvSpPr/>
          <p:nvPr/>
        </p:nvSpPr>
        <p:spPr>
          <a:xfrm rot="4020000">
            <a:off x="2633911" y="1801877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id="{A989EE9C-A81E-C840-BEE3-8C8719E63017}"/>
              </a:ext>
            </a:extLst>
          </p:cNvPr>
          <p:cNvSpPr/>
          <p:nvPr/>
        </p:nvSpPr>
        <p:spPr>
          <a:xfrm rot="19740000">
            <a:off x="2782538" y="2146966"/>
            <a:ext cx="427136" cy="42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2446DB0C-9C3B-A445-90EC-7773D0FE816C}"/>
              </a:ext>
            </a:extLst>
          </p:cNvPr>
          <p:cNvSpPr/>
          <p:nvPr/>
        </p:nvSpPr>
        <p:spPr>
          <a:xfrm>
            <a:off x="2989264" y="1805584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2" name="Arrow">
            <a:extLst>
              <a:ext uri="{FF2B5EF4-FFF2-40B4-BE49-F238E27FC236}">
                <a16:creationId xmlns:a16="http://schemas.microsoft.com/office/drawing/2014/main" id="{BBAAA70A-44DE-F641-90C0-49030B5C6E21}"/>
              </a:ext>
            </a:extLst>
          </p:cNvPr>
          <p:cNvSpPr/>
          <p:nvPr/>
        </p:nvSpPr>
        <p:spPr>
          <a:xfrm>
            <a:off x="4071937" y="1730375"/>
            <a:ext cx="2089151" cy="78422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82648FAA-EDD4-B542-8A08-8FD9B245CB3A}"/>
              </a:ext>
            </a:extLst>
          </p:cNvPr>
          <p:cNvSpPr/>
          <p:nvPr/>
        </p:nvSpPr>
        <p:spPr>
          <a:xfrm>
            <a:off x="2832101" y="1535114"/>
            <a:ext cx="457200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4" name="Circle">
            <a:extLst>
              <a:ext uri="{FF2B5EF4-FFF2-40B4-BE49-F238E27FC236}">
                <a16:creationId xmlns:a16="http://schemas.microsoft.com/office/drawing/2014/main" id="{B600E79B-74D5-5246-B7DA-4FC1642190B5}"/>
              </a:ext>
            </a:extLst>
          </p:cNvPr>
          <p:cNvSpPr/>
          <p:nvPr/>
        </p:nvSpPr>
        <p:spPr>
          <a:xfrm>
            <a:off x="2374900" y="2122487"/>
            <a:ext cx="457200" cy="458788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15445609-446D-0149-8A5C-7F0DA5E7DC77}"/>
              </a:ext>
            </a:extLst>
          </p:cNvPr>
          <p:cNvSpPr/>
          <p:nvPr/>
        </p:nvSpPr>
        <p:spPr>
          <a:xfrm>
            <a:off x="3159126" y="2189163"/>
            <a:ext cx="455612" cy="455612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6" name="Oval">
            <a:extLst>
              <a:ext uri="{FF2B5EF4-FFF2-40B4-BE49-F238E27FC236}">
                <a16:creationId xmlns:a16="http://schemas.microsoft.com/office/drawing/2014/main" id="{2C1E901C-A962-FB44-98F7-C8414F7B726A}"/>
              </a:ext>
            </a:extLst>
          </p:cNvPr>
          <p:cNvSpPr/>
          <p:nvPr/>
        </p:nvSpPr>
        <p:spPr>
          <a:xfrm>
            <a:off x="2012951" y="1077912"/>
            <a:ext cx="2025649" cy="2024063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7" name="Arrow">
            <a:extLst>
              <a:ext uri="{FF2B5EF4-FFF2-40B4-BE49-F238E27FC236}">
                <a16:creationId xmlns:a16="http://schemas.microsoft.com/office/drawing/2014/main" id="{02700FE3-4D4A-7242-AE7D-8827E5A9C0B7}"/>
              </a:ext>
            </a:extLst>
          </p:cNvPr>
          <p:cNvSpPr/>
          <p:nvPr/>
        </p:nvSpPr>
        <p:spPr>
          <a:xfrm rot="10800000">
            <a:off x="6291263" y="1730375"/>
            <a:ext cx="2090738" cy="784225"/>
          </a:xfrm>
          <a:prstGeom prst="rightArrow">
            <a:avLst>
              <a:gd name="adj1" fmla="val 50000"/>
              <a:gd name="adj2" fmla="val 50049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78" name="Line">
            <a:extLst>
              <a:ext uri="{FF2B5EF4-FFF2-40B4-BE49-F238E27FC236}">
                <a16:creationId xmlns:a16="http://schemas.microsoft.com/office/drawing/2014/main" id="{AE407480-FCE2-8C4F-801D-AA5E568864E7}"/>
              </a:ext>
            </a:extLst>
          </p:cNvPr>
          <p:cNvSpPr/>
          <p:nvPr/>
        </p:nvSpPr>
        <p:spPr>
          <a:xfrm rot="4020000">
            <a:off x="8967232" y="1736012"/>
            <a:ext cx="430287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F11F6E8B-B33F-D34D-8973-CDEF7F014824}"/>
              </a:ext>
            </a:extLst>
          </p:cNvPr>
          <p:cNvSpPr/>
          <p:nvPr/>
        </p:nvSpPr>
        <p:spPr>
          <a:xfrm rot="19740000">
            <a:off x="9116673" y="2081913"/>
            <a:ext cx="427136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0" name="Line">
            <a:extLst>
              <a:ext uri="{FF2B5EF4-FFF2-40B4-BE49-F238E27FC236}">
                <a16:creationId xmlns:a16="http://schemas.microsoft.com/office/drawing/2014/main" id="{A30DECED-8592-0846-A9D7-D452F891AAB3}"/>
              </a:ext>
            </a:extLst>
          </p:cNvPr>
          <p:cNvSpPr/>
          <p:nvPr/>
        </p:nvSpPr>
        <p:spPr>
          <a:xfrm>
            <a:off x="9323389" y="1740533"/>
            <a:ext cx="427135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1" name="Circle">
            <a:extLst>
              <a:ext uri="{FF2B5EF4-FFF2-40B4-BE49-F238E27FC236}">
                <a16:creationId xmlns:a16="http://schemas.microsoft.com/office/drawing/2014/main" id="{0281A145-10BD-CB49-8EEA-F8A7D8340752}"/>
              </a:ext>
            </a:extLst>
          </p:cNvPr>
          <p:cNvSpPr/>
          <p:nvPr/>
        </p:nvSpPr>
        <p:spPr>
          <a:xfrm>
            <a:off x="9166226" y="1470026"/>
            <a:ext cx="455612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2" name="Circle">
            <a:extLst>
              <a:ext uri="{FF2B5EF4-FFF2-40B4-BE49-F238E27FC236}">
                <a16:creationId xmlns:a16="http://schemas.microsoft.com/office/drawing/2014/main" id="{FBE7AED6-2EA3-CE4A-A506-C5979CA53330}"/>
              </a:ext>
            </a:extLst>
          </p:cNvPr>
          <p:cNvSpPr/>
          <p:nvPr/>
        </p:nvSpPr>
        <p:spPr>
          <a:xfrm>
            <a:off x="8707437" y="2057401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3" name="Circle">
            <a:extLst>
              <a:ext uri="{FF2B5EF4-FFF2-40B4-BE49-F238E27FC236}">
                <a16:creationId xmlns:a16="http://schemas.microsoft.com/office/drawing/2014/main" id="{9A67B6D4-5322-A340-855F-84DFDD6B2006}"/>
              </a:ext>
            </a:extLst>
          </p:cNvPr>
          <p:cNvSpPr/>
          <p:nvPr/>
        </p:nvSpPr>
        <p:spPr>
          <a:xfrm>
            <a:off x="9493251" y="2122487"/>
            <a:ext cx="455612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4" name="Circle">
            <a:extLst>
              <a:ext uri="{FF2B5EF4-FFF2-40B4-BE49-F238E27FC236}">
                <a16:creationId xmlns:a16="http://schemas.microsoft.com/office/drawing/2014/main" id="{7F9E80B4-6A3D-1345-8924-F18DD0D62E6A}"/>
              </a:ext>
            </a:extLst>
          </p:cNvPr>
          <p:cNvSpPr/>
          <p:nvPr/>
        </p:nvSpPr>
        <p:spPr>
          <a:xfrm>
            <a:off x="8382001" y="1143001"/>
            <a:ext cx="2025649" cy="2025649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5" name="Energy: E1">
            <a:extLst>
              <a:ext uri="{FF2B5EF4-FFF2-40B4-BE49-F238E27FC236}">
                <a16:creationId xmlns:a16="http://schemas.microsoft.com/office/drawing/2014/main" id="{DC771DA4-D1D8-664C-84C5-EF41AF7456DE}"/>
              </a:ext>
            </a:extLst>
          </p:cNvPr>
          <p:cNvSpPr txBox="1"/>
          <p:nvPr/>
        </p:nvSpPr>
        <p:spPr>
          <a:xfrm>
            <a:off x="4071938" y="1927225"/>
            <a:ext cx="1888287" cy="42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21">
              <a:tabLst>
                <a:tab pos="723938" algn="l"/>
                <a:tab pos="1447877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1</a:t>
            </a:r>
          </a:p>
        </p:txBody>
      </p:sp>
      <p:sp>
        <p:nvSpPr>
          <p:cNvPr id="86" name="Energy: E2">
            <a:extLst>
              <a:ext uri="{FF2B5EF4-FFF2-40B4-BE49-F238E27FC236}">
                <a16:creationId xmlns:a16="http://schemas.microsoft.com/office/drawing/2014/main" id="{02A58700-F1BA-CC44-AFCE-4EF2A576569D}"/>
              </a:ext>
            </a:extLst>
          </p:cNvPr>
          <p:cNvSpPr txBox="1"/>
          <p:nvPr/>
        </p:nvSpPr>
        <p:spPr>
          <a:xfrm>
            <a:off x="6878638" y="1927225"/>
            <a:ext cx="1900987" cy="42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21">
              <a:tabLst>
                <a:tab pos="723938" algn="l"/>
                <a:tab pos="1447877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2</a:t>
            </a:r>
          </a:p>
        </p:txBody>
      </p:sp>
      <p:sp>
        <p:nvSpPr>
          <p:cNvPr id="87" name="Circle">
            <a:extLst>
              <a:ext uri="{FF2B5EF4-FFF2-40B4-BE49-F238E27FC236}">
                <a16:creationId xmlns:a16="http://schemas.microsoft.com/office/drawing/2014/main" id="{806F9B33-C052-2542-A99D-29781E49726A}"/>
              </a:ext>
            </a:extLst>
          </p:cNvPr>
          <p:cNvSpPr/>
          <p:nvPr/>
        </p:nvSpPr>
        <p:spPr>
          <a:xfrm>
            <a:off x="2830513" y="150177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8" name="Circle">
            <a:extLst>
              <a:ext uri="{FF2B5EF4-FFF2-40B4-BE49-F238E27FC236}">
                <a16:creationId xmlns:a16="http://schemas.microsoft.com/office/drawing/2014/main" id="{0A00A155-A78B-FF45-83B4-90F0DEFCDC55}"/>
              </a:ext>
            </a:extLst>
          </p:cNvPr>
          <p:cNvSpPr/>
          <p:nvPr/>
        </p:nvSpPr>
        <p:spPr>
          <a:xfrm>
            <a:off x="3157538" y="2155826"/>
            <a:ext cx="488951" cy="488950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89" name="Circle">
            <a:extLst>
              <a:ext uri="{FF2B5EF4-FFF2-40B4-BE49-F238E27FC236}">
                <a16:creationId xmlns:a16="http://schemas.microsoft.com/office/drawing/2014/main" id="{451950B3-B200-1948-A86D-D8551398D21C}"/>
              </a:ext>
            </a:extLst>
          </p:cNvPr>
          <p:cNvSpPr/>
          <p:nvPr/>
        </p:nvSpPr>
        <p:spPr>
          <a:xfrm>
            <a:off x="9164638" y="143668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B1A07C08-311B-3041-B3AB-041DEA158FC6}"/>
              </a:ext>
            </a:extLst>
          </p:cNvPr>
          <p:cNvSpPr/>
          <p:nvPr/>
        </p:nvSpPr>
        <p:spPr>
          <a:xfrm>
            <a:off x="9491663" y="212248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255AE501-D623-784D-84B9-9C15ACD5ED41}"/>
              </a:ext>
            </a:extLst>
          </p:cNvPr>
          <p:cNvSpPr/>
          <p:nvPr/>
        </p:nvSpPr>
        <p:spPr>
          <a:xfrm>
            <a:off x="8707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92" name="Circle">
            <a:extLst>
              <a:ext uri="{FF2B5EF4-FFF2-40B4-BE49-F238E27FC236}">
                <a16:creationId xmlns:a16="http://schemas.microsoft.com/office/drawing/2014/main" id="{0D9D54BE-4A02-334C-83A1-CDEAA36F911E}"/>
              </a:ext>
            </a:extLst>
          </p:cNvPr>
          <p:cNvSpPr/>
          <p:nvPr/>
        </p:nvSpPr>
        <p:spPr>
          <a:xfrm>
            <a:off x="2339975" y="208915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93" name="protone">
            <a:extLst>
              <a:ext uri="{FF2B5EF4-FFF2-40B4-BE49-F238E27FC236}">
                <a16:creationId xmlns:a16="http://schemas.microsoft.com/office/drawing/2014/main" id="{A60237F7-C810-7E44-B7FE-8DCD7F7F52B6}"/>
              </a:ext>
            </a:extLst>
          </p:cNvPr>
          <p:cNvSpPr txBox="1"/>
          <p:nvPr/>
        </p:nvSpPr>
        <p:spPr>
          <a:xfrm>
            <a:off x="1752600" y="3168650"/>
            <a:ext cx="228600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protone</a:t>
            </a:r>
          </a:p>
        </p:txBody>
      </p:sp>
      <p:sp>
        <p:nvSpPr>
          <p:cNvPr id="94" name="protone">
            <a:extLst>
              <a:ext uri="{FF2B5EF4-FFF2-40B4-BE49-F238E27FC236}">
                <a16:creationId xmlns:a16="http://schemas.microsoft.com/office/drawing/2014/main" id="{0F92F7FC-48D2-EE49-A48B-30F9C953E9E5}"/>
              </a:ext>
            </a:extLst>
          </p:cNvPr>
          <p:cNvSpPr txBox="1"/>
          <p:nvPr/>
        </p:nvSpPr>
        <p:spPr>
          <a:xfrm>
            <a:off x="8283576" y="3168650"/>
            <a:ext cx="2284413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dirty="0" err="1"/>
              <a:t>protone</a:t>
            </a:r>
            <a:endParaRPr dirty="0"/>
          </a:p>
        </p:txBody>
      </p:sp>
      <p:sp>
        <p:nvSpPr>
          <p:cNvPr id="95" name="quarks di valenza">
            <a:extLst>
              <a:ext uri="{FF2B5EF4-FFF2-40B4-BE49-F238E27FC236}">
                <a16:creationId xmlns:a16="http://schemas.microsoft.com/office/drawing/2014/main" id="{71BA7060-4714-E244-B1C6-75A2DBB455FA}"/>
              </a:ext>
            </a:extLst>
          </p:cNvPr>
          <p:cNvSpPr txBox="1"/>
          <p:nvPr/>
        </p:nvSpPr>
        <p:spPr>
          <a:xfrm>
            <a:off x="1636998" y="639717"/>
            <a:ext cx="2743201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b="0" dirty="0"/>
              <a:t>quarks di </a:t>
            </a:r>
            <a:r>
              <a:rPr b="0" dirty="0" err="1"/>
              <a:t>valenza</a:t>
            </a:r>
            <a:endParaRPr b="0" dirty="0"/>
          </a:p>
        </p:txBody>
      </p:sp>
      <p:sp>
        <p:nvSpPr>
          <p:cNvPr id="96" name="Line">
            <a:extLst>
              <a:ext uri="{FF2B5EF4-FFF2-40B4-BE49-F238E27FC236}">
                <a16:creationId xmlns:a16="http://schemas.microsoft.com/office/drawing/2014/main" id="{C1913921-CA37-804C-91C5-82E33ED15665}"/>
              </a:ext>
            </a:extLst>
          </p:cNvPr>
          <p:cNvSpPr/>
          <p:nvPr/>
        </p:nvSpPr>
        <p:spPr>
          <a:xfrm>
            <a:off x="2339974" y="1143001"/>
            <a:ext cx="163514" cy="81756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97" name="Line">
            <a:extLst>
              <a:ext uri="{FF2B5EF4-FFF2-40B4-BE49-F238E27FC236}">
                <a16:creationId xmlns:a16="http://schemas.microsoft.com/office/drawing/2014/main" id="{CB19AB16-C12D-004C-A080-3186AFC78223}"/>
              </a:ext>
            </a:extLst>
          </p:cNvPr>
          <p:cNvSpPr/>
          <p:nvPr/>
        </p:nvSpPr>
        <p:spPr>
          <a:xfrm>
            <a:off x="2503488" y="1012824"/>
            <a:ext cx="358776" cy="5556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98" name="Line">
            <a:extLst>
              <a:ext uri="{FF2B5EF4-FFF2-40B4-BE49-F238E27FC236}">
                <a16:creationId xmlns:a16="http://schemas.microsoft.com/office/drawing/2014/main" id="{9B7E176A-2ECC-964D-9AA1-1C0DD82BAE3D}"/>
              </a:ext>
            </a:extLst>
          </p:cNvPr>
          <p:cNvSpPr/>
          <p:nvPr/>
        </p:nvSpPr>
        <p:spPr>
          <a:xfrm>
            <a:off x="2438400" y="1046162"/>
            <a:ext cx="719138" cy="12414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61" name="carica">
            <a:extLst>
              <a:ext uri="{FF2B5EF4-FFF2-40B4-BE49-F238E27FC236}">
                <a16:creationId xmlns:a16="http://schemas.microsoft.com/office/drawing/2014/main" id="{F5DE8A1F-2317-F24A-926E-D75076B8DB22}"/>
              </a:ext>
            </a:extLst>
          </p:cNvPr>
          <p:cNvSpPr txBox="1"/>
          <p:nvPr/>
        </p:nvSpPr>
        <p:spPr>
          <a:xfrm>
            <a:off x="1752601" y="6205538"/>
            <a:ext cx="979487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endParaRPr dirty="0"/>
          </a:p>
        </p:txBody>
      </p:sp>
      <p:sp>
        <p:nvSpPr>
          <p:cNvPr id="106" name="Line">
            <a:extLst>
              <a:ext uri="{FF2B5EF4-FFF2-40B4-BE49-F238E27FC236}">
                <a16:creationId xmlns:a16="http://schemas.microsoft.com/office/drawing/2014/main" id="{4FF04D4B-211B-5F44-8316-72DA1F5157BB}"/>
              </a:ext>
            </a:extLst>
          </p:cNvPr>
          <p:cNvSpPr/>
          <p:nvPr/>
        </p:nvSpPr>
        <p:spPr>
          <a:xfrm rot="4020000">
            <a:off x="8967232" y="1736012"/>
            <a:ext cx="430287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7" name="Line">
            <a:extLst>
              <a:ext uri="{FF2B5EF4-FFF2-40B4-BE49-F238E27FC236}">
                <a16:creationId xmlns:a16="http://schemas.microsoft.com/office/drawing/2014/main" id="{5B2472C0-5E37-2A4F-8277-00490191D1DB}"/>
              </a:ext>
            </a:extLst>
          </p:cNvPr>
          <p:cNvSpPr/>
          <p:nvPr/>
        </p:nvSpPr>
        <p:spPr>
          <a:xfrm rot="19740000">
            <a:off x="9116673" y="2081913"/>
            <a:ext cx="427136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8" name="Line">
            <a:extLst>
              <a:ext uri="{FF2B5EF4-FFF2-40B4-BE49-F238E27FC236}">
                <a16:creationId xmlns:a16="http://schemas.microsoft.com/office/drawing/2014/main" id="{0976AD9B-B493-8B49-B4E4-773F4C34F266}"/>
              </a:ext>
            </a:extLst>
          </p:cNvPr>
          <p:cNvSpPr/>
          <p:nvPr/>
        </p:nvSpPr>
        <p:spPr>
          <a:xfrm>
            <a:off x="9323389" y="1740533"/>
            <a:ext cx="427135" cy="42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9" name="Circle">
            <a:extLst>
              <a:ext uri="{FF2B5EF4-FFF2-40B4-BE49-F238E27FC236}">
                <a16:creationId xmlns:a16="http://schemas.microsoft.com/office/drawing/2014/main" id="{5EDAEF7C-1141-7740-B932-91290F344234}"/>
              </a:ext>
            </a:extLst>
          </p:cNvPr>
          <p:cNvSpPr/>
          <p:nvPr/>
        </p:nvSpPr>
        <p:spPr>
          <a:xfrm>
            <a:off x="9166226" y="1470026"/>
            <a:ext cx="455612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0" name="Circle">
            <a:extLst>
              <a:ext uri="{FF2B5EF4-FFF2-40B4-BE49-F238E27FC236}">
                <a16:creationId xmlns:a16="http://schemas.microsoft.com/office/drawing/2014/main" id="{AA8F0014-C934-D74B-84B9-12109482A769}"/>
              </a:ext>
            </a:extLst>
          </p:cNvPr>
          <p:cNvSpPr/>
          <p:nvPr/>
        </p:nvSpPr>
        <p:spPr>
          <a:xfrm>
            <a:off x="8707437" y="2057401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1" name="Circle">
            <a:extLst>
              <a:ext uri="{FF2B5EF4-FFF2-40B4-BE49-F238E27FC236}">
                <a16:creationId xmlns:a16="http://schemas.microsoft.com/office/drawing/2014/main" id="{E565C705-EC8C-5B4E-866E-21F64065AC4E}"/>
              </a:ext>
            </a:extLst>
          </p:cNvPr>
          <p:cNvSpPr/>
          <p:nvPr/>
        </p:nvSpPr>
        <p:spPr>
          <a:xfrm>
            <a:off x="9493251" y="2122487"/>
            <a:ext cx="455612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2" name="Circle">
            <a:extLst>
              <a:ext uri="{FF2B5EF4-FFF2-40B4-BE49-F238E27FC236}">
                <a16:creationId xmlns:a16="http://schemas.microsoft.com/office/drawing/2014/main" id="{C451E723-4A55-184B-9058-AB51F43D578A}"/>
              </a:ext>
            </a:extLst>
          </p:cNvPr>
          <p:cNvSpPr/>
          <p:nvPr/>
        </p:nvSpPr>
        <p:spPr>
          <a:xfrm>
            <a:off x="8382001" y="1143001"/>
            <a:ext cx="2025649" cy="2025649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3" name="Circle">
            <a:extLst>
              <a:ext uri="{FF2B5EF4-FFF2-40B4-BE49-F238E27FC236}">
                <a16:creationId xmlns:a16="http://schemas.microsoft.com/office/drawing/2014/main" id="{E34E8A87-7BB5-2843-B920-64DAD900555E}"/>
              </a:ext>
            </a:extLst>
          </p:cNvPr>
          <p:cNvSpPr/>
          <p:nvPr/>
        </p:nvSpPr>
        <p:spPr>
          <a:xfrm>
            <a:off x="9164638" y="143668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4" name="Circle">
            <a:extLst>
              <a:ext uri="{FF2B5EF4-FFF2-40B4-BE49-F238E27FC236}">
                <a16:creationId xmlns:a16="http://schemas.microsoft.com/office/drawing/2014/main" id="{F8AE0317-156C-0C49-9EEC-932B1CC2EBC1}"/>
              </a:ext>
            </a:extLst>
          </p:cNvPr>
          <p:cNvSpPr/>
          <p:nvPr/>
        </p:nvSpPr>
        <p:spPr>
          <a:xfrm>
            <a:off x="9491663" y="2122486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5" name="Circle">
            <a:extLst>
              <a:ext uri="{FF2B5EF4-FFF2-40B4-BE49-F238E27FC236}">
                <a16:creationId xmlns:a16="http://schemas.microsoft.com/office/drawing/2014/main" id="{61A20D9C-EAA5-6E4D-B89F-C79BCC0B1D0F}"/>
              </a:ext>
            </a:extLst>
          </p:cNvPr>
          <p:cNvSpPr/>
          <p:nvPr/>
        </p:nvSpPr>
        <p:spPr>
          <a:xfrm>
            <a:off x="8707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6" name="Oval">
            <a:extLst>
              <a:ext uri="{FF2B5EF4-FFF2-40B4-BE49-F238E27FC236}">
                <a16:creationId xmlns:a16="http://schemas.microsoft.com/office/drawing/2014/main" id="{01A5D23E-655C-1D49-B6EC-B2A4A7A05154}"/>
              </a:ext>
            </a:extLst>
          </p:cNvPr>
          <p:cNvSpPr/>
          <p:nvPr/>
        </p:nvSpPr>
        <p:spPr>
          <a:xfrm>
            <a:off x="9034463" y="2743200"/>
            <a:ext cx="230188" cy="1968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7" name="Oval">
            <a:extLst>
              <a:ext uri="{FF2B5EF4-FFF2-40B4-BE49-F238E27FC236}">
                <a16:creationId xmlns:a16="http://schemas.microsoft.com/office/drawing/2014/main" id="{8B7F9C57-4BE4-9148-A4F4-653C20030E57}"/>
              </a:ext>
            </a:extLst>
          </p:cNvPr>
          <p:cNvSpPr/>
          <p:nvPr/>
        </p:nvSpPr>
        <p:spPr>
          <a:xfrm>
            <a:off x="9296400" y="2743200"/>
            <a:ext cx="228600" cy="196850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8" name="Oval">
            <a:extLst>
              <a:ext uri="{FF2B5EF4-FFF2-40B4-BE49-F238E27FC236}">
                <a16:creationId xmlns:a16="http://schemas.microsoft.com/office/drawing/2014/main" id="{19DED3B3-C72B-C047-B1AE-372554CB4847}"/>
              </a:ext>
            </a:extLst>
          </p:cNvPr>
          <p:cNvSpPr/>
          <p:nvPr/>
        </p:nvSpPr>
        <p:spPr>
          <a:xfrm>
            <a:off x="8643938" y="1763713"/>
            <a:ext cx="228601" cy="196851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19" name="Oval">
            <a:extLst>
              <a:ext uri="{FF2B5EF4-FFF2-40B4-BE49-F238E27FC236}">
                <a16:creationId xmlns:a16="http://schemas.microsoft.com/office/drawing/2014/main" id="{E1344309-0F81-F649-8DF3-37FD2501CAF0}"/>
              </a:ext>
            </a:extLst>
          </p:cNvPr>
          <p:cNvSpPr/>
          <p:nvPr/>
        </p:nvSpPr>
        <p:spPr>
          <a:xfrm>
            <a:off x="9948862" y="1763713"/>
            <a:ext cx="230188" cy="19685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0" name="Oval">
            <a:extLst>
              <a:ext uri="{FF2B5EF4-FFF2-40B4-BE49-F238E27FC236}">
                <a16:creationId xmlns:a16="http://schemas.microsoft.com/office/drawing/2014/main" id="{EB9F17EB-D437-3E44-9C38-9E5F95172791}"/>
              </a:ext>
            </a:extLst>
          </p:cNvPr>
          <p:cNvSpPr/>
          <p:nvPr/>
        </p:nvSpPr>
        <p:spPr>
          <a:xfrm>
            <a:off x="8805863" y="1501775"/>
            <a:ext cx="228601" cy="196850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1" name="Oval">
            <a:extLst>
              <a:ext uri="{FF2B5EF4-FFF2-40B4-BE49-F238E27FC236}">
                <a16:creationId xmlns:a16="http://schemas.microsoft.com/office/drawing/2014/main" id="{EE617BB7-9B4E-0247-AAC8-CB361220B095}"/>
              </a:ext>
            </a:extLst>
          </p:cNvPr>
          <p:cNvSpPr/>
          <p:nvPr/>
        </p:nvSpPr>
        <p:spPr>
          <a:xfrm>
            <a:off x="9785350" y="2709864"/>
            <a:ext cx="228600" cy="196851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2" name="Oval">
            <a:extLst>
              <a:ext uri="{FF2B5EF4-FFF2-40B4-BE49-F238E27FC236}">
                <a16:creationId xmlns:a16="http://schemas.microsoft.com/office/drawing/2014/main" id="{3E9BAF99-1630-A147-967F-C30F734D7230}"/>
              </a:ext>
            </a:extLst>
          </p:cNvPr>
          <p:cNvSpPr/>
          <p:nvPr/>
        </p:nvSpPr>
        <p:spPr>
          <a:xfrm>
            <a:off x="9785350" y="1404937"/>
            <a:ext cx="228600" cy="195264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3" name="Oval">
            <a:extLst>
              <a:ext uri="{FF2B5EF4-FFF2-40B4-BE49-F238E27FC236}">
                <a16:creationId xmlns:a16="http://schemas.microsoft.com/office/drawing/2014/main" id="{DF04E326-0E4A-234E-A304-92714FD95BBB}"/>
              </a:ext>
            </a:extLst>
          </p:cNvPr>
          <p:cNvSpPr/>
          <p:nvPr/>
        </p:nvSpPr>
        <p:spPr>
          <a:xfrm>
            <a:off x="9002713" y="1306512"/>
            <a:ext cx="228601" cy="195264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4" name="Oval">
            <a:extLst>
              <a:ext uri="{FF2B5EF4-FFF2-40B4-BE49-F238E27FC236}">
                <a16:creationId xmlns:a16="http://schemas.microsoft.com/office/drawing/2014/main" id="{6BC38F0F-DB97-4443-8E73-309ACC6674ED}"/>
              </a:ext>
            </a:extLst>
          </p:cNvPr>
          <p:cNvSpPr/>
          <p:nvPr/>
        </p:nvSpPr>
        <p:spPr>
          <a:xfrm>
            <a:off x="10047288" y="2220912"/>
            <a:ext cx="228601" cy="195264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5" name="Oval">
            <a:extLst>
              <a:ext uri="{FF2B5EF4-FFF2-40B4-BE49-F238E27FC236}">
                <a16:creationId xmlns:a16="http://schemas.microsoft.com/office/drawing/2014/main" id="{565A338D-2E30-E24B-9D21-1202500AD284}"/>
              </a:ext>
            </a:extLst>
          </p:cNvPr>
          <p:cNvSpPr/>
          <p:nvPr/>
        </p:nvSpPr>
        <p:spPr>
          <a:xfrm>
            <a:off x="8643938" y="2579687"/>
            <a:ext cx="228601" cy="195264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26" name="Line">
            <a:extLst>
              <a:ext uri="{FF2B5EF4-FFF2-40B4-BE49-F238E27FC236}">
                <a16:creationId xmlns:a16="http://schemas.microsoft.com/office/drawing/2014/main" id="{57EBF7F3-3169-E24B-827A-81948D2F1849}"/>
              </a:ext>
            </a:extLst>
          </p:cNvPr>
          <p:cNvSpPr/>
          <p:nvPr/>
        </p:nvSpPr>
        <p:spPr>
          <a:xfrm>
            <a:off x="8870951" y="1143000"/>
            <a:ext cx="1588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27" name="Line">
            <a:extLst>
              <a:ext uri="{FF2B5EF4-FFF2-40B4-BE49-F238E27FC236}">
                <a16:creationId xmlns:a16="http://schemas.microsoft.com/office/drawing/2014/main" id="{C61F47C4-494B-154A-A733-AC4C7E0850E8}"/>
              </a:ext>
            </a:extLst>
          </p:cNvPr>
          <p:cNvSpPr/>
          <p:nvPr/>
        </p:nvSpPr>
        <p:spPr>
          <a:xfrm>
            <a:off x="9197976" y="1143000"/>
            <a:ext cx="654051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28" name="Line">
            <a:extLst>
              <a:ext uri="{FF2B5EF4-FFF2-40B4-BE49-F238E27FC236}">
                <a16:creationId xmlns:a16="http://schemas.microsoft.com/office/drawing/2014/main" id="{A56A69B2-EB9E-354A-A11B-BC3315C7D59C}"/>
              </a:ext>
            </a:extLst>
          </p:cNvPr>
          <p:cNvSpPr/>
          <p:nvPr/>
        </p:nvSpPr>
        <p:spPr>
          <a:xfrm>
            <a:off x="9034462" y="1143000"/>
            <a:ext cx="327026" cy="1470028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29" name="Line">
            <a:extLst>
              <a:ext uri="{FF2B5EF4-FFF2-40B4-BE49-F238E27FC236}">
                <a16:creationId xmlns:a16="http://schemas.microsoft.com/office/drawing/2014/main" id="{9DF299CE-E77B-7C4F-9B33-2CA6117DE767}"/>
              </a:ext>
            </a:extLst>
          </p:cNvPr>
          <p:cNvSpPr/>
          <p:nvPr/>
        </p:nvSpPr>
        <p:spPr>
          <a:xfrm>
            <a:off x="8707438" y="1142999"/>
            <a:ext cx="1588" cy="130651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2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30" name="quarks del mare">
            <a:extLst>
              <a:ext uri="{FF2B5EF4-FFF2-40B4-BE49-F238E27FC236}">
                <a16:creationId xmlns:a16="http://schemas.microsoft.com/office/drawing/2014/main" id="{3C4871FE-1E4F-3346-9554-CA677E277E5C}"/>
              </a:ext>
            </a:extLst>
          </p:cNvPr>
          <p:cNvSpPr txBox="1"/>
          <p:nvPr/>
        </p:nvSpPr>
        <p:spPr>
          <a:xfrm>
            <a:off x="7743826" y="605630"/>
            <a:ext cx="2254250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b="0" dirty="0"/>
              <a:t>quarks del mare</a:t>
            </a:r>
          </a:p>
        </p:txBody>
      </p:sp>
      <p:sp>
        <p:nvSpPr>
          <p:cNvPr id="132" name="Produrre nuove particelle con gli acceleratori">
            <a:extLst>
              <a:ext uri="{FF2B5EF4-FFF2-40B4-BE49-F238E27FC236}">
                <a16:creationId xmlns:a16="http://schemas.microsoft.com/office/drawing/2014/main" id="{A422F91B-F63F-BC47-99F4-81AD0A7DE19E}"/>
              </a:ext>
            </a:extLst>
          </p:cNvPr>
          <p:cNvSpPr txBox="1"/>
          <p:nvPr/>
        </p:nvSpPr>
        <p:spPr>
          <a:xfrm>
            <a:off x="1846263" y="58737"/>
            <a:ext cx="7994651" cy="443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2401" dirty="0"/>
              <a:t>PRODUZIONE di bosoni W</a:t>
            </a:r>
            <a:r>
              <a:rPr lang="en-US" sz="2401" baseline="30000" dirty="0"/>
              <a:t>+</a:t>
            </a:r>
            <a:r>
              <a:rPr lang="en-US" sz="2401" dirty="0"/>
              <a:t> e W</a:t>
            </a:r>
            <a:r>
              <a:rPr lang="en-US" sz="2401" baseline="30000" dirty="0"/>
              <a:t>-</a:t>
            </a:r>
            <a:endParaRPr sz="2401" baseline="30000" dirty="0"/>
          </a:p>
        </p:txBody>
      </p:sp>
      <p:sp>
        <p:nvSpPr>
          <p:cNvPr id="131" name="Circle">
            <a:extLst>
              <a:ext uri="{FF2B5EF4-FFF2-40B4-BE49-F238E27FC236}">
                <a16:creationId xmlns:a16="http://schemas.microsoft.com/office/drawing/2014/main" id="{4EBE9137-1576-734B-846B-347DB387614D}"/>
              </a:ext>
            </a:extLst>
          </p:cNvPr>
          <p:cNvSpPr/>
          <p:nvPr/>
        </p:nvSpPr>
        <p:spPr>
          <a:xfrm>
            <a:off x="3273700" y="3880381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33" name="Circle">
            <a:extLst>
              <a:ext uri="{FF2B5EF4-FFF2-40B4-BE49-F238E27FC236}">
                <a16:creationId xmlns:a16="http://schemas.microsoft.com/office/drawing/2014/main" id="{F70E5514-CB85-3843-AF32-B03A870C1816}"/>
              </a:ext>
            </a:extLst>
          </p:cNvPr>
          <p:cNvSpPr/>
          <p:nvPr/>
        </p:nvSpPr>
        <p:spPr>
          <a:xfrm>
            <a:off x="4121425" y="3880381"/>
            <a:ext cx="488951" cy="490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34" name="+">
            <a:extLst>
              <a:ext uri="{FF2B5EF4-FFF2-40B4-BE49-F238E27FC236}">
                <a16:creationId xmlns:a16="http://schemas.microsoft.com/office/drawing/2014/main" id="{7AE3F8CC-0A0F-CA4D-9E89-3BC48A9239A7}"/>
              </a:ext>
            </a:extLst>
          </p:cNvPr>
          <p:cNvSpPr txBox="1"/>
          <p:nvPr/>
        </p:nvSpPr>
        <p:spPr>
          <a:xfrm>
            <a:off x="3794401" y="3945470"/>
            <a:ext cx="1600201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</a:t>
            </a:r>
          </a:p>
        </p:txBody>
      </p:sp>
      <p:sp>
        <p:nvSpPr>
          <p:cNvPr id="135" name="= W+">
            <a:extLst>
              <a:ext uri="{FF2B5EF4-FFF2-40B4-BE49-F238E27FC236}">
                <a16:creationId xmlns:a16="http://schemas.microsoft.com/office/drawing/2014/main" id="{F0E2BE14-DD8A-9D4B-A754-22591BBCFA65}"/>
              </a:ext>
            </a:extLst>
          </p:cNvPr>
          <p:cNvSpPr txBox="1"/>
          <p:nvPr/>
        </p:nvSpPr>
        <p:spPr>
          <a:xfrm>
            <a:off x="4775476" y="3978808"/>
            <a:ext cx="815976" cy="3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21">
              <a:lnSpc>
                <a:spcPct val="93000"/>
              </a:lnSpc>
              <a:tabLst>
                <a:tab pos="723938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+</a:t>
            </a:r>
          </a:p>
        </p:txBody>
      </p:sp>
      <p:sp>
        <p:nvSpPr>
          <p:cNvPr id="136" name="Circle">
            <a:extLst>
              <a:ext uri="{FF2B5EF4-FFF2-40B4-BE49-F238E27FC236}">
                <a16:creationId xmlns:a16="http://schemas.microsoft.com/office/drawing/2014/main" id="{985D47AC-9499-4A43-8925-1DB852DAA627}"/>
              </a:ext>
            </a:extLst>
          </p:cNvPr>
          <p:cNvSpPr/>
          <p:nvPr/>
        </p:nvSpPr>
        <p:spPr>
          <a:xfrm>
            <a:off x="6537600" y="3880381"/>
            <a:ext cx="488951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37" name="Circle">
            <a:extLst>
              <a:ext uri="{FF2B5EF4-FFF2-40B4-BE49-F238E27FC236}">
                <a16:creationId xmlns:a16="http://schemas.microsoft.com/office/drawing/2014/main" id="{8402E12F-1384-0C4E-890F-E5CFAF337A5F}"/>
              </a:ext>
            </a:extLst>
          </p:cNvPr>
          <p:cNvSpPr/>
          <p:nvPr/>
        </p:nvSpPr>
        <p:spPr>
          <a:xfrm>
            <a:off x="7386913" y="3880381"/>
            <a:ext cx="490538" cy="490538"/>
          </a:xfrm>
          <a:prstGeom prst="ellipse">
            <a:avLst/>
          </a:prstGeom>
          <a:solidFill>
            <a:srgbClr val="800D00"/>
          </a:solidFill>
          <a:ln>
            <a:solidFill>
              <a:srgbClr val="800D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38" name="+">
            <a:extLst>
              <a:ext uri="{FF2B5EF4-FFF2-40B4-BE49-F238E27FC236}">
                <a16:creationId xmlns:a16="http://schemas.microsoft.com/office/drawing/2014/main" id="{6E61E2A5-34D4-BA40-8BF3-1FAE0F6CA3A2}"/>
              </a:ext>
            </a:extLst>
          </p:cNvPr>
          <p:cNvSpPr txBox="1"/>
          <p:nvPr/>
        </p:nvSpPr>
        <p:spPr>
          <a:xfrm>
            <a:off x="7059888" y="3945470"/>
            <a:ext cx="1600200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</a:t>
            </a:r>
          </a:p>
        </p:txBody>
      </p:sp>
      <p:sp>
        <p:nvSpPr>
          <p:cNvPr id="139" name="= W-">
            <a:extLst>
              <a:ext uri="{FF2B5EF4-FFF2-40B4-BE49-F238E27FC236}">
                <a16:creationId xmlns:a16="http://schemas.microsoft.com/office/drawing/2014/main" id="{3E99162B-271F-CA45-8B02-06D637AB172C}"/>
              </a:ext>
            </a:extLst>
          </p:cNvPr>
          <p:cNvSpPr txBox="1"/>
          <p:nvPr/>
        </p:nvSpPr>
        <p:spPr>
          <a:xfrm>
            <a:off x="8039375" y="3978808"/>
            <a:ext cx="815976" cy="3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21">
              <a:lnSpc>
                <a:spcPct val="93000"/>
              </a:lnSpc>
              <a:tabLst>
                <a:tab pos="723938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-</a:t>
            </a:r>
          </a:p>
        </p:txBody>
      </p:sp>
      <p:sp>
        <p:nvSpPr>
          <p:cNvPr id="140" name="Circle">
            <a:extLst>
              <a:ext uri="{FF2B5EF4-FFF2-40B4-BE49-F238E27FC236}">
                <a16:creationId xmlns:a16="http://schemas.microsoft.com/office/drawing/2014/main" id="{6FE94EBB-CA02-1141-AA27-17676C63CD08}"/>
              </a:ext>
            </a:extLst>
          </p:cNvPr>
          <p:cNvSpPr/>
          <p:nvPr/>
        </p:nvSpPr>
        <p:spPr>
          <a:xfrm>
            <a:off x="3273700" y="3880381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41" name="Circle">
            <a:extLst>
              <a:ext uri="{FF2B5EF4-FFF2-40B4-BE49-F238E27FC236}">
                <a16:creationId xmlns:a16="http://schemas.microsoft.com/office/drawing/2014/main" id="{885BF29C-2804-4745-8431-06CD76325BF4}"/>
              </a:ext>
            </a:extLst>
          </p:cNvPr>
          <p:cNvSpPr/>
          <p:nvPr/>
        </p:nvSpPr>
        <p:spPr>
          <a:xfrm>
            <a:off x="4121425" y="3880381"/>
            <a:ext cx="488951" cy="490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21">
              <a:lnSpc>
                <a:spcPct val="93000"/>
              </a:lnSpc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</p:txBody>
      </p:sp>
      <p:sp>
        <p:nvSpPr>
          <p:cNvPr id="142" name="+">
            <a:extLst>
              <a:ext uri="{FF2B5EF4-FFF2-40B4-BE49-F238E27FC236}">
                <a16:creationId xmlns:a16="http://schemas.microsoft.com/office/drawing/2014/main" id="{8D19CEA9-6DDC-2E42-93DC-3D8BFBF114D2}"/>
              </a:ext>
            </a:extLst>
          </p:cNvPr>
          <p:cNvSpPr txBox="1"/>
          <p:nvPr/>
        </p:nvSpPr>
        <p:spPr>
          <a:xfrm>
            <a:off x="3794401" y="3945470"/>
            <a:ext cx="1600201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</a:t>
            </a:r>
          </a:p>
        </p:txBody>
      </p:sp>
      <p:sp>
        <p:nvSpPr>
          <p:cNvPr id="143" name="= W+">
            <a:extLst>
              <a:ext uri="{FF2B5EF4-FFF2-40B4-BE49-F238E27FC236}">
                <a16:creationId xmlns:a16="http://schemas.microsoft.com/office/drawing/2014/main" id="{F96B56E5-031F-834B-9528-9A62FA0600AA}"/>
              </a:ext>
            </a:extLst>
          </p:cNvPr>
          <p:cNvSpPr txBox="1"/>
          <p:nvPr/>
        </p:nvSpPr>
        <p:spPr>
          <a:xfrm>
            <a:off x="4775476" y="3978808"/>
            <a:ext cx="815976" cy="3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21">
              <a:lnSpc>
                <a:spcPct val="93000"/>
              </a:lnSpc>
              <a:tabLst>
                <a:tab pos="723938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+</a:t>
            </a:r>
          </a:p>
        </p:txBody>
      </p:sp>
      <p:sp>
        <p:nvSpPr>
          <p:cNvPr id="145" name="+2/3">
            <a:extLst>
              <a:ext uri="{FF2B5EF4-FFF2-40B4-BE49-F238E27FC236}">
                <a16:creationId xmlns:a16="http://schemas.microsoft.com/office/drawing/2014/main" id="{E7BD2AD5-2983-2B4E-A6D4-88594CA33B48}"/>
              </a:ext>
            </a:extLst>
          </p:cNvPr>
          <p:cNvSpPr txBox="1"/>
          <p:nvPr/>
        </p:nvSpPr>
        <p:spPr>
          <a:xfrm>
            <a:off x="3141939" y="4469345"/>
            <a:ext cx="815974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+2/3</a:t>
            </a:r>
          </a:p>
        </p:txBody>
      </p:sp>
      <p:sp>
        <p:nvSpPr>
          <p:cNvPr id="146" name="+1/3">
            <a:extLst>
              <a:ext uri="{FF2B5EF4-FFF2-40B4-BE49-F238E27FC236}">
                <a16:creationId xmlns:a16="http://schemas.microsoft.com/office/drawing/2014/main" id="{7D712428-2832-4240-AB3E-93DBCD141AE8}"/>
              </a:ext>
            </a:extLst>
          </p:cNvPr>
          <p:cNvSpPr txBox="1"/>
          <p:nvPr/>
        </p:nvSpPr>
        <p:spPr>
          <a:xfrm>
            <a:off x="3924577" y="4469345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+1/3</a:t>
            </a:r>
          </a:p>
        </p:txBody>
      </p:sp>
      <p:sp>
        <p:nvSpPr>
          <p:cNvPr id="147" name="+1">
            <a:extLst>
              <a:ext uri="{FF2B5EF4-FFF2-40B4-BE49-F238E27FC236}">
                <a16:creationId xmlns:a16="http://schemas.microsoft.com/office/drawing/2014/main" id="{A6C3BDC0-FB19-0147-B672-99AF99E81BE3}"/>
              </a:ext>
            </a:extLst>
          </p:cNvPr>
          <p:cNvSpPr txBox="1"/>
          <p:nvPr/>
        </p:nvSpPr>
        <p:spPr>
          <a:xfrm>
            <a:off x="4904064" y="4469345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+1</a:t>
            </a:r>
          </a:p>
        </p:txBody>
      </p:sp>
      <p:sp>
        <p:nvSpPr>
          <p:cNvPr id="148" name="-2/3">
            <a:extLst>
              <a:ext uri="{FF2B5EF4-FFF2-40B4-BE49-F238E27FC236}">
                <a16:creationId xmlns:a16="http://schemas.microsoft.com/office/drawing/2014/main" id="{9941F570-328F-7C43-857D-6D17860BEF34}"/>
              </a:ext>
            </a:extLst>
          </p:cNvPr>
          <p:cNvSpPr txBox="1"/>
          <p:nvPr/>
        </p:nvSpPr>
        <p:spPr>
          <a:xfrm>
            <a:off x="6374089" y="4469345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-2/3</a:t>
            </a:r>
          </a:p>
        </p:txBody>
      </p:sp>
      <p:sp>
        <p:nvSpPr>
          <p:cNvPr id="149" name="-1/3">
            <a:extLst>
              <a:ext uri="{FF2B5EF4-FFF2-40B4-BE49-F238E27FC236}">
                <a16:creationId xmlns:a16="http://schemas.microsoft.com/office/drawing/2014/main" id="{040E525F-8706-C24F-946C-3BC72A6B9345}"/>
              </a:ext>
            </a:extLst>
          </p:cNvPr>
          <p:cNvSpPr txBox="1"/>
          <p:nvPr/>
        </p:nvSpPr>
        <p:spPr>
          <a:xfrm>
            <a:off x="7191650" y="4469345"/>
            <a:ext cx="815976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-1/3</a:t>
            </a:r>
          </a:p>
        </p:txBody>
      </p:sp>
      <p:sp>
        <p:nvSpPr>
          <p:cNvPr id="150" name="-1">
            <a:extLst>
              <a:ext uri="{FF2B5EF4-FFF2-40B4-BE49-F238E27FC236}">
                <a16:creationId xmlns:a16="http://schemas.microsoft.com/office/drawing/2014/main" id="{32698964-5772-7449-86DF-03750D575CA9}"/>
              </a:ext>
            </a:extLst>
          </p:cNvPr>
          <p:cNvSpPr txBox="1"/>
          <p:nvPr/>
        </p:nvSpPr>
        <p:spPr>
          <a:xfrm>
            <a:off x="8267976" y="4469345"/>
            <a:ext cx="817562" cy="31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t>-1</a:t>
            </a:r>
          </a:p>
        </p:txBody>
      </p:sp>
      <p:sp>
        <p:nvSpPr>
          <p:cNvPr id="151" name="protone">
            <a:extLst>
              <a:ext uri="{FF2B5EF4-FFF2-40B4-BE49-F238E27FC236}">
                <a16:creationId xmlns:a16="http://schemas.microsoft.com/office/drawing/2014/main" id="{5548C68D-859D-B245-A29B-BC1238CB7EC9}"/>
              </a:ext>
            </a:extLst>
          </p:cNvPr>
          <p:cNvSpPr txBox="1"/>
          <p:nvPr/>
        </p:nvSpPr>
        <p:spPr>
          <a:xfrm>
            <a:off x="1846264" y="5335842"/>
            <a:ext cx="8102599" cy="36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it-IT" sz="2000" dirty="0"/>
              <a:t>Il numero di quark up </a:t>
            </a:r>
            <a:r>
              <a:rPr lang="it-IT" sz="2000" dirty="0" err="1"/>
              <a:t>e’</a:t>
            </a:r>
            <a:r>
              <a:rPr lang="it-IT" sz="2000" dirty="0"/>
              <a:t> maggiore del numero di quark down</a:t>
            </a:r>
          </a:p>
        </p:txBody>
      </p:sp>
      <p:sp>
        <p:nvSpPr>
          <p:cNvPr id="153" name="protone">
            <a:extLst>
              <a:ext uri="{FF2B5EF4-FFF2-40B4-BE49-F238E27FC236}">
                <a16:creationId xmlns:a16="http://schemas.microsoft.com/office/drawing/2014/main" id="{D7446090-8527-2140-A66E-7FAB0AF8E603}"/>
              </a:ext>
            </a:extLst>
          </p:cNvPr>
          <p:cNvSpPr txBox="1"/>
          <p:nvPr/>
        </p:nvSpPr>
        <p:spPr>
          <a:xfrm>
            <a:off x="1797052" y="5859717"/>
            <a:ext cx="8102599" cy="36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it-IT" sz="2000" dirty="0">
                <a:solidFill>
                  <a:srgbClr val="FF0000"/>
                </a:solidFill>
              </a:rPr>
              <a:t>La probabilità che vengano prodotti bosoni W</a:t>
            </a:r>
            <a:r>
              <a:rPr lang="it-IT" sz="2000" baseline="30000" dirty="0">
                <a:solidFill>
                  <a:srgbClr val="FF0000"/>
                </a:solidFill>
              </a:rPr>
              <a:t>+</a:t>
            </a:r>
            <a:r>
              <a:rPr lang="it-IT" sz="2000" dirty="0">
                <a:solidFill>
                  <a:srgbClr val="FF0000"/>
                </a:solidFill>
              </a:rPr>
              <a:t> è maggiore!</a:t>
            </a:r>
          </a:p>
        </p:txBody>
      </p:sp>
    </p:spTree>
    <p:extLst>
      <p:ext uri="{BB962C8B-B14F-4D97-AF65-F5344CB8AC3E}">
        <p14:creationId xmlns:p14="http://schemas.microsoft.com/office/powerpoint/2010/main" val="22698756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546</Words>
  <Application>Microsoft Macintosh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Cabin</vt:lpstr>
      <vt:lpstr>Tema di Office</vt:lpstr>
      <vt:lpstr>Intepretazione dei risultati</vt:lpstr>
      <vt:lpstr>Misure</vt:lpstr>
      <vt:lpstr>Anche ATLAS …</vt:lpstr>
      <vt:lpstr>PowerPoint Presentation</vt:lpstr>
      <vt:lpstr>Backup…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Intepretazione dei risultati</dc:title>
  <dc:creator>Domizia Orestano</dc:creator>
  <cp:lastModifiedBy>Michela.Biglietti</cp:lastModifiedBy>
  <cp:revision>12</cp:revision>
  <dcterms:created xsi:type="dcterms:W3CDTF">2024-03-18T13:01:52Z</dcterms:created>
  <dcterms:modified xsi:type="dcterms:W3CDTF">2025-03-24T18:17:54Z</dcterms:modified>
</cp:coreProperties>
</file>