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664" r:id="rId2"/>
    <p:sldId id="658" r:id="rId3"/>
    <p:sldId id="657" r:id="rId4"/>
    <p:sldId id="619" r:id="rId5"/>
    <p:sldId id="621" r:id="rId6"/>
    <p:sldId id="638" r:id="rId7"/>
    <p:sldId id="667" r:id="rId8"/>
    <p:sldId id="665" r:id="rId9"/>
    <p:sldId id="625" r:id="rId10"/>
    <p:sldId id="634" r:id="rId11"/>
    <p:sldId id="600" r:id="rId12"/>
    <p:sldId id="628" r:id="rId13"/>
    <p:sldId id="627" r:id="rId14"/>
    <p:sldId id="662" r:id="rId15"/>
    <p:sldId id="660" r:id="rId16"/>
    <p:sldId id="614" r:id="rId17"/>
    <p:sldId id="670" r:id="rId18"/>
    <p:sldId id="648" r:id="rId19"/>
    <p:sldId id="644" r:id="rId20"/>
    <p:sldId id="641" r:id="rId21"/>
    <p:sldId id="663" r:id="rId22"/>
    <p:sldId id="671" r:id="rId23"/>
    <p:sldId id="668" r:id="rId24"/>
    <p:sldId id="669" r:id="rId25"/>
    <p:sldId id="633" r:id="rId26"/>
    <p:sldId id="639" r:id="rId27"/>
    <p:sldId id="655" r:id="rId28"/>
    <p:sldId id="683" r:id="rId29"/>
    <p:sldId id="626" r:id="rId30"/>
    <p:sldId id="682" r:id="rId31"/>
    <p:sldId id="617" r:id="rId32"/>
    <p:sldId id="659" r:id="rId33"/>
    <p:sldId id="676" r:id="rId34"/>
    <p:sldId id="677" r:id="rId35"/>
    <p:sldId id="642" r:id="rId36"/>
    <p:sldId id="623" r:id="rId37"/>
    <p:sldId id="596" r:id="rId38"/>
    <p:sldId id="652" r:id="rId39"/>
    <p:sldId id="598" r:id="rId40"/>
    <p:sldId id="636" r:id="rId41"/>
    <p:sldId id="266" r:id="rId42"/>
    <p:sldId id="653" r:id="rId43"/>
    <p:sldId id="666" r:id="rId44"/>
    <p:sldId id="672" r:id="rId45"/>
    <p:sldId id="610" r:id="rId46"/>
    <p:sldId id="646" r:id="rId47"/>
    <p:sldId id="611" r:id="rId48"/>
    <p:sldId id="680" r:id="rId49"/>
    <p:sldId id="678" r:id="rId50"/>
    <p:sldId id="631" r:id="rId51"/>
    <p:sldId id="640" r:id="rId52"/>
    <p:sldId id="594" r:id="rId53"/>
    <p:sldId id="656" r:id="rId54"/>
    <p:sldId id="629" r:id="rId55"/>
    <p:sldId id="673" r:id="rId56"/>
    <p:sldId id="661" r:id="rId57"/>
    <p:sldId id="674" r:id="rId58"/>
    <p:sldId id="675" r:id="rId59"/>
    <p:sldId id="681" r:id="rId6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5D"/>
    <a:srgbClr val="002060"/>
    <a:srgbClr val="FFFF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9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0:08:23.964"/>
    </inkml:context>
    <inkml:brush xml:id="br0">
      <inkml:brushProperty name="width" value="0.35" units="cm"/>
      <inkml:brushProperty name="height" value="0.35" units="cm"/>
      <inkml:brushProperty name="color" value="#FEFFE3"/>
    </inkml:brush>
  </inkml:definitions>
  <inkml:trace contextRef="#ctx0" brushRef="#br0">672 0 24575,'-12'70'0,"0"0"0,0-4 0,11-25 0,19-57 0,5-5 0,2-2 0,-1 2 0,-3 2 0,-4 5 0,-4 4 0,-3 3 0,-3 0 0,0 1 0,0-1 0,1 0 0,2 0 0,0-1 0,0 0 0,0 1 0,1 0 0,-2 3 0,-32 16 0,10-3 0,-24 13 0,19-7 0,2 0 0,2 1 0,1 2 0,2 2 0,1 3 0,0-1 0,-1-2 0,0-3 0,1-4 0,0-3 0,4-5 0,-2 0 0,-1-1 0,2 0 0,-5 2 0,4-3 0,-2 1 0,0-1 0,2-1 0,-1 0 0,1-1 0,-9 0 0,-4 1 0,-10 3 0,10-2 0,-3-1 0,17-2 0,-1 0 0,-13 0 0,6 0 0,-9 1 0,8 0 0,4 0 0,1 0 0,-6 1 0,-8 0 0,-13 1 0,-4 1 0,11-1 0,-1 1 0,5 1 0,-17 2 0,12-1 0,-3 1 0,25-6 0,2-4 0,6-11 0,1 4 0,1-3 0,0 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4.612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0 24575,'0'41'0,"0"27"0,0-13 0,0 5 0,0 11 0,0 2 0,0 6 0,0 1 0,0 2 0,0 0 0,0-4 0,0 2 0,0 4 0,0 0 0,0-1 0,0 1 0,0 2 0,0-1 0,0-3 0,0-2 0,0-9 0,0-3 0,0-5 0,0-3 0,0-5 0,0-1 0,0-2 0,0-1 0,0 47 0,0-2 0,0-3 0,0-9 0,0-7 0,0-17 0,0-9 0,3 0 0,0 1 0,3 0 0,3-4 0,-3-5 0,2-8 0,-3-4 0,-2-6 0,0-3 0,-3-1 0,0 4 0,0-10 0,0 0 0,2-13 0,-2 1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6.418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142 0 24575,'0'16'0,"0"16"0,0-1 0,-1 23 0,-3-8 0,-3 11 0,-2-1 0,-2-5 0,2-14 0,-4-2 0,0-7 0,1-2-6784,-2 0 6784,5-9 0,4-4 0,0-6 0,1 1 0,-2 4 0,-3 5 0,4-4 6784,-1-4-6784,6-11 0,0 1 0,0-3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8.219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24575,'0'15'0,"0"7"0,5 16 0,2 4 0,3-6 0,-1-6 0,-5-13 0,-2 0 0,1-2 0,0-5 0,0-1 0,-1-5 0,-1 0 0,1-2 0,1-1 0,0 3 0,0 2 0,-1 1 0,2 0 0,1 0 0,2 2 0,5 5 0,4 6 0,2 6 0,-1 0 0,-5-5 0,-5-7 0,-2-7 0,-2-4 0,-2-2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1.00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1 206 24575,'12'0'0,"38"0"0,34 0 0,-19 0 0,7 0 0,13 0 0,5 0 0,9 0 0,2 0 0,-31 0 0,2 0 0,-2 0 0,30 0 0,-1 0 0,0 0 0,-2 0 0,-7 0 0,-1 0 0,2-2 0,0-1 0,-2 1 0,-1-3 0,-3-1 0,-2-2 0,-4-2 0,-1 1 0,-4 0 0,-1 2 0,-3-1 0,-1 1 0,-3 2 0,-1 1 0,-1 1 0,0 0 0,4 1 0,2-1 0,6 2 0,2 0 0,4 1 0,2 0 0,1 0 0,1 0 0,-2 0 0,-3 0 0,-6 0 0,-2 0 0,-5-1 0,-1-2 0,-7 1 0,-1 0 0,-5-2 0,0-1 0,43-6 0,0 3 0,-46 2 0,1 0 0,5 1 0,1 1 0,7-1 0,2 0 0,3 0 0,1 0 0,2 2 0,2 1 0,1-1 0,1 2 0,2 0 0,-1 2 0,2-1 0,-1 0 0,-3 0 0,-1 0 0,-5 0 0,-4 0 0,-8 0 0,-4 0 0,34 0 0,-26-2 0,-17-1 0,-10 0 0,-8-2 0,-1 2 0,-5 0 0,1 0 0,-2 3 0,-4 0 0,-7 0 0,-5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3.389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87 1 24575,'19'0'0,"54"0"0,-33 0 0,55 0 0,-47 4 0,10 1 0,-7-1 0,-17-1 0,-17-3 0,-6 0 0,1 0 0,2 0 0,1 2 0,-1 1 0,-5 0 0,-4 2 0,1-1 0,1 2 0,-1 0 0,-2 0 0,-3-1 0,-1 1 0,-2-2 0,-9 1 0,-15 4 0,-15 5 0,-16 8 0,-10 4 0,-1 4 0,0-1 0,9-1 0,7-1 0,5 0 0,6-2 0,9-1 0,8-4 0,10-5 0,6-6 0,3-5 0,3-3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7.81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24575,'0'25'0,"0"18"0,0 15 0,0 7 0,0-8 0,0-7 0,0-2 0,0-4 0,0-2 0,0-6 0,0-7 0,0-10 0,0-6 0,0-3 0,0 5 0,0-6 0,0 5 0,0-9 0,0 1 0,0-2 0,0-3 0,0-6 0,0-12 0,0-14 0,0-10 0,0-7 0,0 0 0,0 1 0,4 1 0,1 6 0,1 3 0,3 4 0,-6 13 0,2-2 0,-2 10 0,2-3 0,1 0 0,1 1 0,-1 3 0,0 1 0,0 2 0,3 1 0,2 0 0,1 1 0,3 3 0,0-2 0,1 2 0,2 0 0,1 1 0,2 2 0,0 1 0,4 3 0,-11-1 0,7 9 0,-15-6 0,10 8 0,-4-2 0,3 3 0,-1-1 0,-4-1 0,-4-3 0,-3-2 0,-3 2 0,0 2 0,0 4 0,0 3 0,0 3 0,0-2 0,0-1 0,0-1 0,0 0 0,0 3 0,0 1 0,0-4 0,0-8 0,0-7 0,1-7 0,1-6 0,1-8 0,-1-9 0,-1-8 0,1-3 0,1 5 0,1 5 0,1 6 0,1 6 0,2 4 0,0 4 0,2 0 0,-2 3 0,-2 1 0,-1 2 0,-1 2 0,3-3 0,8 0 0,-5 0 0,7 1 0,-4-3 0,-4 4 0,3-3 0,-8 4 0,0 0 0,0 0 0,2 0 0,3 0 0,3 0 0,1 0 0,-3 0 0,-5 1 0,-1 4 0,-1 4 0,-1 6 0,0 4 0,-1 1 0,-1-3 0,0-4 0,0 2 0,0-6 0,0 6 0,0-6 0,0 2 0,0-1 0,0 0 0,0-1 0,0 3 0,0 3 0,0 4 0,0-6 0,0 0 0,0-9 0,0 1 0,0-1 0,0 2 0,0 3 0,0 2 0,0 1 0,0 2 0,0-2 0,0-1 0,0-3 0,0 1 0,0 0 0,0 3 0,0-3 0,0-1 0,0-3 0,0-2 0,0 4 0,0 2 0,0 7 0,0 2 0,0-2 0,0-4 0,0-3 0,0-4 0,0-1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35.737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2199 24575,'0'-9'0,"0"-6"0,0-6 0,5-7 0,6-7 0,5 3 0,2-3 0,-3 5 0,-3 3 0,-3 2 0,-1 3 0,0 0 0,-1 0 0,1-2 0,-3 8 0,1-5 0,-3 9 0,2-5 0,0 0 0,-3 1 0,3 0 0,-2 2 0,0 1 0,-1 2 0,-2 2 0,0-1 0,0 0 0,0-5 0,0 5 0,0-3 0,0 6 0,0-4 0,0-4 0,1 4 0,2-7 0,0 4 0,1-4 0,0 0 0,-2-1 0,2 1 0,-1-3 0,2-1 0,0 1 0,1-1 0,2 3 0,-2 0 0,2 2 0,-3 1 0,-2-6 0,-1-1 0,-2-2 0,0 0 0,1 3 0,2 0 0,-1 1 0,1-4 0,-1-4 0,-2-1 0,0 0 0,0 4 0,0 3 0,0 1 0,0 2 0,0 1 0,0 1 0,0-1 0,0-1 0,0-1 0,0-1 0,0-4 0,0-8 0,0-6 0,1-6 0,1 0 0,1 3 0,2 4 0,1 1 0,-1 1 0,3 3 0,-3-2 0,-1 6 0,2-2 0,-3 0 0,1-2 0,1 0 0,-2 1 0,3 2 0,1 4 0,-1 3 0,4 3 0,-7 8 0,2-8 0,-5 13 0,5-14 0,-4 13 0,5-8 0,-3 4 0,-1 3 0,1-1 0,-3 11 0,0 3 0,0 10 0,0-2 0,0 9 0,0-6 0,4 9 0,-2-7 0,2 4 0,-4-9 0,0 3 0,0-1 0,0-4 0,0-1 0,0-1 0,0 0 0,0 5 0,0 3 0,0 4 0,0 2 0,0-1 0,0-4 0,0-4 0,0-3 0,0 2 0,0 6 0,3 2 0,0 1 0,-1-3 0,1-3 0,-3-3 0,0 1 0,0 1 0,0 5 0,0 3 0,0 0 0,0-4 0,0-4 0,0-4 0,0-2 0,3 6 0,3 3 0,2 4 0,2 1 0,-3 1 0,1-1 0,-2 0 0,-1 1 0,2-1 0,-2-1 0,-1-4 0,-1-6 0,-2-2 0,-1 1 0,2 4 0,1 8 0,2 5 0,0 0 0,-1 0 0,-2-7 0,-2-1 0,0-1 0,0-1 0,0 2 0,0 4 0,0-8 0,0 8 0,0-8 0,0 4 0,0 0 0,0 0 0,0 1 0,0 2 0,0 1 0,0 0 0,0-1 0,0 1 0,0-1 0,0 1 0,0-1 0,0 1 0,0 0 0,0 0 0,0 3 0,-1 3 0,-2 2 0,-4 2 0,0-1 0,1-2 0,3-4 0,3-5 0,0-4 0,0-1 0,0-1 0,0 1 0,0 2 0,0 2 0,-2 2 0,-1 4 0,0 5 0,-2 1 0,2-1 0,0-1 0,1-14 0,2 3 0,0-11 0,0 0 0,0 0 0,0 1 0,0-1 0,0 2 0,0-2 0,0-2 0,0 1 0,0 0 0,0 0 0,2 1 0,1 0 0,0 1 0,1-1 0,-2-3 0,1 1 0,3 1 0,1 3 0,1 2 0,0-2 0,-3-4 0,-2-1 0,1-1 0,1 1 0,2 1 0,0 0 0,-1 0 0,-2-3 0,-1 0 0,2 1 0,1 2 0,4 4 0,-1-2 0,2 1 0,-7-5 0,2 0 0,0 1 0,-1 0 0,2 0 0,-2-2 0,-1 1 0,0-1 0,3 4 0,-1-3 0,4 4 0,-5-4 0,1 0 0,-2-1 0,-1 0 0,1 0 0,-1 3 0,2-1 0,-1 0 0,-1 0 0,0-1 0,1-2 0,0 0 0,0 0 0,3 2 0,-5-2 0,3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0:08:28.855"/>
    </inkml:context>
    <inkml:brush xml:id="br0">
      <inkml:brushProperty name="width" value="0.35" units="cm"/>
      <inkml:brushProperty name="height" value="0.35" units="cm"/>
      <inkml:brushProperty name="color" value="#FEFFE3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6:59.1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24575,'0'20'0,"0"13"0,0 23 0,0-18 0,0 12 0,0-19 0,0 11 0,0 4 0,0-3 0,0-1 0,0 2 0,0 4 0,0-2 0,0 2 0,0 0 0,0 0 0,5 0 0,2-1 0,2-1 0,2-3 0,-1-1 0,3 1 0,0 1 0,-1-1 0,-3 3 0,-1-3 0,0 4 0,-2 1 0,3-2 0,-1 0 0,-1-2 0,2 3 0,0-1 0,1 1 0,-1 4 0,-2-3 0,1 2 0,2 0 0,-3 2 0,0 3 0,-1 2 0,-2-1 0,0 5 0,-1 6 0,-3 7 0,0 3 0,0-4 0,0-6 0,0-6 0,0-4 0,0-1 0,0 0 0,0-2 0,0-3 0,0-4 0,0-3 0,0-2 0,0-2 0,0-5 0,0-5 0,0-5 0,0-13 0,0-4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1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1 24575,'0'8'0,"0"27"0,0-18 0,0 29 0,0-19 0,-3 10 0,0 1 0,-7-4 0,-1-3 0,-2-5 0,-2-1 0,3-3 0,-1 0 0,1-2 0,1 0 0,5-7 0,-2-2 0,6-4 0,-1 4 0,-2 2 0,2 0 0,0-2 0,1-5 0,2-3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2.6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24575,'6'13'0,"7"12"0,11 11 0,18 23 0,-15-27 0,14 17 0,-23-20 0,5 5 0,-5 3 0,-9-19 0,-2-5 0,-7-11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24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24575,'16'0'0,"18"0"0,-4 7 0,29 10 0,-5 12 0,20 8 0,2 2 0,-5-2 0,-11-5 0,-11-5 0,-7-5 0,-4-3 0,0-2 0,1-3 0,2-1 0,-7-2 0,-4 0 0,-4 0 0,-1-1 0,5 1 0,1-2 0,2 0 0,-2-1 0,0-1 0,2 0 0,4 1 0,2-1 0,2 0 0,1 1 0,2-3 0,-1 3 0,-2 0 0,-7 3 0,-8 2 0,0 3 0,0 1 0,4 1 0,8 1 0,1-4 0,4 1 0,-1-4 0,-4 1 0,-4-3 0,-4-2 0,-5 0 0,0-1 0,1 4 0,0-1 0,3 2 0,-3 0 0,0-2 0,3 1 0,4 0 0,2-1 0,3-1 0,4-1 0,-3-1 0,6 0 0,-2-1 0,-1 0 0,2 0 0,0-1 0,-1-2 0,-3 1 0,-1-1 0,3 2 0,2 1 0,1 1 0,-1 0 0,-8 0 0,-2-1 0,0-3 0,6-1 0,3-2 0,4 1 0,0 1 0,-4 1 0,3 0 0,-2 1 0,3-1 0,1 2 0,-2 1 0,-1 0 0,-5-1 0,-2 0 0,-1 0 0,0-3 0,3 1 0,-4-3 0,3 3 0,0 0 0,3 4 0,5 0 0,-3-1 0,-2 2 0,-3-1 0,-4 0 0,-2-1 0,-2-1 0,1 2 0,3 0 0,0 2 0,1 0 0,-3-2 0,-1-1 0,2-3 0,-3-3 0,-1 0 0,-4 0 0,-2 0 0,6 0 0,12 0 0,15 0 0,12 0 0,5 0 0,-11 0 0,-10 0 0,-15 0 0,-8 2 0,-1 1 0,2 1 0,4 2 0,3-3 0,-4 1 0,-5-2 0,-1 0 0,0 1 0,10 3 0,4 0 0,-1-2 0,-6-1 0,-9-3 0,-12 0 0,-2 0 0,-10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4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96 24575,'87'0'0,"-6"0"0,12 0 0,-16 0 0,5 0 0,5 0-1162,-4 0 1,4 0 0,4 0-1,1 0 1162,-10 0 0,2 0 0,2 0 0,0 0 0,2 0-447,6 0 1,1 0 0,1 0 0,1 0 0,1 0 446,-10 0 0,0 0 0,1 0 0,1 0 0,-1 0 0,0 0 0,-3-1 0,1 0 0,-1 0 0,0 0 0,0 0 0,-1-1 0,15 1 0,0 0 0,-1-1 0,-1 0 0,0 0 0,-2-2 0,-1 0 0,0-1 0,-1 0 0,-1 0-47,-5 0 1,0 0-1,-1 0 1,0 0-1,-1 0 47,15 0 0,0 1 0,-2 0 0,-2-1-222,-7 1 1,-2 0-1,-2 1 1,-2 1 221,13 1 0,-2 1 0,-5 1 569,-11-1 0,-3 0 0,-4 0-569,10 0 0,-7 0 1384,-21 0 1,-5 0-1385,17 0 2153,-20 0-2153,-16 0 1357,-5 0-1357,-3 0 10,0 0-10,-2 0 0,-3 0 0,-8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6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24575,'15'0'0,"22"0"0,19 0 0,26 3 0,-32 0 0,1 2 0,4 3 0,0 2 0,0 0 0,0 2 0,35 10 0,-23-7 0,-27-5 0,-15-3 0,-13-2 0,-7 1 0,-5-2 0,0 2 0,0-2 0,0 0 0,0 2 0,0 1 0,0 1 0,0 4 0,0-4 0,0 4 0,0-7 0,0 0 0,0 0 0,0 0 0,-2 3 0,-5 2 0,-14 6 0,-14 4 0,-18 6 0,-9 3 0,-1 0 0,-3-3 0,-1-1 0,-1 1 0,7-4 0,14-2 0,16-9 0,14-6 0,6-1 0,5-1 0,4-1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32.4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1 158 24575,'0'16'0,"0"18"0,1-8 0,2 19 0,3-19 0,2 8 0,1 0 0,1 0 0,1 1 0,1-2 0,-1-3 0,-2-5 0,-2-3 0,-1-5 0,-2-3 0,1 2 0,-2-8 0,2 5 0,-2-6 0,4 5 0,-1-6 0,1 6 0,0-2 0,-3-5 0,-1 2 0,-3-11 0,0-2 0,0-4 0,0-6 0,0-3 0,0-8 0,-3-3 0,-1-4 0,0 0 0,2 6 0,2 6 0,0 4 0,0-1 0,0-2 0,0 0 0,0 0 0,0 3 0,0-1 0,2 1 0,3-2 0,3-2 0,5 0 0,1 0 0,2 1 0,0-1 0,-3 3 0,0 3 0,-2 3 0,1 1 0,-2 5 0,8-3 0,-9 8 0,12-2 0,-12 4 0,10 0 0,-6 0 0,4 4 0,-1 4 0,-3 4 0,0 5 0,-1 1 0,-1 0 0,-1 0 0,-3 1 0,-2 1 0,-3 2 0,-2-1 0,0 1 0,1-1 0,1 1 0,1 0 0,0-3 0,-1-4 0,-2-2 0,0-3 0,0 0 0,1 3 0,2 2 0,0-1 0,-1 1 0,1-3 0,-1-1 0,1-2 0,-1-6 0,-2-11 0,0-15 0,0 1 0,0-18 0,0 5 0,0-13 0,0 1 0,0 4 0,0 8 0,0 8 0,0 12 0,5 2 0,-4 9 0,8-5 0,-7 3 0,5-4 0,1 4 0,-4 0 0,6-2 0,-1-1 0,5-5 0,9-3 0,3-1 0,0 2 0,-2 5 0,-7 4 0,-4 3 0,-4 2 0,-2 1 0,2 1 0,1 0 0,2 4 0,-1 7 0,0 5 0,0 6 0,3 3 0,0 2 0,2 3 0,-1 0 0,-3-4 0,-4 2 0,-4-14 0,-2 3 0,-2-8 0,0 1 0,0 0 0,0 0 0,0-3 0,0-2 0,0 0 0,0 0 0,0 1 0,2 3 0,1 3 0,0 5 0,1-5 0,-1 4 0,-1-3 0,1-2 0,-3 4 0,0-5 0,0-1 0,0 0 0,0-1 0,0 0 0,0 2 0,0-2 0,0 0 0,0-2 0,0-2 0,0 3 0,0 0 0,0 10 0,0-8 0,0 5 0,0-10 0,0 1 0,0 1 0,0 0 0,0 0 0,0 0 0,0-1 0,0 1 0,0-1 0,0-2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E1D3-77C4-8549-B04F-7C000AB57E43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A412F-C098-3B45-B6E8-A3963B0028F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756000" y="5145480"/>
            <a:ext cx="6048000" cy="4209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Galilei è stato il primo a formalizzare il metodo scientifico alla fine nel 16 inizio 17 secolo, costituito da un processo induttivo che dall’osservazione del fenomeno arriva a formulare un’ipotesi interpretativa, rappresentato dalla prima riga del fumetto e un processo deduttivo che tramite l’esperimento verifica l’ipotesi fino a dedurre le opportune conclusione, come illustrato nella seconda riga. In questa presentazione ci concentreremo sul primo e quarto punto.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830" name="TextShape 3"/>
          <p:cNvSpPr txBox="1"/>
          <p:nvPr/>
        </p:nvSpPr>
        <p:spPr>
          <a:xfrm>
            <a:off x="4282200" y="10155600"/>
            <a:ext cx="3276000" cy="5364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FC4180C-6A1F-4465-8812-988ACF5D3EFA}" type="slidenum">
              <a:rPr lang="it-IT" sz="1200" b="0" strike="noStrike" spc="-1">
                <a:solidFill>
                  <a:srgbClr val="000000"/>
                </a:solidFill>
                <a:latin typeface="Calibri"/>
              </a:rPr>
              <a:t>41</a:t>
            </a:fld>
            <a:endParaRPr lang="it-IT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425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57EE-1C64-2F42-B718-57C96F8FD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2A932-D427-864A-95F4-68D8528E6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5E29-0027-6042-8328-6059F3378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3829E-D653-6440-B4A2-C5541FFB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4CF21-EFA9-5042-9C21-A63BA6A5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511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7609-AFB1-314F-B745-398E4CD7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D9011-362B-D04E-837A-C8F3C1EAC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FC754-87A7-2A44-9F01-44DF786E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E6A0D-4E56-214E-A3B5-218CBD0F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149BB-F67D-4344-8A93-5595FBB8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2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D4CCF6-0689-EE4A-9899-063FE589F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C484D-B952-554D-A18F-021A92DDA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3ECB-7135-DF46-98D9-F481563C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59AFA-4C5D-2F45-B227-0BB4DD5C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9B31-D9C3-9243-AAF3-E421382B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8395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20732" y="198101"/>
            <a:ext cx="9979404" cy="10697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514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7364" y="1267845"/>
            <a:ext cx="2478306" cy="23001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8700194" y="1267845"/>
            <a:ext cx="2478306" cy="10967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700194" y="2469076"/>
            <a:ext cx="2478306" cy="10967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09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4BCD-4D21-9E48-83DB-F56EF959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336D-45FB-DF47-B630-2AF347E2B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27A16-A920-3949-B92F-8DA15E17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10CFE-B86B-2948-90B7-5AE922AD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F1FF7-8B4C-BD49-A381-307A6F42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7563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DB62-10C6-B242-A339-0CE2B44D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3577F-EF84-F64E-B973-60E41CE97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AC41A-081E-844F-BEEB-D1A26199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45F4-8B2A-1F42-ADA8-E486F6D5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9A401-AFA5-3249-A046-EBE9D8D1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88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2813-A4B2-664B-854D-F70DFE4E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52DE-8DB4-C44B-98CE-F0D85992D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8D869-3F6C-1C4D-A34A-557A29CC9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27EEB-3C24-084C-A55F-804F2D70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6355B-C22D-3940-8A9A-0F37AD31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BE18C-A21F-644E-B044-DC2FA639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666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C3A6-A9F2-484E-A107-78C8478B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FF957-AA9E-EA49-8460-3E1E78060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4FBCB-611C-944F-B01B-C9C0FAF7A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97012-33E4-4843-988A-3B929E97E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A07DE-C48C-714E-AFA5-7ECE7F43F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3A82E-139E-2846-986A-E8BEF5F5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A2FB8-AAC9-9344-861D-BC043D37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51633-518D-8B4E-B7BD-3A002E94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46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FF6A-1CB4-A943-B701-BE14A12E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2CEDE-F452-264A-8795-E49175B0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D3C8D-C300-3C4D-9949-AAD4F61C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FC4F2-29B7-8B43-8A05-9608B02B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6426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D9B9A-9720-B34F-8BB0-3A0AE911F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4D90A-496E-F04E-B119-2F35AF23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DB81B-6B40-B447-8533-25CC97CA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0467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9C45-C5AA-E246-BC07-A3CCC9BA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0D58-AF6C-6B45-AC54-4B88AAD02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F8D74-2EC2-6B4C-ADF6-49890A044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B241F-3535-714A-9856-1884B910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224AA-0618-EE43-939A-96BCFE29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26F8F-EE70-3249-9C0E-7F8CFDE3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0697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A5AD2-01E4-0047-865B-480165F3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AFF25-C8D9-914A-8E39-5886C040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3F993-64B3-BD4C-B34D-BC5975814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70144-ED37-6F43-9662-0AAF28EF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A18D1-18A4-1047-91E2-C9DD897D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A0932-1067-584B-A370-4B658A6D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1001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E483A-81C5-6944-A1DB-2F573752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113AB-5A89-3845-92BB-3EA63EA2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B752D-9E49-6846-98AA-E24993A6C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466E-D85B-0D4A-8346-42D6008650A4}" type="datetimeFigureOut">
              <a:rPr lang="en-IT" smtClean="0"/>
              <a:t>24/03/25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4A9B5-98DF-554A-94A3-35AF7F344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0B290-574B-814E-A6B9-37DA42AF3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5680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gif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4.png"/><Relationship Id="rId4" Type="http://schemas.openxmlformats.org/officeDocument/2006/relationships/image" Target="../media/image37.jpe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8.xml"/><Relationship Id="rId18" Type="http://schemas.openxmlformats.org/officeDocument/2006/relationships/image" Target="../media/image750.png"/><Relationship Id="rId26" Type="http://schemas.openxmlformats.org/officeDocument/2006/relationships/image" Target="../media/image790.png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72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2" Type="http://schemas.openxmlformats.org/officeDocument/2006/relationships/image" Target="../media/image67.png"/><Relationship Id="rId16" Type="http://schemas.openxmlformats.org/officeDocument/2006/relationships/image" Target="../media/image740.png"/><Relationship Id="rId20" Type="http://schemas.openxmlformats.org/officeDocument/2006/relationships/image" Target="../media/image760.png"/><Relationship Id="rId29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customXml" Target="../ink/ink7.xml"/><Relationship Id="rId24" Type="http://schemas.openxmlformats.org/officeDocument/2006/relationships/image" Target="../media/image780.pn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800.png"/><Relationship Id="rId10" Type="http://schemas.openxmlformats.org/officeDocument/2006/relationships/image" Target="../media/image710.png"/><Relationship Id="rId19" Type="http://schemas.openxmlformats.org/officeDocument/2006/relationships/customXml" Target="../ink/ink11.xml"/><Relationship Id="rId31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customXml" Target="../ink/ink6.xml"/><Relationship Id="rId14" Type="http://schemas.openxmlformats.org/officeDocument/2006/relationships/image" Target="../media/image730.png"/><Relationship Id="rId22" Type="http://schemas.openxmlformats.org/officeDocument/2006/relationships/image" Target="../media/image770.png"/><Relationship Id="rId27" Type="http://schemas.openxmlformats.org/officeDocument/2006/relationships/customXml" Target="../ink/ink15.xml"/><Relationship Id="rId30" Type="http://schemas.openxmlformats.org/officeDocument/2006/relationships/image" Target="../media/image8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image" Target="../media/image83.tiff"/><Relationship Id="rId7" Type="http://schemas.openxmlformats.org/officeDocument/2006/relationships/image" Target="../media/image79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82.tiff"/><Relationship Id="rId4" Type="http://schemas.openxmlformats.org/officeDocument/2006/relationships/image" Target="../media/image8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tif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tiff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Relationship Id="rId9" Type="http://schemas.openxmlformats.org/officeDocument/2006/relationships/image" Target="../media/image9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customXml" Target="../ink/ink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customXml" Target="../ink/ink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A98D0-7ED1-ED4D-9201-3973AD872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140" y="3061"/>
            <a:ext cx="12228140" cy="68549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B30927-053C-944F-927B-817735F1790E}"/>
              </a:ext>
            </a:extLst>
          </p:cNvPr>
          <p:cNvSpPr/>
          <p:nvPr/>
        </p:nvSpPr>
        <p:spPr>
          <a:xfrm>
            <a:off x="0" y="2634339"/>
            <a:ext cx="5253318" cy="1877437"/>
          </a:xfrm>
          <a:prstGeom prst="rect">
            <a:avLst/>
          </a:prstGeom>
          <a:solidFill>
            <a:srgbClr val="001D5D">
              <a:alpha val="6392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MASTERCLASS @ Roma Tre 2025 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 fisica delle particelle elementari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Mauro Iodice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25 Marzo 2025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9ADE1-AE89-A540-B411-9DA90AEF9FB3}"/>
              </a:ext>
            </a:extLst>
          </p:cNvPr>
          <p:cNvSpPr/>
          <p:nvPr/>
        </p:nvSpPr>
        <p:spPr>
          <a:xfrm>
            <a:off x="126465" y="379157"/>
            <a:ext cx="11902929" cy="646331"/>
          </a:xfrm>
          <a:prstGeom prst="rect">
            <a:avLst/>
          </a:prstGeom>
          <a:solidFill>
            <a:srgbClr val="001D5D">
              <a:alpha val="6392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Esperimenti di Fisica delle Particelle</a:t>
            </a:r>
          </a:p>
        </p:txBody>
      </p:sp>
    </p:spTree>
    <p:extLst>
      <p:ext uri="{BB962C8B-B14F-4D97-AF65-F5344CB8AC3E}">
        <p14:creationId xmlns:p14="http://schemas.microsoft.com/office/powerpoint/2010/main" val="389675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28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Che cos'è il CERN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F0BEE-4813-D84B-84E2-3A8C9BBF63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80" y="864129"/>
            <a:ext cx="8780839" cy="4318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9FE41-6CCB-024E-9B4C-7B3C68065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098" y="236014"/>
            <a:ext cx="4379834" cy="286232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10FE76-0AB5-1F44-A3A7-B62BFCC58DDD}"/>
              </a:ext>
            </a:extLst>
          </p:cNvPr>
          <p:cNvSpPr/>
          <p:nvPr/>
        </p:nvSpPr>
        <p:spPr>
          <a:xfrm>
            <a:off x="325874" y="5183064"/>
            <a:ext cx="8616746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T" sz="2000"/>
              <a:t>Nasce alla fine della seconda guerra mondiale dall’intuizione visionaria di scienziati europei:</a:t>
            </a:r>
          </a:p>
          <a:p>
            <a:pPr marL="177750" indent="-177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T" sz="2000"/>
              <a:t>Un laboratorio per unire gli scienziati europei</a:t>
            </a:r>
          </a:p>
          <a:p>
            <a:pPr marL="177750" indent="-177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/>
              <a:t>P</a:t>
            </a:r>
            <a:r>
              <a:rPr lang="en-IT" sz="2000"/>
              <a:t>er condividere i costi crescenti degli impianti per lo studio della fisica nucleare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EAF92D-2F04-4241-94E9-CB3CABA39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018" y="3991304"/>
            <a:ext cx="2944202" cy="26690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71F555-4881-3C4C-BB89-E53169F171E6}"/>
              </a:ext>
            </a:extLst>
          </p:cNvPr>
          <p:cNvSpPr/>
          <p:nvPr/>
        </p:nvSpPr>
        <p:spPr>
          <a:xfrm>
            <a:off x="9119630" y="3187115"/>
            <a:ext cx="294404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>
                <a:latin typeface="Avenir Book" panose="02000503020000020003" pitchFamily="2" charset="0"/>
              </a:rPr>
              <a:t>Pierre Auger, </a:t>
            </a:r>
            <a:r>
              <a:rPr lang="it-IT" sz="1600" b="1">
                <a:solidFill>
                  <a:srgbClr val="FF0000"/>
                </a:solidFill>
                <a:latin typeface="Avenir Book" panose="02000503020000020003" pitchFamily="2" charset="0"/>
              </a:rPr>
              <a:t>Edoardo Amaldi </a:t>
            </a:r>
            <a:r>
              <a:rPr lang="it-IT" sz="1600">
                <a:latin typeface="Avenir Book" panose="02000503020000020003" pitchFamily="2" charset="0"/>
              </a:rPr>
              <a:t>e Lew Kowalski sono fra I fisici che hanno più contribuito</a:t>
            </a:r>
          </a:p>
        </p:txBody>
      </p:sp>
    </p:spTree>
    <p:extLst>
      <p:ext uri="{BB962C8B-B14F-4D97-AF65-F5344CB8AC3E}">
        <p14:creationId xmlns:p14="http://schemas.microsoft.com/office/powerpoint/2010/main" val="67255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CERN di oggi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6A8F539-D868-6D42-A65E-6F109074A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23" y="3848868"/>
            <a:ext cx="4811449" cy="26409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BF38DB-C3FD-1A4F-9AA6-00415B2E75B1}"/>
              </a:ext>
            </a:extLst>
          </p:cNvPr>
          <p:cNvSpPr/>
          <p:nvPr/>
        </p:nvSpPr>
        <p:spPr>
          <a:xfrm>
            <a:off x="266673" y="1255386"/>
            <a:ext cx="7401067" cy="2169825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square">
            <a:spAutoFit/>
          </a:bodyPr>
          <a:lstStyle/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Il CERN è il più grande laboratorio al mondo per la fisica delle particelle</a:t>
            </a:r>
          </a:p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Fondato nel 1954, si trova nei pressi di Ginevra, al confine franco-svizzero</a:t>
            </a:r>
          </a:p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Ha 23 stati membri </a:t>
            </a: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  <a:sym typeface="Wingdings" pitchFamily="2" charset="2"/>
              </a:rPr>
              <a:t> l’Italia è fra i paesi fondatori</a:t>
            </a:r>
          </a:p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L’italiana, Fabiola Gianotti, è direttrice del CERN da 2016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995266F-7B2E-D64B-BB5D-9D833F4AC9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249" y="173004"/>
            <a:ext cx="3741454" cy="211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3D3A9-BBF0-474E-A38C-C7F5DCD24B4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60769" y="3110016"/>
            <a:ext cx="2368502" cy="3314161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FB8A5-80A7-318E-6ABD-66A5B4757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14" y="4054745"/>
            <a:ext cx="3973232" cy="23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41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Large Hadron Collider -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634D89-8F8B-C641-A5B9-DCB73BB9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83" y="94340"/>
            <a:ext cx="4923506" cy="37299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DE2760-F5AB-8B43-AC5C-8487B52D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739" y="3923948"/>
            <a:ext cx="4845924" cy="276104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3FD8626-0D36-9645-9CE9-3EFDCE3EE542}"/>
              </a:ext>
            </a:extLst>
          </p:cNvPr>
          <p:cNvSpPr/>
          <p:nvPr/>
        </p:nvSpPr>
        <p:spPr>
          <a:xfrm>
            <a:off x="281718" y="2483868"/>
            <a:ext cx="6583801" cy="433965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endParaRPr lang="it-IT" sz="80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27 km di circonferenza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Energia di collisione dei fasci di protoni 13.6 TeV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“pacchetti” di protoni con 100 miliardi di protoni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 protoni viaggiano quasi alla velocità della luce (v=0.99999991c) </a:t>
            </a:r>
            <a:r>
              <a:rPr lang="it-IT" sz="2000" b="1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→ fanno 10000 giri al secondo!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>
                <a:solidFill>
                  <a:schemeClr val="bg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 10 ore percorrono 10 miliardi di Km                             (Terra-Nettuno-Terra) 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>
                <a:solidFill>
                  <a:schemeClr val="bg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Dimensioni trasverse dei fasci: 2.5 </a:t>
            </a:r>
            <a:r>
              <a:rPr lang="it-IT" sz="2000" b="1">
                <a:solidFill>
                  <a:schemeClr val="bg1"/>
                </a:solidFill>
                <a:latin typeface="Symbol" pitchFamily="2" charset="2"/>
                <a:ea typeface="Helvetica Neue Light" charset="0"/>
                <a:cs typeface="Helvetica Neue Light" charset="0"/>
              </a:rPr>
              <a:t>m</a:t>
            </a:r>
            <a:r>
              <a:rPr lang="it-IT" sz="2000" b="1">
                <a:solidFill>
                  <a:schemeClr val="bg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>
                <a:solidFill>
                  <a:schemeClr val="bg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 collidono ogni  25 ns (40 milioni al secondo!) </a:t>
            </a:r>
          </a:p>
          <a:p>
            <a:pPr algn="l">
              <a:spcBef>
                <a:spcPts val="1200"/>
              </a:spcBef>
            </a:pPr>
            <a:endParaRPr lang="it-IT" sz="80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Shape 169">
            <a:extLst>
              <a:ext uri="{FF2B5EF4-FFF2-40B4-BE49-F238E27FC236}">
                <a16:creationId xmlns:a16="http://schemas.microsoft.com/office/drawing/2014/main" id="{07442EDD-B4DC-7742-89D5-F97278D1D068}"/>
              </a:ext>
            </a:extLst>
          </p:cNvPr>
          <p:cNvSpPr/>
          <p:nvPr/>
        </p:nvSpPr>
        <p:spPr>
          <a:xfrm>
            <a:off x="325872" y="1186182"/>
            <a:ext cx="6539647" cy="1061829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E4BD65"/>
              </a:buClr>
              <a:defRPr sz="2800" b="1">
                <a:solidFill>
                  <a:srgbClr val="E4BD65"/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lang="en-US" sz="3200" b="1">
                <a:solidFill>
                  <a:schemeClr val="accent5">
                    <a:lumMod val="75000"/>
                  </a:schemeClr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  <a:latin typeface="Avenir Book" panose="02000503020000020003" pitchFamily="2" charset="0"/>
              </a:rPr>
              <a:t>E’ l</a:t>
            </a:r>
            <a:r>
              <a:rPr sz="3200" b="1">
                <a:solidFill>
                  <a:schemeClr val="accent5">
                    <a:lumMod val="75000"/>
                  </a:schemeClr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  <a:latin typeface="Avenir Book" panose="02000503020000020003" pitchFamily="2" charset="0"/>
              </a:rPr>
              <a:t>o strumento scientifico più grande del mondo!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5FA0C-0536-EB41-8862-EFF5C97310F0}"/>
              </a:ext>
            </a:extLst>
          </p:cNvPr>
          <p:cNvSpPr/>
          <p:nvPr/>
        </p:nvSpPr>
        <p:spPr>
          <a:xfrm>
            <a:off x="7080423" y="3566331"/>
            <a:ext cx="50497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Il Large Hadron Collider è costruito a 100 metri di profondità</a:t>
            </a:r>
            <a:endParaRPr lang="en-IT" sz="140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187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...talmente grande che ci si sposta in treno o in moto!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8" name="image25.png">
            <a:extLst>
              <a:ext uri="{FF2B5EF4-FFF2-40B4-BE49-F238E27FC236}">
                <a16:creationId xmlns:a16="http://schemas.microsoft.com/office/drawing/2014/main" id="{F05E08F8-E465-AA88-07E6-E5D29308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828" y="2573867"/>
            <a:ext cx="6272284" cy="409850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CB6E8E-565B-87EB-2333-7E440F01382C}"/>
              </a:ext>
            </a:extLst>
          </p:cNvPr>
          <p:cNvSpPr/>
          <p:nvPr/>
        </p:nvSpPr>
        <p:spPr>
          <a:xfrm>
            <a:off x="137785" y="1246931"/>
            <a:ext cx="5881511" cy="3917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image26.jpg">
            <a:extLst>
              <a:ext uri="{FF2B5EF4-FFF2-40B4-BE49-F238E27FC236}">
                <a16:creationId xmlns:a16="http://schemas.microsoft.com/office/drawing/2014/main" id="{98792250-431F-F913-B0D5-3DEE7DA1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5" y="1371054"/>
            <a:ext cx="5664928" cy="369157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3F45C2-7703-599A-BE5E-D543720B9840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1078139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018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15" name="image27.jpg">
            <a:extLst>
              <a:ext uri="{FF2B5EF4-FFF2-40B4-BE49-F238E27FC236}">
                <a16:creationId xmlns:a16="http://schemas.microsoft.com/office/drawing/2014/main" id="{2F098DD1-B428-7BB1-3CB7-CE489F4C75C9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1848" y="1241345"/>
            <a:ext cx="6451255" cy="4934101"/>
          </a:xfrm>
          <a:prstGeom prst="rect">
            <a:avLst/>
          </a:prstGeom>
          <a:ln w="9525" cap="flat">
            <a:noFill/>
            <a:rou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853B18-5DD6-6F49-239F-FCAE86B3AA37}"/>
              </a:ext>
            </a:extLst>
          </p:cNvPr>
          <p:cNvSpPr/>
          <p:nvPr/>
        </p:nvSpPr>
        <p:spPr>
          <a:xfrm>
            <a:off x="375658" y="1231618"/>
            <a:ext cx="5052377" cy="49552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7750" indent="-177750" algn="l">
              <a:spcBef>
                <a:spcPts val="12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1232 dipoli magnetici superconduttori </a:t>
            </a:r>
            <a:r>
              <a:rPr lang="it-IT" sz="2000" b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che producono un campo </a:t>
            </a:r>
            <a:r>
              <a:rPr lang="it-IT" sz="2000" b="1">
                <a:solidFill>
                  <a:srgbClr val="FF000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da 8.36 Tesla </a:t>
            </a:r>
            <a:r>
              <a:rPr lang="it-IT" sz="16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(campo magnetico terrestre~ 0.00000040 Tesla )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700.000 litri di Elio liquido alla temperatura di 1.9K (-271°C)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30.000 tonnellate di materiale a </a:t>
            </a:r>
            <a:r>
              <a:rPr lang="it-IT" sz="2000">
                <a:solidFill>
                  <a:srgbClr val="FF000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1.9K </a:t>
            </a: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…è più freddo dello spazio profondo !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27 km di vuoto spinto (10</a:t>
            </a:r>
            <a:r>
              <a:rPr lang="it-IT" sz="2000" baseline="30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-10</a:t>
            </a: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torr, </a:t>
            </a:r>
            <a:r>
              <a:rPr lang="it-IT" sz="2000" b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confrontabile con il vuoto cosmico</a:t>
            </a: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)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E’ necessaria una potenza di </a:t>
            </a:r>
            <a:r>
              <a:rPr lang="it-IT" sz="2000" b="1">
                <a:solidFill>
                  <a:srgbClr val="FF000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120 MWatt </a:t>
            </a:r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per il funzionamento di LHC                  </a:t>
            </a:r>
            <a:r>
              <a:rPr lang="it-IT" sz="2000">
                <a:solidFill>
                  <a:srgbClr val="FF000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…</a:t>
            </a:r>
            <a:r>
              <a:rPr lang="it-IT" sz="2000" b="1">
                <a:solidFill>
                  <a:srgbClr val="FF000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circa il consumo di energia di tutto il Cantone di Ginevra</a:t>
            </a:r>
            <a:r>
              <a:rPr lang="it-IT" sz="2000">
                <a:solidFill>
                  <a:srgbClr val="FF000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5E89C5-A9FD-AC46-335C-6CBB207383A1}"/>
              </a:ext>
            </a:extLst>
          </p:cNvPr>
          <p:cNvSpPr/>
          <p:nvPr/>
        </p:nvSpPr>
        <p:spPr>
          <a:xfrm>
            <a:off x="268655" y="173004"/>
            <a:ext cx="6639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 è una macchina da record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A9EC33-9C62-E79F-2C34-0F3817B7DD54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115907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0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769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rivelatori di particelle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14" name="image31.png">
            <a:extLst>
              <a:ext uri="{FF2B5EF4-FFF2-40B4-BE49-F238E27FC236}">
                <a16:creationId xmlns:a16="http://schemas.microsoft.com/office/drawing/2014/main" id="{2B085EBA-0965-6E47-91C7-37853115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3" y="998150"/>
            <a:ext cx="4648201" cy="295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90">
            <a:extLst>
              <a:ext uri="{FF2B5EF4-FFF2-40B4-BE49-F238E27FC236}">
                <a16:creationId xmlns:a16="http://schemas.microsoft.com/office/drawing/2014/main" id="{D12871E3-E8C6-184B-94CF-AC4472279ADE}"/>
              </a:ext>
            </a:extLst>
          </p:cNvPr>
          <p:cNvSpPr txBox="1">
            <a:spLocks/>
          </p:cNvSpPr>
          <p:nvPr/>
        </p:nvSpPr>
        <p:spPr>
          <a:xfrm>
            <a:off x="251363" y="4066187"/>
            <a:ext cx="5646656" cy="266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2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0350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3716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7208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1496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35052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38608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42164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Scopi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00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Identificare le particelle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89E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misurarne le caratteristiche (energia, carica..)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Come?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… lavoro da detective … seguire gli indizi per ricostruire quello che è successo</a:t>
            </a:r>
          </a:p>
        </p:txBody>
      </p:sp>
      <p:pic>
        <p:nvPicPr>
          <p:cNvPr id="18" name="Picture 6" descr="finger_radial_loop">
            <a:extLst>
              <a:ext uri="{FF2B5EF4-FFF2-40B4-BE49-F238E27FC236}">
                <a16:creationId xmlns:a16="http://schemas.microsoft.com/office/drawing/2014/main" id="{87E9E0E5-11F6-254B-A383-39724109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8041" y="2344540"/>
            <a:ext cx="125716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scia">
            <a:extLst>
              <a:ext uri="{FF2B5EF4-FFF2-40B4-BE49-F238E27FC236}">
                <a16:creationId xmlns:a16="http://schemas.microsoft.com/office/drawing/2014/main" id="{A0FBCA17-6C63-7247-8E54-21184345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570" y="123614"/>
            <a:ext cx="2586970" cy="213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moon_footprint">
            <a:extLst>
              <a:ext uri="{FF2B5EF4-FFF2-40B4-BE49-F238E27FC236}">
                <a16:creationId xmlns:a16="http://schemas.microsoft.com/office/drawing/2014/main" id="{45E7D5DB-416D-EA43-BACA-3001E5AE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724" y="123614"/>
            <a:ext cx="1603390" cy="21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ORME_SU_SPIAGGIA">
            <a:extLst>
              <a:ext uri="{FF2B5EF4-FFF2-40B4-BE49-F238E27FC236}">
                <a16:creationId xmlns:a16="http://schemas.microsoft.com/office/drawing/2014/main" id="{896CCC32-4C30-FE4E-BE9B-F6505A66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160" y="123616"/>
            <a:ext cx="1935128" cy="213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202">
            <a:extLst>
              <a:ext uri="{FF2B5EF4-FFF2-40B4-BE49-F238E27FC236}">
                <a16:creationId xmlns:a16="http://schemas.microsoft.com/office/drawing/2014/main" id="{67D7D78F-304D-0349-9CA0-B7013420AD4B}"/>
              </a:ext>
            </a:extLst>
          </p:cNvPr>
          <p:cNvSpPr/>
          <p:nvPr/>
        </p:nvSpPr>
        <p:spPr>
          <a:xfrm>
            <a:off x="5218244" y="2373392"/>
            <a:ext cx="5866068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La rivelazione delle particelle si basa sugli effetti prodotti dal loro passaggio nella materia</a:t>
            </a:r>
            <a:r>
              <a:rPr b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E457D-F416-5F4E-A56B-B6151D9D4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030" y="3226468"/>
            <a:ext cx="3519379" cy="1962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65D885-7D79-2F47-A7F0-CB36AF0A6D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40" y="3928977"/>
            <a:ext cx="2361186" cy="1260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50CA41-5570-594B-86B4-0BC90BC40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5237504"/>
            <a:ext cx="5776097" cy="1496880"/>
          </a:xfrm>
          <a:prstGeom prst="rect">
            <a:avLst/>
          </a:prstGeom>
        </p:spPr>
      </p:pic>
      <p:sp>
        <p:nvSpPr>
          <p:cNvPr id="25" name="Shape 202">
            <a:extLst>
              <a:ext uri="{FF2B5EF4-FFF2-40B4-BE49-F238E27FC236}">
                <a16:creationId xmlns:a16="http://schemas.microsoft.com/office/drawing/2014/main" id="{DD989624-366A-4447-8972-9673C9E8E1C2}"/>
              </a:ext>
            </a:extLst>
          </p:cNvPr>
          <p:cNvSpPr/>
          <p:nvPr/>
        </p:nvSpPr>
        <p:spPr>
          <a:xfrm>
            <a:off x="9824750" y="3313326"/>
            <a:ext cx="183646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b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Una macchina fotografica</a:t>
            </a:r>
            <a:endParaRPr lang="it-IT" b="1">
              <a:solidFill>
                <a:srgbClr val="002060"/>
              </a:solidFill>
              <a:uFill>
                <a:solidFill>
                  <a:srgbClr val="FEE99A"/>
                </a:solidFill>
              </a:u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F3810B-2641-DD65-8A44-2169E390118D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477504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94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942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Cosa osserviamo da una collisione fra particelle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" name="CERN-VIDEO-2010-214-001-480p.mp4" descr="CERN-VIDEO-2010-214-001-480p.mp4">
            <a:hlinkClick r:id="" action="ppaction://media"/>
            <a:extLst>
              <a:ext uri="{FF2B5EF4-FFF2-40B4-BE49-F238E27FC236}">
                <a16:creationId xmlns:a16="http://schemas.microsoft.com/office/drawing/2014/main" id="{68001C09-1222-F242-AC82-DDAABADC9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900" y="945193"/>
            <a:ext cx="9720580" cy="54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7284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Apparati sperimentali - i Rivelatori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322606-4F6A-F98B-CE3C-AE5D27E78664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350EC85-A7ED-5040-B118-64C2446D4D60}"/>
              </a:ext>
            </a:extLst>
          </p:cNvPr>
          <p:cNvGrpSpPr/>
          <p:nvPr/>
        </p:nvGrpSpPr>
        <p:grpSpPr>
          <a:xfrm>
            <a:off x="618564" y="1013012"/>
            <a:ext cx="10289839" cy="5262268"/>
            <a:chOff x="618564" y="1013012"/>
            <a:chExt cx="10289839" cy="52622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94FEE1-F422-07B1-432E-DA9399F92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564" y="1120371"/>
              <a:ext cx="10289839" cy="51549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A85C96-C1E7-177A-C6C1-27F7DF990117}"/>
                </a:ext>
              </a:extLst>
            </p:cNvPr>
            <p:cNvSpPr/>
            <p:nvPr/>
          </p:nvSpPr>
          <p:spPr>
            <a:xfrm>
              <a:off x="2644588" y="1013012"/>
              <a:ext cx="5558118" cy="32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1980118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08281-2C13-2343-ACA1-410132A0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982" y="994904"/>
            <a:ext cx="5786438" cy="55549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347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esperimenti dell’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9DF2F-B388-A847-950B-E255FC1F1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040" y="37484"/>
            <a:ext cx="3914332" cy="2701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EC979-7DBB-F049-B906-70B6AFA23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2" y="4443416"/>
            <a:ext cx="3943261" cy="2393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0E709C-168B-D748-A21E-E642B7053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458" y="3763897"/>
            <a:ext cx="3006947" cy="2130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C9B0-AE3E-CB4E-9AC5-93E95CAE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30" y="1282389"/>
            <a:ext cx="2941864" cy="1738590"/>
          </a:xfrm>
          <a:prstGeom prst="rect">
            <a:avLst/>
          </a:prstGeom>
        </p:spPr>
      </p:pic>
      <p:sp>
        <p:nvSpPr>
          <p:cNvPr id="12" name="Shape 574">
            <a:extLst>
              <a:ext uri="{FF2B5EF4-FFF2-40B4-BE49-F238E27FC236}">
                <a16:creationId xmlns:a16="http://schemas.microsoft.com/office/drawing/2014/main" id="{B4D4C4A2-A8D5-7049-859A-50490291F3FD}"/>
              </a:ext>
            </a:extLst>
          </p:cNvPr>
          <p:cNvSpPr/>
          <p:nvPr/>
        </p:nvSpPr>
        <p:spPr>
          <a:xfrm>
            <a:off x="1728049" y="3054548"/>
            <a:ext cx="1043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>
                <a:solidFill>
                  <a:srgbClr val="0070C0"/>
                </a:solidFill>
                <a:latin typeface="Helvetica"/>
                <a:sym typeface="Helvetica"/>
              </a:rPr>
              <a:t>LHCb</a:t>
            </a:r>
          </a:p>
        </p:txBody>
      </p:sp>
      <p:sp>
        <p:nvSpPr>
          <p:cNvPr id="13" name="Shape 574">
            <a:extLst>
              <a:ext uri="{FF2B5EF4-FFF2-40B4-BE49-F238E27FC236}">
                <a16:creationId xmlns:a16="http://schemas.microsoft.com/office/drawing/2014/main" id="{98E208C0-4622-374B-8D43-38F742E95BFD}"/>
              </a:ext>
            </a:extLst>
          </p:cNvPr>
          <p:cNvSpPr/>
          <p:nvPr/>
        </p:nvSpPr>
        <p:spPr>
          <a:xfrm>
            <a:off x="2249815" y="4144706"/>
            <a:ext cx="1043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>
                <a:solidFill>
                  <a:srgbClr val="0070C0"/>
                </a:solidFill>
                <a:latin typeface="Helvetica"/>
                <a:sym typeface="Helvetica"/>
              </a:rPr>
              <a:t>CMS</a:t>
            </a:r>
          </a:p>
        </p:txBody>
      </p:sp>
      <p:sp>
        <p:nvSpPr>
          <p:cNvPr id="14" name="Shape 574">
            <a:extLst>
              <a:ext uri="{FF2B5EF4-FFF2-40B4-BE49-F238E27FC236}">
                <a16:creationId xmlns:a16="http://schemas.microsoft.com/office/drawing/2014/main" id="{01C5AB0B-F9FC-D747-958C-3F7800BEA318}"/>
              </a:ext>
            </a:extLst>
          </p:cNvPr>
          <p:cNvSpPr/>
          <p:nvPr/>
        </p:nvSpPr>
        <p:spPr>
          <a:xfrm>
            <a:off x="10410087" y="2660540"/>
            <a:ext cx="1506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>
                <a:solidFill>
                  <a:srgbClr val="0070C0"/>
                </a:solidFill>
                <a:latin typeface="Helvetica"/>
                <a:sym typeface="Helvetica"/>
              </a:rPr>
              <a:t>ATLAS</a:t>
            </a:r>
          </a:p>
        </p:txBody>
      </p:sp>
    </p:spTree>
    <p:extLst>
      <p:ext uri="{BB962C8B-B14F-4D97-AF65-F5344CB8AC3E}">
        <p14:creationId xmlns:p14="http://schemas.microsoft.com/office/powerpoint/2010/main" val="4118899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46.png">
            <a:extLst>
              <a:ext uri="{FF2B5EF4-FFF2-40B4-BE49-F238E27FC236}">
                <a16:creationId xmlns:a16="http://schemas.microsoft.com/office/drawing/2014/main" id="{8DC8D234-729B-624F-BCDE-E8DAFE85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62424"/>
            <a:ext cx="7417682" cy="3987385"/>
          </a:xfrm>
          <a:prstGeom prst="snip2DiagRect">
            <a:avLst>
              <a:gd name="adj1" fmla="val 0"/>
              <a:gd name="adj2" fmla="val 0"/>
            </a:avLst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955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rivelatore ATLAS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15" name="image47.jpg">
            <a:extLst>
              <a:ext uri="{FF2B5EF4-FFF2-40B4-BE49-F238E27FC236}">
                <a16:creationId xmlns:a16="http://schemas.microsoft.com/office/drawing/2014/main" id="{71AA4A3E-249A-6547-B57E-A11FC66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97" y="2920163"/>
            <a:ext cx="5743303" cy="374270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573">
            <a:extLst>
              <a:ext uri="{FF2B5EF4-FFF2-40B4-BE49-F238E27FC236}">
                <a16:creationId xmlns:a16="http://schemas.microsoft.com/office/drawing/2014/main" id="{1C0945BB-E742-CD4C-AA61-4464DC36A86B}"/>
              </a:ext>
            </a:extLst>
          </p:cNvPr>
          <p:cNvSpPr/>
          <p:nvPr/>
        </p:nvSpPr>
        <p:spPr>
          <a:xfrm>
            <a:off x="560613" y="4601287"/>
            <a:ext cx="4354286" cy="1923604"/>
          </a:xfrm>
          <a:prstGeom prst="rect">
            <a:avLst/>
          </a:prstGeom>
          <a:noFill/>
          <a:ln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hangingPunct="0">
              <a:buClr>
                <a:srgbClr val="021CA1"/>
              </a:buClr>
            </a:pP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lunghezza          </a:t>
            </a:r>
            <a:r>
              <a:rPr lang="it-IT" sz="2400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40 m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Altezza               &gt;</a:t>
            </a:r>
            <a:r>
              <a:rPr lang="it-IT" sz="2400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 </a:t>
            </a: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Helvetica"/>
              </a:rPr>
              <a:t>2</a:t>
            </a: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0 m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peso                   </a:t>
            </a:r>
            <a:r>
              <a:rPr lang="it-IT" sz="2400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7000 </a:t>
            </a:r>
            <a:r>
              <a:rPr lang="it-IT" sz="2400" b="1" kern="0" err="1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tons</a:t>
            </a:r>
            <a:endParaRPr lang="it-IT" sz="2400" b="1" kern="0">
              <a:solidFill>
                <a:srgbClr val="021CA1"/>
              </a:solidFill>
              <a:uFill>
                <a:solidFill>
                  <a:srgbClr val="021CA1"/>
                </a:solidFill>
              </a:uFill>
              <a:latin typeface="Avenir Book" panose="02000503020000020003" pitchFamily="2" charset="0"/>
              <a:sym typeface="Helvetica"/>
            </a:endParaRPr>
          </a:p>
          <a:p>
            <a:pPr hangingPunct="0">
              <a:buClr>
                <a:srgbClr val="021CA1"/>
              </a:buClr>
            </a:pP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canali di elettronica    </a:t>
            </a:r>
            <a:r>
              <a:rPr lang="it-IT" sz="2400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10</a:t>
            </a:r>
            <a:r>
              <a:rPr lang="it-IT" sz="2400" b="1" kern="0" baseline="29999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8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       .... e  </a:t>
            </a:r>
            <a:r>
              <a:rPr lang="it-IT" sz="2400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3000 km di cavi</a:t>
            </a:r>
          </a:p>
        </p:txBody>
      </p:sp>
      <p:sp>
        <p:nvSpPr>
          <p:cNvPr id="17" name="Shape 574">
            <a:extLst>
              <a:ext uri="{FF2B5EF4-FFF2-40B4-BE49-F238E27FC236}">
                <a16:creationId xmlns:a16="http://schemas.microsoft.com/office/drawing/2014/main" id="{75C65D78-D8C5-5C47-A8D8-9D8E089E6CBB}"/>
              </a:ext>
            </a:extLst>
          </p:cNvPr>
          <p:cNvSpPr/>
          <p:nvPr/>
        </p:nvSpPr>
        <p:spPr>
          <a:xfrm>
            <a:off x="7454899" y="1160373"/>
            <a:ext cx="4584701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>
                <a:solidFill>
                  <a:srgbClr val="0070C0"/>
                </a:solidFill>
                <a:latin typeface="Helvetica"/>
                <a:sym typeface="Helvetica"/>
              </a:rPr>
              <a:t>Il più grande rivelatore       mai costruito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F8BD45-6554-1944-A56F-A370249B6DCE}"/>
              </a:ext>
            </a:extLst>
          </p:cNvPr>
          <p:cNvSpPr/>
          <p:nvPr/>
        </p:nvSpPr>
        <p:spPr>
          <a:xfrm>
            <a:off x="1687289" y="2171702"/>
            <a:ext cx="304800" cy="342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EE385D-5124-D943-A4FE-72EDD85F872F}"/>
              </a:ext>
            </a:extLst>
          </p:cNvPr>
          <p:cNvSpPr/>
          <p:nvPr/>
        </p:nvSpPr>
        <p:spPr>
          <a:xfrm>
            <a:off x="8933903" y="5435213"/>
            <a:ext cx="340724" cy="862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AEB7E7-2148-F54C-9FBE-CDB8360A9A01}"/>
              </a:ext>
            </a:extLst>
          </p:cNvPr>
          <p:cNvCxnSpPr/>
          <p:nvPr/>
        </p:nvCxnSpPr>
        <p:spPr>
          <a:xfrm>
            <a:off x="620486" y="1665514"/>
            <a:ext cx="1066803" cy="540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DD3D03-D839-1E1C-8243-F125DF20A707}"/>
              </a:ext>
            </a:extLst>
          </p:cNvPr>
          <p:cNvCxnSpPr>
            <a:cxnSpLocks/>
          </p:cNvCxnSpPr>
          <p:nvPr/>
        </p:nvCxnSpPr>
        <p:spPr>
          <a:xfrm>
            <a:off x="325873" y="756553"/>
            <a:ext cx="379789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88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</a:t>
            </a:fld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B231B-7215-F8F9-DECF-A1C9416BD309}"/>
              </a:ext>
            </a:extLst>
          </p:cNvPr>
          <p:cNvSpPr/>
          <p:nvPr/>
        </p:nvSpPr>
        <p:spPr>
          <a:xfrm>
            <a:off x="268655" y="173004"/>
            <a:ext cx="6508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Come osserviamo gli oggetti 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2542E5-CC2D-4473-055C-F4BD5374B329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>
            <a:extLst>
              <a:ext uri="{FF2B5EF4-FFF2-40B4-BE49-F238E27FC236}">
                <a16:creationId xmlns:a16="http://schemas.microsoft.com/office/drawing/2014/main" id="{010EBA8D-8A36-7063-1F06-0ED25ABBD59D}"/>
              </a:ext>
            </a:extLst>
          </p:cNvPr>
          <p:cNvSpPr txBox="1"/>
          <p:nvPr/>
        </p:nvSpPr>
        <p:spPr>
          <a:xfrm>
            <a:off x="6916542" y="253566"/>
            <a:ext cx="4949585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002060"/>
                </a:solidFill>
                <a:latin typeface="Avenir Book" panose="02000503020000020003" pitchFamily="2" charset="0"/>
              </a:rPr>
              <a:t>Lo strumento di osservazione dipende dalla scala del sistema da studiare </a:t>
            </a:r>
          </a:p>
        </p:txBody>
      </p:sp>
      <p:pic>
        <p:nvPicPr>
          <p:cNvPr id="2" name="image5.png">
            <a:extLst>
              <a:ext uri="{FF2B5EF4-FFF2-40B4-BE49-F238E27FC236}">
                <a16:creationId xmlns:a16="http://schemas.microsoft.com/office/drawing/2014/main" id="{BD653238-C8CF-AA2A-8B90-3F93F976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06" y="1282691"/>
            <a:ext cx="6283079" cy="3799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3" descr="ladro-300x225.jpg">
            <a:extLst>
              <a:ext uri="{FF2B5EF4-FFF2-40B4-BE49-F238E27FC236}">
                <a16:creationId xmlns:a16="http://schemas.microsoft.com/office/drawing/2014/main" id="{1C6F21AA-99E5-58A5-C9AF-32862B0F0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1" y="3372862"/>
            <a:ext cx="2475709" cy="1856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55300-188D-E5BF-7ED8-8DDD2B8BAC17}"/>
              </a:ext>
            </a:extLst>
          </p:cNvPr>
          <p:cNvSpPr txBox="1"/>
          <p:nvPr/>
        </p:nvSpPr>
        <p:spPr>
          <a:xfrm>
            <a:off x="462944" y="5376829"/>
            <a:ext cx="50340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dirty="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La luce visibile è un’onda con lunghezza d’onda tra 0.4–0.8 </a:t>
            </a:r>
            <a:r>
              <a:rPr lang="it-IT" sz="1800" dirty="0" err="1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μm</a:t>
            </a:r>
            <a:r>
              <a:rPr lang="it-IT" sz="180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 quindi può essere usata per osservare oggetti non inferiori al </a:t>
            </a:r>
            <a:r>
              <a:rPr lang="it-IT" sz="1800" err="1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μm</a:t>
            </a:r>
            <a:endParaRPr lang="it-IT" sz="180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" name="Immagine 1" descr="seeing_the_invisible_2.tiff">
            <a:extLst>
              <a:ext uri="{FF2B5EF4-FFF2-40B4-BE49-F238E27FC236}">
                <a16:creationId xmlns:a16="http://schemas.microsoft.com/office/drawing/2014/main" id="{3C8EF3D8-4DA5-6B0C-C4A8-04F8DA869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t="36163" r="19519"/>
          <a:stretch/>
        </p:blipFill>
        <p:spPr>
          <a:xfrm>
            <a:off x="9526576" y="3108600"/>
            <a:ext cx="2475709" cy="2127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C0D5D-C6F0-96D8-8787-48D64D011231}"/>
              </a:ext>
            </a:extLst>
          </p:cNvPr>
          <p:cNvSpPr txBox="1"/>
          <p:nvPr/>
        </p:nvSpPr>
        <p:spPr>
          <a:xfrm>
            <a:off x="6832036" y="5376829"/>
            <a:ext cx="50340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Per osservare oggetti grandi lontani, gli astronomi usano i telescopi.</a:t>
            </a:r>
          </a:p>
          <a:p>
            <a:pPr algn="l"/>
            <a:endParaRPr lang="it-IT" sz="80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D13FA-D1C1-E851-751C-9B8295A1BFB5}"/>
              </a:ext>
            </a:extLst>
          </p:cNvPr>
          <p:cNvSpPr txBox="1"/>
          <p:nvPr/>
        </p:nvSpPr>
        <p:spPr>
          <a:xfrm>
            <a:off x="6096000" y="6015152"/>
            <a:ext cx="5829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Ma come guardiamo gli oggetti microscopici ?</a:t>
            </a:r>
          </a:p>
        </p:txBody>
      </p:sp>
    </p:spTree>
    <p:extLst>
      <p:ext uri="{BB962C8B-B14F-4D97-AF65-F5344CB8AC3E}">
        <p14:creationId xmlns:p14="http://schemas.microsoft.com/office/powerpoint/2010/main" val="2812999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578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Costruiamo i nostri strumenti – acquisiamo e analizziamo i dati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52159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54AAF-8402-1C4B-B59F-A25F05C14999}"/>
              </a:ext>
            </a:extLst>
          </p:cNvPr>
          <p:cNvSpPr/>
          <p:nvPr/>
        </p:nvSpPr>
        <p:spPr>
          <a:xfrm>
            <a:off x="268655" y="1053365"/>
            <a:ext cx="351540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lavoro del fisico sperimentale è anche quello di costruire gli strumenti di misura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Costruire i rivelatori di particelle 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Monitorare le performance dei rivelatori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Analizzare i dati</a:t>
            </a:r>
            <a:endParaRPr lang="it-IT" sz="200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0E27A-ABC6-894D-B520-D6A1BA73D7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556327" y="1059268"/>
            <a:ext cx="3360240" cy="25200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39E0B1-86B0-184F-B2DA-1BC89F5930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69901" y="3134086"/>
            <a:ext cx="4625280" cy="3096000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6C36B-4CA4-FE45-A19D-5D5A15AE83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69901" y="1102242"/>
            <a:ext cx="4625280" cy="1784004"/>
          </a:xfrm>
          <a:prstGeom prst="rect">
            <a:avLst/>
          </a:prstGeom>
          <a:ln>
            <a:noFill/>
          </a:ln>
        </p:spPr>
      </p:pic>
      <p:pic>
        <p:nvPicPr>
          <p:cNvPr id="17" name="Immagine 4" descr="Mauro_in_ATLAS.JPG">
            <a:extLst>
              <a:ext uri="{FF2B5EF4-FFF2-40B4-BE49-F238E27FC236}">
                <a16:creationId xmlns:a16="http://schemas.microsoft.com/office/drawing/2014/main" id="{C9932A03-C703-9A48-B287-C5CEE46AF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327" y="3750898"/>
            <a:ext cx="3360240" cy="25201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0E6B53-487D-EE4F-A8AE-C3115817C0D1}"/>
              </a:ext>
            </a:extLst>
          </p:cNvPr>
          <p:cNvSpPr/>
          <p:nvPr/>
        </p:nvSpPr>
        <p:spPr>
          <a:xfrm>
            <a:off x="8694197" y="5779276"/>
            <a:ext cx="308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it-IT" b="1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...qui era il lontano 2008 ! ;-)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C69A5-2929-70D4-18E3-91789FF17252}"/>
              </a:ext>
            </a:extLst>
          </p:cNvPr>
          <p:cNvSpPr txBox="1"/>
          <p:nvPr/>
        </p:nvSpPr>
        <p:spPr>
          <a:xfrm>
            <a:off x="275433" y="4242379"/>
            <a:ext cx="3333322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effectLst/>
                <a:latin typeface="Avenir Book" panose="02000503020000020003" pitchFamily="2" charset="0"/>
              </a:rPr>
              <a:t>La sezione INFN di Roma Tre collabora all’esperimento ATLAS fin dalla sua progettazione </a:t>
            </a:r>
            <a:endParaRPr lang="it-IT">
              <a:effectLst/>
              <a:latin typeface="Avenir Book" panose="02000503020000020003" pitchFamily="2" charset="0"/>
            </a:endParaRPr>
          </a:p>
          <a:p>
            <a:pPr>
              <a:spcBef>
                <a:spcPts val="600"/>
              </a:spcBef>
            </a:pPr>
            <a:r>
              <a:rPr lang="it-IT" sz="1800">
                <a:effectLst/>
                <a:latin typeface="Avenir Book" panose="02000503020000020003" pitchFamily="2" charset="0"/>
              </a:rPr>
              <a:t>Alcuni dei rivelatori per muoni sono stati progettati e costruiti nei nostri laboratori</a:t>
            </a:r>
            <a:endParaRPr lang="it-IT">
              <a:effectLst/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4E776-4B2E-D1AE-5396-9F1C54C95198}"/>
              </a:ext>
            </a:extLst>
          </p:cNvPr>
          <p:cNvSpPr txBox="1"/>
          <p:nvPr/>
        </p:nvSpPr>
        <p:spPr>
          <a:xfrm>
            <a:off x="325873" y="6367079"/>
            <a:ext cx="3373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0077A5"/>
                </a:solidFill>
                <a:effectLst/>
                <a:latin typeface="CabinRegular"/>
              </a:rPr>
              <a:t>http://www.roma3.infn.it/ricerca/atlas-2/ </a:t>
            </a:r>
            <a:endParaRPr lang="en-GB" sz="1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190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94174"/>
            <a:ext cx="10147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Costruiamo i nostri strumenti  </a:t>
            </a:r>
            <a:r>
              <a:rPr lang="it-IT" sz="3600" b="1">
                <a:solidFill>
                  <a:srgbClr val="FF000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...VERY EXCITING !!!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57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54AAF-8402-1C4B-B59F-A25F05C14999}"/>
              </a:ext>
            </a:extLst>
          </p:cNvPr>
          <p:cNvSpPr/>
          <p:nvPr/>
        </p:nvSpPr>
        <p:spPr>
          <a:xfrm>
            <a:off x="268655" y="1242600"/>
            <a:ext cx="3152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lavoro del</a:t>
            </a:r>
          </a:p>
        </p:txBody>
      </p:sp>
      <p:pic>
        <p:nvPicPr>
          <p:cNvPr id="8" name="Picture 7" descr="A picture containing sky, outdoor, rain, rainy&#10;&#10;Description automatically generated">
            <a:extLst>
              <a:ext uri="{FF2B5EF4-FFF2-40B4-BE49-F238E27FC236}">
                <a16:creationId xmlns:a16="http://schemas.microsoft.com/office/drawing/2014/main" id="{5AC23EF0-8A3A-54D9-7412-122F677C45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22" y="973016"/>
            <a:ext cx="3520933" cy="2640701"/>
          </a:xfrm>
          <a:prstGeom prst="rect">
            <a:avLst/>
          </a:prstGeom>
        </p:spPr>
      </p:pic>
      <p:pic>
        <p:nvPicPr>
          <p:cNvPr id="14" name="Picture 13" descr="A person wearing a mask and standing in front of a large machine&#10;&#10;Description automatically generated with low confidence">
            <a:extLst>
              <a:ext uri="{FF2B5EF4-FFF2-40B4-BE49-F238E27FC236}">
                <a16:creationId xmlns:a16="http://schemas.microsoft.com/office/drawing/2014/main" id="{06887225-DD13-6C11-82F9-95CEF2FA6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05" y="3578980"/>
            <a:ext cx="3122544" cy="3255888"/>
          </a:xfrm>
          <a:prstGeom prst="rect">
            <a:avLst/>
          </a:prstGeom>
        </p:spPr>
      </p:pic>
      <p:pic>
        <p:nvPicPr>
          <p:cNvPr id="18" name="Picture 17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id="{3658203A-C603-206D-B40C-D662F756BA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76" y="3754135"/>
            <a:ext cx="3866201" cy="28996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B8E7EB-3F39-6251-E710-63F9928DAD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230" y="932682"/>
            <a:ext cx="4422965" cy="5897287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001D5939-07C5-7376-9C9B-A71A3C1530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35" y="907066"/>
            <a:ext cx="3520933" cy="26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17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94174"/>
            <a:ext cx="4786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Uno «Spicchio» di ATLAS</a:t>
            </a:r>
            <a:endParaRPr lang="it-IT" sz="3600" b="1">
              <a:solidFill>
                <a:srgbClr val="FF0000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57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BA231-947A-4C09-095C-F9F182AE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8" y="912769"/>
            <a:ext cx="10660609" cy="55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04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204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Misura della carica e della quantità di moto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322606-4F6A-F98B-CE3C-AE5D27E78664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CF5703-E6FD-13A4-331B-7F3F5318D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3" y="1222898"/>
            <a:ext cx="10696233" cy="4788902"/>
          </a:xfrm>
          <a:prstGeom prst="rect">
            <a:avLst/>
          </a:prstGeom>
        </p:spPr>
      </p:pic>
      <p:sp>
        <p:nvSpPr>
          <p:cNvPr id="12" name="Shape 264">
            <a:extLst>
              <a:ext uri="{FF2B5EF4-FFF2-40B4-BE49-F238E27FC236}">
                <a16:creationId xmlns:a16="http://schemas.microsoft.com/office/drawing/2014/main" id="{031A7AEF-3B32-C05F-C56F-B3141E789F08}"/>
              </a:ext>
            </a:extLst>
          </p:cNvPr>
          <p:cNvSpPr/>
          <p:nvPr/>
        </p:nvSpPr>
        <p:spPr>
          <a:xfrm rot="16140000">
            <a:off x="2267229" y="3645857"/>
            <a:ext cx="868955" cy="922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 w="9525" cap="flat">
            <a:solidFill>
              <a:srgbClr val="00206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13" name="Shape 265">
            <a:extLst>
              <a:ext uri="{FF2B5EF4-FFF2-40B4-BE49-F238E27FC236}">
                <a16:creationId xmlns:a16="http://schemas.microsoft.com/office/drawing/2014/main" id="{C6DDB002-6285-5F29-C3CB-08512AAF084D}"/>
              </a:ext>
            </a:extLst>
          </p:cNvPr>
          <p:cNvSpPr/>
          <p:nvPr/>
        </p:nvSpPr>
        <p:spPr>
          <a:xfrm flipH="1" flipV="1">
            <a:off x="2269047" y="4408201"/>
            <a:ext cx="978041" cy="255324"/>
          </a:xfrm>
          <a:prstGeom prst="line">
            <a:avLst/>
          </a:prstGeom>
          <a:noFill/>
          <a:ln w="9525" cap="flat">
            <a:solidFill>
              <a:srgbClr val="00206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18" name="Shape 266">
            <a:extLst>
              <a:ext uri="{FF2B5EF4-FFF2-40B4-BE49-F238E27FC236}">
                <a16:creationId xmlns:a16="http://schemas.microsoft.com/office/drawing/2014/main" id="{AECA2117-B907-A7E6-CDC6-9057060567D5}"/>
              </a:ext>
            </a:extLst>
          </p:cNvPr>
          <p:cNvSpPr/>
          <p:nvPr/>
        </p:nvSpPr>
        <p:spPr>
          <a:xfrm flipH="1" flipV="1">
            <a:off x="3017861" y="3667284"/>
            <a:ext cx="230504" cy="1006113"/>
          </a:xfrm>
          <a:prstGeom prst="line">
            <a:avLst/>
          </a:prstGeom>
          <a:noFill/>
          <a:ln w="9525" cap="flat">
            <a:solidFill>
              <a:srgbClr val="00206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19" name="Shape 267">
            <a:extLst>
              <a:ext uri="{FF2B5EF4-FFF2-40B4-BE49-F238E27FC236}">
                <a16:creationId xmlns:a16="http://schemas.microsoft.com/office/drawing/2014/main" id="{BE9FD78E-FE22-B0AE-0DF6-22FA4967F852}"/>
              </a:ext>
            </a:extLst>
          </p:cNvPr>
          <p:cNvSpPr/>
          <p:nvPr/>
        </p:nvSpPr>
        <p:spPr>
          <a:xfrm>
            <a:off x="3146559" y="3919764"/>
            <a:ext cx="186954" cy="266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t">
            <a:spAutoFit/>
          </a:bodyPr>
          <a:lstStyle>
            <a:lvl1pPr algn="l"/>
          </a:lstStyle>
          <a:p>
            <a: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831401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E78A2-86B6-F4AA-A115-C53B6824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09" y="548640"/>
            <a:ext cx="10961391" cy="5793282"/>
          </a:xfrm>
          <a:prstGeom prst="rect">
            <a:avLst/>
          </a:prstGeom>
        </p:spPr>
      </p:pic>
      <p:pic>
        <p:nvPicPr>
          <p:cNvPr id="4" name="image41.png">
            <a:extLst>
              <a:ext uri="{FF2B5EF4-FFF2-40B4-BE49-F238E27FC236}">
                <a16:creationId xmlns:a16="http://schemas.microsoft.com/office/drawing/2014/main" id="{BBAD8CF1-CA07-2713-A0E4-32EFEB7C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932" y="5270395"/>
            <a:ext cx="1464068" cy="1219419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3186227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604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Rivelazione di eventi rari - A caccia del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40735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>
                <a:latin typeface="Avenir Book" panose="02000503020000020003" pitchFamily="2" charset="0"/>
              </a:rPr>
              <a:t>Higgs </a:t>
            </a:r>
            <a:r>
              <a:rPr lang="en-IT" sz="2400">
                <a:latin typeface="Avenir Book" panose="02000503020000020003" pitchFamily="2" charset="0"/>
                <a:sym typeface="Wingdings" pitchFamily="2" charset="2"/>
              </a:rPr>
              <a:t> fotone-fotone</a:t>
            </a:r>
            <a:endParaRPr lang="en-IT" sz="240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E21B26-645C-EB43-A4DC-2D2C5BD0F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5" y="1860149"/>
            <a:ext cx="3366627" cy="2068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E3E05C-A2D3-804C-86A0-7DB10AE1CA80}"/>
              </a:ext>
            </a:extLst>
          </p:cNvPr>
          <p:cNvSpPr/>
          <p:nvPr/>
        </p:nvSpPr>
        <p:spPr>
          <a:xfrm>
            <a:off x="3937270" y="1071154"/>
            <a:ext cx="7979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bosone di Higgs può decadere in due fotoni (evento predetto dal modello standard – ma la massa NON è predetta)</a:t>
            </a:r>
          </a:p>
          <a:p>
            <a:endParaRPr lang="it-IT" sz="200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Seleziono tutti gli eventi dove osservo e misuro le proprietà dei due fotoni. Da queste posso ricavare la MASSA di un eventuale «genitore» </a:t>
            </a:r>
            <a:r>
              <a:rPr lang="it-IT" sz="2000" b="1" i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...se esiste davvero!</a:t>
            </a:r>
          </a:p>
          <a:p>
            <a:endParaRPr lang="it-IT" sz="200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Per ogni evento riporto su un grafico la massa ricostruita</a:t>
            </a:r>
            <a:endParaRPr lang="it-IT" sz="200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9A88C-F75E-9E4F-9E06-EE7F661772AD}"/>
              </a:ext>
            </a:extLst>
          </p:cNvPr>
          <p:cNvSpPr/>
          <p:nvPr/>
        </p:nvSpPr>
        <p:spPr>
          <a:xfrm>
            <a:off x="3101803" y="3429000"/>
            <a:ext cx="613419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</a:p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    Ci sono due possibilità: </a:t>
            </a:r>
          </a:p>
          <a:p>
            <a:endParaRPr lang="it-IT" sz="200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457200" indent="-457200">
              <a:buAutoNum type="arabicPeriod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due fotoni sono prodotti in modo scorrelato (NON dallo stesso genitore) 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 La massa ricostruita avrà un valore casuale (</a:t>
            </a:r>
            <a:r>
              <a:rPr lang="it-IT" sz="2000" b="1" i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background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)</a:t>
            </a:r>
          </a:p>
          <a:p>
            <a:pPr marL="457200" indent="-457200">
              <a:buAutoNum type="arabicPeriod"/>
            </a:pPr>
            <a:endParaRPr lang="it-IT" sz="200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Wingdings" pitchFamily="2" charset="2"/>
            </a:endParaRPr>
          </a:p>
          <a:p>
            <a:pPr marL="457200" indent="-457200">
              <a:buAutoNum type="arabicPeriod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I due fotoni SONO prodotti entrambi da una particella: la massa ricostruita </a:t>
            </a:r>
            <a:r>
              <a:rPr lang="it-IT" sz="2000" err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sara’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 esattamente la massa della particella genitore.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98981C-1A85-EC48-A90E-F58A1E5F059B}"/>
              </a:ext>
            </a:extLst>
          </p:cNvPr>
          <p:cNvGrpSpPr/>
          <p:nvPr/>
        </p:nvGrpSpPr>
        <p:grpSpPr>
          <a:xfrm>
            <a:off x="9055906" y="4079674"/>
            <a:ext cx="132120" cy="1064520"/>
            <a:chOff x="8794646" y="4131926"/>
            <a:chExt cx="132120" cy="106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E026842-77AE-5F48-AB43-231A212F7DD5}"/>
                    </a:ext>
                  </a:extLst>
                </p14:cNvPr>
                <p14:cNvContentPartPr/>
                <p14:nvPr/>
              </p14:nvContentPartPr>
              <p14:xfrm>
                <a:off x="8841446" y="4131926"/>
                <a:ext cx="82440" cy="1064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E026842-77AE-5F48-AB43-231A212F7DD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37126" y="4127606"/>
                  <a:ext cx="9108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9C813E-BFC0-A94A-A19C-B21145899494}"/>
                    </a:ext>
                  </a:extLst>
                </p14:cNvPr>
                <p14:cNvContentPartPr/>
                <p14:nvPr/>
              </p14:nvContentPartPr>
              <p14:xfrm>
                <a:off x="8794646" y="4142726"/>
                <a:ext cx="49320" cy="178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9C813E-BFC0-A94A-A19C-B211458994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90326" y="4138406"/>
                  <a:ext cx="57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077A47A-826E-9849-B7A4-D9CB9FFBD8E3}"/>
                    </a:ext>
                  </a:extLst>
                </p14:cNvPr>
                <p14:cNvContentPartPr/>
                <p14:nvPr/>
              </p14:nvContentPartPr>
              <p14:xfrm>
                <a:off x="8844326" y="4143086"/>
                <a:ext cx="82440" cy="124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077A47A-826E-9849-B7A4-D9CB9FFBD8E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40006" y="4138766"/>
                  <a:ext cx="9108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0651C7-6B29-8C45-BFFD-4A3D1FC264AF}"/>
                  </a:ext>
                </a:extLst>
              </p14:cNvPr>
              <p14:cNvContentPartPr/>
              <p14:nvPr/>
            </p14:nvContentPartPr>
            <p14:xfrm>
              <a:off x="9326626" y="4447594"/>
              <a:ext cx="1842840" cy="374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0651C7-6B29-8C45-BFFD-4A3D1FC264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22306" y="4443274"/>
                <a:ext cx="1851480" cy="38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EBE40B5-F034-C449-827D-30A5811A2B24}"/>
              </a:ext>
            </a:extLst>
          </p:cNvPr>
          <p:cNvGrpSpPr/>
          <p:nvPr/>
        </p:nvGrpSpPr>
        <p:grpSpPr>
          <a:xfrm>
            <a:off x="9012706" y="4914514"/>
            <a:ext cx="2739240" cy="416880"/>
            <a:chOff x="8751446" y="4966766"/>
            <a:chExt cx="273924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28FA094-A99A-A343-8290-9E41D40867CE}"/>
                    </a:ext>
                  </a:extLst>
                </p14:cNvPr>
                <p14:cNvContentPartPr/>
                <p14:nvPr/>
              </p14:nvContentPartPr>
              <p14:xfrm>
                <a:off x="8751446" y="5010686"/>
                <a:ext cx="2158920" cy="34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28FA094-A99A-A343-8290-9E41D40867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47126" y="5006366"/>
                  <a:ext cx="2167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FE6FEB7-3551-2C44-8E9E-0210D3C47433}"/>
                    </a:ext>
                  </a:extLst>
                </p14:cNvPr>
                <p14:cNvContentPartPr/>
                <p14:nvPr/>
              </p14:nvContentPartPr>
              <p14:xfrm>
                <a:off x="10825046" y="4966766"/>
                <a:ext cx="270360" cy="177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FE6FEB7-3551-2C44-8E9E-0210D3C4743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20726" y="4962446"/>
                  <a:ext cx="2790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992CA3E-1E4E-1C4D-81A5-EE6E3294BFCB}"/>
                    </a:ext>
                  </a:extLst>
                </p14:cNvPr>
                <p14:cNvContentPartPr/>
                <p14:nvPr/>
              </p14:nvContentPartPr>
              <p14:xfrm>
                <a:off x="11175326" y="5139206"/>
                <a:ext cx="315360" cy="244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992CA3E-1E4E-1C4D-81A5-EE6E3294BF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171006" y="5134886"/>
                  <a:ext cx="32400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7202A2-5DA6-7E43-B91C-E8212FE13C66}"/>
              </a:ext>
            </a:extLst>
          </p:cNvPr>
          <p:cNvGrpSpPr/>
          <p:nvPr/>
        </p:nvGrpSpPr>
        <p:grpSpPr>
          <a:xfrm>
            <a:off x="9168226" y="5538754"/>
            <a:ext cx="115200" cy="1105560"/>
            <a:chOff x="8906966" y="5591006"/>
            <a:chExt cx="115200" cy="110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429FDB5-225B-294D-B928-D9FD74D67A2F}"/>
                    </a:ext>
                  </a:extLst>
                </p14:cNvPr>
                <p14:cNvContentPartPr/>
                <p14:nvPr/>
              </p14:nvContentPartPr>
              <p14:xfrm>
                <a:off x="8959526" y="5619806"/>
                <a:ext cx="18000" cy="1076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429FDB5-225B-294D-B928-D9FD74D67A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55206" y="5615486"/>
                  <a:ext cx="26640" cy="10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95BA88E-7EC5-0C41-BCE6-BE679B76B878}"/>
                    </a:ext>
                  </a:extLst>
                </p14:cNvPr>
                <p14:cNvContentPartPr/>
                <p14:nvPr/>
              </p14:nvContentPartPr>
              <p14:xfrm>
                <a:off x="8906966" y="5591006"/>
                <a:ext cx="51480" cy="213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95BA88E-7EC5-0C41-BCE6-BE679B76B87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02646" y="5586686"/>
                  <a:ext cx="60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A8AEEB1-9764-AA4D-8294-152B5B29FC3B}"/>
                    </a:ext>
                  </a:extLst>
                </p14:cNvPr>
                <p14:cNvContentPartPr/>
                <p14:nvPr/>
              </p14:nvContentPartPr>
              <p14:xfrm>
                <a:off x="8960606" y="5630246"/>
                <a:ext cx="61560" cy="156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A8AEEB1-9764-AA4D-8294-152B5B29FC3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56286" y="5625926"/>
                  <a:ext cx="70200" cy="16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5DB9B6-9276-324B-AB81-4FD9F0469D32}"/>
              </a:ext>
            </a:extLst>
          </p:cNvPr>
          <p:cNvGrpSpPr/>
          <p:nvPr/>
        </p:nvGrpSpPr>
        <p:grpSpPr>
          <a:xfrm>
            <a:off x="9171466" y="6312394"/>
            <a:ext cx="2561760" cy="276840"/>
            <a:chOff x="8910206" y="6364646"/>
            <a:chExt cx="2561760" cy="2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B02114-4893-F645-95C1-6772879A2CB8}"/>
                    </a:ext>
                  </a:extLst>
                </p14:cNvPr>
                <p14:cNvContentPartPr/>
                <p14:nvPr/>
              </p14:nvContentPartPr>
              <p14:xfrm>
                <a:off x="8910206" y="6394166"/>
                <a:ext cx="2179440" cy="74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B02114-4893-F645-95C1-6772879A2C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05886" y="6389846"/>
                  <a:ext cx="21880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7048D53-FA94-6B49-957D-02101E6C9757}"/>
                    </a:ext>
                  </a:extLst>
                </p14:cNvPr>
                <p14:cNvContentPartPr/>
                <p14:nvPr/>
              </p14:nvContentPartPr>
              <p14:xfrm>
                <a:off x="10963286" y="6364646"/>
                <a:ext cx="225720" cy="137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7048D53-FA94-6B49-957D-02101E6C975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958966" y="6360326"/>
                  <a:ext cx="2343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22405F4-DF8F-8945-BEEB-F40B83C278D9}"/>
                    </a:ext>
                  </a:extLst>
                </p14:cNvPr>
                <p14:cNvContentPartPr/>
                <p14:nvPr/>
              </p14:nvContentPartPr>
              <p14:xfrm>
                <a:off x="11252006" y="6427286"/>
                <a:ext cx="219960" cy="214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22405F4-DF8F-8945-BEEB-F40B83C278D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247686" y="6422966"/>
                  <a:ext cx="228600" cy="22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183A909-969A-994D-8595-6BC2864115F1}"/>
                  </a:ext>
                </a:extLst>
              </p14:cNvPr>
              <p14:cNvContentPartPr/>
              <p14:nvPr/>
            </p14:nvContentPartPr>
            <p14:xfrm>
              <a:off x="10034746" y="5595994"/>
              <a:ext cx="246600" cy="791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183A909-969A-994D-8595-6BC2864115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30426" y="5591674"/>
                <a:ext cx="255240" cy="80028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513796D-65FB-D547-9ED5-031068CC58A3}"/>
              </a:ext>
            </a:extLst>
          </p:cNvPr>
          <p:cNvSpPr txBox="1"/>
          <p:nvPr/>
        </p:nvSpPr>
        <p:spPr>
          <a:xfrm>
            <a:off x="8716314" y="3781547"/>
            <a:ext cx="1762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C00000"/>
                </a:solidFill>
                <a:latin typeface="Bradley Hand" pitchFamily="2" charset="77"/>
              </a:rPr>
              <a:t>F</a:t>
            </a:r>
            <a:r>
              <a:rPr lang="en-IT" sz="1200">
                <a:solidFill>
                  <a:srgbClr val="C00000"/>
                </a:solidFill>
                <a:latin typeface="Bradley Hand" pitchFamily="2" charset="77"/>
              </a:rPr>
              <a:t>requenza di conteggio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4E9AA8D-2487-E749-B165-D60838955DC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6" y="3933149"/>
            <a:ext cx="2732967" cy="27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3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127" y="90892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>
                <a:latin typeface="Avenir Book" panose="02000503020000020003" pitchFamily="2" charset="0"/>
              </a:rPr>
              <a:t>Higgs </a:t>
            </a:r>
            <a:r>
              <a:rPr lang="en-IT" sz="2400">
                <a:latin typeface="Avenir Book" panose="02000503020000020003" pitchFamily="2" charset="0"/>
                <a:sym typeface="Wingdings" pitchFamily="2" charset="2"/>
              </a:rPr>
              <a:t> fotone-fotone</a:t>
            </a:r>
            <a:endParaRPr lang="en-IT" sz="240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1727D-4DD8-6842-BAE2-3B1CE840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820" y="1402948"/>
            <a:ext cx="5054600" cy="490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21B26-645C-EB43-A4DC-2D2C5BD0F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5" y="1860149"/>
            <a:ext cx="3366627" cy="2068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88EC76-0392-B548-8F79-7F084AC7B95C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EAE45-6220-814A-80FB-BEF1618B33D6}"/>
              </a:ext>
            </a:extLst>
          </p:cNvPr>
          <p:cNvSpPr txBox="1"/>
          <p:nvPr/>
        </p:nvSpPr>
        <p:spPr>
          <a:xfrm>
            <a:off x="325873" y="4162390"/>
            <a:ext cx="3621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</a:rPr>
              <a:t>Le grandezze misurate dei due fotoni (energia, direzione) vengono combinate per ricostruire la massa del genitore</a:t>
            </a:r>
            <a:endParaRPr lang="en-IT" sz="2000"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B5D22-D796-8849-BDAC-F39DEF67B413}"/>
              </a:ext>
            </a:extLst>
          </p:cNvPr>
          <p:cNvSpPr txBox="1"/>
          <p:nvPr/>
        </p:nvSpPr>
        <p:spPr>
          <a:xfrm>
            <a:off x="9702342" y="3429000"/>
            <a:ext cx="236447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</a:rPr>
              <a:t>P</a:t>
            </a:r>
            <a:r>
              <a:rPr lang="en-GB" sz="2000">
                <a:latin typeface="Avenir Book" panose="02000503020000020003" pitchFamily="2" charset="0"/>
              </a:rPr>
              <a:t>e</a:t>
            </a:r>
            <a:r>
              <a:rPr lang="en-IT" sz="2000">
                <a:latin typeface="Avenir Book" panose="02000503020000020003" pitchFamily="2" charset="0"/>
              </a:rPr>
              <a:t>r misurare un segnale sopra il background serve MOLTA statistica </a:t>
            </a:r>
          </a:p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</a:rPr>
              <a:t>Possono essere necessari ANNI di presa dati</a:t>
            </a:r>
            <a:endParaRPr lang="en-IT" sz="2000">
              <a:latin typeface="Avenir Book" panose="02000503020000020003" pitchFamily="2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9319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552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L’annuncio della scoperta del Bosone di Higgs al CERN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000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pic>
        <p:nvPicPr>
          <p:cNvPr id="10" name="image54.png">
            <a:extLst>
              <a:ext uri="{FF2B5EF4-FFF2-40B4-BE49-F238E27FC236}">
                <a16:creationId xmlns:a16="http://schemas.microsoft.com/office/drawing/2014/main" id="{9B98A24C-3570-B647-B6BF-C7B501E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874" y="4365685"/>
            <a:ext cx="3723746" cy="2264074"/>
          </a:xfrm>
          <a:prstGeom prst="rect">
            <a:avLst/>
          </a:prstGeom>
          <a:ln w="12700"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A6439-D480-9A4B-9D69-E9D73CEA3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6"/>
          <a:stretch/>
        </p:blipFill>
        <p:spPr>
          <a:xfrm>
            <a:off x="157251" y="1438536"/>
            <a:ext cx="8035623" cy="5246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4D202-5226-AC46-B1CF-9D80549D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25" y="3360835"/>
            <a:ext cx="3198418" cy="819107"/>
          </a:xfrm>
          <a:prstGeom prst="rect">
            <a:avLst/>
          </a:prstGeom>
        </p:spPr>
      </p:pic>
      <p:pic>
        <p:nvPicPr>
          <p:cNvPr id="4" name="image53.png">
            <a:extLst>
              <a:ext uri="{FF2B5EF4-FFF2-40B4-BE49-F238E27FC236}">
                <a16:creationId xmlns:a16="http://schemas.microsoft.com/office/drawing/2014/main" id="{A1F07898-2201-CE54-9483-F4927D373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135" y="1085731"/>
            <a:ext cx="3356690" cy="2107527"/>
          </a:xfrm>
          <a:prstGeom prst="rect">
            <a:avLst/>
          </a:prstGeom>
          <a:ln w="12700"/>
        </p:spPr>
      </p:pic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387" y="966604"/>
            <a:ext cx="1359205" cy="1252490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58715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4F630-5918-D0AA-2C41-5BFC2405F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89D60E-2E8F-93DE-0786-4EC2ACC5B825}"/>
              </a:ext>
            </a:extLst>
          </p:cNvPr>
          <p:cNvSpPr/>
          <p:nvPr/>
        </p:nvSpPr>
        <p:spPr>
          <a:xfrm>
            <a:off x="207695" y="173004"/>
            <a:ext cx="10804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 solo particelle - dal CERN importanti ricadute tecnologiche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043ACC-88EB-2619-2CDC-FB5A67BEFC44}"/>
              </a:ext>
            </a:extLst>
          </p:cNvPr>
          <p:cNvCxnSpPr>
            <a:cxnSpLocks/>
          </p:cNvCxnSpPr>
          <p:nvPr/>
        </p:nvCxnSpPr>
        <p:spPr>
          <a:xfrm>
            <a:off x="207695" y="782067"/>
            <a:ext cx="113479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6516EB06-4AC3-07C0-F765-0DA2363404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1EA50D-44D0-C255-445A-CC059E6E8D67}"/>
              </a:ext>
            </a:extLst>
          </p:cNvPr>
          <p:cNvSpPr/>
          <p:nvPr/>
        </p:nvSpPr>
        <p:spPr>
          <a:xfrm>
            <a:off x="475805" y="1035956"/>
            <a:ext cx="3384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FFFFFF"/>
              </a:buClr>
            </a:pPr>
            <a:r>
              <a:rPr lang="it-IT" sz="2000" b="1" kern="0">
                <a:solidFill>
                  <a:srgbClr val="0070C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  <a:sym typeface="Helvetica"/>
              </a:rPr>
              <a:t>qui è stato inventato il </a:t>
            </a:r>
            <a:r>
              <a:rPr lang="it-IT" sz="2400" b="1" kern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World Wide Web </a:t>
            </a:r>
            <a:endParaRPr lang="it-IT" sz="2400" ker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33" name="image22.png">
            <a:extLst>
              <a:ext uri="{FF2B5EF4-FFF2-40B4-BE49-F238E27FC236}">
                <a16:creationId xmlns:a16="http://schemas.microsoft.com/office/drawing/2014/main" id="{9694B10A-5D78-6129-3D21-02F218C0C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6568">
            <a:off x="3025095" y="1135801"/>
            <a:ext cx="1207943" cy="73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82E33B-E5A1-2B5E-0D28-1C1A9FDA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05" y="1999930"/>
            <a:ext cx="3851354" cy="2879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3AC7C2-7B87-23A7-9104-990DEE184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20" y="4382023"/>
            <a:ext cx="4143982" cy="21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72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07695" y="173004"/>
            <a:ext cx="10804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 solo particelle - dal CERN importanti ricadute tecnologiche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207695" y="782067"/>
            <a:ext cx="113479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F731DD-EA59-9449-B3E4-95C3841EF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38" y="4696839"/>
            <a:ext cx="2830305" cy="19282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62B6AF3-560E-4746-8380-686A1E08F9FC}"/>
              </a:ext>
            </a:extLst>
          </p:cNvPr>
          <p:cNvSpPr/>
          <p:nvPr/>
        </p:nvSpPr>
        <p:spPr>
          <a:xfrm>
            <a:off x="475805" y="1035956"/>
            <a:ext cx="3384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FFFFFF"/>
              </a:buClr>
            </a:pPr>
            <a:r>
              <a:rPr lang="it-IT" sz="2000" b="1" kern="0">
                <a:solidFill>
                  <a:srgbClr val="0070C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  <a:sym typeface="Helvetica"/>
              </a:rPr>
              <a:t>qui è stato inventato il </a:t>
            </a:r>
            <a:r>
              <a:rPr lang="it-IT" sz="2400" b="1" kern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World Wide Web </a:t>
            </a:r>
            <a:endParaRPr lang="it-IT" sz="2400" ker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48B95A-A980-1442-BEFD-8AC5B68A1981}"/>
              </a:ext>
            </a:extLst>
          </p:cNvPr>
          <p:cNvSpPr/>
          <p:nvPr/>
        </p:nvSpPr>
        <p:spPr>
          <a:xfrm>
            <a:off x="5201797" y="1343732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il Touch Screen</a:t>
            </a:r>
            <a:endParaRPr lang="it-IT" sz="2400" ker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386C0D-C62E-C142-8CB2-AFA84C8F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538" y="1800967"/>
            <a:ext cx="2830305" cy="2762105"/>
          </a:xfrm>
          <a:prstGeom prst="rect">
            <a:avLst/>
          </a:prstGeom>
        </p:spPr>
      </p:pic>
      <p:pic>
        <p:nvPicPr>
          <p:cNvPr id="33" name="image22.png">
            <a:extLst>
              <a:ext uri="{FF2B5EF4-FFF2-40B4-BE49-F238E27FC236}">
                <a16:creationId xmlns:a16="http://schemas.microsoft.com/office/drawing/2014/main" id="{3F795C77-C0B3-D941-B501-AF83E288C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6568">
            <a:off x="3025095" y="1135801"/>
            <a:ext cx="1207943" cy="73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6DE4AA-2824-7F47-A3F9-D3ED4D079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05" y="1999930"/>
            <a:ext cx="3851354" cy="2879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63FFB-983E-6543-A094-ECCEABCEB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20" y="4382023"/>
            <a:ext cx="4143982" cy="21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0" descr="seeing_the_invisible_3.tiff">
            <a:extLst>
              <a:ext uri="{FF2B5EF4-FFF2-40B4-BE49-F238E27FC236}">
                <a16:creationId xmlns:a16="http://schemas.microsoft.com/office/drawing/2014/main" id="{E500C005-DD66-D95C-A12D-4E1BA2EDD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 t="7264" r="18037" b="880"/>
          <a:stretch/>
        </p:blipFill>
        <p:spPr>
          <a:xfrm>
            <a:off x="1967549" y="1985419"/>
            <a:ext cx="3525981" cy="2700877"/>
          </a:xfrm>
          <a:prstGeom prst="rect">
            <a:avLst/>
          </a:prstGeom>
        </p:spPr>
      </p:pic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7CB9D-9642-E94E-867A-45BE0D7468CF}"/>
              </a:ext>
            </a:extLst>
          </p:cNvPr>
          <p:cNvSpPr/>
          <p:nvPr/>
        </p:nvSpPr>
        <p:spPr>
          <a:xfrm>
            <a:off x="268655" y="4921022"/>
            <a:ext cx="11194367" cy="1710829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B231B-7215-F8F9-DECF-A1C9416BD309}"/>
              </a:ext>
            </a:extLst>
          </p:cNvPr>
          <p:cNvSpPr/>
          <p:nvPr/>
        </p:nvSpPr>
        <p:spPr>
          <a:xfrm>
            <a:off x="268655" y="173004"/>
            <a:ext cx="8439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Osservazione degli oggetti microscopici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2542E5-CC2D-4473-055C-F4BD5374B329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>
            <a:extLst>
              <a:ext uri="{FF2B5EF4-FFF2-40B4-BE49-F238E27FC236}">
                <a16:creationId xmlns:a16="http://schemas.microsoft.com/office/drawing/2014/main" id="{010EBA8D-8A36-7063-1F06-0ED25ABBD59D}"/>
              </a:ext>
            </a:extLst>
          </p:cNvPr>
          <p:cNvSpPr txBox="1"/>
          <p:nvPr/>
        </p:nvSpPr>
        <p:spPr>
          <a:xfrm>
            <a:off x="622530" y="1036355"/>
            <a:ext cx="4871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002060"/>
                </a:solidFill>
              </a:rPr>
              <a:t>I microscopi ottici </a:t>
            </a:r>
            <a:r>
              <a:rPr lang="it-IT" sz="2000" b="0">
                <a:solidFill>
                  <a:srgbClr val="000000"/>
                </a:solidFill>
              </a:rPr>
              <a:t>ci consentono di ingrandire gli oggetti. Possiamo ad esempio osservare particolari di minuscoli insetti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545D8-46CE-C44F-D18E-9698C8500E07}"/>
              </a:ext>
            </a:extLst>
          </p:cNvPr>
          <p:cNvSpPr/>
          <p:nvPr/>
        </p:nvSpPr>
        <p:spPr>
          <a:xfrm>
            <a:off x="3463848" y="4310744"/>
            <a:ext cx="217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>
              <a:spcBef>
                <a:spcPts val="1000"/>
              </a:spcBef>
              <a:buClr>
                <a:srgbClr val="FF7C00"/>
              </a:buClr>
            </a:pPr>
            <a:r>
              <a:rPr lang="en-US" sz="2000" b="1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Symbol" pitchFamily="2" charset="2"/>
              </a:rPr>
              <a:t>l</a:t>
            </a:r>
            <a:r>
              <a:rPr lang="en-US" sz="1800" b="1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 ~ 2x10</a:t>
            </a:r>
            <a:r>
              <a:rPr lang="en-US" sz="1800" b="1" baseline="29999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-7 </a:t>
            </a:r>
            <a:r>
              <a:rPr lang="en-US" sz="1800" b="1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m</a:t>
            </a:r>
          </a:p>
        </p:txBody>
      </p:sp>
      <p:pic>
        <p:nvPicPr>
          <p:cNvPr id="19" name="Immagine 11" descr="seeing_the_invisible_4.tiff">
            <a:extLst>
              <a:ext uri="{FF2B5EF4-FFF2-40B4-BE49-F238E27FC236}">
                <a16:creationId xmlns:a16="http://schemas.microsoft.com/office/drawing/2014/main" id="{AE23FCAC-F816-23EE-AA69-E501C6653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t="7120" r="21903" b="11974"/>
          <a:stretch/>
        </p:blipFill>
        <p:spPr>
          <a:xfrm>
            <a:off x="6645251" y="1939499"/>
            <a:ext cx="2976792" cy="2621005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99783B76-7724-4EF7-FE50-79B1E6268742}"/>
              </a:ext>
            </a:extLst>
          </p:cNvPr>
          <p:cNvSpPr txBox="1"/>
          <p:nvPr/>
        </p:nvSpPr>
        <p:spPr>
          <a:xfrm>
            <a:off x="5493529" y="1009276"/>
            <a:ext cx="6527485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I microscopi ad elettroni </a:t>
            </a:r>
            <a:r>
              <a:rPr lang="it-IT" sz="2000" b="0" dirty="0">
                <a:solidFill>
                  <a:srgbClr val="000000"/>
                </a:solidFill>
              </a:rPr>
              <a:t>ci consentono di osservare oggetti ancora più piccoli, fino al livello della struttura atomica.</a:t>
            </a:r>
          </a:p>
          <a:p>
            <a:r>
              <a:rPr lang="it-IT" sz="2000" b="0" dirty="0">
                <a:solidFill>
                  <a:srgbClr val="000000"/>
                </a:solidFill>
              </a:rPr>
              <a:t>Usano piccoli fasci di elettroni come sonda</a:t>
            </a:r>
          </a:p>
        </p:txBody>
      </p:sp>
      <p:sp>
        <p:nvSpPr>
          <p:cNvPr id="23" name="Shape 74">
            <a:extLst>
              <a:ext uri="{FF2B5EF4-FFF2-40B4-BE49-F238E27FC236}">
                <a16:creationId xmlns:a16="http://schemas.microsoft.com/office/drawing/2014/main" id="{A6E59A81-211D-A760-8AF7-4B887B03EFAB}"/>
              </a:ext>
            </a:extLst>
          </p:cNvPr>
          <p:cNvSpPr/>
          <p:nvPr/>
        </p:nvSpPr>
        <p:spPr>
          <a:xfrm>
            <a:off x="471942" y="5179650"/>
            <a:ext cx="5621408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61200" lvl="1" hangingPunct="0">
              <a:buClr>
                <a:srgbClr val="FFFFFF"/>
              </a:buClr>
            </a:pPr>
            <a:r>
              <a:rPr sz="200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Per le leggi della meccanica quantistica, ogni particella può essere vista come un’onda con lunghezza d’onda </a:t>
            </a:r>
            <a:r>
              <a:rPr sz="200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λ</a:t>
            </a:r>
            <a:r>
              <a:rPr sz="200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 inversamente proporzionale alla sua quantità di moto</a:t>
            </a:r>
          </a:p>
        </p:txBody>
      </p:sp>
      <p:pic>
        <p:nvPicPr>
          <p:cNvPr id="28" name="image6.png">
            <a:extLst>
              <a:ext uri="{FF2B5EF4-FFF2-40B4-BE49-F238E27FC236}">
                <a16:creationId xmlns:a16="http://schemas.microsoft.com/office/drawing/2014/main" id="{2080C015-25BA-D013-972B-2F39F8CD5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216" y="5174460"/>
            <a:ext cx="4935022" cy="8647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sp>
        <p:nvSpPr>
          <p:cNvPr id="29" name="Shape 71">
            <a:extLst>
              <a:ext uri="{FF2B5EF4-FFF2-40B4-BE49-F238E27FC236}">
                <a16:creationId xmlns:a16="http://schemas.microsoft.com/office/drawing/2014/main" id="{F8BBF419-EB31-90BF-5998-464DB777FB75}"/>
              </a:ext>
            </a:extLst>
          </p:cNvPr>
          <p:cNvSpPr/>
          <p:nvPr/>
        </p:nvSpPr>
        <p:spPr>
          <a:xfrm>
            <a:off x="6296637" y="6062809"/>
            <a:ext cx="4977245" cy="323165"/>
          </a:xfrm>
          <a:prstGeom prst="rect">
            <a:avLst/>
          </a:prstGeom>
          <a:solidFill>
            <a:srgbClr val="FFFFFF"/>
          </a:solidFill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marL="457200" indent="-457200">
              <a:buClr>
                <a:srgbClr val="FFF7F0"/>
              </a:buClr>
              <a:defRPr sz="2000" b="1">
                <a:solidFill>
                  <a:srgbClr val="FFF7F0"/>
                </a:solidFill>
                <a:effectLst>
                  <a:outerShdw blurRad="50800" dist="400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7F0"/>
                  </a:solidFill>
                </a:uFill>
              </a:defRPr>
            </a:lvl1pPr>
          </a:lstStyle>
          <a:p>
            <a:pPr marL="457200" marR="0" lvl="0" indent="-45720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F0"/>
              </a:buClr>
              <a:buSzTx/>
              <a:buFontTx/>
              <a:buNone/>
              <a:tabLst/>
              <a:defRPr sz="24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PICCOLE DIMENSIONI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 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    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GRANDI ENERGIE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7FA429-F262-5C63-F635-F5BDC904B716}"/>
              </a:ext>
            </a:extLst>
          </p:cNvPr>
          <p:cNvSpPr/>
          <p:nvPr/>
        </p:nvSpPr>
        <p:spPr>
          <a:xfrm>
            <a:off x="8373320" y="4092897"/>
            <a:ext cx="217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>
              <a:spcBef>
                <a:spcPts val="1000"/>
              </a:spcBef>
              <a:buClr>
                <a:srgbClr val="FF7C00"/>
              </a:buClr>
            </a:pPr>
            <a:r>
              <a:rPr lang="en-US" sz="2000" b="1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Symbol" pitchFamily="2" charset="2"/>
              </a:rPr>
              <a:t>l</a:t>
            </a:r>
            <a:r>
              <a:rPr lang="en-US" sz="1800" b="1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 ~ 10</a:t>
            </a:r>
            <a:r>
              <a:rPr lang="en-US" sz="1800" b="1" baseline="29999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-12 </a:t>
            </a:r>
            <a:r>
              <a:rPr lang="en-US" sz="1800" b="1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0E9DD6-E01B-7DAE-DA82-4625675C12A9}"/>
              </a:ext>
            </a:extLst>
          </p:cNvPr>
          <p:cNvCxnSpPr>
            <a:cxnSpLocks/>
          </p:cNvCxnSpPr>
          <p:nvPr/>
        </p:nvCxnSpPr>
        <p:spPr>
          <a:xfrm>
            <a:off x="8675013" y="6224391"/>
            <a:ext cx="60280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522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5CF97-4BCA-D220-818D-40ADC8F56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E1E005-E265-2156-4EC1-640493B8AC67}"/>
              </a:ext>
            </a:extLst>
          </p:cNvPr>
          <p:cNvSpPr/>
          <p:nvPr/>
        </p:nvSpPr>
        <p:spPr>
          <a:xfrm>
            <a:off x="207695" y="173004"/>
            <a:ext cx="10804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 solo particelle - dal CERN importanti ricadute tecnologiche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84B9BD-BCF7-32FC-5B50-DAA471950B89}"/>
              </a:ext>
            </a:extLst>
          </p:cNvPr>
          <p:cNvCxnSpPr>
            <a:cxnSpLocks/>
          </p:cNvCxnSpPr>
          <p:nvPr/>
        </p:nvCxnSpPr>
        <p:spPr>
          <a:xfrm>
            <a:off x="207695" y="782067"/>
            <a:ext cx="113479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76BD1151-C8C2-5E3C-9896-2F3BEF93DF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6DFF2D-F4B4-0DE7-3F7C-705715F7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38" y="4696839"/>
            <a:ext cx="2830305" cy="19282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CE5F2F-9CE4-1252-FADF-5C2BF8784B01}"/>
              </a:ext>
            </a:extLst>
          </p:cNvPr>
          <p:cNvSpPr/>
          <p:nvPr/>
        </p:nvSpPr>
        <p:spPr>
          <a:xfrm>
            <a:off x="9631776" y="1343732"/>
            <a:ext cx="1298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e la PET</a:t>
            </a:r>
            <a:endParaRPr lang="it-IT" sz="2400" ker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A89086-25B4-EBAD-1F95-D0C9CCC84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22" y="1894747"/>
            <a:ext cx="3351798" cy="22250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5ECA31-F7FE-091F-6E9C-9C0523E7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22" y="4283243"/>
            <a:ext cx="3351798" cy="16419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78B8FCC-7846-33B0-261A-F5CA42BA07C5}"/>
              </a:ext>
            </a:extLst>
          </p:cNvPr>
          <p:cNvSpPr/>
          <p:nvPr/>
        </p:nvSpPr>
        <p:spPr>
          <a:xfrm>
            <a:off x="475805" y="1035956"/>
            <a:ext cx="3384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FFFFFF"/>
              </a:buClr>
            </a:pPr>
            <a:r>
              <a:rPr lang="it-IT" sz="2000" b="1" kern="0">
                <a:solidFill>
                  <a:srgbClr val="0070C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  <a:sym typeface="Helvetica"/>
              </a:rPr>
              <a:t>qui è stato inventato il </a:t>
            </a:r>
            <a:r>
              <a:rPr lang="it-IT" sz="2400" b="1" kern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World Wide Web </a:t>
            </a:r>
            <a:endParaRPr lang="it-IT" sz="2400" ker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DCAACF-90F6-2F13-981F-F43AC5B57957}"/>
              </a:ext>
            </a:extLst>
          </p:cNvPr>
          <p:cNvSpPr/>
          <p:nvPr/>
        </p:nvSpPr>
        <p:spPr>
          <a:xfrm>
            <a:off x="5201797" y="1343732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il Touch Screen</a:t>
            </a:r>
            <a:endParaRPr lang="it-IT" sz="2400" ker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75608A-B8A2-327F-4EAD-D30B62526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538" y="1800967"/>
            <a:ext cx="2830305" cy="2762105"/>
          </a:xfrm>
          <a:prstGeom prst="rect">
            <a:avLst/>
          </a:prstGeom>
        </p:spPr>
      </p:pic>
      <p:pic>
        <p:nvPicPr>
          <p:cNvPr id="33" name="image22.png">
            <a:extLst>
              <a:ext uri="{FF2B5EF4-FFF2-40B4-BE49-F238E27FC236}">
                <a16:creationId xmlns:a16="http://schemas.microsoft.com/office/drawing/2014/main" id="{121390B2-F382-0A85-1F22-60D578C209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6568">
            <a:off x="3025095" y="1135801"/>
            <a:ext cx="1207943" cy="73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918BD0-5FE6-C253-2614-580F083AA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5" y="1999930"/>
            <a:ext cx="3851354" cy="2879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A45F-88FA-921F-FBDE-8810B55A6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20" y="4382023"/>
            <a:ext cx="4143982" cy="21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5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60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</a:t>
            </a:r>
            <a:r>
              <a:rPr lang="en-US" sz="3600" b="1" err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ora</a:t>
            </a:r>
            <a:r>
              <a:rPr lang="en-US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642061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30" name="Shape 607">
            <a:extLst>
              <a:ext uri="{FF2B5EF4-FFF2-40B4-BE49-F238E27FC236}">
                <a16:creationId xmlns:a16="http://schemas.microsoft.com/office/drawing/2014/main" id="{5C5EFE61-1F62-3A49-AE2C-5FE173A1AD85}"/>
              </a:ext>
            </a:extLst>
          </p:cNvPr>
          <p:cNvSpPr/>
          <p:nvPr/>
        </p:nvSpPr>
        <p:spPr>
          <a:xfrm>
            <a:off x="5787001" y="2943922"/>
            <a:ext cx="2922101" cy="36010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" name="Shape 612">
            <a:extLst>
              <a:ext uri="{FF2B5EF4-FFF2-40B4-BE49-F238E27FC236}">
                <a16:creationId xmlns:a16="http://schemas.microsoft.com/office/drawing/2014/main" id="{47056C39-CD2A-274D-A4F5-23035AB37666}"/>
              </a:ext>
            </a:extLst>
          </p:cNvPr>
          <p:cNvSpPr/>
          <p:nvPr/>
        </p:nvSpPr>
        <p:spPr>
          <a:xfrm>
            <a:off x="325873" y="1070694"/>
            <a:ext cx="6332835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/>
          </a:lstStyle>
          <a:p>
            <a:r>
              <a:rPr sz="2800" dirty="0">
                <a:latin typeface="Avenir Book" panose="02000503020000020003" pitchFamily="2" charset="0"/>
              </a:rPr>
              <a:t>I due </a:t>
            </a:r>
            <a:r>
              <a:rPr sz="2800" dirty="0" err="1">
                <a:latin typeface="Avenir Book" panose="02000503020000020003" pitchFamily="2" charset="0"/>
              </a:rPr>
              <a:t>modelli</a:t>
            </a:r>
            <a:r>
              <a:rPr sz="2800" dirty="0">
                <a:latin typeface="Avenir Book" panose="02000503020000020003" pitchFamily="2" charset="0"/>
              </a:rPr>
              <a:t> standard </a:t>
            </a:r>
            <a:r>
              <a:rPr sz="2800" dirty="0" err="1">
                <a:latin typeface="Avenir Book" panose="02000503020000020003" pitchFamily="2" charset="0"/>
              </a:rPr>
              <a:t>delle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interazioni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fondamentali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sono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completi</a:t>
            </a:r>
            <a:r>
              <a:rPr sz="2800" dirty="0">
                <a:latin typeface="Avenir Book" panose="02000503020000020003" pitchFamily="2" charset="0"/>
              </a:rPr>
              <a:t>:</a:t>
            </a:r>
          </a:p>
        </p:txBody>
      </p:sp>
      <p:pic>
        <p:nvPicPr>
          <p:cNvPr id="35" name="pasted-image.tiff">
            <a:extLst>
              <a:ext uri="{FF2B5EF4-FFF2-40B4-BE49-F238E27FC236}">
                <a16:creationId xmlns:a16="http://schemas.microsoft.com/office/drawing/2014/main" id="{2A8C9BDA-512F-DB45-AD93-CD41734C5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888" y="556513"/>
            <a:ext cx="3002992" cy="175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asted-image.png">
            <a:extLst>
              <a:ext uri="{FF2B5EF4-FFF2-40B4-BE49-F238E27FC236}">
                <a16:creationId xmlns:a16="http://schemas.microsoft.com/office/drawing/2014/main" id="{94C775EC-E02B-784F-A2B7-AFEC407C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149" y="562125"/>
            <a:ext cx="1881196" cy="2507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>
            <a:extLst>
              <a:ext uri="{FF2B5EF4-FFF2-40B4-BE49-F238E27FC236}">
                <a16:creationId xmlns:a16="http://schemas.microsoft.com/office/drawing/2014/main" id="{07853F21-F98C-C840-905E-D7A8A650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24" y="2955073"/>
            <a:ext cx="2620253" cy="354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f">
            <a:extLst>
              <a:ext uri="{FF2B5EF4-FFF2-40B4-BE49-F238E27FC236}">
                <a16:creationId xmlns:a16="http://schemas.microsoft.com/office/drawing/2014/main" id="{34A25362-50AD-934A-B9D9-0EF177821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057" y="3676316"/>
            <a:ext cx="1425735" cy="191925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127">
            <a:extLst>
              <a:ext uri="{FF2B5EF4-FFF2-40B4-BE49-F238E27FC236}">
                <a16:creationId xmlns:a16="http://schemas.microsoft.com/office/drawing/2014/main" id="{EE1997F3-459E-D34A-BA1E-9F27A037F792}"/>
              </a:ext>
            </a:extLst>
          </p:cNvPr>
          <p:cNvSpPr/>
          <p:nvPr/>
        </p:nvSpPr>
        <p:spPr>
          <a:xfrm>
            <a:off x="297177" y="2241625"/>
            <a:ext cx="4659269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Onde gravitazionali: Ulteriore conferma della Teoria della Relatività Generale: </a:t>
            </a:r>
            <a:r>
              <a:rPr lang="it-IT" sz="24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Gravita’</a:t>
            </a:r>
            <a:endParaRPr lang="it-IT" sz="24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Bosone di Higgs: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Modello Standard delle Interazioni Fondamentali: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Interazione Forte, Elettromagnetica, Debole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91001-0B33-8F22-C288-C44B39CF9FDD}"/>
              </a:ext>
            </a:extLst>
          </p:cNvPr>
          <p:cNvSpPr txBox="1"/>
          <p:nvPr/>
        </p:nvSpPr>
        <p:spPr>
          <a:xfrm>
            <a:off x="8819057" y="5653473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Non solo P. Higgs. Molti altri fisici hanno contribuito allo sviluppo del Modello Standard delle particelle elementari</a:t>
            </a:r>
            <a:endParaRPr lang="en-IT" sz="1400"/>
          </a:p>
        </p:txBody>
      </p:sp>
    </p:spTree>
    <p:extLst>
      <p:ext uri="{BB962C8B-B14F-4D97-AF65-F5344CB8AC3E}">
        <p14:creationId xmlns:p14="http://schemas.microsoft.com/office/powerpoint/2010/main" val="945356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>
            <a:extLst>
              <a:ext uri="{FF2B5EF4-FFF2-40B4-BE49-F238E27FC236}">
                <a16:creationId xmlns:a16="http://schemas.microsoft.com/office/drawing/2014/main" id="{34A25362-50AD-934A-B9D9-0EF17782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057" y="3676316"/>
            <a:ext cx="1425735" cy="191925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607">
            <a:extLst>
              <a:ext uri="{FF2B5EF4-FFF2-40B4-BE49-F238E27FC236}">
                <a16:creationId xmlns:a16="http://schemas.microsoft.com/office/drawing/2014/main" id="{5C5EFE61-1F62-3A49-AE2C-5FE173A1AD85}"/>
              </a:ext>
            </a:extLst>
          </p:cNvPr>
          <p:cNvSpPr/>
          <p:nvPr/>
        </p:nvSpPr>
        <p:spPr>
          <a:xfrm>
            <a:off x="5787001" y="2943922"/>
            <a:ext cx="2922101" cy="36010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38" name="pasted-image.pdf">
            <a:extLst>
              <a:ext uri="{FF2B5EF4-FFF2-40B4-BE49-F238E27FC236}">
                <a16:creationId xmlns:a16="http://schemas.microsoft.com/office/drawing/2014/main" id="{07853F21-F98C-C840-905E-D7A8A650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24" y="2955073"/>
            <a:ext cx="2620253" cy="354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tiff">
            <a:extLst>
              <a:ext uri="{FF2B5EF4-FFF2-40B4-BE49-F238E27FC236}">
                <a16:creationId xmlns:a16="http://schemas.microsoft.com/office/drawing/2014/main" id="{2A8C9BDA-512F-DB45-AD93-CD41734C5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888" y="556513"/>
            <a:ext cx="3002992" cy="175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612">
            <a:extLst>
              <a:ext uri="{FF2B5EF4-FFF2-40B4-BE49-F238E27FC236}">
                <a16:creationId xmlns:a16="http://schemas.microsoft.com/office/drawing/2014/main" id="{47056C39-CD2A-274D-A4F5-23035AB37666}"/>
              </a:ext>
            </a:extLst>
          </p:cNvPr>
          <p:cNvSpPr/>
          <p:nvPr/>
        </p:nvSpPr>
        <p:spPr>
          <a:xfrm>
            <a:off x="325873" y="1070694"/>
            <a:ext cx="776605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sz="2800">
                <a:latin typeface="Avenir Book" panose="02000503020000020003" pitchFamily="2" charset="0"/>
              </a:rPr>
              <a:t>I due </a:t>
            </a:r>
            <a:r>
              <a:rPr sz="2800" err="1">
                <a:latin typeface="Avenir Book" panose="02000503020000020003" pitchFamily="2" charset="0"/>
              </a:rPr>
              <a:t>modelli</a:t>
            </a:r>
            <a:r>
              <a:rPr sz="2800">
                <a:latin typeface="Avenir Book" panose="02000503020000020003" pitchFamily="2" charset="0"/>
              </a:rPr>
              <a:t> standards </a:t>
            </a:r>
            <a:r>
              <a:rPr sz="2800" err="1">
                <a:latin typeface="Avenir Book" panose="02000503020000020003" pitchFamily="2" charset="0"/>
              </a:rPr>
              <a:t>delle</a:t>
            </a:r>
            <a:r>
              <a:rPr sz="2800">
                <a:latin typeface="Avenir Book" panose="02000503020000020003" pitchFamily="2" charset="0"/>
              </a:rPr>
              <a:t> </a:t>
            </a:r>
            <a:r>
              <a:rPr sz="2800" err="1">
                <a:latin typeface="Avenir Book" panose="02000503020000020003" pitchFamily="2" charset="0"/>
              </a:rPr>
              <a:t>interazioni</a:t>
            </a:r>
            <a:r>
              <a:rPr sz="2800">
                <a:latin typeface="Avenir Book" panose="02000503020000020003" pitchFamily="2" charset="0"/>
              </a:rPr>
              <a:t> </a:t>
            </a:r>
            <a:r>
              <a:rPr sz="2800" err="1">
                <a:latin typeface="Avenir Book" panose="02000503020000020003" pitchFamily="2" charset="0"/>
              </a:rPr>
              <a:t>fondamentali</a:t>
            </a:r>
            <a:r>
              <a:rPr sz="2800">
                <a:latin typeface="Avenir Book" panose="02000503020000020003" pitchFamily="2" charset="0"/>
              </a:rPr>
              <a:t> </a:t>
            </a:r>
            <a:r>
              <a:rPr sz="2800" err="1">
                <a:latin typeface="Avenir Book" panose="02000503020000020003" pitchFamily="2" charset="0"/>
              </a:rPr>
              <a:t>sono</a:t>
            </a:r>
            <a:r>
              <a:rPr sz="2800">
                <a:latin typeface="Avenir Book" panose="02000503020000020003" pitchFamily="2" charset="0"/>
              </a:rPr>
              <a:t> </a:t>
            </a:r>
            <a:r>
              <a:rPr sz="2800" err="1">
                <a:latin typeface="Avenir Book" panose="02000503020000020003" pitchFamily="2" charset="0"/>
              </a:rPr>
              <a:t>completi</a:t>
            </a:r>
            <a:r>
              <a:rPr sz="280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41" name="Shape 127">
            <a:extLst>
              <a:ext uri="{FF2B5EF4-FFF2-40B4-BE49-F238E27FC236}">
                <a16:creationId xmlns:a16="http://schemas.microsoft.com/office/drawing/2014/main" id="{EE1997F3-459E-D34A-BA1E-9F27A037F792}"/>
              </a:ext>
            </a:extLst>
          </p:cNvPr>
          <p:cNvSpPr/>
          <p:nvPr/>
        </p:nvSpPr>
        <p:spPr>
          <a:xfrm>
            <a:off x="297177" y="2241625"/>
            <a:ext cx="4659269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Onde gravitazionali: Ulteriore conferma della Teoria della </a:t>
            </a:r>
            <a:r>
              <a:rPr lang="it-IT" sz="24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Relativita’</a:t>
            </a: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Generale: </a:t>
            </a:r>
            <a:r>
              <a:rPr lang="it-IT" sz="24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Gravita’</a:t>
            </a:r>
            <a:endParaRPr lang="it-IT" sz="24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Bosone di Higgs: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Modello Standard delle Interazioni Fondamentali: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Interazione Forte, Elettromagnetica, Debole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D7D60B-3B60-91BE-47C1-993FB3471A22}"/>
              </a:ext>
            </a:extLst>
          </p:cNvPr>
          <p:cNvSpPr/>
          <p:nvPr/>
        </p:nvSpPr>
        <p:spPr>
          <a:xfrm>
            <a:off x="3914078" y="922029"/>
            <a:ext cx="5259342" cy="40960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60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</a:t>
            </a:r>
            <a:r>
              <a:rPr lang="en-US" sz="3600" b="1" err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ora</a:t>
            </a:r>
            <a:r>
              <a:rPr lang="en-US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642061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pic>
        <p:nvPicPr>
          <p:cNvPr id="36" name="pasted-image.png">
            <a:extLst>
              <a:ext uri="{FF2B5EF4-FFF2-40B4-BE49-F238E27FC236}">
                <a16:creationId xmlns:a16="http://schemas.microsoft.com/office/drawing/2014/main" id="{94C775EC-E02B-784F-A2B7-AFEC407C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149" y="562125"/>
            <a:ext cx="1881196" cy="25074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891001-0B33-8F22-C288-C44B39CF9FDD}"/>
              </a:ext>
            </a:extLst>
          </p:cNvPr>
          <p:cNvSpPr txBox="1"/>
          <p:nvPr/>
        </p:nvSpPr>
        <p:spPr>
          <a:xfrm>
            <a:off x="8819057" y="5653473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Non solo P. Higgs. Molti altri fisici hanno contribuito allo sviluppo del Modello Standard delle particelle elementari</a:t>
            </a:r>
            <a:endParaRPr lang="en-IT" sz="1400"/>
          </a:p>
        </p:txBody>
      </p:sp>
      <p:pic>
        <p:nvPicPr>
          <p:cNvPr id="2" name="pasted-image.tiff">
            <a:extLst>
              <a:ext uri="{FF2B5EF4-FFF2-40B4-BE49-F238E27FC236}">
                <a16:creationId xmlns:a16="http://schemas.microsoft.com/office/drawing/2014/main" id="{0103CBD7-FED2-E5C0-3BD8-CE936C105B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898" y="1047440"/>
            <a:ext cx="4778117" cy="38041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35">
            <a:extLst>
              <a:ext uri="{FF2B5EF4-FFF2-40B4-BE49-F238E27FC236}">
                <a16:creationId xmlns:a16="http://schemas.microsoft.com/office/drawing/2014/main" id="{E8EA035F-1D80-05D0-8DA3-5DC532673899}"/>
              </a:ext>
            </a:extLst>
          </p:cNvPr>
          <p:cNvSpPr/>
          <p:nvPr/>
        </p:nvSpPr>
        <p:spPr>
          <a:xfrm>
            <a:off x="1790186" y="5143460"/>
            <a:ext cx="9615539" cy="12105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/>
            </a:pPr>
            <a:r>
              <a:rPr sz="2400">
                <a:latin typeface="Avenir Book" panose="02000503020000020003" pitchFamily="2" charset="0"/>
              </a:rPr>
              <a:t>Questi due modelli Standard sembrano inconciliabili,</a:t>
            </a:r>
          </a:p>
          <a:p>
            <a:pPr algn="ctr">
              <a:defRPr b="1"/>
            </a:pPr>
            <a:r>
              <a:rPr sz="2400">
                <a:latin typeface="Avenir Book" panose="02000503020000020003" pitchFamily="2" charset="0"/>
              </a:rPr>
              <a:t>nuova Fisica potrebbe nascondersi dietro l’angolo </a:t>
            </a:r>
            <a:endParaRPr lang="en-US" sz="2400">
              <a:latin typeface="Avenir Book" panose="02000503020000020003" pitchFamily="2" charset="0"/>
            </a:endParaRPr>
          </a:p>
          <a:p>
            <a:pPr algn="ctr">
              <a:defRPr b="1"/>
            </a:pPr>
            <a:r>
              <a:rPr sz="2400">
                <a:latin typeface="Avenir Book" panose="02000503020000020003" pitchFamily="2" charset="0"/>
              </a:rPr>
              <a:t>per spiegarne il legame.</a:t>
            </a:r>
          </a:p>
        </p:txBody>
      </p:sp>
    </p:spTree>
    <p:extLst>
      <p:ext uri="{BB962C8B-B14F-4D97-AF65-F5344CB8AC3E}">
        <p14:creationId xmlns:p14="http://schemas.microsoft.com/office/powerpoint/2010/main" val="3972112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F048A-7148-5E79-0814-D83E141C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6957"/>
          <a:stretch/>
        </p:blipFill>
        <p:spPr>
          <a:xfrm>
            <a:off x="268654" y="2535214"/>
            <a:ext cx="11647966" cy="41003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198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Presente e Futuri acceleratori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sp>
        <p:nvSpPr>
          <p:cNvPr id="10" name="Shape 641">
            <a:extLst>
              <a:ext uri="{FF2B5EF4-FFF2-40B4-BE49-F238E27FC236}">
                <a16:creationId xmlns:a16="http://schemas.microsoft.com/office/drawing/2014/main" id="{72DED4CA-F6F8-1541-98A2-6642ACF8FF1C}"/>
              </a:ext>
            </a:extLst>
          </p:cNvPr>
          <p:cNvSpPr/>
          <p:nvPr/>
        </p:nvSpPr>
        <p:spPr>
          <a:xfrm>
            <a:off x="268654" y="1016851"/>
            <a:ext cx="11647966" cy="154914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52777" indent="-352777" algn="l">
              <a:buClrTx/>
              <a:buSzPct val="100000"/>
              <a:buAutoNum type="arabicParenR"/>
              <a:defRPr sz="2000"/>
            </a:pPr>
            <a:r>
              <a:rPr lang="it-IT" sz="2000">
                <a:latin typeface="Avenir Book" panose="02000503020000020003" pitchFamily="2" charset="0"/>
              </a:rPr>
              <a:t>LHC permetterà agli esperimenti di raccogliere dati fino al ~2040.                                                       </a:t>
            </a:r>
            <a:r>
              <a:rPr lang="it-IT" sz="2000"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it-IT" sz="2000">
                <a:latin typeface="Avenir Book" panose="02000503020000020003" pitchFamily="2" charset="0"/>
              </a:rPr>
              <a:t>cercare segnali di nuova Fisica ad LHC, usando canali fino ad oggi inesplorati: </a:t>
            </a:r>
            <a:r>
              <a:rPr lang="it-IT" sz="2000" err="1">
                <a:latin typeface="Avenir Book" panose="02000503020000020003" pitchFamily="2" charset="0"/>
              </a:rPr>
              <a:t>p.es</a:t>
            </a:r>
            <a:r>
              <a:rPr lang="it-IT" sz="2000">
                <a:latin typeface="Avenir Book" panose="02000503020000020003" pitchFamily="2" charset="0"/>
              </a:rPr>
              <a:t>. produzione doppio Higgs </a:t>
            </a:r>
            <a:r>
              <a:rPr lang="it-IT" sz="2000" err="1">
                <a:latin typeface="Avenir Book" panose="02000503020000020003" pitchFamily="2" charset="0"/>
              </a:rPr>
              <a:t>hh</a:t>
            </a:r>
            <a:r>
              <a:rPr lang="it-IT" sz="2000">
                <a:latin typeface="Avenir Book" panose="02000503020000020003" pitchFamily="2" charset="0"/>
              </a:rPr>
              <a:t> (rarissimo) e/o nuove particelle</a:t>
            </a:r>
          </a:p>
          <a:p>
            <a:pPr marL="352777" indent="-352777" algn="l">
              <a:spcBef>
                <a:spcPts val="1200"/>
              </a:spcBef>
              <a:buClrTx/>
              <a:buSzPct val="100000"/>
              <a:buAutoNum type="arabicParenR"/>
              <a:defRPr sz="2000"/>
            </a:pPr>
            <a:r>
              <a:rPr lang="it-IT" sz="2400">
                <a:solidFill>
                  <a:srgbClr val="FF0000"/>
                </a:solidFill>
                <a:latin typeface="Avenir Book" panose="02000503020000020003" pitchFamily="2" charset="0"/>
              </a:rPr>
              <a:t>Iniziare a pensare alle macchine del futuro</a:t>
            </a:r>
          </a:p>
        </p:txBody>
      </p:sp>
    </p:spTree>
    <p:extLst>
      <p:ext uri="{BB962C8B-B14F-4D97-AF65-F5344CB8AC3E}">
        <p14:creationId xmlns:p14="http://schemas.microsoft.com/office/powerpoint/2010/main" val="4232254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F048A-7148-5E79-0814-D83E141C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4" y="84553"/>
            <a:ext cx="11647966" cy="6504156"/>
          </a:xfrm>
          <a:prstGeom prst="rect">
            <a:avLst/>
          </a:prstGeom>
        </p:spPr>
      </p:pic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2562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B8118-A7D7-B344-BAB9-94CCB755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2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0F5F4-93D2-5746-B36F-1FD44C164E74}"/>
              </a:ext>
            </a:extLst>
          </p:cNvPr>
          <p:cNvSpPr/>
          <p:nvPr/>
        </p:nvSpPr>
        <p:spPr>
          <a:xfrm>
            <a:off x="2488057" y="4970744"/>
            <a:ext cx="6923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772207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5098771" y="2961924"/>
            <a:ext cx="199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BACKUP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968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0730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Oggi parliamo del mestiere del Fisico sperimentale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080171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56CC741-1C58-C24A-8FBF-34B5E15C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419" y="5084118"/>
            <a:ext cx="1828634" cy="147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it-IT" sz="2000" b="0">
                <a:solidFill>
                  <a:srgbClr val="991F24"/>
                </a:solidFill>
              </a:rPr>
              <a:t>30 Marzo 2010: le prime collisioni al CERN in LHC</a:t>
            </a:r>
            <a:endParaRPr lang="en-US" sz="2000" b="0">
              <a:solidFill>
                <a:srgbClr val="991F24"/>
              </a:solidFill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F52A465B-F83F-E840-BA04-67036ED5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346" y="1115292"/>
            <a:ext cx="39592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972E00E-6B09-AB42-8305-93FA34BF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9" y="1259308"/>
            <a:ext cx="4392613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7E4AF59F-525F-6A44-91E3-F410D8D8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346" y="3995612"/>
            <a:ext cx="39592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6B7B9B76-7335-554D-B7C8-D809D6F6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t="-6345" r="-311" b="-14783"/>
          <a:stretch/>
        </p:blipFill>
        <p:spPr bwMode="auto">
          <a:xfrm rot="1347539">
            <a:off x="3001409" y="3397710"/>
            <a:ext cx="5886450" cy="1033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CD6C7785-7877-5445-8DCF-F137737DB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9" t="-58" r="-1779" b="-6680"/>
          <a:stretch/>
        </p:blipFill>
        <p:spPr bwMode="auto">
          <a:xfrm rot="5400000">
            <a:off x="8979695" y="4406973"/>
            <a:ext cx="3135312" cy="1160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A9D434E-94EB-F746-A4CB-2F4F507A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690" y="4427660"/>
            <a:ext cx="3384550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6D3DAC6-F349-1A40-9D68-EE555A5A0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96" b="-9796"/>
          <a:stretch/>
        </p:blipFill>
        <p:spPr bwMode="auto">
          <a:xfrm rot="20841038">
            <a:off x="6399640" y="2404425"/>
            <a:ext cx="5761037" cy="735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BE4538A1-9F5C-4D4A-8656-97D43EFDB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5" t="-8754" r="-1135" b="-8754"/>
          <a:stretch/>
        </p:blipFill>
        <p:spPr bwMode="auto">
          <a:xfrm rot="738458">
            <a:off x="3017715" y="1307327"/>
            <a:ext cx="6424613" cy="731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FC7FB4-B698-E543-AC9E-2E29A3A52126}"/>
              </a:ext>
            </a:extLst>
          </p:cNvPr>
          <p:cNvSpPr/>
          <p:nvPr/>
        </p:nvSpPr>
        <p:spPr>
          <a:xfrm>
            <a:off x="325873" y="1228928"/>
            <a:ext cx="2193940" cy="22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>
                <a:solidFill>
                  <a:srgbClr val="0070C0"/>
                </a:solidFill>
                <a:latin typeface="Avenir Book" panose="02000503020000020003" pitchFamily="2" charset="0"/>
                <a:cs typeface="Candara"/>
              </a:rPr>
              <a:t>E parleremo di </a:t>
            </a:r>
            <a:r>
              <a:rPr lang="it-IT" sz="2400">
                <a:solidFill>
                  <a:srgbClr val="0070C0"/>
                </a:solidFill>
                <a:latin typeface="Avenir Book" panose="02000503020000020003" pitchFamily="2" charset="0"/>
                <a:cs typeface="Chalkboard"/>
              </a:rPr>
              <a:t>LHC</a:t>
            </a:r>
            <a:r>
              <a:rPr lang="it-IT" sz="2400">
                <a:solidFill>
                  <a:srgbClr val="0070C0"/>
                </a:solidFill>
                <a:latin typeface="Avenir Book" panose="02000503020000020003" pitchFamily="2" charset="0"/>
                <a:cs typeface="Candara"/>
              </a:rPr>
              <a:t> al CERN l’acceleratore più potente al mondo…</a:t>
            </a:r>
          </a:p>
        </p:txBody>
      </p:sp>
    </p:spTree>
    <p:extLst>
      <p:ext uri="{BB962C8B-B14F-4D97-AF65-F5344CB8AC3E}">
        <p14:creationId xmlns:p14="http://schemas.microsoft.com/office/powerpoint/2010/main" val="2374852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037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metodo scientifico e il mestiere dei Fisici 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pic>
        <p:nvPicPr>
          <p:cNvPr id="15" name="Immagine 4_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E68FD39-D03A-D64C-86F1-CFFE3261481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93609" y="908924"/>
            <a:ext cx="6901706" cy="5757025"/>
          </a:xfrm>
          <a:prstGeom prst="rect">
            <a:avLst/>
          </a:prstGeom>
          <a:ln>
            <a:noFill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1E63F5-87EF-AC48-8112-6070A94168D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6711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1">
            <a:extLst>
              <a:ext uri="{FF2B5EF4-FFF2-40B4-BE49-F238E27FC236}">
                <a16:creationId xmlns:a16="http://schemas.microsoft.com/office/drawing/2014/main" id="{951689C6-17E8-7149-8236-B57D22E6A158}"/>
              </a:ext>
            </a:extLst>
          </p:cNvPr>
          <p:cNvSpPr txBox="1"/>
          <p:nvPr/>
        </p:nvSpPr>
        <p:spPr>
          <a:xfrm>
            <a:off x="1702519" y="4016153"/>
            <a:ext cx="214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Galileo Galilei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800">
              <a:solidFill>
                <a:srgbClr val="000000"/>
              </a:solidFill>
              <a:latin typeface="Avenir Book" panose="02000503020000020003" pitchFamily="2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(1564 - 1642)</a:t>
            </a:r>
          </a:p>
        </p:txBody>
      </p:sp>
      <p:sp>
        <p:nvSpPr>
          <p:cNvPr id="28" name="CasellaDiTesto 8">
            <a:extLst>
              <a:ext uri="{FF2B5EF4-FFF2-40B4-BE49-F238E27FC236}">
                <a16:creationId xmlns:a16="http://schemas.microsoft.com/office/drawing/2014/main" id="{F509F0E2-BCD5-5242-AEC5-7ADF733CBEAD}"/>
              </a:ext>
            </a:extLst>
          </p:cNvPr>
          <p:cNvSpPr txBox="1"/>
          <p:nvPr/>
        </p:nvSpPr>
        <p:spPr>
          <a:xfrm>
            <a:off x="388235" y="5094045"/>
            <a:ext cx="4205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Articola il lavoro della scienza in: </a:t>
            </a:r>
          </a:p>
          <a:p>
            <a:pPr marL="177750" indent="-177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Il momento “risolutivo” o analitico</a:t>
            </a:r>
          </a:p>
          <a:p>
            <a:pPr marL="177750" indent="-177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Il momento “compositivo” o sintetico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A1BC8-CDE3-36EA-B991-57CDBE8A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5" y="1091227"/>
            <a:ext cx="3940932" cy="2644238"/>
          </a:xfrm>
          <a:prstGeom prst="rect">
            <a:avLst/>
          </a:prstGeom>
        </p:spPr>
      </p:pic>
      <p:pic>
        <p:nvPicPr>
          <p:cNvPr id="16" name="Immagine 6_0" descr="Immagine che contiene testo, uomo, persona, interni&#10;&#10;Descrizione generata automaticamente">
            <a:extLst>
              <a:ext uri="{FF2B5EF4-FFF2-40B4-BE49-F238E27FC236}">
                <a16:creationId xmlns:a16="http://schemas.microsoft.com/office/drawing/2014/main" id="{53B1BE1C-3102-1940-9A5E-95170329333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1978" y="3826817"/>
            <a:ext cx="944577" cy="11333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804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209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Origini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FCF0D-008E-4C42-84F8-5E9F7FBA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" y="908924"/>
            <a:ext cx="12079693" cy="5292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5B19B3-DC4E-AF40-9514-A78ED7D20C53}"/>
              </a:ext>
            </a:extLst>
          </p:cNvPr>
          <p:cNvSpPr/>
          <p:nvPr/>
        </p:nvSpPr>
        <p:spPr>
          <a:xfrm>
            <a:off x="1664020" y="6016979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>
                <a:latin typeface="Avenir Book" panose="02000503020000020003" pitchFamily="2" charset="0"/>
              </a:rPr>
              <a:t>I primi scavi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0BC7A7-5414-4447-8516-417871AFE6E4}"/>
              </a:ext>
            </a:extLst>
          </p:cNvPr>
          <p:cNvSpPr/>
          <p:nvPr/>
        </p:nvSpPr>
        <p:spPr>
          <a:xfrm>
            <a:off x="4561664" y="5970813"/>
            <a:ext cx="350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>
                <a:latin typeface="Avenir Book" panose="02000503020000020003" pitchFamily="2" charset="0"/>
              </a:rPr>
              <a:t>il primo acceleratore del CERN, il Sincrociclotrone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02DE8E-5E02-514F-AA22-6CC4960D6843}"/>
              </a:ext>
            </a:extLst>
          </p:cNvPr>
          <p:cNvSpPr/>
          <p:nvPr/>
        </p:nvSpPr>
        <p:spPr>
          <a:xfrm>
            <a:off x="8159791" y="5974760"/>
            <a:ext cx="350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>
                <a:latin typeface="Avenir Book" panose="02000503020000020003" pitchFamily="2" charset="0"/>
              </a:rPr>
              <a:t>il proto-Sincrotrone</a:t>
            </a:r>
          </a:p>
        </p:txBody>
      </p:sp>
    </p:spTree>
    <p:extLst>
      <p:ext uri="{BB962C8B-B14F-4D97-AF65-F5344CB8AC3E}">
        <p14:creationId xmlns:p14="http://schemas.microsoft.com/office/powerpoint/2010/main" val="142249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F8818-E042-704C-98AE-6CE2720DE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74" y="49794"/>
            <a:ext cx="6719906" cy="34398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75380" y="661956"/>
            <a:ext cx="4091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Perché gli acceleratori di particelle ?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7CB9D-9642-E94E-867A-45BE0D7468CF}"/>
              </a:ext>
            </a:extLst>
          </p:cNvPr>
          <p:cNvSpPr/>
          <p:nvPr/>
        </p:nvSpPr>
        <p:spPr>
          <a:xfrm>
            <a:off x="79516" y="3534937"/>
            <a:ext cx="9340942" cy="3182790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Shape 65">
            <a:extLst>
              <a:ext uri="{FF2B5EF4-FFF2-40B4-BE49-F238E27FC236}">
                <a16:creationId xmlns:a16="http://schemas.microsoft.com/office/drawing/2014/main" id="{C0808439-71AE-3F47-B593-FE2FC0A917BB}"/>
              </a:ext>
            </a:extLst>
          </p:cNvPr>
          <p:cNvSpPr/>
          <p:nvPr/>
        </p:nvSpPr>
        <p:spPr>
          <a:xfrm>
            <a:off x="275380" y="3754509"/>
            <a:ext cx="8346106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77200" indent="-277200">
              <a:spcBef>
                <a:spcPts val="1500"/>
              </a:spcBef>
              <a:buFont typeface="+mj-lt"/>
              <a:buAutoNum type="arabicPeriod"/>
            </a:pPr>
            <a:r>
              <a:rPr lang="it-IT" sz="2000">
                <a:solidFill>
                  <a:schemeClr val="bg1"/>
                </a:solidFill>
                <a:latin typeface="Avenir Book" panose="02000503020000020003" pitchFamily="2" charset="0"/>
              </a:rPr>
              <a:t>Per disporre di una radiazione di lunghezza d’onda sufficiente all’esplorazione della materia su distanze sempre minori: </a:t>
            </a:r>
            <a:r>
              <a:rPr lang="it-IT" sz="2000">
                <a:solidFill>
                  <a:schemeClr val="bg1"/>
                </a:solidFill>
                <a:latin typeface="Symbol" pitchFamily="2" charset="2"/>
              </a:rPr>
              <a:t>λ</a:t>
            </a:r>
            <a:r>
              <a:rPr lang="it-IT" sz="2000">
                <a:solidFill>
                  <a:schemeClr val="bg1"/>
                </a:solidFill>
                <a:latin typeface="Avenir Book" panose="02000503020000020003" pitchFamily="2" charset="0"/>
              </a:rPr>
              <a:t> = hc/E. Con E ~10 TeV,  </a:t>
            </a:r>
            <a:r>
              <a:rPr lang="it-IT" sz="2000" b="1">
                <a:solidFill>
                  <a:schemeClr val="bg1"/>
                </a:solidFill>
                <a:latin typeface="Symbol" pitchFamily="2" charset="2"/>
              </a:rPr>
              <a:t>λ</a:t>
            </a:r>
            <a:r>
              <a:rPr lang="it-IT" sz="2000" b="1">
                <a:solidFill>
                  <a:schemeClr val="bg1"/>
                </a:solidFill>
                <a:latin typeface="Avenir Book" panose="02000503020000020003" pitchFamily="2" charset="0"/>
              </a:rPr>
              <a:t> ~ 10</a:t>
            </a:r>
            <a:r>
              <a:rPr lang="it-IT" sz="2000" b="1" baseline="30000">
                <a:solidFill>
                  <a:schemeClr val="bg1"/>
                </a:solidFill>
                <a:latin typeface="Avenir Book" panose="02000503020000020003" pitchFamily="2" charset="0"/>
              </a:rPr>
              <a:t>-19</a:t>
            </a:r>
            <a:r>
              <a:rPr lang="it-IT" sz="2000" b="1">
                <a:solidFill>
                  <a:schemeClr val="bg1"/>
                </a:solidFill>
                <a:latin typeface="Avenir Book" panose="02000503020000020003" pitchFamily="2" charset="0"/>
              </a:rPr>
              <a:t> m </a:t>
            </a:r>
            <a:r>
              <a:rPr lang="it-IT" sz="2000">
                <a:solidFill>
                  <a:schemeClr val="bg1"/>
                </a:solidFill>
                <a:latin typeface="Avenir Book" panose="02000503020000020003" pitchFamily="2" charset="0"/>
              </a:rPr>
              <a:t>(10’000 inferiore al raggio del protone)</a:t>
            </a:r>
          </a:p>
          <a:p>
            <a:pPr marL="277200" indent="-277200" algn="l">
              <a:spcBef>
                <a:spcPts val="1500"/>
              </a:spcBef>
              <a:buFont typeface="+mj-lt"/>
              <a:buAutoNum type="arabicPeriod"/>
            </a:pPr>
            <a:r>
              <a:rPr lang="it-IT" sz="2000">
                <a:solidFill>
                  <a:srgbClr val="F7FDF8"/>
                </a:solidFill>
                <a:latin typeface="Avenir Book" panose="02000503020000020003" pitchFamily="2" charset="0"/>
              </a:rPr>
              <a:t>Per disporre dell’energia necessaria a </a:t>
            </a:r>
            <a:r>
              <a:rPr lang="it-IT" sz="2000" b="1">
                <a:solidFill>
                  <a:srgbClr val="F7FDF8"/>
                </a:solidFill>
                <a:latin typeface="Avenir Book" panose="02000503020000020003" pitchFamily="2" charset="0"/>
              </a:rPr>
              <a:t>produrre nuove</a:t>
            </a:r>
            <a:r>
              <a:rPr lang="it-IT" sz="2000">
                <a:solidFill>
                  <a:srgbClr val="F7FDF8"/>
                </a:solidFill>
                <a:latin typeface="Avenir Book" panose="02000503020000020003" pitchFamily="2" charset="0"/>
              </a:rPr>
              <a:t>                    particelle  non presenti nella materia ordinaria.                                                       </a:t>
            </a:r>
            <a:r>
              <a:rPr lang="it-IT" sz="2000" b="1">
                <a:solidFill>
                  <a:srgbClr val="F7FDF8"/>
                </a:solidFill>
                <a:latin typeface="Avenir Book" panose="02000503020000020003" pitchFamily="2" charset="0"/>
              </a:rPr>
              <a:t>Equivalenza fra massa e energia </a:t>
            </a:r>
          </a:p>
          <a:p>
            <a:pPr marL="277200" indent="-277200" algn="l">
              <a:spcBef>
                <a:spcPts val="1500"/>
              </a:spcBef>
              <a:buFont typeface="+mj-lt"/>
              <a:buAutoNum type="arabicPeriod"/>
            </a:pPr>
            <a:r>
              <a:rPr lang="it-IT" sz="2000">
                <a:solidFill>
                  <a:schemeClr val="bg1"/>
                </a:solidFill>
                <a:latin typeface="Avenir Book" panose="02000503020000020003" pitchFamily="2" charset="0"/>
              </a:rPr>
              <a:t>Per fare un viaggio indietro nel tempo…</a:t>
            </a:r>
          </a:p>
        </p:txBody>
      </p:sp>
      <p:pic>
        <p:nvPicPr>
          <p:cNvPr id="12" name="Picture 2" descr="scienziato_einstein">
            <a:extLst>
              <a:ext uri="{FF2B5EF4-FFF2-40B4-BE49-F238E27FC236}">
                <a16:creationId xmlns:a16="http://schemas.microsoft.com/office/drawing/2014/main" id="{7ACBC419-9ED0-6944-BE21-7879D525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9435" y="1185655"/>
            <a:ext cx="2425896" cy="342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5" descr="cappuccino_Emc2.jpg">
            <a:extLst>
              <a:ext uri="{FF2B5EF4-FFF2-40B4-BE49-F238E27FC236}">
                <a16:creationId xmlns:a16="http://schemas.microsoft.com/office/drawing/2014/main" id="{EA5ACC63-1E03-5146-AD2B-FDE966C05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5062" y="4700647"/>
            <a:ext cx="2451558" cy="2017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2AD89-BBDE-C643-BA0F-44F4F7533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272" y="185391"/>
            <a:ext cx="966916" cy="91351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8057C6C-AD4D-F04E-B439-9008C22AAF0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640" y="4966025"/>
            <a:ext cx="1682846" cy="114868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03CE3-D4D1-0A44-8F0C-08C870CC79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120" y="5491382"/>
            <a:ext cx="774722" cy="4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0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CERN di oggi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875672-81FA-F142-A69D-532B38D7F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302326"/>
            <a:ext cx="11112500" cy="48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96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7775349" y="962741"/>
            <a:ext cx="4005554" cy="5390083"/>
            <a:chOff x="6264360" y="864000"/>
            <a:chExt cx="3312000" cy="4456800"/>
          </a:xfrm>
        </p:grpSpPr>
        <p:pic>
          <p:nvPicPr>
            <p:cNvPr id="351" name="Picture 350"/>
            <p:cNvPicPr/>
            <p:nvPr/>
          </p:nvPicPr>
          <p:blipFill>
            <a:blip r:embed="rId3"/>
            <a:stretch/>
          </p:blipFill>
          <p:spPr>
            <a:xfrm>
              <a:off x="6267960" y="864000"/>
              <a:ext cx="3304800" cy="2200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2" name="Picture 35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264360" y="3112560"/>
              <a:ext cx="3312000" cy="2208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FE1502F-5854-004B-95F9-265FC8908687}"/>
              </a:ext>
            </a:extLst>
          </p:cNvPr>
          <p:cNvSpPr/>
          <p:nvPr/>
        </p:nvSpPr>
        <p:spPr>
          <a:xfrm>
            <a:off x="268655" y="173004"/>
            <a:ext cx="4719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missione del CERN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42459F-7018-1144-B14D-CF2A05167926}"/>
              </a:ext>
            </a:extLst>
          </p:cNvPr>
          <p:cNvSpPr/>
          <p:nvPr/>
        </p:nvSpPr>
        <p:spPr>
          <a:xfrm>
            <a:off x="268656" y="1268719"/>
            <a:ext cx="382981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>
                <a:solidFill>
                  <a:srgbClr val="FF0000"/>
                </a:solidFill>
                <a:latin typeface="Avenir Book" panose="02000503020000020003" pitchFamily="2" charset="0"/>
              </a:rPr>
              <a:t>Obiettivo:</a:t>
            </a:r>
          </a:p>
          <a:p>
            <a:pPr>
              <a:spcBef>
                <a:spcPts val="1200"/>
              </a:spcBef>
            </a:pPr>
            <a:r>
              <a:rPr lang="it-IT" sz="2400" b="1">
                <a:solidFill>
                  <a:srgbClr val="FF0000"/>
                </a:solidFill>
                <a:latin typeface="Avenir Book" panose="02000503020000020003" pitchFamily="2" charset="0"/>
              </a:rPr>
              <a:t>scoprire di cosa è fatto l'universo e come funziona.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1F238-F151-F549-BCED-BA00FDA00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507" y="840465"/>
            <a:ext cx="3718810" cy="28666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930EC4-44E6-584B-BA59-E112793D8B8E}"/>
              </a:ext>
            </a:extLst>
          </p:cNvPr>
          <p:cNvSpPr/>
          <p:nvPr/>
        </p:nvSpPr>
        <p:spPr>
          <a:xfrm>
            <a:off x="268655" y="3370117"/>
            <a:ext cx="750669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>
                <a:latin typeface="Avenir Book" panose="02000503020000020003" pitchFamily="2" charset="0"/>
              </a:rPr>
              <a:t>Missione del CERN:</a:t>
            </a:r>
            <a:endParaRPr lang="en-IT" sz="2400">
              <a:latin typeface="Avenir Book" panose="02000503020000020003" pitchFamily="2" charset="0"/>
            </a:endParaRP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>
                <a:latin typeface="Avenir Book" panose="02000503020000020003" pitchFamily="2" charset="0"/>
              </a:rPr>
              <a:t>fornire una gamma unica di strutture per l'accelerazione di particelle che consentono la ricerca all'avanguardia della conoscenza umana.</a:t>
            </a: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>
                <a:latin typeface="Avenir Book" panose="02000503020000020003" pitchFamily="2" charset="0"/>
              </a:rPr>
              <a:t>svolgere ricerche di livello mondiale nella fisica fondamentale.</a:t>
            </a: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 b="1">
                <a:latin typeface="Avenir Book" panose="02000503020000020003" pitchFamily="2" charset="0"/>
              </a:rPr>
              <a:t>unire persone da tutto il mondo per spingere le frontiere della scienza e della tecnologia, a beneficio di tutti.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C1B53-0725-1E4D-8EA1-55E0BA1EB1CC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63;p1">
            <a:extLst>
              <a:ext uri="{FF2B5EF4-FFF2-40B4-BE49-F238E27FC236}">
                <a16:creationId xmlns:a16="http://schemas.microsoft.com/office/drawing/2014/main" id="{E9F437C2-40A9-0D4C-B04B-8CE35F7E8A0B}"/>
              </a:ext>
            </a:extLst>
          </p:cNvPr>
          <p:cNvSpPr txBox="1">
            <a:spLocks/>
          </p:cNvSpPr>
          <p:nvPr/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ts val="1200"/>
            </a:pPr>
            <a:fld id="{00000000-1234-1234-1234-123412341234}" type="slidenum">
              <a:rPr lang="en-GB" smtClean="0"/>
              <a:pPr algn="r">
                <a:buSzPts val="1200"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595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/>
          <p:cNvPicPr/>
          <p:nvPr/>
        </p:nvPicPr>
        <p:blipFill>
          <a:blip r:embed="rId2"/>
          <a:stretch/>
        </p:blipFill>
        <p:spPr>
          <a:xfrm>
            <a:off x="966049" y="1959600"/>
            <a:ext cx="2417400" cy="1888200"/>
          </a:xfrm>
          <a:prstGeom prst="rect">
            <a:avLst/>
          </a:prstGeom>
          <a:ln>
            <a:noFill/>
          </a:ln>
        </p:spPr>
      </p:pic>
      <p:pic>
        <p:nvPicPr>
          <p:cNvPr id="307" name="Picture 30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18160" y="2434080"/>
            <a:ext cx="2185200" cy="1695600"/>
          </a:xfrm>
          <a:prstGeom prst="rect">
            <a:avLst/>
          </a:prstGeom>
          <a:ln>
            <a:noFill/>
          </a:ln>
        </p:spPr>
      </p:pic>
      <p:sp>
        <p:nvSpPr>
          <p:cNvPr id="310" name="Line 3"/>
          <p:cNvSpPr/>
          <p:nvPr/>
        </p:nvSpPr>
        <p:spPr>
          <a:xfrm>
            <a:off x="5428440" y="3842760"/>
            <a:ext cx="288000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11" name="CustomShape 4"/>
          <p:cNvSpPr/>
          <p:nvPr/>
        </p:nvSpPr>
        <p:spPr>
          <a:xfrm>
            <a:off x="5248440" y="3460440"/>
            <a:ext cx="7189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1 nm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8429522" y="2693820"/>
            <a:ext cx="2564755" cy="31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Scala 10</a:t>
            </a:r>
            <a:r>
              <a:rPr lang="fr-FR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fr-FR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fr-FR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-15</a:t>
            </a:r>
            <a:r>
              <a:rPr lang="fr-FR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3" name="CustomShape 6"/>
          <p:cNvSpPr/>
          <p:nvPr/>
        </p:nvSpPr>
        <p:spPr>
          <a:xfrm>
            <a:off x="791472" y="1517805"/>
            <a:ext cx="2844000" cy="3146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Materia macroscopica</a:t>
            </a:r>
            <a:endParaRPr lang="it-IT" sz="2000" b="0" strike="noStrike" spc="-1">
              <a:latin typeface="Avenir Book" panose="02000503020000020003" pitchFamily="2" charset="0"/>
            </a:endParaRPr>
          </a:p>
        </p:txBody>
      </p:sp>
      <p:sp>
        <p:nvSpPr>
          <p:cNvPr id="314" name="CustomShape 7"/>
          <p:cNvSpPr/>
          <p:nvPr/>
        </p:nvSpPr>
        <p:spPr>
          <a:xfrm>
            <a:off x="3816900" y="1934349"/>
            <a:ext cx="2277360" cy="3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Struttura Atomica</a:t>
            </a:r>
            <a:endParaRPr lang="it-IT" sz="2000" b="0" strike="noStrike" spc="-1">
              <a:latin typeface="Avenir Book" panose="02000503020000020003" pitchFamily="2" charset="0"/>
            </a:endParaRPr>
          </a:p>
        </p:txBody>
      </p:sp>
      <p:sp>
        <p:nvSpPr>
          <p:cNvPr id="318" name="Line 10"/>
          <p:cNvSpPr/>
          <p:nvPr/>
        </p:nvSpPr>
        <p:spPr>
          <a:xfrm flipV="1">
            <a:off x="3052440" y="2434080"/>
            <a:ext cx="765720" cy="652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19" name="Line 11"/>
          <p:cNvSpPr/>
          <p:nvPr/>
        </p:nvSpPr>
        <p:spPr>
          <a:xfrm>
            <a:off x="3052440" y="3158760"/>
            <a:ext cx="765720" cy="97200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21" name="Line 13"/>
          <p:cNvSpPr/>
          <p:nvPr/>
        </p:nvSpPr>
        <p:spPr>
          <a:xfrm>
            <a:off x="5788440" y="3955800"/>
            <a:ext cx="432000" cy="136296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29" name="CustomShape 21"/>
          <p:cNvSpPr/>
          <p:nvPr/>
        </p:nvSpPr>
        <p:spPr>
          <a:xfrm>
            <a:off x="5680439" y="5462760"/>
            <a:ext cx="2417399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33A0"/>
                </a:solidFill>
                <a:latin typeface="Arial"/>
                <a:ea typeface="DejaVu Sans"/>
              </a:rPr>
              <a:t>Fine XIX secolo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330" name="CustomShape 22"/>
          <p:cNvSpPr/>
          <p:nvPr/>
        </p:nvSpPr>
        <p:spPr>
          <a:xfrm>
            <a:off x="8371181" y="5462760"/>
            <a:ext cx="2158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33A0"/>
                </a:solidFill>
                <a:latin typeface="Arial"/>
                <a:ea typeface="DejaVu Sans"/>
              </a:rPr>
              <a:t>Inizio XX secolo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331" name="CustomShape 23"/>
          <p:cNvSpPr/>
          <p:nvPr/>
        </p:nvSpPr>
        <p:spPr>
          <a:xfrm>
            <a:off x="10571089" y="5466697"/>
            <a:ext cx="1081442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33A0"/>
                </a:solidFill>
                <a:latin typeface="Arial"/>
                <a:ea typeface="DejaVu Sans"/>
              </a:rPr>
              <a:t>1960s</a:t>
            </a:r>
            <a:endParaRPr lang="fr-FR" sz="2000" b="1" strike="noStrike" spc="-1">
              <a:latin typeface="Arial"/>
            </a:endParaRPr>
          </a:p>
        </p:txBody>
      </p:sp>
      <p:sp>
        <p:nvSpPr>
          <p:cNvPr id="332" name="CustomShape 24"/>
          <p:cNvSpPr/>
          <p:nvPr/>
        </p:nvSpPr>
        <p:spPr>
          <a:xfrm>
            <a:off x="6207508" y="452411"/>
            <a:ext cx="4546080" cy="71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I costituenti fondamentali della materia e le loro interazioni</a:t>
            </a:r>
            <a:endParaRPr lang="it-IT" sz="2400" b="0" strike="noStrike" spc="-1">
              <a:latin typeface="Avenir Book" panose="02000503020000020003" pitchFamily="2" charset="0"/>
            </a:endParaRPr>
          </a:p>
        </p:txBody>
      </p:sp>
      <p:sp>
        <p:nvSpPr>
          <p:cNvPr id="333" name="CustomShape 25"/>
          <p:cNvSpPr/>
          <p:nvPr/>
        </p:nvSpPr>
        <p:spPr>
          <a:xfrm>
            <a:off x="5958051" y="338754"/>
            <a:ext cx="4738011" cy="1041197"/>
          </a:xfrm>
          <a:prstGeom prst="rect">
            <a:avLst/>
          </a:prstGeom>
          <a:noFill/>
          <a:ln w="29160">
            <a:solidFill>
              <a:srgbClr val="0033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34" name="CustomShape 26"/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fr-FR" sz="3600" b="0" strike="noStrike" spc="-1">
              <a:latin typeface="Arial"/>
            </a:endParaRPr>
          </a:p>
        </p:txBody>
      </p:sp>
      <p:sp>
        <p:nvSpPr>
          <p:cNvPr id="335" name="CustomShape 27"/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fr-FR" sz="1000" b="0" strike="noStrike" spc="-1">
                <a:solidFill>
                  <a:srgbClr val="0033A0"/>
                </a:solidFill>
                <a:latin typeface="Arial"/>
                <a:ea typeface="DejaVu Sans"/>
              </a:rPr>
              <a:t>42</a:t>
            </a:fld>
            <a:endParaRPr lang="fr-FR" sz="1000" b="0" strike="noStrike" spc="-1">
              <a:latin typeface="Arial"/>
            </a:endParaRPr>
          </a:p>
        </p:txBody>
      </p:sp>
      <p:pic>
        <p:nvPicPr>
          <p:cNvPr id="35" name="Immagine 14_0">
            <a:extLst>
              <a:ext uri="{FF2B5EF4-FFF2-40B4-BE49-F238E27FC236}">
                <a16:creationId xmlns:a16="http://schemas.microsoft.com/office/drawing/2014/main" id="{6ECC4249-D281-1B45-B3E0-7B0D14EAFB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36714" y="3394920"/>
            <a:ext cx="4310640" cy="1869120"/>
          </a:xfrm>
          <a:prstGeom prst="rect">
            <a:avLst/>
          </a:prstGeom>
          <a:ln>
            <a:noFill/>
          </a:ln>
        </p:spPr>
      </p:pic>
      <p:sp>
        <p:nvSpPr>
          <p:cNvPr id="320" name="Line 12"/>
          <p:cNvSpPr/>
          <p:nvPr/>
        </p:nvSpPr>
        <p:spPr>
          <a:xfrm flipV="1">
            <a:off x="5788440" y="3158760"/>
            <a:ext cx="1224000" cy="796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E97B8-58A2-4544-9DBC-2247B4BB2121}"/>
              </a:ext>
            </a:extLst>
          </p:cNvPr>
          <p:cNvSpPr/>
          <p:nvPr/>
        </p:nvSpPr>
        <p:spPr>
          <a:xfrm>
            <a:off x="268655" y="173004"/>
            <a:ext cx="409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L’oggetto di studio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C78E46-DEA6-EA46-9C94-04186ADA4706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cat with a piece of bread in its mouth&#10;&#10;Description automatically generated with low confidence">
            <a:extLst>
              <a:ext uri="{FF2B5EF4-FFF2-40B4-BE49-F238E27FC236}">
                <a16:creationId xmlns:a16="http://schemas.microsoft.com/office/drawing/2014/main" id="{1CF4C9BA-CBF7-1F4B-85D3-FB43558C5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17" y="4137511"/>
            <a:ext cx="2417399" cy="18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34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85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err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Unita’</a:t>
            </a:r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di misura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79183-7B48-B207-62E8-A3F6A9FA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0" y="1108475"/>
            <a:ext cx="10270534" cy="48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90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/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fr-FR" sz="3600" b="0" strike="noStrike" spc="-1">
              <a:latin typeface="Arial"/>
            </a:endParaRPr>
          </a:p>
        </p:txBody>
      </p:sp>
      <p:sp>
        <p:nvSpPr>
          <p:cNvPr id="335" name="CustomShape 27"/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fr-FR" sz="1000" b="0" strike="noStrike" spc="-1">
                <a:solidFill>
                  <a:srgbClr val="0033A0"/>
                </a:solidFill>
                <a:latin typeface="Arial"/>
                <a:ea typeface="DejaVu Sans"/>
              </a:rPr>
              <a:t>44</a:t>
            </a:fld>
            <a:endParaRPr lang="fr-FR" sz="1000" b="0" strike="noStrike" spc="-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E97B8-58A2-4544-9DBC-2247B4BB2121}"/>
              </a:ext>
            </a:extLst>
          </p:cNvPr>
          <p:cNvSpPr/>
          <p:nvPr/>
        </p:nvSpPr>
        <p:spPr>
          <a:xfrm>
            <a:off x="268655" y="173004"/>
            <a:ext cx="5410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Diversi tipi di acceleratori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C78E46-DEA6-EA46-9C94-04186ADA4706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530529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BD6442-FB89-8DAA-C825-9B9E2A4B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46" y="1239080"/>
            <a:ext cx="10587494" cy="49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666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97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Dalla tavola periodica al Modello Standard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F868-347A-A048-B811-E740A96D8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84" y="1389134"/>
            <a:ext cx="3839727" cy="2265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8B65-394E-F24F-9A59-FEE8BD4C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5" y="1389134"/>
            <a:ext cx="4433025" cy="40682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FD9FA7-C477-4840-9AE5-7FC943319C44}"/>
              </a:ext>
            </a:extLst>
          </p:cNvPr>
          <p:cNvSpPr/>
          <p:nvPr/>
        </p:nvSpPr>
        <p:spPr>
          <a:xfrm>
            <a:off x="4622156" y="2075542"/>
            <a:ext cx="748130" cy="2409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5BC0F8-9DCE-6646-8419-B893B1D0F131}"/>
              </a:ext>
            </a:extLst>
          </p:cNvPr>
          <p:cNvCxnSpPr>
            <a:cxnSpLocks/>
          </p:cNvCxnSpPr>
          <p:nvPr/>
        </p:nvCxnSpPr>
        <p:spPr>
          <a:xfrm flipH="1" flipV="1">
            <a:off x="4066711" y="1344339"/>
            <a:ext cx="555445" cy="731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74DA-4F67-5A45-A002-3E394A8925F2}"/>
              </a:ext>
            </a:extLst>
          </p:cNvPr>
          <p:cNvCxnSpPr>
            <a:cxnSpLocks/>
          </p:cNvCxnSpPr>
          <p:nvPr/>
        </p:nvCxnSpPr>
        <p:spPr>
          <a:xfrm flipH="1" flipV="1">
            <a:off x="226984" y="3654574"/>
            <a:ext cx="4433025" cy="83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6A9759-E9D6-3449-BC28-342D2F72A317}"/>
              </a:ext>
            </a:extLst>
          </p:cNvPr>
          <p:cNvCxnSpPr>
            <a:cxnSpLocks/>
          </p:cNvCxnSpPr>
          <p:nvPr/>
        </p:nvCxnSpPr>
        <p:spPr>
          <a:xfrm flipH="1" flipV="1">
            <a:off x="4059454" y="3644852"/>
            <a:ext cx="562702" cy="8400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A0192-8CB6-1549-9441-0FABB5F7A8EB}"/>
              </a:ext>
            </a:extLst>
          </p:cNvPr>
          <p:cNvSpPr/>
          <p:nvPr/>
        </p:nvSpPr>
        <p:spPr>
          <a:xfrm>
            <a:off x="218835" y="4483748"/>
            <a:ext cx="3934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La materia ordinaria è formata essenzialmente da elettroni e quark up e down – Conosciamo bene anche il mediatore della forza elettromagnetica, il fotone.</a:t>
            </a:r>
          </a:p>
          <a:p>
            <a:pPr defTabSz="457200">
              <a:buSzPct val="100000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Ma esistono tante altre particelle</a:t>
            </a:r>
            <a:endParaRPr lang="en-US" sz="200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05BD63-22EF-1C44-A0A3-E116F7D09A27}"/>
              </a:ext>
            </a:extLst>
          </p:cNvPr>
          <p:cNvSpPr/>
          <p:nvPr/>
        </p:nvSpPr>
        <p:spPr>
          <a:xfrm>
            <a:off x="4481290" y="5510123"/>
            <a:ext cx="424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>
                <a:solidFill>
                  <a:srgbClr val="000036"/>
                </a:solidFill>
                <a:latin typeface="Avenir Book" panose="02000503020000020003" pitchFamily="2" charset="0"/>
              </a:rPr>
              <a:t>Questo è il quadro completo che conosciamo oggi. Ad ogni particella corrisponde una sua antiparticella</a:t>
            </a:r>
          </a:p>
        </p:txBody>
      </p:sp>
    </p:spTree>
    <p:extLst>
      <p:ext uri="{BB962C8B-B14F-4D97-AF65-F5344CB8AC3E}">
        <p14:creationId xmlns:p14="http://schemas.microsoft.com/office/powerpoint/2010/main" val="3993025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97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Dalla tavola periodica al Modello Standard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F868-347A-A048-B811-E740A96D8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84" y="1389134"/>
            <a:ext cx="3839727" cy="2265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8B65-394E-F24F-9A59-FEE8BD4C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5" y="1389134"/>
            <a:ext cx="4433025" cy="40682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2CC4DC-2C17-9144-83DC-9F4258C34B0E}"/>
              </a:ext>
            </a:extLst>
          </p:cNvPr>
          <p:cNvSpPr/>
          <p:nvPr/>
        </p:nvSpPr>
        <p:spPr>
          <a:xfrm>
            <a:off x="8811096" y="4445884"/>
            <a:ext cx="338090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>
                <a:solidFill>
                  <a:srgbClr val="000036"/>
                </a:solidFill>
                <a:latin typeface="Avenir Book" panose="02000503020000020003" pitchFamily="2" charset="0"/>
              </a:rPr>
              <a:t>Il meccanismo di Higgs permette di attribuire una massa alle particelle elementari, tramite l’interazione con il campo generato da una nuova particella, il bosone di Higgs</a:t>
            </a: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.</a:t>
            </a:r>
            <a:endParaRPr lang="en-US" sz="240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FD9FA7-C477-4840-9AE5-7FC943319C44}"/>
              </a:ext>
            </a:extLst>
          </p:cNvPr>
          <p:cNvSpPr/>
          <p:nvPr/>
        </p:nvSpPr>
        <p:spPr>
          <a:xfrm>
            <a:off x="4622156" y="2075542"/>
            <a:ext cx="748130" cy="2409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5BC0F8-9DCE-6646-8419-B893B1D0F131}"/>
              </a:ext>
            </a:extLst>
          </p:cNvPr>
          <p:cNvCxnSpPr>
            <a:cxnSpLocks/>
          </p:cNvCxnSpPr>
          <p:nvPr/>
        </p:nvCxnSpPr>
        <p:spPr>
          <a:xfrm flipH="1" flipV="1">
            <a:off x="4066711" y="1344339"/>
            <a:ext cx="555445" cy="731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74DA-4F67-5A45-A002-3E394A8925F2}"/>
              </a:ext>
            </a:extLst>
          </p:cNvPr>
          <p:cNvCxnSpPr>
            <a:cxnSpLocks/>
          </p:cNvCxnSpPr>
          <p:nvPr/>
        </p:nvCxnSpPr>
        <p:spPr>
          <a:xfrm flipH="1" flipV="1">
            <a:off x="226984" y="3654574"/>
            <a:ext cx="4433025" cy="83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6A9759-E9D6-3449-BC28-342D2F72A317}"/>
              </a:ext>
            </a:extLst>
          </p:cNvPr>
          <p:cNvCxnSpPr>
            <a:cxnSpLocks/>
          </p:cNvCxnSpPr>
          <p:nvPr/>
        </p:nvCxnSpPr>
        <p:spPr>
          <a:xfrm flipH="1" flipV="1">
            <a:off x="4059454" y="3644852"/>
            <a:ext cx="562702" cy="8400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A0192-8CB6-1549-9441-0FABB5F7A8EB}"/>
              </a:ext>
            </a:extLst>
          </p:cNvPr>
          <p:cNvSpPr/>
          <p:nvPr/>
        </p:nvSpPr>
        <p:spPr>
          <a:xfrm>
            <a:off x="218835" y="4483748"/>
            <a:ext cx="3934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La materia ordinaria è formata essenzialmente da elettroni e quark up e down – Conosciamo bene anche il mediatore della forza elettromagnetica, il fotone.</a:t>
            </a:r>
          </a:p>
          <a:p>
            <a:pPr defTabSz="457200">
              <a:buSzPct val="100000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Ma esistono tante altre particelle</a:t>
            </a:r>
            <a:endParaRPr lang="en-US" sz="200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05BD63-22EF-1C44-A0A3-E116F7D09A27}"/>
              </a:ext>
            </a:extLst>
          </p:cNvPr>
          <p:cNvSpPr/>
          <p:nvPr/>
        </p:nvSpPr>
        <p:spPr>
          <a:xfrm>
            <a:off x="4481290" y="5510123"/>
            <a:ext cx="424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>
                <a:solidFill>
                  <a:srgbClr val="000036"/>
                </a:solidFill>
                <a:latin typeface="Avenir Book" panose="02000503020000020003" pitchFamily="2" charset="0"/>
              </a:rPr>
              <a:t>Questo è il quadro completo che conosciamo oggi. Ad ogni particella corrisponde una sua antiparticella</a:t>
            </a:r>
          </a:p>
        </p:txBody>
      </p:sp>
      <p:pic>
        <p:nvPicPr>
          <p:cNvPr id="10" name="Picture 9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2E7F1E0-8266-6D48-9287-1DCE54D03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307" y="472433"/>
            <a:ext cx="2864031" cy="3473399"/>
          </a:xfrm>
          <a:prstGeom prst="rect">
            <a:avLst/>
          </a:prstGeom>
        </p:spPr>
      </p:pic>
      <p:sp>
        <p:nvSpPr>
          <p:cNvPr id="5" name="Curved Up Arrow 4">
            <a:extLst>
              <a:ext uri="{FF2B5EF4-FFF2-40B4-BE49-F238E27FC236}">
                <a16:creationId xmlns:a16="http://schemas.microsoft.com/office/drawing/2014/main" id="{664E0E0C-5235-1748-A12F-4B62E10536EF}"/>
              </a:ext>
            </a:extLst>
          </p:cNvPr>
          <p:cNvSpPr/>
          <p:nvPr/>
        </p:nvSpPr>
        <p:spPr>
          <a:xfrm flipH="1">
            <a:off x="8057526" y="2966812"/>
            <a:ext cx="2566930" cy="478969"/>
          </a:xfrm>
          <a:prstGeom prst="curved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8887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74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Modello Standard delle Particelle Elementari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01D7D-3644-DA49-888D-9E00FEB8E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60" y="1066804"/>
            <a:ext cx="11263413" cy="452279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283B31-531B-664E-8066-EF305A3602B4}"/>
              </a:ext>
            </a:extLst>
          </p:cNvPr>
          <p:cNvSpPr/>
          <p:nvPr/>
        </p:nvSpPr>
        <p:spPr>
          <a:xfrm>
            <a:off x="5974080" y="4739640"/>
            <a:ext cx="5562600" cy="2188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FBF08F-9AA0-1C48-81D0-78A13A6305C6}"/>
              </a:ext>
            </a:extLst>
          </p:cNvPr>
          <p:cNvSpPr/>
          <p:nvPr/>
        </p:nvSpPr>
        <p:spPr>
          <a:xfrm>
            <a:off x="5974080" y="5543876"/>
            <a:ext cx="609363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Il bosone di Higgs: Teorizzato nel 1964 – ricercato per quasi 60 anni (in Europa, in USA) </a:t>
            </a:r>
          </a:p>
          <a:p>
            <a:pPr defTabSz="457200">
              <a:buSzPct val="100000"/>
            </a:pPr>
            <a:r>
              <a:rPr lang="it-IT" sz="2000">
                <a:solidFill>
                  <a:srgbClr val="000036"/>
                </a:solidFill>
                <a:latin typeface="Avenir Book" panose="02000503020000020003" pitchFamily="2" charset="0"/>
              </a:rPr>
              <a:t>Finalmente </a:t>
            </a:r>
            <a:r>
              <a:rPr lang="it-IT" sz="2000" b="1">
                <a:solidFill>
                  <a:srgbClr val="000036"/>
                </a:solidFill>
                <a:latin typeface="Avenir Book" panose="02000503020000020003" pitchFamily="2" charset="0"/>
              </a:rPr>
              <a:t>scoperto nel 2012 al CERN ad LHC</a:t>
            </a:r>
            <a:endParaRPr lang="en-US" sz="2000" b="1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144DD6-0DD1-6C4F-8FA9-3CC9DB96B8C8}"/>
              </a:ext>
            </a:extLst>
          </p:cNvPr>
          <p:cNvSpPr/>
          <p:nvPr/>
        </p:nvSpPr>
        <p:spPr>
          <a:xfrm>
            <a:off x="275380" y="5579218"/>
            <a:ext cx="5335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>
                <a:latin typeface="Avenir Book" panose="02000503020000020003" pitchFamily="2" charset="0"/>
              </a:rPr>
              <a:t>Il Modello standard </a:t>
            </a:r>
            <a:r>
              <a:rPr lang="it-IT" sz="2000">
                <a:latin typeface="Avenir Book" panose="02000503020000020003" pitchFamily="2" charset="0"/>
              </a:rPr>
              <a:t>della fisica delle particelle: è una teoria ben confermata da numerosi esperimenti. </a:t>
            </a:r>
            <a:endParaRPr lang="it-IT" sz="200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618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sp>
        <p:nvSpPr>
          <p:cNvPr id="8" name="Shape 528">
            <a:extLst>
              <a:ext uri="{FF2B5EF4-FFF2-40B4-BE49-F238E27FC236}">
                <a16:creationId xmlns:a16="http://schemas.microsoft.com/office/drawing/2014/main" id="{F628523B-D82E-BCB8-A1B7-1E8D8DDFC243}"/>
              </a:ext>
            </a:extLst>
          </p:cNvPr>
          <p:cNvSpPr txBox="1">
            <a:spLocks/>
          </p:cNvSpPr>
          <p:nvPr/>
        </p:nvSpPr>
        <p:spPr>
          <a:xfrm>
            <a:off x="758521" y="1235076"/>
            <a:ext cx="9589028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381" indent="-249381" algn="l">
              <a:spcBef>
                <a:spcPts val="2200"/>
              </a:spcBef>
            </a:pP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neutrini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,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così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come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muoni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sono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le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uniche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particelle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che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emergono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dal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sistema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dei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rivelatori</a:t>
            </a:r>
            <a:endParaRPr lang="en-GB" sz="2000">
              <a:solidFill>
                <a:srgbClr val="002060"/>
              </a:solidFill>
              <a:uFill>
                <a:solidFill>
                  <a:srgbClr val="FEE99A"/>
                </a:solidFill>
              </a:uFill>
            </a:endParaRPr>
          </a:p>
          <a:p>
            <a:pPr marL="249381" indent="-249381" algn="l">
              <a:spcBef>
                <a:spcPts val="2200"/>
              </a:spcBef>
            </a:pP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Al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contrario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dei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muoni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neutrini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interagiscono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molto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poco con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materiali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dei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rivelatori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e non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sono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direttamente</a:t>
            </a:r>
            <a:r>
              <a:rPr lang="en-GB" sz="200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rivelabili</a:t>
            </a:r>
            <a:endParaRPr lang="en-GB" sz="2000" u="sng">
              <a:solidFill>
                <a:srgbClr val="002060"/>
              </a:solidFill>
              <a:uFill>
                <a:solidFill>
                  <a:srgbClr val="D4FDD5"/>
                </a:solidFill>
              </a:uFill>
            </a:endParaRPr>
          </a:p>
          <a:p>
            <a:pPr marL="249381" indent="-249381" algn="l">
              <a:spcBef>
                <a:spcPts val="2200"/>
              </a:spcBef>
            </a:pPr>
            <a:r>
              <a:rPr lang="en-GB" sz="2000" u="sng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Ad LHC </a:t>
            </a:r>
            <a:r>
              <a:rPr lang="en-GB" sz="2000" u="sng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vengono</a:t>
            </a:r>
            <a:r>
              <a:rPr lang="en-GB" sz="2000" u="sng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u="sng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identificati</a:t>
            </a:r>
            <a:r>
              <a:rPr lang="en-GB" sz="2000" u="sng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come </a:t>
            </a:r>
            <a:r>
              <a:rPr lang="en-GB" sz="2000" u="sng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quantità</a:t>
            </a:r>
            <a:r>
              <a:rPr lang="en-GB" sz="2000" u="sng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di moto </a:t>
            </a:r>
            <a:r>
              <a:rPr lang="en-GB" sz="2000" u="sng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mancante</a:t>
            </a:r>
            <a:endParaRPr lang="en-GB" sz="2000" u="sng">
              <a:solidFill>
                <a:srgbClr val="002060"/>
              </a:solidFill>
              <a:uFill>
                <a:solidFill>
                  <a:srgbClr val="FEE99A"/>
                </a:solidFill>
              </a:uFill>
            </a:endParaRPr>
          </a:p>
          <a:p>
            <a:pPr lvl="1" algn="l">
              <a:spcBef>
                <a:spcPts val="600"/>
              </a:spcBef>
              <a:buFont typeface="Courier New" charset="0"/>
              <a:buChar char="o"/>
            </a:pP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Ci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si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aspetta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di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avere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nello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stato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finale la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stessa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quantità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di moto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che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c’era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nello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stato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iniziale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(principio di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conservazione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)</a:t>
            </a:r>
          </a:p>
          <a:p>
            <a:pPr lvl="1" algn="l">
              <a:spcBef>
                <a:spcPts val="600"/>
              </a:spcBef>
              <a:buFont typeface="Courier New" charset="0"/>
              <a:buChar char="o"/>
            </a:pP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se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manca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qualcosa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probabilmente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l’ha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portato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via un neutrino!!!!</a:t>
            </a:r>
          </a:p>
          <a:p>
            <a:pPr lvl="1" algn="l">
              <a:spcBef>
                <a:spcPts val="600"/>
              </a:spcBef>
              <a:buFont typeface="Courier New" charset="0"/>
              <a:buChar char="o"/>
            </a:pP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Ai colliders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adronici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il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bilanciamento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                      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energia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/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quantità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di moto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si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calcola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nel</a:t>
            </a:r>
            <a:r>
              <a:rPr lang="en-GB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piano                  </a:t>
            </a:r>
            <a:r>
              <a:rPr lang="en-GB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trasverso</a:t>
            </a:r>
            <a:endParaRPr lang="en-GB">
              <a:solidFill>
                <a:srgbClr val="002060"/>
              </a:solidFill>
              <a:uFill>
                <a:solidFill>
                  <a:srgbClr val="D4FDD5"/>
                </a:solidFill>
              </a:uFill>
            </a:endParaRPr>
          </a:p>
          <a:p>
            <a:pPr lvl="1">
              <a:spcBef>
                <a:spcPts val="600"/>
              </a:spcBef>
              <a:buFont typeface="Courier New" charset="0"/>
              <a:buChar char="o"/>
            </a:pPr>
            <a:endParaRPr lang="en-GB">
              <a:solidFill>
                <a:srgbClr val="D4FDD5"/>
              </a:solidFill>
              <a:uFill>
                <a:solidFill>
                  <a:srgbClr val="D4FDD5"/>
                </a:solidFill>
              </a:uFill>
            </a:endParaRPr>
          </a:p>
        </p:txBody>
      </p:sp>
      <p:pic>
        <p:nvPicPr>
          <p:cNvPr id="13" name="image41.png">
            <a:extLst>
              <a:ext uri="{FF2B5EF4-FFF2-40B4-BE49-F238E27FC236}">
                <a16:creationId xmlns:a16="http://schemas.microsoft.com/office/drawing/2014/main" id="{C29A5C84-BB82-1280-F5C4-5452C3E44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994" y="4482134"/>
            <a:ext cx="2669555" cy="2223467"/>
          </a:xfrm>
          <a:prstGeom prst="rect">
            <a:avLst/>
          </a:prstGeom>
          <a:ln w="12700"/>
        </p:spPr>
      </p:pic>
      <p:sp>
        <p:nvSpPr>
          <p:cNvPr id="16" name="Shape 527">
            <a:extLst>
              <a:ext uri="{FF2B5EF4-FFF2-40B4-BE49-F238E27FC236}">
                <a16:creationId xmlns:a16="http://schemas.microsoft.com/office/drawing/2014/main" id="{F222D81F-FD0C-D732-15EE-1A344BA33779}"/>
              </a:ext>
            </a:extLst>
          </p:cNvPr>
          <p:cNvSpPr txBox="1">
            <a:spLocks/>
          </p:cNvSpPr>
          <p:nvPr/>
        </p:nvSpPr>
        <p:spPr>
          <a:xfrm>
            <a:off x="966281" y="152399"/>
            <a:ext cx="8302625" cy="788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Come si identifica un neutrino?</a:t>
            </a:r>
          </a:p>
        </p:txBody>
      </p:sp>
    </p:spTree>
    <p:extLst>
      <p:ext uri="{BB962C8B-B14F-4D97-AF65-F5344CB8AC3E}">
        <p14:creationId xmlns:p14="http://schemas.microsoft.com/office/powerpoint/2010/main" val="3039325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  <p:sp>
        <p:nvSpPr>
          <p:cNvPr id="2" name="Shape 507">
            <a:extLst>
              <a:ext uri="{FF2B5EF4-FFF2-40B4-BE49-F238E27FC236}">
                <a16:creationId xmlns:a16="http://schemas.microsoft.com/office/drawing/2014/main" id="{92AAB889-8120-EBF6-146D-9C3C638004AF}"/>
              </a:ext>
            </a:extLst>
          </p:cNvPr>
          <p:cNvSpPr/>
          <p:nvPr/>
        </p:nvSpPr>
        <p:spPr>
          <a:xfrm>
            <a:off x="7452693" y="1239837"/>
            <a:ext cx="1677021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r">
              <a:buClr>
                <a:srgbClr val="000000"/>
              </a:buClr>
              <a:defRPr sz="1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Hands on Particle Physics</a:t>
            </a:r>
          </a:p>
        </p:txBody>
      </p:sp>
      <p:sp>
        <p:nvSpPr>
          <p:cNvPr id="3" name="Shape 508">
            <a:extLst>
              <a:ext uri="{FF2B5EF4-FFF2-40B4-BE49-F238E27FC236}">
                <a16:creationId xmlns:a16="http://schemas.microsoft.com/office/drawing/2014/main" id="{3D53A672-3617-B8B3-9E4B-0B29D57F890E}"/>
              </a:ext>
            </a:extLst>
          </p:cNvPr>
          <p:cNvSpPr/>
          <p:nvPr/>
        </p:nvSpPr>
        <p:spPr>
          <a:xfrm>
            <a:off x="159087" y="617467"/>
            <a:ext cx="7404100" cy="25146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 sz="1800"/>
            </a:pPr>
            <a:endParaRPr lang="it-IT"/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non esistono allo stato libero, a causa della forza forte, eccitano particelle (coppie materia-antimateria) di ogni tipo che cercano di frenarli e gli impediscono di muoversi liberamente. </a:t>
            </a: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 sz="1800"/>
            </a:pPr>
            <a:endParaRPr lang="it-IT" sz="1800"/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convertono subito la loro energia in fiotti di particelle detti </a:t>
            </a:r>
            <a:r>
              <a:rPr lang="it-IT" sz="1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jet</a:t>
            </a: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 sz="1800"/>
            </a:pPr>
            <a:endParaRPr lang="it-IT" sz="1800">
              <a:solidFill>
                <a:srgbClr val="FFFB00"/>
              </a:solidFill>
              <a:uFill>
                <a:solidFill>
                  <a:srgbClr val="FFFB00"/>
                </a:solidFill>
              </a:uFill>
            </a:endParaRP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I </a:t>
            </a:r>
            <a:r>
              <a:rPr lang="it-IT" sz="1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jet </a:t>
            </a:r>
            <a:r>
              <a:rPr lang="it-IT" sz="1800"/>
              <a:t>possono contenere particelle di ogni tipo, concentrate in </a:t>
            </a: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una stretta regione angolare</a:t>
            </a:r>
          </a:p>
        </p:txBody>
      </p:sp>
      <p:pic>
        <p:nvPicPr>
          <p:cNvPr id="8" name="image37.pdf">
            <a:extLst>
              <a:ext uri="{FF2B5EF4-FFF2-40B4-BE49-F238E27FC236}">
                <a16:creationId xmlns:a16="http://schemas.microsoft.com/office/drawing/2014/main" id="{1A720B66-1CBB-5B83-C0EB-D12DDD785A1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5059250"/>
            <a:ext cx="652321" cy="326916"/>
          </a:xfrm>
          <a:prstGeom prst="rect">
            <a:avLst/>
          </a:prstGeom>
        </p:spPr>
      </p:pic>
      <p:pic>
        <p:nvPicPr>
          <p:cNvPr id="12" name="image37.pdf">
            <a:extLst>
              <a:ext uri="{FF2B5EF4-FFF2-40B4-BE49-F238E27FC236}">
                <a16:creationId xmlns:a16="http://schemas.microsoft.com/office/drawing/2014/main" id="{FC62549F-1252-F40D-D08E-4A73ED93E18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3" name="image37.pdf">
            <a:extLst>
              <a:ext uri="{FF2B5EF4-FFF2-40B4-BE49-F238E27FC236}">
                <a16:creationId xmlns:a16="http://schemas.microsoft.com/office/drawing/2014/main" id="{A978C831-EC49-728F-07C9-48F8F7DD21F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4" name="image37.pdf">
            <a:extLst>
              <a:ext uri="{FF2B5EF4-FFF2-40B4-BE49-F238E27FC236}">
                <a16:creationId xmlns:a16="http://schemas.microsoft.com/office/drawing/2014/main" id="{173E263C-F3E0-7A99-11C3-A9496EB07F2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5" name="image37.pdf">
            <a:extLst>
              <a:ext uri="{FF2B5EF4-FFF2-40B4-BE49-F238E27FC236}">
                <a16:creationId xmlns:a16="http://schemas.microsoft.com/office/drawing/2014/main" id="{40EE5428-D319-7985-45DE-2FA37D82E76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6" name="image38.jpg">
            <a:extLst>
              <a:ext uri="{FF2B5EF4-FFF2-40B4-BE49-F238E27FC236}">
                <a16:creationId xmlns:a16="http://schemas.microsoft.com/office/drawing/2014/main" id="{C84CD49B-240C-709A-611F-971AC8E4B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00" y="3731431"/>
            <a:ext cx="4039200" cy="3126569"/>
          </a:xfrm>
          <a:prstGeom prst="rect">
            <a:avLst/>
          </a:prstGeom>
        </p:spPr>
      </p:pic>
      <p:sp>
        <p:nvSpPr>
          <p:cNvPr id="17" name="Shape 516">
            <a:extLst>
              <a:ext uri="{FF2B5EF4-FFF2-40B4-BE49-F238E27FC236}">
                <a16:creationId xmlns:a16="http://schemas.microsoft.com/office/drawing/2014/main" id="{FE1E55AB-697A-06F5-BD2D-A7055C2F7CC0}"/>
              </a:ext>
            </a:extLst>
          </p:cNvPr>
          <p:cNvSpPr/>
          <p:nvPr/>
        </p:nvSpPr>
        <p:spPr>
          <a:xfrm>
            <a:off x="8192639" y="4383820"/>
            <a:ext cx="953499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tabLst>
                <a:tab pos="647700" algn="l"/>
              </a:tabLst>
              <a:defRPr sz="2500" b="1"/>
            </a:lvl1pPr>
          </a:lstStyle>
          <a:p>
            <a:pPr>
              <a:defRPr sz="2400" b="0"/>
            </a:pPr>
            <a:r>
              <a:rPr sz="2500" b="1"/>
              <a:t>quark</a:t>
            </a:r>
          </a:p>
        </p:txBody>
      </p:sp>
      <p:sp>
        <p:nvSpPr>
          <p:cNvPr id="18" name="Shape 517">
            <a:extLst>
              <a:ext uri="{FF2B5EF4-FFF2-40B4-BE49-F238E27FC236}">
                <a16:creationId xmlns:a16="http://schemas.microsoft.com/office/drawing/2014/main" id="{46CDFA73-70C0-4529-0E7E-293074B904A5}"/>
              </a:ext>
            </a:extLst>
          </p:cNvPr>
          <p:cNvSpPr/>
          <p:nvPr/>
        </p:nvSpPr>
        <p:spPr>
          <a:xfrm>
            <a:off x="4223089" y="2914865"/>
            <a:ext cx="2362201" cy="685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ACFF"/>
              </a:buClr>
              <a:tabLst>
                <a:tab pos="647700" algn="l"/>
                <a:tab pos="1308100" algn="l"/>
                <a:tab pos="1968500" algn="l"/>
              </a:tabLst>
              <a:defRPr sz="2000" b="1">
                <a:solidFill>
                  <a:srgbClr val="00ACFF"/>
                </a:solidFill>
                <a:uFill>
                  <a:solidFill>
                    <a:srgbClr val="00ACFF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000" b="1">
                <a:solidFill>
                  <a:srgbClr val="00ACFF"/>
                </a:solidFill>
                <a:uFill>
                  <a:solidFill>
                    <a:srgbClr val="00ACFF"/>
                  </a:solidFill>
                </a:uFill>
              </a:rPr>
              <a:t>particelle di campo dal vuoto</a:t>
            </a:r>
          </a:p>
        </p:txBody>
      </p:sp>
      <p:sp>
        <p:nvSpPr>
          <p:cNvPr id="19" name="Shape 518">
            <a:extLst>
              <a:ext uri="{FF2B5EF4-FFF2-40B4-BE49-F238E27FC236}">
                <a16:creationId xmlns:a16="http://schemas.microsoft.com/office/drawing/2014/main" id="{533DE5FD-E800-9C1E-E37A-E7DD9BA0AD44}"/>
              </a:ext>
            </a:extLst>
          </p:cNvPr>
          <p:cNvSpPr/>
          <p:nvPr/>
        </p:nvSpPr>
        <p:spPr>
          <a:xfrm>
            <a:off x="5594398" y="3568694"/>
            <a:ext cx="489601" cy="326916"/>
          </a:xfrm>
          <a:prstGeom prst="line">
            <a:avLst/>
          </a:prstGeom>
          <a:ln w="36000">
            <a:solidFill>
              <a:srgbClr val="00AC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20" name="Shape 519">
            <a:extLst>
              <a:ext uri="{FF2B5EF4-FFF2-40B4-BE49-F238E27FC236}">
                <a16:creationId xmlns:a16="http://schemas.microsoft.com/office/drawing/2014/main" id="{68B78365-3741-BFA4-1C33-E8E78042C16E}"/>
              </a:ext>
            </a:extLst>
          </p:cNvPr>
          <p:cNvSpPr/>
          <p:nvPr/>
        </p:nvSpPr>
        <p:spPr>
          <a:xfrm>
            <a:off x="5267519" y="3666625"/>
            <a:ext cx="979201" cy="1371025"/>
          </a:xfrm>
          <a:prstGeom prst="line">
            <a:avLst/>
          </a:prstGeom>
          <a:ln w="36000">
            <a:solidFill>
              <a:srgbClr val="00AC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21" name="Shape 520">
            <a:extLst>
              <a:ext uri="{FF2B5EF4-FFF2-40B4-BE49-F238E27FC236}">
                <a16:creationId xmlns:a16="http://schemas.microsoft.com/office/drawing/2014/main" id="{6DAFD9DB-7E84-B550-0DA3-3FD977D0C8B7}"/>
              </a:ext>
            </a:extLst>
          </p:cNvPr>
          <p:cNvSpPr/>
          <p:nvPr/>
        </p:nvSpPr>
        <p:spPr>
          <a:xfrm>
            <a:off x="6410880" y="3241780"/>
            <a:ext cx="1306080" cy="326915"/>
          </a:xfrm>
          <a:prstGeom prst="line">
            <a:avLst/>
          </a:prstGeom>
          <a:ln w="36000">
            <a:solidFill>
              <a:srgbClr val="00AC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22" name="Shape 521">
            <a:extLst>
              <a:ext uri="{FF2B5EF4-FFF2-40B4-BE49-F238E27FC236}">
                <a16:creationId xmlns:a16="http://schemas.microsoft.com/office/drawing/2014/main" id="{177A1302-86FB-1F47-1765-A3EBC830EF95}"/>
              </a:ext>
            </a:extLst>
          </p:cNvPr>
          <p:cNvSpPr/>
          <p:nvPr/>
        </p:nvSpPr>
        <p:spPr>
          <a:xfrm>
            <a:off x="381000" y="152399"/>
            <a:ext cx="584755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>
              <a:buClr>
                <a:srgbClr val="C7A78B"/>
              </a:buClr>
              <a:defRPr sz="3200" b="1">
                <a:solidFill>
                  <a:srgbClr val="C7A78B"/>
                </a:solidFill>
                <a:uFill>
                  <a:solidFill>
                    <a:srgbClr val="C7A78B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3200" b="1">
                <a:solidFill>
                  <a:srgbClr val="C7A78B"/>
                </a:solidFill>
                <a:uFill>
                  <a:solidFill>
                    <a:srgbClr val="C7A78B"/>
                  </a:solidFill>
                </a:uFill>
              </a:rPr>
              <a:t>…e come appaiono i quarks ?</a:t>
            </a:r>
          </a:p>
        </p:txBody>
      </p:sp>
      <p:pic>
        <p:nvPicPr>
          <p:cNvPr id="23" name="image39.png">
            <a:extLst>
              <a:ext uri="{FF2B5EF4-FFF2-40B4-BE49-F238E27FC236}">
                <a16:creationId xmlns:a16="http://schemas.microsoft.com/office/drawing/2014/main" id="{3E2FA175-6E1C-CE61-3E0C-792480BE3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05200"/>
            <a:ext cx="3321050" cy="308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40.png">
            <a:extLst>
              <a:ext uri="{FF2B5EF4-FFF2-40B4-BE49-F238E27FC236}">
                <a16:creationId xmlns:a16="http://schemas.microsoft.com/office/drawing/2014/main" id="{46EDC12B-81BB-D2E9-EFD3-9FC4EAA2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933575"/>
            <a:ext cx="2576102" cy="12668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BE37873-C0F6-4F92-74A2-B8D0C1099B0F}"/>
              </a:ext>
            </a:extLst>
          </p:cNvPr>
          <p:cNvSpPr/>
          <p:nvPr/>
        </p:nvSpPr>
        <p:spPr>
          <a:xfrm>
            <a:off x="7429501" y="1236519"/>
            <a:ext cx="1714499" cy="270164"/>
          </a:xfrm>
          <a:prstGeom prst="rect">
            <a:avLst/>
          </a:prstGeom>
          <a:solidFill>
            <a:srgbClr val="3241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5038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1592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viaggio alle origini dell’Universo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7A8DA3-877A-0348-B14B-E7BD98FDD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39" y="103671"/>
            <a:ext cx="8525886" cy="6650657"/>
          </a:xfrm>
          <a:prstGeom prst="rect">
            <a:avLst/>
          </a:prstGeom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8E16ABC4-F95C-994E-A3E0-6D67AED135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169496"/>
            <a:ext cx="2910840" cy="49750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Helvetica"/>
              <a:sym typeface="Helvetic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7B5F94-1A41-0443-82C4-CC55774FE0BA}"/>
              </a:ext>
            </a:extLst>
          </p:cNvPr>
          <p:cNvSpPr/>
          <p:nvPr/>
        </p:nvSpPr>
        <p:spPr>
          <a:xfrm>
            <a:off x="268655" y="2169496"/>
            <a:ext cx="3465145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collisioni </a:t>
            </a:r>
            <a:r>
              <a:rPr lang="it-IT" sz="2000" err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p-p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 LHC ci riportano indietro fino a qui:</a:t>
            </a:r>
            <a:endParaRPr lang="it-IT" sz="2000" i="1">
              <a:solidFill>
                <a:srgbClr val="FF0000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10</a:t>
            </a:r>
            <a:r>
              <a:rPr lang="it-IT" sz="2000" baseline="30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-10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s dopo il Big Bang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10</a:t>
            </a:r>
            <a:r>
              <a:rPr lang="it-IT" sz="2000" baseline="30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15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gradi K</a:t>
            </a:r>
          </a:p>
        </p:txBody>
      </p:sp>
    </p:spTree>
    <p:extLst>
      <p:ext uri="{BB962C8B-B14F-4D97-AF65-F5344CB8AC3E}">
        <p14:creationId xmlns:p14="http://schemas.microsoft.com/office/powerpoint/2010/main" val="575229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528" y="104786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>
                <a:latin typeface="Avenir Book" panose="02000503020000020003" pitchFamily="2" charset="0"/>
              </a:rPr>
              <a:t>Higgs </a:t>
            </a:r>
            <a:r>
              <a:rPr lang="en-IT" sz="2400">
                <a:latin typeface="Avenir Book" panose="02000503020000020003" pitchFamily="2" charset="0"/>
                <a:sym typeface="Wingdings" pitchFamily="2" charset="2"/>
              </a:rPr>
              <a:t> Z Z  4 leptoni</a:t>
            </a:r>
            <a:endParaRPr lang="en-IT" sz="2400">
              <a:latin typeface="Avenir Book" panose="0200050302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3EE3CE-886B-D748-8F24-58C178356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733866"/>
            <a:ext cx="3245731" cy="199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183B9-2D7F-0B4A-826D-DDADB5881CFD}"/>
              </a:ext>
            </a:extLst>
          </p:cNvPr>
          <p:cNvSpPr txBox="1"/>
          <p:nvPr/>
        </p:nvSpPr>
        <p:spPr>
          <a:xfrm>
            <a:off x="268655" y="3925375"/>
            <a:ext cx="40233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</a:rPr>
              <a:t>Ogni particella Z decade in due leptoni (es elettroni, muoni)</a:t>
            </a:r>
          </a:p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  <a:sym typeface="Wingdings" pitchFamily="2" charset="2"/>
              </a:rPr>
              <a:t>Nello stato finale ci sono 4leptoni</a:t>
            </a:r>
          </a:p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  <a:sym typeface="Wingdings" pitchFamily="2" charset="2"/>
              </a:rPr>
              <a:t>La massa viene ricostruita combinando le misure di queste 4 particelle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DB9090-DCAD-6241-A8D4-AB95471C093D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55605-5460-8241-9773-3D6EAB7EC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245" y="2265998"/>
            <a:ext cx="5383530" cy="3522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6D716-7E36-D348-A71D-158C9C49F03E}"/>
              </a:ext>
            </a:extLst>
          </p:cNvPr>
          <p:cNvSpPr/>
          <p:nvPr/>
        </p:nvSpPr>
        <p:spPr>
          <a:xfrm>
            <a:off x="4291966" y="5809205"/>
            <a:ext cx="4719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>
                <a:latin typeface="Avenir Book" panose="02000503020000020003" pitchFamily="2" charset="0"/>
                <a:sym typeface="Wingdings" pitchFamily="2" charset="2"/>
              </a:rPr>
              <a:t>Evento candidato Bosone di Higgs in 2e 2</a:t>
            </a:r>
            <a:r>
              <a:rPr lang="en-IT">
                <a:latin typeface="Symbol" pitchFamily="2" charset="2"/>
                <a:sym typeface="Wingdings" pitchFamily="2" charset="2"/>
              </a:rPr>
              <a:t>m</a:t>
            </a:r>
            <a:endParaRPr lang="en-IT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5429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528" y="104786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>
                <a:latin typeface="Avenir Book" panose="02000503020000020003" pitchFamily="2" charset="0"/>
              </a:rPr>
              <a:t>Higgs </a:t>
            </a:r>
            <a:r>
              <a:rPr lang="en-IT" sz="2400">
                <a:latin typeface="Avenir Book" panose="02000503020000020003" pitchFamily="2" charset="0"/>
                <a:sym typeface="Wingdings" pitchFamily="2" charset="2"/>
              </a:rPr>
              <a:t> Z Z  4 leptoni</a:t>
            </a:r>
            <a:endParaRPr lang="en-IT" sz="240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199F6-7BFD-5C42-A882-78424274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38" y="1727335"/>
            <a:ext cx="5054600" cy="490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3EE3CE-886B-D748-8F24-58C17835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733866"/>
            <a:ext cx="3245731" cy="199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183B9-2D7F-0B4A-826D-DDADB5881CFD}"/>
              </a:ext>
            </a:extLst>
          </p:cNvPr>
          <p:cNvSpPr txBox="1"/>
          <p:nvPr/>
        </p:nvSpPr>
        <p:spPr>
          <a:xfrm>
            <a:off x="268655" y="3925375"/>
            <a:ext cx="37578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>
                <a:latin typeface="Avenir Book" panose="02000503020000020003" pitchFamily="2" charset="0"/>
              </a:rPr>
              <a:t>Ogni particella Z decade in due leptoni (es elettroni, muoni)</a:t>
            </a:r>
          </a:p>
          <a:p>
            <a:pPr>
              <a:spcBef>
                <a:spcPts val="600"/>
              </a:spcBef>
            </a:pPr>
            <a:r>
              <a:rPr lang="en-IT">
                <a:latin typeface="Avenir Book" panose="02000503020000020003" pitchFamily="2" charset="0"/>
                <a:sym typeface="Wingdings" pitchFamily="2" charset="2"/>
              </a:rPr>
              <a:t>Nello stato finale ci sono 4leptoni</a:t>
            </a:r>
          </a:p>
          <a:p>
            <a:pPr>
              <a:spcBef>
                <a:spcPts val="600"/>
              </a:spcBef>
            </a:pPr>
            <a:r>
              <a:rPr lang="en-IT">
                <a:latin typeface="Avenir Book" panose="02000503020000020003" pitchFamily="2" charset="0"/>
                <a:sym typeface="Wingdings" pitchFamily="2" charset="2"/>
              </a:rPr>
              <a:t>La massa viene ricostruita combinando le misure di queste 4 particelle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DB9090-DCAD-6241-A8D4-AB95471C093D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</p:spTree>
    <p:extLst>
      <p:ext uri="{BB962C8B-B14F-4D97-AF65-F5344CB8AC3E}">
        <p14:creationId xmlns:p14="http://schemas.microsoft.com/office/powerpoint/2010/main" val="2126008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CFCFF-CBC8-CA46-88ED-AF29D50DC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5967" y="3910449"/>
            <a:ext cx="2158583" cy="1311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41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Rivelazione di eventi rari – il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9614B3-B094-CD48-B49D-58F4A8FB33E7}"/>
              </a:ext>
            </a:extLst>
          </p:cNvPr>
          <p:cNvSpPr/>
          <p:nvPr/>
        </p:nvSpPr>
        <p:spPr>
          <a:xfrm>
            <a:off x="299135" y="1052809"/>
            <a:ext cx="887428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Molte fra le particelle più interessanti da studiare (o da scoprire) non possono essere rivelate direttamente. </a:t>
            </a:r>
          </a:p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Decadono in tempi brevissimi. Le riveliamo attraverso i prodotti del loro decadimento.</a:t>
            </a:r>
          </a:p>
          <a:p>
            <a:endParaRPr lang="it-IT" sz="200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esempio: il </a:t>
            </a:r>
            <a:r>
              <a:rPr lang="it-IT" sz="2000" b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Bosone di Higgs 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può decadere in una varietà di modi e particelle. </a:t>
            </a:r>
          </a:p>
          <a:p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Tutti decadimenti predetti dal Modello Standard che ne predice anche la frequenza.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probabilità di osservare in una collisione un evento che coinvolge un bosone di Higgs è 1 su 10</a:t>
            </a:r>
            <a:r>
              <a:rPr lang="it-IT" sz="2000" baseline="30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12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(1 su mille miliardi)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E’ necessario accumulare una GRAN quantità di dati per identificare senza ambiguità la scoperta di una nuova particella.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Sono necessari sistemi hardware e software con altissima tecnologia per selezionare i dati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data center del CERN salva 30x10</a:t>
            </a:r>
            <a:r>
              <a:rPr lang="it-IT" sz="2000" baseline="30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15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byte/anno (in CD una pila di 20 km di altezza !!! 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 GRID</a:t>
            </a:r>
            <a:r>
              <a:rPr lang="it-IT" sz="20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68D99-D4E8-7C4F-B094-74151B704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220" y="7272"/>
            <a:ext cx="2502719" cy="2502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D2A9BB-E817-2D45-B90C-D557137E858C}"/>
              </a:ext>
            </a:extLst>
          </p:cNvPr>
          <p:cNvSpPr/>
          <p:nvPr/>
        </p:nvSpPr>
        <p:spPr>
          <a:xfrm>
            <a:off x="9767779" y="5221743"/>
            <a:ext cx="19506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Stessa probabilità di ottenere «testa» in </a:t>
            </a:r>
            <a:r>
              <a:rPr lang="it-IT" sz="1400" b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41</a:t>
            </a:r>
            <a:r>
              <a:rPr lang="it-IT" sz="14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lanci di una moneta</a:t>
            </a:r>
            <a:endParaRPr lang="en-IT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C4EB6-C54A-3241-A941-A189A12AD65B}"/>
              </a:ext>
            </a:extLst>
          </p:cNvPr>
          <p:cNvSpPr/>
          <p:nvPr/>
        </p:nvSpPr>
        <p:spPr>
          <a:xfrm>
            <a:off x="9432621" y="3430453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Osservare un bosone di Higgs – un evento estremamente raro</a:t>
            </a:r>
            <a:endParaRPr lang="en-IT" sz="1400"/>
          </a:p>
        </p:txBody>
      </p:sp>
    </p:spTree>
    <p:extLst>
      <p:ext uri="{BB962C8B-B14F-4D97-AF65-F5344CB8AC3E}">
        <p14:creationId xmlns:p14="http://schemas.microsoft.com/office/powerpoint/2010/main" val="1169031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0662A-A14A-2C43-B35B-922BF6662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36" y="1409737"/>
            <a:ext cx="2370831" cy="32733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675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Higgs ha compiuto DIECI anni 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000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  <p:pic>
        <p:nvPicPr>
          <p:cNvPr id="10" name="image54.png">
            <a:extLst>
              <a:ext uri="{FF2B5EF4-FFF2-40B4-BE49-F238E27FC236}">
                <a16:creationId xmlns:a16="http://schemas.microsoft.com/office/drawing/2014/main" id="{9B98A24C-3570-B647-B6BF-C7B501E54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81" y="2883454"/>
            <a:ext cx="3520769" cy="2140662"/>
          </a:xfrm>
          <a:prstGeom prst="rect">
            <a:avLst/>
          </a:prstGeom>
          <a:ln w="12700"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C0695-9E5B-824E-9AB5-02BDCFB17BDD}"/>
              </a:ext>
            </a:extLst>
          </p:cNvPr>
          <p:cNvSpPr txBox="1"/>
          <p:nvPr/>
        </p:nvSpPr>
        <p:spPr>
          <a:xfrm>
            <a:off x="325873" y="5152357"/>
            <a:ext cx="37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400" b="1">
                <a:latin typeface="Avenir Book" panose="02000503020000020003" pitchFamily="2" charset="0"/>
                <a:sym typeface="Wingdings" pitchFamily="2" charset="2"/>
              </a:rPr>
              <a:t>….e la fisica dell’Higgs e’ solo una (piccola) parte di tutti gli studi fatti a LHC 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5A647-D9AE-094E-9948-6930E6BEAB69}"/>
              </a:ext>
            </a:extLst>
          </p:cNvPr>
          <p:cNvSpPr txBox="1"/>
          <p:nvPr/>
        </p:nvSpPr>
        <p:spPr>
          <a:xfrm>
            <a:off x="303400" y="1131492"/>
            <a:ext cx="433148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>
                <a:latin typeface="Avenir Book" panose="02000503020000020003" pitchFamily="2" charset="0"/>
              </a:rPr>
              <a:t>In questi dieci anni: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sym typeface="Wingdings" pitchFamily="2" charset="2"/>
              </a:rPr>
              <a:t>Sono stati fatti progressi enormi nella comprensione di tutte le caratteristiche di questa importantissima particella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sym typeface="Wingdings" pitchFamily="2" charset="2"/>
              </a:rPr>
              <a:t>Si sono misurati (quasi) tutti i decadimenti previsti dal MS e gli accoppiamenti con le altre particelle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>
                <a:latin typeface="Avenir Book" panose="02000503020000020003" pitchFamily="2" charset="0"/>
                <a:sym typeface="Wingdings" pitchFamily="2" charset="2"/>
              </a:rPr>
              <a:t>Altre misure fondamentali  saranno fatte nei prossimi anni</a:t>
            </a:r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01"/>
          <a:stretch/>
        </p:blipFill>
        <p:spPr>
          <a:xfrm>
            <a:off x="6510151" y="1409736"/>
            <a:ext cx="1651876" cy="1389734"/>
          </a:xfrm>
          <a:prstGeom prst="rect">
            <a:avLst/>
          </a:prstGeom>
          <a:ln w="12700"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489E50-9B23-8A46-8C75-519DC6B37B8D}"/>
              </a:ext>
            </a:extLst>
          </p:cNvPr>
          <p:cNvSpPr txBox="1"/>
          <p:nvPr/>
        </p:nvSpPr>
        <p:spPr>
          <a:xfrm>
            <a:off x="5104241" y="5172189"/>
            <a:ext cx="66755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>
                <a:latin typeface="Avenir Book" panose="02000503020000020003" pitchFamily="2" charset="0"/>
                <a:sym typeface="Wingdings" pitchFamily="2" charset="2"/>
              </a:rPr>
              <a:t>I</a:t>
            </a:r>
            <a:r>
              <a:rPr lang="en-IT" sz="2000">
                <a:latin typeface="Avenir Book" panose="02000503020000020003" pitchFamily="2" charset="0"/>
                <a:sym typeface="Wingdings" pitchFamily="2" charset="2"/>
              </a:rPr>
              <a:t>l 4 Luglio 2022 il bosone di Higgs compie 10 anni!</a:t>
            </a:r>
          </a:p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  <a:sym typeface="Wingdings" pitchFamily="2" charset="2"/>
              </a:rPr>
              <a:t>…stay tuned! </a:t>
            </a:r>
          </a:p>
          <a:p>
            <a:pPr>
              <a:spcBef>
                <a:spcPts val="600"/>
              </a:spcBef>
            </a:pPr>
            <a:r>
              <a:rPr lang="en-IT" sz="2000">
                <a:latin typeface="Avenir Book" panose="02000503020000020003" pitchFamily="2" charset="0"/>
                <a:sym typeface="Wingdings" pitchFamily="2" charset="2"/>
              </a:rPr>
              <a:t>Molti eventi celebreranno questa importante scoperta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E25BCC-E997-5A4E-B25E-B1A6690F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12" y="173003"/>
            <a:ext cx="3878915" cy="26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22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530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LHC: un collider da 27 km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53161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734E3-DAC0-66ED-00D6-379C309A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49" y="1070044"/>
            <a:ext cx="10776410" cy="507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0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41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Large Hadron Collider -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6763A8-C935-DB44-9164-5131C6D9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86" y="1002712"/>
            <a:ext cx="11145021" cy="55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0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392642" y="694186"/>
            <a:ext cx="34509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 </a:t>
            </a:r>
          </a:p>
          <a:p>
            <a:pPr algn="r"/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è il più potente strumento per studiare l’infinitamente piccolo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56</a:t>
            </a:fld>
            <a:endParaRPr/>
          </a:p>
        </p:txBody>
      </p:sp>
      <p:pic>
        <p:nvPicPr>
          <p:cNvPr id="15" name="image27.jpg">
            <a:extLst>
              <a:ext uri="{FF2B5EF4-FFF2-40B4-BE49-F238E27FC236}">
                <a16:creationId xmlns:a16="http://schemas.microsoft.com/office/drawing/2014/main" id="{2F098DD1-B428-7BB1-3CB7-CE489F4C75C9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0461" y="694186"/>
            <a:ext cx="7832884" cy="5990810"/>
          </a:xfrm>
          <a:prstGeom prst="rect">
            <a:avLst/>
          </a:prstGeom>
          <a:ln w="9525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539955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336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Quanto costa LHC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0BC9A-E926-98E2-7371-1199BAF2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25" y="1286697"/>
            <a:ext cx="10418319" cy="49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08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336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Quanto costa LHC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58</a:t>
            </a:fld>
            <a:endParaRPr/>
          </a:p>
        </p:txBody>
      </p:sp>
      <p:pic>
        <p:nvPicPr>
          <p:cNvPr id="4" name="image59.png">
            <a:extLst>
              <a:ext uri="{FF2B5EF4-FFF2-40B4-BE49-F238E27FC236}">
                <a16:creationId xmlns:a16="http://schemas.microsoft.com/office/drawing/2014/main" id="{4384CC0E-35F8-1C91-CD16-AEB86DFF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5" y="1107031"/>
            <a:ext cx="5778542" cy="360000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5" name="image60.png">
            <a:extLst>
              <a:ext uri="{FF2B5EF4-FFF2-40B4-BE49-F238E27FC236}">
                <a16:creationId xmlns:a16="http://schemas.microsoft.com/office/drawing/2014/main" id="{F212C8DA-B404-9A75-3EAB-D41B221E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60" y="3594853"/>
            <a:ext cx="5652385" cy="2409213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69678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558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Masterclass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59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87DB75-843B-BB7D-C63E-B88A389D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15" y="1272366"/>
            <a:ext cx="7772400" cy="54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76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8" name="image14.jpg">
            <a:extLst>
              <a:ext uri="{FF2B5EF4-FFF2-40B4-BE49-F238E27FC236}">
                <a16:creationId xmlns:a16="http://schemas.microsoft.com/office/drawing/2014/main" id="{4B9AB483-4205-8943-BFA0-8DD9BA658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0795"/>
            <a:ext cx="5717199" cy="40615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27">
            <a:extLst>
              <a:ext uri="{FF2B5EF4-FFF2-40B4-BE49-F238E27FC236}">
                <a16:creationId xmlns:a16="http://schemas.microsoft.com/office/drawing/2014/main" id="{4BB6B62F-6FEE-D748-B707-C163D59F490B}"/>
              </a:ext>
            </a:extLst>
          </p:cNvPr>
          <p:cNvSpPr/>
          <p:nvPr/>
        </p:nvSpPr>
        <p:spPr>
          <a:xfrm>
            <a:off x="153183" y="1787108"/>
            <a:ext cx="5545323" cy="460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Le particelle viaggiano raggruppate in pacchetti (bunch) ciascuno composto da circa 10</a:t>
            </a:r>
            <a:r>
              <a:rPr lang="it-IT" sz="2400" baseline="29999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11 </a:t>
            </a:r>
            <a:r>
              <a:rPr lang="it-IT" sz="24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particelle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Accelerazione, curvatura e focheggiamento sono effettuati per mezzo di elementi magnetici diversi lungo l’anello 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 pacchetti vengono fatti incrociare tra di loro in uno a più punti dove le particelle collidono e vengono </a:t>
            </a:r>
            <a:r>
              <a:rPr lang="it-IT" sz="2400" b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RIVELATI</a:t>
            </a:r>
            <a:r>
              <a:rPr lang="it-IT" sz="240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i prodotti delle collisioni</a:t>
            </a:r>
            <a:endParaRPr lang="it-IT" sz="200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6890854-2EDB-E94F-B184-3E359167F98D}"/>
              </a:ext>
            </a:extLst>
          </p:cNvPr>
          <p:cNvSpPr/>
          <p:nvPr/>
        </p:nvSpPr>
        <p:spPr>
          <a:xfrm>
            <a:off x="177114" y="1079413"/>
            <a:ext cx="10449997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600"/>
              </a:spcBef>
              <a:buSzPct val="100000"/>
              <a:buFont typeface="Arial"/>
              <a:buChar char="•"/>
            </a:pPr>
            <a:r>
              <a:rPr lang="it-IT" sz="240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Due fasci di particelle viaggiano in direzioni opposte (in tubi a vuoto)</a:t>
            </a:r>
            <a:endParaRPr sz="2400">
              <a:solidFill>
                <a:srgbClr val="0070C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2" name="image31.png">
            <a:extLst>
              <a:ext uri="{FF2B5EF4-FFF2-40B4-BE49-F238E27FC236}">
                <a16:creationId xmlns:a16="http://schemas.microsoft.com/office/drawing/2014/main" id="{C166FDEB-EABC-1945-8531-2EA295793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553" y="5887393"/>
            <a:ext cx="1115345" cy="70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0FF8CA-70FA-8441-9161-21BF7B95C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773" y="1643281"/>
            <a:ext cx="2021506" cy="14978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8D07331-4481-7146-9C9C-933E9A09C396}"/>
                  </a:ext>
                </a:extLst>
              </p14:cNvPr>
              <p14:cNvContentPartPr/>
              <p14:nvPr/>
            </p14:nvContentPartPr>
            <p14:xfrm>
              <a:off x="9544603" y="2627511"/>
              <a:ext cx="315360" cy="137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8D07331-4481-7146-9C9C-933E9A09C3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81963" y="2564511"/>
                <a:ext cx="44100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46C797-5705-4143-BBB4-DF2AE6967CEA}"/>
                  </a:ext>
                </a:extLst>
              </p14:cNvPr>
              <p14:cNvContentPartPr/>
              <p14:nvPr/>
            </p14:nvContentPartPr>
            <p14:xfrm>
              <a:off x="9625243" y="286727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46C797-5705-4143-BBB4-DF2AE6967C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62603" y="2804271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4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6890854-2EDB-E94F-B184-3E359167F98D}"/>
              </a:ext>
            </a:extLst>
          </p:cNvPr>
          <p:cNvSpPr/>
          <p:nvPr/>
        </p:nvSpPr>
        <p:spPr>
          <a:xfrm>
            <a:off x="325873" y="1231813"/>
            <a:ext cx="11315639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spcBef>
                <a:spcPts val="600"/>
              </a:spcBef>
              <a:buSzPct val="100000"/>
            </a:pPr>
            <a:r>
              <a:rPr lang="it-IT" sz="240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Ai Laboratori Nazionali di Frascati è stato progettato e costruito il primo collisore (elettrone – positrone) della storia, grazie a Bruno </a:t>
            </a:r>
            <a:r>
              <a:rPr lang="it-IT" sz="2400" err="1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Touschek</a:t>
            </a:r>
            <a:r>
              <a:rPr lang="it-IT" sz="240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negli anni 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9E6B26-93B9-CD57-10B7-FFC78043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31" y="2415104"/>
            <a:ext cx="9218730" cy="34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9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37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Come vengono accelerate le particelle?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24D40B-2A2B-0879-3B09-EA1914F3B1AA}"/>
              </a:ext>
            </a:extLst>
          </p:cNvPr>
          <p:cNvGrpSpPr/>
          <p:nvPr/>
        </p:nvGrpSpPr>
        <p:grpSpPr>
          <a:xfrm>
            <a:off x="457200" y="1136413"/>
            <a:ext cx="10892118" cy="5375137"/>
            <a:chOff x="457200" y="1136413"/>
            <a:chExt cx="10892118" cy="53751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A1B522-85FC-3FC9-9F68-9343ABE8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36413"/>
              <a:ext cx="10573871" cy="53751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AE9AC1-2CB0-9760-005C-7118508E05CD}"/>
                </a:ext>
              </a:extLst>
            </p:cNvPr>
            <p:cNvSpPr/>
            <p:nvPr/>
          </p:nvSpPr>
          <p:spPr>
            <a:xfrm>
              <a:off x="10847294" y="5961529"/>
              <a:ext cx="502024" cy="550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176989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428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acceleratori del CERN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279F8-80FA-F44E-B828-A996C74CBC2D}"/>
              </a:ext>
            </a:extLst>
          </p:cNvPr>
          <p:cNvSpPr/>
          <p:nvPr/>
        </p:nvSpPr>
        <p:spPr>
          <a:xfrm>
            <a:off x="7223884" y="3753230"/>
            <a:ext cx="4699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DA9"/>
              </a:buClr>
            </a:pPr>
            <a:r>
              <a:rPr lang="it-IT" sz="200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Il CERN dispone di un eccezionale complesso di acceleratori.</a:t>
            </a:r>
          </a:p>
          <a:p>
            <a:pPr>
              <a:buClr>
                <a:srgbClr val="FFFDA9"/>
              </a:buClr>
            </a:pPr>
            <a:r>
              <a:rPr lang="it-IT" sz="200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Ha il suo culmine nel </a:t>
            </a:r>
          </a:p>
          <a:p>
            <a:pPr>
              <a:buClr>
                <a:srgbClr val="FFFDA9"/>
              </a:buClr>
            </a:pPr>
            <a:r>
              <a:rPr lang="it-IT" sz="2000" b="1">
                <a:solidFill>
                  <a:srgbClr val="C0000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Large Hadron Collider (LHC)</a:t>
            </a:r>
          </a:p>
          <a:p>
            <a:pPr>
              <a:buClr>
                <a:srgbClr val="FFFDA9"/>
              </a:buClr>
            </a:pPr>
            <a:r>
              <a:rPr lang="it-IT" sz="200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Un anello di 27 km di circonferenza</a:t>
            </a:r>
          </a:p>
          <a:p>
            <a:pPr>
              <a:buClr>
                <a:srgbClr val="FFFDA9"/>
              </a:buClr>
            </a:pPr>
            <a:endParaRPr lang="it-IT" sz="2000">
              <a:solidFill>
                <a:srgbClr val="002060"/>
              </a:solidFill>
              <a:uFill>
                <a:solidFill>
                  <a:srgbClr val="FFFDA9"/>
                </a:solidFill>
              </a:uFill>
              <a:latin typeface="Avenir Book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CD8B9-60BA-9849-8BDC-5C3670CEA2BC}"/>
              </a:ext>
            </a:extLst>
          </p:cNvPr>
          <p:cNvSpPr/>
          <p:nvPr/>
        </p:nvSpPr>
        <p:spPr>
          <a:xfrm>
            <a:off x="7206963" y="5541553"/>
            <a:ext cx="4692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>
                <a:solidFill>
                  <a:srgbClr val="002060"/>
                </a:solidFill>
                <a:latin typeface="Avenir Book" panose="02000503020000020003" pitchFamily="2" charset="0"/>
              </a:rPr>
              <a:t>Numerosi esperimenti sono disposti in diversi punti del sistema di acceleratori. 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6DFAB05-CC6B-FD40-A871-7801B460B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698" y="110034"/>
            <a:ext cx="5574822" cy="339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9C800-850C-9241-B211-6DF1181F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5" y="1232089"/>
            <a:ext cx="6772225" cy="5079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315639-7EC8-FF42-B32D-138BE7177D73}"/>
              </a:ext>
            </a:extLst>
          </p:cNvPr>
          <p:cNvSpPr txBox="1"/>
          <p:nvPr/>
        </p:nvSpPr>
        <p:spPr>
          <a:xfrm rot="618014">
            <a:off x="1590294" y="4668431"/>
            <a:ext cx="6315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r>
              <a:rPr kumimoji="0" lang="en-IT" sz="2000" b="1" i="0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Fill>
                  <a:solidFill>
                    <a:srgbClr val="FFFFFF"/>
                  </a:solidFill>
                </a:uFill>
                <a:sym typeface="Helvetica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2D3A49-B739-AB43-8BFF-AFAA5805E1C0}"/>
              </a:ext>
            </a:extLst>
          </p:cNvPr>
          <p:cNvSpPr txBox="1"/>
          <p:nvPr/>
        </p:nvSpPr>
        <p:spPr>
          <a:xfrm rot="508115">
            <a:off x="2311472" y="4802736"/>
            <a:ext cx="82875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r>
              <a:rPr kumimoji="0" lang="en-IT" sz="2000" b="1" i="0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Fill>
                  <a:solidFill>
                    <a:srgbClr val="FFFFFF"/>
                  </a:solidFill>
                </a:uFill>
                <a:sym typeface="Helvetica"/>
              </a:rPr>
              <a:t>27 km</a:t>
            </a:r>
          </a:p>
        </p:txBody>
      </p:sp>
    </p:spTree>
    <p:extLst>
      <p:ext uri="{BB962C8B-B14F-4D97-AF65-F5344CB8AC3E}">
        <p14:creationId xmlns:p14="http://schemas.microsoft.com/office/powerpoint/2010/main" val="3149596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37154</TotalTime>
  <Words>2498</Words>
  <Application>Microsoft Macintosh PowerPoint</Application>
  <PresentationFormat>Widescreen</PresentationFormat>
  <Paragraphs>320</Paragraphs>
  <Slides>59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Avenir Book</vt:lpstr>
      <vt:lpstr>Bradley Hand</vt:lpstr>
      <vt:lpstr>CabinRegular</vt:lpstr>
      <vt:lpstr>Calibri</vt:lpstr>
      <vt:lpstr>Calibri Light</vt:lpstr>
      <vt:lpstr>Courier New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Mauro Iodice</dc:creator>
  <cp:lastModifiedBy>Mauro Iodice</cp:lastModifiedBy>
  <cp:revision>273</cp:revision>
  <cp:lastPrinted>2021-04-27T16:20:03Z</cp:lastPrinted>
  <dcterms:created xsi:type="dcterms:W3CDTF">2021-04-18T15:55:18Z</dcterms:created>
  <dcterms:modified xsi:type="dcterms:W3CDTF">2025-03-24T23:07:33Z</dcterms:modified>
</cp:coreProperties>
</file>