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61" r:id="rId5"/>
    <p:sldId id="262" r:id="rId6"/>
    <p:sldId id="257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8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2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0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7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9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1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9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7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7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2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6E83-5A11-43FF-8769-8C7FED1A63FA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D875-3AEE-490B-B0C8-BCAB253A6B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3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74"/>
            <a:ext cx="9144000" cy="6126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03469" y="92054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Mimosis_1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8633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7423" r="5113" b="7423"/>
          <a:stretch/>
        </p:blipFill>
        <p:spPr>
          <a:xfrm>
            <a:off x="417160" y="384676"/>
            <a:ext cx="8351304" cy="446868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ZoneTexte 5"/>
          <p:cNvSpPr txBox="1"/>
          <p:nvPr/>
        </p:nvSpPr>
        <p:spPr>
          <a:xfrm>
            <a:off x="2986514" y="1001855"/>
            <a:ext cx="3217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MIMOSIS-1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1024 x 504 pixels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Pixel pitch: ~30 x 27 µm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200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kfr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/s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76228" y="398586"/>
            <a:ext cx="46892" cy="4423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7160" y="295503"/>
            <a:ext cx="83513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835790" y="2925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31 mm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369056" y="180175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17.2 mm</a:t>
            </a:r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843040" y="398586"/>
            <a:ext cx="10250" cy="36341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5400000">
            <a:off x="8451005" y="1464977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13.55 mm</a:t>
            </a:r>
            <a:endParaRPr lang="en-GB" dirty="0"/>
          </a:p>
        </p:txBody>
      </p:sp>
      <p:sp>
        <p:nvSpPr>
          <p:cNvPr id="2" name="Flèche vers le bas 1"/>
          <p:cNvSpPr/>
          <p:nvPr/>
        </p:nvSpPr>
        <p:spPr>
          <a:xfrm rot="10800000">
            <a:off x="679938" y="4942528"/>
            <a:ext cx="38686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417160" y="57937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 smtClean="0"/>
              <a:t>Clk</a:t>
            </a:r>
            <a:r>
              <a:rPr lang="en-GB" sz="1200" dirty="0" smtClean="0"/>
              <a:t> PLL </a:t>
            </a:r>
          </a:p>
          <a:p>
            <a:pPr algn="ctr"/>
            <a:r>
              <a:rPr lang="en-GB" sz="1200" dirty="0" smtClean="0"/>
              <a:t>(40MHz)</a:t>
            </a:r>
            <a:endParaRPr lang="en-GB" sz="1200" dirty="0"/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1711569" y="4942528"/>
            <a:ext cx="38686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1448791" y="5793700"/>
            <a:ext cx="96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Slow control</a:t>
            </a:r>
          </a:p>
          <a:p>
            <a:pPr algn="ctr"/>
            <a:r>
              <a:rPr lang="en-GB" sz="1200" dirty="0" smtClean="0"/>
              <a:t>I2C</a:t>
            </a:r>
            <a:endParaRPr lang="en-GB" sz="1200" dirty="0"/>
          </a:p>
        </p:txBody>
      </p:sp>
      <p:sp>
        <p:nvSpPr>
          <p:cNvPr id="16" name="Flèche vers le bas 15"/>
          <p:cNvSpPr/>
          <p:nvPr/>
        </p:nvSpPr>
        <p:spPr>
          <a:xfrm>
            <a:off x="7789984" y="4942528"/>
            <a:ext cx="38686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7347750" y="5793699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Output </a:t>
            </a:r>
            <a:r>
              <a:rPr lang="en-GB" sz="1200" dirty="0" err="1" smtClean="0"/>
              <a:t>Clk</a:t>
            </a:r>
            <a:r>
              <a:rPr lang="en-GB" sz="1200" dirty="0" smtClean="0"/>
              <a:t> (160MHz)</a:t>
            </a:r>
          </a:p>
          <a:p>
            <a:pPr algn="ctr"/>
            <a:r>
              <a:rPr lang="en-GB" sz="1200" dirty="0" smtClean="0"/>
              <a:t>Data Marker (5µs)</a:t>
            </a:r>
            <a:endParaRPr lang="en-GB" sz="1200" dirty="0"/>
          </a:p>
        </p:txBody>
      </p:sp>
      <p:sp>
        <p:nvSpPr>
          <p:cNvPr id="18" name="Flèche vers le bas 17"/>
          <p:cNvSpPr/>
          <p:nvPr/>
        </p:nvSpPr>
        <p:spPr>
          <a:xfrm>
            <a:off x="5981538" y="4942528"/>
            <a:ext cx="38686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5539304" y="5793699"/>
            <a:ext cx="138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1 to 8 Data Output </a:t>
            </a:r>
          </a:p>
          <a:p>
            <a:pPr algn="ctr"/>
            <a:r>
              <a:rPr lang="en-GB" sz="1200" dirty="0" smtClean="0"/>
              <a:t>(320MHz)</a:t>
            </a:r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70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7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5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2" y="66302"/>
            <a:ext cx="9194122" cy="57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07504" y="188640"/>
          <a:ext cx="936104" cy="4464496"/>
        </p:xfrm>
        <a:graphic>
          <a:graphicData uri="http://schemas.openxmlformats.org/drawingml/2006/table">
            <a:tbl>
              <a:tblPr/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1007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138" y="48691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 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3" y="48691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 7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3563888" y="188640"/>
          <a:ext cx="936104" cy="4464496"/>
        </p:xfrm>
        <a:graphic>
          <a:graphicData uri="http://schemas.openxmlformats.org/drawingml/2006/table">
            <a:tbl>
              <a:tblPr/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03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1007</a:t>
                      </a:r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>
            <a:off x="107504" y="116632"/>
            <a:ext cx="43748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051336" y="23488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483768" y="23488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15816" y="234816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45568" y="316800"/>
            <a:ext cx="504000" cy="4219200"/>
          </a:xfrm>
          <a:custGeom>
            <a:avLst/>
            <a:gdLst>
              <a:gd name="connsiteX0" fmla="*/ 0 w 504000"/>
              <a:gd name="connsiteY0" fmla="*/ 0 h 3945600"/>
              <a:gd name="connsiteX1" fmla="*/ 504000 w 504000"/>
              <a:gd name="connsiteY1" fmla="*/ 0 h 3945600"/>
              <a:gd name="connsiteX2" fmla="*/ 504000 w 504000"/>
              <a:gd name="connsiteY2" fmla="*/ 316800 h 3945600"/>
              <a:gd name="connsiteX3" fmla="*/ 7200 w 504000"/>
              <a:gd name="connsiteY3" fmla="*/ 309600 h 3945600"/>
              <a:gd name="connsiteX4" fmla="*/ 7200 w 504000"/>
              <a:gd name="connsiteY4" fmla="*/ 604800 h 3945600"/>
              <a:gd name="connsiteX5" fmla="*/ 496800 w 504000"/>
              <a:gd name="connsiteY5" fmla="*/ 604800 h 3945600"/>
              <a:gd name="connsiteX6" fmla="*/ 489600 w 504000"/>
              <a:gd name="connsiteY6" fmla="*/ 871200 h 3945600"/>
              <a:gd name="connsiteX7" fmla="*/ 28800 w 504000"/>
              <a:gd name="connsiteY7" fmla="*/ 864000 h 3945600"/>
              <a:gd name="connsiteX8" fmla="*/ 21600 w 504000"/>
              <a:gd name="connsiteY8" fmla="*/ 1166400 h 3945600"/>
              <a:gd name="connsiteX9" fmla="*/ 475200 w 504000"/>
              <a:gd name="connsiteY9" fmla="*/ 1166400 h 3945600"/>
              <a:gd name="connsiteX10" fmla="*/ 475200 w 504000"/>
              <a:gd name="connsiteY10" fmla="*/ 1454400 h 3945600"/>
              <a:gd name="connsiteX11" fmla="*/ 57600 w 504000"/>
              <a:gd name="connsiteY11" fmla="*/ 1454400 h 3945600"/>
              <a:gd name="connsiteX12" fmla="*/ 57600 w 504000"/>
              <a:gd name="connsiteY12" fmla="*/ 1735200 h 3945600"/>
              <a:gd name="connsiteX13" fmla="*/ 446400 w 504000"/>
              <a:gd name="connsiteY13" fmla="*/ 1742400 h 3945600"/>
              <a:gd name="connsiteX14" fmla="*/ 439200 w 504000"/>
              <a:gd name="connsiteY14" fmla="*/ 1994400 h 3945600"/>
              <a:gd name="connsiteX15" fmla="*/ 36000 w 504000"/>
              <a:gd name="connsiteY15" fmla="*/ 1987200 h 3945600"/>
              <a:gd name="connsiteX16" fmla="*/ 36000 w 504000"/>
              <a:gd name="connsiteY16" fmla="*/ 2260800 h 3945600"/>
              <a:gd name="connsiteX17" fmla="*/ 446400 w 504000"/>
              <a:gd name="connsiteY17" fmla="*/ 2268000 h 3945600"/>
              <a:gd name="connsiteX18" fmla="*/ 439200 w 504000"/>
              <a:gd name="connsiteY18" fmla="*/ 2534400 h 3945600"/>
              <a:gd name="connsiteX19" fmla="*/ 64800 w 504000"/>
              <a:gd name="connsiteY19" fmla="*/ 2534400 h 3945600"/>
              <a:gd name="connsiteX20" fmla="*/ 72000 w 504000"/>
              <a:gd name="connsiteY20" fmla="*/ 2815200 h 3945600"/>
              <a:gd name="connsiteX21" fmla="*/ 417600 w 504000"/>
              <a:gd name="connsiteY21" fmla="*/ 2800800 h 3945600"/>
              <a:gd name="connsiteX22" fmla="*/ 424800 w 504000"/>
              <a:gd name="connsiteY22" fmla="*/ 3096000 h 3945600"/>
              <a:gd name="connsiteX23" fmla="*/ 64800 w 504000"/>
              <a:gd name="connsiteY23" fmla="*/ 3081600 h 3945600"/>
              <a:gd name="connsiteX24" fmla="*/ 64800 w 504000"/>
              <a:gd name="connsiteY24" fmla="*/ 3376800 h 3945600"/>
              <a:gd name="connsiteX25" fmla="*/ 439200 w 504000"/>
              <a:gd name="connsiteY25" fmla="*/ 3369600 h 3945600"/>
              <a:gd name="connsiteX26" fmla="*/ 424800 w 504000"/>
              <a:gd name="connsiteY26" fmla="*/ 3672000 h 3945600"/>
              <a:gd name="connsiteX27" fmla="*/ 14400 w 504000"/>
              <a:gd name="connsiteY27" fmla="*/ 3664800 h 3945600"/>
              <a:gd name="connsiteX28" fmla="*/ 28800 w 504000"/>
              <a:gd name="connsiteY28" fmla="*/ 3945600 h 3945600"/>
              <a:gd name="connsiteX29" fmla="*/ 396000 w 504000"/>
              <a:gd name="connsiteY29" fmla="*/ 3931200 h 3945600"/>
              <a:gd name="connsiteX30" fmla="*/ 381600 w 504000"/>
              <a:gd name="connsiteY30" fmla="*/ 3938400 h 3945600"/>
              <a:gd name="connsiteX31" fmla="*/ 381600 w 504000"/>
              <a:gd name="connsiteY31" fmla="*/ 3938400 h 3945600"/>
              <a:gd name="connsiteX0" fmla="*/ 0 w 504000"/>
              <a:gd name="connsiteY0" fmla="*/ 0 h 4190400"/>
              <a:gd name="connsiteX1" fmla="*/ 504000 w 504000"/>
              <a:gd name="connsiteY1" fmla="*/ 0 h 4190400"/>
              <a:gd name="connsiteX2" fmla="*/ 504000 w 504000"/>
              <a:gd name="connsiteY2" fmla="*/ 316800 h 4190400"/>
              <a:gd name="connsiteX3" fmla="*/ 7200 w 504000"/>
              <a:gd name="connsiteY3" fmla="*/ 309600 h 4190400"/>
              <a:gd name="connsiteX4" fmla="*/ 7200 w 504000"/>
              <a:gd name="connsiteY4" fmla="*/ 604800 h 4190400"/>
              <a:gd name="connsiteX5" fmla="*/ 496800 w 504000"/>
              <a:gd name="connsiteY5" fmla="*/ 604800 h 4190400"/>
              <a:gd name="connsiteX6" fmla="*/ 489600 w 504000"/>
              <a:gd name="connsiteY6" fmla="*/ 871200 h 4190400"/>
              <a:gd name="connsiteX7" fmla="*/ 28800 w 504000"/>
              <a:gd name="connsiteY7" fmla="*/ 864000 h 4190400"/>
              <a:gd name="connsiteX8" fmla="*/ 21600 w 504000"/>
              <a:gd name="connsiteY8" fmla="*/ 1166400 h 4190400"/>
              <a:gd name="connsiteX9" fmla="*/ 475200 w 504000"/>
              <a:gd name="connsiteY9" fmla="*/ 1166400 h 4190400"/>
              <a:gd name="connsiteX10" fmla="*/ 475200 w 504000"/>
              <a:gd name="connsiteY10" fmla="*/ 1454400 h 4190400"/>
              <a:gd name="connsiteX11" fmla="*/ 57600 w 504000"/>
              <a:gd name="connsiteY11" fmla="*/ 1454400 h 4190400"/>
              <a:gd name="connsiteX12" fmla="*/ 57600 w 504000"/>
              <a:gd name="connsiteY12" fmla="*/ 1735200 h 4190400"/>
              <a:gd name="connsiteX13" fmla="*/ 446400 w 504000"/>
              <a:gd name="connsiteY13" fmla="*/ 1742400 h 4190400"/>
              <a:gd name="connsiteX14" fmla="*/ 439200 w 504000"/>
              <a:gd name="connsiteY14" fmla="*/ 1994400 h 4190400"/>
              <a:gd name="connsiteX15" fmla="*/ 36000 w 504000"/>
              <a:gd name="connsiteY15" fmla="*/ 1987200 h 4190400"/>
              <a:gd name="connsiteX16" fmla="*/ 36000 w 504000"/>
              <a:gd name="connsiteY16" fmla="*/ 2260800 h 4190400"/>
              <a:gd name="connsiteX17" fmla="*/ 446400 w 504000"/>
              <a:gd name="connsiteY17" fmla="*/ 2268000 h 4190400"/>
              <a:gd name="connsiteX18" fmla="*/ 439200 w 504000"/>
              <a:gd name="connsiteY18" fmla="*/ 2534400 h 4190400"/>
              <a:gd name="connsiteX19" fmla="*/ 64800 w 504000"/>
              <a:gd name="connsiteY19" fmla="*/ 2534400 h 4190400"/>
              <a:gd name="connsiteX20" fmla="*/ 72000 w 504000"/>
              <a:gd name="connsiteY20" fmla="*/ 2815200 h 4190400"/>
              <a:gd name="connsiteX21" fmla="*/ 417600 w 504000"/>
              <a:gd name="connsiteY21" fmla="*/ 2800800 h 4190400"/>
              <a:gd name="connsiteX22" fmla="*/ 424800 w 504000"/>
              <a:gd name="connsiteY22" fmla="*/ 3096000 h 4190400"/>
              <a:gd name="connsiteX23" fmla="*/ 64800 w 504000"/>
              <a:gd name="connsiteY23" fmla="*/ 3081600 h 4190400"/>
              <a:gd name="connsiteX24" fmla="*/ 64800 w 504000"/>
              <a:gd name="connsiteY24" fmla="*/ 3376800 h 4190400"/>
              <a:gd name="connsiteX25" fmla="*/ 439200 w 504000"/>
              <a:gd name="connsiteY25" fmla="*/ 3369600 h 4190400"/>
              <a:gd name="connsiteX26" fmla="*/ 424800 w 504000"/>
              <a:gd name="connsiteY26" fmla="*/ 3672000 h 4190400"/>
              <a:gd name="connsiteX27" fmla="*/ 14400 w 504000"/>
              <a:gd name="connsiteY27" fmla="*/ 3664800 h 4190400"/>
              <a:gd name="connsiteX28" fmla="*/ 28800 w 504000"/>
              <a:gd name="connsiteY28" fmla="*/ 3945600 h 4190400"/>
              <a:gd name="connsiteX29" fmla="*/ 396000 w 504000"/>
              <a:gd name="connsiteY29" fmla="*/ 3931200 h 4190400"/>
              <a:gd name="connsiteX30" fmla="*/ 381600 w 504000"/>
              <a:gd name="connsiteY30" fmla="*/ 3938400 h 4190400"/>
              <a:gd name="connsiteX31" fmla="*/ 388800 w 504000"/>
              <a:gd name="connsiteY31" fmla="*/ 4190400 h 4190400"/>
              <a:gd name="connsiteX0" fmla="*/ 0 w 504000"/>
              <a:gd name="connsiteY0" fmla="*/ 0 h 4183200"/>
              <a:gd name="connsiteX1" fmla="*/ 504000 w 504000"/>
              <a:gd name="connsiteY1" fmla="*/ 0 h 4183200"/>
              <a:gd name="connsiteX2" fmla="*/ 504000 w 504000"/>
              <a:gd name="connsiteY2" fmla="*/ 316800 h 4183200"/>
              <a:gd name="connsiteX3" fmla="*/ 7200 w 504000"/>
              <a:gd name="connsiteY3" fmla="*/ 309600 h 4183200"/>
              <a:gd name="connsiteX4" fmla="*/ 7200 w 504000"/>
              <a:gd name="connsiteY4" fmla="*/ 604800 h 4183200"/>
              <a:gd name="connsiteX5" fmla="*/ 496800 w 504000"/>
              <a:gd name="connsiteY5" fmla="*/ 604800 h 4183200"/>
              <a:gd name="connsiteX6" fmla="*/ 489600 w 504000"/>
              <a:gd name="connsiteY6" fmla="*/ 871200 h 4183200"/>
              <a:gd name="connsiteX7" fmla="*/ 28800 w 504000"/>
              <a:gd name="connsiteY7" fmla="*/ 864000 h 4183200"/>
              <a:gd name="connsiteX8" fmla="*/ 21600 w 504000"/>
              <a:gd name="connsiteY8" fmla="*/ 1166400 h 4183200"/>
              <a:gd name="connsiteX9" fmla="*/ 475200 w 504000"/>
              <a:gd name="connsiteY9" fmla="*/ 1166400 h 4183200"/>
              <a:gd name="connsiteX10" fmla="*/ 475200 w 504000"/>
              <a:gd name="connsiteY10" fmla="*/ 1454400 h 4183200"/>
              <a:gd name="connsiteX11" fmla="*/ 57600 w 504000"/>
              <a:gd name="connsiteY11" fmla="*/ 1454400 h 4183200"/>
              <a:gd name="connsiteX12" fmla="*/ 57600 w 504000"/>
              <a:gd name="connsiteY12" fmla="*/ 1735200 h 4183200"/>
              <a:gd name="connsiteX13" fmla="*/ 446400 w 504000"/>
              <a:gd name="connsiteY13" fmla="*/ 1742400 h 4183200"/>
              <a:gd name="connsiteX14" fmla="*/ 439200 w 504000"/>
              <a:gd name="connsiteY14" fmla="*/ 1994400 h 4183200"/>
              <a:gd name="connsiteX15" fmla="*/ 36000 w 504000"/>
              <a:gd name="connsiteY15" fmla="*/ 1987200 h 4183200"/>
              <a:gd name="connsiteX16" fmla="*/ 36000 w 504000"/>
              <a:gd name="connsiteY16" fmla="*/ 2260800 h 4183200"/>
              <a:gd name="connsiteX17" fmla="*/ 446400 w 504000"/>
              <a:gd name="connsiteY17" fmla="*/ 2268000 h 4183200"/>
              <a:gd name="connsiteX18" fmla="*/ 439200 w 504000"/>
              <a:gd name="connsiteY18" fmla="*/ 2534400 h 4183200"/>
              <a:gd name="connsiteX19" fmla="*/ 64800 w 504000"/>
              <a:gd name="connsiteY19" fmla="*/ 2534400 h 4183200"/>
              <a:gd name="connsiteX20" fmla="*/ 72000 w 504000"/>
              <a:gd name="connsiteY20" fmla="*/ 2815200 h 4183200"/>
              <a:gd name="connsiteX21" fmla="*/ 417600 w 504000"/>
              <a:gd name="connsiteY21" fmla="*/ 2800800 h 4183200"/>
              <a:gd name="connsiteX22" fmla="*/ 424800 w 504000"/>
              <a:gd name="connsiteY22" fmla="*/ 3096000 h 4183200"/>
              <a:gd name="connsiteX23" fmla="*/ 64800 w 504000"/>
              <a:gd name="connsiteY23" fmla="*/ 3081600 h 4183200"/>
              <a:gd name="connsiteX24" fmla="*/ 64800 w 504000"/>
              <a:gd name="connsiteY24" fmla="*/ 3376800 h 4183200"/>
              <a:gd name="connsiteX25" fmla="*/ 439200 w 504000"/>
              <a:gd name="connsiteY25" fmla="*/ 3369600 h 4183200"/>
              <a:gd name="connsiteX26" fmla="*/ 424800 w 504000"/>
              <a:gd name="connsiteY26" fmla="*/ 3672000 h 4183200"/>
              <a:gd name="connsiteX27" fmla="*/ 14400 w 504000"/>
              <a:gd name="connsiteY27" fmla="*/ 3664800 h 4183200"/>
              <a:gd name="connsiteX28" fmla="*/ 28800 w 504000"/>
              <a:gd name="connsiteY28" fmla="*/ 3945600 h 4183200"/>
              <a:gd name="connsiteX29" fmla="*/ 396000 w 504000"/>
              <a:gd name="connsiteY29" fmla="*/ 3931200 h 4183200"/>
              <a:gd name="connsiteX30" fmla="*/ 381600 w 504000"/>
              <a:gd name="connsiteY30" fmla="*/ 3938400 h 4183200"/>
              <a:gd name="connsiteX31" fmla="*/ 388800 w 504000"/>
              <a:gd name="connsiteY31" fmla="*/ 4183200 h 4183200"/>
              <a:gd name="connsiteX0" fmla="*/ 0 w 504000"/>
              <a:gd name="connsiteY0" fmla="*/ 0 h 4183200"/>
              <a:gd name="connsiteX1" fmla="*/ 504000 w 504000"/>
              <a:gd name="connsiteY1" fmla="*/ 0 h 4183200"/>
              <a:gd name="connsiteX2" fmla="*/ 504000 w 504000"/>
              <a:gd name="connsiteY2" fmla="*/ 316800 h 4183200"/>
              <a:gd name="connsiteX3" fmla="*/ 7200 w 504000"/>
              <a:gd name="connsiteY3" fmla="*/ 309600 h 4183200"/>
              <a:gd name="connsiteX4" fmla="*/ 7200 w 504000"/>
              <a:gd name="connsiteY4" fmla="*/ 604800 h 4183200"/>
              <a:gd name="connsiteX5" fmla="*/ 496800 w 504000"/>
              <a:gd name="connsiteY5" fmla="*/ 604800 h 4183200"/>
              <a:gd name="connsiteX6" fmla="*/ 489600 w 504000"/>
              <a:gd name="connsiteY6" fmla="*/ 871200 h 4183200"/>
              <a:gd name="connsiteX7" fmla="*/ 28800 w 504000"/>
              <a:gd name="connsiteY7" fmla="*/ 864000 h 4183200"/>
              <a:gd name="connsiteX8" fmla="*/ 21600 w 504000"/>
              <a:gd name="connsiteY8" fmla="*/ 1166400 h 4183200"/>
              <a:gd name="connsiteX9" fmla="*/ 475200 w 504000"/>
              <a:gd name="connsiteY9" fmla="*/ 1166400 h 4183200"/>
              <a:gd name="connsiteX10" fmla="*/ 475200 w 504000"/>
              <a:gd name="connsiteY10" fmla="*/ 1454400 h 4183200"/>
              <a:gd name="connsiteX11" fmla="*/ 57600 w 504000"/>
              <a:gd name="connsiteY11" fmla="*/ 1454400 h 4183200"/>
              <a:gd name="connsiteX12" fmla="*/ 57600 w 504000"/>
              <a:gd name="connsiteY12" fmla="*/ 1735200 h 4183200"/>
              <a:gd name="connsiteX13" fmla="*/ 446400 w 504000"/>
              <a:gd name="connsiteY13" fmla="*/ 1742400 h 4183200"/>
              <a:gd name="connsiteX14" fmla="*/ 439200 w 504000"/>
              <a:gd name="connsiteY14" fmla="*/ 1994400 h 4183200"/>
              <a:gd name="connsiteX15" fmla="*/ 36000 w 504000"/>
              <a:gd name="connsiteY15" fmla="*/ 1987200 h 4183200"/>
              <a:gd name="connsiteX16" fmla="*/ 36000 w 504000"/>
              <a:gd name="connsiteY16" fmla="*/ 2260800 h 4183200"/>
              <a:gd name="connsiteX17" fmla="*/ 446400 w 504000"/>
              <a:gd name="connsiteY17" fmla="*/ 2268000 h 4183200"/>
              <a:gd name="connsiteX18" fmla="*/ 439200 w 504000"/>
              <a:gd name="connsiteY18" fmla="*/ 2534400 h 4183200"/>
              <a:gd name="connsiteX19" fmla="*/ 64800 w 504000"/>
              <a:gd name="connsiteY19" fmla="*/ 2534400 h 4183200"/>
              <a:gd name="connsiteX20" fmla="*/ 72000 w 504000"/>
              <a:gd name="connsiteY20" fmla="*/ 2815200 h 4183200"/>
              <a:gd name="connsiteX21" fmla="*/ 417600 w 504000"/>
              <a:gd name="connsiteY21" fmla="*/ 2800800 h 4183200"/>
              <a:gd name="connsiteX22" fmla="*/ 424800 w 504000"/>
              <a:gd name="connsiteY22" fmla="*/ 3096000 h 4183200"/>
              <a:gd name="connsiteX23" fmla="*/ 64800 w 504000"/>
              <a:gd name="connsiteY23" fmla="*/ 3081600 h 4183200"/>
              <a:gd name="connsiteX24" fmla="*/ 64800 w 504000"/>
              <a:gd name="connsiteY24" fmla="*/ 3376800 h 4183200"/>
              <a:gd name="connsiteX25" fmla="*/ 439200 w 504000"/>
              <a:gd name="connsiteY25" fmla="*/ 3369600 h 4183200"/>
              <a:gd name="connsiteX26" fmla="*/ 424800 w 504000"/>
              <a:gd name="connsiteY26" fmla="*/ 3672000 h 4183200"/>
              <a:gd name="connsiteX27" fmla="*/ 14400 w 504000"/>
              <a:gd name="connsiteY27" fmla="*/ 3664800 h 4183200"/>
              <a:gd name="connsiteX28" fmla="*/ 28800 w 504000"/>
              <a:gd name="connsiteY28" fmla="*/ 3945600 h 4183200"/>
              <a:gd name="connsiteX29" fmla="*/ 396000 w 504000"/>
              <a:gd name="connsiteY29" fmla="*/ 3931200 h 4183200"/>
              <a:gd name="connsiteX30" fmla="*/ 381600 w 504000"/>
              <a:gd name="connsiteY30" fmla="*/ 3938400 h 4183200"/>
              <a:gd name="connsiteX31" fmla="*/ 410400 w 504000"/>
              <a:gd name="connsiteY31" fmla="*/ 4183200 h 4183200"/>
              <a:gd name="connsiteX0" fmla="*/ 0 w 504000"/>
              <a:gd name="connsiteY0" fmla="*/ 0 h 4190400"/>
              <a:gd name="connsiteX1" fmla="*/ 504000 w 504000"/>
              <a:gd name="connsiteY1" fmla="*/ 0 h 4190400"/>
              <a:gd name="connsiteX2" fmla="*/ 504000 w 504000"/>
              <a:gd name="connsiteY2" fmla="*/ 316800 h 4190400"/>
              <a:gd name="connsiteX3" fmla="*/ 7200 w 504000"/>
              <a:gd name="connsiteY3" fmla="*/ 309600 h 4190400"/>
              <a:gd name="connsiteX4" fmla="*/ 7200 w 504000"/>
              <a:gd name="connsiteY4" fmla="*/ 604800 h 4190400"/>
              <a:gd name="connsiteX5" fmla="*/ 496800 w 504000"/>
              <a:gd name="connsiteY5" fmla="*/ 604800 h 4190400"/>
              <a:gd name="connsiteX6" fmla="*/ 489600 w 504000"/>
              <a:gd name="connsiteY6" fmla="*/ 871200 h 4190400"/>
              <a:gd name="connsiteX7" fmla="*/ 28800 w 504000"/>
              <a:gd name="connsiteY7" fmla="*/ 864000 h 4190400"/>
              <a:gd name="connsiteX8" fmla="*/ 21600 w 504000"/>
              <a:gd name="connsiteY8" fmla="*/ 1166400 h 4190400"/>
              <a:gd name="connsiteX9" fmla="*/ 475200 w 504000"/>
              <a:gd name="connsiteY9" fmla="*/ 1166400 h 4190400"/>
              <a:gd name="connsiteX10" fmla="*/ 475200 w 504000"/>
              <a:gd name="connsiteY10" fmla="*/ 1454400 h 4190400"/>
              <a:gd name="connsiteX11" fmla="*/ 57600 w 504000"/>
              <a:gd name="connsiteY11" fmla="*/ 1454400 h 4190400"/>
              <a:gd name="connsiteX12" fmla="*/ 57600 w 504000"/>
              <a:gd name="connsiteY12" fmla="*/ 1735200 h 4190400"/>
              <a:gd name="connsiteX13" fmla="*/ 446400 w 504000"/>
              <a:gd name="connsiteY13" fmla="*/ 1742400 h 4190400"/>
              <a:gd name="connsiteX14" fmla="*/ 439200 w 504000"/>
              <a:gd name="connsiteY14" fmla="*/ 1994400 h 4190400"/>
              <a:gd name="connsiteX15" fmla="*/ 36000 w 504000"/>
              <a:gd name="connsiteY15" fmla="*/ 1987200 h 4190400"/>
              <a:gd name="connsiteX16" fmla="*/ 36000 w 504000"/>
              <a:gd name="connsiteY16" fmla="*/ 2260800 h 4190400"/>
              <a:gd name="connsiteX17" fmla="*/ 446400 w 504000"/>
              <a:gd name="connsiteY17" fmla="*/ 2268000 h 4190400"/>
              <a:gd name="connsiteX18" fmla="*/ 439200 w 504000"/>
              <a:gd name="connsiteY18" fmla="*/ 2534400 h 4190400"/>
              <a:gd name="connsiteX19" fmla="*/ 64800 w 504000"/>
              <a:gd name="connsiteY19" fmla="*/ 2534400 h 4190400"/>
              <a:gd name="connsiteX20" fmla="*/ 72000 w 504000"/>
              <a:gd name="connsiteY20" fmla="*/ 2815200 h 4190400"/>
              <a:gd name="connsiteX21" fmla="*/ 417600 w 504000"/>
              <a:gd name="connsiteY21" fmla="*/ 2800800 h 4190400"/>
              <a:gd name="connsiteX22" fmla="*/ 424800 w 504000"/>
              <a:gd name="connsiteY22" fmla="*/ 3096000 h 4190400"/>
              <a:gd name="connsiteX23" fmla="*/ 64800 w 504000"/>
              <a:gd name="connsiteY23" fmla="*/ 3081600 h 4190400"/>
              <a:gd name="connsiteX24" fmla="*/ 64800 w 504000"/>
              <a:gd name="connsiteY24" fmla="*/ 3376800 h 4190400"/>
              <a:gd name="connsiteX25" fmla="*/ 439200 w 504000"/>
              <a:gd name="connsiteY25" fmla="*/ 3369600 h 4190400"/>
              <a:gd name="connsiteX26" fmla="*/ 424800 w 504000"/>
              <a:gd name="connsiteY26" fmla="*/ 3672000 h 4190400"/>
              <a:gd name="connsiteX27" fmla="*/ 14400 w 504000"/>
              <a:gd name="connsiteY27" fmla="*/ 3664800 h 4190400"/>
              <a:gd name="connsiteX28" fmla="*/ 28800 w 504000"/>
              <a:gd name="connsiteY28" fmla="*/ 3945600 h 4190400"/>
              <a:gd name="connsiteX29" fmla="*/ 396000 w 504000"/>
              <a:gd name="connsiteY29" fmla="*/ 3931200 h 4190400"/>
              <a:gd name="connsiteX30" fmla="*/ 381600 w 504000"/>
              <a:gd name="connsiteY30" fmla="*/ 3938400 h 4190400"/>
              <a:gd name="connsiteX31" fmla="*/ 367200 w 504000"/>
              <a:gd name="connsiteY31" fmla="*/ 4190400 h 4190400"/>
              <a:gd name="connsiteX0" fmla="*/ 0 w 504000"/>
              <a:gd name="connsiteY0" fmla="*/ 0 h 4190400"/>
              <a:gd name="connsiteX1" fmla="*/ 504000 w 504000"/>
              <a:gd name="connsiteY1" fmla="*/ 0 h 4190400"/>
              <a:gd name="connsiteX2" fmla="*/ 504000 w 504000"/>
              <a:gd name="connsiteY2" fmla="*/ 316800 h 4190400"/>
              <a:gd name="connsiteX3" fmla="*/ 7200 w 504000"/>
              <a:gd name="connsiteY3" fmla="*/ 309600 h 4190400"/>
              <a:gd name="connsiteX4" fmla="*/ 7200 w 504000"/>
              <a:gd name="connsiteY4" fmla="*/ 604800 h 4190400"/>
              <a:gd name="connsiteX5" fmla="*/ 496800 w 504000"/>
              <a:gd name="connsiteY5" fmla="*/ 604800 h 4190400"/>
              <a:gd name="connsiteX6" fmla="*/ 489600 w 504000"/>
              <a:gd name="connsiteY6" fmla="*/ 871200 h 4190400"/>
              <a:gd name="connsiteX7" fmla="*/ 28800 w 504000"/>
              <a:gd name="connsiteY7" fmla="*/ 864000 h 4190400"/>
              <a:gd name="connsiteX8" fmla="*/ 21600 w 504000"/>
              <a:gd name="connsiteY8" fmla="*/ 1166400 h 4190400"/>
              <a:gd name="connsiteX9" fmla="*/ 475200 w 504000"/>
              <a:gd name="connsiteY9" fmla="*/ 1166400 h 4190400"/>
              <a:gd name="connsiteX10" fmla="*/ 475200 w 504000"/>
              <a:gd name="connsiteY10" fmla="*/ 1454400 h 4190400"/>
              <a:gd name="connsiteX11" fmla="*/ 57600 w 504000"/>
              <a:gd name="connsiteY11" fmla="*/ 1454400 h 4190400"/>
              <a:gd name="connsiteX12" fmla="*/ 57600 w 504000"/>
              <a:gd name="connsiteY12" fmla="*/ 1735200 h 4190400"/>
              <a:gd name="connsiteX13" fmla="*/ 446400 w 504000"/>
              <a:gd name="connsiteY13" fmla="*/ 1742400 h 4190400"/>
              <a:gd name="connsiteX14" fmla="*/ 439200 w 504000"/>
              <a:gd name="connsiteY14" fmla="*/ 1994400 h 4190400"/>
              <a:gd name="connsiteX15" fmla="*/ 36000 w 504000"/>
              <a:gd name="connsiteY15" fmla="*/ 1987200 h 4190400"/>
              <a:gd name="connsiteX16" fmla="*/ 36000 w 504000"/>
              <a:gd name="connsiteY16" fmla="*/ 2260800 h 4190400"/>
              <a:gd name="connsiteX17" fmla="*/ 446400 w 504000"/>
              <a:gd name="connsiteY17" fmla="*/ 2268000 h 4190400"/>
              <a:gd name="connsiteX18" fmla="*/ 439200 w 504000"/>
              <a:gd name="connsiteY18" fmla="*/ 2534400 h 4190400"/>
              <a:gd name="connsiteX19" fmla="*/ 64800 w 504000"/>
              <a:gd name="connsiteY19" fmla="*/ 2534400 h 4190400"/>
              <a:gd name="connsiteX20" fmla="*/ 72000 w 504000"/>
              <a:gd name="connsiteY20" fmla="*/ 2815200 h 4190400"/>
              <a:gd name="connsiteX21" fmla="*/ 417600 w 504000"/>
              <a:gd name="connsiteY21" fmla="*/ 2800800 h 4190400"/>
              <a:gd name="connsiteX22" fmla="*/ 424800 w 504000"/>
              <a:gd name="connsiteY22" fmla="*/ 3096000 h 4190400"/>
              <a:gd name="connsiteX23" fmla="*/ 64800 w 504000"/>
              <a:gd name="connsiteY23" fmla="*/ 3081600 h 4190400"/>
              <a:gd name="connsiteX24" fmla="*/ 64800 w 504000"/>
              <a:gd name="connsiteY24" fmla="*/ 3376800 h 4190400"/>
              <a:gd name="connsiteX25" fmla="*/ 439200 w 504000"/>
              <a:gd name="connsiteY25" fmla="*/ 3369600 h 4190400"/>
              <a:gd name="connsiteX26" fmla="*/ 424800 w 504000"/>
              <a:gd name="connsiteY26" fmla="*/ 3672000 h 4190400"/>
              <a:gd name="connsiteX27" fmla="*/ 14400 w 504000"/>
              <a:gd name="connsiteY27" fmla="*/ 3664800 h 4190400"/>
              <a:gd name="connsiteX28" fmla="*/ 28800 w 504000"/>
              <a:gd name="connsiteY28" fmla="*/ 3945600 h 4190400"/>
              <a:gd name="connsiteX29" fmla="*/ 396000 w 504000"/>
              <a:gd name="connsiteY29" fmla="*/ 3931200 h 4190400"/>
              <a:gd name="connsiteX30" fmla="*/ 381600 w 504000"/>
              <a:gd name="connsiteY30" fmla="*/ 3938400 h 4190400"/>
              <a:gd name="connsiteX31" fmla="*/ 403200 w 504000"/>
              <a:gd name="connsiteY31" fmla="*/ 4190400 h 4190400"/>
              <a:gd name="connsiteX0" fmla="*/ 0 w 504000"/>
              <a:gd name="connsiteY0" fmla="*/ 0 h 4219200"/>
              <a:gd name="connsiteX1" fmla="*/ 504000 w 504000"/>
              <a:gd name="connsiteY1" fmla="*/ 0 h 4219200"/>
              <a:gd name="connsiteX2" fmla="*/ 504000 w 504000"/>
              <a:gd name="connsiteY2" fmla="*/ 316800 h 4219200"/>
              <a:gd name="connsiteX3" fmla="*/ 7200 w 504000"/>
              <a:gd name="connsiteY3" fmla="*/ 309600 h 4219200"/>
              <a:gd name="connsiteX4" fmla="*/ 7200 w 504000"/>
              <a:gd name="connsiteY4" fmla="*/ 604800 h 4219200"/>
              <a:gd name="connsiteX5" fmla="*/ 496800 w 504000"/>
              <a:gd name="connsiteY5" fmla="*/ 604800 h 4219200"/>
              <a:gd name="connsiteX6" fmla="*/ 489600 w 504000"/>
              <a:gd name="connsiteY6" fmla="*/ 871200 h 4219200"/>
              <a:gd name="connsiteX7" fmla="*/ 28800 w 504000"/>
              <a:gd name="connsiteY7" fmla="*/ 864000 h 4219200"/>
              <a:gd name="connsiteX8" fmla="*/ 21600 w 504000"/>
              <a:gd name="connsiteY8" fmla="*/ 1166400 h 4219200"/>
              <a:gd name="connsiteX9" fmla="*/ 475200 w 504000"/>
              <a:gd name="connsiteY9" fmla="*/ 1166400 h 4219200"/>
              <a:gd name="connsiteX10" fmla="*/ 475200 w 504000"/>
              <a:gd name="connsiteY10" fmla="*/ 1454400 h 4219200"/>
              <a:gd name="connsiteX11" fmla="*/ 57600 w 504000"/>
              <a:gd name="connsiteY11" fmla="*/ 1454400 h 4219200"/>
              <a:gd name="connsiteX12" fmla="*/ 57600 w 504000"/>
              <a:gd name="connsiteY12" fmla="*/ 1735200 h 4219200"/>
              <a:gd name="connsiteX13" fmla="*/ 446400 w 504000"/>
              <a:gd name="connsiteY13" fmla="*/ 1742400 h 4219200"/>
              <a:gd name="connsiteX14" fmla="*/ 439200 w 504000"/>
              <a:gd name="connsiteY14" fmla="*/ 1994400 h 4219200"/>
              <a:gd name="connsiteX15" fmla="*/ 36000 w 504000"/>
              <a:gd name="connsiteY15" fmla="*/ 1987200 h 4219200"/>
              <a:gd name="connsiteX16" fmla="*/ 36000 w 504000"/>
              <a:gd name="connsiteY16" fmla="*/ 2260800 h 4219200"/>
              <a:gd name="connsiteX17" fmla="*/ 446400 w 504000"/>
              <a:gd name="connsiteY17" fmla="*/ 2268000 h 4219200"/>
              <a:gd name="connsiteX18" fmla="*/ 439200 w 504000"/>
              <a:gd name="connsiteY18" fmla="*/ 2534400 h 4219200"/>
              <a:gd name="connsiteX19" fmla="*/ 64800 w 504000"/>
              <a:gd name="connsiteY19" fmla="*/ 2534400 h 4219200"/>
              <a:gd name="connsiteX20" fmla="*/ 72000 w 504000"/>
              <a:gd name="connsiteY20" fmla="*/ 2815200 h 4219200"/>
              <a:gd name="connsiteX21" fmla="*/ 417600 w 504000"/>
              <a:gd name="connsiteY21" fmla="*/ 2800800 h 4219200"/>
              <a:gd name="connsiteX22" fmla="*/ 424800 w 504000"/>
              <a:gd name="connsiteY22" fmla="*/ 3096000 h 4219200"/>
              <a:gd name="connsiteX23" fmla="*/ 64800 w 504000"/>
              <a:gd name="connsiteY23" fmla="*/ 3081600 h 4219200"/>
              <a:gd name="connsiteX24" fmla="*/ 64800 w 504000"/>
              <a:gd name="connsiteY24" fmla="*/ 3376800 h 4219200"/>
              <a:gd name="connsiteX25" fmla="*/ 439200 w 504000"/>
              <a:gd name="connsiteY25" fmla="*/ 3369600 h 4219200"/>
              <a:gd name="connsiteX26" fmla="*/ 424800 w 504000"/>
              <a:gd name="connsiteY26" fmla="*/ 3672000 h 4219200"/>
              <a:gd name="connsiteX27" fmla="*/ 14400 w 504000"/>
              <a:gd name="connsiteY27" fmla="*/ 3664800 h 4219200"/>
              <a:gd name="connsiteX28" fmla="*/ 28800 w 504000"/>
              <a:gd name="connsiteY28" fmla="*/ 3945600 h 4219200"/>
              <a:gd name="connsiteX29" fmla="*/ 396000 w 504000"/>
              <a:gd name="connsiteY29" fmla="*/ 3931200 h 4219200"/>
              <a:gd name="connsiteX30" fmla="*/ 381600 w 504000"/>
              <a:gd name="connsiteY30" fmla="*/ 3938400 h 4219200"/>
              <a:gd name="connsiteX31" fmla="*/ 381600 w 504000"/>
              <a:gd name="connsiteY31" fmla="*/ 4219200 h 4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4000" h="4219200">
                <a:moveTo>
                  <a:pt x="0" y="0"/>
                </a:moveTo>
                <a:lnTo>
                  <a:pt x="504000" y="0"/>
                </a:lnTo>
                <a:lnTo>
                  <a:pt x="504000" y="316800"/>
                </a:lnTo>
                <a:lnTo>
                  <a:pt x="7200" y="309600"/>
                </a:lnTo>
                <a:lnTo>
                  <a:pt x="7200" y="604800"/>
                </a:lnTo>
                <a:lnTo>
                  <a:pt x="496800" y="604800"/>
                </a:lnTo>
                <a:lnTo>
                  <a:pt x="489600" y="871200"/>
                </a:lnTo>
                <a:lnTo>
                  <a:pt x="28800" y="864000"/>
                </a:lnTo>
                <a:lnTo>
                  <a:pt x="21600" y="1166400"/>
                </a:lnTo>
                <a:lnTo>
                  <a:pt x="475200" y="1166400"/>
                </a:lnTo>
                <a:lnTo>
                  <a:pt x="475200" y="1454400"/>
                </a:lnTo>
                <a:lnTo>
                  <a:pt x="57600" y="1454400"/>
                </a:lnTo>
                <a:lnTo>
                  <a:pt x="57600" y="1735200"/>
                </a:lnTo>
                <a:lnTo>
                  <a:pt x="446400" y="1742400"/>
                </a:lnTo>
                <a:lnTo>
                  <a:pt x="439200" y="1994400"/>
                </a:lnTo>
                <a:lnTo>
                  <a:pt x="36000" y="1987200"/>
                </a:lnTo>
                <a:lnTo>
                  <a:pt x="36000" y="2260800"/>
                </a:lnTo>
                <a:lnTo>
                  <a:pt x="446400" y="2268000"/>
                </a:lnTo>
                <a:lnTo>
                  <a:pt x="439200" y="2534400"/>
                </a:lnTo>
                <a:lnTo>
                  <a:pt x="64800" y="2534400"/>
                </a:lnTo>
                <a:lnTo>
                  <a:pt x="72000" y="2815200"/>
                </a:lnTo>
                <a:lnTo>
                  <a:pt x="417600" y="2800800"/>
                </a:lnTo>
                <a:lnTo>
                  <a:pt x="424800" y="3096000"/>
                </a:lnTo>
                <a:lnTo>
                  <a:pt x="64800" y="3081600"/>
                </a:lnTo>
                <a:lnTo>
                  <a:pt x="64800" y="3376800"/>
                </a:lnTo>
                <a:lnTo>
                  <a:pt x="439200" y="3369600"/>
                </a:lnTo>
                <a:lnTo>
                  <a:pt x="424800" y="3672000"/>
                </a:lnTo>
                <a:lnTo>
                  <a:pt x="14400" y="3664800"/>
                </a:lnTo>
                <a:lnTo>
                  <a:pt x="28800" y="3945600"/>
                </a:lnTo>
                <a:lnTo>
                  <a:pt x="396000" y="3931200"/>
                </a:lnTo>
                <a:cubicBezTo>
                  <a:pt x="391200" y="3933600"/>
                  <a:pt x="384000" y="3890400"/>
                  <a:pt x="381600" y="3938400"/>
                </a:cubicBezTo>
                <a:cubicBezTo>
                  <a:pt x="379200" y="3986400"/>
                  <a:pt x="379200" y="4135200"/>
                  <a:pt x="381600" y="4219200"/>
                </a:cubicBezTo>
              </a:path>
            </a:pathLst>
          </a:custGeom>
          <a:noFill/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467544" y="4528800"/>
            <a:ext cx="259624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966078" y="682245"/>
            <a:ext cx="3580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Pixel dimension: 26.88 µm (</a:t>
            </a:r>
            <a:r>
              <a:rPr lang="fr-FR" sz="1200" dirty="0" err="1"/>
              <a:t>height</a:t>
            </a:r>
            <a:r>
              <a:rPr lang="fr-FR" sz="1200" dirty="0"/>
              <a:t>) x 30.24 µm (</a:t>
            </a:r>
            <a:r>
              <a:rPr lang="fr-FR" sz="1200" dirty="0" err="1"/>
              <a:t>width</a:t>
            </a:r>
            <a:r>
              <a:rPr lang="fr-FR" sz="1200" dirty="0"/>
              <a:t>)</a:t>
            </a:r>
            <a:endParaRPr lang="fr-FR" sz="1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46" y="946578"/>
            <a:ext cx="4547940" cy="28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1015" y="5451231"/>
            <a:ext cx="28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region = 8 Priority Encoder</a:t>
            </a:r>
          </a:p>
        </p:txBody>
      </p:sp>
    </p:spTree>
    <p:extLst>
      <p:ext uri="{BB962C8B-B14F-4D97-AF65-F5344CB8AC3E}">
        <p14:creationId xmlns:p14="http://schemas.microsoft.com/office/powerpoint/2010/main" val="15395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39" y="3800136"/>
            <a:ext cx="2177349" cy="1119885"/>
          </a:xfrm>
          <a:prstGeom prst="rect">
            <a:avLst/>
          </a:prstGeom>
        </p:spPr>
      </p:pic>
      <p:sp>
        <p:nvSpPr>
          <p:cNvPr id="5" name="TextBox 26"/>
          <p:cNvSpPr txBox="1"/>
          <p:nvPr/>
        </p:nvSpPr>
        <p:spPr>
          <a:xfrm>
            <a:off x="6804250" y="4144632"/>
            <a:ext cx="1286295" cy="83099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1200" b="1" dirty="0">
              <a:solidFill>
                <a:srgbClr val="FF0000"/>
              </a:solidFill>
              <a:ea typeface="굴림" charset="-127"/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>
                <a:solidFill>
                  <a:srgbClr val="FF0000"/>
                </a:solidFill>
                <a:ea typeface="굴림" charset="-127"/>
              </a:rPr>
              <a:t>STATE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>
                <a:solidFill>
                  <a:srgbClr val="FF0000"/>
                </a:solidFill>
                <a:ea typeface="굴림" charset="-127"/>
              </a:rPr>
              <a:t>(Latch)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1200" b="1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6" name="Freeform 28"/>
          <p:cNvSpPr/>
          <p:nvPr/>
        </p:nvSpPr>
        <p:spPr>
          <a:xfrm flipV="1">
            <a:off x="4481454" y="3982315"/>
            <a:ext cx="1786814" cy="425333"/>
          </a:xfrm>
          <a:custGeom>
            <a:avLst/>
            <a:gdLst>
              <a:gd name="connsiteX0" fmla="*/ 0 w 2509520"/>
              <a:gd name="connsiteY0" fmla="*/ 1818640 h 1818640"/>
              <a:gd name="connsiteX1" fmla="*/ 629920 w 2509520"/>
              <a:gd name="connsiteY1" fmla="*/ 1818640 h 1818640"/>
              <a:gd name="connsiteX2" fmla="*/ 640080 w 2509520"/>
              <a:gd name="connsiteY2" fmla="*/ 0 h 1818640"/>
              <a:gd name="connsiteX3" fmla="*/ 1889760 w 2509520"/>
              <a:gd name="connsiteY3" fmla="*/ 0 h 1818640"/>
              <a:gd name="connsiteX4" fmla="*/ 1899920 w 2509520"/>
              <a:gd name="connsiteY4" fmla="*/ 1818640 h 1818640"/>
              <a:gd name="connsiteX5" fmla="*/ 2509520 w 2509520"/>
              <a:gd name="connsiteY5" fmla="*/ 1818640 h 18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520" h="1818640">
                <a:moveTo>
                  <a:pt x="0" y="1818640"/>
                </a:moveTo>
                <a:lnTo>
                  <a:pt x="629920" y="1818640"/>
                </a:lnTo>
                <a:cubicBezTo>
                  <a:pt x="633307" y="1212427"/>
                  <a:pt x="636693" y="606213"/>
                  <a:pt x="640080" y="0"/>
                </a:cubicBezTo>
                <a:lnTo>
                  <a:pt x="1889760" y="0"/>
                </a:lnTo>
                <a:cubicBezTo>
                  <a:pt x="1893147" y="606213"/>
                  <a:pt x="1896533" y="1212427"/>
                  <a:pt x="1899920" y="1818640"/>
                </a:cubicBezTo>
                <a:lnTo>
                  <a:pt x="2509520" y="1818640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1600" b="1">
              <a:solidFill>
                <a:srgbClr val="000000"/>
              </a:solidFill>
            </a:endParaRPr>
          </a:p>
        </p:txBody>
      </p:sp>
      <p:sp>
        <p:nvSpPr>
          <p:cNvPr id="7" name="Freeform 38"/>
          <p:cNvSpPr/>
          <p:nvPr/>
        </p:nvSpPr>
        <p:spPr>
          <a:xfrm>
            <a:off x="4481454" y="4489704"/>
            <a:ext cx="1786814" cy="403034"/>
          </a:xfrm>
          <a:custGeom>
            <a:avLst/>
            <a:gdLst>
              <a:gd name="connsiteX0" fmla="*/ 0 w 2509520"/>
              <a:gd name="connsiteY0" fmla="*/ 1818640 h 1828800"/>
              <a:gd name="connsiteX1" fmla="*/ 1259840 w 2509520"/>
              <a:gd name="connsiteY1" fmla="*/ 1828800 h 1828800"/>
              <a:gd name="connsiteX2" fmla="*/ 1259840 w 2509520"/>
              <a:gd name="connsiteY2" fmla="*/ 0 h 1828800"/>
              <a:gd name="connsiteX3" fmla="*/ 1574800 w 2509520"/>
              <a:gd name="connsiteY3" fmla="*/ 0 h 1828800"/>
              <a:gd name="connsiteX4" fmla="*/ 1574800 w 2509520"/>
              <a:gd name="connsiteY4" fmla="*/ 1818640 h 1828800"/>
              <a:gd name="connsiteX5" fmla="*/ 2499360 w 2509520"/>
              <a:gd name="connsiteY5" fmla="*/ 1818640 h 1828800"/>
              <a:gd name="connsiteX6" fmla="*/ 2509520 w 2509520"/>
              <a:gd name="connsiteY6" fmla="*/ 181864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520" h="1828800">
                <a:moveTo>
                  <a:pt x="0" y="1818640"/>
                </a:moveTo>
                <a:lnTo>
                  <a:pt x="1259840" y="1828800"/>
                </a:lnTo>
                <a:lnTo>
                  <a:pt x="1259840" y="0"/>
                </a:lnTo>
                <a:lnTo>
                  <a:pt x="1574800" y="0"/>
                </a:lnTo>
                <a:lnTo>
                  <a:pt x="1574800" y="1818640"/>
                </a:lnTo>
                <a:lnTo>
                  <a:pt x="2499360" y="1818640"/>
                </a:lnTo>
                <a:lnTo>
                  <a:pt x="2509520" y="1818640"/>
                </a:ln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sz="1600" b="1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74788" y="4560873"/>
            <a:ext cx="952534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400" dirty="0">
                <a:solidFill>
                  <a:srgbClr val="FF0000"/>
                </a:solidFill>
                <a:ea typeface="굴림" charset="-127"/>
              </a:rPr>
              <a:t>STROBE</a:t>
            </a:r>
            <a:endParaRPr kumimoji="1" lang="en-US" sz="1400" baseline="3000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68133" y="3610411"/>
            <a:ext cx="794314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400" dirty="0">
                <a:solidFill>
                  <a:srgbClr val="FF0000"/>
                </a:solidFill>
                <a:ea typeface="굴림" charset="-127"/>
              </a:rPr>
              <a:t>OUT_D</a:t>
            </a:r>
            <a:endParaRPr kumimoji="1" lang="en-US" sz="1400" baseline="3000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33004" y="4021705"/>
            <a:ext cx="794314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400" dirty="0">
                <a:solidFill>
                  <a:srgbClr val="FF0000"/>
                </a:solidFill>
                <a:ea typeface="굴림" charset="-127"/>
              </a:rPr>
              <a:t>OUT_A</a:t>
            </a:r>
            <a:endParaRPr kumimoji="1" lang="en-US" sz="1400" baseline="3000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27149" y="4851223"/>
            <a:ext cx="1440160" cy="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50" dirty="0">
                <a:solidFill>
                  <a:srgbClr val="336699"/>
                </a:solidFill>
                <a:ea typeface="굴림" charset="-127"/>
              </a:rPr>
              <a:t>Particle hit</a:t>
            </a:r>
            <a:endParaRPr kumimoji="1" lang="en-US" sz="1050" baseline="30000" dirty="0">
              <a:solidFill>
                <a:srgbClr val="336699"/>
              </a:solidFill>
              <a:ea typeface="굴림" charset="-127"/>
            </a:endParaRPr>
          </a:p>
        </p:txBody>
      </p:sp>
      <p:cxnSp>
        <p:nvCxnSpPr>
          <p:cNvPr id="12" name="Straight Arrow Connector 54"/>
          <p:cNvCxnSpPr/>
          <p:nvPr/>
        </p:nvCxnSpPr>
        <p:spPr>
          <a:xfrm flipV="1">
            <a:off x="2496926" y="4673379"/>
            <a:ext cx="0" cy="21936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6"/>
          <p:cNvCxnSpPr/>
          <p:nvPr/>
        </p:nvCxnSpPr>
        <p:spPr bwMode="auto">
          <a:xfrm>
            <a:off x="1583107" y="4530818"/>
            <a:ext cx="38586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58"/>
          <p:cNvCxnSpPr/>
          <p:nvPr/>
        </p:nvCxnSpPr>
        <p:spPr bwMode="auto">
          <a:xfrm>
            <a:off x="4053088" y="4406197"/>
            <a:ext cx="38586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59"/>
          <p:cNvCxnSpPr/>
          <p:nvPr/>
        </p:nvCxnSpPr>
        <p:spPr bwMode="auto">
          <a:xfrm>
            <a:off x="6206379" y="4530818"/>
            <a:ext cx="38586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11837" y="3910647"/>
            <a:ext cx="794314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400" dirty="0">
                <a:solidFill>
                  <a:srgbClr val="FF0000"/>
                </a:solidFill>
                <a:ea typeface="굴림" charset="-127"/>
              </a:rPr>
              <a:t>PIX_IN</a:t>
            </a:r>
            <a:endParaRPr kumimoji="1" lang="en-US" sz="1400" baseline="3000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888560" y="3878531"/>
            <a:ext cx="137970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00" dirty="0">
                <a:solidFill>
                  <a:srgbClr val="336699"/>
                </a:solidFill>
                <a:ea typeface="굴림" charset="-127"/>
              </a:rPr>
              <a:t>Pulse duration</a:t>
            </a:r>
            <a:endParaRPr kumimoji="1" lang="en-US" sz="1000" baseline="30000" dirty="0">
              <a:solidFill>
                <a:srgbClr val="336699"/>
              </a:solidFill>
              <a:ea typeface="굴림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4094" y="5489939"/>
            <a:ext cx="8916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377B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front-end</a:t>
            </a:r>
            <a:r>
              <a:rPr lang="en-US" sz="1600" dirty="0">
                <a:solidFill>
                  <a:srgbClr val="0C377B"/>
                </a:solidFill>
              </a:rPr>
              <a:t> acts as an </a:t>
            </a:r>
            <a:r>
              <a:rPr lang="en-US" sz="1600" dirty="0">
                <a:solidFill>
                  <a:srgbClr val="FF0000"/>
                </a:solidFill>
              </a:rPr>
              <a:t>analogue delay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2 µs </a:t>
            </a:r>
            <a:r>
              <a:rPr lang="en-US" sz="1600" dirty="0">
                <a:solidFill>
                  <a:srgbClr val="0C377B"/>
                </a:solidFill>
              </a:rPr>
              <a:t>peaking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377B"/>
                </a:solidFill>
              </a:rPr>
              <a:t>When </a:t>
            </a:r>
            <a:r>
              <a:rPr lang="en-US" sz="1600" dirty="0">
                <a:solidFill>
                  <a:srgbClr val="FF0000"/>
                </a:solidFill>
              </a:rPr>
              <a:t>STROBE </a:t>
            </a:r>
            <a:r>
              <a:rPr lang="en-US" sz="1600" dirty="0">
                <a:solidFill>
                  <a:srgbClr val="0C377B"/>
                </a:solidFill>
              </a:rPr>
              <a:t>is asserted, the front-end binary output is latched into the pixel state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377B"/>
                </a:solidFill>
              </a:rPr>
              <a:t>Hit driven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C377B"/>
                </a:solidFill>
                <a:ea typeface="굴림" charset="-127"/>
              </a:rPr>
              <a:t>Pixel state register readout by a </a:t>
            </a:r>
            <a:r>
              <a:rPr lang="en-US" altLang="ko-KR" sz="1600" dirty="0">
                <a:solidFill>
                  <a:srgbClr val="FF0000"/>
                </a:solidFill>
                <a:ea typeface="굴림" charset="-127"/>
              </a:rPr>
              <a:t>zero suppression circuit</a:t>
            </a:r>
            <a:r>
              <a:rPr lang="en-US" altLang="ko-KR" sz="1600" dirty="0">
                <a:solidFill>
                  <a:srgbClr val="0C377B"/>
                </a:solidFill>
                <a:ea typeface="굴림" charset="-127"/>
              </a:rPr>
              <a:t> based on priority encoding</a:t>
            </a:r>
          </a:p>
        </p:txBody>
      </p:sp>
      <p:cxnSp>
        <p:nvCxnSpPr>
          <p:cNvPr id="19" name="Straight Arrow Connector 29"/>
          <p:cNvCxnSpPr/>
          <p:nvPr/>
        </p:nvCxnSpPr>
        <p:spPr>
          <a:xfrm>
            <a:off x="2788368" y="3991362"/>
            <a:ext cx="0" cy="2334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333738" y="3759641"/>
            <a:ext cx="1774683" cy="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50" dirty="0">
                <a:solidFill>
                  <a:srgbClr val="336699"/>
                </a:solidFill>
                <a:ea typeface="굴림" charset="-127"/>
              </a:rPr>
              <a:t>2 us Peaking time </a:t>
            </a:r>
            <a:endParaRPr kumimoji="1" lang="en-US" sz="1050" baseline="30000" dirty="0">
              <a:solidFill>
                <a:srgbClr val="336699"/>
              </a:solidFill>
              <a:ea typeface="굴림" charset="-127"/>
            </a:endParaRP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3953646"/>
            <a:ext cx="1740099" cy="1149519"/>
          </a:xfrm>
          <a:prstGeom prst="rect">
            <a:avLst/>
          </a:prstGeom>
        </p:spPr>
      </p:pic>
      <p:cxnSp>
        <p:nvCxnSpPr>
          <p:cNvPr id="22" name="Straight Arrow Connector 36"/>
          <p:cNvCxnSpPr/>
          <p:nvPr/>
        </p:nvCxnSpPr>
        <p:spPr>
          <a:xfrm>
            <a:off x="638140" y="4021707"/>
            <a:ext cx="0" cy="16563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6560" y="3778207"/>
            <a:ext cx="1440160" cy="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50" dirty="0">
                <a:solidFill>
                  <a:srgbClr val="336699"/>
                </a:solidFill>
                <a:ea typeface="굴림" charset="-127"/>
              </a:rPr>
              <a:t>Particle hit</a:t>
            </a:r>
            <a:endParaRPr kumimoji="1" lang="en-US" sz="1050" baseline="30000" dirty="0">
              <a:solidFill>
                <a:srgbClr val="336699"/>
              </a:solidFill>
              <a:ea typeface="굴림" charset="-127"/>
            </a:endParaRPr>
          </a:p>
        </p:txBody>
      </p:sp>
      <p:cxnSp>
        <p:nvCxnSpPr>
          <p:cNvPr id="24" name="Straight Arrow Connector 39"/>
          <p:cNvCxnSpPr/>
          <p:nvPr/>
        </p:nvCxnSpPr>
        <p:spPr>
          <a:xfrm flipV="1">
            <a:off x="701446" y="4862645"/>
            <a:ext cx="10393" cy="2175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46949" y="5020813"/>
            <a:ext cx="1440160" cy="30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l-GR" sz="1050" dirty="0">
                <a:solidFill>
                  <a:srgbClr val="336699"/>
                </a:solidFill>
                <a:ea typeface="굴림" charset="-127"/>
              </a:rPr>
              <a:t>Δ</a:t>
            </a:r>
            <a:r>
              <a:rPr kumimoji="1" lang="en-US" sz="1050" dirty="0">
                <a:solidFill>
                  <a:srgbClr val="336699"/>
                </a:solidFill>
                <a:ea typeface="굴림" charset="-127"/>
              </a:rPr>
              <a:t>V = Q/C : ~ 10 ns </a:t>
            </a:r>
            <a:endParaRPr kumimoji="1" lang="en-US" sz="1050" baseline="30000" dirty="0">
              <a:solidFill>
                <a:srgbClr val="336699"/>
              </a:solidFill>
              <a:ea typeface="굴림" charset="-127"/>
            </a:endParaRPr>
          </a:p>
        </p:txBody>
      </p:sp>
      <p:cxnSp>
        <p:nvCxnSpPr>
          <p:cNvPr id="26" name="Straight Arrow Connector 42"/>
          <p:cNvCxnSpPr/>
          <p:nvPr/>
        </p:nvCxnSpPr>
        <p:spPr>
          <a:xfrm flipH="1">
            <a:off x="1576156" y="3960362"/>
            <a:ext cx="7437" cy="2105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215142" y="3738147"/>
            <a:ext cx="1440160" cy="30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50" dirty="0">
                <a:solidFill>
                  <a:srgbClr val="336699"/>
                </a:solidFill>
                <a:ea typeface="굴림" charset="-127"/>
              </a:rPr>
              <a:t>Reset : ~1 </a:t>
            </a:r>
            <a:r>
              <a:rPr kumimoji="1" lang="en-US" sz="1050" dirty="0" err="1">
                <a:solidFill>
                  <a:srgbClr val="336699"/>
                </a:solidFill>
                <a:ea typeface="굴림" charset="-127"/>
              </a:rPr>
              <a:t>ms</a:t>
            </a:r>
            <a:endParaRPr kumimoji="1" lang="en-US" sz="1050" baseline="30000" dirty="0">
              <a:solidFill>
                <a:srgbClr val="336699"/>
              </a:solidFill>
              <a:ea typeface="굴림" charset="-127"/>
            </a:endParaRPr>
          </a:p>
        </p:txBody>
      </p:sp>
      <p:cxnSp>
        <p:nvCxnSpPr>
          <p:cNvPr id="28" name="Straight Arrow Connector 47"/>
          <p:cNvCxnSpPr/>
          <p:nvPr/>
        </p:nvCxnSpPr>
        <p:spPr>
          <a:xfrm>
            <a:off x="4974877" y="4160356"/>
            <a:ext cx="78111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14280" y="4021705"/>
            <a:ext cx="3485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00" dirty="0">
                <a:solidFill>
                  <a:srgbClr val="336699"/>
                </a:solidFill>
                <a:ea typeface="굴림" charset="-127"/>
              </a:rPr>
              <a:t>t1</a:t>
            </a:r>
            <a:endParaRPr kumimoji="1" lang="en-US" sz="1000" baseline="30000" dirty="0">
              <a:solidFill>
                <a:srgbClr val="336699"/>
              </a:solidFill>
              <a:ea typeface="굴림" charset="-127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781024" y="4021705"/>
            <a:ext cx="3485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kumimoji="1" lang="en-US" sz="1000" dirty="0">
                <a:solidFill>
                  <a:srgbClr val="336699"/>
                </a:solidFill>
                <a:ea typeface="굴림" charset="-127"/>
              </a:rPr>
              <a:t>t2</a:t>
            </a:r>
            <a:endParaRPr kumimoji="1" lang="en-US" sz="1000" baseline="30000" dirty="0">
              <a:solidFill>
                <a:srgbClr val="336699"/>
              </a:solidFill>
              <a:ea typeface="굴림" charset="-127"/>
            </a:endParaRPr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11" y="692696"/>
            <a:ext cx="7699688" cy="1798834"/>
          </a:xfrm>
          <a:prstGeom prst="rect">
            <a:avLst/>
          </a:prstGeom>
        </p:spPr>
      </p:pic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9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ANALOG FRONT END AS MEMORY</a:t>
            </a:r>
            <a:endParaRPr lang="en-US" dirty="0"/>
          </a:p>
        </p:txBody>
      </p:sp>
      <p:sp>
        <p:nvSpPr>
          <p:cNvPr id="37" name="Flèche vers le bas 36"/>
          <p:cNvSpPr/>
          <p:nvPr/>
        </p:nvSpPr>
        <p:spPr>
          <a:xfrm>
            <a:off x="4025153" y="2199376"/>
            <a:ext cx="168032" cy="4320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605922" y="2658980"/>
            <a:ext cx="1006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ANAOUT[0]: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39" name="Flèche vers le bas 38"/>
          <p:cNvSpPr/>
          <p:nvPr/>
        </p:nvSpPr>
        <p:spPr>
          <a:xfrm>
            <a:off x="5676249" y="2199376"/>
            <a:ext cx="168032" cy="4320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257018" y="2658980"/>
            <a:ext cx="9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ANAOUT[1]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  <a:endParaRPr lang="fr-FR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/>
          <a:stretch/>
        </p:blipFill>
        <p:spPr>
          <a:xfrm rot="16200000">
            <a:off x="1224269" y="333278"/>
            <a:ext cx="6807065" cy="6125775"/>
          </a:xfrm>
        </p:spPr>
      </p:pic>
    </p:spTree>
    <p:extLst>
      <p:ext uri="{BB962C8B-B14F-4D97-AF65-F5344CB8AC3E}">
        <p14:creationId xmlns:p14="http://schemas.microsoft.com/office/powerpoint/2010/main" val="34273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165</Words>
  <Application>Microsoft Office PowerPoint</Application>
  <PresentationFormat>Affichage à l'écran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굴림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ANALOG FRONT END AS MEMORY</vt:lpstr>
      <vt:lpstr>Présentation PowerPoint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mgoffe_adm</dc:creator>
  <cp:lastModifiedBy>mgoffe_adm</cp:lastModifiedBy>
  <cp:revision>5</cp:revision>
  <dcterms:created xsi:type="dcterms:W3CDTF">2019-06-14T09:28:27Z</dcterms:created>
  <dcterms:modified xsi:type="dcterms:W3CDTF">2023-02-22T16:15:26Z</dcterms:modified>
</cp:coreProperties>
</file>