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0"/>
  </p:notesMasterIdLst>
  <p:sldIdLst>
    <p:sldId id="297" r:id="rId5"/>
    <p:sldId id="298" r:id="rId6"/>
    <p:sldId id="291" r:id="rId7"/>
    <p:sldId id="280" r:id="rId8"/>
    <p:sldId id="296" r:id="rId9"/>
  </p:sldIdLst>
  <p:sldSz cx="12192000" cy="6858000"/>
  <p:notesSz cx="6811963" cy="9942513"/>
  <p:embeddedFontLst>
    <p:embeddedFont>
      <p:font typeface="Gilroy Light" panose="00000400000000000000" charset="0"/>
      <p:regular r:id="rId11"/>
    </p:embeddedFont>
    <p:embeddedFont>
      <p:font typeface="Wingdings 3" panose="05040102010807070707" pitchFamily="18" charset="2"/>
      <p:regular r:id="rId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9092" initials="2" lastIdx="1" clrIdx="0">
    <p:extLst>
      <p:ext uri="{19B8F6BF-5375-455C-9EA6-DF929625EA0E}">
        <p15:presenceInfo xmlns:p15="http://schemas.microsoft.com/office/powerpoint/2012/main" userId="29092" providerId="None"/>
      </p:ext>
    </p:extLst>
  </p:cmAuthor>
  <p:cmAuthor id="2" name="Giuliano Basso" initials="GB" lastIdx="1" clrIdx="1">
    <p:extLst>
      <p:ext uri="{19B8F6BF-5375-455C-9EA6-DF929625EA0E}">
        <p15:presenceInfo xmlns:p15="http://schemas.microsoft.com/office/powerpoint/2012/main" userId="Giuliano Bass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EFB"/>
    <a:srgbClr val="E8F6FC"/>
    <a:srgbClr val="C8E9F8"/>
    <a:srgbClr val="FBB3B3"/>
    <a:srgbClr val="5FC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F6B8E6-CA51-4EEC-929A-78E0E60051A3}" v="33" dt="2025-01-23T23:26:02.2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05" autoAdjust="0"/>
  </p:normalViewPr>
  <p:slideViewPr>
    <p:cSldViewPr snapToGrid="0">
      <p:cViewPr varScale="1">
        <p:scale>
          <a:sx n="64" d="100"/>
          <a:sy n="64" d="100"/>
        </p:scale>
        <p:origin x="91" y="22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326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E8B78-85DA-43DD-819B-C6FEDCBA2613}" type="datetimeFigureOut">
              <a:rPr lang="it-IT" smtClean="0"/>
              <a:t>13/02/2025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BE635-2BD5-4562-8C82-45211A7136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107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BE635-2BD5-4562-8C82-45211A7136E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90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BE635-2BD5-4562-8C82-45211A7136E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38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BE635-2BD5-4562-8C82-45211A7136E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81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E08E-99E1-4A33-B254-936917B26809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DD2D-BD8C-46FE-AF64-F42020B16C61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2085-876C-41EE-ACD4-992971EEDFD6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637F-98BC-4C81-A96B-9A513FC86493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6B6-3B3D-4E47-B02F-935557AE9DF3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98835-D8BF-442C-AD16-F1050B1BFDD8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8F88-1325-41F2-9F8E-F8D0FB6CAADD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1D48-B361-4D62-8576-1530ABB15509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31A3-F58C-4A0F-820D-6611F654D4EE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835B6-AC9F-46F0-AE0A-FDB23BF81CF5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C9BB-7AD0-4F08-8357-3A6736768EBF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A1B8-34D0-4AA9-9954-668E5D7AB80D}" type="datetime1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894F-9904-476F-BDCB-42A5F0FAA38B}" type="datetime1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4F88-0CDD-46EC-9D6A-56CACD8B8466}" type="datetime1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F2D9-1CA3-479A-A803-4C73208448B2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D509-B5D0-46D2-80E7-E990CA9CE6AC}" type="datetime1">
              <a:rPr lang="en-US" smtClean="0"/>
              <a:t>2/13/2025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4E060-F1FA-412C-924D-E72306516B1D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Consiglio di Sezione 13 febbraio 2025 - Ceres Angelo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2DA9C9-371B-934B-71FD-4A501245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162405" cy="1320800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/>
              <a:t>Nuova direttiva Ministro P.A. Zangrillo</a:t>
            </a:r>
            <a:br>
              <a:rPr lang="it-IT" sz="3200" dirty="0"/>
            </a:br>
            <a:r>
              <a:rPr lang="it-IT" sz="2800" dirty="0"/>
              <a:t> </a:t>
            </a:r>
            <a:r>
              <a:rPr lang="it-IT" sz="1800" dirty="0"/>
              <a:t>Valorizzazione delle persone e produzione di valore pubblico attraverso la formazione. Principi, obiettivi e strumenti". </a:t>
            </a:r>
            <a:br>
              <a:rPr lang="it-IT" sz="2800" dirty="0"/>
            </a:br>
            <a:r>
              <a:rPr lang="it-IT" sz="2000" dirty="0"/>
              <a:t>(14 gennaio 2025)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47E719-793F-6277-4449-DAD7958F6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390899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Stralcio della Direttiva:</a:t>
            </a:r>
          </a:p>
          <a:p>
            <a:r>
              <a:rPr lang="it-IT" i="1" dirty="0"/>
              <a:t>«</a:t>
            </a:r>
            <a:r>
              <a:rPr lang="it-IT" dirty="0"/>
              <a:t>Con la nuova direttiva sono indicati gli obiettivi, gli ambiti di formazione trasversali e gli strumenti a supporto della formazione del personale pubblico, a partire dall’</a:t>
            </a:r>
            <a:r>
              <a:rPr lang="it-IT" b="1" dirty="0"/>
              <a:t>offerta formativa</a:t>
            </a:r>
            <a:r>
              <a:rPr lang="it-IT" dirty="0"/>
              <a:t> messa </a:t>
            </a:r>
            <a:r>
              <a:rPr lang="it-IT" b="1" dirty="0"/>
              <a:t>a disposizione dal Dipartimento della funzione pubblica</a:t>
            </a:r>
            <a:r>
              <a:rPr lang="it-IT" dirty="0"/>
              <a:t>, </a:t>
            </a:r>
            <a:r>
              <a:rPr lang="it-IT" b="1" dirty="0"/>
              <a:t>dalla Scuola Nazionale dell’Amministrazione (SNA) e dal Formez PA</a:t>
            </a:r>
            <a:r>
              <a:rPr lang="it-IT" dirty="0"/>
              <a:t>.</a:t>
            </a:r>
          </a:p>
          <a:p>
            <a:r>
              <a:rPr lang="it-IT" dirty="0"/>
              <a:t>Sottolinea il Ministro per la pubblica amministrazione: “La formazione, come specificato nell’atto di indirizzo, è uno specifico </a:t>
            </a:r>
            <a:r>
              <a:rPr lang="it-IT" b="1" dirty="0">
                <a:solidFill>
                  <a:srgbClr val="FF0000"/>
                </a:solidFill>
              </a:rPr>
              <a:t>obiettivo di </a:t>
            </a:r>
            <a:r>
              <a:rPr lang="it-IT" b="1" i="1" dirty="0">
                <a:solidFill>
                  <a:srgbClr val="FF0000"/>
                </a:solidFill>
              </a:rPr>
              <a:t>performance</a:t>
            </a:r>
            <a:r>
              <a:rPr lang="it-IT" i="1" dirty="0"/>
              <a:t>, </a:t>
            </a:r>
            <a:r>
              <a:rPr lang="it-IT" dirty="0"/>
              <a:t>concreto e misurabile, che ciascun dirigente deve assicurare attraverso la partecipazione attiva dei dipendenti e a partire dal 2025 con una quota non inferiore </a:t>
            </a:r>
            <a:r>
              <a:rPr lang="it-IT" b="1" dirty="0">
                <a:solidFill>
                  <a:srgbClr val="FF0000"/>
                </a:solidFill>
              </a:rPr>
              <a:t>alle 40 ore di formazione pro-capite annue </a:t>
            </a:r>
            <a:r>
              <a:rPr lang="it-IT" dirty="0"/>
              <a:t>conseguite dai dipendenti. Così i dirigenti sono i veri “gestori” del personale pubblico a cui è affidata la responsabilità di prendersi cura delle proprie persone e creare uno spirito di squadra”. </a:t>
            </a:r>
            <a:r>
              <a:rPr lang="it-IT" i="1" dirty="0"/>
              <a:t>……………»</a:t>
            </a:r>
          </a:p>
          <a:p>
            <a:r>
              <a:rPr lang="it-IT" i="1" dirty="0"/>
              <a:t>Il corsi sono disponibili sulla piattaforma                               , </a:t>
            </a:r>
            <a:r>
              <a:rPr lang="it-IT" dirty="0"/>
              <a:t>il catalogo è in continuo aggiornamento</a:t>
            </a:r>
            <a:endParaRPr lang="it-IT" i="1" dirty="0"/>
          </a:p>
          <a:p>
            <a:endParaRPr lang="it-IT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6FFE0C1B-8144-BDE3-F6D1-A2A8BA6F6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7758" y="5383888"/>
            <a:ext cx="1590675" cy="238125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AA2CDC-ACFA-A0CB-1CD8-7AB66FA4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2037" y="6271551"/>
            <a:ext cx="3304731" cy="365125"/>
          </a:xfrm>
        </p:spPr>
        <p:txBody>
          <a:bodyPr/>
          <a:lstStyle/>
          <a:p>
            <a:r>
              <a:rPr lang="it-IT" dirty="0"/>
              <a:t>Consiglio di Sezione 13 febbraio 2025 - Ceres Angelo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1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A7868-C8BE-2744-2D1A-791BA38F4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BB01C5BD-09D3-BE36-9015-37A7D00C7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60" y="3935409"/>
            <a:ext cx="6055700" cy="2665139"/>
          </a:xfrm>
          <a:prstGeom prst="rect">
            <a:avLst/>
          </a:prstGeom>
        </p:spPr>
      </p:pic>
      <p:pic>
        <p:nvPicPr>
          <p:cNvPr id="15" name="Immagine 14" descr="Immagine che contiene testo, schermata, Carattere, Pagina Web">
            <a:extLst>
              <a:ext uri="{FF2B5EF4-FFF2-40B4-BE49-F238E27FC236}">
                <a16:creationId xmlns:a16="http://schemas.microsoft.com/office/drawing/2014/main" id="{DD66B324-597E-1E6B-DC9C-384DEEABF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910" y="3916304"/>
            <a:ext cx="5945204" cy="2882964"/>
          </a:xfrm>
          <a:prstGeom prst="rect">
            <a:avLst/>
          </a:prstGeom>
        </p:spPr>
      </p:pic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FFA90311-4764-A61E-2205-F5B2400213D0}"/>
              </a:ext>
            </a:extLst>
          </p:cNvPr>
          <p:cNvSpPr/>
          <p:nvPr/>
        </p:nvSpPr>
        <p:spPr>
          <a:xfrm>
            <a:off x="40300" y="755853"/>
            <a:ext cx="11782139" cy="3101719"/>
          </a:xfrm>
          <a:prstGeom prst="roundRect">
            <a:avLst/>
          </a:prstGeom>
          <a:solidFill>
            <a:srgbClr val="E8F6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6DF3D1F-9E11-722E-D300-902D1BA9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48" y="138082"/>
            <a:ext cx="9477698" cy="978090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latin typeface="Gilroy Light"/>
              </a:rPr>
              <a:t>Piattaforme ONLINE disponibili 1/2</a:t>
            </a:r>
            <a:endParaRPr lang="it-IT" sz="280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C83AF058-7551-F322-1646-06F5FC34AD13}"/>
              </a:ext>
            </a:extLst>
          </p:cNvPr>
          <p:cNvSpPr txBox="1">
            <a:spLocks/>
          </p:cNvSpPr>
          <p:nvPr/>
        </p:nvSpPr>
        <p:spPr>
          <a:xfrm>
            <a:off x="6853802" y="923499"/>
            <a:ext cx="4731947" cy="27063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000" b="1" dirty="0" err="1">
                <a:solidFill>
                  <a:srgbClr val="C00000"/>
                </a:solidFill>
              </a:rPr>
              <a:t>Syllabus</a:t>
            </a:r>
            <a:r>
              <a:rPr lang="it-IT" sz="2000" b="1" dirty="0">
                <a:solidFill>
                  <a:srgbClr val="C00000"/>
                </a:solidFill>
              </a:rPr>
              <a:t> è l'hub per la crescita del capitale umano delle pubbliche amministrazioni.</a:t>
            </a:r>
          </a:p>
          <a:p>
            <a:pPr algn="ctr"/>
            <a:r>
              <a:rPr lang="it-IT" sz="20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it-IT" sz="2000" b="1" dirty="0">
                <a:solidFill>
                  <a:srgbClr val="C00000"/>
                </a:solidFill>
              </a:rPr>
              <a:t>www.Syllabus.gov.it</a:t>
            </a:r>
            <a:endParaRPr lang="it-IT" sz="2000" dirty="0">
              <a:solidFill>
                <a:srgbClr val="C00000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92A42C3-DF4C-650F-7560-45F6608B7D30}"/>
              </a:ext>
            </a:extLst>
          </p:cNvPr>
          <p:cNvSpPr txBox="1">
            <a:spLocks/>
          </p:cNvSpPr>
          <p:nvPr/>
        </p:nvSpPr>
        <p:spPr>
          <a:xfrm>
            <a:off x="299830" y="6464490"/>
            <a:ext cx="5058752" cy="3347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000" b="1" dirty="0">
                <a:solidFill>
                  <a:srgbClr val="C00000"/>
                </a:solidFill>
              </a:rPr>
              <a:t>Corsi IT : flane-infn.it </a:t>
            </a:r>
            <a:endParaRPr lang="it-IT" sz="2000" dirty="0">
              <a:solidFill>
                <a:srgbClr val="C00000"/>
              </a:solidFill>
            </a:endParaRPr>
          </a:p>
        </p:txBody>
      </p:sp>
      <p:pic>
        <p:nvPicPr>
          <p:cNvPr id="11" name="Immagine 10" descr="Immagine che contiene testo, schermata, Carattere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39349202-36D6-4B53-819A-1FA4EA70B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60" y="923498"/>
            <a:ext cx="6484242" cy="2844266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6483574F-A951-F806-183A-AD97AE5F89A2}"/>
              </a:ext>
            </a:extLst>
          </p:cNvPr>
          <p:cNvSpPr txBox="1">
            <a:spLocks/>
          </p:cNvSpPr>
          <p:nvPr/>
        </p:nvSpPr>
        <p:spPr>
          <a:xfrm>
            <a:off x="5068957" y="6207037"/>
            <a:ext cx="6670760" cy="650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it-IT" sz="1400" b="1" dirty="0">
                <a:solidFill>
                  <a:srgbClr val="C00000"/>
                </a:solidFill>
              </a:rPr>
              <a:t>Sistema armonico e unico di contabilità economico-patrimoniale (ACCRUAL- contabilità per competenza</a:t>
            </a:r>
            <a:r>
              <a:rPr lang="it-IT" sz="1600" b="1" dirty="0">
                <a:solidFill>
                  <a:srgbClr val="C00000"/>
                </a:solidFill>
              </a:rPr>
              <a:t>)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1316D3-B034-C9A9-C3E0-ED61326CD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9621" y="6532518"/>
            <a:ext cx="3613827" cy="365125"/>
          </a:xfrm>
        </p:spPr>
        <p:txBody>
          <a:bodyPr/>
          <a:lstStyle/>
          <a:p>
            <a:r>
              <a:rPr lang="it-IT" dirty="0"/>
              <a:t>Consiglio di Sezione 13 febbraio 2025 - Ceres Angelo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34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5B35CD6B-9C23-032E-6B5C-5D9A2C2BA948}"/>
              </a:ext>
            </a:extLst>
          </p:cNvPr>
          <p:cNvSpPr/>
          <p:nvPr/>
        </p:nvSpPr>
        <p:spPr>
          <a:xfrm>
            <a:off x="275304" y="882555"/>
            <a:ext cx="5260792" cy="5311768"/>
          </a:xfrm>
          <a:prstGeom prst="roundRect">
            <a:avLst/>
          </a:prstGeom>
          <a:solidFill>
            <a:srgbClr val="E8F6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D3E08CF-5482-EE04-512F-2E8D23CD6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883" y="129360"/>
            <a:ext cx="9477698" cy="978090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latin typeface="Gilroy Light"/>
              </a:rPr>
              <a:t>Piattaforme ONLINE disponibili 2/2</a:t>
            </a:r>
            <a:endParaRPr lang="it-IT" sz="2800" dirty="0"/>
          </a:p>
        </p:txBody>
      </p:sp>
      <p:pic>
        <p:nvPicPr>
          <p:cNvPr id="8" name="Immagine 7" descr="Immagine che contiene testo, schermata, Sito Web, Pubblicità online&#10;&#10;Il contenuto generato dall'IA potrebbe non essere corretto.">
            <a:extLst>
              <a:ext uri="{FF2B5EF4-FFF2-40B4-BE49-F238E27FC236}">
                <a16:creationId xmlns:a16="http://schemas.microsoft.com/office/drawing/2014/main" id="{3BA30ACA-D3CC-CC9E-F5C5-2A3ABAAD2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33" y="1277959"/>
            <a:ext cx="4772335" cy="2960339"/>
          </a:xfrm>
          <a:prstGeom prst="rect">
            <a:avLst/>
          </a:prstGeom>
        </p:spPr>
      </p:pic>
      <p:pic>
        <p:nvPicPr>
          <p:cNvPr id="16" name="Immagine 15" descr="Immagine che contiene testo, Pagina Web, Sito Web, software&#10;&#10;Il contenuto generato dall'IA potrebbe non essere corretto.">
            <a:extLst>
              <a:ext uri="{FF2B5EF4-FFF2-40B4-BE49-F238E27FC236}">
                <a16:creationId xmlns:a16="http://schemas.microsoft.com/office/drawing/2014/main" id="{CA65D5D3-55E5-C107-24E0-8E12E1D53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623" y="882555"/>
            <a:ext cx="5904173" cy="3056640"/>
          </a:xfrm>
          <a:prstGeom prst="rect">
            <a:avLst/>
          </a:prstGeom>
        </p:spPr>
      </p:pic>
      <p:sp>
        <p:nvSpPr>
          <p:cNvPr id="19" name="Titolo 1">
            <a:extLst>
              <a:ext uri="{FF2B5EF4-FFF2-40B4-BE49-F238E27FC236}">
                <a16:creationId xmlns:a16="http://schemas.microsoft.com/office/drawing/2014/main" id="{7FF9FA61-DA9B-272D-0459-CB2A4299B015}"/>
              </a:ext>
            </a:extLst>
          </p:cNvPr>
          <p:cNvSpPr txBox="1">
            <a:spLocks/>
          </p:cNvSpPr>
          <p:nvPr/>
        </p:nvSpPr>
        <p:spPr>
          <a:xfrm>
            <a:off x="590533" y="4295887"/>
            <a:ext cx="4731947" cy="27063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000" b="1" dirty="0" err="1">
                <a:solidFill>
                  <a:srgbClr val="C00000"/>
                </a:solidFill>
              </a:rPr>
              <a:t>Coursera</a:t>
            </a:r>
            <a:r>
              <a:rPr lang="it-IT" sz="2000" b="1" dirty="0">
                <a:solidFill>
                  <a:srgbClr val="C00000"/>
                </a:solidFill>
              </a:rPr>
              <a:t>: Finanziato con i fondi Formazione e CCR.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Per i corsi di lingua sono consigliati  </a:t>
            </a:r>
            <a:r>
              <a:rPr lang="it-IT" sz="2000" b="1" dirty="0" err="1">
                <a:solidFill>
                  <a:srgbClr val="C00000"/>
                </a:solidFill>
              </a:rPr>
              <a:t>Voxy</a:t>
            </a:r>
            <a:r>
              <a:rPr lang="it-IT" sz="2000" b="1" dirty="0">
                <a:solidFill>
                  <a:srgbClr val="C00000"/>
                </a:solidFill>
              </a:rPr>
              <a:t> e Federico II di Napoli. </a:t>
            </a:r>
            <a:endParaRPr lang="it-IT" sz="2000" dirty="0">
              <a:solidFill>
                <a:srgbClr val="C00000"/>
              </a:solidFill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A4A24462-43D5-1FA5-948F-48B74ED5F82E}"/>
              </a:ext>
            </a:extLst>
          </p:cNvPr>
          <p:cNvSpPr txBox="1">
            <a:spLocks/>
          </p:cNvSpPr>
          <p:nvPr/>
        </p:nvSpPr>
        <p:spPr>
          <a:xfrm rot="18985665">
            <a:off x="6105754" y="2036640"/>
            <a:ext cx="5081020" cy="767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000" b="1" dirty="0">
                <a:solidFill>
                  <a:srgbClr val="C00000"/>
                </a:solidFill>
              </a:rPr>
              <a:t>Piattaforma </a:t>
            </a:r>
            <a:r>
              <a:rPr lang="it-IT" sz="2000" b="1" dirty="0" err="1">
                <a:solidFill>
                  <a:srgbClr val="C00000"/>
                </a:solidFill>
              </a:rPr>
              <a:t>Udemy</a:t>
            </a:r>
            <a:r>
              <a:rPr lang="it-IT" sz="2000" b="1" dirty="0">
                <a:solidFill>
                  <a:srgbClr val="C00000"/>
                </a:solidFill>
              </a:rPr>
              <a:t> in fase di acquisto</a:t>
            </a: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2FF428F9-FD29-3323-40E4-8E23E5721CA7}"/>
              </a:ext>
            </a:extLst>
          </p:cNvPr>
          <p:cNvSpPr/>
          <p:nvPr/>
        </p:nvSpPr>
        <p:spPr>
          <a:xfrm>
            <a:off x="5628005" y="4135374"/>
            <a:ext cx="5837397" cy="2563066"/>
          </a:xfrm>
          <a:prstGeom prst="roundRect">
            <a:avLst/>
          </a:prstGeom>
          <a:solidFill>
            <a:srgbClr val="ECFE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C4D60E2A-A375-CDC7-5215-DBDFBA593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013" y="4331367"/>
            <a:ext cx="4946803" cy="1685397"/>
          </a:xfrm>
          <a:prstGeom prst="rect">
            <a:avLst/>
          </a:prstGeom>
        </p:spPr>
      </p:pic>
      <p:sp>
        <p:nvSpPr>
          <p:cNvPr id="22" name="Titolo 1">
            <a:extLst>
              <a:ext uri="{FF2B5EF4-FFF2-40B4-BE49-F238E27FC236}">
                <a16:creationId xmlns:a16="http://schemas.microsoft.com/office/drawing/2014/main" id="{162244D9-3C74-6B2A-7698-EF7CD53C13B8}"/>
              </a:ext>
            </a:extLst>
          </p:cNvPr>
          <p:cNvSpPr txBox="1">
            <a:spLocks/>
          </p:cNvSpPr>
          <p:nvPr/>
        </p:nvSpPr>
        <p:spPr>
          <a:xfrm>
            <a:off x="6096000" y="6016764"/>
            <a:ext cx="5112816" cy="7116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1600" b="1" dirty="0">
                <a:solidFill>
                  <a:srgbClr val="C00000"/>
                </a:solidFill>
              </a:rPr>
              <a:t>National Instruments - Emerson </a:t>
            </a:r>
          </a:p>
          <a:p>
            <a:r>
              <a:rPr lang="it-IT" sz="1600" b="1" dirty="0">
                <a:solidFill>
                  <a:srgbClr val="C00000"/>
                </a:solidFill>
              </a:rPr>
              <a:t>Corsi per DAQ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4B4E1F1-77B7-4BE9-F6E4-31B51EC9B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0624" y="6333315"/>
            <a:ext cx="3953660" cy="365125"/>
          </a:xfrm>
        </p:spPr>
        <p:txBody>
          <a:bodyPr/>
          <a:lstStyle/>
          <a:p>
            <a:r>
              <a:rPr lang="it-IT" dirty="0"/>
              <a:t>Consiglio di Sezione 13 febbraio 2025 - Ceres Angelo</a:t>
            </a:r>
            <a:endParaRPr lang="en-US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79038F4-C66C-6F38-3BCC-7A9890772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026" y="4532707"/>
            <a:ext cx="2640153" cy="135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3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E4127CE-4A1A-4E65-8AC9-192654E4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639" y="-103006"/>
            <a:ext cx="3943636" cy="2169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CEB06D4-21F9-41AE-9CF5-AF70F1A2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49" y="1881217"/>
            <a:ext cx="9396408" cy="942497"/>
          </a:xfrm>
        </p:spPr>
        <p:txBody>
          <a:bodyPr>
            <a:normAutofit fontScale="90000"/>
          </a:bodyPr>
          <a:lstStyle/>
          <a:p>
            <a:pPr lvl="0" algn="ctr"/>
            <a:r>
              <a:rPr lang="it-IT" sz="3200" cap="all" dirty="0">
                <a:solidFill>
                  <a:srgbClr val="00B0F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Test e schede di valutazione nei corsi di formazione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68F669-BC50-4A86-ACA3-326572E49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067" y="3176194"/>
            <a:ext cx="8165154" cy="8748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it-IT" dirty="0"/>
              <a:t>Al termine dei corsi di formazione </a:t>
            </a:r>
          </a:p>
          <a:p>
            <a:pPr marL="0" indent="0" algn="ctr">
              <a:buNone/>
            </a:pPr>
            <a:r>
              <a:rPr lang="it-IT" dirty="0"/>
              <a:t>le schede di valutazione non sempre vengono compilate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EE07AE-A4B2-4AB4-BD08-B84279D7247D}"/>
              </a:ext>
            </a:extLst>
          </p:cNvPr>
          <p:cNvSpPr txBox="1"/>
          <p:nvPr/>
        </p:nvSpPr>
        <p:spPr>
          <a:xfrm>
            <a:off x="701749" y="5208824"/>
            <a:ext cx="9611831" cy="7745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Abbiamo previsto un sistema sulla piattaforma                           che consente di 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compilare il test finale SOLO dopo la compilazione della scheda di valutazione</a:t>
            </a:r>
          </a:p>
        </p:txBody>
      </p:sp>
      <p:pic>
        <p:nvPicPr>
          <p:cNvPr id="8" name="Elemento grafico 7" descr="Lampadina e ingranaggio con riempimento a tinta unita">
            <a:extLst>
              <a:ext uri="{FF2B5EF4-FFF2-40B4-BE49-F238E27FC236}">
                <a16:creationId xmlns:a16="http://schemas.microsoft.com/office/drawing/2014/main" id="{4CACD5BA-AEB0-9653-E684-1039F66F7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8257" y="4051005"/>
            <a:ext cx="914400" cy="914400"/>
          </a:xfrm>
          <a:prstGeom prst="rect">
            <a:avLst/>
          </a:prstGeom>
        </p:spPr>
      </p:pic>
      <p:pic>
        <p:nvPicPr>
          <p:cNvPr id="10" name="Immagine 9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2BA2E0ED-C2CC-955F-70BE-9D7108073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449" y="5119373"/>
            <a:ext cx="1417252" cy="36317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2E62829-84FC-7886-82EE-47ABE323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0067" y="6253552"/>
            <a:ext cx="3176911" cy="365125"/>
          </a:xfrm>
        </p:spPr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8E861-8887-512A-6E6F-863A0C45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0B834-9CBD-EC1F-E5A4-364454F69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00B0F0"/>
                </a:solidFill>
                <a:latin typeface="Gilroy Light" panose="00000400000000000000" pitchFamily="50" charset="0"/>
              </a:rPr>
              <a:t>Calendario formazione 2025</a:t>
            </a:r>
            <a:br>
              <a:rPr lang="it-IT" sz="3200" dirty="0">
                <a:solidFill>
                  <a:schemeClr val="tx1"/>
                </a:solidFill>
                <a:latin typeface="Gilroy Light" panose="00000400000000000000" pitchFamily="50" charset="0"/>
              </a:rPr>
            </a:br>
            <a:r>
              <a:rPr lang="it-IT" sz="2200" dirty="0">
                <a:solidFill>
                  <a:schemeClr val="tx1"/>
                </a:solidFill>
                <a:latin typeface="Gilroy Light" panose="00000400000000000000" pitchFamily="50" charset="0"/>
              </a:rPr>
              <a:t>Termine per inserimento modifiche ai PFL</a:t>
            </a:r>
            <a:endParaRPr lang="it-IT" sz="2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E1DDC3-149D-5C68-1289-E95D20716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245" y="1754745"/>
            <a:ext cx="8702640" cy="13078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2600" dirty="0"/>
              <a:t>14 febbraio - I^ apertura anno 2025</a:t>
            </a:r>
          </a:p>
          <a:p>
            <a:r>
              <a:rPr lang="it-IT" sz="2600" dirty="0"/>
              <a:t>09 maggio – II^ apertura anno 2025 </a:t>
            </a:r>
            <a:br>
              <a:rPr lang="it-IT" sz="2600" dirty="0"/>
            </a:b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0AFE4B4-615D-447C-D017-8C04AEC8E56E}"/>
              </a:ext>
            </a:extLst>
          </p:cNvPr>
          <p:cNvSpPr txBox="1">
            <a:spLocks/>
          </p:cNvSpPr>
          <p:nvPr/>
        </p:nvSpPr>
        <p:spPr>
          <a:xfrm>
            <a:off x="859231" y="330416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3200" dirty="0">
                <a:solidFill>
                  <a:srgbClr val="00B0F0"/>
                </a:solidFill>
                <a:latin typeface="Gilroy Light" panose="00000400000000000000" pitchFamily="50" charset="0"/>
              </a:rPr>
              <a:t>Codice Unico di Progetto (CUP)</a:t>
            </a:r>
            <a:br>
              <a:rPr lang="it-IT" sz="3200" dirty="0">
                <a:solidFill>
                  <a:srgbClr val="00B0F0"/>
                </a:solidFill>
                <a:latin typeface="Gilroy Light" panose="00000400000000000000" pitchFamily="50" charset="0"/>
              </a:rPr>
            </a:br>
            <a:endParaRPr lang="it-IT" sz="3200" dirty="0">
              <a:solidFill>
                <a:srgbClr val="00B0F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D5E05A-FE31-DC2A-0923-508F4F93E7DC}"/>
              </a:ext>
            </a:extLst>
          </p:cNvPr>
          <p:cNvSpPr txBox="1"/>
          <p:nvPr/>
        </p:nvSpPr>
        <p:spPr>
          <a:xfrm>
            <a:off x="582561" y="3965010"/>
            <a:ext cx="1049839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600" dirty="0"/>
              <a:t>La normativa vigente ci impone di dover identificare ogni progetto formativo con il Codice Unico Progetto (CUP), così come avviene per ogni progetto. </a:t>
            </a:r>
          </a:p>
          <a:p>
            <a:pPr marL="0" indent="0">
              <a:buNone/>
            </a:pPr>
            <a:endParaRPr lang="it-IT" sz="1600" dirty="0"/>
          </a:p>
          <a:p>
            <a:r>
              <a:rPr lang="it-IT" sz="1600" dirty="0"/>
              <a:t>Per tutto il Piano Formativo INFN 2025 (Nazionale, </a:t>
            </a:r>
            <a:r>
              <a:rPr lang="it-IT" sz="1600" dirty="0" err="1"/>
              <a:t>Interstruttura</a:t>
            </a:r>
            <a:r>
              <a:rPr lang="it-IT" sz="1600" dirty="0"/>
              <a:t>, CCR, Locale) il CUP è : </a:t>
            </a:r>
            <a:r>
              <a:rPr lang="it-IT" sz="1600" b="1" dirty="0">
                <a:solidFill>
                  <a:srgbClr val="00B0F0"/>
                </a:solidFill>
              </a:rPr>
              <a:t>I53E24001380005</a:t>
            </a:r>
          </a:p>
          <a:p>
            <a:endParaRPr lang="it-IT" sz="1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it-IT" sz="1600" dirty="0"/>
              <a:t>Formazione tecnica dedicata ai RUP:</a:t>
            </a:r>
            <a:r>
              <a:rPr lang="it-IT" sz="1600" b="1" dirty="0">
                <a:solidFill>
                  <a:srgbClr val="00B0F0"/>
                </a:solidFill>
              </a:rPr>
              <a:t> I53E24001390005</a:t>
            </a:r>
            <a:r>
              <a:rPr lang="it-IT" sz="1600" dirty="0"/>
              <a:t>  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r>
              <a:rPr lang="it-IT" sz="1600" dirty="0"/>
              <a:t>Progetti formativi in materia di sicurezza obbligatoria: </a:t>
            </a:r>
            <a:r>
              <a:rPr lang="it-IT" sz="1600" b="1" dirty="0">
                <a:solidFill>
                  <a:srgbClr val="00B0F0"/>
                </a:solidFill>
              </a:rPr>
              <a:t>I53E24001400005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57E2B3-ABC8-D829-064F-BB8C92E9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1979" y="6259068"/>
            <a:ext cx="3058924" cy="365125"/>
          </a:xfrm>
        </p:spPr>
        <p:txBody>
          <a:bodyPr/>
          <a:lstStyle/>
          <a:p>
            <a:r>
              <a:rPr lang="it-IT"/>
              <a:t>Consiglio di Sezione 13 febbraio 2025 - Ceres Angelo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ersonalizzato 10">
      <a:majorFont>
        <a:latin typeface="Gilroy Light"/>
        <a:ea typeface=""/>
        <a:cs typeface=""/>
      </a:majorFont>
      <a:minorFont>
        <a:latin typeface="Gilroy Light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7409D6C37E8445800C5B72E88BF051" ma:contentTypeVersion="18" ma:contentTypeDescription="Create a new document." ma:contentTypeScope="" ma:versionID="287f1fa603a4aa19af6c857182264917">
  <xsd:schema xmlns:xsd="http://www.w3.org/2001/XMLSchema" xmlns:xs="http://www.w3.org/2001/XMLSchema" xmlns:p="http://schemas.microsoft.com/office/2006/metadata/properties" xmlns:ns2="b54cb66a-0687-4087-b916-9fe4529546d7" xmlns:ns3="262aeeb5-d0c0-46ee-853b-13f0c3f3017e" targetNamespace="http://schemas.microsoft.com/office/2006/metadata/properties" ma:root="true" ma:fieldsID="c475b5d14f28e6177ebb0cd064b4ad2b" ns2:_="" ns3:_="">
    <xsd:import namespace="b54cb66a-0687-4087-b916-9fe4529546d7"/>
    <xsd:import namespace="262aeeb5-d0c0-46ee-853b-13f0c3f301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Dataeor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cb66a-0687-4087-b916-9fe452954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aeora" ma:index="23" nillable="true" ma:displayName="Data e ora" ma:format="DateOnly" ma:internalName="Dataeora">
      <xsd:simpleType>
        <xsd:restriction base="dms:DateTim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aeeb5-d0c0-46ee-853b-13f0c3f3017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e9c0c5-249b-428c-ba16-1a1d010a7aba}" ma:internalName="TaxCatchAll" ma:showField="CatchAllData" ma:web="262aeeb5-d0c0-46ee-853b-13f0c3f301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4cb66a-0687-4087-b916-9fe4529546d7">
      <Terms xmlns="http://schemas.microsoft.com/office/infopath/2007/PartnerControls"/>
    </lcf76f155ced4ddcb4097134ff3c332f>
    <TaxCatchAll xmlns="262aeeb5-d0c0-46ee-853b-13f0c3f3017e" xsi:nil="true"/>
    <Dataeora xmlns="b54cb66a-0687-4087-b916-9fe4529546d7" xsi:nil="true"/>
  </documentManagement>
</p:properties>
</file>

<file path=customXml/itemProps1.xml><?xml version="1.0" encoding="utf-8"?>
<ds:datastoreItem xmlns:ds="http://schemas.openxmlformats.org/officeDocument/2006/customXml" ds:itemID="{A769FFF8-B34F-45CE-919B-EA25ACAF56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4cb66a-0687-4087-b916-9fe4529546d7"/>
    <ds:schemaRef ds:uri="262aeeb5-d0c0-46ee-853b-13f0c3f301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A3F81C-829F-4973-A243-C9C97117D0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7020C9-CA3A-441D-99A5-25B9C62679A4}">
  <ds:schemaRefs>
    <ds:schemaRef ds:uri="262aeeb5-d0c0-46ee-853b-13f0c3f3017e"/>
    <ds:schemaRef ds:uri="b54cb66a-0687-4087-b916-9fe4529546d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270</TotalTime>
  <Words>470</Words>
  <Application>Microsoft Office PowerPoint</Application>
  <PresentationFormat>Widescreen</PresentationFormat>
  <Paragraphs>43</Paragraphs>
  <Slides>5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Gilroy Light</vt:lpstr>
      <vt:lpstr>Arial</vt:lpstr>
      <vt:lpstr>MS Mincho</vt:lpstr>
      <vt:lpstr>Calibri</vt:lpstr>
      <vt:lpstr>Wingdings 3</vt:lpstr>
      <vt:lpstr>Sfaccettatura</vt:lpstr>
      <vt:lpstr>Nuova direttiva Ministro P.A. Zangrillo  Valorizzazione delle persone e produzione di valore pubblico attraverso la formazione. Principi, obiettivi e strumenti".  (14 gennaio 2025)</vt:lpstr>
      <vt:lpstr>Piattaforme ONLINE disponibili 1/2</vt:lpstr>
      <vt:lpstr>Piattaforme ONLINE disponibili 2/2</vt:lpstr>
      <vt:lpstr>Test e schede di valutazione nei corsi di formazione </vt:lpstr>
      <vt:lpstr>Calendario formazione 2025 Termine per inserimento modifiche ai PFL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Corsi online INFN</dc:title>
  <dc:creator>29092</dc:creator>
  <cp:lastModifiedBy>Angelo Ceres</cp:lastModifiedBy>
  <cp:revision>12</cp:revision>
  <cp:lastPrinted>2025-01-20T11:12:55Z</cp:lastPrinted>
  <dcterms:created xsi:type="dcterms:W3CDTF">2020-06-08T10:17:43Z</dcterms:created>
  <dcterms:modified xsi:type="dcterms:W3CDTF">2025-02-13T08:00:40Z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0x010100A07409D6C37E8445800C5B72E88BF051</vt:lpwstr>
  </property>
  <property fmtid="{D5CDD505-2E9C-101B-9397-08002B2CF9AE}" pid="3" name="MediaServiceImageTags">
    <vt:lpwstr/>
  </property>
</Properties>
</file>