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145706883" r:id="rId3"/>
    <p:sldId id="2145706880" r:id="rId4"/>
    <p:sldId id="265" r:id="rId5"/>
    <p:sldId id="266" r:id="rId6"/>
    <p:sldId id="2145706879" r:id="rId7"/>
    <p:sldId id="268" r:id="rId8"/>
    <p:sldId id="2145706882" r:id="rId9"/>
    <p:sldId id="2145706914" r:id="rId10"/>
    <p:sldId id="267" r:id="rId11"/>
    <p:sldId id="271" r:id="rId12"/>
    <p:sldId id="2145706881" r:id="rId13"/>
    <p:sldId id="2145706915" r:id="rId14"/>
    <p:sldId id="2145706898" r:id="rId15"/>
    <p:sldId id="2145706884" r:id="rId16"/>
    <p:sldId id="2145706885" r:id="rId17"/>
    <p:sldId id="2145706902" r:id="rId18"/>
    <p:sldId id="2145706886" r:id="rId19"/>
    <p:sldId id="2145706887" r:id="rId20"/>
    <p:sldId id="2145706888" r:id="rId21"/>
    <p:sldId id="2145706890" r:id="rId22"/>
    <p:sldId id="2145706889" r:id="rId23"/>
    <p:sldId id="2145706892" r:id="rId24"/>
    <p:sldId id="2145706893" r:id="rId25"/>
    <p:sldId id="2145706894" r:id="rId26"/>
    <p:sldId id="2145706895" r:id="rId27"/>
    <p:sldId id="2145706896" r:id="rId28"/>
    <p:sldId id="2145706897" r:id="rId29"/>
    <p:sldId id="2145706899" r:id="rId30"/>
    <p:sldId id="2145706916" r:id="rId31"/>
    <p:sldId id="2145706917" r:id="rId32"/>
    <p:sldId id="2145706910" r:id="rId33"/>
    <p:sldId id="2145706906" r:id="rId34"/>
    <p:sldId id="2145706907" r:id="rId35"/>
    <p:sldId id="2145706908" r:id="rId36"/>
    <p:sldId id="2145706911" r:id="rId37"/>
    <p:sldId id="2145706909" r:id="rId38"/>
    <p:sldId id="2145706912" r:id="rId39"/>
    <p:sldId id="2145706874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9" autoAdjust="0"/>
    <p:restoredTop sz="93584" autoAdjust="0"/>
  </p:normalViewPr>
  <p:slideViewPr>
    <p:cSldViewPr snapToGrid="0">
      <p:cViewPr varScale="1">
        <p:scale>
          <a:sx n="95" d="100"/>
          <a:sy n="95" d="100"/>
        </p:scale>
        <p:origin x="16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E9ECA-16D9-4981-A377-F74412D67992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A3C91-9A2A-44F8-8C89-89A1B55617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09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Cover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4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16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A3C91-9A2A-44F8-8C89-89A1B55617A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79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E8665-480C-8C37-68D5-547AAA871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0160924-10F4-A0A3-0036-09A3D9F3A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0A8033-7291-AB99-52D7-CF2BF326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619D97-CAD7-2374-B899-3E29A373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CFD5BF-D975-F046-471F-69B4AFEB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82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09D11-9882-C4BE-E03B-7ECFC782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057441-E5DA-14EC-C4B5-C643FC970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EF9E41-26FD-98DA-9818-86E95CCC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5AB918-DC40-5074-7436-DB9EDF8A2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73CAF0-EA95-5629-EB90-4535CFA3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79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9D6A5E6-10D1-5436-0EED-994A95320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73C96C-5B66-641F-629F-B8FA366DC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D34AA2-0CDC-BF2F-458B-BAE6242DA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5440C-54E1-C56F-B49B-FE760D69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6ACA22-939F-B127-229F-4322871C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26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CD147-E925-5066-376B-E3CC2781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B4D280-642C-55DB-3B06-ABA96952B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FC08B0-071D-DC53-ED9B-BB2073F2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5DCE22-38C7-ACF4-0AB6-E4CCCC5A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2B2112-B9DA-A31B-C93E-8A084193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75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943DE2-E7EC-5CBF-85A9-1EE26604F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B140D-E017-53C1-3D40-63A42C27F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5C9E0A-CAEC-9DDC-E44A-73D5B95B0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83C1B7-19DE-E630-F2DB-19D17EECE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4748C6-2142-49AB-B20F-945044D9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96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4CA0E-96CF-2216-C822-57127295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591DB8-5D2C-A022-3FA6-4CA3FFC6A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867F52-EB92-60F8-FBA4-2C23A0E55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FCA758-8E1E-FDDC-D8F8-1F097716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A5CCC6-FA9E-0D8E-934E-4307212E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B383FD-3FE0-4893-5E37-49D00485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58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62FC4-129F-4D07-2EA7-5E4C47BB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248574-C3A1-2625-128F-EADB8E4D1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56A926-8E66-5149-1B55-67171C1BB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BF960C-C32B-9422-B274-E299C46CC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5E28F01-637C-66FE-DCE7-1EA09C2C1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EA9204E-6A96-AC04-E149-9739A5BE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3E5AD3E-C110-DE1A-6419-83FD2877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E90DD70-6641-E5A4-EEF4-925BB5CC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17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88F63-0956-E9E8-F1F8-38F68F07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D7E6DB-18F8-4C96-573A-2F2C1819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44F41C-C594-925E-8276-A1B00E9AE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3FBBFA-FBA7-12D3-16D0-14C37AB9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69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8298F95-B4DC-1259-4FA7-CBB750BA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6FE937-1DAF-B640-4BD5-BD391EE4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E6EBC4-6369-2203-D615-66B68236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31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8C81C-F351-9BB4-2FD0-83B699BE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E14FA0-1CCC-062E-D496-0EA95315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264828-C9C9-AB23-8E6A-1C57C80DF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5F9447-2C72-DF73-6848-36A33E8A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366834-EA6F-0D99-9409-A1C2F215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6D1BD3-0F80-8683-8EDC-859EB7D2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52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0087CB-980F-3945-2666-A432A92F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6AC996E-E519-D56A-8346-6DC1860E04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6ECD54-D40A-33E5-3B25-6361BBB0C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75DFE0-8006-C94E-6C57-67022088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CEC333-D9C7-67EF-3102-20D873FD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5E59D0-38D3-83A4-91BC-844BE0F4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02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D17BE39-0637-AB07-2055-F1FBD5DE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A5BD90-DFCA-D890-832C-9964F5EE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7DC14C-6CEA-BF70-FB00-79A43A5D8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E57B0E-CAED-47DC-8289-34AB62A98879}" type="datetimeFigureOut">
              <a:rPr lang="it-IT" smtClean="0"/>
              <a:t>20/02/2025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6C1935-16B8-3E50-4D3C-BB217D98B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DFF195-C89D-C1EE-517B-CDEBC2B5D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211FA4-C0B4-42FF-A723-4D9AE2BE0E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7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genda.infn.it/event/45216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.jp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jp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gif"/><Relationship Id="rId5" Type="http://schemas.openxmlformats.org/officeDocument/2006/relationships/image" Target="../media/image43.svg"/><Relationship Id="rId10" Type="http://schemas.openxmlformats.org/officeDocument/2006/relationships/image" Target="../media/image46.gif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26" Type="http://schemas.openxmlformats.org/officeDocument/2006/relationships/image" Target="../media/image71.sv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6.jp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image" Target="../media/image69.sv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7.svg"/><Relationship Id="rId27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hyperlink" Target="https://hyperledger-fabric.readthedocs.io/en/latest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4DA2F5F-0104-0240-9C73-D3FDAE66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103335C-5E38-AB4F-8958-B5571DF04289}"/>
              </a:ext>
            </a:extLst>
          </p:cNvPr>
          <p:cNvSpPr/>
          <p:nvPr/>
        </p:nvSpPr>
        <p:spPr>
          <a:xfrm>
            <a:off x="-1" y="3128997"/>
            <a:ext cx="12177482" cy="158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DA5CA95-380B-8F49-A9D9-A5D19C987956}"/>
              </a:ext>
            </a:extLst>
          </p:cNvPr>
          <p:cNvSpPr txBox="1">
            <a:spLocks/>
          </p:cNvSpPr>
          <p:nvPr/>
        </p:nvSpPr>
        <p:spPr>
          <a:xfrm>
            <a:off x="-1389490" y="3237687"/>
            <a:ext cx="11243843" cy="158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800" b="1" dirty="0">
                <a:solidFill>
                  <a:srgbClr val="1528BC"/>
                </a:solidFill>
                <a:latin typeface="Titillium Web" pitchFamily="2" charset="77"/>
              </a:rPr>
              <a:t>S</a:t>
            </a:r>
            <a:r>
              <a:rPr lang="en-US" sz="2800" b="1" dirty="0" err="1">
                <a:solidFill>
                  <a:srgbClr val="1528BC"/>
                </a:solidFill>
                <a:latin typeface="Titillium Web" pitchFamily="2" charset="77"/>
              </a:rPr>
              <a:t>ummary</a:t>
            </a:r>
            <a:r>
              <a:rPr lang="en-US" sz="2800" b="1" dirty="0">
                <a:solidFill>
                  <a:srgbClr val="1528BC"/>
                </a:solidFill>
                <a:latin typeface="Titillium Web" pitchFamily="2" charset="77"/>
              </a:rPr>
              <a:t> on activities: Blockchain for Data Integrity, Quantum Optimization, and AI Middleware </a:t>
            </a:r>
            <a:r>
              <a:rPr lang="it-IT" sz="2800" b="1" dirty="0">
                <a:solidFill>
                  <a:srgbClr val="1528BC"/>
                </a:solidFill>
                <a:latin typeface="Titillium Web" pitchFamily="2" charset="77"/>
              </a:rPr>
              <a:t> </a:t>
            </a:r>
          </a:p>
          <a:p>
            <a:pPr algn="r"/>
            <a:r>
              <a:rPr lang="it-IT" sz="2400" dirty="0">
                <a:solidFill>
                  <a:srgbClr val="6EADFF"/>
                </a:solidFill>
                <a:latin typeface="Titillium Web" pitchFamily="2" charset="77"/>
              </a:rPr>
              <a:t>Domingo Ranieri </a:t>
            </a:r>
            <a:endParaRPr lang="it-IT" sz="2800" dirty="0">
              <a:solidFill>
                <a:srgbClr val="6EADFF"/>
              </a:solidFill>
              <a:latin typeface="Titillium Web" pitchFamily="2" charset="77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665647A-02D5-F47B-D748-B7204ACC3C4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177DF99-889F-F7C4-B261-77F15A79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D398989-485F-90AA-F357-33EC8BB93DB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7D5F688-5845-A0C0-5D47-6CFBB15F1B92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F2F05742-B520-DD35-55B8-D19504E7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5050"/>
            <a:ext cx="12191999" cy="1181100"/>
          </a:xfrm>
          <a:prstGeom prst="rect">
            <a:avLst/>
          </a:prstGeom>
        </p:spPr>
      </p:pic>
      <p:sp>
        <p:nvSpPr>
          <p:cNvPr id="20" name="Sottotitolo 2">
            <a:extLst>
              <a:ext uri="{FF2B5EF4-FFF2-40B4-BE49-F238E27FC236}">
                <a16:creationId xmlns:a16="http://schemas.microsoft.com/office/drawing/2014/main" id="{11FE525E-A34E-7B8F-F723-E862A25FAADC}"/>
              </a:ext>
            </a:extLst>
          </p:cNvPr>
          <p:cNvSpPr txBox="1">
            <a:spLocks/>
          </p:cNvSpPr>
          <p:nvPr/>
        </p:nvSpPr>
        <p:spPr>
          <a:xfrm>
            <a:off x="0" y="5992900"/>
            <a:ext cx="6682153" cy="361767"/>
          </a:xfrm>
          <a:prstGeom prst="rect">
            <a:avLst/>
          </a:prstGeom>
          <a:solidFill>
            <a:srgbClr val="6EAD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dirty="0">
                <a:solidFill>
                  <a:schemeClr val="bg1"/>
                </a:solidFill>
                <a:latin typeface="Titillium Web SemiBold" pitchFamily="2" charset="77"/>
              </a:rPr>
              <a:t>INFN-CNAF, 20/02/2025</a:t>
            </a:r>
          </a:p>
        </p:txBody>
      </p:sp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D5597066-1185-EB12-2673-96B763AE7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435" y="1485781"/>
            <a:ext cx="5801565" cy="1978184"/>
          </a:xfrm>
          <a:prstGeom prst="rect">
            <a:avLst/>
          </a:prstGeom>
        </p:spPr>
      </p:pic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6E911316-BF7D-A0E7-33E5-D7634790F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210" y="3476614"/>
            <a:ext cx="2125496" cy="11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1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725072" y="19820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3357907" y="1153203"/>
            <a:ext cx="570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Traceability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and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reproducibility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835020" y="2031563"/>
            <a:ext cx="5770191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75"/>
              </a:spcBef>
              <a:spcAft>
                <a:spcPts val="375"/>
              </a:spcAft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The blockchain stores: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Metadata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of data stored off-chain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Information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about the operation performed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E5D8108-0DA5-84B2-D17E-29F436ED4D6E}"/>
              </a:ext>
            </a:extLst>
          </p:cNvPr>
          <p:cNvSpPr/>
          <p:nvPr/>
        </p:nvSpPr>
        <p:spPr>
          <a:xfrm>
            <a:off x="9392731" y="3261506"/>
            <a:ext cx="1259632" cy="1197827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E9B7AFEE-9F78-2C7E-FA4D-FC1F26563D3A}"/>
              </a:ext>
            </a:extLst>
          </p:cNvPr>
          <p:cNvCxnSpPr>
            <a:cxnSpLocks/>
          </p:cNvCxnSpPr>
          <p:nvPr/>
        </p:nvCxnSpPr>
        <p:spPr>
          <a:xfrm flipV="1">
            <a:off x="7144138" y="4373261"/>
            <a:ext cx="3212842" cy="14548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C1BB98B-EB69-EC40-86AB-59E198940975}"/>
              </a:ext>
            </a:extLst>
          </p:cNvPr>
          <p:cNvSpPr txBox="1"/>
          <p:nvPr/>
        </p:nvSpPr>
        <p:spPr>
          <a:xfrm>
            <a:off x="4009073" y="362940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7F3A0B5-1423-90DC-4CF9-3D8A6C7E55D1}"/>
              </a:ext>
            </a:extLst>
          </p:cNvPr>
          <p:cNvCxnSpPr>
            <a:cxnSpLocks/>
            <a:endCxn id="22" idx="0"/>
          </p:cNvCxnSpPr>
          <p:nvPr/>
        </p:nvCxnSpPr>
        <p:spPr>
          <a:xfrm flipV="1">
            <a:off x="1835020" y="3261506"/>
            <a:ext cx="8187527" cy="243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0886C3B-D1C8-92EC-30CC-49118D40C82C}"/>
              </a:ext>
            </a:extLst>
          </p:cNvPr>
          <p:cNvSpPr txBox="1"/>
          <p:nvPr/>
        </p:nvSpPr>
        <p:spPr>
          <a:xfrm>
            <a:off x="1835020" y="3512219"/>
            <a:ext cx="5309118" cy="2308324"/>
          </a:xfrm>
          <a:prstGeom prst="rect">
            <a:avLst/>
          </a:prstGeom>
          <a:solidFill>
            <a:srgbClr val="FCFAC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{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"dataHash"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"5c23dd087...068789ded69d"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"creationTimestamp"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"1706659200"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owner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"INFN"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type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raw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fromHash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algorithmUsed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"version"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0,</a:t>
            </a:r>
          </a:p>
          <a:p>
            <a:r>
              <a:rPr lang="it-IT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executedBy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"INFN-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UserID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"operationTimestamp"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"1706778000"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D9B440-5550-394A-5E67-C1B8793AFD9A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8                                                     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52399DE-E398-68EA-E383-6B9E493067EF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9292228-7008-D0EA-9D2E-E3E742D99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ED1B5C9-100A-7FBA-F0DB-06E7FD249B5E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4" name="Immagine 1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58CB8875-DDC2-C8FF-431A-E14E89DE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82ACEE-712E-F6A9-5B66-5A0E7970D7C1}"/>
              </a:ext>
            </a:extLst>
          </p:cNvPr>
          <p:cNvSpPr txBox="1"/>
          <p:nvPr/>
        </p:nvSpPr>
        <p:spPr>
          <a:xfrm>
            <a:off x="11654568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7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19976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181CDE0A-CED2-F4CF-18F1-12AAD71DC007}"/>
              </a:ext>
            </a:extLst>
          </p:cNvPr>
          <p:cNvSpPr/>
          <p:nvPr/>
        </p:nvSpPr>
        <p:spPr>
          <a:xfrm>
            <a:off x="10162476" y="2808391"/>
            <a:ext cx="144851" cy="26668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FD507B8-9A2F-1B8C-5B67-77D69B8C733B}"/>
              </a:ext>
            </a:extLst>
          </p:cNvPr>
          <p:cNvSpPr txBox="1"/>
          <p:nvPr/>
        </p:nvSpPr>
        <p:spPr>
          <a:xfrm rot="5400000">
            <a:off x="9797370" y="4093263"/>
            <a:ext cx="1431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528BC"/>
                </a:solidFill>
                <a:latin typeface="Titillium Web" panose="00000500000000000000" pitchFamily="2" charset="0"/>
              </a:rPr>
              <a:t>processing</a:t>
            </a:r>
            <a:endParaRPr lang="it-IT" sz="14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583528" y="1851576"/>
            <a:ext cx="81538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After a processing step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performed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on the dataset store off-chain</a:t>
            </a:r>
          </a:p>
        </p:txBody>
      </p:sp>
      <p:pic>
        <p:nvPicPr>
          <p:cNvPr id="14" name="Immagine 13" descr="Immagine che contiene cerchio, luce&#10;&#10;Descrizione generata automaticamente">
            <a:extLst>
              <a:ext uri="{FF2B5EF4-FFF2-40B4-BE49-F238E27FC236}">
                <a16:creationId xmlns:a16="http://schemas.microsoft.com/office/drawing/2014/main" id="{25DC87A7-007D-FB97-358B-1FD4A4E1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605" y="2592489"/>
            <a:ext cx="942975" cy="2933700"/>
          </a:xfrm>
          <a:prstGeom prst="rect">
            <a:avLst/>
          </a:prstGeom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0388C09-8239-F1A0-5385-BB3B23E63D95}"/>
              </a:ext>
            </a:extLst>
          </p:cNvPr>
          <p:cNvCxnSpPr>
            <a:cxnSpLocks/>
          </p:cNvCxnSpPr>
          <p:nvPr/>
        </p:nvCxnSpPr>
        <p:spPr>
          <a:xfrm>
            <a:off x="8112032" y="3080110"/>
            <a:ext cx="1759555" cy="17163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995D6BCE-0FD3-425C-B8AF-06D081917F58}"/>
              </a:ext>
            </a:extLst>
          </p:cNvPr>
          <p:cNvCxnSpPr>
            <a:cxnSpLocks/>
          </p:cNvCxnSpPr>
          <p:nvPr/>
        </p:nvCxnSpPr>
        <p:spPr>
          <a:xfrm flipV="1">
            <a:off x="8112032" y="5289840"/>
            <a:ext cx="1631009" cy="98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31D40121-695D-6EDC-DDCA-9518E83277FF}"/>
              </a:ext>
            </a:extLst>
          </p:cNvPr>
          <p:cNvSpPr txBox="1">
            <a:spLocks/>
          </p:cNvSpPr>
          <p:nvPr/>
        </p:nvSpPr>
        <p:spPr>
          <a:xfrm>
            <a:off x="11271554" y="6195032"/>
            <a:ext cx="39004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IT" sz="12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F048712-10D1-EF16-22FF-80322589FFF0}"/>
              </a:ext>
            </a:extLst>
          </p:cNvPr>
          <p:cNvSpPr txBox="1"/>
          <p:nvPr/>
        </p:nvSpPr>
        <p:spPr>
          <a:xfrm>
            <a:off x="3243293" y="1063286"/>
            <a:ext cx="570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Traceability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and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reproducibility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6382A58-1458-784E-3D92-ECD43C662C34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9                                                   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588707-FC4A-C3C4-E404-F8BDFD4598DC}"/>
              </a:ext>
            </a:extLst>
          </p:cNvPr>
          <p:cNvSpPr txBox="1"/>
          <p:nvPr/>
        </p:nvSpPr>
        <p:spPr>
          <a:xfrm>
            <a:off x="1996930" y="3080110"/>
            <a:ext cx="6115102" cy="2308324"/>
          </a:xfrm>
          <a:prstGeom prst="rect">
            <a:avLst/>
          </a:prstGeom>
          <a:solidFill>
            <a:srgbClr val="FCFAC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{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dataHash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 7h3g88sjl...sdvnsw342 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"creationTimestamp"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"1706878200"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owner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"INFN"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type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 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processed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fromHash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 5c23dd087...068789ded69d 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dirty="0">
                <a:solidFill>
                  <a:srgbClr val="2AA198"/>
                </a:solidFill>
                <a:latin typeface="Consolas" panose="020B0609020204030204" pitchFamily="49" charset="0"/>
              </a:rPr>
              <a:t>"</a:t>
            </a:r>
            <a:r>
              <a:rPr lang="it-IT" sz="1600" dirty="0" err="1">
                <a:solidFill>
                  <a:srgbClr val="2AA198"/>
                </a:solidFill>
                <a:latin typeface="Consolas" panose="020B0609020204030204" pitchFamily="49" charset="0"/>
              </a:rPr>
              <a:t>algorithmUsed</a:t>
            </a:r>
            <a:r>
              <a:rPr lang="it-IT" sz="1600" dirty="0">
                <a:solidFill>
                  <a:srgbClr val="2AA198"/>
                </a:solidFill>
                <a:latin typeface="Consolas" panose="020B0609020204030204" pitchFamily="49" charset="0"/>
              </a:rPr>
              <a:t>":" 48ffrsosl...</a:t>
            </a:r>
            <a:r>
              <a:rPr lang="it-IT" sz="1600" dirty="0" err="1">
                <a:solidFill>
                  <a:srgbClr val="2AA198"/>
                </a:solidFill>
                <a:latin typeface="Consolas" panose="020B0609020204030204" pitchFamily="49" charset="0"/>
              </a:rPr>
              <a:t>bfenwienwcw</a:t>
            </a:r>
            <a:r>
              <a:rPr lang="it-IT" sz="1600" dirty="0">
                <a:solidFill>
                  <a:srgbClr val="2AA198"/>
                </a:solidFill>
                <a:latin typeface="Consolas" panose="020B0609020204030204" pitchFamily="49" charset="0"/>
              </a:rPr>
              <a:t>",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"version"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0,</a:t>
            </a:r>
          </a:p>
          <a:p>
            <a:r>
              <a:rPr lang="it-IT" sz="16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executedBy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"INFN-</a:t>
            </a:r>
            <a:r>
              <a:rPr lang="it-IT" sz="1600" b="0" dirty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UserID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"operationTimestamp"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it-IT" sz="16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"1706885000"</a:t>
            </a:r>
            <a:r>
              <a:rPr lang="it-IT" sz="1600" b="0" dirty="0">
                <a:solidFill>
                  <a:srgbClr val="657B83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517A107-F465-46B2-510B-FDFCAA8789BF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4B606C6-76BF-82A2-388B-D081AB201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5BF7580-50BA-17DE-BE1E-727039B3F006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8" name="Immagine 7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7A90C3EF-892C-AF1C-E949-13976F3C9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D3B001-685C-34EC-3475-3BEBF0BF0860}"/>
              </a:ext>
            </a:extLst>
          </p:cNvPr>
          <p:cNvSpPr txBox="1"/>
          <p:nvPr/>
        </p:nvSpPr>
        <p:spPr>
          <a:xfrm>
            <a:off x="11654568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8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8539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725072" y="19820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181CDE0A-CED2-F4CF-18F1-12AAD71DC007}"/>
              </a:ext>
            </a:extLst>
          </p:cNvPr>
          <p:cNvSpPr/>
          <p:nvPr/>
        </p:nvSpPr>
        <p:spPr>
          <a:xfrm>
            <a:off x="10961972" y="2898501"/>
            <a:ext cx="144851" cy="26668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FD507B8-9A2F-1B8C-5B67-77D69B8C733B}"/>
              </a:ext>
            </a:extLst>
          </p:cNvPr>
          <p:cNvSpPr txBox="1"/>
          <p:nvPr/>
        </p:nvSpPr>
        <p:spPr>
          <a:xfrm rot="5400000">
            <a:off x="10639917" y="4142316"/>
            <a:ext cx="143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processing</a:t>
            </a:r>
            <a:endParaRPr lang="it-IT" sz="14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32" name="Freccia in giù 31">
            <a:extLst>
              <a:ext uri="{FF2B5EF4-FFF2-40B4-BE49-F238E27FC236}">
                <a16:creationId xmlns:a16="http://schemas.microsoft.com/office/drawing/2014/main" id="{571594B3-2945-95F8-F03A-F48CDA25FDF9}"/>
              </a:ext>
            </a:extLst>
          </p:cNvPr>
          <p:cNvSpPr/>
          <p:nvPr/>
        </p:nvSpPr>
        <p:spPr>
          <a:xfrm rot="16200000">
            <a:off x="9191110" y="1155931"/>
            <a:ext cx="144851" cy="29323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4B6DF13-5289-7BD0-3A92-C092B5829F3F}"/>
              </a:ext>
            </a:extLst>
          </p:cNvPr>
          <p:cNvSpPr txBox="1"/>
          <p:nvPr/>
        </p:nvSpPr>
        <p:spPr>
          <a:xfrm>
            <a:off x="8689859" y="2179085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versioning</a:t>
            </a:r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033903" y="2537115"/>
            <a:ext cx="63901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Using metadata, it is possible to verify the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validity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of the data and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reconstruct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the workflow for processed data. By recording operational information, we enable transparent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traceability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, facilitating analysis and control.</a:t>
            </a: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46" name="Immagine 45" descr="Immagine che contiene cerchio, schermata, luce, design&#10;&#10;Descrizione generata automaticamente">
            <a:extLst>
              <a:ext uri="{FF2B5EF4-FFF2-40B4-BE49-F238E27FC236}">
                <a16:creationId xmlns:a16="http://schemas.microsoft.com/office/drawing/2014/main" id="{93B723CD-6233-27E6-18ED-83ED425B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716" y="2595995"/>
            <a:ext cx="3305636" cy="296936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E2DA5F-C848-A495-E67C-7E3903B688E1}"/>
              </a:ext>
            </a:extLst>
          </p:cNvPr>
          <p:cNvSpPr txBox="1"/>
          <p:nvPr/>
        </p:nvSpPr>
        <p:spPr>
          <a:xfrm>
            <a:off x="3243293" y="1063286"/>
            <a:ext cx="570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Traceability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and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reproducibility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943F56-A88C-F2B0-3AEA-C7447D79B44F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10                                                    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5D9148E-5B90-3BC1-E8D4-E4E40E35239B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F04EA13-5091-4852-4AD8-6095EA02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541F966-26B9-C4EF-9A33-193512ACADD7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4" name="Immagine 1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6EF90657-F7D4-2C6D-2EB5-C23AECCB8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92162E-BE19-C7D8-5343-952B9C255B25}"/>
              </a:ext>
            </a:extLst>
          </p:cNvPr>
          <p:cNvSpPr txBox="1"/>
          <p:nvPr/>
        </p:nvSpPr>
        <p:spPr>
          <a:xfrm>
            <a:off x="11654568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9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48212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8C060-AF7A-673F-1155-3E243D1E1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418BBF-DF8A-7EFD-0D8D-BB78FB6DF834}"/>
              </a:ext>
            </a:extLst>
          </p:cNvPr>
          <p:cNvSpPr txBox="1"/>
          <p:nvPr/>
        </p:nvSpPr>
        <p:spPr>
          <a:xfrm>
            <a:off x="725072" y="19820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0F64073-542B-41C5-BD3E-BBF1BB207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8DCB7F-27E8-764A-8DE7-C0F43ECD7590}"/>
              </a:ext>
            </a:extLst>
          </p:cNvPr>
          <p:cNvSpPr txBox="1"/>
          <p:nvPr/>
        </p:nvSpPr>
        <p:spPr>
          <a:xfrm>
            <a:off x="3955028" y="1065295"/>
            <a:ext cx="428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Blockchain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as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a Service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B4EE18-0B2F-59F9-4B6F-B289196CF181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10                                                    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77EB18C-1479-2247-E6CE-A37E68C7C074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2FC9EEB-09EA-7EE3-0885-4291AE3F9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766E16D-5B64-4670-0360-7C981CE77A64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4" name="Immagine 1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37C9D613-6D01-B0FF-BF4B-0DCF11DC5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C25DEE-AB9D-847A-B94E-C3E1406FB3FF}"/>
              </a:ext>
            </a:extLst>
          </p:cNvPr>
          <p:cNvSpPr txBox="1"/>
          <p:nvPr/>
        </p:nvSpPr>
        <p:spPr>
          <a:xfrm>
            <a:off x="11452410" y="6546058"/>
            <a:ext cx="53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10                                                    </a:t>
            </a:r>
          </a:p>
        </p:txBody>
      </p:sp>
      <p:pic>
        <p:nvPicPr>
          <p:cNvPr id="12" name="Immagine 11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DC3BC6C0-72D0-0354-6719-42524EF53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47" y="1848423"/>
            <a:ext cx="6839905" cy="279121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5C39A93-7E79-C732-9A2C-21AE104195D7}"/>
              </a:ext>
            </a:extLst>
          </p:cNvPr>
          <p:cNvSpPr txBox="1"/>
          <p:nvPr/>
        </p:nvSpPr>
        <p:spPr>
          <a:xfrm>
            <a:off x="1627929" y="4763565"/>
            <a:ext cx="8936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We have also developed the code to instantiate a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Blockchain as a Service</a:t>
            </a:r>
            <a:endParaRPr lang="en-US" b="1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49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1C57A-992E-E2FF-2A66-D5F1F8A5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24C84-2AC4-AFF8-2137-DF38B84B1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8C1FE79-6ED4-EC44-B447-1B04BCD6C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47BFEB-01D3-DC46-0D01-939E9FCC4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306C55-2B52-A505-5BC4-FB706747E322}"/>
              </a:ext>
            </a:extLst>
          </p:cNvPr>
          <p:cNvSpPr txBox="1"/>
          <p:nvPr/>
        </p:nvSpPr>
        <p:spPr>
          <a:xfrm>
            <a:off x="1024874" y="1986469"/>
            <a:ext cx="10142252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002060"/>
                </a:solidFill>
                <a:latin typeface="Noto Sans" panose="020B0502040204020203" pitchFamily="34" charset="0"/>
              </a:rPr>
              <a:t>S</a:t>
            </a:r>
            <a:r>
              <a:rPr lang="it-IT" sz="3200" b="1" i="0" dirty="0" err="1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imulation</a:t>
            </a:r>
            <a:r>
              <a:rPr lang="it-IT" sz="3200" b="1" i="0" dirty="0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 of a </a:t>
            </a:r>
            <a:r>
              <a:rPr lang="it-IT" sz="3200" b="1" i="0" dirty="0" err="1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neuromuscular</a:t>
            </a:r>
            <a:r>
              <a:rPr lang="it-IT" sz="3200" b="1" i="0" dirty="0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 control </a:t>
            </a:r>
            <a:r>
              <a:rPr lang="it-IT" sz="3200" b="1" i="0" dirty="0" err="1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using</a:t>
            </a:r>
            <a:r>
              <a:rPr lang="it-IT" sz="3200" b="1" i="0" dirty="0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 a quantum </a:t>
            </a:r>
            <a:r>
              <a:rPr lang="it-IT" sz="3200" b="1" i="0" dirty="0" err="1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annealer</a:t>
            </a:r>
            <a:endParaRPr lang="it-IT" sz="3200" b="1" i="0" dirty="0">
              <a:solidFill>
                <a:srgbClr val="002060"/>
              </a:solidFill>
              <a:effectLst/>
              <a:latin typeface="Noto Sans" panose="020B0502040204020203" pitchFamily="34" charset="0"/>
            </a:endParaRPr>
          </a:p>
          <a:p>
            <a:pPr algn="ctr"/>
            <a:r>
              <a:rPr lang="it-IT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Domingo Ranieri, Barbara Martelli, </a:t>
            </a:r>
            <a:r>
              <a:rPr lang="en-US" sz="3200" b="1" dirty="0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Elisa </a:t>
            </a:r>
            <a:r>
              <a:rPr lang="en-US" sz="3200" b="1" dirty="0" err="1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Ercolessi</a:t>
            </a:r>
            <a:r>
              <a:rPr lang="en-US" sz="3200" b="1" dirty="0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, Marco </a:t>
            </a:r>
            <a:r>
              <a:rPr lang="en-US" sz="3200" b="1" dirty="0" err="1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Viceconti</a:t>
            </a:r>
            <a:r>
              <a:rPr lang="en-US" sz="3200" b="1" dirty="0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, Giorgio </a:t>
            </a:r>
            <a:r>
              <a:rPr lang="en-US" sz="3200" b="1" dirty="0" err="1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Davico</a:t>
            </a:r>
            <a:r>
              <a:rPr lang="en-US" sz="3200" b="1" dirty="0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, Alex </a:t>
            </a:r>
            <a:r>
              <a:rPr lang="en-US" sz="3200" b="1" dirty="0" err="1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Bersani</a:t>
            </a:r>
            <a:r>
              <a:rPr lang="en-US" sz="3200" b="1" dirty="0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, Claudio </a:t>
            </a:r>
            <a:r>
              <a:rPr lang="en-US" sz="3200" b="1" dirty="0" err="1">
                <a:solidFill>
                  <a:srgbClr val="002060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Sanavio</a:t>
            </a:r>
            <a:endParaRPr lang="en-US" sz="3200" b="1" dirty="0">
              <a:solidFill>
                <a:srgbClr val="002060"/>
              </a:solidFill>
              <a:latin typeface="Muli Semi-Bold"/>
              <a:ea typeface="Muli Semi-Bold"/>
              <a:cs typeface="Muli Semi-Bold"/>
              <a:sym typeface="Muli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71408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C431F-85B8-BC48-435E-046142FF8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FE5065-1CDD-DE77-E6F8-C9692378F454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7C2A67D-E9F1-9BE5-4821-467213DAE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45186DE-F34D-8D2F-5A6D-94267F05F5D7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B48053-F0E2-457E-D70F-854D923DB88B}"/>
              </a:ext>
            </a:extLst>
          </p:cNvPr>
          <p:cNvSpPr txBox="1"/>
          <p:nvPr/>
        </p:nvSpPr>
        <p:spPr>
          <a:xfrm>
            <a:off x="4379021" y="1094376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In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previous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episodes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…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D6BF461-BA71-0181-1CAB-A9B4B3EE32F8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585092D8-BF3E-3641-2E66-5C4849214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138D056-4227-717C-18A4-5F0AC62FE63C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27" name="Immagine 26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4EC17898-2B88-1B94-28A1-7284F57ED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pic>
        <p:nvPicPr>
          <p:cNvPr id="4" name="Immagine 3" descr="Immagine che contiene violetto, schermata, viola, testo&#10;&#10;Il contenuto generato dall'IA potrebbe non essere corretto.">
            <a:extLst>
              <a:ext uri="{FF2B5EF4-FFF2-40B4-BE49-F238E27FC236}">
                <a16:creationId xmlns:a16="http://schemas.microsoft.com/office/drawing/2014/main" id="{B13935EA-FB09-2B4F-1142-8EAFA09E6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06" y="1684955"/>
            <a:ext cx="7191185" cy="407866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E3E5B0-B563-F217-FB1C-B780071234A3}"/>
              </a:ext>
            </a:extLst>
          </p:cNvPr>
          <p:cNvSpPr txBox="1"/>
          <p:nvPr/>
        </p:nvSpPr>
        <p:spPr>
          <a:xfrm>
            <a:off x="2339796" y="5833472"/>
            <a:ext cx="8219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Link all’agenda: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Quantum Principles to Biomechanics: A Case Study on Muscular Activation (31 January 2025) · Agenda (Indico)</a:t>
            </a:r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C25974-6B5C-8490-81D6-88A589D33115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11</a:t>
            </a:r>
          </a:p>
        </p:txBody>
      </p:sp>
    </p:spTree>
    <p:extLst>
      <p:ext uri="{BB962C8B-B14F-4D97-AF65-F5344CB8AC3E}">
        <p14:creationId xmlns:p14="http://schemas.microsoft.com/office/powerpoint/2010/main" val="217774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32DB5-41F1-E2EC-F215-CA515D1B5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63AB0F-210C-90EC-D9D8-9BC4506E3C54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07F4E3F-7B61-B811-20E8-E7F02BC8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6F915E-49F9-71C5-6043-F012BFE3EFE2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C7A78E5-EADA-8F07-BFA7-F774BD9BBABA}"/>
              </a:ext>
            </a:extLst>
          </p:cNvPr>
          <p:cNvSpPr txBox="1"/>
          <p:nvPr/>
        </p:nvSpPr>
        <p:spPr>
          <a:xfrm>
            <a:off x="4379021" y="1094376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Annealing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process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DFE25C3D-3036-3CEF-2EB9-5CB209EB2116}"/>
              </a:ext>
            </a:extLst>
          </p:cNvPr>
          <p:cNvGrpSpPr/>
          <p:nvPr/>
        </p:nvGrpSpPr>
        <p:grpSpPr>
          <a:xfrm>
            <a:off x="7021497" y="2212846"/>
            <a:ext cx="3646504" cy="357908"/>
            <a:chOff x="0" y="0"/>
            <a:chExt cx="6578532" cy="607799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E17BB86-7BAA-DEEC-72AB-FA5162859A91}"/>
                </a:ext>
              </a:extLst>
            </p:cNvPr>
            <p:cNvSpPr/>
            <p:nvPr/>
          </p:nvSpPr>
          <p:spPr>
            <a:xfrm>
              <a:off x="0" y="0"/>
              <a:ext cx="6578532" cy="607799"/>
            </a:xfrm>
            <a:custGeom>
              <a:avLst/>
              <a:gdLst/>
              <a:ahLst/>
              <a:cxnLst/>
              <a:rect l="l" t="t" r="r" b="b"/>
              <a:pathLst>
                <a:path w="6578532" h="607799">
                  <a:moveTo>
                    <a:pt x="0" y="0"/>
                  </a:moveTo>
                  <a:lnTo>
                    <a:pt x="6578532" y="0"/>
                  </a:lnTo>
                  <a:lnTo>
                    <a:pt x="6578532" y="607799"/>
                  </a:lnTo>
                  <a:lnTo>
                    <a:pt x="0" y="607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Freeform 7">
            <a:extLst>
              <a:ext uri="{FF2B5EF4-FFF2-40B4-BE49-F238E27FC236}">
                <a16:creationId xmlns:a16="http://schemas.microsoft.com/office/drawing/2014/main" id="{BF47438B-4394-2947-6074-2CFBDAFBBB9A}"/>
              </a:ext>
            </a:extLst>
          </p:cNvPr>
          <p:cNvSpPr/>
          <p:nvPr/>
        </p:nvSpPr>
        <p:spPr>
          <a:xfrm>
            <a:off x="7777948" y="3429000"/>
            <a:ext cx="2763023" cy="2553517"/>
          </a:xfrm>
          <a:custGeom>
            <a:avLst/>
            <a:gdLst/>
            <a:ahLst/>
            <a:cxnLst/>
            <a:rect l="l" t="t" r="r" b="b"/>
            <a:pathLst>
              <a:path w="3804607" h="3915078">
                <a:moveTo>
                  <a:pt x="0" y="0"/>
                </a:moveTo>
                <a:lnTo>
                  <a:pt x="3804607" y="0"/>
                </a:lnTo>
                <a:lnTo>
                  <a:pt x="3804607" y="3915078"/>
                </a:lnTo>
                <a:lnTo>
                  <a:pt x="0" y="3915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E6CEE64D-DC3B-609C-ABF4-1F6684CA7AAD}"/>
              </a:ext>
            </a:extLst>
          </p:cNvPr>
          <p:cNvGrpSpPr/>
          <p:nvPr/>
        </p:nvGrpSpPr>
        <p:grpSpPr>
          <a:xfrm>
            <a:off x="7021497" y="2673988"/>
            <a:ext cx="1512904" cy="324114"/>
            <a:chOff x="0" y="0"/>
            <a:chExt cx="2866268" cy="530790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695C897-2D18-402B-E51F-92A32315575D}"/>
                </a:ext>
              </a:extLst>
            </p:cNvPr>
            <p:cNvSpPr/>
            <p:nvPr/>
          </p:nvSpPr>
          <p:spPr>
            <a:xfrm>
              <a:off x="0" y="0"/>
              <a:ext cx="2866268" cy="530790"/>
            </a:xfrm>
            <a:custGeom>
              <a:avLst/>
              <a:gdLst/>
              <a:ahLst/>
              <a:cxnLst/>
              <a:rect l="l" t="t" r="r" b="b"/>
              <a:pathLst>
                <a:path w="2866268" h="530790">
                  <a:moveTo>
                    <a:pt x="0" y="0"/>
                  </a:moveTo>
                  <a:lnTo>
                    <a:pt x="2866268" y="0"/>
                  </a:lnTo>
                  <a:lnTo>
                    <a:pt x="2866268" y="530790"/>
                  </a:lnTo>
                  <a:lnTo>
                    <a:pt x="0" y="530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17C57287-C272-7A32-C1BF-2CE3221523B1}"/>
              </a:ext>
            </a:extLst>
          </p:cNvPr>
          <p:cNvGrpSpPr/>
          <p:nvPr/>
        </p:nvGrpSpPr>
        <p:grpSpPr>
          <a:xfrm>
            <a:off x="7021497" y="3173276"/>
            <a:ext cx="3768820" cy="361767"/>
            <a:chOff x="0" y="0"/>
            <a:chExt cx="6949288" cy="595653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2D5507B2-4502-35B0-FAE3-F5A21FBFDF91}"/>
                </a:ext>
              </a:extLst>
            </p:cNvPr>
            <p:cNvSpPr/>
            <p:nvPr/>
          </p:nvSpPr>
          <p:spPr>
            <a:xfrm>
              <a:off x="0" y="0"/>
              <a:ext cx="6949288" cy="595653"/>
            </a:xfrm>
            <a:custGeom>
              <a:avLst/>
              <a:gdLst/>
              <a:ahLst/>
              <a:cxnLst/>
              <a:rect l="l" t="t" r="r" b="b"/>
              <a:pathLst>
                <a:path w="6949288" h="595653">
                  <a:moveTo>
                    <a:pt x="0" y="0"/>
                  </a:moveTo>
                  <a:lnTo>
                    <a:pt x="6949288" y="0"/>
                  </a:lnTo>
                  <a:lnTo>
                    <a:pt x="6949288" y="595653"/>
                  </a:lnTo>
                  <a:lnTo>
                    <a:pt x="0" y="595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sp>
        <p:nvSpPr>
          <p:cNvPr id="25" name="Freeform 12">
            <a:extLst>
              <a:ext uri="{FF2B5EF4-FFF2-40B4-BE49-F238E27FC236}">
                <a16:creationId xmlns:a16="http://schemas.microsoft.com/office/drawing/2014/main" id="{3DFFE5EB-5D21-1110-DF52-D9AA5ACD1F3B}"/>
              </a:ext>
            </a:extLst>
          </p:cNvPr>
          <p:cNvSpPr/>
          <p:nvPr/>
        </p:nvSpPr>
        <p:spPr>
          <a:xfrm>
            <a:off x="1651023" y="3827138"/>
            <a:ext cx="3433953" cy="2113964"/>
          </a:xfrm>
          <a:custGeom>
            <a:avLst/>
            <a:gdLst/>
            <a:ahLst/>
            <a:cxnLst/>
            <a:rect l="l" t="t" r="r" b="b"/>
            <a:pathLst>
              <a:path w="6403234" h="3689863">
                <a:moveTo>
                  <a:pt x="0" y="0"/>
                </a:moveTo>
                <a:lnTo>
                  <a:pt x="6403234" y="0"/>
                </a:lnTo>
                <a:lnTo>
                  <a:pt x="6403234" y="3689863"/>
                </a:lnTo>
                <a:lnTo>
                  <a:pt x="0" y="3689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41F10B6E-9078-85C3-6898-8061932B6396}"/>
              </a:ext>
            </a:extLst>
          </p:cNvPr>
          <p:cNvGrpSpPr/>
          <p:nvPr/>
        </p:nvGrpSpPr>
        <p:grpSpPr>
          <a:xfrm>
            <a:off x="7766218" y="4100440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C9EFCCF-F9CD-6569-0076-707D3D849151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F49EAE8A-E16F-0831-A76D-57ED8B12DCE2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3ACD4925-D51C-FD6C-1A8A-37B21DD48B4A}"/>
              </a:ext>
            </a:extLst>
          </p:cNvPr>
          <p:cNvSpPr txBox="1"/>
          <p:nvPr/>
        </p:nvSpPr>
        <p:spPr>
          <a:xfrm>
            <a:off x="692989" y="1848209"/>
            <a:ext cx="3990771" cy="2323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Taking advantage of the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quantum adiabatic theorem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, if we can create a system in the ground state of a specific Hamiltonian, we can transform it in the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Hamiltonian of our problem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so we will end up in its ground state and find our solutions! </a:t>
            </a:r>
          </a:p>
          <a:p>
            <a:pPr algn="l">
              <a:lnSpc>
                <a:spcPts val="3000"/>
              </a:lnSpc>
              <a:spcBef>
                <a:spcPct val="0"/>
              </a:spcBef>
            </a:pPr>
            <a:endParaRPr lang="en-US" sz="2500" dirty="0">
              <a:solidFill>
                <a:srgbClr val="604ABD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066987CA-C681-1BB7-C6B3-50D3B91B4206}"/>
              </a:ext>
            </a:extLst>
          </p:cNvPr>
          <p:cNvSpPr txBox="1"/>
          <p:nvPr/>
        </p:nvSpPr>
        <p:spPr>
          <a:xfrm>
            <a:off x="1979075" y="5874729"/>
            <a:ext cx="7928252" cy="35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  <a:spcBef>
                <a:spcPct val="0"/>
              </a:spcBef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It is possible to set the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annealing time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and the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number of annealing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performed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38CAEEAF-05BE-3EA3-39AC-2AD7EC6A2F04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E27672DE-841E-8CBA-B1E0-E3711195E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2632D1D3-29CA-AF43-ED2F-17B786627893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34" name="Immagine 3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D6CEF10E-6AA6-D45E-0791-F8BA80C59C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5227EF-FBAB-5E3F-E14B-DFC0DDCBA21A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12</a:t>
            </a:r>
          </a:p>
        </p:txBody>
      </p:sp>
    </p:spTree>
    <p:extLst>
      <p:ext uri="{BB962C8B-B14F-4D97-AF65-F5344CB8AC3E}">
        <p14:creationId xmlns:p14="http://schemas.microsoft.com/office/powerpoint/2010/main" val="190730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689CA-BE10-9C84-C6FC-C1DE49E6C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FBCBAE-3894-3D40-A3CC-0C4FF53C7DE2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2A4256-FEF4-0275-A530-3B53CD54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967ADF-B7F9-A971-6DEF-AF627A53E8E3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7ACEF-A640-FDB4-38C2-993A6D4AF268}"/>
              </a:ext>
            </a:extLst>
          </p:cNvPr>
          <p:cNvSpPr txBox="1"/>
          <p:nvPr/>
        </p:nvSpPr>
        <p:spPr>
          <a:xfrm>
            <a:off x="1368198" y="1716767"/>
            <a:ext cx="9455598" cy="3338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Any optimization problem can be reformulated into the task of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minimizing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a function. </a:t>
            </a:r>
          </a:p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In quantum annealing, this function is expressed as a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Hamiltonian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, which represents the total energy</a:t>
            </a:r>
          </a:p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 of a quantum system.</a:t>
            </a:r>
          </a:p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The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ground state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 of this Hamiltonian (its state of lowest energy) encodes the solution to the optimization problem.</a:t>
            </a:r>
          </a:p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  <a:sym typeface="Open Sans"/>
            </a:endParaRPr>
          </a:p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This Hamiltonian can be written using </a:t>
            </a:r>
            <a:r>
              <a:rPr lang="en-US" b="1" dirty="0" err="1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Ising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 formulation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or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QUBO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(Quadratic unconstrained binary optimization)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 Bold"/>
              </a:rPr>
              <a:t>formulation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Open Sans"/>
              </a:rPr>
              <a:t>.</a:t>
            </a:r>
          </a:p>
          <a:p>
            <a:pPr algn="l">
              <a:lnSpc>
                <a:spcPts val="3500"/>
              </a:lnSpc>
            </a:pPr>
            <a:endParaRPr lang="en-US" dirty="0">
              <a:solidFill>
                <a:srgbClr val="604A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00"/>
              </a:lnSpc>
            </a:pPr>
            <a:endParaRPr lang="en-US" dirty="0">
              <a:solidFill>
                <a:srgbClr val="604A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BC139E00-68C4-DED3-CC08-2311DC567A3A}"/>
              </a:ext>
            </a:extLst>
          </p:cNvPr>
          <p:cNvGrpSpPr/>
          <p:nvPr/>
        </p:nvGrpSpPr>
        <p:grpSpPr>
          <a:xfrm>
            <a:off x="976999" y="5051968"/>
            <a:ext cx="3463375" cy="361767"/>
            <a:chOff x="-515704" y="56617"/>
            <a:chExt cx="7083419" cy="629637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65112A4-9A93-D96F-BA5A-167E3F488796}"/>
                </a:ext>
              </a:extLst>
            </p:cNvPr>
            <p:cNvSpPr/>
            <p:nvPr/>
          </p:nvSpPr>
          <p:spPr>
            <a:xfrm>
              <a:off x="-515704" y="56617"/>
              <a:ext cx="7083419" cy="629637"/>
            </a:xfrm>
            <a:custGeom>
              <a:avLst/>
              <a:gdLst/>
              <a:ahLst/>
              <a:cxnLst/>
              <a:rect l="l" t="t" r="r" b="b"/>
              <a:pathLst>
                <a:path w="7083419" h="629637">
                  <a:moveTo>
                    <a:pt x="0" y="0"/>
                  </a:moveTo>
                  <a:lnTo>
                    <a:pt x="7083419" y="0"/>
                  </a:lnTo>
                  <a:lnTo>
                    <a:pt x="7083419" y="629637"/>
                  </a:lnTo>
                  <a:lnTo>
                    <a:pt x="0" y="629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C9100F15-6658-761B-7019-853C777000A1}"/>
              </a:ext>
            </a:extLst>
          </p:cNvPr>
          <p:cNvGrpSpPr/>
          <p:nvPr/>
        </p:nvGrpSpPr>
        <p:grpSpPr>
          <a:xfrm>
            <a:off x="7557363" y="5051967"/>
            <a:ext cx="3806735" cy="361767"/>
            <a:chOff x="0" y="0"/>
            <a:chExt cx="6927492" cy="642757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096E711-12A4-CAC4-66EC-4AA51663B5CA}"/>
                </a:ext>
              </a:extLst>
            </p:cNvPr>
            <p:cNvSpPr/>
            <p:nvPr/>
          </p:nvSpPr>
          <p:spPr>
            <a:xfrm>
              <a:off x="0" y="0"/>
              <a:ext cx="6927492" cy="642757"/>
            </a:xfrm>
            <a:custGeom>
              <a:avLst/>
              <a:gdLst/>
              <a:ahLst/>
              <a:cxnLst/>
              <a:rect l="l" t="t" r="r" b="b"/>
              <a:pathLst>
                <a:path w="6927492" h="642757">
                  <a:moveTo>
                    <a:pt x="0" y="0"/>
                  </a:moveTo>
                  <a:lnTo>
                    <a:pt x="6927492" y="0"/>
                  </a:lnTo>
                  <a:lnTo>
                    <a:pt x="6927492" y="642757"/>
                  </a:lnTo>
                  <a:lnTo>
                    <a:pt x="0" y="642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A3D7A8-90CA-FDB5-087F-04F192D70950}"/>
              </a:ext>
            </a:extLst>
          </p:cNvPr>
          <p:cNvSpPr txBox="1"/>
          <p:nvPr/>
        </p:nvSpPr>
        <p:spPr>
          <a:xfrm>
            <a:off x="1722018" y="4317834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Ising</a:t>
            </a:r>
            <a:r>
              <a:rPr 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formulation</a:t>
            </a:r>
            <a:endParaRPr lang="it-IT" b="1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0AD34D-E150-B6B2-58E1-E4F877B926BC}"/>
              </a:ext>
            </a:extLst>
          </p:cNvPr>
          <p:cNvSpPr txBox="1"/>
          <p:nvPr/>
        </p:nvSpPr>
        <p:spPr>
          <a:xfrm>
            <a:off x="8451479" y="432729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QUBO </a:t>
            </a:r>
            <a:r>
              <a:rPr 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formulation</a:t>
            </a:r>
            <a:endParaRPr lang="it-IT" b="1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39DC8E0-E851-4C8D-A89D-42AA949435D8}"/>
              </a:ext>
            </a:extLst>
          </p:cNvPr>
          <p:cNvSpPr txBox="1"/>
          <p:nvPr/>
        </p:nvSpPr>
        <p:spPr>
          <a:xfrm>
            <a:off x="4379021" y="1094376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Annealing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process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132B3B4-7F60-449A-B110-A018412EFB80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7AECE331-19EF-6F8A-BF12-86234EB7A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E13D10E-4331-586B-6343-2671F5E5D6F4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27" name="Immagine 26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2029B8F0-4331-0306-99D4-2A3C6DD1E7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6B7601-84D1-FBCA-2551-C6D7C2880E2D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13</a:t>
            </a:r>
          </a:p>
        </p:txBody>
      </p:sp>
    </p:spTree>
    <p:extLst>
      <p:ext uri="{BB962C8B-B14F-4D97-AF65-F5344CB8AC3E}">
        <p14:creationId xmlns:p14="http://schemas.microsoft.com/office/powerpoint/2010/main" val="743195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E8C69-D846-BC78-AD42-2821374C1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3DDA89-2A2A-69A0-0B18-200D82790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7C5856-BE12-68FF-B918-B5C97308127A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A1FCA4B-852C-303A-1912-1EB050C6E6CA}"/>
              </a:ext>
            </a:extLst>
          </p:cNvPr>
          <p:cNvSpPr txBox="1"/>
          <p:nvPr/>
        </p:nvSpPr>
        <p:spPr>
          <a:xfrm>
            <a:off x="4153799" y="1099748"/>
            <a:ext cx="388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Problem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formulation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FE8D061E-138B-F7F9-275F-91D1164711E4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2BFDBD5F-76BA-E9AD-6588-75EDA792DE7C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3309E01C-3B84-40A4-C3BC-3FCF48913800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70040EA9-AEA4-3283-AC84-F74E0B6D53E0}"/>
              </a:ext>
            </a:extLst>
          </p:cNvPr>
          <p:cNvSpPr txBox="1"/>
          <p:nvPr/>
        </p:nvSpPr>
        <p:spPr>
          <a:xfrm>
            <a:off x="1821700" y="1720990"/>
            <a:ext cx="86461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The elbow joint primarily involves one degree of freedom, meaning its motion can be described by a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single angular parameter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. </a:t>
            </a:r>
          </a:p>
          <a:p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However, this movement is controlled by multiple muscles, in our case we have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five muscles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(2 flexor and 3 extensors).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A53D8A73-0F2F-F993-918D-B90295A39E4D}"/>
              </a:ext>
            </a:extLst>
          </p:cNvPr>
          <p:cNvGrpSpPr/>
          <p:nvPr/>
        </p:nvGrpSpPr>
        <p:grpSpPr>
          <a:xfrm>
            <a:off x="2315615" y="5466126"/>
            <a:ext cx="3292705" cy="676847"/>
            <a:chOff x="0" y="0"/>
            <a:chExt cx="7286038" cy="1475653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DAD3ED1-5B60-513F-7D36-F00EAED1A82D}"/>
                </a:ext>
              </a:extLst>
            </p:cNvPr>
            <p:cNvSpPr/>
            <p:nvPr/>
          </p:nvSpPr>
          <p:spPr>
            <a:xfrm>
              <a:off x="0" y="0"/>
              <a:ext cx="7286038" cy="1475653"/>
            </a:xfrm>
            <a:custGeom>
              <a:avLst/>
              <a:gdLst/>
              <a:ahLst/>
              <a:cxnLst/>
              <a:rect l="l" t="t" r="r" b="b"/>
              <a:pathLst>
                <a:path w="7286038" h="1475653">
                  <a:moveTo>
                    <a:pt x="0" y="0"/>
                  </a:moveTo>
                  <a:lnTo>
                    <a:pt x="7286038" y="0"/>
                  </a:lnTo>
                  <a:lnTo>
                    <a:pt x="7286038" y="1475653"/>
                  </a:lnTo>
                  <a:lnTo>
                    <a:pt x="0" y="1475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890BC133-AD85-4EEF-3089-E51893E46BE1}"/>
              </a:ext>
            </a:extLst>
          </p:cNvPr>
          <p:cNvGrpSpPr/>
          <p:nvPr/>
        </p:nvGrpSpPr>
        <p:grpSpPr>
          <a:xfrm>
            <a:off x="7679426" y="5404252"/>
            <a:ext cx="1475895" cy="752391"/>
            <a:chOff x="0" y="0"/>
            <a:chExt cx="3295276" cy="1630652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786FE67-E220-0F2D-7759-B1EDEF711AE6}"/>
                </a:ext>
              </a:extLst>
            </p:cNvPr>
            <p:cNvSpPr/>
            <p:nvPr/>
          </p:nvSpPr>
          <p:spPr>
            <a:xfrm>
              <a:off x="0" y="0"/>
              <a:ext cx="3295276" cy="1630652"/>
            </a:xfrm>
            <a:custGeom>
              <a:avLst/>
              <a:gdLst/>
              <a:ahLst/>
              <a:cxnLst/>
              <a:rect l="l" t="t" r="r" b="b"/>
              <a:pathLst>
                <a:path w="3295276" h="1630652">
                  <a:moveTo>
                    <a:pt x="0" y="0"/>
                  </a:moveTo>
                  <a:lnTo>
                    <a:pt x="3295276" y="0"/>
                  </a:lnTo>
                  <a:lnTo>
                    <a:pt x="3295276" y="1630652"/>
                  </a:lnTo>
                  <a:lnTo>
                    <a:pt x="0" y="1630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E7B1DA8C-43ED-043B-AC72-BF45EBD6F1B0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9B43C910-136F-6095-E3E7-846A82E11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3C763308-84FF-E6D4-1BA7-8211AB689396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34" name="Immagine 3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4E417D1F-F2AE-E440-CB4E-9BCBBB617D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pic>
        <p:nvPicPr>
          <p:cNvPr id="4" name="Immagine 3" descr="Immagine che contiene volo, aria aperta&#10;&#10;Il contenuto generato dall'IA potrebbe non essere corretto.">
            <a:extLst>
              <a:ext uri="{FF2B5EF4-FFF2-40B4-BE49-F238E27FC236}">
                <a16:creationId xmlns:a16="http://schemas.microsoft.com/office/drawing/2014/main" id="{54CF8860-603D-2DB1-750A-B716F056CF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33" y="3038921"/>
            <a:ext cx="3961668" cy="2138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66601E-9023-7AA5-9BA7-BF8661140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40" y="3119528"/>
            <a:ext cx="4561920" cy="21384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A72908-5FBB-8E10-2371-826F77B34049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14</a:t>
            </a:r>
          </a:p>
        </p:txBody>
      </p:sp>
    </p:spTree>
    <p:extLst>
      <p:ext uri="{BB962C8B-B14F-4D97-AF65-F5344CB8AC3E}">
        <p14:creationId xmlns:p14="http://schemas.microsoft.com/office/powerpoint/2010/main" val="3799155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9968A-41E4-DA5D-32C0-77B7648DC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41CE59-92E6-F2F4-A3BD-86EE7DF1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8BBF99-7DAB-C085-6914-C643E8A39A53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4C838A5B-963D-AA24-EED3-3EA7AEAF8B79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CDE5B7B-563A-B694-0BB9-53DD63C82557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437D06C0-3E12-2587-6D58-B59DDEE291EC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7" name="Freeform 3">
            <a:extLst>
              <a:ext uri="{FF2B5EF4-FFF2-40B4-BE49-F238E27FC236}">
                <a16:creationId xmlns:a16="http://schemas.microsoft.com/office/drawing/2014/main" id="{77787A63-EE74-30D0-AFC0-229B18CE2660}"/>
              </a:ext>
            </a:extLst>
          </p:cNvPr>
          <p:cNvSpPr/>
          <p:nvPr/>
        </p:nvSpPr>
        <p:spPr>
          <a:xfrm>
            <a:off x="7834615" y="2531995"/>
            <a:ext cx="3168388" cy="3204261"/>
          </a:xfrm>
          <a:custGeom>
            <a:avLst/>
            <a:gdLst/>
            <a:ahLst/>
            <a:cxnLst/>
            <a:rect l="l" t="t" r="r" b="b"/>
            <a:pathLst>
              <a:path w="5499642" h="5489472">
                <a:moveTo>
                  <a:pt x="0" y="0"/>
                </a:moveTo>
                <a:lnTo>
                  <a:pt x="5499642" y="0"/>
                </a:lnTo>
                <a:lnTo>
                  <a:pt x="5499642" y="5489472"/>
                </a:lnTo>
                <a:lnTo>
                  <a:pt x="0" y="5489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3681" r="-25302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CEF9A11C-0CF6-12C5-074A-2F4785FCC9B9}"/>
              </a:ext>
            </a:extLst>
          </p:cNvPr>
          <p:cNvGrpSpPr/>
          <p:nvPr/>
        </p:nvGrpSpPr>
        <p:grpSpPr>
          <a:xfrm>
            <a:off x="7851196" y="2205459"/>
            <a:ext cx="329793" cy="238675"/>
            <a:chOff x="0" y="0"/>
            <a:chExt cx="763267" cy="54519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9DE446F-EC8A-FF90-F0D7-A172DF7E0FED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20DBC22E-E840-2090-3EE8-01C46E03DC8D}"/>
              </a:ext>
            </a:extLst>
          </p:cNvPr>
          <p:cNvGrpSpPr/>
          <p:nvPr/>
        </p:nvGrpSpPr>
        <p:grpSpPr>
          <a:xfrm>
            <a:off x="7427227" y="2595572"/>
            <a:ext cx="329793" cy="238675"/>
            <a:chOff x="0" y="0"/>
            <a:chExt cx="763267" cy="54519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12972E0-DEA8-3998-2B48-6CE3825D7A3E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1" name="Group 8">
            <a:extLst>
              <a:ext uri="{FF2B5EF4-FFF2-40B4-BE49-F238E27FC236}">
                <a16:creationId xmlns:a16="http://schemas.microsoft.com/office/drawing/2014/main" id="{DBDBAC93-C01C-3B6F-68A1-C26DA297927D}"/>
              </a:ext>
            </a:extLst>
          </p:cNvPr>
          <p:cNvGrpSpPr/>
          <p:nvPr/>
        </p:nvGrpSpPr>
        <p:grpSpPr>
          <a:xfrm>
            <a:off x="7427226" y="2954451"/>
            <a:ext cx="329793" cy="238675"/>
            <a:chOff x="0" y="0"/>
            <a:chExt cx="763267" cy="54519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01EFCCC-DCFE-A0C9-7E29-9577C5C1D9E5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99568D6D-E56B-506B-4A44-07941EE1D59C}"/>
              </a:ext>
            </a:extLst>
          </p:cNvPr>
          <p:cNvGrpSpPr/>
          <p:nvPr/>
        </p:nvGrpSpPr>
        <p:grpSpPr>
          <a:xfrm>
            <a:off x="8180989" y="2205459"/>
            <a:ext cx="329793" cy="238675"/>
            <a:chOff x="0" y="0"/>
            <a:chExt cx="763267" cy="545190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0E9A975-257A-78BC-F9CE-AF27DFB7CFFA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9" name="Group 12">
            <a:extLst>
              <a:ext uri="{FF2B5EF4-FFF2-40B4-BE49-F238E27FC236}">
                <a16:creationId xmlns:a16="http://schemas.microsoft.com/office/drawing/2014/main" id="{B724E850-D603-DE91-EC7A-3CDD9FEF2EBA}"/>
              </a:ext>
            </a:extLst>
          </p:cNvPr>
          <p:cNvGrpSpPr/>
          <p:nvPr/>
        </p:nvGrpSpPr>
        <p:grpSpPr>
          <a:xfrm>
            <a:off x="7427225" y="3292531"/>
            <a:ext cx="329793" cy="238675"/>
            <a:chOff x="0" y="0"/>
            <a:chExt cx="763267" cy="545190"/>
          </a:xfrm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B25D0267-0859-37B7-4726-9AC6BED7C89D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0E1F05EE-91A7-7A5A-D1BF-3390E29B85DB}"/>
              </a:ext>
            </a:extLst>
          </p:cNvPr>
          <p:cNvGrpSpPr/>
          <p:nvPr/>
        </p:nvGrpSpPr>
        <p:grpSpPr>
          <a:xfrm>
            <a:off x="7427224" y="3659878"/>
            <a:ext cx="329793" cy="238675"/>
            <a:chOff x="0" y="0"/>
            <a:chExt cx="763267" cy="545190"/>
          </a:xfrm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7CDCAAD0-E2FB-BE88-BBAE-BD1510C808E8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0933DD1E-3CF1-1BEE-4839-6F38D3A4FBB3}"/>
              </a:ext>
            </a:extLst>
          </p:cNvPr>
          <p:cNvGrpSpPr/>
          <p:nvPr/>
        </p:nvGrpSpPr>
        <p:grpSpPr>
          <a:xfrm>
            <a:off x="7427224" y="4010190"/>
            <a:ext cx="329793" cy="238675"/>
            <a:chOff x="0" y="0"/>
            <a:chExt cx="763267" cy="545190"/>
          </a:xfrm>
        </p:grpSpPr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4452BF9B-0FD8-0F79-FAF0-AC476FB1F1BC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5" name="Group 18">
            <a:extLst>
              <a:ext uri="{FF2B5EF4-FFF2-40B4-BE49-F238E27FC236}">
                <a16:creationId xmlns:a16="http://schemas.microsoft.com/office/drawing/2014/main" id="{1445D4C2-D3EA-6BA0-8615-561BB3119C55}"/>
              </a:ext>
            </a:extLst>
          </p:cNvPr>
          <p:cNvGrpSpPr/>
          <p:nvPr/>
        </p:nvGrpSpPr>
        <p:grpSpPr>
          <a:xfrm>
            <a:off x="7427224" y="4365305"/>
            <a:ext cx="329793" cy="238675"/>
            <a:chOff x="0" y="0"/>
            <a:chExt cx="763267" cy="545190"/>
          </a:xfrm>
        </p:grpSpPr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C9E48A5E-3CA3-8400-105F-1935DAA3D932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7" name="Group 20">
            <a:extLst>
              <a:ext uri="{FF2B5EF4-FFF2-40B4-BE49-F238E27FC236}">
                <a16:creationId xmlns:a16="http://schemas.microsoft.com/office/drawing/2014/main" id="{AA956FE4-1FDA-4B17-FED0-206F48A4DE0E}"/>
              </a:ext>
            </a:extLst>
          </p:cNvPr>
          <p:cNvGrpSpPr/>
          <p:nvPr/>
        </p:nvGrpSpPr>
        <p:grpSpPr>
          <a:xfrm>
            <a:off x="7427224" y="4741549"/>
            <a:ext cx="329793" cy="238675"/>
            <a:chOff x="0" y="0"/>
            <a:chExt cx="763267" cy="545190"/>
          </a:xfrm>
        </p:grpSpPr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30B1F72A-15B4-4A3C-A13E-630E7476F0BD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9" name="Group 22">
            <a:extLst>
              <a:ext uri="{FF2B5EF4-FFF2-40B4-BE49-F238E27FC236}">
                <a16:creationId xmlns:a16="http://schemas.microsoft.com/office/drawing/2014/main" id="{A7FD646F-9D7A-ABED-02AA-78F45AED4978}"/>
              </a:ext>
            </a:extLst>
          </p:cNvPr>
          <p:cNvGrpSpPr/>
          <p:nvPr/>
        </p:nvGrpSpPr>
        <p:grpSpPr>
          <a:xfrm>
            <a:off x="7427224" y="5080473"/>
            <a:ext cx="329793" cy="238675"/>
            <a:chOff x="0" y="0"/>
            <a:chExt cx="763267" cy="545190"/>
          </a:xfrm>
        </p:grpSpPr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A17BE2A8-EC83-15D7-2E0D-820C6205AF22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1" name="Group 24">
            <a:extLst>
              <a:ext uri="{FF2B5EF4-FFF2-40B4-BE49-F238E27FC236}">
                <a16:creationId xmlns:a16="http://schemas.microsoft.com/office/drawing/2014/main" id="{222F9FCE-8447-4738-04A2-B97452258A46}"/>
              </a:ext>
            </a:extLst>
          </p:cNvPr>
          <p:cNvGrpSpPr/>
          <p:nvPr/>
        </p:nvGrpSpPr>
        <p:grpSpPr>
          <a:xfrm>
            <a:off x="7427223" y="5438294"/>
            <a:ext cx="329793" cy="238675"/>
            <a:chOff x="0" y="0"/>
            <a:chExt cx="763267" cy="545190"/>
          </a:xfrm>
        </p:grpSpPr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A08851B9-C6FA-2334-0008-85541F0BCE1A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3" name="Group 26">
            <a:extLst>
              <a:ext uri="{FF2B5EF4-FFF2-40B4-BE49-F238E27FC236}">
                <a16:creationId xmlns:a16="http://schemas.microsoft.com/office/drawing/2014/main" id="{FE24A25B-D88A-7A55-90B9-53C72F7DA6A1}"/>
              </a:ext>
            </a:extLst>
          </p:cNvPr>
          <p:cNvGrpSpPr/>
          <p:nvPr/>
        </p:nvGrpSpPr>
        <p:grpSpPr>
          <a:xfrm>
            <a:off x="8578827" y="2205459"/>
            <a:ext cx="329793" cy="238675"/>
            <a:chOff x="0" y="0"/>
            <a:chExt cx="763267" cy="545190"/>
          </a:xfrm>
        </p:grpSpPr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44DEE21F-AD26-AD48-023F-E83FB2A02D87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5" name="Group 28">
            <a:extLst>
              <a:ext uri="{FF2B5EF4-FFF2-40B4-BE49-F238E27FC236}">
                <a16:creationId xmlns:a16="http://schemas.microsoft.com/office/drawing/2014/main" id="{361CC3ED-F56B-0A9F-EF91-CBCA53CBB25C}"/>
              </a:ext>
            </a:extLst>
          </p:cNvPr>
          <p:cNvGrpSpPr/>
          <p:nvPr/>
        </p:nvGrpSpPr>
        <p:grpSpPr>
          <a:xfrm>
            <a:off x="8908620" y="2205459"/>
            <a:ext cx="329793" cy="238675"/>
            <a:chOff x="0" y="0"/>
            <a:chExt cx="763267" cy="545190"/>
          </a:xfrm>
        </p:grpSpPr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A9017695-28D3-B0BB-D299-822D4A80EC2A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7" name="Group 30">
            <a:extLst>
              <a:ext uri="{FF2B5EF4-FFF2-40B4-BE49-F238E27FC236}">
                <a16:creationId xmlns:a16="http://schemas.microsoft.com/office/drawing/2014/main" id="{85F5EF42-F8DD-56E1-2845-AD7B555E210F}"/>
              </a:ext>
            </a:extLst>
          </p:cNvPr>
          <p:cNvGrpSpPr/>
          <p:nvPr/>
        </p:nvGrpSpPr>
        <p:grpSpPr>
          <a:xfrm>
            <a:off x="9253912" y="2205459"/>
            <a:ext cx="329793" cy="238675"/>
            <a:chOff x="0" y="0"/>
            <a:chExt cx="763267" cy="545190"/>
          </a:xfrm>
        </p:grpSpPr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20708908-F9ED-0DC2-54C1-9E86AF8E8394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9" name="Group 32">
            <a:extLst>
              <a:ext uri="{FF2B5EF4-FFF2-40B4-BE49-F238E27FC236}">
                <a16:creationId xmlns:a16="http://schemas.microsoft.com/office/drawing/2014/main" id="{587C5978-6524-14F7-699F-A4B581C5C2D7}"/>
              </a:ext>
            </a:extLst>
          </p:cNvPr>
          <p:cNvGrpSpPr/>
          <p:nvPr/>
        </p:nvGrpSpPr>
        <p:grpSpPr>
          <a:xfrm>
            <a:off x="9599204" y="2205459"/>
            <a:ext cx="329793" cy="238675"/>
            <a:chOff x="0" y="0"/>
            <a:chExt cx="763267" cy="545190"/>
          </a:xfrm>
        </p:grpSpPr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DD0AB484-3559-18A3-929A-A2CB50EA2372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1" name="Group 34">
            <a:extLst>
              <a:ext uri="{FF2B5EF4-FFF2-40B4-BE49-F238E27FC236}">
                <a16:creationId xmlns:a16="http://schemas.microsoft.com/office/drawing/2014/main" id="{7A6A68CE-949D-E350-6F9E-BCD924B076E5}"/>
              </a:ext>
            </a:extLst>
          </p:cNvPr>
          <p:cNvGrpSpPr/>
          <p:nvPr/>
        </p:nvGrpSpPr>
        <p:grpSpPr>
          <a:xfrm>
            <a:off x="9944496" y="2205459"/>
            <a:ext cx="329793" cy="238675"/>
            <a:chOff x="0" y="0"/>
            <a:chExt cx="763267" cy="545190"/>
          </a:xfrm>
        </p:grpSpPr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6A74979B-FE8B-931D-323F-FF014106468A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3" name="Group 36">
            <a:extLst>
              <a:ext uri="{FF2B5EF4-FFF2-40B4-BE49-F238E27FC236}">
                <a16:creationId xmlns:a16="http://schemas.microsoft.com/office/drawing/2014/main" id="{E8E85845-BC8A-34F7-9387-92115D1F87DB}"/>
              </a:ext>
            </a:extLst>
          </p:cNvPr>
          <p:cNvGrpSpPr/>
          <p:nvPr/>
        </p:nvGrpSpPr>
        <p:grpSpPr>
          <a:xfrm>
            <a:off x="10289788" y="2205459"/>
            <a:ext cx="329793" cy="238675"/>
            <a:chOff x="0" y="0"/>
            <a:chExt cx="763267" cy="545190"/>
          </a:xfrm>
        </p:grpSpPr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4CFC96F4-E6E0-A0B7-4945-12E21C63B462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5" name="Group 38">
            <a:extLst>
              <a:ext uri="{FF2B5EF4-FFF2-40B4-BE49-F238E27FC236}">
                <a16:creationId xmlns:a16="http://schemas.microsoft.com/office/drawing/2014/main" id="{A6702D6C-D5FA-EF7F-FE16-1A7210312EEC}"/>
              </a:ext>
            </a:extLst>
          </p:cNvPr>
          <p:cNvGrpSpPr/>
          <p:nvPr/>
        </p:nvGrpSpPr>
        <p:grpSpPr>
          <a:xfrm>
            <a:off x="10626557" y="2196902"/>
            <a:ext cx="329793" cy="238675"/>
            <a:chOff x="0" y="0"/>
            <a:chExt cx="763267" cy="545190"/>
          </a:xfrm>
        </p:grpSpPr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85F44C91-113C-FAAB-5CD7-D38DDE8D94D6}"/>
                </a:ext>
              </a:extLst>
            </p:cNvPr>
            <p:cNvSpPr/>
            <p:nvPr/>
          </p:nvSpPr>
          <p:spPr>
            <a:xfrm>
              <a:off x="0" y="0"/>
              <a:ext cx="763267" cy="545190"/>
            </a:xfrm>
            <a:custGeom>
              <a:avLst/>
              <a:gdLst/>
              <a:ahLst/>
              <a:cxnLst/>
              <a:rect l="l" t="t" r="r" b="b"/>
              <a:pathLst>
                <a:path w="763267" h="545190">
                  <a:moveTo>
                    <a:pt x="0" y="0"/>
                  </a:moveTo>
                  <a:lnTo>
                    <a:pt x="763267" y="0"/>
                  </a:lnTo>
                  <a:lnTo>
                    <a:pt x="763267" y="545190"/>
                  </a:lnTo>
                  <a:lnTo>
                    <a:pt x="0" y="54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7" name="Group 41">
            <a:extLst>
              <a:ext uri="{FF2B5EF4-FFF2-40B4-BE49-F238E27FC236}">
                <a16:creationId xmlns:a16="http://schemas.microsoft.com/office/drawing/2014/main" id="{AD249AFC-2597-38B4-43A6-79A39D76EB76}"/>
              </a:ext>
            </a:extLst>
          </p:cNvPr>
          <p:cNvGrpSpPr/>
          <p:nvPr/>
        </p:nvGrpSpPr>
        <p:grpSpPr>
          <a:xfrm>
            <a:off x="284480" y="4162000"/>
            <a:ext cx="7042384" cy="629640"/>
            <a:chOff x="0" y="0"/>
            <a:chExt cx="14584328" cy="1269206"/>
          </a:xfrm>
        </p:grpSpPr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4FA4993-111A-42BE-6454-E1F2E19D6ED8}"/>
                </a:ext>
              </a:extLst>
            </p:cNvPr>
            <p:cNvSpPr/>
            <p:nvPr/>
          </p:nvSpPr>
          <p:spPr>
            <a:xfrm>
              <a:off x="0" y="0"/>
              <a:ext cx="14584328" cy="1269206"/>
            </a:xfrm>
            <a:custGeom>
              <a:avLst/>
              <a:gdLst/>
              <a:ahLst/>
              <a:cxnLst/>
              <a:rect l="l" t="t" r="r" b="b"/>
              <a:pathLst>
                <a:path w="14584328" h="1269206">
                  <a:moveTo>
                    <a:pt x="0" y="0"/>
                  </a:moveTo>
                  <a:lnTo>
                    <a:pt x="14584328" y="0"/>
                  </a:lnTo>
                  <a:lnTo>
                    <a:pt x="14584328" y="1269206"/>
                  </a:lnTo>
                  <a:lnTo>
                    <a:pt x="0" y="1269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59" name="Group 10">
            <a:extLst>
              <a:ext uri="{FF2B5EF4-FFF2-40B4-BE49-F238E27FC236}">
                <a16:creationId xmlns:a16="http://schemas.microsoft.com/office/drawing/2014/main" id="{953982E7-C470-A4E1-BCDA-B95411948AAF}"/>
              </a:ext>
            </a:extLst>
          </p:cNvPr>
          <p:cNvGrpSpPr/>
          <p:nvPr/>
        </p:nvGrpSpPr>
        <p:grpSpPr>
          <a:xfrm>
            <a:off x="2579450" y="3292531"/>
            <a:ext cx="2825670" cy="367347"/>
            <a:chOff x="0" y="0"/>
            <a:chExt cx="8233096" cy="1122695"/>
          </a:xfrm>
        </p:grpSpPr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9502D1DC-B62F-014A-2D51-175F9D7266BB}"/>
                </a:ext>
              </a:extLst>
            </p:cNvPr>
            <p:cNvSpPr/>
            <p:nvPr/>
          </p:nvSpPr>
          <p:spPr>
            <a:xfrm>
              <a:off x="0" y="0"/>
              <a:ext cx="8233096" cy="1122695"/>
            </a:xfrm>
            <a:custGeom>
              <a:avLst/>
              <a:gdLst/>
              <a:ahLst/>
              <a:cxnLst/>
              <a:rect l="l" t="t" r="r" b="b"/>
              <a:pathLst>
                <a:path w="8233096" h="1122695">
                  <a:moveTo>
                    <a:pt x="0" y="0"/>
                  </a:moveTo>
                  <a:lnTo>
                    <a:pt x="8233096" y="0"/>
                  </a:lnTo>
                  <a:lnTo>
                    <a:pt x="8233096" y="1122695"/>
                  </a:lnTo>
                  <a:lnTo>
                    <a:pt x="0" y="1122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727DEAB9-CFF2-DE0F-A67F-13FF0C3010F1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01F7A1FE-EDB0-0F75-9812-6B7A7D79A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BACFFC18-293B-999A-533C-85627CCA1198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64" name="Immagine 6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2E9C2282-E9F0-F4A9-E9E4-5F7BA99871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9790FD-ECB9-4961-AB4D-37EC501E0491}"/>
              </a:ext>
            </a:extLst>
          </p:cNvPr>
          <p:cNvSpPr txBox="1"/>
          <p:nvPr/>
        </p:nvSpPr>
        <p:spPr>
          <a:xfrm>
            <a:off x="4153799" y="1099748"/>
            <a:ext cx="388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Problem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formulation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003064-68C1-998B-0BFC-93A72154A3E5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15</a:t>
            </a:r>
          </a:p>
        </p:txBody>
      </p:sp>
    </p:spTree>
    <p:extLst>
      <p:ext uri="{BB962C8B-B14F-4D97-AF65-F5344CB8AC3E}">
        <p14:creationId xmlns:p14="http://schemas.microsoft.com/office/powerpoint/2010/main" val="2589754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299CB-DE1E-9CB9-1D47-A4EF282777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7E8D70A-A493-6813-B838-C5B541CD1F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807F99-E269-3656-0ECA-36E624BE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97A845-5E44-F780-193F-82E1F0C18B17}"/>
              </a:ext>
            </a:extLst>
          </p:cNvPr>
          <p:cNvSpPr txBox="1"/>
          <p:nvPr/>
        </p:nvSpPr>
        <p:spPr>
          <a:xfrm>
            <a:off x="892492" y="2440354"/>
            <a:ext cx="10407016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Innovation Grant: </a:t>
            </a:r>
            <a:r>
              <a:rPr lang="it-IT" sz="3200" b="1" dirty="0" err="1">
                <a:solidFill>
                  <a:srgbClr val="002060"/>
                </a:solidFill>
                <a:latin typeface="Titillium Web" panose="00000500000000000000" pitchFamily="2" charset="0"/>
              </a:rPr>
              <a:t>Interoperable</a:t>
            </a:r>
            <a:r>
              <a:rPr lang="it-IT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 Data Lake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WP4 Blockchain deployment on the ICSC Data Lake</a:t>
            </a:r>
            <a:r>
              <a:rPr lang="it-IT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 </a:t>
            </a:r>
          </a:p>
          <a:p>
            <a:pPr algn="ctr"/>
            <a:r>
              <a:rPr lang="it-IT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Domingo Ranieri, Alessandro Costantini, Barbara Martelli</a:t>
            </a:r>
          </a:p>
        </p:txBody>
      </p:sp>
    </p:spTree>
    <p:extLst>
      <p:ext uri="{BB962C8B-B14F-4D97-AF65-F5344CB8AC3E}">
        <p14:creationId xmlns:p14="http://schemas.microsoft.com/office/powerpoint/2010/main" val="2390520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08F21-DDEE-DA63-52B4-BD0949071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1B8860B-3B4F-F725-86D6-EECE3D021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345AC4-72D1-8A33-F840-E0962086D27D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85B72D47-726E-565A-C596-1F1459F66A56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04123285-7E15-41F4-8F25-DCB8CB9F0A88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9ADA7BFB-0D88-41B9-D64C-A90A6876A655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pic>
        <p:nvPicPr>
          <p:cNvPr id="6" name="Picture 2">
            <a:hlinkClick r:id="" action="ppaction://media"/>
            <a:extLst>
              <a:ext uri="{FF2B5EF4-FFF2-40B4-BE49-F238E27FC236}">
                <a16:creationId xmlns:a16="http://schemas.microsoft.com/office/drawing/2014/main" id="{E44FDF08-8F3D-98EB-DEDF-126ED193A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9669" t="11412" r="18798" b="5666"/>
          <a:stretch>
            <a:fillRect/>
          </a:stretch>
        </p:blipFill>
        <p:spPr>
          <a:xfrm>
            <a:off x="3948207" y="2489199"/>
            <a:ext cx="3645619" cy="368463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053676B-A76B-918B-AE09-8631B8730E33}"/>
              </a:ext>
            </a:extLst>
          </p:cNvPr>
          <p:cNvSpPr txBox="1"/>
          <p:nvPr/>
        </p:nvSpPr>
        <p:spPr>
          <a:xfrm>
            <a:off x="4058801" y="1827722"/>
            <a:ext cx="3620625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QUBO matrix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C9B0C5D-4C57-CD8C-04AE-685F98E605B7}"/>
              </a:ext>
            </a:extLst>
          </p:cNvPr>
          <p:cNvSpPr/>
          <p:nvPr/>
        </p:nvSpPr>
        <p:spPr>
          <a:xfrm>
            <a:off x="7679426" y="2538408"/>
            <a:ext cx="472654" cy="3361124"/>
          </a:xfrm>
          <a:custGeom>
            <a:avLst/>
            <a:gdLst/>
            <a:ahLst/>
            <a:cxnLst/>
            <a:rect l="l" t="t" r="r" b="b"/>
            <a:pathLst>
              <a:path w="917736" h="5718200">
                <a:moveTo>
                  <a:pt x="0" y="0"/>
                </a:moveTo>
                <a:lnTo>
                  <a:pt x="917736" y="0"/>
                </a:lnTo>
                <a:lnTo>
                  <a:pt x="917736" y="5718200"/>
                </a:lnTo>
                <a:lnTo>
                  <a:pt x="0" y="5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BC11045-5F22-A14D-4E5B-2BEFB05088F8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8F2CE35-253D-0E05-177E-0F2ACA5FE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ACB4EF0-4AD1-9FBA-186B-C86AC0DB806F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20" name="Immagine 19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4D1EB4B8-2A5C-6694-19D0-FE2F3268B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3CF8E2-1FA9-5F86-8190-1BCE2ECB97E3}"/>
              </a:ext>
            </a:extLst>
          </p:cNvPr>
          <p:cNvSpPr txBox="1"/>
          <p:nvPr/>
        </p:nvSpPr>
        <p:spPr>
          <a:xfrm>
            <a:off x="4153799" y="1099748"/>
            <a:ext cx="388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Problem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formulation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612272-DBB9-E3C3-A3A5-51090A690F0E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16</a:t>
            </a:r>
          </a:p>
        </p:txBody>
      </p:sp>
    </p:spTree>
    <p:extLst>
      <p:ext uri="{BB962C8B-B14F-4D97-AF65-F5344CB8AC3E}">
        <p14:creationId xmlns:p14="http://schemas.microsoft.com/office/powerpoint/2010/main" val="10195926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1CDDA-74CD-210A-C120-295E486B7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7EDFD1B-0821-DB57-2EBA-29F4AA62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7CD364-33B2-5DF1-0E87-6919669436FD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FE235CB-743D-FE2D-9FB6-EDC85FBDC023}"/>
              </a:ext>
            </a:extLst>
          </p:cNvPr>
          <p:cNvSpPr txBox="1"/>
          <p:nvPr/>
        </p:nvSpPr>
        <p:spPr>
          <a:xfrm>
            <a:off x="4153797" y="1138021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Problem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embedding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1363A5D-5B84-723F-2DEB-81CCFD242D43}"/>
              </a:ext>
            </a:extLst>
          </p:cNvPr>
          <p:cNvSpPr/>
          <p:nvPr/>
        </p:nvSpPr>
        <p:spPr>
          <a:xfrm>
            <a:off x="797425" y="2249776"/>
            <a:ext cx="4282575" cy="2600859"/>
          </a:xfrm>
          <a:custGeom>
            <a:avLst/>
            <a:gdLst/>
            <a:ahLst/>
            <a:cxnLst/>
            <a:rect l="l" t="t" r="r" b="b"/>
            <a:pathLst>
              <a:path w="7525543" h="4437372">
                <a:moveTo>
                  <a:pt x="0" y="0"/>
                </a:moveTo>
                <a:lnTo>
                  <a:pt x="7525543" y="0"/>
                </a:lnTo>
                <a:lnTo>
                  <a:pt x="7525543" y="4437372"/>
                </a:lnTo>
                <a:lnTo>
                  <a:pt x="0" y="4437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E825AC6-884F-CD44-FC5A-9DECC61216F1}"/>
              </a:ext>
            </a:extLst>
          </p:cNvPr>
          <p:cNvSpPr/>
          <p:nvPr/>
        </p:nvSpPr>
        <p:spPr>
          <a:xfrm>
            <a:off x="6096000" y="2249776"/>
            <a:ext cx="4928688" cy="2600859"/>
          </a:xfrm>
          <a:custGeom>
            <a:avLst/>
            <a:gdLst/>
            <a:ahLst/>
            <a:cxnLst/>
            <a:rect l="l" t="t" r="r" b="b"/>
            <a:pathLst>
              <a:path w="6513649" h="4339778">
                <a:moveTo>
                  <a:pt x="0" y="0"/>
                </a:moveTo>
                <a:lnTo>
                  <a:pt x="6513649" y="0"/>
                </a:lnTo>
                <a:lnTo>
                  <a:pt x="6513649" y="4339779"/>
                </a:lnTo>
                <a:lnTo>
                  <a:pt x="0" y="433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12B5DBF1-237A-F11E-428F-9F119FB58A21}"/>
              </a:ext>
            </a:extLst>
          </p:cNvPr>
          <p:cNvSpPr txBox="1"/>
          <p:nvPr/>
        </p:nvSpPr>
        <p:spPr>
          <a:xfrm>
            <a:off x="2399390" y="5119434"/>
            <a:ext cx="7276192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On the left we have the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logical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qubits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and on the right the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physical </a:t>
            </a: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  <a:sym typeface="Muli"/>
              </a:rPr>
              <a:t>qubits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8636E2C-66B4-BCD0-FF67-A196385632C3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01BECD9-E0AF-8D2C-F381-DCA3ECB5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CBEC246-3F02-F011-9801-9A1B1CDAFB4F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6" name="Immagine 15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5CBE9E60-33B6-60CB-BC19-1BDE9BED7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C9246E-2E81-42DE-40B0-59DF935F7281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17</a:t>
            </a:r>
          </a:p>
        </p:txBody>
      </p:sp>
    </p:spTree>
    <p:extLst>
      <p:ext uri="{BB962C8B-B14F-4D97-AF65-F5344CB8AC3E}">
        <p14:creationId xmlns:p14="http://schemas.microsoft.com/office/powerpoint/2010/main" val="1674147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F874B-2C86-D44E-7971-E1550A55D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C8D4E8-3E8F-BB05-F90F-4EDB8E466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0182379F-1F74-F0D8-CC1D-9894EA75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07217F-E401-A046-266E-40F433EC6EAD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FE46695-3CCF-C32F-F921-B77BF196175C}"/>
              </a:ext>
            </a:extLst>
          </p:cNvPr>
          <p:cNvSpPr txBox="1"/>
          <p:nvPr/>
        </p:nvSpPr>
        <p:spPr>
          <a:xfrm>
            <a:off x="5333608" y="108097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Results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2F405824-B248-4D6A-B2A8-6E9ED717D649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40FE02F4-6AC5-838C-4670-84EC7638005B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05360F8F-DB8C-7AA0-F776-28592678AD8E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9C03FBDD-A965-5FA4-4747-D8E2EAD5399B}"/>
              </a:ext>
            </a:extLst>
          </p:cNvPr>
          <p:cNvGraphicFramePr>
            <a:graphicFrameLocks noGrp="1"/>
          </p:cNvGraphicFramePr>
          <p:nvPr/>
        </p:nvGraphicFramePr>
        <p:xfrm>
          <a:off x="2164173" y="1736675"/>
          <a:ext cx="7863645" cy="4453640"/>
        </p:xfrm>
        <a:graphic>
          <a:graphicData uri="http://schemas.openxmlformats.org/drawingml/2006/table">
            <a:tbl>
              <a:tblPr/>
              <a:tblGrid>
                <a:gridCol w="147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3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530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TIME INSTANT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BITSTRING SOLUTION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ENERGY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NUM OCCURRENCES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401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(0, 1, 0, 0, 0, 1, 1, 0, 1, 0, 1, 0, 0, 1, 0 )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3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(0, 0, 1, 0, 1, 0, 1, 0, 1, 0, 0, 0, 0, 1, 0)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62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53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(0, 1, 1, 0, 0, 0, 1, 0, 1, 0, 0, 0, 0, 1, 1)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53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(0, 0, 0, 0, 1, 1, 1, 0, 1, 0, 0, 0, 0, 1, 0)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53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(0, 0, 1, 0, 0, 1, 1, 0, 1, 0, 0, 0, 1, 1, 0)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7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053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(0, 0, 0, 0, 1, 0, 1, 0, 1, 0, 1, 0, 0, 1, 0)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053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(0, 1, 0, 0, 0, 0, 1, 0, 1, 0, 0, 0, 0, 1, 0)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uppo 11">
            <a:extLst>
              <a:ext uri="{FF2B5EF4-FFF2-40B4-BE49-F238E27FC236}">
                <a16:creationId xmlns:a16="http://schemas.microsoft.com/office/drawing/2014/main" id="{EE198135-0D12-C379-FC2C-C2250DF5D517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372CABA-9452-EBE5-E479-E4D5D1E7B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8336EA1-1E84-D62A-F8CE-52F2AE736936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278174-03AD-CBDF-4DCB-500BEC9CB1BD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18</a:t>
            </a:r>
          </a:p>
        </p:txBody>
      </p:sp>
    </p:spTree>
    <p:extLst>
      <p:ext uri="{BB962C8B-B14F-4D97-AF65-F5344CB8AC3E}">
        <p14:creationId xmlns:p14="http://schemas.microsoft.com/office/powerpoint/2010/main" val="3835283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08E02-32C1-533C-6035-299A3798D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C919EB9-FF2B-E990-81F6-2135454A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8076EB6E-A3BA-0627-C5BC-FA7439AA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2B78FD-E737-457D-D7D7-9AB7F3AF401F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100EFA7-E43D-628E-D48A-8D8F6987A465}"/>
              </a:ext>
            </a:extLst>
          </p:cNvPr>
          <p:cNvSpPr txBox="1"/>
          <p:nvPr/>
        </p:nvSpPr>
        <p:spPr>
          <a:xfrm>
            <a:off x="5333608" y="108097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Results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A13A95BB-F583-A957-D0B4-2BB1FCBD18DC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25B3688D-1B8C-B917-700F-5F068E9FAB57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AA583EA0-1FA8-48AE-E984-91D974A1D2D8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8AAF371C-89B3-D3B5-BB3C-F98D56DF5CF9}"/>
              </a:ext>
            </a:extLst>
          </p:cNvPr>
          <p:cNvSpPr/>
          <p:nvPr/>
        </p:nvSpPr>
        <p:spPr>
          <a:xfrm>
            <a:off x="7222283" y="2510512"/>
            <a:ext cx="4523596" cy="3391591"/>
          </a:xfrm>
          <a:custGeom>
            <a:avLst/>
            <a:gdLst/>
            <a:ahLst/>
            <a:cxnLst/>
            <a:rect l="l" t="t" r="r" b="b"/>
            <a:pathLst>
              <a:path w="7819816" h="5864862">
                <a:moveTo>
                  <a:pt x="0" y="0"/>
                </a:moveTo>
                <a:lnTo>
                  <a:pt x="7819815" y="0"/>
                </a:lnTo>
                <a:lnTo>
                  <a:pt x="7819815" y="5864862"/>
                </a:lnTo>
                <a:lnTo>
                  <a:pt x="0" y="5864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B033BB54-245C-275B-9114-F2F86EAB27D6}"/>
              </a:ext>
            </a:extLst>
          </p:cNvPr>
          <p:cNvGraphicFramePr>
            <a:graphicFrameLocks noGrp="1"/>
          </p:cNvGraphicFramePr>
          <p:nvPr/>
        </p:nvGraphicFramePr>
        <p:xfrm>
          <a:off x="487449" y="1611393"/>
          <a:ext cx="6334147" cy="4453640"/>
        </p:xfrm>
        <a:graphic>
          <a:graphicData uri="http://schemas.openxmlformats.org/drawingml/2006/table">
            <a:tbl>
              <a:tblPr/>
              <a:tblGrid>
                <a:gridCol w="1118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555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TIME INSTANT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BITSTRING SOLUTION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ENERGY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NUM OCCURRENCES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1,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62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1, 0, 0,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56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0,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ttangolo 12">
            <a:extLst>
              <a:ext uri="{FF2B5EF4-FFF2-40B4-BE49-F238E27FC236}">
                <a16:creationId xmlns:a16="http://schemas.microsoft.com/office/drawing/2014/main" id="{16EFA9EC-2559-A55E-20AE-88E6A545F2A3}"/>
              </a:ext>
            </a:extLst>
          </p:cNvPr>
          <p:cNvSpPr/>
          <p:nvPr/>
        </p:nvSpPr>
        <p:spPr>
          <a:xfrm>
            <a:off x="3687203" y="1644946"/>
            <a:ext cx="1121334" cy="4420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6670CE1-CF2B-17F8-59BF-CEAB8F40CDA4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64F9630-C736-B36B-D131-CDFBD63C4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CA30D09-EEC2-76E0-E98D-CA9FF45FA782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635434-195A-289C-FC51-48220353B477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19</a:t>
            </a:r>
          </a:p>
        </p:txBody>
      </p:sp>
    </p:spTree>
    <p:extLst>
      <p:ext uri="{BB962C8B-B14F-4D97-AF65-F5344CB8AC3E}">
        <p14:creationId xmlns:p14="http://schemas.microsoft.com/office/powerpoint/2010/main" val="4120831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1AEDE-5174-8D3B-2D62-E41EC216E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A14E66D-F569-10AA-75DC-8D254CE4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57B753D2-A001-85A5-723F-7AEAEF2BA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E98C0E-3284-202B-6B7F-A3A44716B725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E8E7CE4-86F6-8ABD-24BA-B3A0FA28B07C}"/>
              </a:ext>
            </a:extLst>
          </p:cNvPr>
          <p:cNvSpPr txBox="1"/>
          <p:nvPr/>
        </p:nvSpPr>
        <p:spPr>
          <a:xfrm>
            <a:off x="5333608" y="108097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Results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88AF3467-5BBC-E1E9-D0C4-E7350CA3B758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4C3E43E2-06F6-1522-6DC8-7BC588DCC8FB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651F5AEC-725E-2AEB-5CC9-9E4EC46CB4A3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BEDD2D2D-438B-BFDC-2E4E-DA9504AC304D}"/>
              </a:ext>
            </a:extLst>
          </p:cNvPr>
          <p:cNvGraphicFramePr>
            <a:graphicFrameLocks noGrp="1"/>
          </p:cNvGraphicFramePr>
          <p:nvPr/>
        </p:nvGraphicFramePr>
        <p:xfrm>
          <a:off x="446121" y="1644946"/>
          <a:ext cx="6334147" cy="4453640"/>
        </p:xfrm>
        <a:graphic>
          <a:graphicData uri="http://schemas.openxmlformats.org/drawingml/2006/table">
            <a:tbl>
              <a:tblPr/>
              <a:tblGrid>
                <a:gridCol w="1118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555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TIME INSTANT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BITSTRING SOLUTION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ENERGY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NUM OCCURRENCES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59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1,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62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1, 0, 0,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0,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ttangolo 12">
            <a:extLst>
              <a:ext uri="{FF2B5EF4-FFF2-40B4-BE49-F238E27FC236}">
                <a16:creationId xmlns:a16="http://schemas.microsoft.com/office/drawing/2014/main" id="{FB31B566-4738-4AA3-C768-D9C8E160702A}"/>
              </a:ext>
            </a:extLst>
          </p:cNvPr>
          <p:cNvSpPr/>
          <p:nvPr/>
        </p:nvSpPr>
        <p:spPr>
          <a:xfrm>
            <a:off x="3666653" y="1644946"/>
            <a:ext cx="3113615" cy="4420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BC69A16-998D-974E-22E8-8C8FEC0830BB}"/>
              </a:ext>
            </a:extLst>
          </p:cNvPr>
          <p:cNvSpPr/>
          <p:nvPr/>
        </p:nvSpPr>
        <p:spPr>
          <a:xfrm>
            <a:off x="7001543" y="2426996"/>
            <a:ext cx="4744336" cy="3012471"/>
          </a:xfrm>
          <a:custGeom>
            <a:avLst/>
            <a:gdLst/>
            <a:ahLst/>
            <a:cxnLst/>
            <a:rect l="l" t="t" r="r" b="b"/>
            <a:pathLst>
              <a:path w="7758426" h="5818819">
                <a:moveTo>
                  <a:pt x="0" y="0"/>
                </a:moveTo>
                <a:lnTo>
                  <a:pt x="7758426" y="0"/>
                </a:lnTo>
                <a:lnTo>
                  <a:pt x="7758426" y="5818819"/>
                </a:lnTo>
                <a:lnTo>
                  <a:pt x="0" y="581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A00DBEBC-0A5A-BAC6-2443-B78E41DB3FC4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F9A7A64-0D2C-90B1-AD79-0BCFEF7D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8E70834-BA2E-09D2-3165-63E5A0389C4B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1042D2-B0B6-C92E-B052-B5F33A1665C0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20</a:t>
            </a:r>
          </a:p>
        </p:txBody>
      </p:sp>
    </p:spTree>
    <p:extLst>
      <p:ext uri="{BB962C8B-B14F-4D97-AF65-F5344CB8AC3E}">
        <p14:creationId xmlns:p14="http://schemas.microsoft.com/office/powerpoint/2010/main" val="3785289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A35B4-EE1F-5280-AD3C-49813DCA2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25BCB86-DFCE-BFD5-D68F-4AF9506D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873B6167-A5CF-A4DD-4AEA-21C7269A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D6C94E-E4C8-BBFD-9036-D0352CC7514C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B66579E-5833-8B3C-921C-B2F5205CDFCD}"/>
              </a:ext>
            </a:extLst>
          </p:cNvPr>
          <p:cNvSpPr txBox="1"/>
          <p:nvPr/>
        </p:nvSpPr>
        <p:spPr>
          <a:xfrm>
            <a:off x="5333608" y="108097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Results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E7A8B48A-DEF8-DD1E-DA74-6F06499BB2C8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8DB5E77A-AE93-5903-65F4-7B1535A805A6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908273F4-41B3-CE5B-D42A-61BBD7E02C46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C9BA0971-B0F8-0076-E873-A1783BD6DA7E}"/>
              </a:ext>
            </a:extLst>
          </p:cNvPr>
          <p:cNvGraphicFramePr>
            <a:graphicFrameLocks noGrp="1"/>
          </p:cNvGraphicFramePr>
          <p:nvPr/>
        </p:nvGraphicFramePr>
        <p:xfrm>
          <a:off x="446121" y="1665753"/>
          <a:ext cx="6334147" cy="4453640"/>
        </p:xfrm>
        <a:graphic>
          <a:graphicData uri="http://schemas.openxmlformats.org/drawingml/2006/table">
            <a:tbl>
              <a:tblPr/>
              <a:tblGrid>
                <a:gridCol w="1118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555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TIME INSTANT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BITSTRING SOLUTION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ENERGY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b="1" dirty="0">
                          <a:solidFill>
                            <a:srgbClr val="3A0DA3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NUM OCCURRENCES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1,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62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1, 0, 0,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-119.894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56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1, 0, 0, 1,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0, 0, 0, 1,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4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962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57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(0, 1, 0, 0, 0, 0, 1, 0, 1…)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-119.861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399" dirty="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6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A0D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ttangolo 12">
            <a:extLst>
              <a:ext uri="{FF2B5EF4-FFF2-40B4-BE49-F238E27FC236}">
                <a16:creationId xmlns:a16="http://schemas.microsoft.com/office/drawing/2014/main" id="{50DC758D-1AB2-82E8-EE01-9CC3D5E29625}"/>
              </a:ext>
            </a:extLst>
          </p:cNvPr>
          <p:cNvSpPr/>
          <p:nvPr/>
        </p:nvSpPr>
        <p:spPr>
          <a:xfrm>
            <a:off x="1554480" y="2471596"/>
            <a:ext cx="2103120" cy="4849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CDFCC10-EEEE-C97D-A9DE-05EA28FA914E}"/>
              </a:ext>
            </a:extLst>
          </p:cNvPr>
          <p:cNvGrpSpPr/>
          <p:nvPr/>
        </p:nvGrpSpPr>
        <p:grpSpPr>
          <a:xfrm>
            <a:off x="7218552" y="3556668"/>
            <a:ext cx="4414648" cy="649640"/>
            <a:chOff x="0" y="0"/>
            <a:chExt cx="8233096" cy="1122695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78C812-AE89-E3E5-ADD0-2007871F5354}"/>
                </a:ext>
              </a:extLst>
            </p:cNvPr>
            <p:cNvSpPr/>
            <p:nvPr/>
          </p:nvSpPr>
          <p:spPr>
            <a:xfrm>
              <a:off x="0" y="0"/>
              <a:ext cx="8233096" cy="1122695"/>
            </a:xfrm>
            <a:custGeom>
              <a:avLst/>
              <a:gdLst/>
              <a:ahLst/>
              <a:cxnLst/>
              <a:rect l="l" t="t" r="r" b="b"/>
              <a:pathLst>
                <a:path w="8233096" h="1122695">
                  <a:moveTo>
                    <a:pt x="0" y="0"/>
                  </a:moveTo>
                  <a:lnTo>
                    <a:pt x="8233096" y="0"/>
                  </a:lnTo>
                  <a:lnTo>
                    <a:pt x="8233096" y="1122695"/>
                  </a:lnTo>
                  <a:lnTo>
                    <a:pt x="0" y="1122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87F5C50-A3D5-9A85-DE32-14FAA429E076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671D398-CEC1-AD61-7446-C484C7E4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C02D0A0-A407-8AC5-6601-5408C2F7A32B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82E0FD-2E29-82D7-AD34-6C6975560BEE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21</a:t>
            </a:r>
          </a:p>
        </p:txBody>
      </p:sp>
    </p:spTree>
    <p:extLst>
      <p:ext uri="{BB962C8B-B14F-4D97-AF65-F5344CB8AC3E}">
        <p14:creationId xmlns:p14="http://schemas.microsoft.com/office/powerpoint/2010/main" val="1606885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2E739-F251-9549-6D15-9F8A04490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146BC7-DBB6-F99F-4D48-352391646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4CAD47D6-CFDD-91A4-AE9B-DA16E07B9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DF7C51-E048-5DD0-6268-B94B0F195A67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DF84107-6062-9BB0-DF89-9A399FCBAC6B}"/>
              </a:ext>
            </a:extLst>
          </p:cNvPr>
          <p:cNvSpPr txBox="1"/>
          <p:nvPr/>
        </p:nvSpPr>
        <p:spPr>
          <a:xfrm>
            <a:off x="5333608" y="108097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Results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4BF6F590-4365-03E7-41BC-4F5531B48F52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FFF82786-FD9F-FC8E-325C-D5DD85BA68CE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F2225188-C450-5093-1788-A2E82EE030CF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FAE53182-AF11-6347-6F1D-4EB513E2CEF2}"/>
              </a:ext>
            </a:extLst>
          </p:cNvPr>
          <p:cNvSpPr/>
          <p:nvPr/>
        </p:nvSpPr>
        <p:spPr>
          <a:xfrm>
            <a:off x="594127" y="3920581"/>
            <a:ext cx="5369793" cy="2316972"/>
          </a:xfrm>
          <a:custGeom>
            <a:avLst/>
            <a:gdLst/>
            <a:ahLst/>
            <a:cxnLst/>
            <a:rect l="l" t="t" r="r" b="b"/>
            <a:pathLst>
              <a:path w="8124964" h="2822481">
                <a:moveTo>
                  <a:pt x="0" y="0"/>
                </a:moveTo>
                <a:lnTo>
                  <a:pt x="8124963" y="0"/>
                </a:lnTo>
                <a:lnTo>
                  <a:pt x="8124963" y="2822481"/>
                </a:lnTo>
                <a:lnTo>
                  <a:pt x="0" y="2822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2" r="-220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A089E6A-19A9-838A-3337-73A8DA84D0B2}"/>
              </a:ext>
            </a:extLst>
          </p:cNvPr>
          <p:cNvSpPr/>
          <p:nvPr/>
        </p:nvSpPr>
        <p:spPr>
          <a:xfrm>
            <a:off x="594126" y="1665121"/>
            <a:ext cx="5369794" cy="2232949"/>
          </a:xfrm>
          <a:custGeom>
            <a:avLst/>
            <a:gdLst/>
            <a:ahLst/>
            <a:cxnLst/>
            <a:rect l="l" t="t" r="r" b="b"/>
            <a:pathLst>
              <a:path w="8124964" h="2829611">
                <a:moveTo>
                  <a:pt x="0" y="0"/>
                </a:moveTo>
                <a:lnTo>
                  <a:pt x="8124963" y="0"/>
                </a:lnTo>
                <a:lnTo>
                  <a:pt x="8124963" y="2829611"/>
                </a:lnTo>
                <a:lnTo>
                  <a:pt x="0" y="2829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4" r="-233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467AAFC-0BFB-E952-3B73-23255288E90A}"/>
              </a:ext>
            </a:extLst>
          </p:cNvPr>
          <p:cNvSpPr/>
          <p:nvPr/>
        </p:nvSpPr>
        <p:spPr>
          <a:xfrm>
            <a:off x="6080849" y="2599933"/>
            <a:ext cx="5621474" cy="2323199"/>
          </a:xfrm>
          <a:custGeom>
            <a:avLst/>
            <a:gdLst/>
            <a:ahLst/>
            <a:cxnLst/>
            <a:rect l="l" t="t" r="r" b="b"/>
            <a:pathLst>
              <a:path w="9018334" h="3225099">
                <a:moveTo>
                  <a:pt x="0" y="0"/>
                </a:moveTo>
                <a:lnTo>
                  <a:pt x="9018335" y="0"/>
                </a:lnTo>
                <a:lnTo>
                  <a:pt x="9018335" y="3225099"/>
                </a:lnTo>
                <a:lnTo>
                  <a:pt x="0" y="3225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75" r="-3575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7E460046-055F-13E3-2FB3-A184D8F72B0D}"/>
              </a:ext>
            </a:extLst>
          </p:cNvPr>
          <p:cNvSpPr txBox="1"/>
          <p:nvPr/>
        </p:nvSpPr>
        <p:spPr>
          <a:xfrm>
            <a:off x="6536052" y="1993688"/>
            <a:ext cx="471106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Number of qubits per activation: 3, antagonists muscles decoupled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6A8AAC1-B2EB-9485-B3A3-EFFE7F8B64A2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BB5A599B-E870-0FCA-34A5-C390FCA7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56CA677-3E7E-A754-8AB8-E7EDF5BC4225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C32DDC-63DB-D915-4A96-66F10F64A024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22</a:t>
            </a:r>
          </a:p>
        </p:txBody>
      </p:sp>
    </p:spTree>
    <p:extLst>
      <p:ext uri="{BB962C8B-B14F-4D97-AF65-F5344CB8AC3E}">
        <p14:creationId xmlns:p14="http://schemas.microsoft.com/office/powerpoint/2010/main" val="2755735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510CF-1C13-BB7F-FF75-4A6F255AB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B5D753-885E-DBAE-AA86-328ED8F7C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C0024496-9BD7-AECA-251F-4A94F293D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DA7ABC-6C9B-8868-97F8-A79D5B9B54FE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7F17AC5-9E19-0D99-3BF1-CC19A398166E}"/>
              </a:ext>
            </a:extLst>
          </p:cNvPr>
          <p:cNvSpPr txBox="1"/>
          <p:nvPr/>
        </p:nvSpPr>
        <p:spPr>
          <a:xfrm>
            <a:off x="5333608" y="108097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Results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8C38FDE5-E76D-5AF1-41A1-B1669DCBA81B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DA1F09C1-E324-6EE8-D38B-C69EC3460ECA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AA6CE947-45AD-3C02-EF8F-B50E97A72F77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1F943F70-A699-B498-877C-A9AB39A57323}"/>
              </a:ext>
            </a:extLst>
          </p:cNvPr>
          <p:cNvSpPr/>
          <p:nvPr/>
        </p:nvSpPr>
        <p:spPr>
          <a:xfrm>
            <a:off x="322117" y="1796124"/>
            <a:ext cx="5773879" cy="2292394"/>
          </a:xfrm>
          <a:custGeom>
            <a:avLst/>
            <a:gdLst/>
            <a:ahLst/>
            <a:cxnLst/>
            <a:rect l="l" t="t" r="r" b="b"/>
            <a:pathLst>
              <a:path w="8870507" h="3159982">
                <a:moveTo>
                  <a:pt x="0" y="0"/>
                </a:moveTo>
                <a:lnTo>
                  <a:pt x="8870507" y="0"/>
                </a:lnTo>
                <a:lnTo>
                  <a:pt x="8870507" y="3159982"/>
                </a:lnTo>
                <a:lnTo>
                  <a:pt x="0" y="3159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2" r="-353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0267DDF-BEB9-681D-C888-A3DB144D1857}"/>
              </a:ext>
            </a:extLst>
          </p:cNvPr>
          <p:cNvSpPr/>
          <p:nvPr/>
        </p:nvSpPr>
        <p:spPr>
          <a:xfrm>
            <a:off x="322117" y="4061821"/>
            <a:ext cx="5773879" cy="2281572"/>
          </a:xfrm>
          <a:custGeom>
            <a:avLst/>
            <a:gdLst/>
            <a:ahLst/>
            <a:cxnLst/>
            <a:rect l="l" t="t" r="r" b="b"/>
            <a:pathLst>
              <a:path w="8870507" h="3145064">
                <a:moveTo>
                  <a:pt x="0" y="0"/>
                </a:moveTo>
                <a:lnTo>
                  <a:pt x="8870507" y="0"/>
                </a:lnTo>
                <a:lnTo>
                  <a:pt x="8870507" y="3145065"/>
                </a:lnTo>
                <a:lnTo>
                  <a:pt x="0" y="314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79" r="-327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BCEE1848-B25E-F443-206E-DF38F9C1ADD2}"/>
              </a:ext>
            </a:extLst>
          </p:cNvPr>
          <p:cNvSpPr/>
          <p:nvPr/>
        </p:nvSpPr>
        <p:spPr>
          <a:xfrm>
            <a:off x="5973758" y="2909439"/>
            <a:ext cx="5821999" cy="2267767"/>
          </a:xfrm>
          <a:custGeom>
            <a:avLst/>
            <a:gdLst/>
            <a:ahLst/>
            <a:cxnLst/>
            <a:rect l="l" t="t" r="r" b="b"/>
            <a:pathLst>
              <a:path w="8944434" h="3126034">
                <a:moveTo>
                  <a:pt x="0" y="0"/>
                </a:moveTo>
                <a:lnTo>
                  <a:pt x="8944434" y="0"/>
                </a:lnTo>
                <a:lnTo>
                  <a:pt x="8944434" y="3126034"/>
                </a:lnTo>
                <a:lnTo>
                  <a:pt x="0" y="3126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58" r="-235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B4CC583-324B-B3DC-3B9D-D19FC853DB80}"/>
              </a:ext>
            </a:extLst>
          </p:cNvPr>
          <p:cNvSpPr txBox="1"/>
          <p:nvPr/>
        </p:nvSpPr>
        <p:spPr>
          <a:xfrm>
            <a:off x="6536052" y="1993688"/>
            <a:ext cx="471106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Number of qubits per activation: 5, antagonists muscles decoupled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B36227F6-9968-47D9-6D2D-96D9F2012B34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C22FF18-7426-B546-B137-F7A0AE572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F2627C3-7427-311D-3EE6-E8DA27C8A87F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9841EF-94DD-72AE-1BBD-BDD95F3D4B36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23</a:t>
            </a:r>
          </a:p>
        </p:txBody>
      </p:sp>
    </p:spTree>
    <p:extLst>
      <p:ext uri="{BB962C8B-B14F-4D97-AF65-F5344CB8AC3E}">
        <p14:creationId xmlns:p14="http://schemas.microsoft.com/office/powerpoint/2010/main" val="58263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D518C-F5EE-05EC-6C09-EE91B78F5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4FD6F4-1482-6F27-DAE1-CDEB1A5C2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279FBF39-19B3-393A-BCBA-8A6C569D3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A27EE2-AB40-1607-DC13-FB1C018BFE5B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7E67CC2-FB98-0DFB-B390-9561C5783942}"/>
              </a:ext>
            </a:extLst>
          </p:cNvPr>
          <p:cNvSpPr txBox="1"/>
          <p:nvPr/>
        </p:nvSpPr>
        <p:spPr>
          <a:xfrm>
            <a:off x="5333608" y="108097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Results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23B2177E-77AF-3658-CAAF-E9DA7D17DD01}"/>
              </a:ext>
            </a:extLst>
          </p:cNvPr>
          <p:cNvGrpSpPr/>
          <p:nvPr/>
        </p:nvGrpSpPr>
        <p:grpSpPr>
          <a:xfrm>
            <a:off x="7679426" y="4207797"/>
            <a:ext cx="267096" cy="1773963"/>
            <a:chOff x="0" y="0"/>
            <a:chExt cx="114386" cy="75971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EBFBC03-D1BC-92D6-0E49-00F5C3AA1842}"/>
                </a:ext>
              </a:extLst>
            </p:cNvPr>
            <p:cNvSpPr/>
            <p:nvPr/>
          </p:nvSpPr>
          <p:spPr>
            <a:xfrm>
              <a:off x="0" y="0"/>
              <a:ext cx="114386" cy="759713"/>
            </a:xfrm>
            <a:custGeom>
              <a:avLst/>
              <a:gdLst/>
              <a:ahLst/>
              <a:cxnLst/>
              <a:rect l="l" t="t" r="r" b="b"/>
              <a:pathLst>
                <a:path w="114386" h="759713">
                  <a:moveTo>
                    <a:pt x="0" y="0"/>
                  </a:moveTo>
                  <a:lnTo>
                    <a:pt x="114386" y="0"/>
                  </a:lnTo>
                  <a:lnTo>
                    <a:pt x="114386" y="759713"/>
                  </a:lnTo>
                  <a:lnTo>
                    <a:pt x="0" y="759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F85E2E8A-6DFB-2321-BEE4-43E84EE8ABBF}"/>
                </a:ext>
              </a:extLst>
            </p:cNvPr>
            <p:cNvSpPr txBox="1"/>
            <p:nvPr/>
          </p:nvSpPr>
          <p:spPr>
            <a:xfrm>
              <a:off x="0" y="-19050"/>
              <a:ext cx="114386" cy="778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055E8B14-A9E6-4CCF-AE4E-6CB21E337A81}"/>
              </a:ext>
            </a:extLst>
          </p:cNvPr>
          <p:cNvSpPr/>
          <p:nvPr/>
        </p:nvSpPr>
        <p:spPr>
          <a:xfrm>
            <a:off x="525832" y="1690547"/>
            <a:ext cx="5318761" cy="2270559"/>
          </a:xfrm>
          <a:custGeom>
            <a:avLst/>
            <a:gdLst/>
            <a:ahLst/>
            <a:cxnLst/>
            <a:rect l="l" t="t" r="r" b="b"/>
            <a:pathLst>
              <a:path w="8918079" h="3163247">
                <a:moveTo>
                  <a:pt x="0" y="0"/>
                </a:moveTo>
                <a:lnTo>
                  <a:pt x="8918079" y="0"/>
                </a:lnTo>
                <a:lnTo>
                  <a:pt x="8918079" y="3163247"/>
                </a:lnTo>
                <a:lnTo>
                  <a:pt x="0" y="316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01" r="-330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49560487-D207-6147-0435-2C504A5A9911}"/>
              </a:ext>
            </a:extLst>
          </p:cNvPr>
          <p:cNvSpPr/>
          <p:nvPr/>
        </p:nvSpPr>
        <p:spPr>
          <a:xfrm>
            <a:off x="484265" y="3983617"/>
            <a:ext cx="5360328" cy="2288412"/>
          </a:xfrm>
          <a:custGeom>
            <a:avLst/>
            <a:gdLst/>
            <a:ahLst/>
            <a:cxnLst/>
            <a:rect l="l" t="t" r="r" b="b"/>
            <a:pathLst>
              <a:path w="8987775" h="3188119">
                <a:moveTo>
                  <a:pt x="0" y="0"/>
                </a:moveTo>
                <a:lnTo>
                  <a:pt x="8987774" y="0"/>
                </a:lnTo>
                <a:lnTo>
                  <a:pt x="8987774" y="3188118"/>
                </a:lnTo>
                <a:lnTo>
                  <a:pt x="0" y="3188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04" r="-330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8BA9ECC2-C47D-CB38-4F18-CFCB105958ED}"/>
              </a:ext>
            </a:extLst>
          </p:cNvPr>
          <p:cNvSpPr/>
          <p:nvPr/>
        </p:nvSpPr>
        <p:spPr>
          <a:xfrm>
            <a:off x="6059491" y="2837519"/>
            <a:ext cx="5281178" cy="2290304"/>
          </a:xfrm>
          <a:custGeom>
            <a:avLst/>
            <a:gdLst/>
            <a:ahLst/>
            <a:cxnLst/>
            <a:rect l="l" t="t" r="r" b="b"/>
            <a:pathLst>
              <a:path w="8855062" h="3190755">
                <a:moveTo>
                  <a:pt x="0" y="0"/>
                </a:moveTo>
                <a:lnTo>
                  <a:pt x="8855063" y="0"/>
                </a:lnTo>
                <a:lnTo>
                  <a:pt x="8855063" y="3190755"/>
                </a:lnTo>
                <a:lnTo>
                  <a:pt x="0" y="319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8" r="-4148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BE89988-E59F-3766-7B8A-6D43109F00D7}"/>
              </a:ext>
            </a:extLst>
          </p:cNvPr>
          <p:cNvSpPr txBox="1"/>
          <p:nvPr/>
        </p:nvSpPr>
        <p:spPr>
          <a:xfrm>
            <a:off x="6536052" y="1993688"/>
            <a:ext cx="471106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  <a:sym typeface="Muli Bold"/>
              </a:rPr>
              <a:t>Number of qubits per activation: 8, antagonists muscles decoupled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CA84EA0-C824-8532-98F5-E28D677DA1DF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6041913-7172-776D-9F35-89EF74A6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4D419D7-13B0-FC51-9104-FFB359BB1437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CFBDDB-1B1D-8BD7-3599-006CE7E52415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24</a:t>
            </a:r>
          </a:p>
        </p:txBody>
      </p:sp>
    </p:spTree>
    <p:extLst>
      <p:ext uri="{BB962C8B-B14F-4D97-AF65-F5344CB8AC3E}">
        <p14:creationId xmlns:p14="http://schemas.microsoft.com/office/powerpoint/2010/main" val="1248324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2EB3D-5A8D-7314-2653-E50E8CC3E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D132A-A62C-9A75-6D99-60C7E76BE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7108D5-4434-514B-132E-98DE86A827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3B15DB-3CC0-5C4A-60DC-4B86A4A19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6FD01C-0F76-2D01-B648-D1FB6F128A11}"/>
              </a:ext>
            </a:extLst>
          </p:cNvPr>
          <p:cNvSpPr txBox="1"/>
          <p:nvPr/>
        </p:nvSpPr>
        <p:spPr>
          <a:xfrm>
            <a:off x="894735" y="1986469"/>
            <a:ext cx="10272391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i="0" dirty="0" err="1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Implementation</a:t>
            </a:r>
            <a:r>
              <a:rPr lang="it-IT" sz="3200" b="1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Noto Sans" panose="020B0502040204020203" pitchFamily="34" charset="0"/>
              </a:rPr>
              <a:t> </a:t>
            </a:r>
            <a:r>
              <a:rPr lang="it-IT" sz="3200" b="1" i="0" dirty="0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of AI-</a:t>
            </a:r>
            <a:r>
              <a:rPr lang="it-IT" sz="3200" b="1" i="0" dirty="0" err="1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Ranker</a:t>
            </a:r>
            <a:r>
              <a:rPr lang="it-IT" sz="3200" b="1" i="0" dirty="0">
                <a:solidFill>
                  <a:srgbClr val="002060"/>
                </a:solidFill>
                <a:effectLst/>
                <a:latin typeface="Noto Sans" panose="020B0502040204020203" pitchFamily="34" charset="0"/>
              </a:rPr>
              <a:t> servic</a:t>
            </a:r>
            <a:r>
              <a:rPr lang="it-IT" sz="3200" b="1" dirty="0">
                <a:solidFill>
                  <a:srgbClr val="002060"/>
                </a:solidFill>
                <a:latin typeface="Noto Sans" panose="020B0502040204020203" pitchFamily="34" charset="0"/>
              </a:rPr>
              <a:t>e on INFN </a:t>
            </a:r>
            <a:r>
              <a:rPr lang="it-IT" sz="3200" b="1" dirty="0" err="1">
                <a:solidFill>
                  <a:srgbClr val="002060"/>
                </a:solidFill>
                <a:latin typeface="Noto Sans" panose="020B0502040204020203" pitchFamily="34" charset="0"/>
              </a:rPr>
              <a:t>DataCloud</a:t>
            </a:r>
            <a:r>
              <a:rPr lang="it-IT" sz="3200" b="1" dirty="0">
                <a:solidFill>
                  <a:srgbClr val="002060"/>
                </a:solidFill>
                <a:latin typeface="Noto Sans" panose="020B0502040204020203" pitchFamily="34" charset="0"/>
              </a:rPr>
              <a:t> Orchestrator </a:t>
            </a:r>
            <a:endParaRPr lang="it-IT" sz="3200" b="1" i="0" dirty="0">
              <a:solidFill>
                <a:srgbClr val="002060"/>
              </a:solidFill>
              <a:effectLst/>
              <a:latin typeface="Noto Sans" panose="020B0502040204020203" pitchFamily="34" charset="0"/>
            </a:endParaRPr>
          </a:p>
          <a:p>
            <a:pPr algn="ctr"/>
            <a:r>
              <a:rPr lang="it-IT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Domingo Ranieri, Luca Giommi, Giovanni Savarese Gioacchino Vino, Alessandro Costantini, </a:t>
            </a:r>
            <a:endParaRPr lang="en-US" sz="3200" b="1" dirty="0">
              <a:solidFill>
                <a:srgbClr val="002060"/>
              </a:solidFill>
              <a:latin typeface="Muli Semi-Bold"/>
              <a:ea typeface="Muli Semi-Bold"/>
              <a:cs typeface="Muli Semi-Bold"/>
              <a:sym typeface="Muli Semi-Bold"/>
            </a:endParaRPr>
          </a:p>
          <a:p>
            <a:pPr algn="ctr"/>
            <a:endParaRPr lang="it-IT" sz="3200" b="1" dirty="0">
              <a:solidFill>
                <a:schemeClr val="tx2">
                  <a:lumMod val="75000"/>
                  <a:lumOff val="25000"/>
                </a:schemeClr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1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pic>
        <p:nvPicPr>
          <p:cNvPr id="10" name="Immagine 9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B38FB2C8-B806-4AB3-F3E1-AD8689E10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301" y="5206935"/>
            <a:ext cx="1059267" cy="531849"/>
          </a:xfrm>
          <a:prstGeom prst="rect">
            <a:avLst/>
          </a:prstGeom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BA3E895B-0B48-0E2C-8A48-F28452B8F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394" y="2750045"/>
            <a:ext cx="1323475" cy="533325"/>
          </a:xfrm>
          <a:prstGeom prst="rect">
            <a:avLst/>
          </a:prstGeom>
        </p:spPr>
      </p:pic>
      <p:pic>
        <p:nvPicPr>
          <p:cNvPr id="16" name="Picture 15" descr="A circle with blue dots and white text&#10;&#10;Description automatically generated">
            <a:extLst>
              <a:ext uri="{FF2B5EF4-FFF2-40B4-BE49-F238E27FC236}">
                <a16:creationId xmlns:a16="http://schemas.microsoft.com/office/drawing/2014/main" id="{EDC41186-DF4A-5A77-A021-E303C2439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731" y="3831650"/>
            <a:ext cx="850799" cy="846222"/>
          </a:xfrm>
          <a:prstGeom prst="rect">
            <a:avLst/>
          </a:prstGeom>
        </p:spPr>
      </p:pic>
      <p:pic>
        <p:nvPicPr>
          <p:cNvPr id="17" name="Picture 16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A37C580B-59DC-04CA-4449-63ACDF888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1037" y="1433749"/>
            <a:ext cx="2937710" cy="1536032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0EEE31F2-5E39-137E-C498-E2EACBFA5E3A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81FB8ED-A7F1-E13C-5579-E0CFD507B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C0DFF7D-B4FD-6821-5CB5-D08E5B615EC4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1FA0C4-8AF7-13E6-B08C-2CA7693BCF55}"/>
              </a:ext>
            </a:extLst>
          </p:cNvPr>
          <p:cNvSpPr txBox="1"/>
          <p:nvPr/>
        </p:nvSpPr>
        <p:spPr>
          <a:xfrm>
            <a:off x="11654568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1                                                     </a:t>
            </a:r>
          </a:p>
        </p:txBody>
      </p:sp>
      <p:sp>
        <p:nvSpPr>
          <p:cNvPr id="4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2926882" y="1162899"/>
            <a:ext cx="633823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1C7FFF"/>
                </a:solidFill>
                <a:latin typeface="Titillium Web"/>
              </a:rPr>
              <a:t>Interoperable Data Lake: Overview</a:t>
            </a:r>
          </a:p>
          <a:p>
            <a:endParaRPr lang="en-US" sz="3200" b="1" dirty="0">
              <a:solidFill>
                <a:srgbClr val="1C7FFF"/>
              </a:solidFill>
              <a:latin typeface="Titillium Web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E37FA90-B5E4-1F73-8771-75091A90D7E6}"/>
              </a:ext>
            </a:extLst>
          </p:cNvPr>
          <p:cNvSpPr txBox="1"/>
          <p:nvPr/>
        </p:nvSpPr>
        <p:spPr>
          <a:xfrm>
            <a:off x="580209" y="2063338"/>
            <a:ext cx="9611225" cy="325730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200"/>
              </a:spcBef>
              <a:spcAft>
                <a:spcPts val="200"/>
              </a:spcAft>
            </a:pPr>
            <a:endParaRPr lang="en-US" sz="2100" dirty="0">
              <a:solidFill>
                <a:srgbClr val="1528BC"/>
              </a:solidFill>
              <a:latin typeface="Titillium Web"/>
              <a:cs typeface="Arial"/>
            </a:endParaRP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100" dirty="0">
                <a:solidFill>
                  <a:srgbClr val="1528BC"/>
                </a:solidFill>
                <a:latin typeface="Titillium Web"/>
                <a:cs typeface="Arial"/>
              </a:rPr>
              <a:t>The solution has been developed within the framework of an ICSC Innovation Grant with partners Leonardo, </a:t>
            </a:r>
            <a:r>
              <a:rPr lang="en-US" sz="2100" dirty="0" err="1">
                <a:solidFill>
                  <a:srgbClr val="1528BC"/>
                </a:solidFill>
                <a:latin typeface="Titillium Web"/>
                <a:cs typeface="Arial"/>
              </a:rPr>
              <a:t>ThalesAlenia</a:t>
            </a:r>
            <a:r>
              <a:rPr lang="en-US" sz="2100" dirty="0">
                <a:solidFill>
                  <a:srgbClr val="1528BC"/>
                </a:solidFill>
                <a:latin typeface="Titillium Web"/>
                <a:cs typeface="Arial"/>
              </a:rPr>
              <a:t>, INAF, and INFN. 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endParaRPr lang="en-US" sz="2100" dirty="0">
              <a:solidFill>
                <a:srgbClr val="1528BC"/>
              </a:solidFill>
              <a:latin typeface="Titillium Web"/>
              <a:cs typeface="Arial"/>
            </a:endParaRP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100" b="1" dirty="0">
                <a:solidFill>
                  <a:srgbClr val="1528BC"/>
                </a:solidFill>
                <a:latin typeface="Titillium Web"/>
                <a:cs typeface="Arial"/>
              </a:rPr>
              <a:t>Activity</a:t>
            </a: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2100" dirty="0">
                <a:solidFill>
                  <a:srgbClr val="1528BC"/>
                </a:solidFill>
                <a:latin typeface="Titillium Web"/>
                <a:cs typeface="Arial"/>
              </a:rPr>
              <a:t>A blockchain-based data management system that guarantees data </a:t>
            </a:r>
            <a:r>
              <a:rPr lang="en-US" sz="2100" b="1" dirty="0">
                <a:solidFill>
                  <a:srgbClr val="1528BC"/>
                </a:solidFill>
                <a:latin typeface="Titillium Web"/>
                <a:cs typeface="Arial"/>
              </a:rPr>
              <a:t>immutability</a:t>
            </a:r>
            <a:r>
              <a:rPr lang="en-US" sz="2100" dirty="0">
                <a:solidFill>
                  <a:srgbClr val="1528BC"/>
                </a:solidFill>
                <a:latin typeface="Titillium Web"/>
                <a:cs typeface="Arial"/>
              </a:rPr>
              <a:t> and </a:t>
            </a:r>
            <a:r>
              <a:rPr lang="en-US" sz="2100" b="1" dirty="0">
                <a:solidFill>
                  <a:srgbClr val="1528BC"/>
                </a:solidFill>
                <a:latin typeface="Titillium Web"/>
                <a:cs typeface="Arial"/>
              </a:rPr>
              <a:t>reliability</a:t>
            </a:r>
            <a:r>
              <a:rPr lang="en-US" sz="2100" dirty="0">
                <a:solidFill>
                  <a:srgbClr val="1528BC"/>
                </a:solidFill>
                <a:latin typeface="Titillium Web"/>
                <a:cs typeface="Arial"/>
              </a:rPr>
              <a:t>. </a:t>
            </a: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2100" dirty="0">
                <a:solidFill>
                  <a:srgbClr val="1528BC"/>
                </a:solidFill>
                <a:latin typeface="Titillium Web"/>
                <a:cs typeface="Arial"/>
              </a:rPr>
              <a:t>Adopting a combination of on-chain and off-chain data storage mechanisms to protect data.</a:t>
            </a:r>
          </a:p>
        </p:txBody>
      </p:sp>
    </p:spTree>
    <p:extLst>
      <p:ext uri="{BB962C8B-B14F-4D97-AF65-F5344CB8AC3E}">
        <p14:creationId xmlns:p14="http://schemas.microsoft.com/office/powerpoint/2010/main" val="865100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4E988-BD89-19C2-CB9F-4125BE67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25CE6E8-3685-40B4-90BC-F44909124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4CA64579-0D40-B03B-4E23-DE4C0D904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7E76D8-D800-A345-7380-E143BCAB129E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7935FBC-6912-4F30-A47F-F7B8EFAD144E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BD2AC30-B4A5-49FD-E9E3-D264B5E48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A45B129-ED2D-B247-AEC6-D8BAF77E7E10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5" name="Immagine 4" descr="Immagine che contiene diagramma, testo, Piano, mappa&#10;&#10;Il contenuto generato dall'IA potrebbe non essere corretto.">
            <a:extLst>
              <a:ext uri="{FF2B5EF4-FFF2-40B4-BE49-F238E27FC236}">
                <a16:creationId xmlns:a16="http://schemas.microsoft.com/office/drawing/2014/main" id="{70012925-4744-77DD-7941-49ED75F61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87" y="1238441"/>
            <a:ext cx="6414681" cy="49007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D97A68-DF8B-1B54-86F0-EEAF8C7BE0B9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25</a:t>
            </a:r>
          </a:p>
        </p:txBody>
      </p:sp>
    </p:spTree>
    <p:extLst>
      <p:ext uri="{BB962C8B-B14F-4D97-AF65-F5344CB8AC3E}">
        <p14:creationId xmlns:p14="http://schemas.microsoft.com/office/powerpoint/2010/main" val="2923146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81FAE-57D4-5C2A-F7AE-C432FCAFB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44FBA3-499E-8D7E-06FD-301F8D22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5CDEF5B4-2A60-DA90-D462-4C0BD66F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18F009-E27D-67F7-07A4-D44B3697A33B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2133E5-C18D-C45C-FA35-C6925C8A93B0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777D02F-9C38-11CA-A13F-ACFFF2BB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7BE3D22-9538-4CC6-F97A-B2348F5C8B5A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929A58-B1BC-987B-A64C-F0B2232E870D}"/>
              </a:ext>
            </a:extLst>
          </p:cNvPr>
          <p:cNvSpPr txBox="1"/>
          <p:nvPr/>
        </p:nvSpPr>
        <p:spPr>
          <a:xfrm>
            <a:off x="3654462" y="1027247"/>
            <a:ext cx="4883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Training :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preprocessing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 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8753E54-B1AD-2551-1A8E-7AEA7FBDB185}"/>
              </a:ext>
            </a:extLst>
          </p:cNvPr>
          <p:cNvSpPr/>
          <p:nvPr/>
        </p:nvSpPr>
        <p:spPr>
          <a:xfrm>
            <a:off x="1154430" y="1682853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Fed-Reg-Feeder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F5C48844-3B00-36AF-94ED-EA8235C62635}"/>
              </a:ext>
            </a:extLst>
          </p:cNvPr>
          <p:cNvSpPr/>
          <p:nvPr/>
        </p:nvSpPr>
        <p:spPr>
          <a:xfrm>
            <a:off x="1154430" y="3190517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Monitoring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C1D6626-604C-DBD0-3191-E5D0743A655F}"/>
              </a:ext>
            </a:extLst>
          </p:cNvPr>
          <p:cNvSpPr/>
          <p:nvPr/>
        </p:nvSpPr>
        <p:spPr>
          <a:xfrm>
            <a:off x="1154430" y="4698181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Tosca Template of the </a:t>
            </a:r>
          </a:p>
          <a:p>
            <a:pPr algn="ctr"/>
            <a:r>
              <a:rPr lang="it-IT" dirty="0"/>
              <a:t>Deployment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96ADE24-CCE0-C3F2-A1FE-B638EBB11DB4}"/>
              </a:ext>
            </a:extLst>
          </p:cNvPr>
          <p:cNvSpPr/>
          <p:nvPr/>
        </p:nvSpPr>
        <p:spPr>
          <a:xfrm>
            <a:off x="4930140" y="3190517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Kafka </a:t>
            </a:r>
            <a:r>
              <a:rPr lang="it-IT" dirty="0" err="1"/>
              <a:t>queue</a:t>
            </a:r>
            <a:endParaRPr lang="it-IT" dirty="0"/>
          </a:p>
          <a:p>
            <a:pPr algn="ctr"/>
            <a:r>
              <a:rPr lang="it-IT" dirty="0"/>
              <a:t>Ai-</a:t>
            </a:r>
            <a:r>
              <a:rPr lang="it-IT" dirty="0" err="1"/>
              <a:t>ranker</a:t>
            </a:r>
            <a:r>
              <a:rPr lang="it-IT" dirty="0"/>
              <a:t>-training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D0E2090B-C20B-ED77-E76C-30156267C602}"/>
              </a:ext>
            </a:extLst>
          </p:cNvPr>
          <p:cNvSpPr/>
          <p:nvPr/>
        </p:nvSpPr>
        <p:spPr>
          <a:xfrm>
            <a:off x="8585768" y="3169182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Preprocessing</a:t>
            </a:r>
            <a:endParaRPr lang="it-IT" dirty="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75A50A85-85BE-0F2F-3268-6CA6F460E94B}"/>
              </a:ext>
            </a:extLst>
          </p:cNvPr>
          <p:cNvSpPr/>
          <p:nvPr/>
        </p:nvSpPr>
        <p:spPr>
          <a:xfrm>
            <a:off x="3888105" y="3656954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6C5D2DEA-A7D2-5DE9-7391-A43A97497197}"/>
              </a:ext>
            </a:extLst>
          </p:cNvPr>
          <p:cNvSpPr/>
          <p:nvPr/>
        </p:nvSpPr>
        <p:spPr>
          <a:xfrm rot="19350106">
            <a:off x="3940096" y="4649161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7AAAE03-458E-8A33-7E97-C67E0B7A36C6}"/>
              </a:ext>
            </a:extLst>
          </p:cNvPr>
          <p:cNvSpPr/>
          <p:nvPr/>
        </p:nvSpPr>
        <p:spPr>
          <a:xfrm rot="2577438">
            <a:off x="3924299" y="2874195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57D43C19-F9DA-33F1-BC34-987606C1A1BF}"/>
              </a:ext>
            </a:extLst>
          </p:cNvPr>
          <p:cNvSpPr/>
          <p:nvPr/>
        </p:nvSpPr>
        <p:spPr>
          <a:xfrm>
            <a:off x="7603774" y="3678288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D0D0CDD-3232-0081-271B-B9F6E7D51180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26</a:t>
            </a:r>
          </a:p>
        </p:txBody>
      </p:sp>
    </p:spTree>
    <p:extLst>
      <p:ext uri="{BB962C8B-B14F-4D97-AF65-F5344CB8AC3E}">
        <p14:creationId xmlns:p14="http://schemas.microsoft.com/office/powerpoint/2010/main" val="52145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338D4-DA1B-682A-5B9C-8A2C57B29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F6B199F-0498-3369-5519-9663A8C4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CACDFA8C-0BBE-B3BD-85AA-9E1DDB3E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3CE1AF-AB62-3A15-33AA-CC734740AAFE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731FD66-4D95-0232-D809-EA84D5C92932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480D1EF-61F1-4029-F047-A28C8279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BB3479D-1FAB-BE2E-7832-618FBFD1B585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4B852A-61E5-A953-08D9-B4EB889F6AC8}"/>
              </a:ext>
            </a:extLst>
          </p:cNvPr>
          <p:cNvSpPr txBox="1"/>
          <p:nvPr/>
        </p:nvSpPr>
        <p:spPr>
          <a:xfrm>
            <a:off x="3654462" y="1027247"/>
            <a:ext cx="4883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Training :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preprocessing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 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EC7287F-9A48-31F2-1D6A-307F7298702B}"/>
              </a:ext>
            </a:extLst>
          </p:cNvPr>
          <p:cNvSpPr txBox="1"/>
          <p:nvPr/>
        </p:nvSpPr>
        <p:spPr>
          <a:xfrm>
            <a:off x="1537150" y="2025553"/>
            <a:ext cx="44526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{</a:t>
            </a:r>
          </a:p>
          <a:p>
            <a:r>
              <a:rPr lang="it-IT" dirty="0"/>
              <a:t>    "</a:t>
            </a:r>
            <a:r>
              <a:rPr lang="it-IT" dirty="0" err="1"/>
              <a:t>gpus_requ</a:t>
            </a:r>
            <a:r>
              <a:rPr lang="it-IT" dirty="0"/>
              <a:t>": 0.0,</a:t>
            </a:r>
          </a:p>
          <a:p>
            <a:r>
              <a:rPr lang="it-IT" dirty="0"/>
              <a:t>    "images": 1.0,</a:t>
            </a:r>
          </a:p>
          <a:p>
            <a:r>
              <a:rPr lang="it-IT" dirty="0"/>
              <a:t>    "</a:t>
            </a:r>
            <a:r>
              <a:rPr lang="it-IT" dirty="0" err="1"/>
              <a:t>provider_name</a:t>
            </a:r>
            <a:r>
              <a:rPr lang="it-IT" dirty="0"/>
              <a:t>": "RECAS-BARI",</a:t>
            </a:r>
          </a:p>
          <a:p>
            <a:r>
              <a:rPr lang="it-IT" dirty="0"/>
              <a:t>    "</a:t>
            </a:r>
            <a:r>
              <a:rPr lang="it-IT" dirty="0" err="1"/>
              <a:t>ram_gb_quota</a:t>
            </a:r>
            <a:r>
              <a:rPr lang="it-IT" dirty="0"/>
              <a:t>": 100.0,</a:t>
            </a:r>
          </a:p>
          <a:p>
            <a:r>
              <a:rPr lang="it-IT" dirty="0"/>
              <a:t>    "</a:t>
            </a:r>
            <a:r>
              <a:rPr lang="it-IT" dirty="0" err="1"/>
              <a:t>ram_gb_requ</a:t>
            </a:r>
            <a:r>
              <a:rPr lang="it-IT" dirty="0"/>
              <a:t>": 12.0,</a:t>
            </a:r>
          </a:p>
          <a:p>
            <a:r>
              <a:rPr lang="it-IT" dirty="0"/>
              <a:t>    "</a:t>
            </a:r>
            <a:r>
              <a:rPr lang="it-IT" dirty="0" err="1"/>
              <a:t>ram_gb_usage</a:t>
            </a:r>
            <a:r>
              <a:rPr lang="it-IT" dirty="0"/>
              <a:t>": 42.0,</a:t>
            </a:r>
          </a:p>
          <a:p>
            <a:r>
              <a:rPr lang="it-IT" dirty="0"/>
              <a:t>      .</a:t>
            </a:r>
          </a:p>
          <a:p>
            <a:r>
              <a:rPr lang="it-IT" dirty="0"/>
              <a:t>      .</a:t>
            </a:r>
          </a:p>
          <a:p>
            <a:r>
              <a:rPr lang="it-IT" dirty="0"/>
              <a:t>      .</a:t>
            </a:r>
          </a:p>
          <a:p>
            <a:r>
              <a:rPr lang="it-IT" dirty="0"/>
              <a:t>    "</a:t>
            </a:r>
            <a:r>
              <a:rPr lang="it-IT" dirty="0" err="1"/>
              <a:t>region_name</a:t>
            </a:r>
            <a:r>
              <a:rPr lang="it-IT" dirty="0"/>
              <a:t>": "</a:t>
            </a:r>
            <a:r>
              <a:rPr lang="it-IT" dirty="0" err="1"/>
              <a:t>RegionOne</a:t>
            </a:r>
            <a:r>
              <a:rPr lang="it-IT" dirty="0"/>
              <a:t>",</a:t>
            </a:r>
          </a:p>
          <a:p>
            <a:r>
              <a:rPr lang="it-IT" dirty="0"/>
              <a:t>    "test_failure_perc_30d": 0.0,</a:t>
            </a:r>
          </a:p>
          <a:p>
            <a:r>
              <a:rPr lang="it-IT" dirty="0"/>
              <a:t>    "test_failure_perc_7d": 0.0,</a:t>
            </a:r>
          </a:p>
          <a:p>
            <a:r>
              <a:rPr lang="it-IT" dirty="0"/>
              <a:t>    "test_failure_perc_1d": 0.0,</a:t>
            </a:r>
          </a:p>
          <a:p>
            <a:r>
              <a:rPr lang="it-IT" dirty="0"/>
              <a:t>    "</a:t>
            </a:r>
            <a:r>
              <a:rPr lang="it-IT" dirty="0" err="1"/>
              <a:t>template_name</a:t>
            </a:r>
            <a:r>
              <a:rPr lang="it-IT" dirty="0"/>
              <a:t>": "Cluster </a:t>
            </a:r>
            <a:r>
              <a:rPr lang="it-IT" dirty="0" err="1"/>
              <a:t>Kubernetes</a:t>
            </a:r>
            <a:r>
              <a:rPr lang="it-IT" dirty="0"/>
              <a:t>",</a:t>
            </a:r>
          </a:p>
          <a:p>
            <a:r>
              <a:rPr lang="it-IT" dirty="0"/>
              <a:t>   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98DDBF8-CA4C-337A-524B-2F40DBA42AFB}"/>
              </a:ext>
            </a:extLst>
          </p:cNvPr>
          <p:cNvSpPr txBox="1"/>
          <p:nvPr/>
        </p:nvSpPr>
        <p:spPr>
          <a:xfrm>
            <a:off x="6095996" y="3084533"/>
            <a:ext cx="56199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    "</a:t>
            </a:r>
            <a:r>
              <a:rPr lang="it-IT" dirty="0" err="1"/>
              <a:t>timestamp</a:t>
            </a:r>
            <a:r>
              <a:rPr lang="it-IT" dirty="0"/>
              <a:t>": "2025-01-09 16:03:41.000000",</a:t>
            </a:r>
          </a:p>
          <a:p>
            <a:r>
              <a:rPr lang="it-IT" dirty="0"/>
              <a:t>    "</a:t>
            </a:r>
            <a:r>
              <a:rPr lang="it-IT" dirty="0" err="1"/>
              <a:t>usr_group</a:t>
            </a:r>
            <a:r>
              <a:rPr lang="it-IT" dirty="0"/>
              <a:t>": "admins/beta-testers",</a:t>
            </a:r>
          </a:p>
          <a:p>
            <a:r>
              <a:rPr lang="it-IT" dirty="0"/>
              <a:t>    "</a:t>
            </a:r>
            <a:r>
              <a:rPr lang="it-IT" dirty="0" err="1"/>
              <a:t>uuid</a:t>
            </a:r>
            <a:r>
              <a:rPr lang="it-IT" dirty="0"/>
              <a:t>": "11efce9a-e980-4e69-ad15-0242e34b7d6d",</a:t>
            </a:r>
          </a:p>
          <a:p>
            <a:r>
              <a:rPr lang="it-IT" dirty="0"/>
              <a:t>    "</a:t>
            </a:r>
            <a:r>
              <a:rPr lang="it-IT" dirty="0" err="1"/>
              <a:t>flavour_exact</a:t>
            </a:r>
            <a:r>
              <a:rPr lang="it-IT" dirty="0"/>
              <a:t>": "False",</a:t>
            </a:r>
          </a:p>
          <a:p>
            <a:r>
              <a:rPr lang="it-IT" dirty="0"/>
              <a:t>    "overbooking_ram":1.2,</a:t>
            </a:r>
          </a:p>
          <a:p>
            <a:r>
              <a:rPr lang="it-IT" dirty="0"/>
              <a:t>    "overbooking_cores":4.0,</a:t>
            </a:r>
          </a:p>
          <a:p>
            <a:r>
              <a:rPr lang="it-IT" dirty="0"/>
              <a:t>    "</a:t>
            </a:r>
            <a:r>
              <a:rPr lang="it-IT" dirty="0" err="1"/>
              <a:t>n_failures</a:t>
            </a:r>
            <a:r>
              <a:rPr lang="it-IT" dirty="0"/>
              <a:t>": 2,</a:t>
            </a:r>
          </a:p>
          <a:p>
            <a:r>
              <a:rPr lang="it-IT" dirty="0"/>
              <a:t>    "</a:t>
            </a:r>
            <a:r>
              <a:rPr lang="it-IT" dirty="0" err="1"/>
              <a:t>tot_failed_time</a:t>
            </a:r>
            <a:r>
              <a:rPr lang="it-IT" dirty="0"/>
              <a:t>": 123,</a:t>
            </a:r>
          </a:p>
          <a:p>
            <a:r>
              <a:rPr lang="it-IT" dirty="0"/>
              <a:t>    "</a:t>
            </a:r>
            <a:r>
              <a:rPr lang="it-IT" dirty="0" err="1"/>
              <a:t>completed_time</a:t>
            </a:r>
            <a:r>
              <a:rPr lang="it-IT" dirty="0"/>
              <a:t>": 50,</a:t>
            </a:r>
          </a:p>
          <a:p>
            <a:r>
              <a:rPr lang="it-IT" dirty="0"/>
              <a:t>    "status": "CREATE_COMPLETED",</a:t>
            </a:r>
          </a:p>
          <a:p>
            <a:r>
              <a:rPr lang="it-IT" dirty="0"/>
              <a:t>    "</a:t>
            </a:r>
            <a:r>
              <a:rPr lang="it-IT" dirty="0" err="1"/>
              <a:t>status_reason</a:t>
            </a:r>
            <a:r>
              <a:rPr lang="it-IT" dirty="0"/>
              <a:t>": "MESSAGGIO"}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ED11858E-DF82-D4E6-8DE9-783FC47CD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303" y="1714784"/>
            <a:ext cx="39853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Example of ai-ranker-training message</a:t>
            </a: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1EDD3D2-EA6D-C546-B796-C3A1B2764DA4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27</a:t>
            </a:r>
          </a:p>
        </p:txBody>
      </p:sp>
    </p:spTree>
    <p:extLst>
      <p:ext uri="{BB962C8B-B14F-4D97-AF65-F5344CB8AC3E}">
        <p14:creationId xmlns:p14="http://schemas.microsoft.com/office/powerpoint/2010/main" val="2849795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23BA3-6D45-E326-D97F-42489119F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8D3CA3-B4B6-D0C4-D336-21372E533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3A53FA4F-3915-78A8-5233-DFBD2DEEA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299D6F-264C-FBDD-1572-A677300AA27E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ED5CB8E-21B8-14DB-11CC-0824A97C0B00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94FB55E-91E2-6187-2ECE-9B958F607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57FEAC1-E2B8-F84D-4A1F-E919BC484EAB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72EA99-B2C9-091B-752C-39DB66C7B5AA}"/>
              </a:ext>
            </a:extLst>
          </p:cNvPr>
          <p:cNvSpPr txBox="1"/>
          <p:nvPr/>
        </p:nvSpPr>
        <p:spPr>
          <a:xfrm>
            <a:off x="3654462" y="1027247"/>
            <a:ext cx="4883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Training :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preprocessing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  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A74CD5B-90AF-B179-82A4-44340A143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44" y="2819069"/>
            <a:ext cx="10732425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avg_deployment_time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: 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the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average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time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specific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type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of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successful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deployment takes to be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completed</a:t>
            </a: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		                by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particular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provider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within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given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timeframe</a:t>
            </a:r>
            <a: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800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failure_percentage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: 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the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percentage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of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failures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recorded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for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specific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type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of deployment by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		         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particular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provider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within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given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timeframe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</a:rPr>
              <a:t>Differences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: For CPU, RAM, number of instances, storage space, volumes, and floating IPs, the differences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	            are calculated between the project's assigned quota, the amount already used,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	            and the requested quantity.</a:t>
            </a: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AB70C-A638-6200-9400-A6B4F28B0B7B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28</a:t>
            </a:r>
          </a:p>
        </p:txBody>
      </p:sp>
    </p:spTree>
    <p:extLst>
      <p:ext uri="{BB962C8B-B14F-4D97-AF65-F5344CB8AC3E}">
        <p14:creationId xmlns:p14="http://schemas.microsoft.com/office/powerpoint/2010/main" val="3134026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F05CF-D473-E6BF-DCEB-743DC909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1AE4C7-0240-F0EC-6A7C-5622C48F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FC634E18-DB01-5AE4-D6F6-2F22949D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8B94DA-BD02-D13F-0651-27D65D1F538F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225C671-A6DC-2209-3DF5-0FEE78F32F6D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CA1A30F-7146-10E0-27FE-CF90D4AFC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30A65A28-D3F3-B34A-9854-B7435D586157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653E0A-761F-0EE3-3178-DDF526DB3D3B}"/>
              </a:ext>
            </a:extLst>
          </p:cNvPr>
          <p:cNvSpPr txBox="1"/>
          <p:nvPr/>
        </p:nvSpPr>
        <p:spPr>
          <a:xfrm>
            <a:off x="5487099" y="1067074"/>
            <a:ext cx="1675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Training   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25E1DAA-20CA-C816-90D0-15D57C00F3AA}"/>
              </a:ext>
            </a:extLst>
          </p:cNvPr>
          <p:cNvSpPr/>
          <p:nvPr/>
        </p:nvSpPr>
        <p:spPr>
          <a:xfrm>
            <a:off x="1028700" y="2113025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Preprocessing</a:t>
            </a:r>
            <a:endParaRPr lang="it-IT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9DA0C48D-934F-FBE6-EF8F-81B5EB984448}"/>
              </a:ext>
            </a:extLst>
          </p:cNvPr>
          <p:cNvSpPr/>
          <p:nvPr/>
        </p:nvSpPr>
        <p:spPr>
          <a:xfrm>
            <a:off x="4804410" y="2113025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Training script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FA39222E-3619-C8D3-008D-D61E4D6B8640}"/>
              </a:ext>
            </a:extLst>
          </p:cNvPr>
          <p:cNvSpPr/>
          <p:nvPr/>
        </p:nvSpPr>
        <p:spPr>
          <a:xfrm>
            <a:off x="8470312" y="2091690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Mlflow</a:t>
            </a:r>
            <a:endParaRPr lang="it-IT" dirty="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09689AA0-92DB-CC76-4819-C2AE03CF30D9}"/>
              </a:ext>
            </a:extLst>
          </p:cNvPr>
          <p:cNvSpPr/>
          <p:nvPr/>
        </p:nvSpPr>
        <p:spPr>
          <a:xfrm>
            <a:off x="3762375" y="2579462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265DA469-6AB4-F3EA-F0EC-30F15CAE2AEA}"/>
              </a:ext>
            </a:extLst>
          </p:cNvPr>
          <p:cNvSpPr/>
          <p:nvPr/>
        </p:nvSpPr>
        <p:spPr>
          <a:xfrm>
            <a:off x="7478044" y="2600796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8A1102-D0F0-B7C8-3088-8282A45C0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595" y="4392563"/>
            <a:ext cx="804201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Two models are trained: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 </a:t>
            </a:r>
            <a:r>
              <a:rPr lang="en-US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Classification model</a:t>
            </a:r>
            <a:r>
              <a:rPr lang="en-US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: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Predicts the probability of deployment success or failure.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 </a:t>
            </a:r>
            <a:r>
              <a:rPr lang="en-US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Regression model</a:t>
            </a:r>
            <a:r>
              <a:rPr lang="en-US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: 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Estimates the deployment time.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F6FBB02-6E0F-8CA0-C1B5-B228A36B380A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29</a:t>
            </a:r>
          </a:p>
        </p:txBody>
      </p:sp>
    </p:spTree>
    <p:extLst>
      <p:ext uri="{BB962C8B-B14F-4D97-AF65-F5344CB8AC3E}">
        <p14:creationId xmlns:p14="http://schemas.microsoft.com/office/powerpoint/2010/main" val="3446135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7233C-F410-8B15-C1E0-6ADB07C6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9EC482-005D-AFF0-A779-124BDB6D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924DD376-3BFC-7123-FAEA-C069862F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9FB10E-F70D-38A2-E7FA-E02956540E41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4DE58E2-B345-B478-42DB-CA9CB9D09EF9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99FB67D-60EE-9FF0-A075-66ED3A30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51DFAD9-BAA7-A227-5FE7-393E3E6B05C9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C35F43-1CD2-11B6-268E-93D01F8D359A}"/>
              </a:ext>
            </a:extLst>
          </p:cNvPr>
          <p:cNvSpPr txBox="1"/>
          <p:nvPr/>
        </p:nvSpPr>
        <p:spPr>
          <a:xfrm>
            <a:off x="5247068" y="1067074"/>
            <a:ext cx="189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Inference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   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C1AAC9C-FB57-2D74-7AA2-B8BC49002EE1}"/>
              </a:ext>
            </a:extLst>
          </p:cNvPr>
          <p:cNvSpPr/>
          <p:nvPr/>
        </p:nvSpPr>
        <p:spPr>
          <a:xfrm>
            <a:off x="1154430" y="1682853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Fed-Reg-Feeder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106E982-113B-CBB5-1EFB-12C1FFE17BAB}"/>
              </a:ext>
            </a:extLst>
          </p:cNvPr>
          <p:cNvSpPr/>
          <p:nvPr/>
        </p:nvSpPr>
        <p:spPr>
          <a:xfrm>
            <a:off x="1154430" y="3190517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Monitoring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512CEAC-0CBC-0A4D-175B-34CA277430AE}"/>
              </a:ext>
            </a:extLst>
          </p:cNvPr>
          <p:cNvSpPr/>
          <p:nvPr/>
        </p:nvSpPr>
        <p:spPr>
          <a:xfrm>
            <a:off x="1154430" y="4698181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Tosca Template of the </a:t>
            </a:r>
          </a:p>
          <a:p>
            <a:pPr algn="ctr"/>
            <a:r>
              <a:rPr lang="it-IT" dirty="0"/>
              <a:t>Deployment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B1F1667E-1ECB-F27E-D4BC-F73A55C1579D}"/>
              </a:ext>
            </a:extLst>
          </p:cNvPr>
          <p:cNvSpPr/>
          <p:nvPr/>
        </p:nvSpPr>
        <p:spPr>
          <a:xfrm>
            <a:off x="4930140" y="3190517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Kafka </a:t>
            </a:r>
            <a:r>
              <a:rPr lang="it-IT" dirty="0" err="1"/>
              <a:t>queue</a:t>
            </a:r>
            <a:endParaRPr lang="it-IT" dirty="0"/>
          </a:p>
          <a:p>
            <a:pPr algn="ctr"/>
            <a:r>
              <a:rPr lang="it-IT" dirty="0"/>
              <a:t>Ai-</a:t>
            </a:r>
            <a:r>
              <a:rPr lang="it-IT" dirty="0" err="1"/>
              <a:t>ranker</a:t>
            </a:r>
            <a:r>
              <a:rPr lang="it-IT" dirty="0"/>
              <a:t>-</a:t>
            </a:r>
            <a:r>
              <a:rPr lang="it-IT" dirty="0" err="1"/>
              <a:t>inference</a:t>
            </a:r>
            <a:endParaRPr lang="it-IT" dirty="0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93031FB5-2F56-184D-5659-190BF2DB8F8C}"/>
              </a:ext>
            </a:extLst>
          </p:cNvPr>
          <p:cNvSpPr/>
          <p:nvPr/>
        </p:nvSpPr>
        <p:spPr>
          <a:xfrm>
            <a:off x="8585768" y="3169182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Preprocessing</a:t>
            </a:r>
            <a:endParaRPr lang="it-IT" dirty="0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3E816560-53CC-86D8-96ED-DA3F5CC3F74C}"/>
              </a:ext>
            </a:extLst>
          </p:cNvPr>
          <p:cNvSpPr/>
          <p:nvPr/>
        </p:nvSpPr>
        <p:spPr>
          <a:xfrm>
            <a:off x="3888105" y="3656954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91A6AFEB-D712-6E2A-DEDF-4D3E35277BD2}"/>
              </a:ext>
            </a:extLst>
          </p:cNvPr>
          <p:cNvSpPr/>
          <p:nvPr/>
        </p:nvSpPr>
        <p:spPr>
          <a:xfrm rot="19350106">
            <a:off x="3940096" y="4649161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856F46AA-F85C-75F9-10C2-E2D1DD092C38}"/>
              </a:ext>
            </a:extLst>
          </p:cNvPr>
          <p:cNvSpPr/>
          <p:nvPr/>
        </p:nvSpPr>
        <p:spPr>
          <a:xfrm rot="2577438">
            <a:off x="3924299" y="2874195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754184B6-D2C4-973B-63AB-8BDF7545013C}"/>
              </a:ext>
            </a:extLst>
          </p:cNvPr>
          <p:cNvSpPr/>
          <p:nvPr/>
        </p:nvSpPr>
        <p:spPr>
          <a:xfrm>
            <a:off x="7603774" y="3678288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31C2BEE4-AD09-DC49-E9C8-CB367F4792E7}"/>
              </a:ext>
            </a:extLst>
          </p:cNvPr>
          <p:cNvSpPr/>
          <p:nvPr/>
        </p:nvSpPr>
        <p:spPr>
          <a:xfrm>
            <a:off x="4930140" y="4796974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Kafka </a:t>
            </a:r>
            <a:r>
              <a:rPr lang="it-IT" dirty="0" err="1"/>
              <a:t>queue</a:t>
            </a:r>
            <a:endParaRPr lang="it-IT" dirty="0"/>
          </a:p>
          <a:p>
            <a:pPr algn="ctr"/>
            <a:r>
              <a:rPr lang="it-IT" dirty="0"/>
              <a:t>Ai-</a:t>
            </a:r>
            <a:r>
              <a:rPr lang="it-IT" dirty="0" err="1"/>
              <a:t>ranker</a:t>
            </a:r>
            <a:r>
              <a:rPr lang="it-IT" dirty="0"/>
              <a:t>-training</a:t>
            </a: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FC633463-9359-F10E-8CD8-CF698681A356}"/>
              </a:ext>
            </a:extLst>
          </p:cNvPr>
          <p:cNvSpPr/>
          <p:nvPr/>
        </p:nvSpPr>
        <p:spPr>
          <a:xfrm rot="19350106">
            <a:off x="7715805" y="4726851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374F7A-D77A-B996-CDBD-F7FEC12426B0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30</a:t>
            </a:r>
          </a:p>
        </p:txBody>
      </p:sp>
    </p:spTree>
    <p:extLst>
      <p:ext uri="{BB962C8B-B14F-4D97-AF65-F5344CB8AC3E}">
        <p14:creationId xmlns:p14="http://schemas.microsoft.com/office/powerpoint/2010/main" val="1800010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5434D-71DA-191A-B06A-044FFC70D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14AB7C9-34D2-DAEC-07C2-2D9A13C0A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1610A9DB-51E2-8896-8592-FC210884D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5B2578-88C6-5488-5F28-FA613A19B650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C7D31DE-4816-2ABD-DB1C-1EB6A1AC38AE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1DC3BA35-79BC-2E02-DA0A-BE8DA3679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6ADA207-75C7-1C72-F27F-79864E1269ED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8849FD-A187-094D-10DF-4040DD32AAE5}"/>
              </a:ext>
            </a:extLst>
          </p:cNvPr>
          <p:cNvSpPr txBox="1"/>
          <p:nvPr/>
        </p:nvSpPr>
        <p:spPr>
          <a:xfrm>
            <a:off x="3654462" y="1027247"/>
            <a:ext cx="4934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Inference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: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preprocessing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  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FB32F5D-B67F-C6EC-2C89-8D7B47417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999" y="1659528"/>
            <a:ext cx="41472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Example of ai-ranker-inference message</a:t>
            </a: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2E7808-1F79-DA46-4956-B2592FA3F6C9}"/>
              </a:ext>
            </a:extLst>
          </p:cNvPr>
          <p:cNvSpPr txBox="1"/>
          <p:nvPr/>
        </p:nvSpPr>
        <p:spPr>
          <a:xfrm>
            <a:off x="790031" y="1260682"/>
            <a:ext cx="684258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{</a:t>
            </a:r>
          </a:p>
          <a:p>
            <a:r>
              <a:rPr lang="it-IT" dirty="0"/>
              <a:t>    "providers": [</a:t>
            </a:r>
          </a:p>
          <a:p>
            <a:r>
              <a:rPr lang="it-IT" dirty="0"/>
              <a:t>        {</a:t>
            </a:r>
          </a:p>
          <a:p>
            <a:r>
              <a:rPr lang="it-IT" dirty="0"/>
              <a:t>            	"</a:t>
            </a:r>
            <a:r>
              <a:rPr lang="it-IT" dirty="0" err="1"/>
              <a:t>provider_name</a:t>
            </a:r>
            <a:r>
              <a:rPr lang="it-IT" dirty="0"/>
              <a:t>": "BACKBONE",</a:t>
            </a:r>
          </a:p>
          <a:p>
            <a:r>
              <a:rPr lang="it-IT" dirty="0"/>
              <a:t>            	"</a:t>
            </a:r>
            <a:r>
              <a:rPr lang="it-IT" dirty="0" err="1"/>
              <a:t>region_name</a:t>
            </a:r>
            <a:r>
              <a:rPr lang="it-IT" dirty="0"/>
              <a:t>": "</a:t>
            </a:r>
            <a:r>
              <a:rPr lang="it-IT" dirty="0" err="1"/>
              <a:t>cnaf</a:t>
            </a:r>
            <a:r>
              <a:rPr lang="it-IT" dirty="0"/>
              <a:t>",</a:t>
            </a:r>
          </a:p>
          <a:p>
            <a:r>
              <a:rPr lang="it-IT" dirty="0"/>
              <a:t>	.</a:t>
            </a:r>
          </a:p>
          <a:p>
            <a:r>
              <a:rPr lang="it-IT" dirty="0"/>
              <a:t>	.</a:t>
            </a:r>
          </a:p>
          <a:p>
            <a:r>
              <a:rPr lang="it-IT" dirty="0"/>
              <a:t>},</a:t>
            </a:r>
          </a:p>
          <a:p>
            <a:r>
              <a:rPr lang="it-IT" dirty="0"/>
              <a:t>        {</a:t>
            </a:r>
          </a:p>
          <a:p>
            <a:r>
              <a:rPr lang="it-IT" dirty="0"/>
              <a:t>	"</a:t>
            </a:r>
            <a:r>
              <a:rPr lang="it-IT" dirty="0" err="1"/>
              <a:t>provider_name</a:t>
            </a:r>
            <a:r>
              <a:rPr lang="it-IT" dirty="0"/>
              <a:t>": "BACKBONE",</a:t>
            </a:r>
          </a:p>
          <a:p>
            <a:r>
              <a:rPr lang="it-IT" dirty="0"/>
              <a:t>	"</a:t>
            </a:r>
            <a:r>
              <a:rPr lang="it-IT" dirty="0" err="1"/>
              <a:t>region_name</a:t>
            </a:r>
            <a:r>
              <a:rPr lang="it-IT" dirty="0"/>
              <a:t>": "bari",</a:t>
            </a:r>
          </a:p>
          <a:p>
            <a:r>
              <a:rPr lang="it-IT" dirty="0"/>
              <a:t>	.</a:t>
            </a:r>
          </a:p>
          <a:p>
            <a:r>
              <a:rPr lang="it-IT" dirty="0"/>
              <a:t>	.</a:t>
            </a:r>
          </a:p>
          <a:p>
            <a:r>
              <a:rPr lang="it-IT" dirty="0"/>
              <a:t>                    }],</a:t>
            </a:r>
          </a:p>
          <a:p>
            <a:r>
              <a:rPr lang="it-IT" dirty="0"/>
              <a:t>  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269DBB-96A5-EF62-8908-90645DE83B3B}"/>
              </a:ext>
            </a:extLst>
          </p:cNvPr>
          <p:cNvSpPr txBox="1"/>
          <p:nvPr/>
        </p:nvSpPr>
        <p:spPr>
          <a:xfrm>
            <a:off x="790031" y="5085659"/>
            <a:ext cx="77987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    "</a:t>
            </a:r>
            <a:r>
              <a:rPr lang="it-IT" dirty="0" err="1"/>
              <a:t>template_name</a:t>
            </a:r>
            <a:r>
              <a:rPr lang="it-IT" dirty="0"/>
              <a:t>": "Cluster </a:t>
            </a:r>
            <a:r>
              <a:rPr lang="it-IT" dirty="0" err="1"/>
              <a:t>Kubernetes</a:t>
            </a:r>
            <a:r>
              <a:rPr lang="it-IT" dirty="0"/>
              <a:t>",</a:t>
            </a:r>
          </a:p>
          <a:p>
            <a:r>
              <a:rPr lang="it-IT" dirty="0"/>
              <a:t>    "</a:t>
            </a:r>
            <a:r>
              <a:rPr lang="it-IT" dirty="0" err="1"/>
              <a:t>timestamp</a:t>
            </a:r>
            <a:r>
              <a:rPr lang="it-IT" dirty="0"/>
              <a:t>": "2025-01-09 16:03:41.000000",</a:t>
            </a:r>
          </a:p>
          <a:p>
            <a:r>
              <a:rPr lang="it-IT" dirty="0"/>
              <a:t>    "</a:t>
            </a:r>
            <a:r>
              <a:rPr lang="it-IT" dirty="0" err="1"/>
              <a:t>user_group</a:t>
            </a:r>
            <a:r>
              <a:rPr lang="it-IT" dirty="0"/>
              <a:t>": "admins/beta-testers",</a:t>
            </a:r>
          </a:p>
          <a:p>
            <a:r>
              <a:rPr lang="it-IT" dirty="0"/>
              <a:t>    "</a:t>
            </a:r>
            <a:r>
              <a:rPr lang="it-IT" dirty="0" err="1"/>
              <a:t>uuid</a:t>
            </a:r>
            <a:r>
              <a:rPr lang="it-IT" dirty="0"/>
              <a:t>": "11efce9a-e980-4e69-ad15-0242e34b7d6d"</a:t>
            </a:r>
          </a:p>
          <a:p>
            <a:r>
              <a:rPr lang="it-IT" dirty="0"/>
              <a:t>}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3EF6DD-2AF3-B1A7-AC1A-BC5DE6F9AEC7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31</a:t>
            </a:r>
          </a:p>
        </p:txBody>
      </p:sp>
    </p:spTree>
    <p:extLst>
      <p:ext uri="{BB962C8B-B14F-4D97-AF65-F5344CB8AC3E}">
        <p14:creationId xmlns:p14="http://schemas.microsoft.com/office/powerpoint/2010/main" val="4015115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1EB0E-3F0B-4A1E-BE04-2755F1EE4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5D42EB-4795-48AD-82C0-171E4D9D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218BFEDC-DEE3-7967-F111-FE1927DC8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EA11B2-98AD-BCEC-FD34-FC9DA061FE48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A5DDF59-C445-9B45-9A45-DF5BBA43AAF6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C1FC004-2AA8-1935-ADCD-DE295A230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891A368-76CD-741C-9F25-EA42E1395D9A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E3A54E-EB7F-7DD7-3C91-35AE27FF3E2F}"/>
              </a:ext>
            </a:extLst>
          </p:cNvPr>
          <p:cNvSpPr txBox="1"/>
          <p:nvPr/>
        </p:nvSpPr>
        <p:spPr>
          <a:xfrm>
            <a:off x="3654462" y="1027247"/>
            <a:ext cx="4934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Inference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: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preprocessing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  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A8F16606-5A0E-50BF-A748-A34EE2D6C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44" y="2126574"/>
            <a:ext cx="10732425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Calculated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from the data in the Kafka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queue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ai-</a:t>
            </a:r>
            <a:r>
              <a:rPr lang="it-IT" alt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ranker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-training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avg_deployment_time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: 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the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average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time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specific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type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of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successful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deployment takes to be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completed</a:t>
            </a: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		                by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particular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provider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within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given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timeframe</a:t>
            </a:r>
            <a: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800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failure_percentage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: 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the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percentage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of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failures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recorded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for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specific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type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of deployment by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		         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particular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provider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within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given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timeframe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Calculated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from the data in the Kafka </a:t>
            </a:r>
            <a:r>
              <a:rPr lang="it-IT" altLang="it-IT" dirty="0" err="1">
                <a:solidFill>
                  <a:srgbClr val="1528BC"/>
                </a:solidFill>
                <a:latin typeface="Titillium Web" panose="00000500000000000000" pitchFamily="2" charset="0"/>
              </a:rPr>
              <a:t>queue</a:t>
            </a:r>
            <a:r>
              <a:rPr lang="it-IT" altLang="it-IT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ai-</a:t>
            </a:r>
            <a:r>
              <a:rPr lang="it-IT" alt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ranker</a:t>
            </a:r>
            <a:r>
              <a:rPr lang="it-IT" altLang="it-IT" b="1" dirty="0">
                <a:solidFill>
                  <a:srgbClr val="1528BC"/>
                </a:solidFill>
                <a:latin typeface="Titillium Web" panose="00000500000000000000" pitchFamily="2" charset="0"/>
              </a:rPr>
              <a:t>-</a:t>
            </a:r>
            <a:r>
              <a:rPr lang="it-IT" altLang="it-IT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inference</a:t>
            </a:r>
            <a:endParaRPr lang="it-IT" altLang="it-IT" b="1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528BC"/>
                </a:solidFill>
                <a:latin typeface="Titillium Web" panose="00000500000000000000" pitchFamily="2" charset="0"/>
              </a:rPr>
              <a:t>Differences</a:t>
            </a: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: For CPU, RAM, number of instances, storage space, volumes, and floating IPs, the differences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	            are calculated between the project's assigned quota, the amount already used,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528BC"/>
                </a:solidFill>
                <a:latin typeface="Titillium Web" panose="00000500000000000000" pitchFamily="2" charset="0"/>
              </a:rPr>
              <a:t>	            and the requested quantity.</a:t>
            </a:r>
            <a:endParaRPr lang="it-IT" alt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6BA434-E624-8D43-591F-172D0B9A293B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32</a:t>
            </a:r>
          </a:p>
        </p:txBody>
      </p:sp>
    </p:spTree>
    <p:extLst>
      <p:ext uri="{BB962C8B-B14F-4D97-AF65-F5344CB8AC3E}">
        <p14:creationId xmlns:p14="http://schemas.microsoft.com/office/powerpoint/2010/main" val="1328459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F9BA0-4ECC-4CCE-24FD-22F3023C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12F1E22-8D64-8E41-18E4-817F6BD3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7055"/>
            <a:ext cx="12192001" cy="850899"/>
          </a:xfrm>
          <a:prstGeom prst="rect">
            <a:avLst/>
          </a:prstGeom>
        </p:spPr>
      </p:pic>
      <p:pic>
        <p:nvPicPr>
          <p:cNvPr id="3" name="Immagine 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DF78F89B-372A-9ABA-5DA0-E086993B0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3D3B6A-49D2-E671-7AA8-B0F16A65F3E6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A2B322C-7813-52F8-6610-ADEF13FB7743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44EE7E34-E56F-794D-6FFD-90EAA1EEA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08F2BBD-5A35-E0F7-0E33-2883C6F27E83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06DAF1-D06B-EA3C-5B90-6AC9832D61FC}"/>
              </a:ext>
            </a:extLst>
          </p:cNvPr>
          <p:cNvSpPr txBox="1"/>
          <p:nvPr/>
        </p:nvSpPr>
        <p:spPr>
          <a:xfrm>
            <a:off x="5157627" y="1067074"/>
            <a:ext cx="2004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Inference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  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E4328BE-CF0F-F124-5510-04F854D3520C}"/>
              </a:ext>
            </a:extLst>
          </p:cNvPr>
          <p:cNvSpPr/>
          <p:nvPr/>
        </p:nvSpPr>
        <p:spPr>
          <a:xfrm>
            <a:off x="925830" y="4059646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Preprocessing</a:t>
            </a:r>
            <a:endParaRPr lang="it-IT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579C722-E5D0-4DBB-BE79-E8A55D435F68}"/>
              </a:ext>
            </a:extLst>
          </p:cNvPr>
          <p:cNvSpPr/>
          <p:nvPr/>
        </p:nvSpPr>
        <p:spPr>
          <a:xfrm>
            <a:off x="4701540" y="4059646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Inference</a:t>
            </a:r>
            <a:r>
              <a:rPr lang="it-IT" dirty="0"/>
              <a:t> script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05D1CA8-302E-F177-8A75-C03350578F43}"/>
              </a:ext>
            </a:extLst>
          </p:cNvPr>
          <p:cNvSpPr/>
          <p:nvPr/>
        </p:nvSpPr>
        <p:spPr>
          <a:xfrm>
            <a:off x="4701540" y="2179461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Mlflow</a:t>
            </a:r>
            <a:endParaRPr lang="it-IT" dirty="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F47753F6-7556-E7B2-1A62-12515A68F4FF}"/>
              </a:ext>
            </a:extLst>
          </p:cNvPr>
          <p:cNvSpPr/>
          <p:nvPr/>
        </p:nvSpPr>
        <p:spPr>
          <a:xfrm>
            <a:off x="3659505" y="4526083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13DB8DB9-4232-A699-2D6C-E062D75D3981}"/>
              </a:ext>
            </a:extLst>
          </p:cNvPr>
          <p:cNvSpPr/>
          <p:nvPr/>
        </p:nvSpPr>
        <p:spPr>
          <a:xfrm rot="16200000">
            <a:off x="5032927" y="3544141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18E73DD-5379-1869-564A-9B634D97E4F5}"/>
              </a:ext>
            </a:extLst>
          </p:cNvPr>
          <p:cNvSpPr/>
          <p:nvPr/>
        </p:nvSpPr>
        <p:spPr>
          <a:xfrm rot="5400000">
            <a:off x="6096011" y="3547103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69F6E7C7-438F-E082-27A5-35A9AD1D4F9B}"/>
              </a:ext>
            </a:extLst>
          </p:cNvPr>
          <p:cNvSpPr/>
          <p:nvPr/>
        </p:nvSpPr>
        <p:spPr>
          <a:xfrm>
            <a:off x="7324651" y="4547416"/>
            <a:ext cx="1097280" cy="3617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9D5565F-B5A1-F838-EE21-61982EA18D2F}"/>
              </a:ext>
            </a:extLst>
          </p:cNvPr>
          <p:cNvSpPr/>
          <p:nvPr/>
        </p:nvSpPr>
        <p:spPr>
          <a:xfrm>
            <a:off x="8477250" y="4059646"/>
            <a:ext cx="2788920" cy="1337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Kafka </a:t>
            </a:r>
            <a:r>
              <a:rPr lang="it-IT" dirty="0" err="1"/>
              <a:t>queue</a:t>
            </a:r>
            <a:endParaRPr lang="it-IT" dirty="0"/>
          </a:p>
          <a:p>
            <a:pPr algn="ctr"/>
            <a:r>
              <a:rPr lang="it-IT" dirty="0"/>
              <a:t>Messaggio con i provider </a:t>
            </a:r>
            <a:r>
              <a:rPr lang="it-IT" dirty="0" err="1"/>
              <a:t>rankati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01678C7-F7AA-ABE3-0DB4-21C332D480E3}"/>
              </a:ext>
            </a:extLst>
          </p:cNvPr>
          <p:cNvSpPr txBox="1"/>
          <p:nvPr/>
        </p:nvSpPr>
        <p:spPr>
          <a:xfrm>
            <a:off x="11596249" y="6356080"/>
            <a:ext cx="73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          33</a:t>
            </a:r>
          </a:p>
        </p:txBody>
      </p:sp>
    </p:spTree>
    <p:extLst>
      <p:ext uri="{BB962C8B-B14F-4D97-AF65-F5344CB8AC3E}">
        <p14:creationId xmlns:p14="http://schemas.microsoft.com/office/powerpoint/2010/main" val="2058811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52303380-6A8C-DE9B-E52E-85492ABC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F62F517-D74B-C169-22C6-00443DA1AF75}"/>
              </a:ext>
            </a:extLst>
          </p:cNvPr>
          <p:cNvSpPr/>
          <p:nvPr/>
        </p:nvSpPr>
        <p:spPr>
          <a:xfrm>
            <a:off x="1" y="3089251"/>
            <a:ext cx="10812118" cy="158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D675D9-C817-2A44-9BF0-632454C97E77}"/>
              </a:ext>
            </a:extLst>
          </p:cNvPr>
          <p:cNvSpPr txBox="1"/>
          <p:nvPr/>
        </p:nvSpPr>
        <p:spPr>
          <a:xfrm>
            <a:off x="1877961" y="3203764"/>
            <a:ext cx="8773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dirty="0">
                <a:solidFill>
                  <a:srgbClr val="1528BC"/>
                </a:solidFill>
                <a:latin typeface="Titillium Web" pitchFamily="2" charset="77"/>
              </a:rPr>
              <a:t>Thank </a:t>
            </a:r>
            <a:r>
              <a:rPr lang="it-IT" sz="4800" b="1" dirty="0" err="1">
                <a:solidFill>
                  <a:srgbClr val="1528BC"/>
                </a:solidFill>
                <a:latin typeface="Titillium Web" pitchFamily="2" charset="77"/>
              </a:rPr>
              <a:t>you</a:t>
            </a:r>
            <a:r>
              <a:rPr lang="it-IT" sz="4800" b="1" dirty="0">
                <a:solidFill>
                  <a:srgbClr val="1528BC"/>
                </a:solidFill>
                <a:latin typeface="Titillium Web" pitchFamily="2" charset="77"/>
              </a:rPr>
              <a:t> for </a:t>
            </a:r>
            <a:r>
              <a:rPr lang="it-IT" sz="4800" b="1" dirty="0" err="1">
                <a:solidFill>
                  <a:srgbClr val="1528BC"/>
                </a:solidFill>
                <a:latin typeface="Titillium Web" pitchFamily="2" charset="77"/>
              </a:rPr>
              <a:t>your</a:t>
            </a:r>
            <a:r>
              <a:rPr lang="it-IT" sz="4800" b="1" dirty="0">
                <a:solidFill>
                  <a:srgbClr val="1528BC"/>
                </a:solidFill>
                <a:latin typeface="Titillium Web" pitchFamily="2" charset="77"/>
              </a:rPr>
              <a:t> </a:t>
            </a:r>
            <a:r>
              <a:rPr lang="it-IT" sz="4800" b="1" dirty="0" err="1">
                <a:solidFill>
                  <a:srgbClr val="1528BC"/>
                </a:solidFill>
                <a:latin typeface="Titillium Web" pitchFamily="2" charset="77"/>
              </a:rPr>
              <a:t>attention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458B21-59FA-E1E3-9312-497E1A7D0A6A}"/>
              </a:ext>
            </a:extLst>
          </p:cNvPr>
          <p:cNvSpPr txBox="1"/>
          <p:nvPr/>
        </p:nvSpPr>
        <p:spPr>
          <a:xfrm>
            <a:off x="7594189" y="4100343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EADFF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t>Domingo.ranieri@cnaf.infn</a:t>
            </a:r>
            <a:r>
              <a:rPr lang="it-IT" b="1" dirty="0">
                <a:solidFill>
                  <a:srgbClr val="6EADFF"/>
                </a:solidFill>
                <a:latin typeface="Titillium Web SemiBold" pitchFamily="2" charset="77"/>
              </a:rPr>
              <a:t>.</a:t>
            </a:r>
            <a:r>
              <a:rPr lang="it-IT" b="1" dirty="0" err="1">
                <a:solidFill>
                  <a:srgbClr val="6EADFF"/>
                </a:solidFill>
                <a:latin typeface="Titillium Web SemiBold" pitchFamily="2" charset="77"/>
              </a:rPr>
              <a:t>it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6EADFF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pic>
        <p:nvPicPr>
          <p:cNvPr id="17" name="Immagine 16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EBD989D7-41EA-97C5-85DB-59702900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286" y="3718522"/>
            <a:ext cx="1459451" cy="732778"/>
          </a:xfrm>
          <a:prstGeom prst="rect">
            <a:avLst/>
          </a:prstGeom>
        </p:spPr>
      </p:pic>
      <p:pic>
        <p:nvPicPr>
          <p:cNvPr id="18" name="Immagine 17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ECC06BF6-49F5-6A3A-78F6-336042E55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542"/>
          <a:stretch/>
        </p:blipFill>
        <p:spPr>
          <a:xfrm>
            <a:off x="286642" y="3733775"/>
            <a:ext cx="763165" cy="8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5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3977467" y="1116050"/>
            <a:ext cx="4237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Blockchain Technology</a:t>
            </a:r>
          </a:p>
        </p:txBody>
      </p:sp>
      <p:pic>
        <p:nvPicPr>
          <p:cNvPr id="10" name="Immagine 9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C6D6A2A-9801-907A-94AA-3AA63DB9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81" y="2652863"/>
            <a:ext cx="4533637" cy="24534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BC226C-D0A6-FEF0-6705-18073C6A100E}"/>
              </a:ext>
            </a:extLst>
          </p:cNvPr>
          <p:cNvSpPr txBox="1"/>
          <p:nvPr/>
        </p:nvSpPr>
        <p:spPr>
          <a:xfrm>
            <a:off x="2128893" y="1778711"/>
            <a:ext cx="7934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Blockchain ensure data integrity and protection against unauthorized tampering leveraging cryptographic techniques . </a:t>
            </a: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5EA03C9-90E9-1C49-8951-20BEC09459BC}"/>
              </a:ext>
            </a:extLst>
          </p:cNvPr>
          <p:cNvSpPr txBox="1"/>
          <p:nvPr/>
        </p:nvSpPr>
        <p:spPr>
          <a:xfrm>
            <a:off x="2022582" y="5060072"/>
            <a:ext cx="8415672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Smart contracts 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automate predefined operations, reducing the risk of errors or disputes.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The results of these operations are saved in the Blockchain.</a:t>
            </a: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4E9B6A8-1A71-E8BE-31B3-0D1E6B240802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2                                                     </a:t>
            </a:r>
          </a:p>
        </p:txBody>
      </p:sp>
      <p:pic>
        <p:nvPicPr>
          <p:cNvPr id="17" name="Immagine 16" descr="Immagine che contiene linea, cerchio, Simmetria, Blu elettrico&#10;&#10;Descrizione generata automaticamente">
            <a:extLst>
              <a:ext uri="{FF2B5EF4-FFF2-40B4-BE49-F238E27FC236}">
                <a16:creationId xmlns:a16="http://schemas.microsoft.com/office/drawing/2014/main" id="{C83F70FC-FAB9-2FFE-EC97-D2F9457B5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623" y="2723035"/>
            <a:ext cx="4172337" cy="212449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CD379219-335F-8378-C530-C17034F20E0F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49E1DB81-14E5-BBBF-E118-BC3229F46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87B0121-32A3-3A7C-000E-018BA346918B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21" name="Immagine 20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FEDA744B-E3E4-D199-EDF4-17B23F942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5C5D44-7675-AA7D-4848-68BDA4D0BC7F}"/>
              </a:ext>
            </a:extLst>
          </p:cNvPr>
          <p:cNvSpPr txBox="1"/>
          <p:nvPr/>
        </p:nvSpPr>
        <p:spPr>
          <a:xfrm>
            <a:off x="11654568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2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0287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4314900" y="1141545"/>
            <a:ext cx="3562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Hyperledger</a:t>
            </a:r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dirty="0" err="1">
                <a:solidFill>
                  <a:srgbClr val="1C7FFF"/>
                </a:solidFill>
                <a:latin typeface="Titillium Web" panose="00000500000000000000" pitchFamily="2" charset="0"/>
              </a:rPr>
              <a:t>Fabric</a:t>
            </a:r>
            <a:endParaRPr lang="it-IT" sz="3200" b="1" dirty="0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FCD7E9-BF7C-FB13-C9C9-ED17F3BA5796}"/>
              </a:ext>
            </a:extLst>
          </p:cNvPr>
          <p:cNvSpPr txBox="1"/>
          <p:nvPr/>
        </p:nvSpPr>
        <p:spPr>
          <a:xfrm>
            <a:off x="986033" y="2033395"/>
            <a:ext cx="7209855" cy="368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Hyperledger Fabric (HF) is an enterprise-level authorized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distributed ledger platform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. HF boasts a range of features: </a:t>
            </a: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Facilitates the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development of smart contracts 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in multiple programming languages, including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Go, JavaScript, and Java</a:t>
            </a:r>
          </a:p>
          <a:p>
            <a:pPr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Offers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REST APIs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for continuous communication with off-chain services</a:t>
            </a:r>
          </a:p>
          <a:p>
            <a:pPr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Modular architecture 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allows for the implementation and fine-tuning of specific requirements. </a:t>
            </a: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15" name="Immagine 14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A037F975-6FF8-4057-02CC-B267F202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761" y="2720898"/>
            <a:ext cx="3675519" cy="18377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167124-F7D4-2CD2-C70F-B1D79020F452}"/>
              </a:ext>
            </a:extLst>
          </p:cNvPr>
          <p:cNvSpPr txBox="1"/>
          <p:nvPr/>
        </p:nvSpPr>
        <p:spPr>
          <a:xfrm>
            <a:off x="8428289" y="4362675"/>
            <a:ext cx="3191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1528BC"/>
                </a:solidFill>
                <a:latin typeface="Titillium Web" panose="00000500000000000000" pitchFamily="2" charset="0"/>
                <a:hlinkClick r:id="rId4"/>
              </a:rPr>
              <a:t>www.hyperledger-fabric.io</a:t>
            </a:r>
            <a:endParaRPr lang="it-IT" sz="20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F82B10-AE5E-F951-BC72-03E6FC585252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 3                                                 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6D4279C-28C0-BD46-1E39-BF7F4A0A7F18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8A77B9D-6022-EAB6-F80E-1A305FB4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7848718-BF1E-5528-CA1A-33EF0A81711A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7" name="Immagine 16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C62B1E6E-C3F4-0B22-E15C-378D6FE67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3DFA10-2BB0-212C-9B84-78036A000EB0}"/>
              </a:ext>
            </a:extLst>
          </p:cNvPr>
          <p:cNvSpPr txBox="1"/>
          <p:nvPr/>
        </p:nvSpPr>
        <p:spPr>
          <a:xfrm>
            <a:off x="11664842" y="6556332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3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4279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3933064" y="1068614"/>
            <a:ext cx="3743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Blockchain Network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FCD7E9-BF7C-FB13-C9C9-ED17F3BA5796}"/>
              </a:ext>
            </a:extLst>
          </p:cNvPr>
          <p:cNvSpPr txBox="1"/>
          <p:nvPr/>
        </p:nvSpPr>
        <p:spPr>
          <a:xfrm>
            <a:off x="1410162" y="2154706"/>
            <a:ext cx="7077337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Currently, the network has: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2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peer nodes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1 </a:t>
            </a:r>
            <a:r>
              <a:rPr lang="en-US" sz="2200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orderer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 node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1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communication channel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Consensus algorithm: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Raft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World state DB: </a:t>
            </a:r>
            <a:r>
              <a:rPr lang="en-US" sz="2200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LevelDB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A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smart contract 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is installed on the communication channel.</a:t>
            </a: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2" name="Immagine 21" descr="Immagine che contiene schermata, diagramma, design&#10;&#10;Descrizione generata automaticamente">
            <a:extLst>
              <a:ext uri="{FF2B5EF4-FFF2-40B4-BE49-F238E27FC236}">
                <a16:creationId xmlns:a16="http://schemas.microsoft.com/office/drawing/2014/main" id="{590A6F77-AB13-AF3D-04C1-F9A024143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106" y="2141250"/>
            <a:ext cx="5743269" cy="30785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B2BAAF-F2BE-86DF-2DE3-7BCA2B5C9E6B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4                                                    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EC9069D-DF52-8901-34D0-2BBC91A7CB1C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4BEA839-A9C4-EED2-093F-BF7CE56BE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5F62F17-5BB7-9ACE-E7F2-600793BB17AE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5" name="Immagine 14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80E58926-664F-CCDB-BDBA-454B3BBB5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51F79F-8C14-4BEB-484B-AC62B6DB853D}"/>
              </a:ext>
            </a:extLst>
          </p:cNvPr>
          <p:cNvSpPr txBox="1"/>
          <p:nvPr/>
        </p:nvSpPr>
        <p:spPr>
          <a:xfrm>
            <a:off x="11664842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4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918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2484484" y="1000058"/>
            <a:ext cx="7234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Data Management Service Architecture</a:t>
            </a: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689751C0-66CD-B2CD-BC32-542B6F12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771" y="2036025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587C54-3CAC-C5FF-D272-16D17AE5E068}"/>
              </a:ext>
            </a:extLst>
          </p:cNvPr>
          <p:cNvSpPr txBox="1"/>
          <p:nvPr/>
        </p:nvSpPr>
        <p:spPr>
          <a:xfrm>
            <a:off x="10132442" y="5733620"/>
            <a:ext cx="1138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r>
              <a:rPr lang="it-IT" sz="1200" b="1" dirty="0"/>
              <a:t>B</a:t>
            </a:r>
            <a:r>
              <a:rPr lang="it-IT" sz="1200" b="1" dirty="0">
                <a:effectLst/>
              </a:rPr>
              <a:t>lockchain</a:t>
            </a:r>
            <a:endParaRPr lang="it-IT" b="1" dirty="0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0131D7E9-523E-A39E-18C1-64E06F882D2A}"/>
              </a:ext>
            </a:extLst>
          </p:cNvPr>
          <p:cNvSpPr/>
          <p:nvPr/>
        </p:nvSpPr>
        <p:spPr>
          <a:xfrm>
            <a:off x="8782270" y="3182877"/>
            <a:ext cx="1932011" cy="1685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220E639F-597C-1EF7-CCF4-ECCD4AC4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16" y="3236941"/>
            <a:ext cx="400051" cy="40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FA7C26FC-EC72-2B0A-9A85-B46AEBB6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070" y="2923103"/>
            <a:ext cx="53915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6096F56E-E504-B9D4-222C-4B8076BE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16" y="404935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6BAF2F0D-EB01-215F-9F03-A904FFC9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30" y="419698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5827CF53-FB75-C621-563D-306A9F62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97" y="4301763"/>
            <a:ext cx="205127" cy="20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0ECC5D6B-BCB2-EB22-A013-B3E210D4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925" y="5156549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818AC57F-871D-789F-1018-D31D8F6C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67" y="5058819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DCEFE594-FA58-60D9-42A1-34049FC0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95" y="5781576"/>
            <a:ext cx="66675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Elemento grafico 26" descr="Blockchain contorno">
            <a:extLst>
              <a:ext uri="{FF2B5EF4-FFF2-40B4-BE49-F238E27FC236}">
                <a16:creationId xmlns:a16="http://schemas.microsoft.com/office/drawing/2014/main" id="{B6166E70-010B-41FC-4A73-028148BBE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4027" y="5179061"/>
            <a:ext cx="676275" cy="676275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772000E-90E2-9077-6CAD-C29AC8DC9F32}"/>
              </a:ext>
            </a:extLst>
          </p:cNvPr>
          <p:cNvSpPr txBox="1"/>
          <p:nvPr/>
        </p:nvSpPr>
        <p:spPr>
          <a:xfrm>
            <a:off x="1090613" y="3077646"/>
            <a:ext cx="7400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  <p:cxnSp>
        <p:nvCxnSpPr>
          <p:cNvPr id="34" name="Connettore curvo 33">
            <a:extLst>
              <a:ext uri="{FF2B5EF4-FFF2-40B4-BE49-F238E27FC236}">
                <a16:creationId xmlns:a16="http://schemas.microsoft.com/office/drawing/2014/main" id="{5A3C2932-C391-8B30-4F23-4EE864D92A9A}"/>
              </a:ext>
            </a:extLst>
          </p:cNvPr>
          <p:cNvCxnSpPr>
            <a:cxnSpLocks/>
            <a:endCxn id="1054" idx="0"/>
          </p:cNvCxnSpPr>
          <p:nvPr/>
        </p:nvCxnSpPr>
        <p:spPr>
          <a:xfrm rot="5400000">
            <a:off x="9242038" y="3670785"/>
            <a:ext cx="412358" cy="34477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curvo 44">
            <a:extLst>
              <a:ext uri="{FF2B5EF4-FFF2-40B4-BE49-F238E27FC236}">
                <a16:creationId xmlns:a16="http://schemas.microsoft.com/office/drawing/2014/main" id="{C5CC8D15-3B95-146D-0EEC-EF38A4598E2B}"/>
              </a:ext>
            </a:extLst>
          </p:cNvPr>
          <p:cNvCxnSpPr>
            <a:cxnSpLocks/>
            <a:endCxn id="1056" idx="1"/>
          </p:cNvCxnSpPr>
          <p:nvPr/>
        </p:nvCxnSpPr>
        <p:spPr>
          <a:xfrm>
            <a:off x="9558284" y="4223166"/>
            <a:ext cx="321746" cy="2262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curvo 50">
            <a:extLst>
              <a:ext uri="{FF2B5EF4-FFF2-40B4-BE49-F238E27FC236}">
                <a16:creationId xmlns:a16="http://schemas.microsoft.com/office/drawing/2014/main" id="{87848D34-2BCD-0976-2F27-8EA4BA131E45}"/>
              </a:ext>
            </a:extLst>
          </p:cNvPr>
          <p:cNvCxnSpPr>
            <a:cxnSpLocks/>
            <a:endCxn id="1060" idx="0"/>
          </p:cNvCxnSpPr>
          <p:nvPr/>
        </p:nvCxnSpPr>
        <p:spPr>
          <a:xfrm rot="5400000">
            <a:off x="8785465" y="4727566"/>
            <a:ext cx="528831" cy="3291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curvo 54">
            <a:extLst>
              <a:ext uri="{FF2B5EF4-FFF2-40B4-BE49-F238E27FC236}">
                <a16:creationId xmlns:a16="http://schemas.microsoft.com/office/drawing/2014/main" id="{F20205C9-8939-E4FD-6139-E398F0D23E45}"/>
              </a:ext>
            </a:extLst>
          </p:cNvPr>
          <p:cNvCxnSpPr/>
          <p:nvPr/>
        </p:nvCxnSpPr>
        <p:spPr>
          <a:xfrm rot="5400000">
            <a:off x="9770283" y="4805571"/>
            <a:ext cx="374999" cy="3269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curvo 55">
            <a:extLst>
              <a:ext uri="{FF2B5EF4-FFF2-40B4-BE49-F238E27FC236}">
                <a16:creationId xmlns:a16="http://schemas.microsoft.com/office/drawing/2014/main" id="{7E71B495-8AC5-A03D-0986-CFF2944EDF4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46333" y="4791714"/>
            <a:ext cx="370436" cy="35923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D9747568-0ACE-6FAF-26C8-D7F9933B1BE3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9748275" y="2705100"/>
            <a:ext cx="1" cy="47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8BB089-D1A8-1B23-D476-7C504FAA3B2B}"/>
              </a:ext>
            </a:extLst>
          </p:cNvPr>
          <p:cNvSpPr txBox="1"/>
          <p:nvPr/>
        </p:nvSpPr>
        <p:spPr>
          <a:xfrm>
            <a:off x="1076089" y="2163378"/>
            <a:ext cx="7209855" cy="300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To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allow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the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integration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with the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infrastructure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developed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 by,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we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contributed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to the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developement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of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DID-metadata plugin.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it-IT" sz="2200" b="1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Used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to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save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in blockchain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relevant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information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about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files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during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their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upload.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Validation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of the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retrieved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files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using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the information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previously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dirty="0" err="1">
                <a:solidFill>
                  <a:srgbClr val="1528BC"/>
                </a:solidFill>
                <a:latin typeface="Titillium Web" panose="00000500000000000000" pitchFamily="2" charset="0"/>
              </a:rPr>
              <a:t>saved</a:t>
            </a:r>
            <a:r>
              <a:rPr lang="it-IT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.</a:t>
            </a:r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F90CF-09C4-7B7A-411B-17D6561BC5E2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5                                                    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7F45BB6-F146-52D9-6189-2EB638219B24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C3F68BD-6209-3DFC-EE29-347C6EE62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E4A3E480-009C-80A6-2D30-C021318EE483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3" name="Immagine 1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8DC7AE2D-7366-28D7-8223-E67B18F838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BD4ECE-6F98-11F4-2A0F-5AD08B78EE3E}"/>
              </a:ext>
            </a:extLst>
          </p:cNvPr>
          <p:cNvSpPr txBox="1"/>
          <p:nvPr/>
        </p:nvSpPr>
        <p:spPr>
          <a:xfrm>
            <a:off x="11654568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5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9857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091D9-39AF-E945-0E78-4D9B2C9C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B4F821-11EA-6F6B-8959-4AA9FFF5E6C1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4E5C56-BD7D-83C2-7382-FC129C28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2BAED6-78BE-E7A3-D5B4-8E1AC851EA2E}"/>
              </a:ext>
            </a:extLst>
          </p:cNvPr>
          <p:cNvSpPr txBox="1"/>
          <p:nvPr/>
        </p:nvSpPr>
        <p:spPr>
          <a:xfrm>
            <a:off x="2484484" y="999237"/>
            <a:ext cx="7234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1C7FFF"/>
                </a:solidFill>
                <a:latin typeface="Titillium Web" panose="00000500000000000000" pitchFamily="2" charset="0"/>
              </a:rPr>
              <a:t>Data Management Service Architecture</a:t>
            </a: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778C49BE-E51E-CEC5-DCCC-2E9E223F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771" y="2036025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F088118-0428-C2FD-50CC-4D5D33D70E1F}"/>
              </a:ext>
            </a:extLst>
          </p:cNvPr>
          <p:cNvSpPr txBox="1"/>
          <p:nvPr/>
        </p:nvSpPr>
        <p:spPr>
          <a:xfrm>
            <a:off x="10132442" y="5733620"/>
            <a:ext cx="1251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r>
              <a:rPr lang="it-IT" sz="1200" b="1" dirty="0"/>
              <a:t>B</a:t>
            </a:r>
            <a:r>
              <a:rPr lang="it-IT" sz="1200" b="1" dirty="0">
                <a:effectLst/>
              </a:rPr>
              <a:t>lockchain</a:t>
            </a:r>
            <a:endParaRPr lang="it-IT" b="1" dirty="0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41B4B852-BACB-A84E-2761-451772F64F2F}"/>
              </a:ext>
            </a:extLst>
          </p:cNvPr>
          <p:cNvSpPr/>
          <p:nvPr/>
        </p:nvSpPr>
        <p:spPr>
          <a:xfrm>
            <a:off x="8782270" y="3182877"/>
            <a:ext cx="1932011" cy="1685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55F3B0F9-B350-DAE6-CD47-28ED1D26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16" y="3236941"/>
            <a:ext cx="400051" cy="40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F3130E3B-3743-ED93-A98D-8A551F3C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070" y="2923103"/>
            <a:ext cx="53915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ABDAF9BC-57F5-F1A0-20BB-9E120983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16" y="404935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91DEBAB4-DB8F-0DD2-F426-F89DFD72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30" y="419698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364C45A2-C3A7-61DB-EEB4-5D03CEC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97" y="4301763"/>
            <a:ext cx="205127" cy="20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E07C9A25-5821-7126-7DA4-1C0E2D19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925" y="5156549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BEFA4463-0AFE-69D3-AF10-07C63C03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67" y="5058819"/>
            <a:ext cx="6762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6F1EAD7A-616E-18F6-CFB5-EF214C46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95" y="5781576"/>
            <a:ext cx="66675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Elemento grafico 26" descr="Blockchain contorno">
            <a:extLst>
              <a:ext uri="{FF2B5EF4-FFF2-40B4-BE49-F238E27FC236}">
                <a16:creationId xmlns:a16="http://schemas.microsoft.com/office/drawing/2014/main" id="{EBD553BC-73B6-F500-364F-02479DA17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4027" y="5179061"/>
            <a:ext cx="676275" cy="676275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2E9EA83-1F11-B3A3-BAF4-50CC0AD365F8}"/>
              </a:ext>
            </a:extLst>
          </p:cNvPr>
          <p:cNvSpPr txBox="1"/>
          <p:nvPr/>
        </p:nvSpPr>
        <p:spPr>
          <a:xfrm>
            <a:off x="1090613" y="3077646"/>
            <a:ext cx="7400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  <p:cxnSp>
        <p:nvCxnSpPr>
          <p:cNvPr id="34" name="Connettore curvo 33">
            <a:extLst>
              <a:ext uri="{FF2B5EF4-FFF2-40B4-BE49-F238E27FC236}">
                <a16:creationId xmlns:a16="http://schemas.microsoft.com/office/drawing/2014/main" id="{3DFCF5D6-FB41-6749-67F3-B7B99680BEBC}"/>
              </a:ext>
            </a:extLst>
          </p:cNvPr>
          <p:cNvCxnSpPr>
            <a:cxnSpLocks/>
            <a:endCxn id="1054" idx="0"/>
          </p:cNvCxnSpPr>
          <p:nvPr/>
        </p:nvCxnSpPr>
        <p:spPr>
          <a:xfrm rot="5400000">
            <a:off x="9242038" y="3670785"/>
            <a:ext cx="412358" cy="34477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curvo 44">
            <a:extLst>
              <a:ext uri="{FF2B5EF4-FFF2-40B4-BE49-F238E27FC236}">
                <a16:creationId xmlns:a16="http://schemas.microsoft.com/office/drawing/2014/main" id="{238C1CC8-BD34-38C4-569F-B6D663C099BF}"/>
              </a:ext>
            </a:extLst>
          </p:cNvPr>
          <p:cNvCxnSpPr>
            <a:cxnSpLocks/>
            <a:endCxn id="1056" idx="1"/>
          </p:cNvCxnSpPr>
          <p:nvPr/>
        </p:nvCxnSpPr>
        <p:spPr>
          <a:xfrm>
            <a:off x="9558284" y="4223166"/>
            <a:ext cx="321746" cy="2262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curvo 50">
            <a:extLst>
              <a:ext uri="{FF2B5EF4-FFF2-40B4-BE49-F238E27FC236}">
                <a16:creationId xmlns:a16="http://schemas.microsoft.com/office/drawing/2014/main" id="{09EF2187-8347-4ECE-1E10-273BF8809C56}"/>
              </a:ext>
            </a:extLst>
          </p:cNvPr>
          <p:cNvCxnSpPr>
            <a:cxnSpLocks/>
            <a:endCxn id="1060" idx="0"/>
          </p:cNvCxnSpPr>
          <p:nvPr/>
        </p:nvCxnSpPr>
        <p:spPr>
          <a:xfrm rot="5400000">
            <a:off x="8785465" y="4727566"/>
            <a:ext cx="528831" cy="3291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curvo 54">
            <a:extLst>
              <a:ext uri="{FF2B5EF4-FFF2-40B4-BE49-F238E27FC236}">
                <a16:creationId xmlns:a16="http://schemas.microsoft.com/office/drawing/2014/main" id="{0A94F009-1AC1-76A9-77E5-3C50B4EFEF59}"/>
              </a:ext>
            </a:extLst>
          </p:cNvPr>
          <p:cNvCxnSpPr/>
          <p:nvPr/>
        </p:nvCxnSpPr>
        <p:spPr>
          <a:xfrm rot="5400000">
            <a:off x="9770283" y="4805571"/>
            <a:ext cx="374999" cy="3269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curvo 55">
            <a:extLst>
              <a:ext uri="{FF2B5EF4-FFF2-40B4-BE49-F238E27FC236}">
                <a16:creationId xmlns:a16="http://schemas.microsoft.com/office/drawing/2014/main" id="{906660ED-A586-2AA8-1741-43730BF96FA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46333" y="4791714"/>
            <a:ext cx="370436" cy="35923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C328004E-B555-B89E-4673-45E3DBD6D020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9748275" y="2705100"/>
            <a:ext cx="1" cy="47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594540-2845-CDBB-5C35-84C4AEB5FD2C}"/>
              </a:ext>
            </a:extLst>
          </p:cNvPr>
          <p:cNvSpPr txBox="1"/>
          <p:nvPr/>
        </p:nvSpPr>
        <p:spPr>
          <a:xfrm>
            <a:off x="1781479" y="2493379"/>
            <a:ext cx="6177062" cy="300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it-IT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Upload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Blockchain stores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SHA-256 hashes of data and metadata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it-IT" sz="2200" b="1" dirty="0" err="1">
                <a:solidFill>
                  <a:srgbClr val="1528BC"/>
                </a:solidFill>
                <a:latin typeface="Titillium Web" panose="00000500000000000000" pitchFamily="2" charset="0"/>
              </a:rPr>
              <a:t>Retrieve</a:t>
            </a:r>
            <a:endParaRPr lang="it-IT" sz="2200" b="1" dirty="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Both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metadata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and </a:t>
            </a: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data hashes 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are compared against blockchain stored hashes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528BC"/>
                </a:solidFill>
                <a:latin typeface="Titillium Web" panose="00000500000000000000" pitchFamily="2" charset="0"/>
              </a:rPr>
              <a:t>Hashes</a:t>
            </a:r>
            <a:r>
              <a:rPr lang="en-US" sz="2200" dirty="0">
                <a:solidFill>
                  <a:srgbClr val="1528BC"/>
                </a:solidFill>
                <a:latin typeface="Titillium Web" panose="00000500000000000000" pitchFamily="2" charset="0"/>
              </a:rPr>
              <a:t> are calculated at run time on the content of the files retrieved</a:t>
            </a:r>
            <a:endParaRPr lang="it-IT" sz="2200" dirty="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269F89-DE1C-185A-D369-B504784E7B4F}"/>
              </a:ext>
            </a:extLst>
          </p:cNvPr>
          <p:cNvSpPr txBox="1"/>
          <p:nvPr/>
        </p:nvSpPr>
        <p:spPr>
          <a:xfrm>
            <a:off x="8743724" y="6563783"/>
            <a:ext cx="344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Catania 12 </a:t>
            </a:r>
            <a:r>
              <a:rPr lang="it-IT" sz="1400" dirty="0" err="1">
                <a:solidFill>
                  <a:schemeClr val="bg1"/>
                </a:solidFill>
                <a:latin typeface="Titillium Web SemiBold" pitchFamily="2" charset="77"/>
              </a:rPr>
              <a:t>Dic</a:t>
            </a:r>
            <a:r>
              <a:rPr lang="it-IT" sz="1400" dirty="0">
                <a:solidFill>
                  <a:schemeClr val="bg1"/>
                </a:solidFill>
                <a:latin typeface="Titillium Web SemiBold" pitchFamily="2" charset="77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                                      6                                                    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3DAB00A-9B99-F7A5-12FC-956FEB847B78}"/>
              </a:ext>
            </a:extLst>
          </p:cNvPr>
          <p:cNvGrpSpPr/>
          <p:nvPr/>
        </p:nvGrpSpPr>
        <p:grpSpPr>
          <a:xfrm>
            <a:off x="-2608538" y="6511282"/>
            <a:ext cx="14800538" cy="361767"/>
            <a:chOff x="-2608538" y="6511282"/>
            <a:chExt cx="14800538" cy="36176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68BF5DE-0598-CE4F-9D0E-1A8515E22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5F4BDAB-EFDE-9CD4-01F3-A1E647D7C5C3}"/>
                </a:ext>
              </a:extLst>
            </p:cNvPr>
            <p:cNvSpPr txBox="1"/>
            <p:nvPr/>
          </p:nvSpPr>
          <p:spPr>
            <a:xfrm>
              <a:off x="-2608538" y="6533793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Missione 4 • Istruzione e Ricerca </a:t>
              </a:r>
            </a:p>
          </p:txBody>
        </p:sp>
      </p:grpSp>
      <p:pic>
        <p:nvPicPr>
          <p:cNvPr id="14" name="Immagine 1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04B94D72-561E-A300-691B-A10622ABCF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11036" y="1133904"/>
            <a:ext cx="1059267" cy="5318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DA8D46-F18B-C8E4-D90F-DF53E4755BF9}"/>
              </a:ext>
            </a:extLst>
          </p:cNvPr>
          <p:cNvSpPr txBox="1"/>
          <p:nvPr/>
        </p:nvSpPr>
        <p:spPr>
          <a:xfrm>
            <a:off x="11654568" y="6546058"/>
            <a:ext cx="33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6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1962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8743-115C-AEF0-2990-C204FA582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16D07-CBB0-AD10-F877-D47B47061D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BF8CC16-1DAD-518D-1416-671063516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AC4D6C-8B8A-652D-796C-29B5CCE59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4CD58C-A9A3-5D3D-3316-E2078C515008}"/>
              </a:ext>
            </a:extLst>
          </p:cNvPr>
          <p:cNvSpPr txBox="1"/>
          <p:nvPr/>
        </p:nvSpPr>
        <p:spPr>
          <a:xfrm>
            <a:off x="4174640" y="2925188"/>
            <a:ext cx="384272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  <a:latin typeface="Titillium Web" panose="00000500000000000000" pitchFamily="2" charset="0"/>
              </a:rPr>
              <a:t>Beyond the project…</a:t>
            </a:r>
          </a:p>
        </p:txBody>
      </p:sp>
    </p:spTree>
    <p:extLst>
      <p:ext uri="{BB962C8B-B14F-4D97-AF65-F5344CB8AC3E}">
        <p14:creationId xmlns:p14="http://schemas.microsoft.com/office/powerpoint/2010/main" val="1513867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2684</Words>
  <Application>Microsoft Office PowerPoint</Application>
  <PresentationFormat>Widescreen</PresentationFormat>
  <Paragraphs>459</Paragraphs>
  <Slides>39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3" baseType="lpstr">
      <vt:lpstr>Aptos</vt:lpstr>
      <vt:lpstr>Aptos Display</vt:lpstr>
      <vt:lpstr>Arial</vt:lpstr>
      <vt:lpstr>Arial,Sans-Serif</vt:lpstr>
      <vt:lpstr>Consolas</vt:lpstr>
      <vt:lpstr>Muli</vt:lpstr>
      <vt:lpstr>Muli Bold</vt:lpstr>
      <vt:lpstr>Muli Semi-Bold</vt:lpstr>
      <vt:lpstr>Noto Sans</vt:lpstr>
      <vt:lpstr>Open Sans</vt:lpstr>
      <vt:lpstr>Titillium</vt:lpstr>
      <vt:lpstr>Titillium Web</vt:lpstr>
      <vt:lpstr>Titillium Web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Domingo Ranieri</dc:creator>
  <cp:lastModifiedBy>Domingo Ranieri</cp:lastModifiedBy>
  <cp:revision>6</cp:revision>
  <dcterms:created xsi:type="dcterms:W3CDTF">2025-02-18T09:12:35Z</dcterms:created>
  <dcterms:modified xsi:type="dcterms:W3CDTF">2025-02-20T11:26:30Z</dcterms:modified>
</cp:coreProperties>
</file>