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4" r:id="rId1"/>
  </p:sldMasterIdLst>
  <p:notesMasterIdLst>
    <p:notesMasterId r:id="rId5"/>
  </p:notesMasterIdLst>
  <p:sldIdLst>
    <p:sldId id="262" r:id="rId2"/>
    <p:sldId id="264" r:id="rId3"/>
    <p:sldId id="263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B5678-D46F-469B-9F8C-ADD935D25432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9232D-5803-410C-8DCD-8F66157474A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56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96178" y="1169931"/>
            <a:ext cx="5216071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33401"/>
            <a:ext cx="6667606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3843868"/>
            <a:ext cx="5367104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1° Meeting AIM_MIA 2025, Pisa, 13 Febbraio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72A0-34BD-4925-B1DD-2AE6B32D34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75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33400"/>
            <a:ext cx="87503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3843867"/>
            <a:ext cx="78881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1° Meeting AIM_MIA 2025, Pisa, 13 Febbraio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72A0-34BD-4925-B1DD-2AE6B32D34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80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7503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114800"/>
            <a:ext cx="6915515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1° Meeting AIM_MIA 2025, Pisa, 13 Febbraio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72A0-34BD-4925-B1DD-2AE6B32D34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43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33400"/>
            <a:ext cx="743143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429000"/>
            <a:ext cx="6936006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301070"/>
            <a:ext cx="6914224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1° Meeting AIM_MIA 2025, Pisa, 13 Febbraio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72A0-34BD-4925-B1DD-2AE6B32D3429}" type="slidenum">
              <a:rPr lang="it-IT" smtClean="0"/>
              <a:t>‹#›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7043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429000"/>
            <a:ext cx="6914224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132981"/>
            <a:ext cx="6915515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1° Meeting AIM_MIA 2025, Pisa, 13 Febbraio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72A0-34BD-4925-B1DD-2AE6B32D34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816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33400"/>
            <a:ext cx="7431435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886200"/>
            <a:ext cx="6914224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953000"/>
            <a:ext cx="691422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1° Meeting AIM_MIA 2025, Pisa, 13 Febbraio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72A0-34BD-4925-B1DD-2AE6B32D3429}" type="slidenum">
              <a:rPr lang="it-IT" smtClean="0"/>
              <a:t>‹#›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5418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152796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928534"/>
            <a:ext cx="691422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766736"/>
            <a:ext cx="691422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1° Meeting AIM_MIA 2025, Pisa, 13 Febbraio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72A0-34BD-4925-B1DD-2AE6B32D34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31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33401"/>
            <a:ext cx="7101106" cy="376767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1° Meeting AIM_MIA 2025, Pisa, 13 Febbraio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72A0-34BD-4925-B1DD-2AE6B32D34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378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33400"/>
            <a:ext cx="221454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00"/>
            <a:ext cx="6337513" cy="54864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1° Meeting AIM_MIA 2025, Pisa, 13 Febbraio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72A0-34BD-4925-B1DD-2AE6B32D34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62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33400"/>
            <a:ext cx="7101106" cy="376767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1° Meeting AIM_MIA 2025, Pisa, 13 Febbraio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72A0-34BD-4925-B1DD-2AE6B32D34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83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981200"/>
            <a:ext cx="6936007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487334"/>
            <a:ext cx="6936006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1° Meeting AIM_MIA 2025, Pisa, 13 Febbraio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72A0-34BD-4925-B1DD-2AE6B32D34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2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33401"/>
            <a:ext cx="4279131" cy="3767667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33400"/>
            <a:ext cx="4277258" cy="37592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1° Meeting AIM_MIA 2025, Pisa, 13 Febbraio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72A0-34BD-4925-B1DD-2AE6B32D34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4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33400"/>
            <a:ext cx="4026605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143001"/>
            <a:ext cx="4274256" cy="3158067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66738"/>
            <a:ext cx="407772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143000"/>
            <a:ext cx="4286430" cy="3149600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1° Meeting AIM_MIA 2025, Pisa, 13 Febbraio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72A0-34BD-4925-B1DD-2AE6B32D34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29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1° Meeting AIM_MIA 2025, Pisa, 13 Febbraio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72A0-34BD-4925-B1DD-2AE6B32D34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36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5447" y="6248404"/>
            <a:ext cx="6296034" cy="365125"/>
          </a:xfrm>
        </p:spPr>
        <p:txBody>
          <a:bodyPr/>
          <a:lstStyle>
            <a:lvl1pPr algn="ctr">
              <a:defRPr sz="10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/>
              <a:t>1° Meeting AIM_MIA 2025, Pisa, 13 Febbraio 2025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9403" y="6248404"/>
            <a:ext cx="928316" cy="365126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15572A0-34BD-4925-B1DD-2AE6B32D3429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802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33400"/>
            <a:ext cx="34671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33400"/>
            <a:ext cx="4808651" cy="54864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209803"/>
            <a:ext cx="34671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1° Meeting AIM_MIA 2025, Pisa, 13 Febbraio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72A0-34BD-4925-B1DD-2AE6B32D34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7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447800"/>
            <a:ext cx="3860196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14400"/>
            <a:ext cx="3554389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743200"/>
            <a:ext cx="3861242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7850" y="6172201"/>
            <a:ext cx="6296034" cy="365125"/>
          </a:xfrm>
        </p:spPr>
        <p:txBody>
          <a:bodyPr/>
          <a:lstStyle/>
          <a:p>
            <a:r>
              <a:rPr lang="it-IT"/>
              <a:t>1° Meeting AIM_MIA 2025, Pisa, 13 Febbraio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72A0-34BD-4925-B1DD-2AE6B32D34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95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7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6565" y="3894668"/>
            <a:ext cx="2676327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533401"/>
            <a:ext cx="7101106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9432" y="6172204"/>
            <a:ext cx="130050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172201"/>
            <a:ext cx="629603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it-IT"/>
              <a:t>1° Meeting AIM_MIA 2025, Pisa, 13 Febbraio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295" y="5578479"/>
            <a:ext cx="928316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5572A0-34BD-4925-B1DD-2AE6B32D34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245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E4DD7AB-B57E-6925-FD93-ACEFAE63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48" y="1439427"/>
            <a:ext cx="3622699" cy="154310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0201AC-D8CB-2DF1-D103-D2EC0EDEDAFB}"/>
              </a:ext>
            </a:extLst>
          </p:cNvPr>
          <p:cNvSpPr txBox="1"/>
          <p:nvPr/>
        </p:nvSpPr>
        <p:spPr>
          <a:xfrm>
            <a:off x="586333" y="911946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49E6EA-53A0-0E02-88F1-7279303891E0}"/>
              </a:ext>
            </a:extLst>
          </p:cNvPr>
          <p:cNvSpPr txBox="1"/>
          <p:nvPr/>
        </p:nvSpPr>
        <p:spPr>
          <a:xfrm>
            <a:off x="586333" y="168465"/>
            <a:ext cx="4941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T.2.2 </a:t>
            </a:r>
            <a:r>
              <a:rPr lang="en-GB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GAN for Medical Image Augmentation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8E4AA34-A996-7B41-F7E2-090C5AD44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79" y="1281278"/>
            <a:ext cx="3467584" cy="1873829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78197F1-5BBA-7849-2A23-1FC9B5A5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5447" y="6304244"/>
            <a:ext cx="6296034" cy="365125"/>
          </a:xfrm>
        </p:spPr>
        <p:txBody>
          <a:bodyPr/>
          <a:lstStyle/>
          <a:p>
            <a:r>
              <a:rPr lang="it-IT" dirty="0"/>
              <a:t>1° Meeting AIM_MIA 2025, Pisa, 13 Febbraio 2025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C9068C0F-5334-1358-D2A6-3DED9428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72A0-34BD-4925-B1DD-2AE6B32D3429}" type="slidenum">
              <a:rPr lang="it-IT" smtClean="0"/>
              <a:t>1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9CE22B-ED30-38C3-2C62-432AC409D94C}"/>
              </a:ext>
            </a:extLst>
          </p:cNvPr>
          <p:cNvSpPr txBox="1"/>
          <p:nvPr/>
        </p:nvSpPr>
        <p:spPr>
          <a:xfrm>
            <a:off x="485447" y="3390363"/>
            <a:ext cx="8084264" cy="17045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 the GAN architecture based on image type and  desired augmentation;</a:t>
            </a:r>
          </a:p>
          <a:p>
            <a:pPr marL="34290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raining of the GAN to ensure the generator produces realistic samples,</a:t>
            </a:r>
          </a:p>
          <a:p>
            <a:pPr marL="34290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enerate the augmented data,</a:t>
            </a:r>
          </a:p>
          <a:p>
            <a:pPr marL="34290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valuation of GAN augmented datasets (Inception Score, FID, visual inspection).</a:t>
            </a:r>
          </a:p>
        </p:txBody>
      </p:sp>
      <p:pic>
        <p:nvPicPr>
          <p:cNvPr id="7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56BD33B-A21C-EF05-2C10-5103FFB49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34" y="78839"/>
            <a:ext cx="1241250" cy="88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5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>
            <a:extLst>
              <a:ext uri="{FF2B5EF4-FFF2-40B4-BE49-F238E27FC236}">
                <a16:creationId xmlns:a16="http://schemas.microsoft.com/office/drawing/2014/main" id="{5DF71115-5628-C0F4-D829-4A0A0A9E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81" y="5078876"/>
            <a:ext cx="1706880" cy="1706880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94FAE8A-C757-3901-DA65-DA6F6ED1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1° Meeting AIM_MIA 2025, Pisa, 13 Febbraio 2025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195587C-6693-9024-4B65-B1A345B7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72A0-34BD-4925-B1DD-2AE6B32D3429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4CCAD7C-0378-93A9-452F-2A2CBCE4E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14" y="1460849"/>
            <a:ext cx="1905000" cy="17145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CE4065B-DDF2-EA5B-CD5B-FBA760317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43" y="3217793"/>
            <a:ext cx="1905000" cy="17145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6E66230-38BA-E66A-9354-180A60D17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350" y="1421506"/>
            <a:ext cx="1706880" cy="170688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7C8CE848-CC9E-5A56-9997-0A871D581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820" y="1429126"/>
            <a:ext cx="1706880" cy="170688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84769842-B575-6429-FAB4-CDB8469442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4877" y="1429126"/>
            <a:ext cx="1905000" cy="171450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F3D0C7B-5334-7189-740E-2E2369C731A2}"/>
              </a:ext>
            </a:extLst>
          </p:cNvPr>
          <p:cNvSpPr txBox="1"/>
          <p:nvPr/>
        </p:nvSpPr>
        <p:spPr>
          <a:xfrm>
            <a:off x="586333" y="168465"/>
            <a:ext cx="4941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Artifacts Reduction (MAR)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89BAF1FD-2D63-1387-5835-CA7EEFBAC94D}"/>
              </a:ext>
            </a:extLst>
          </p:cNvPr>
          <p:cNvSpPr/>
          <p:nvPr/>
        </p:nvSpPr>
        <p:spPr>
          <a:xfrm>
            <a:off x="2359001" y="2147990"/>
            <a:ext cx="411829" cy="29316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A6AF7E8-8DAF-22D3-ACD1-59B1DF044E58}"/>
              </a:ext>
            </a:extLst>
          </p:cNvPr>
          <p:cNvSpPr txBox="1"/>
          <p:nvPr/>
        </p:nvSpPr>
        <p:spPr>
          <a:xfrm>
            <a:off x="2238605" y="173863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FBP</a:t>
            </a:r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5CDB6D94-964C-A5C9-67E6-ED82FEF661D0}"/>
              </a:ext>
            </a:extLst>
          </p:cNvPr>
          <p:cNvSpPr/>
          <p:nvPr/>
        </p:nvSpPr>
        <p:spPr>
          <a:xfrm>
            <a:off x="4786814" y="2151210"/>
            <a:ext cx="411829" cy="29316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545C2305-1E31-3801-4639-564C48526FC5}"/>
              </a:ext>
            </a:extLst>
          </p:cNvPr>
          <p:cNvSpPr/>
          <p:nvPr/>
        </p:nvSpPr>
        <p:spPr>
          <a:xfrm>
            <a:off x="7075374" y="2147990"/>
            <a:ext cx="411829" cy="29316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419170B3-D181-FEB1-F516-3AD7DF8D05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4877" y="4145260"/>
            <a:ext cx="1905000" cy="1714500"/>
          </a:xfrm>
          <a:prstGeom prst="rect">
            <a:avLst/>
          </a:prstGeom>
        </p:spPr>
      </p:pic>
      <p:sp>
        <p:nvSpPr>
          <p:cNvPr id="29" name="Freccia in giù 28">
            <a:extLst>
              <a:ext uri="{FF2B5EF4-FFF2-40B4-BE49-F238E27FC236}">
                <a16:creationId xmlns:a16="http://schemas.microsoft.com/office/drawing/2014/main" id="{87A3C707-BC55-61AD-DBCF-01DFD3971E01}"/>
              </a:ext>
            </a:extLst>
          </p:cNvPr>
          <p:cNvSpPr/>
          <p:nvPr/>
        </p:nvSpPr>
        <p:spPr>
          <a:xfrm>
            <a:off x="8413521" y="3312218"/>
            <a:ext cx="377219" cy="462435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8CB3AB-8D74-9EDB-2E46-DDC82679F0E8}"/>
              </a:ext>
            </a:extLst>
          </p:cNvPr>
          <p:cNvSpPr/>
          <p:nvPr/>
        </p:nvSpPr>
        <p:spPr>
          <a:xfrm>
            <a:off x="5689123" y="4284103"/>
            <a:ext cx="1680388" cy="132408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impaint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missing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of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sinogram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Freccia a destra 30">
            <a:extLst>
              <a:ext uri="{FF2B5EF4-FFF2-40B4-BE49-F238E27FC236}">
                <a16:creationId xmlns:a16="http://schemas.microsoft.com/office/drawing/2014/main" id="{AF2CC0AB-FB1B-62E3-B9FE-EC480EDA575D}"/>
              </a:ext>
            </a:extLst>
          </p:cNvPr>
          <p:cNvSpPr/>
          <p:nvPr/>
        </p:nvSpPr>
        <p:spPr>
          <a:xfrm rot="5400000">
            <a:off x="1027206" y="4828154"/>
            <a:ext cx="411829" cy="29316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6FC6F-7EAF-93E3-2AF2-F63951186517}"/>
              </a:ext>
            </a:extLst>
          </p:cNvPr>
          <p:cNvSpPr txBox="1"/>
          <p:nvPr/>
        </p:nvSpPr>
        <p:spPr>
          <a:xfrm>
            <a:off x="554368" y="795550"/>
            <a:ext cx="1337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corrupted</a:t>
            </a:r>
          </a:p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9BD0E-DB17-018B-5AF7-0D0D3C993FD6}"/>
              </a:ext>
            </a:extLst>
          </p:cNvPr>
          <p:cNvSpPr txBox="1"/>
          <p:nvPr/>
        </p:nvSpPr>
        <p:spPr>
          <a:xfrm>
            <a:off x="3171237" y="888209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 artifacts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3A8C4-5D46-1396-DF21-CA2EE85D7E63}"/>
              </a:ext>
            </a:extLst>
          </p:cNvPr>
          <p:cNvSpPr txBox="1"/>
          <p:nvPr/>
        </p:nvSpPr>
        <p:spPr>
          <a:xfrm>
            <a:off x="5277750" y="903271"/>
            <a:ext cx="165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 segmentation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CDCFE-3FCE-B11B-D823-DDD8BF30A2A5}"/>
              </a:ext>
            </a:extLst>
          </p:cNvPr>
          <p:cNvSpPr txBox="1"/>
          <p:nvPr/>
        </p:nvSpPr>
        <p:spPr>
          <a:xfrm>
            <a:off x="7938327" y="1107861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Sinogram Mask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5FC9A7-865C-B979-C377-B3D8556E450D}"/>
              </a:ext>
            </a:extLst>
          </p:cNvPr>
          <p:cNvSpPr txBox="1"/>
          <p:nvPr/>
        </p:nvSpPr>
        <p:spPr>
          <a:xfrm>
            <a:off x="7909573" y="3839555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Sinogram Mask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B0B613-DE44-FF38-CE0E-0C0380BCB8F4}"/>
              </a:ext>
            </a:extLst>
          </p:cNvPr>
          <p:cNvSpPr txBox="1"/>
          <p:nvPr/>
        </p:nvSpPr>
        <p:spPr>
          <a:xfrm>
            <a:off x="2802043" y="4257398"/>
            <a:ext cx="2601994" cy="13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Interpolation (LI-MAR, N-MAR)</a:t>
            </a:r>
          </a:p>
          <a:p>
            <a:pPr>
              <a:lnSpc>
                <a:spcPct val="150000"/>
              </a:lnSpc>
            </a:pPr>
            <a:r>
              <a:rPr lang="en-GB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Patch based inpainting</a:t>
            </a:r>
          </a:p>
          <a:p>
            <a:pPr>
              <a:lnSpc>
                <a:spcPct val="150000"/>
              </a:lnSpc>
            </a:pPr>
            <a:r>
              <a:rPr lang="en-GB" sz="1400">
                <a:latin typeface="Times New Roman" panose="02020603050405020304" pitchFamily="18" charset="0"/>
                <a:cs typeface="Times New Roman" panose="02020603050405020304" pitchFamily="18" charset="0"/>
              </a:rPr>
              <a:t>DL inpainting</a:t>
            </a:r>
          </a:p>
          <a:p>
            <a:pPr>
              <a:lnSpc>
                <a:spcPct val="150000"/>
              </a:lnSpc>
            </a:pPr>
            <a:r>
              <a:rPr lang="en-GB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BEA744A-FC2D-F381-94E2-456DAD74F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34" y="78839"/>
            <a:ext cx="1241250" cy="88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84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BE6A491-705F-FD06-1145-81A25EA37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780" y="1627214"/>
            <a:ext cx="4838198" cy="14326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894DD32-5E6F-CB39-8A13-4F89F2E49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780" y="3608320"/>
            <a:ext cx="5163831" cy="245046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A305EF-77A6-5F6C-9A84-6EA066D62F2B}"/>
              </a:ext>
            </a:extLst>
          </p:cNvPr>
          <p:cNvSpPr txBox="1"/>
          <p:nvPr/>
        </p:nvSpPr>
        <p:spPr>
          <a:xfrm>
            <a:off x="565224" y="149582"/>
            <a:ext cx="3483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T.2.3 Data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inpainting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CNN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5D6724-301F-91A7-E35E-AB559891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278" y="6455209"/>
            <a:ext cx="494806" cy="303240"/>
          </a:xfrm>
        </p:spPr>
        <p:txBody>
          <a:bodyPr/>
          <a:lstStyle/>
          <a:p>
            <a:fld id="{615572A0-34BD-4925-B1DD-2AE6B32D3429}" type="slidenum">
              <a:rPr lang="it-IT" smtClean="0"/>
              <a:t>3</a:t>
            </a:fld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4DBEBDE-B494-73DD-59FD-ED7C4E2908B3}"/>
              </a:ext>
            </a:extLst>
          </p:cNvPr>
          <p:cNvSpPr/>
          <p:nvPr/>
        </p:nvSpPr>
        <p:spPr>
          <a:xfrm>
            <a:off x="7141315" y="5537161"/>
            <a:ext cx="1989344" cy="33177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81E4830-2687-CC9D-5BD8-BF6EE94EE85D}"/>
              </a:ext>
            </a:extLst>
          </p:cNvPr>
          <p:cNvSpPr/>
          <p:nvPr/>
        </p:nvSpPr>
        <p:spPr>
          <a:xfrm>
            <a:off x="5129865" y="5536000"/>
            <a:ext cx="1989344" cy="33177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1DF3961-8B6E-3B9E-B8AF-05B35B985522}"/>
              </a:ext>
            </a:extLst>
          </p:cNvPr>
          <p:cNvSpPr/>
          <p:nvPr/>
        </p:nvSpPr>
        <p:spPr>
          <a:xfrm>
            <a:off x="7154115" y="4712339"/>
            <a:ext cx="1989344" cy="33177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EB23E5C-1503-1976-782A-36A0A55B827A}"/>
              </a:ext>
            </a:extLst>
          </p:cNvPr>
          <p:cNvSpPr/>
          <p:nvPr/>
        </p:nvSpPr>
        <p:spPr>
          <a:xfrm>
            <a:off x="5142665" y="4711178"/>
            <a:ext cx="1989344" cy="33177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6362188-72C8-0435-80EC-098BC889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34" y="78839"/>
            <a:ext cx="1241250" cy="88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FF12D92-4354-9AF8-3C10-D1B91D706E1F}"/>
              </a:ext>
            </a:extLst>
          </p:cNvPr>
          <p:cNvSpPr txBox="1"/>
          <p:nvPr/>
        </p:nvSpPr>
        <p:spPr>
          <a:xfrm>
            <a:off x="4846629" y="871887"/>
            <a:ext cx="384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  deep learning methods for inpainting sinograms affected by metallic implant problems.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E703CC5-203B-1C79-F4A9-A6C4F253F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512" y="3942078"/>
            <a:ext cx="3034665" cy="217570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741241A-5569-828B-697E-143B623EEB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943" y="1465982"/>
            <a:ext cx="3448285" cy="2144273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0E9F3DC-ABDB-60C1-8263-DC7C86D9FC8D}"/>
              </a:ext>
            </a:extLst>
          </p:cNvPr>
          <p:cNvSpPr txBox="1"/>
          <p:nvPr/>
        </p:nvSpPr>
        <p:spPr>
          <a:xfrm>
            <a:off x="206562" y="819741"/>
            <a:ext cx="384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redict the missing part of the image information based on the remaining part of the image information.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D53E2B6-3422-67D5-40F8-D73B0816DE7A}"/>
              </a:ext>
            </a:extLst>
          </p:cNvPr>
          <p:cNvSpPr txBox="1"/>
          <p:nvPr/>
        </p:nvSpPr>
        <p:spPr>
          <a:xfrm>
            <a:off x="4348780" y="1583254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Sinogram</a:t>
            </a:r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</a:t>
            </a:r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endParaRPr lang="it-IT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33B32D4-72A0-4A2E-3B1C-573B667603CB}"/>
              </a:ext>
            </a:extLst>
          </p:cNvPr>
          <p:cNvSpPr txBox="1"/>
          <p:nvPr/>
        </p:nvSpPr>
        <p:spPr>
          <a:xfrm>
            <a:off x="4428382" y="6158552"/>
            <a:ext cx="5004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Metal-</a:t>
            </a:r>
            <a:r>
              <a:rPr lang="it-IT" sz="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Artifact</a:t>
            </a:r>
            <a:r>
              <a:rPr lang="it-IT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it-IT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Deep-Learning </a:t>
            </a:r>
            <a:r>
              <a:rPr lang="en-US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Sinogram Completion: Initial Results, </a:t>
            </a:r>
            <a:r>
              <a:rPr lang="it-IT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Bernhard E. H. Claus, </a:t>
            </a:r>
            <a:r>
              <a:rPr lang="it-IT" sz="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Yannan</a:t>
            </a:r>
            <a:r>
              <a:rPr lang="it-IT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r>
              <a:rPr lang="it-IT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Lars A. </a:t>
            </a:r>
            <a:r>
              <a:rPr lang="it-IT" sz="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Gjesteby</a:t>
            </a:r>
            <a:r>
              <a:rPr lang="it-IT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it-IT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Wang, Bruno De Man, Fully3D-2017</a:t>
            </a:r>
            <a:endParaRPr lang="it-I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EAE3BA9-667D-70BB-8982-F81D1BDDACD5}"/>
              </a:ext>
            </a:extLst>
          </p:cNvPr>
          <p:cNvSpPr txBox="1"/>
          <p:nvPr/>
        </p:nvSpPr>
        <p:spPr>
          <a:xfrm>
            <a:off x="206563" y="6158552"/>
            <a:ext cx="344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ADVERSARIAL INPAINTING OF MEDICAL IMAGE MODALITIES, </a:t>
            </a:r>
            <a:r>
              <a:rPr lang="it-IT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Karim </a:t>
            </a:r>
            <a:r>
              <a:rPr lang="it-IT" sz="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Armanious</a:t>
            </a:r>
            <a:r>
              <a:rPr lang="it-IT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Youssef </a:t>
            </a:r>
            <a:r>
              <a:rPr lang="it-IT" sz="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Mecky</a:t>
            </a:r>
            <a:r>
              <a:rPr lang="it-IT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Sergios</a:t>
            </a:r>
            <a:r>
              <a:rPr lang="it-IT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Gatidis</a:t>
            </a:r>
            <a:r>
              <a:rPr lang="it-IT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Bin Yang, ICASSP-2019</a:t>
            </a:r>
            <a:endParaRPr lang="it-I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34A593-B95D-CE6E-0DD5-4966021AB264}"/>
              </a:ext>
            </a:extLst>
          </p:cNvPr>
          <p:cNvSpPr txBox="1"/>
          <p:nvPr/>
        </p:nvSpPr>
        <p:spPr>
          <a:xfrm>
            <a:off x="2476209" y="3151192"/>
            <a:ext cx="4952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20" name="Segnaposto piè di pagina 19">
            <a:extLst>
              <a:ext uri="{FF2B5EF4-FFF2-40B4-BE49-F238E27FC236}">
                <a16:creationId xmlns:a16="http://schemas.microsoft.com/office/drawing/2014/main" id="{36B7376E-082A-D390-09E9-250F1713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1327" y="6464153"/>
            <a:ext cx="6296034" cy="365125"/>
          </a:xfrm>
        </p:spPr>
        <p:txBody>
          <a:bodyPr/>
          <a:lstStyle/>
          <a:p>
            <a:r>
              <a:rPr lang="it-IT" dirty="0"/>
              <a:t>1° Meeting AIM_MIA 2025, Pisa, 13 Febbraio 2025</a:t>
            </a:r>
          </a:p>
        </p:txBody>
      </p:sp>
    </p:spTree>
    <p:extLst>
      <p:ext uri="{BB962C8B-B14F-4D97-AF65-F5344CB8AC3E}">
        <p14:creationId xmlns:p14="http://schemas.microsoft.com/office/powerpoint/2010/main" val="1243412237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763</TotalTime>
  <Words>230</Words>
  <Application>Microsoft Office PowerPoint</Application>
  <PresentationFormat>A4 Paper (210x297 mm)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Century Gothic</vt:lpstr>
      <vt:lpstr>Times New Roman</vt:lpstr>
      <vt:lpstr>Wingdings 3</vt:lpstr>
      <vt:lpstr>Sezione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 Domenico Giovanni</dc:creator>
  <cp:lastModifiedBy>Di Domenico Giovanni</cp:lastModifiedBy>
  <cp:revision>22</cp:revision>
  <dcterms:created xsi:type="dcterms:W3CDTF">2024-07-03T09:55:12Z</dcterms:created>
  <dcterms:modified xsi:type="dcterms:W3CDTF">2025-02-13T07:06:18Z</dcterms:modified>
</cp:coreProperties>
</file>