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2" r:id="rId2"/>
    <p:sldId id="260" r:id="rId3"/>
    <p:sldId id="258" r:id="rId4"/>
    <p:sldId id="259" r:id="rId5"/>
    <p:sldId id="257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7"/>
    <p:restoredTop sz="94792"/>
  </p:normalViewPr>
  <p:slideViewPr>
    <p:cSldViewPr snapToGrid="0">
      <p:cViewPr varScale="1">
        <p:scale>
          <a:sx n="77" d="100"/>
          <a:sy n="77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acapito\Documents\EXCHANGE_DIR\70-79_SUPPORTO-RICERCA\71_INI\IOD-25\PRESENTAZIONE\esr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acapito\Documents\EXCHANGE_DIR\70-79_SUPPORTO-RICERCA\71_INI\IOD-25\PRESENTAZIONE\esr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dacapito\Documents\EXCHANGE_DIR\70-79_SUPPORTO-RICERCA\71_INI\IOD-25\PRESENTAZIONE\statistich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R"/>
        </a:p>
      </c:txPr>
    </c:title>
    <c:autoTitleDeleted val="0"/>
    <c:plotArea>
      <c:layout/>
      <c:lineChart>
        <c:grouping val="stacked"/>
        <c:varyColors val="0"/>
        <c:ser>
          <c:idx val="1"/>
          <c:order val="0"/>
          <c:tx>
            <c:strRef>
              <c:f>Sheet1!$C$2</c:f>
              <c:strCache>
                <c:ptCount val="1"/>
                <c:pt idx="0">
                  <c:v>Assigned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Sheet1!$B$3:$B$12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Sheet1!$C$3:$C$12</c:f>
              <c:numCache>
                <c:formatCode>_("€"* #,##0.00_);_("€"* \(#,##0.00\);_("€"* "-"??_);_(@_)</c:formatCode>
                <c:ptCount val="10"/>
                <c:pt idx="0">
                  <c:v>1240559</c:v>
                </c:pt>
                <c:pt idx="1">
                  <c:v>2557191</c:v>
                </c:pt>
                <c:pt idx="2">
                  <c:v>9410142</c:v>
                </c:pt>
                <c:pt idx="3">
                  <c:v>3441814</c:v>
                </c:pt>
                <c:pt idx="4">
                  <c:v>1933716</c:v>
                </c:pt>
                <c:pt idx="5">
                  <c:v>1723678</c:v>
                </c:pt>
                <c:pt idx="6">
                  <c:v>2331439</c:v>
                </c:pt>
                <c:pt idx="7">
                  <c:v>1450991</c:v>
                </c:pt>
                <c:pt idx="8">
                  <c:v>1939056</c:v>
                </c:pt>
                <c:pt idx="9">
                  <c:v>2124006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B7-F842-B705-875FD0B43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6589936"/>
        <c:axId val="1426591648"/>
      </c:lineChart>
      <c:catAx>
        <c:axId val="1426589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1426591648"/>
        <c:crosses val="autoZero"/>
        <c:auto val="1"/>
        <c:lblAlgn val="ctr"/>
        <c:lblOffset val="100"/>
        <c:noMultiLvlLbl val="0"/>
      </c:catAx>
      <c:valAx>
        <c:axId val="142659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€&quot;* #,##0.00_);_(&quot;€&quot;* \(#,##0.00\);_(&quot;€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142658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Juste Retour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R"/>
        </a:p>
      </c:txPr>
    </c:title>
    <c:autoTitleDeleted val="0"/>
    <c:plotArea>
      <c:layout/>
      <c:lineChart>
        <c:grouping val="stacked"/>
        <c:varyColors val="0"/>
        <c:ser>
          <c:idx val="3"/>
          <c:order val="0"/>
          <c:tx>
            <c:strRef>
              <c:f>Sheet1!$E$2</c:f>
              <c:strCache>
                <c:ptCount val="1"/>
                <c:pt idx="0">
                  <c:v>JR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Sheet1!$B$3:$B$13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Sheet1!$E$3:$E$13</c:f>
              <c:numCache>
                <c:formatCode>0.00</c:formatCode>
                <c:ptCount val="11"/>
                <c:pt idx="0">
                  <c:v>0.40227272727272728</c:v>
                </c:pt>
                <c:pt idx="1">
                  <c:v>0.60909090909090902</c:v>
                </c:pt>
                <c:pt idx="2">
                  <c:v>1.0537878787878789</c:v>
                </c:pt>
                <c:pt idx="3">
                  <c:v>0.86515151515151523</c:v>
                </c:pt>
                <c:pt idx="4">
                  <c:v>0.33257575757575758</c:v>
                </c:pt>
                <c:pt idx="5">
                  <c:v>0.58787878787878789</c:v>
                </c:pt>
                <c:pt idx="6">
                  <c:v>0.85530303030303023</c:v>
                </c:pt>
                <c:pt idx="7">
                  <c:v>0.42424242424242425</c:v>
                </c:pt>
                <c:pt idx="8">
                  <c:v>0.63787878787878793</c:v>
                </c:pt>
                <c:pt idx="9">
                  <c:v>0.65984848484848491</c:v>
                </c:pt>
                <c:pt idx="10">
                  <c:v>0.49848484848484853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74-3C44-9C1E-58418441A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325824"/>
        <c:axId val="2110364992"/>
      </c:lineChart>
      <c:catAx>
        <c:axId val="2110325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2110364992"/>
        <c:crosses val="autoZero"/>
        <c:auto val="1"/>
        <c:lblAlgn val="ctr"/>
        <c:lblOffset val="100"/>
        <c:noMultiLvlLbl val="0"/>
      </c:catAx>
      <c:valAx>
        <c:axId val="211036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211032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N.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 dirty="0"/>
              <a:t>Contracts awarded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R"/>
        </a:p>
      </c:txPr>
    </c:title>
    <c:autoTitleDeleted val="0"/>
    <c:plotArea>
      <c:layout/>
      <c:lineChart>
        <c:grouping val="stacked"/>
        <c:varyColors val="0"/>
        <c:ser>
          <c:idx val="1"/>
          <c:order val="0"/>
          <c:tx>
            <c:strRef>
              <c:f>XFEL!$D$4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XFEL!$C$5:$C$8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XFEL!$D$5:$D$8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9</c:v>
                </c:pt>
                <c:pt idx="3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F3-464E-B444-242E40453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4810720"/>
        <c:axId val="1024812432"/>
      </c:lineChart>
      <c:catAx>
        <c:axId val="102481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1024812432"/>
        <c:crosses val="autoZero"/>
        <c:auto val="1"/>
        <c:lblAlgn val="ctr"/>
        <c:lblOffset val="100"/>
        <c:noMultiLvlLbl val="0"/>
      </c:catAx>
      <c:valAx>
        <c:axId val="102481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102481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R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EA77A-9077-2440-96E8-15A74F0440D1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BE377-288E-6441-BEA2-E033348F0C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34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BE377-288E-6441-BEA2-E033348F0CE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87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EB8E13-E453-BBC6-5A37-0C1BDC11D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EB0DB67-69E8-84EA-E1CE-038268176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AA91F2-1147-57A5-D74A-F003615B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C316-E60F-014F-AFC0-9192A8A59298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DF9A88-6463-B23D-407F-A5BF23AE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0771DC-50D8-0447-6BF2-F72901E3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000B-2788-2645-8973-C77EC0C7C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14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23781-F831-9F32-0681-976E9AA0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4AD15E7-F396-50CF-B017-97BA50766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9E6B94-CADC-227B-6C8D-1EB1A188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C316-E60F-014F-AFC0-9192A8A59298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5DB538-990F-5859-156E-9CA1665E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A1FAC6-1DE8-144A-9B35-A2890F8E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000B-2788-2645-8973-C77EC0C7C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47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80D229D-F4B5-46BA-1B45-5A8ECEFF6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5AF4A76-628D-133F-A5EF-8115F7B93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379451-D2CB-6FE6-45C6-3FA2E2630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C316-E60F-014F-AFC0-9192A8A59298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32F78B-2E49-8487-F772-1F521C546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5C220B-FD71-B21B-BE23-878EF9633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000B-2788-2645-8973-C77EC0C7C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28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420CB8-8DCE-0757-7A5A-131C872F1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3B323E-761F-E5F7-EC74-42BD957F3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F2B239-CB81-84F2-8549-393D01E0A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C316-E60F-014F-AFC0-9192A8A59298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75FB66-2C1D-5A54-B31E-F2DB7EC58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45C466-F276-DCB6-AD11-5FD708E0A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000B-2788-2645-8973-C77EC0C7C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20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4810C6-FB17-DA99-D849-B1CA7BD6A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992BE3-8641-0F80-F1E7-75DF650B0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3D9087-A8C4-8FED-0911-0DCB6917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C316-E60F-014F-AFC0-9192A8A59298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C3DD83-4C52-A426-AF54-4FA2A631D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6E8FDE-0E81-ABC7-1063-44387783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000B-2788-2645-8973-C77EC0C7C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55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24FAF9-4CE9-23D4-05A0-65B6E73D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04B8C7-6FE2-E3DC-54B0-04B42DD37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9339F2C-15DF-BEB6-6136-00710380C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9FE1DCF-FD23-9D14-FA48-5E97DFD25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C316-E60F-014F-AFC0-9192A8A59298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C80D732-185F-393C-3974-CB076BE07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17B3F8-6C8B-BCA8-FBE7-4F31EBAF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000B-2788-2645-8973-C77EC0C7C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2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EA013D-4A4D-98A6-3676-F0E3EC9E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E46F71-425D-5873-D01A-258E7F1A9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176F5A9-7FBA-CB78-83CD-B2B15446D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DEDB60C-5A95-FF2E-2375-24D6E1D58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14B3958-74A5-98FC-13C9-0AA65DF82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660C19D-6A8C-E8B1-D978-BAE706544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C316-E60F-014F-AFC0-9192A8A59298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ACCFA76-FEA3-8ED3-D5BE-AADC48585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71CB791-1A5D-A707-AD61-878713C2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000B-2788-2645-8973-C77EC0C7C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79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9555C6-6BD5-BC88-7119-09223FAE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239D901-0D19-4F55-D0A9-7E092FDA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C316-E60F-014F-AFC0-9192A8A59298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FE9AAD9-2428-E440-224A-4ADD1D186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40476F4-C777-E339-FC63-45B9AF34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000B-2788-2645-8973-C77EC0C7C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844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FE2ACAC-E876-0F37-8FCC-62C965B44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C316-E60F-014F-AFC0-9192A8A59298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97A50E-AB29-F6C8-20AE-4E80877B3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0AF991-8305-DB36-01E9-CEDA1C933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000B-2788-2645-8973-C77EC0C7C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426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81F0E3-5830-94FA-D112-31CECBA7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977103-8FFE-4412-E0EA-D4E70833F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56F176-B1B5-35AD-D31B-977A17D19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A1797EF-847E-3861-42C8-A4A8A2FE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C316-E60F-014F-AFC0-9192A8A59298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8EB018-45E6-7473-5C5C-3C08D4B1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FD097D-5246-2968-0186-4945F91E2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000B-2788-2645-8973-C77EC0C7C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16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C3553E-C5BE-9713-47CC-AC1A90B77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8474ECA-4F85-64E1-2CAE-7B36B7BB7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984660-9A14-382D-8DF3-D3CEA00A5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8F96E1-F1E9-F223-7062-E61D5BC91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C316-E60F-014F-AFC0-9192A8A59298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DE79F1-707F-2A3A-1962-E70E6AC0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89FF7C-3608-1EEE-6C66-26A055BDA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000B-2788-2645-8973-C77EC0C7C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83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8E8D9A2-E481-5975-4179-026054D62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993074-82DA-6DC4-5E3A-770591A45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8D11C5-0254-503D-D63C-19ABEFF0E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17C316-E60F-014F-AFC0-9192A8A59298}" type="datetimeFigureOut">
              <a:rPr lang="it-IT" smtClean="0"/>
              <a:t>13/06/2025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D04A4A-042D-A043-44AF-530E13018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17A60D-7892-B89C-0C35-0D5705A03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CE000B-2788-2645-8973-C77EC0C7CE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42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84BB9-9407-E412-FD29-A562A55B0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F3A90A08-FB50-A632-0420-7F2F609496CF}"/>
              </a:ext>
            </a:extLst>
          </p:cNvPr>
          <p:cNvSpPr/>
          <p:nvPr/>
        </p:nvSpPr>
        <p:spPr>
          <a:xfrm>
            <a:off x="2652131" y="1337177"/>
            <a:ext cx="6196902" cy="4696230"/>
          </a:xfrm>
          <a:prstGeom prst="rect">
            <a:avLst/>
          </a:prstGeom>
          <a:solidFill>
            <a:srgbClr val="349BA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prstClr val="white"/>
                </a:solidFill>
                <a:latin typeface="Arial"/>
              </a:rPr>
              <a:t>IOD – INDUSTRIAL OPPORTUNITY DAYS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Torino, 12 – 13 giugno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prstClr val="white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  <a:p>
            <a:pPr lvl="0" algn="ctr">
              <a:defRPr/>
            </a:pPr>
            <a:r>
              <a:rPr lang="it-IT" b="1" dirty="0">
                <a:solidFill>
                  <a:schemeClr val="bg1"/>
                </a:solidFill>
              </a:rPr>
              <a:t>Il Ritorno Industriale dell’Italia dalla Big Science</a:t>
            </a:r>
          </a:p>
          <a:p>
            <a:pPr lvl="0" algn="ctr">
              <a:defRPr/>
            </a:pPr>
            <a:r>
              <a:rPr lang="it-IT" sz="1800" i="1" kern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ILO Network Italia </a:t>
            </a:r>
          </a:p>
          <a:p>
            <a:pPr lvl="0" algn="ctr">
              <a:defRPr/>
            </a:pPr>
            <a:r>
              <a:rPr lang="it-IT" i="1" kern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Relatore: Corrado </a:t>
            </a:r>
            <a:r>
              <a:rPr lang="it-IT" i="1" kern="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Perna</a:t>
            </a:r>
            <a:endParaRPr lang="it-IT" sz="1800" i="1" kern="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kumimoji="0" lang="it-IT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EB78D99D-74AE-DBC9-C056-55342E7F429C}"/>
              </a:ext>
            </a:extLst>
          </p:cNvPr>
          <p:cNvSpPr/>
          <p:nvPr/>
        </p:nvSpPr>
        <p:spPr>
          <a:xfrm>
            <a:off x="8179724" y="158389"/>
            <a:ext cx="3710355" cy="7848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5AF328E4-CD92-E8E3-3F07-92E8431C52B1}"/>
              </a:ext>
            </a:extLst>
          </p:cNvPr>
          <p:cNvCxnSpPr>
            <a:cxnSpLocks/>
          </p:cNvCxnSpPr>
          <p:nvPr/>
        </p:nvCxnSpPr>
        <p:spPr>
          <a:xfrm>
            <a:off x="707334" y="943278"/>
            <a:ext cx="3460652" cy="0"/>
          </a:xfrm>
          <a:prstGeom prst="line">
            <a:avLst/>
          </a:prstGeom>
          <a:ln w="19050">
            <a:solidFill>
              <a:srgbClr val="8BCE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 descr="Immagine che contiene testo, Carattere, schermata, simbolo&#10;&#10;Il contenuto generato dall'IA potrebbe non essere corretto.">
            <a:extLst>
              <a:ext uri="{FF2B5EF4-FFF2-40B4-BE49-F238E27FC236}">
                <a16:creationId xmlns:a16="http://schemas.microsoft.com/office/drawing/2014/main" id="{EED2F9BD-D0A1-EE30-A3EA-5B1BDBE14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620" y="206856"/>
            <a:ext cx="2110459" cy="1067836"/>
          </a:xfrm>
          <a:prstGeom prst="rect">
            <a:avLst/>
          </a:prstGeom>
        </p:spPr>
      </p:pic>
      <p:pic>
        <p:nvPicPr>
          <p:cNvPr id="3" name="Immagine 2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23479DB9-C598-C7EE-F833-F740660B2F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8921" y="-109457"/>
            <a:ext cx="7562103" cy="124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67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C017C-D88E-F548-D8D4-2BF38FAD9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b="1" dirty="0">
                <a:solidFill>
                  <a:schemeClr val="accent1"/>
                </a:solidFill>
              </a:rPr>
              <a:t>Eu-XFEL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FECB6CF-F193-9CBC-6A08-9E96B1290507}"/>
              </a:ext>
            </a:extLst>
          </p:cNvPr>
          <p:cNvGraphicFramePr>
            <a:graphicFrameLocks/>
          </p:cNvGraphicFramePr>
          <p:nvPr/>
        </p:nvGraphicFramePr>
        <p:xfrm>
          <a:off x="5651156" y="1941040"/>
          <a:ext cx="4572000" cy="2975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21A413-3928-E9DF-0383-DB771162C3AC}"/>
              </a:ext>
            </a:extLst>
          </p:cNvPr>
          <p:cNvSpPr txBox="1"/>
          <p:nvPr/>
        </p:nvSpPr>
        <p:spPr>
          <a:xfrm>
            <a:off x="1431325" y="2690335"/>
            <a:ext cx="28895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Meccanica di precisione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Tecnologia del vuoto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Ottica &amp; Lasers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Elettronica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Microfluidica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D286C5-5036-45B4-288B-C4C1D6A8E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5092" y="44341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8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17280CC-ADCB-F8DF-1E14-64DC08197EEB}"/>
              </a:ext>
            </a:extLst>
          </p:cNvPr>
          <p:cNvSpPr txBox="1"/>
          <p:nvPr/>
        </p:nvSpPr>
        <p:spPr>
          <a:xfrm>
            <a:off x="261257" y="319314"/>
            <a:ext cx="1759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>
                <a:solidFill>
                  <a:schemeClr val="accent1"/>
                </a:solidFill>
              </a:rPr>
              <a:t>SKAO</a:t>
            </a:r>
            <a:endParaRPr lang="it-IT" sz="4800" b="1" dirty="0">
              <a:solidFill>
                <a:schemeClr val="accent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5904C8-2C16-5DF4-01C4-C8957728497D}"/>
              </a:ext>
            </a:extLst>
          </p:cNvPr>
          <p:cNvSpPr txBox="1"/>
          <p:nvPr/>
        </p:nvSpPr>
        <p:spPr>
          <a:xfrm>
            <a:off x="358816" y="1875099"/>
            <a:ext cx="11644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/>
              <a:t>FWR    = 70% del 50% dell’investimento nazionale</a:t>
            </a:r>
          </a:p>
          <a:p>
            <a:endParaRPr lang="it-IT" sz="4000" b="1"/>
          </a:p>
          <a:p>
            <a:r>
              <a:rPr lang="it-IT" sz="4000" b="1"/>
              <a:t>FWR</a:t>
            </a:r>
            <a:r>
              <a:rPr lang="it-IT" sz="4000" b="1" baseline="-25000"/>
              <a:t>IT</a:t>
            </a:r>
            <a:r>
              <a:rPr lang="it-IT" sz="4000" b="1"/>
              <a:t> = 70% di 120/2 M€ = 42 M€</a:t>
            </a:r>
            <a:endParaRPr lang="it-IT" sz="40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4C3DCCC-5094-0590-6BB1-64C794EE5203}"/>
              </a:ext>
            </a:extLst>
          </p:cNvPr>
          <p:cNvSpPr txBox="1"/>
          <p:nvPr/>
        </p:nvSpPr>
        <p:spPr>
          <a:xfrm>
            <a:off x="358816" y="4363653"/>
            <a:ext cx="4051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/>
              <a:t>Turnover = 94 M€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2473390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DE4DCE-878A-D762-8C8D-EFFB12211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35" y="8417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sz="3200" b="1" dirty="0">
                <a:solidFill>
                  <a:schemeClr val="accent1"/>
                </a:solidFill>
              </a:rPr>
              <a:t>F4E/ITER Organization:</a:t>
            </a:r>
            <a:br>
              <a:rPr lang="it-IT" dirty="0"/>
            </a:br>
            <a:endParaRPr lang="it-IT" dirty="0"/>
          </a:p>
          <a:p>
            <a:pPr marL="0" indent="0">
              <a:buNone/>
            </a:pPr>
            <a:r>
              <a:rPr lang="it-IT" b="1" dirty="0"/>
              <a:t>Ritorno IT = 1800 M€ negli ultimi 15 anni </a:t>
            </a:r>
          </a:p>
          <a:p>
            <a:pPr marL="2373313" indent="-457200">
              <a:buFont typeface="Font di sistema regolare"/>
              <a:buChar char="-"/>
            </a:pPr>
            <a:r>
              <a:rPr lang="it-IT" b="1" dirty="0"/>
              <a:t>F4E   = oltre 1200 M€ </a:t>
            </a:r>
          </a:p>
          <a:p>
            <a:pPr marL="2373313" indent="-457200">
              <a:buFont typeface="Font di sistema regolare"/>
              <a:buChar char="-"/>
            </a:pPr>
            <a:r>
              <a:rPr lang="it-IT" b="1" dirty="0"/>
              <a:t>ITER = oltre    500 M€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In pratica il ritorno per l’Italia è di circa il 25% del totale messo a disposizione nel progetto ITER,  </a:t>
            </a:r>
            <a:r>
              <a:rPr lang="it-IT" u="sng" dirty="0"/>
              <a:t>7 miliardi in totale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7418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numero, menu&#10;&#10;Il contenuto generato dall'IA potrebbe non essere corretto.">
            <a:extLst>
              <a:ext uri="{FF2B5EF4-FFF2-40B4-BE49-F238E27FC236}">
                <a16:creationId xmlns:a16="http://schemas.microsoft.com/office/drawing/2014/main" id="{517B076B-F1D4-E1A5-DE60-CF3851035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343" y="-167744"/>
            <a:ext cx="9797138" cy="7193488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746E5AD8-7239-DD50-7093-4BB8A1DE35DA}"/>
              </a:ext>
            </a:extLst>
          </p:cNvPr>
          <p:cNvSpPr txBox="1">
            <a:spLocks/>
          </p:cNvSpPr>
          <p:nvPr/>
        </p:nvSpPr>
        <p:spPr>
          <a:xfrm>
            <a:off x="163285" y="2562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accent1"/>
                </a:solidFill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184997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6FC0449-E946-ED1F-C5A2-695F53ADA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88" y="1050406"/>
            <a:ext cx="3368969" cy="4757187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CEBC1D72-A9AE-F9D8-1201-ACAAC4C2DC1A}"/>
              </a:ext>
            </a:extLst>
          </p:cNvPr>
          <p:cNvSpPr txBox="1">
            <a:spLocks/>
          </p:cNvSpPr>
          <p:nvPr/>
        </p:nvSpPr>
        <p:spPr>
          <a:xfrm>
            <a:off x="5221647" y="843440"/>
            <a:ext cx="6353037" cy="31998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https://www.bsbf2024.org/procurement-handbook/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66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AC5B7A-9543-3C8C-D132-6806A1444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Big Science Business Forum (BSBF) 2026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5AEB44-368E-D9F0-FE71-ECAB01E13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1825625"/>
            <a:ext cx="6267450" cy="4351338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Un congresso orientato al business, incentrato sull'alta tecnologia e sull'innovazione. Nel </a:t>
            </a:r>
            <a:r>
              <a:rPr lang="it-IT" b="1" dirty="0"/>
              <a:t>2026 Belgio e Paesi Bassi ospiteranno la quarta edizione dell'evento nella città di Maastricht (NL), </a:t>
            </a:r>
            <a:r>
              <a:rPr lang="it-IT" dirty="0"/>
              <a:t>dopo il successo delle precedenti edizioni a Trieste, Copenaghen e Granada, dove più di 1.000 delegati provenienti da oltre 500 organizzazioni e 30 Paesi si sono riuniti per discutere le prospettive future del mercato delle Big Science. Maggiori informazioni le trovate sul sito dell’evento https://www.bsbf2026.org/</a:t>
            </a:r>
          </a:p>
          <a:p>
            <a:r>
              <a:rPr lang="it-IT" dirty="0"/>
              <a:t>A breve apriranno le iscrizioni e come ILO Network Italia raccoglieremo le </a:t>
            </a:r>
            <a:r>
              <a:rPr lang="it-IT" dirty="0" err="1"/>
              <a:t>pre</a:t>
            </a:r>
            <a:r>
              <a:rPr lang="it-IT" dirty="0"/>
              <a:t>-registrazioni allo </a:t>
            </a:r>
            <a:r>
              <a:rPr lang="it-IT"/>
              <a:t>spazio Italia, </a:t>
            </a:r>
            <a:r>
              <a:rPr lang="it-IT" dirty="0"/>
              <a:t>sia dell’intero stand che in condivisione, con il </a:t>
            </a:r>
            <a:r>
              <a:rPr lang="it-IT" dirty="0" err="1"/>
              <a:t>form</a:t>
            </a:r>
            <a:r>
              <a:rPr lang="it-IT" dirty="0"/>
              <a:t> di registrazione che troverete sul sito https://</a:t>
            </a:r>
            <a:r>
              <a:rPr lang="it-IT" dirty="0" err="1"/>
              <a:t>www.ilonetwork.it</a:t>
            </a:r>
            <a:r>
              <a:rPr lang="it-IT" dirty="0"/>
              <a:t>/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 descr="Immagine che contiene testo, Carattere, Elementi grafici, schermata&#10;&#10;Il contenuto generato dall'IA potrebbe non essere corretto.">
            <a:extLst>
              <a:ext uri="{FF2B5EF4-FFF2-40B4-BE49-F238E27FC236}">
                <a16:creationId xmlns:a16="http://schemas.microsoft.com/office/drawing/2014/main" id="{02BD0F74-304C-E6EE-D484-7944FFA85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314" y="1690689"/>
            <a:ext cx="3991499" cy="410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1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469675C-A7DB-A565-41A2-D54C40935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35" y="509124"/>
            <a:ext cx="10396330" cy="58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1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8EA2B46-CB37-970A-064D-8E942CCF8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56" y="486792"/>
            <a:ext cx="10475844" cy="588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8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B547066-0FAE-69E9-8272-FD43A4682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2" y="266675"/>
            <a:ext cx="11231217" cy="632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7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6E9A4F1-AC3B-0D8E-1CF1-E709D8704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82" y="344428"/>
            <a:ext cx="10982739" cy="616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8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C0D74C-A09E-A1F9-F2CB-9444F181DBDC}"/>
              </a:ext>
            </a:extLst>
          </p:cNvPr>
          <p:cNvSpPr txBox="1"/>
          <p:nvPr/>
        </p:nvSpPr>
        <p:spPr>
          <a:xfrm>
            <a:off x="261257" y="31931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>
                <a:solidFill>
                  <a:schemeClr val="accent1"/>
                </a:solidFill>
              </a:rPr>
              <a:t>ESO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F5C24BB-4019-0F5E-31D6-BCDD1F4142EA}"/>
              </a:ext>
            </a:extLst>
          </p:cNvPr>
          <p:cNvSpPr txBox="1"/>
          <p:nvPr/>
        </p:nvSpPr>
        <p:spPr>
          <a:xfrm>
            <a:off x="1527857" y="2407534"/>
            <a:ext cx="1001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Somma contratti allocati ad aziende con paese di origine nello stato membro nel FY</a:t>
            </a:r>
          </a:p>
          <a:p>
            <a:r>
              <a:rPr lang="it-IT" sz="2000" b="1" dirty="0"/>
              <a:t>Totale Contratti allocati nel FY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889050-5695-33CC-C73F-E390BE765EE8}"/>
              </a:ext>
            </a:extLst>
          </p:cNvPr>
          <p:cNvSpPr txBox="1"/>
          <p:nvPr/>
        </p:nvSpPr>
        <p:spPr>
          <a:xfrm>
            <a:off x="230579" y="2576811"/>
            <a:ext cx="1331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RITORNO =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0143DF-5CB9-C5C3-B5D9-C47D0F1E29A3}"/>
              </a:ext>
            </a:extLst>
          </p:cNvPr>
          <p:cNvSpPr txBox="1"/>
          <p:nvPr/>
        </p:nvSpPr>
        <p:spPr>
          <a:xfrm>
            <a:off x="261257" y="4114713"/>
            <a:ext cx="3650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Coefficiente Target = 0,7</a:t>
            </a: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0BBE4F10-CA4E-3D11-F4A2-4D8648911CCC}"/>
              </a:ext>
            </a:extLst>
          </p:cNvPr>
          <p:cNvCxnSpPr>
            <a:stCxn id="6" idx="1"/>
            <a:endCxn id="6" idx="3"/>
          </p:cNvCxnSpPr>
          <p:nvPr/>
        </p:nvCxnSpPr>
        <p:spPr>
          <a:xfrm>
            <a:off x="1527857" y="2761477"/>
            <a:ext cx="10012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58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AA4E5-D77F-CCDC-F3E1-2835351DA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01ABD3F-7761-B32A-7AC2-A0AB5CC02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12" y="6366076"/>
            <a:ext cx="10559804" cy="24443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F0597AD-939B-5738-09F1-1D4D5B32F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951" y="129456"/>
            <a:ext cx="10267709" cy="590706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6A6068D-40BD-5499-FF84-484CD6EEB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12" y="6036522"/>
            <a:ext cx="10476054" cy="30859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11D5BFC-3C5B-DDF5-438B-ABCAD4D6ADCD}"/>
              </a:ext>
            </a:extLst>
          </p:cNvPr>
          <p:cNvSpPr txBox="1"/>
          <p:nvPr/>
        </p:nvSpPr>
        <p:spPr>
          <a:xfrm>
            <a:off x="261257" y="319314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>
                <a:solidFill>
                  <a:schemeClr val="accent1"/>
                </a:solidFill>
              </a:rPr>
              <a:t>ESO</a:t>
            </a:r>
          </a:p>
        </p:txBody>
      </p:sp>
    </p:spTree>
    <p:extLst>
      <p:ext uri="{BB962C8B-B14F-4D97-AF65-F5344CB8AC3E}">
        <p14:creationId xmlns:p14="http://schemas.microsoft.com/office/powerpoint/2010/main" val="169580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F7966-87A9-E24D-A9C3-F9F92102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b="1" dirty="0">
                <a:solidFill>
                  <a:schemeClr val="accent1"/>
                </a:solidFill>
              </a:rPr>
              <a:t>Commesse industriali Italiane ad ESRF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A9F0CA-BA3F-E5AD-D5E2-4B212D7E7B23}"/>
              </a:ext>
            </a:extLst>
          </p:cNvPr>
          <p:cNvGrpSpPr/>
          <p:nvPr/>
        </p:nvGrpSpPr>
        <p:grpSpPr>
          <a:xfrm>
            <a:off x="974404" y="1457235"/>
            <a:ext cx="4585570" cy="3943529"/>
            <a:chOff x="838200" y="1690688"/>
            <a:chExt cx="4585570" cy="3943529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D6EAB1CC-50FB-B70A-32D2-898C1E82BDA9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838200" y="1690688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485CCF-5A6B-BAFB-6587-37BBD0047394}"/>
                </a:ext>
              </a:extLst>
            </p:cNvPr>
            <p:cNvSpPr txBox="1"/>
            <p:nvPr/>
          </p:nvSpPr>
          <p:spPr>
            <a:xfrm>
              <a:off x="851770" y="4433888"/>
              <a:ext cx="4572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R" dirty="0"/>
                <a:t>Ogni anno l’italia si aggiudica circa 2-3 MEE di commesse. Il picco del 2016 é coinciso con il procurement per la costruzione del nuovo anello EBS.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A51EAD1-842C-04BD-6D22-D46557D9902C}"/>
              </a:ext>
            </a:extLst>
          </p:cNvPr>
          <p:cNvGrpSpPr/>
          <p:nvPr/>
        </p:nvGrpSpPr>
        <p:grpSpPr>
          <a:xfrm>
            <a:off x="6524295" y="1752801"/>
            <a:ext cx="4572000" cy="3906395"/>
            <a:chOff x="6566337" y="1690688"/>
            <a:chExt cx="4572000" cy="3906395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6310AB5A-6E51-BADC-24D1-04EF5D9EB3B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566337" y="1690688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12534B-CACD-CFA7-9B1F-0AB8541DA36F}"/>
                </a:ext>
              </a:extLst>
            </p:cNvPr>
            <p:cNvSpPr txBox="1"/>
            <p:nvPr/>
          </p:nvSpPr>
          <p:spPr>
            <a:xfrm>
              <a:off x="6674069" y="4396754"/>
              <a:ext cx="44642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R" dirty="0"/>
                <a:t>Il coefficiente di juste retour oscilla attorno al 60 % con forti variazioni nel tempo. ESRF non puó dotarsi di una procedura di ‘riallineamento’ per </a:t>
              </a:r>
              <a:r>
                <a:rPr lang="en-GB" dirty="0"/>
                <a:t>I</a:t>
              </a:r>
              <a:r>
                <a:rPr lang="en-FR" dirty="0"/>
                <a:t> paesi mal bilanciati. </a:t>
              </a:r>
            </a:p>
          </p:txBody>
        </p:sp>
      </p:grpSp>
      <p:pic>
        <p:nvPicPr>
          <p:cNvPr id="10" name="Picture 9" descr="A logo with blue dots&#10;&#10;AI-generated content may be incorrect.">
            <a:extLst>
              <a:ext uri="{FF2B5EF4-FFF2-40B4-BE49-F238E27FC236}">
                <a16:creationId xmlns:a16="http://schemas.microsoft.com/office/drawing/2014/main" id="{68044BC5-3C08-9429-87D5-9E2DD819F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388" y="487906"/>
            <a:ext cx="155353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5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B337-09F6-0E78-5F2A-43DF18887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b="1" dirty="0">
                <a:solidFill>
                  <a:schemeClr val="accent1"/>
                </a:solidFill>
              </a:rPr>
              <a:t>Principali forniture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409E7E-ACDB-F55C-583D-071E0C829B8A}"/>
              </a:ext>
            </a:extLst>
          </p:cNvPr>
          <p:cNvSpPr txBox="1"/>
          <p:nvPr/>
        </p:nvSpPr>
        <p:spPr>
          <a:xfrm>
            <a:off x="898450" y="1987302"/>
            <a:ext cx="2889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Meccanica di precisione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Tecnologia del vuoto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Elettronica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B4430F-9CD6-1AF5-2666-49A337E1D42B}"/>
              </a:ext>
            </a:extLst>
          </p:cNvPr>
          <p:cNvGrpSpPr/>
          <p:nvPr/>
        </p:nvGrpSpPr>
        <p:grpSpPr>
          <a:xfrm>
            <a:off x="5347414" y="350198"/>
            <a:ext cx="3685623" cy="3503741"/>
            <a:chOff x="5716748" y="386994"/>
            <a:chExt cx="3685623" cy="35037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C41188A-A451-FF37-5FB5-2E4C19E87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6748" y="386994"/>
              <a:ext cx="3575539" cy="350374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A6EF99-BC89-321C-BE90-EA88C6043CBD}"/>
                </a:ext>
              </a:extLst>
            </p:cNvPr>
            <p:cNvSpPr txBox="1"/>
            <p:nvPr/>
          </p:nvSpPr>
          <p:spPr>
            <a:xfrm rot="16200000">
              <a:off x="7556865" y="1906268"/>
              <a:ext cx="332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Double Crystal Monochromator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FFDED5-3543-1213-5537-D025B445DA2F}"/>
              </a:ext>
            </a:extLst>
          </p:cNvPr>
          <p:cNvGrpSpPr/>
          <p:nvPr/>
        </p:nvGrpSpPr>
        <p:grpSpPr>
          <a:xfrm>
            <a:off x="681413" y="3540450"/>
            <a:ext cx="4436600" cy="2952425"/>
            <a:chOff x="681413" y="3540450"/>
            <a:chExt cx="4436600" cy="2952425"/>
          </a:xfrm>
        </p:grpSpPr>
        <p:pic>
          <p:nvPicPr>
            <p:cNvPr id="6" name="Picture 5" descr="A colorful machine with many parts&#10;&#10;AI-generated content may be incorrect.">
              <a:extLst>
                <a:ext uri="{FF2B5EF4-FFF2-40B4-BE49-F238E27FC236}">
                  <a16:creationId xmlns:a16="http://schemas.microsoft.com/office/drawing/2014/main" id="{70250C74-DE6A-8F2D-7FFB-1566AF27B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413" y="3540450"/>
              <a:ext cx="4436600" cy="262856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DFF41E-293A-ADAC-B4F8-DFEA8B6E69E5}"/>
                </a:ext>
              </a:extLst>
            </p:cNvPr>
            <p:cNvSpPr txBox="1"/>
            <p:nvPr/>
          </p:nvSpPr>
          <p:spPr>
            <a:xfrm>
              <a:off x="681413" y="6123543"/>
              <a:ext cx="44334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Storage Ring vacuum chambers &amp; magnets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87D49B9-93A4-E072-528B-EB40584604B7}"/>
              </a:ext>
            </a:extLst>
          </p:cNvPr>
          <p:cNvGrpSpPr/>
          <p:nvPr/>
        </p:nvGrpSpPr>
        <p:grpSpPr>
          <a:xfrm>
            <a:off x="7771076" y="4130577"/>
            <a:ext cx="2523923" cy="2297329"/>
            <a:chOff x="6768364" y="4125351"/>
            <a:chExt cx="2523923" cy="2297329"/>
          </a:xfrm>
        </p:grpSpPr>
        <p:pic>
          <p:nvPicPr>
            <p:cNvPr id="8" name="Picture 7" descr="A close-up of a computer&#10;&#10;AI-generated content may be incorrect.">
              <a:extLst>
                <a:ext uri="{FF2B5EF4-FFF2-40B4-BE49-F238E27FC236}">
                  <a16:creationId xmlns:a16="http://schemas.microsoft.com/office/drawing/2014/main" id="{173BC844-B5E3-EA7B-A9A4-FAB43AF18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8364" y="4494683"/>
              <a:ext cx="2523923" cy="192799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07A830-5FA5-3A36-59A9-B2E9E8D5AA28}"/>
                </a:ext>
              </a:extLst>
            </p:cNvPr>
            <p:cNvSpPr txBox="1"/>
            <p:nvPr/>
          </p:nvSpPr>
          <p:spPr>
            <a:xfrm>
              <a:off x="6956024" y="4125351"/>
              <a:ext cx="21486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FR" dirty="0"/>
                <a:t>Stepper motor drive</a:t>
              </a:r>
            </a:p>
          </p:txBody>
        </p:sp>
      </p:grpSp>
      <p:pic>
        <p:nvPicPr>
          <p:cNvPr id="15" name="Picture 14" descr="A logo with blue dots&#10;&#10;AI-generated content may be incorrect.">
            <a:extLst>
              <a:ext uri="{FF2B5EF4-FFF2-40B4-BE49-F238E27FC236}">
                <a16:creationId xmlns:a16="http://schemas.microsoft.com/office/drawing/2014/main" id="{D4041E10-E1BA-98D7-C846-106D51982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8388" y="487906"/>
            <a:ext cx="155353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589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391</Words>
  <Application>Microsoft Office PowerPoint</Application>
  <PresentationFormat>Widescreen</PresentationFormat>
  <Paragraphs>52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Font di sistema regolare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Commesse industriali Italiane ad ESRF</vt:lpstr>
      <vt:lpstr>Principali forniture</vt:lpstr>
      <vt:lpstr>Eu-XFEL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Big Science Business Forum (BSBF)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Anna Dalla Bona</cp:lastModifiedBy>
  <cp:revision>19</cp:revision>
  <dcterms:created xsi:type="dcterms:W3CDTF">2025-06-11T15:04:28Z</dcterms:created>
  <dcterms:modified xsi:type="dcterms:W3CDTF">2025-06-13T08:03:25Z</dcterms:modified>
</cp:coreProperties>
</file>