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6" r:id="rId1"/>
  </p:sldMasterIdLst>
  <p:notesMasterIdLst>
    <p:notesMasterId r:id="rId24"/>
  </p:notesMasterIdLst>
  <p:sldIdLst>
    <p:sldId id="256" r:id="rId2"/>
    <p:sldId id="257" r:id="rId3"/>
    <p:sldId id="259" r:id="rId4"/>
    <p:sldId id="258" r:id="rId5"/>
    <p:sldId id="260" r:id="rId6"/>
    <p:sldId id="265" r:id="rId7"/>
    <p:sldId id="261" r:id="rId8"/>
    <p:sldId id="264" r:id="rId9"/>
    <p:sldId id="267" r:id="rId10"/>
    <p:sldId id="268" r:id="rId11"/>
    <p:sldId id="266" r:id="rId12"/>
    <p:sldId id="269" r:id="rId13"/>
    <p:sldId id="262" r:id="rId14"/>
    <p:sldId id="270" r:id="rId15"/>
    <p:sldId id="263" r:id="rId16"/>
    <p:sldId id="271" r:id="rId17"/>
    <p:sldId id="272" r:id="rId18"/>
    <p:sldId id="273" r:id="rId19"/>
    <p:sldId id="275" r:id="rId20"/>
    <p:sldId id="277" r:id="rId21"/>
    <p:sldId id="276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8F51"/>
    <a:srgbClr val="FFC000"/>
    <a:srgbClr val="00B0F0"/>
    <a:srgbClr val="00B050"/>
    <a:srgbClr val="95550A"/>
    <a:srgbClr val="1332FF"/>
    <a:srgbClr val="D883F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443506-DA1A-4D90-9570-A87F6E56723C}" v="8" dt="2025-04-11T08:55:41.7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72188" autoAdjust="0"/>
  </p:normalViewPr>
  <p:slideViewPr>
    <p:cSldViewPr snapToGrid="0">
      <p:cViewPr varScale="1">
        <p:scale>
          <a:sx n="80" d="100"/>
          <a:sy n="80" d="100"/>
        </p:scale>
        <p:origin x="18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ce Serenellini" userId="cb5b93c2d3a7c901" providerId="LiveId" clId="{429B0312-52E3-45E9-86FB-13583BCFF25F}"/>
    <pc:docChg chg="undo redo custSel addSld delSld modSld sldOrd">
      <pc:chgData name="Beatrice Serenellini" userId="cb5b93c2d3a7c901" providerId="LiveId" clId="{429B0312-52E3-45E9-86FB-13583BCFF25F}" dt="2025-04-07T07:36:26.213" v="2027" actId="20577"/>
      <pc:docMkLst>
        <pc:docMk/>
      </pc:docMkLst>
      <pc:sldChg chg="addSp modSp mod">
        <pc:chgData name="Beatrice Serenellini" userId="cb5b93c2d3a7c901" providerId="LiveId" clId="{429B0312-52E3-45E9-86FB-13583BCFF25F}" dt="2025-03-23T06:50:51.447" v="1582" actId="14100"/>
        <pc:sldMkLst>
          <pc:docMk/>
          <pc:sldMk cId="665430690" sldId="259"/>
        </pc:sldMkLst>
        <pc:spChg chg="add mod">
          <ac:chgData name="Beatrice Serenellini" userId="cb5b93c2d3a7c901" providerId="LiveId" clId="{429B0312-52E3-45E9-86FB-13583BCFF25F}" dt="2025-03-23T06:50:36.378" v="1579" actId="1076"/>
          <ac:spMkLst>
            <pc:docMk/>
            <pc:sldMk cId="665430690" sldId="259"/>
            <ac:spMk id="32" creationId="{2FF18970-4E78-DCE9-8B52-78DF6DA6E130}"/>
          </ac:spMkLst>
        </pc:spChg>
        <pc:spChg chg="add mod">
          <ac:chgData name="Beatrice Serenellini" userId="cb5b93c2d3a7c901" providerId="LiveId" clId="{429B0312-52E3-45E9-86FB-13583BCFF25F}" dt="2025-03-23T06:50:29.854" v="1578" actId="1035"/>
          <ac:spMkLst>
            <pc:docMk/>
            <pc:sldMk cId="665430690" sldId="259"/>
            <ac:spMk id="34" creationId="{B16388CD-E209-1FEB-89FB-7367548E7B7A}"/>
          </ac:spMkLst>
        </pc:spChg>
        <pc:cxnChg chg="add mod">
          <ac:chgData name="Beatrice Serenellini" userId="cb5b93c2d3a7c901" providerId="LiveId" clId="{429B0312-52E3-45E9-86FB-13583BCFF25F}" dt="2025-03-23T06:50:51.447" v="1582" actId="14100"/>
          <ac:cxnSpMkLst>
            <pc:docMk/>
            <pc:sldMk cId="665430690" sldId="259"/>
            <ac:cxnSpMk id="7" creationId="{2E70CB93-718E-C7E0-ACD0-4345C5AD2F94}"/>
          </ac:cxnSpMkLst>
        </pc:cxnChg>
        <pc:cxnChg chg="add mod">
          <ac:chgData name="Beatrice Serenellini" userId="cb5b93c2d3a7c901" providerId="LiveId" clId="{429B0312-52E3-45E9-86FB-13583BCFF25F}" dt="2025-03-23T06:48:01.424" v="1483" actId="1035"/>
          <ac:cxnSpMkLst>
            <pc:docMk/>
            <pc:sldMk cId="665430690" sldId="259"/>
            <ac:cxnSpMk id="12" creationId="{3C98EF4D-BF42-90F8-46A9-DFB518C21CF2}"/>
          </ac:cxnSpMkLst>
        </pc:cxnChg>
      </pc:sldChg>
      <pc:sldChg chg="modSp mod">
        <pc:chgData name="Beatrice Serenellini" userId="cb5b93c2d3a7c901" providerId="LiveId" clId="{429B0312-52E3-45E9-86FB-13583BCFF25F}" dt="2025-03-21T13:07:02.747" v="1369" actId="14100"/>
        <pc:sldMkLst>
          <pc:docMk/>
          <pc:sldMk cId="328885657" sldId="262"/>
        </pc:sldMkLst>
        <pc:picChg chg="mod">
          <ac:chgData name="Beatrice Serenellini" userId="cb5b93c2d3a7c901" providerId="LiveId" clId="{429B0312-52E3-45E9-86FB-13583BCFF25F}" dt="2025-03-21T13:07:02.747" v="1369" actId="14100"/>
          <ac:picMkLst>
            <pc:docMk/>
            <pc:sldMk cId="328885657" sldId="262"/>
            <ac:picMk id="23" creationId="{2DECC280-8C53-7FEE-8143-757FE1F80B5B}"/>
          </ac:picMkLst>
        </pc:picChg>
      </pc:sldChg>
      <pc:sldChg chg="addSp delSp modSp mod modAnim">
        <pc:chgData name="Beatrice Serenellini" userId="cb5b93c2d3a7c901" providerId="LiveId" clId="{429B0312-52E3-45E9-86FB-13583BCFF25F}" dt="2025-03-21T14:29:47.080" v="1411" actId="14100"/>
        <pc:sldMkLst>
          <pc:docMk/>
          <pc:sldMk cId="1045095786" sldId="263"/>
        </pc:sldMkLst>
        <pc:spChg chg="add mod">
          <ac:chgData name="Beatrice Serenellini" userId="cb5b93c2d3a7c901" providerId="LiveId" clId="{429B0312-52E3-45E9-86FB-13583BCFF25F}" dt="2025-03-21T14:29:41.787" v="1410" actId="1076"/>
          <ac:spMkLst>
            <pc:docMk/>
            <pc:sldMk cId="1045095786" sldId="263"/>
            <ac:spMk id="2" creationId="{4F0E4F11-B043-C7C7-9555-5AD1D57FAB40}"/>
          </ac:spMkLst>
        </pc:spChg>
        <pc:picChg chg="add mod modCrop">
          <ac:chgData name="Beatrice Serenellini" userId="cb5b93c2d3a7c901" providerId="LiveId" clId="{429B0312-52E3-45E9-86FB-13583BCFF25F}" dt="2025-03-18T14:33:37.811" v="16" actId="14100"/>
          <ac:picMkLst>
            <pc:docMk/>
            <pc:sldMk cId="1045095786" sldId="263"/>
            <ac:picMk id="28" creationId="{8C138A97-C74D-3540-C649-277DB86B2E43}"/>
          </ac:picMkLst>
        </pc:picChg>
        <pc:picChg chg="add mod modCrop">
          <ac:chgData name="Beatrice Serenellini" userId="cb5b93c2d3a7c901" providerId="LiveId" clId="{429B0312-52E3-45E9-86FB-13583BCFF25F}" dt="2025-03-18T14:35:30.264" v="22" actId="1076"/>
          <ac:picMkLst>
            <pc:docMk/>
            <pc:sldMk cId="1045095786" sldId="263"/>
            <ac:picMk id="30" creationId="{FABA10E2-2E7F-B8E0-28DE-AE7E0904588B}"/>
          </ac:picMkLst>
        </pc:picChg>
        <pc:cxnChg chg="add mod">
          <ac:chgData name="Beatrice Serenellini" userId="cb5b93c2d3a7c901" providerId="LiveId" clId="{429B0312-52E3-45E9-86FB-13583BCFF25F}" dt="2025-03-21T14:29:47.080" v="1411" actId="14100"/>
          <ac:cxnSpMkLst>
            <pc:docMk/>
            <pc:sldMk cId="1045095786" sldId="263"/>
            <ac:cxnSpMk id="7" creationId="{DC4EAF42-6202-3CEA-0910-080F8C736207}"/>
          </ac:cxnSpMkLst>
        </pc:cxnChg>
      </pc:sldChg>
      <pc:sldChg chg="modSp mod">
        <pc:chgData name="Beatrice Serenellini" userId="cb5b93c2d3a7c901" providerId="LiveId" clId="{429B0312-52E3-45E9-86FB-13583BCFF25F}" dt="2025-03-19T09:32:33.293" v="23" actId="14100"/>
        <pc:sldMkLst>
          <pc:docMk/>
          <pc:sldMk cId="3598217523" sldId="265"/>
        </pc:sldMkLst>
        <pc:picChg chg="mod">
          <ac:chgData name="Beatrice Serenellini" userId="cb5b93c2d3a7c901" providerId="LiveId" clId="{429B0312-52E3-45E9-86FB-13583BCFF25F}" dt="2025-03-19T09:32:33.293" v="23" actId="14100"/>
          <ac:picMkLst>
            <pc:docMk/>
            <pc:sldMk cId="3598217523" sldId="265"/>
            <ac:picMk id="13" creationId="{356561D1-0A01-36E7-4BE9-E8C951119BB9}"/>
          </ac:picMkLst>
        </pc:picChg>
      </pc:sldChg>
      <pc:sldChg chg="modAnim">
        <pc:chgData name="Beatrice Serenellini" userId="cb5b93c2d3a7c901" providerId="LiveId" clId="{429B0312-52E3-45E9-86FB-13583BCFF25F}" dt="2025-03-19T11:25:02.090" v="532"/>
        <pc:sldMkLst>
          <pc:docMk/>
          <pc:sldMk cId="330712538" sldId="270"/>
        </pc:sldMkLst>
      </pc:sldChg>
      <pc:sldChg chg="addSp delSp modSp mod modAnim">
        <pc:chgData name="Beatrice Serenellini" userId="cb5b93c2d3a7c901" providerId="LiveId" clId="{429B0312-52E3-45E9-86FB-13583BCFF25F}" dt="2025-03-24T08:42:26.202" v="1944" actId="20577"/>
        <pc:sldMkLst>
          <pc:docMk/>
          <pc:sldMk cId="1134682137" sldId="272"/>
        </pc:sldMkLst>
        <pc:spChg chg="mod">
          <ac:chgData name="Beatrice Serenellini" userId="cb5b93c2d3a7c901" providerId="LiveId" clId="{429B0312-52E3-45E9-86FB-13583BCFF25F}" dt="2025-03-19T11:12:45.704" v="377" actId="1076"/>
          <ac:spMkLst>
            <pc:docMk/>
            <pc:sldMk cId="1134682137" sldId="272"/>
            <ac:spMk id="3" creationId="{DEC908EF-6103-CBE0-8E53-4EAD59DE9509}"/>
          </ac:spMkLst>
        </pc:spChg>
        <pc:spChg chg="add mod">
          <ac:chgData name="Beatrice Serenellini" userId="cb5b93c2d3a7c901" providerId="LiveId" clId="{429B0312-52E3-45E9-86FB-13583BCFF25F}" dt="2025-03-24T08:42:26.202" v="1944" actId="20577"/>
          <ac:spMkLst>
            <pc:docMk/>
            <pc:sldMk cId="1134682137" sldId="272"/>
            <ac:spMk id="14" creationId="{F9912CF4-0EFB-40C8-1306-A9045E6F530E}"/>
          </ac:spMkLst>
        </pc:spChg>
        <pc:spChg chg="add mod">
          <ac:chgData name="Beatrice Serenellini" userId="cb5b93c2d3a7c901" providerId="LiveId" clId="{429B0312-52E3-45E9-86FB-13583BCFF25F}" dt="2025-03-19T11:17:10.038" v="436" actId="20577"/>
          <ac:spMkLst>
            <pc:docMk/>
            <pc:sldMk cId="1134682137" sldId="272"/>
            <ac:spMk id="20" creationId="{9B6E504D-B776-181D-DAA3-296296E2761F}"/>
          </ac:spMkLst>
        </pc:spChg>
        <pc:spChg chg="add mod">
          <ac:chgData name="Beatrice Serenellini" userId="cb5b93c2d3a7c901" providerId="LiveId" clId="{429B0312-52E3-45E9-86FB-13583BCFF25F}" dt="2025-03-19T11:22:43.824" v="529" actId="113"/>
          <ac:spMkLst>
            <pc:docMk/>
            <pc:sldMk cId="1134682137" sldId="272"/>
            <ac:spMk id="21" creationId="{B252B4A6-5FA7-9245-BFC3-7DD1F15EFBE5}"/>
          </ac:spMkLst>
        </pc:spChg>
        <pc:spChg chg="mod">
          <ac:chgData name="Beatrice Serenellini" userId="cb5b93c2d3a7c901" providerId="LiveId" clId="{429B0312-52E3-45E9-86FB-13583BCFF25F}" dt="2025-03-19T14:51:06.521" v="922" actId="113"/>
          <ac:spMkLst>
            <pc:docMk/>
            <pc:sldMk cId="1134682137" sldId="272"/>
            <ac:spMk id="38" creationId="{E9BB3763-3D3A-9557-0E4E-93B335A37593}"/>
          </ac:spMkLst>
        </pc:spChg>
        <pc:spChg chg="mod">
          <ac:chgData name="Beatrice Serenellini" userId="cb5b93c2d3a7c901" providerId="LiveId" clId="{429B0312-52E3-45E9-86FB-13583BCFF25F}" dt="2025-03-18T07:26:39.188" v="1" actId="1035"/>
          <ac:spMkLst>
            <pc:docMk/>
            <pc:sldMk cId="1134682137" sldId="272"/>
            <ac:spMk id="61" creationId="{42EB1389-A699-578D-BD71-A40B781DF3BA}"/>
          </ac:spMkLst>
        </pc:spChg>
        <pc:spChg chg="mod">
          <ac:chgData name="Beatrice Serenellini" userId="cb5b93c2d3a7c901" providerId="LiveId" clId="{429B0312-52E3-45E9-86FB-13583BCFF25F}" dt="2025-03-19T11:26:27.439" v="544" actId="20577"/>
          <ac:spMkLst>
            <pc:docMk/>
            <pc:sldMk cId="1134682137" sldId="272"/>
            <ac:spMk id="99" creationId="{9AB27632-3B48-2F45-7065-83EAC083FCC7}"/>
          </ac:spMkLst>
        </pc:spChg>
        <pc:picChg chg="add mod">
          <ac:chgData name="Beatrice Serenellini" userId="cb5b93c2d3a7c901" providerId="LiveId" clId="{429B0312-52E3-45E9-86FB-13583BCFF25F}" dt="2025-03-19T14:11:16.079" v="773" actId="1076"/>
          <ac:picMkLst>
            <pc:docMk/>
            <pc:sldMk cId="1134682137" sldId="272"/>
            <ac:picMk id="53" creationId="{DDE04D1E-2C52-86C4-FC28-1330422EFBE5}"/>
          </ac:picMkLst>
        </pc:picChg>
        <pc:picChg chg="add mod">
          <ac:chgData name="Beatrice Serenellini" userId="cb5b93c2d3a7c901" providerId="LiveId" clId="{429B0312-52E3-45E9-86FB-13583BCFF25F}" dt="2025-03-19T14:12:13.255" v="778" actId="1076"/>
          <ac:picMkLst>
            <pc:docMk/>
            <pc:sldMk cId="1134682137" sldId="272"/>
            <ac:picMk id="56" creationId="{E4163275-037A-5FE5-739A-A45B96C04FCD}"/>
          </ac:picMkLst>
        </pc:picChg>
        <pc:cxnChg chg="mod">
          <ac:chgData name="Beatrice Serenellini" userId="cb5b93c2d3a7c901" providerId="LiveId" clId="{429B0312-52E3-45E9-86FB-13583BCFF25F}" dt="2025-03-18T07:26:39.188" v="1" actId="1035"/>
          <ac:cxnSpMkLst>
            <pc:docMk/>
            <pc:sldMk cId="1134682137" sldId="272"/>
            <ac:cxnSpMk id="19" creationId="{FFF308CB-5EF9-EBC5-D25A-06DADDC85B45}"/>
          </ac:cxnSpMkLst>
        </pc:cxnChg>
        <pc:cxnChg chg="mod">
          <ac:chgData name="Beatrice Serenellini" userId="cb5b93c2d3a7c901" providerId="LiveId" clId="{429B0312-52E3-45E9-86FB-13583BCFF25F}" dt="2025-03-19T10:39:14.224" v="24" actId="1036"/>
          <ac:cxnSpMkLst>
            <pc:docMk/>
            <pc:sldMk cId="1134682137" sldId="272"/>
            <ac:cxnSpMk id="39" creationId="{C8042150-1090-68CD-A0DF-3B2C7A523897}"/>
          </ac:cxnSpMkLst>
        </pc:cxnChg>
        <pc:cxnChg chg="add mod">
          <ac:chgData name="Beatrice Serenellini" userId="cb5b93c2d3a7c901" providerId="LiveId" clId="{429B0312-52E3-45E9-86FB-13583BCFF25F}" dt="2025-03-19T11:31:56.241" v="589" actId="208"/>
          <ac:cxnSpMkLst>
            <pc:docMk/>
            <pc:sldMk cId="1134682137" sldId="272"/>
            <ac:cxnSpMk id="45" creationId="{348AA37D-DCBD-4D40-9047-FF59568819C3}"/>
          </ac:cxnSpMkLst>
        </pc:cxnChg>
        <pc:cxnChg chg="add mod">
          <ac:chgData name="Beatrice Serenellini" userId="cb5b93c2d3a7c901" providerId="LiveId" clId="{429B0312-52E3-45E9-86FB-13583BCFF25F}" dt="2025-03-19T11:31:56.241" v="589" actId="208"/>
          <ac:cxnSpMkLst>
            <pc:docMk/>
            <pc:sldMk cId="1134682137" sldId="272"/>
            <ac:cxnSpMk id="47" creationId="{DD90A9D7-ADF3-3FBD-5472-D070CFC403FD}"/>
          </ac:cxnSpMkLst>
        </pc:cxnChg>
      </pc:sldChg>
      <pc:sldChg chg="addSp delSp modSp add del mod">
        <pc:chgData name="Beatrice Serenellini" userId="cb5b93c2d3a7c901" providerId="LiveId" clId="{429B0312-52E3-45E9-86FB-13583BCFF25F}" dt="2025-03-24T09:21:55.346" v="2012" actId="1582"/>
        <pc:sldMkLst>
          <pc:docMk/>
          <pc:sldMk cId="359754338" sldId="273"/>
        </pc:sldMkLst>
        <pc:spChg chg="add mod">
          <ac:chgData name="Beatrice Serenellini" userId="cb5b93c2d3a7c901" providerId="LiveId" clId="{429B0312-52E3-45E9-86FB-13583BCFF25F}" dt="2025-03-24T09:17:55.759" v="1984" actId="164"/>
          <ac:spMkLst>
            <pc:docMk/>
            <pc:sldMk cId="359754338" sldId="273"/>
            <ac:spMk id="8" creationId="{572DC2A8-95C5-B56E-28D0-F75E2E5CBF4F}"/>
          </ac:spMkLst>
        </pc:spChg>
        <pc:spChg chg="add mod">
          <ac:chgData name="Beatrice Serenellini" userId="cb5b93c2d3a7c901" providerId="LiveId" clId="{429B0312-52E3-45E9-86FB-13583BCFF25F}" dt="2025-03-24T09:21:55.346" v="2012" actId="1582"/>
          <ac:spMkLst>
            <pc:docMk/>
            <pc:sldMk cId="359754338" sldId="273"/>
            <ac:spMk id="12" creationId="{309B45B1-37B4-CD0D-0786-359783DD9F20}"/>
          </ac:spMkLst>
        </pc:spChg>
        <pc:spChg chg="mod">
          <ac:chgData name="Beatrice Serenellini" userId="cb5b93c2d3a7c901" providerId="LiveId" clId="{429B0312-52E3-45E9-86FB-13583BCFF25F}" dt="2025-03-19T14:31:29.395" v="809" actId="2711"/>
          <ac:spMkLst>
            <pc:docMk/>
            <pc:sldMk cId="359754338" sldId="273"/>
            <ac:spMk id="14" creationId="{C8D1615B-7C90-F840-CB2C-92DDD8DBD18F}"/>
          </ac:spMkLst>
        </pc:spChg>
        <pc:spChg chg="mod">
          <ac:chgData name="Beatrice Serenellini" userId="cb5b93c2d3a7c901" providerId="LiveId" clId="{429B0312-52E3-45E9-86FB-13583BCFF25F}" dt="2025-03-19T14:55:35.668" v="970" actId="164"/>
          <ac:spMkLst>
            <pc:docMk/>
            <pc:sldMk cId="359754338" sldId="273"/>
            <ac:spMk id="18" creationId="{D0B5B5F0-5350-858E-2E41-2E64D1EA8613}"/>
          </ac:spMkLst>
        </pc:spChg>
        <pc:spChg chg="mod">
          <ac:chgData name="Beatrice Serenellini" userId="cb5b93c2d3a7c901" providerId="LiveId" clId="{429B0312-52E3-45E9-86FB-13583BCFF25F}" dt="2025-03-19T14:55:35.668" v="970" actId="164"/>
          <ac:spMkLst>
            <pc:docMk/>
            <pc:sldMk cId="359754338" sldId="273"/>
            <ac:spMk id="32" creationId="{C236C309-D84D-25DE-50F8-AF62F95AA4CB}"/>
          </ac:spMkLst>
        </pc:spChg>
        <pc:spChg chg="mod">
          <ac:chgData name="Beatrice Serenellini" userId="cb5b93c2d3a7c901" providerId="LiveId" clId="{429B0312-52E3-45E9-86FB-13583BCFF25F}" dt="2025-03-19T14:55:35.668" v="970" actId="164"/>
          <ac:spMkLst>
            <pc:docMk/>
            <pc:sldMk cId="359754338" sldId="273"/>
            <ac:spMk id="35" creationId="{E9FAEDDB-F5BC-84C5-AD02-F01E1D91C5F9}"/>
          </ac:spMkLst>
        </pc:spChg>
        <pc:spChg chg="mod">
          <ac:chgData name="Beatrice Serenellini" userId="cb5b93c2d3a7c901" providerId="LiveId" clId="{429B0312-52E3-45E9-86FB-13583BCFF25F}" dt="2025-03-19T14:55:35.668" v="970" actId="164"/>
          <ac:spMkLst>
            <pc:docMk/>
            <pc:sldMk cId="359754338" sldId="273"/>
            <ac:spMk id="38" creationId="{53FF813C-F1BC-C767-B0FD-E23E8A86841C}"/>
          </ac:spMkLst>
        </pc:spChg>
        <pc:spChg chg="add mod">
          <ac:chgData name="Beatrice Serenellini" userId="cb5b93c2d3a7c901" providerId="LiveId" clId="{429B0312-52E3-45E9-86FB-13583BCFF25F}" dt="2025-03-24T09:18:37.013" v="1995" actId="20577"/>
          <ac:spMkLst>
            <pc:docMk/>
            <pc:sldMk cId="359754338" sldId="273"/>
            <ac:spMk id="48" creationId="{D23B4580-6259-88DB-E0E0-1CEC27C1048F}"/>
          </ac:spMkLst>
        </pc:spChg>
        <pc:spChg chg="mod">
          <ac:chgData name="Beatrice Serenellini" userId="cb5b93c2d3a7c901" providerId="LiveId" clId="{429B0312-52E3-45E9-86FB-13583BCFF25F}" dt="2025-03-19T14:55:35.668" v="970" actId="164"/>
          <ac:spMkLst>
            <pc:docMk/>
            <pc:sldMk cId="359754338" sldId="273"/>
            <ac:spMk id="61" creationId="{EFF4E87B-F1CC-BDCD-D5A0-9E07C34510FD}"/>
          </ac:spMkLst>
        </pc:spChg>
        <pc:spChg chg="mod">
          <ac:chgData name="Beatrice Serenellini" userId="cb5b93c2d3a7c901" providerId="LiveId" clId="{429B0312-52E3-45E9-86FB-13583BCFF25F}" dt="2025-03-19T14:55:35.668" v="970" actId="164"/>
          <ac:spMkLst>
            <pc:docMk/>
            <pc:sldMk cId="359754338" sldId="273"/>
            <ac:spMk id="62" creationId="{601E0DD4-D01F-9AB4-391F-115B0FFD4431}"/>
          </ac:spMkLst>
        </pc:spChg>
        <pc:spChg chg="mod">
          <ac:chgData name="Beatrice Serenellini" userId="cb5b93c2d3a7c901" providerId="LiveId" clId="{429B0312-52E3-45E9-86FB-13583BCFF25F}" dt="2025-03-19T14:55:35.668" v="970" actId="164"/>
          <ac:spMkLst>
            <pc:docMk/>
            <pc:sldMk cId="359754338" sldId="273"/>
            <ac:spMk id="63" creationId="{57DFABC4-1CBB-2429-0CC0-8C7C58DF9F0A}"/>
          </ac:spMkLst>
        </pc:spChg>
        <pc:spChg chg="mod">
          <ac:chgData name="Beatrice Serenellini" userId="cb5b93c2d3a7c901" providerId="LiveId" clId="{429B0312-52E3-45E9-86FB-13583BCFF25F}" dt="2025-03-19T14:55:35.668" v="970" actId="164"/>
          <ac:spMkLst>
            <pc:docMk/>
            <pc:sldMk cId="359754338" sldId="273"/>
            <ac:spMk id="64" creationId="{0610F873-EE7D-7451-D936-DAFB672D60EC}"/>
          </ac:spMkLst>
        </pc:spChg>
        <pc:spChg chg="mod">
          <ac:chgData name="Beatrice Serenellini" userId="cb5b93c2d3a7c901" providerId="LiveId" clId="{429B0312-52E3-45E9-86FB-13583BCFF25F}" dt="2025-03-19T11:26:18.378" v="540" actId="20577"/>
          <ac:spMkLst>
            <pc:docMk/>
            <pc:sldMk cId="359754338" sldId="273"/>
            <ac:spMk id="99" creationId="{B9C67DD5-ABF6-623E-A55A-925052EF64B4}"/>
          </ac:spMkLst>
        </pc:spChg>
        <pc:grpChg chg="add mod">
          <ac:chgData name="Beatrice Serenellini" userId="cb5b93c2d3a7c901" providerId="LiveId" clId="{429B0312-52E3-45E9-86FB-13583BCFF25F}" dt="2025-03-24T09:19:00.750" v="1997" actId="1076"/>
          <ac:grpSpMkLst>
            <pc:docMk/>
            <pc:sldMk cId="359754338" sldId="273"/>
            <ac:grpSpMk id="3" creationId="{4C851BE4-FE1A-4AD5-7DE7-A19FDED807E7}"/>
          </ac:grpSpMkLst>
        </pc:grpChg>
        <pc:grpChg chg="add mod">
          <ac:chgData name="Beatrice Serenellini" userId="cb5b93c2d3a7c901" providerId="LiveId" clId="{429B0312-52E3-45E9-86FB-13583BCFF25F}" dt="2025-03-24T09:19:27.797" v="1999" actId="1076"/>
          <ac:grpSpMkLst>
            <pc:docMk/>
            <pc:sldMk cId="359754338" sldId="273"/>
            <ac:grpSpMk id="9" creationId="{DD15FEAF-51E4-311B-21FF-26E4143E5159}"/>
          </ac:grpSpMkLst>
        </pc:grpChg>
        <pc:grpChg chg="add mod">
          <ac:chgData name="Beatrice Serenellini" userId="cb5b93c2d3a7c901" providerId="LiveId" clId="{429B0312-52E3-45E9-86FB-13583BCFF25F}" dt="2025-03-24T09:17:05.036" v="1965" actId="1076"/>
          <ac:grpSpMkLst>
            <pc:docMk/>
            <pc:sldMk cId="359754338" sldId="273"/>
            <ac:grpSpMk id="72" creationId="{A40CED58-36AF-3814-8C8D-F3F7A5525EA8}"/>
          </ac:grpSpMkLst>
        </pc:grpChg>
        <pc:picChg chg="add mod modCrop">
          <ac:chgData name="Beatrice Serenellini" userId="cb5b93c2d3a7c901" providerId="LiveId" clId="{429B0312-52E3-45E9-86FB-13583BCFF25F}" dt="2025-03-24T09:17:55.759" v="1984" actId="164"/>
          <ac:picMkLst>
            <pc:docMk/>
            <pc:sldMk cId="359754338" sldId="273"/>
            <ac:picMk id="2" creationId="{2ED7CA1F-B0BE-19F9-1FF0-D483455BC593}"/>
          </ac:picMkLst>
        </pc:picChg>
        <pc:picChg chg="mod">
          <ac:chgData name="Beatrice Serenellini" userId="cb5b93c2d3a7c901" providerId="LiveId" clId="{429B0312-52E3-45E9-86FB-13583BCFF25F}" dt="2025-03-19T14:55:35.668" v="970" actId="164"/>
          <ac:picMkLst>
            <pc:docMk/>
            <pc:sldMk cId="359754338" sldId="273"/>
            <ac:picMk id="7" creationId="{9A473D0F-C449-740C-82A7-4E14BD925B51}"/>
          </ac:picMkLst>
        </pc:picChg>
        <pc:picChg chg="add mod">
          <ac:chgData name="Beatrice Serenellini" userId="cb5b93c2d3a7c901" providerId="LiveId" clId="{429B0312-52E3-45E9-86FB-13583BCFF25F}" dt="2025-03-24T09:19:05.428" v="1998" actId="1076"/>
          <ac:picMkLst>
            <pc:docMk/>
            <pc:sldMk cId="359754338" sldId="273"/>
            <ac:picMk id="45" creationId="{B0C59950-CF49-F4F5-4D73-52406E7ED8C0}"/>
          </ac:picMkLst>
        </pc:picChg>
        <pc:picChg chg="add mod">
          <ac:chgData name="Beatrice Serenellini" userId="cb5b93c2d3a7c901" providerId="LiveId" clId="{429B0312-52E3-45E9-86FB-13583BCFF25F}" dt="2025-03-24T09:18:51.097" v="1996" actId="1076"/>
          <ac:picMkLst>
            <pc:docMk/>
            <pc:sldMk cId="359754338" sldId="273"/>
            <ac:picMk id="69" creationId="{DACB90C9-32B8-F530-7D71-BD5257037968}"/>
          </ac:picMkLst>
        </pc:picChg>
        <pc:cxnChg chg="add del mod ord topLvl">
          <ac:chgData name="Beatrice Serenellini" userId="cb5b93c2d3a7c901" providerId="LiveId" clId="{429B0312-52E3-45E9-86FB-13583BCFF25F}" dt="2025-03-24T08:55:44.371" v="1946"/>
          <ac:cxnSpMkLst>
            <pc:docMk/>
            <pc:sldMk cId="359754338" sldId="273"/>
            <ac:cxnSpMk id="10" creationId="{72758912-B99A-46E5-9FF4-314CF56195AB}"/>
          </ac:cxnSpMkLst>
        </pc:cxnChg>
        <pc:cxnChg chg="add del mod ord topLvl">
          <ac:chgData name="Beatrice Serenellini" userId="cb5b93c2d3a7c901" providerId="LiveId" clId="{429B0312-52E3-45E9-86FB-13583BCFF25F}" dt="2025-03-19T11:36:26.321" v="628" actId="1035"/>
          <ac:cxnSpMkLst>
            <pc:docMk/>
            <pc:sldMk cId="359754338" sldId="273"/>
            <ac:cxnSpMk id="11" creationId="{5074ADE9-BDBA-AD08-7E83-3C52C1DB8535}"/>
          </ac:cxnSpMkLst>
        </pc:cxnChg>
        <pc:cxnChg chg="add del mod">
          <ac:chgData name="Beatrice Serenellini" userId="cb5b93c2d3a7c901" providerId="LiveId" clId="{429B0312-52E3-45E9-86FB-13583BCFF25F}" dt="2025-03-19T11:27:47.711" v="564" actId="478"/>
          <ac:cxnSpMkLst>
            <pc:docMk/>
            <pc:sldMk cId="359754338" sldId="273"/>
            <ac:cxnSpMk id="19" creationId="{E9BB4E1A-1EA0-4F35-BB21-56CA1D0A2122}"/>
          </ac:cxnSpMkLst>
        </pc:cxnChg>
        <pc:cxnChg chg="add mod ord">
          <ac:chgData name="Beatrice Serenellini" userId="cb5b93c2d3a7c901" providerId="LiveId" clId="{429B0312-52E3-45E9-86FB-13583BCFF25F}" dt="2025-03-24T08:55:31.756" v="1945"/>
          <ac:cxnSpMkLst>
            <pc:docMk/>
            <pc:sldMk cId="359754338" sldId="273"/>
            <ac:cxnSpMk id="40" creationId="{413984F2-DCAE-DEEA-C3CC-FF27AE55C397}"/>
          </ac:cxnSpMkLst>
        </pc:cxnChg>
        <pc:cxnChg chg="add mod">
          <ac:chgData name="Beatrice Serenellini" userId="cb5b93c2d3a7c901" providerId="LiveId" clId="{429B0312-52E3-45E9-86FB-13583BCFF25F}" dt="2025-03-19T11:37:23.232" v="631" actId="1076"/>
          <ac:cxnSpMkLst>
            <pc:docMk/>
            <pc:sldMk cId="359754338" sldId="273"/>
            <ac:cxnSpMk id="43" creationId="{1F5F2411-31FC-06B8-DEB9-0741643008C8}"/>
          </ac:cxnSpMkLst>
        </pc:cxnChg>
        <pc:cxnChg chg="add mod">
          <ac:chgData name="Beatrice Serenellini" userId="cb5b93c2d3a7c901" providerId="LiveId" clId="{429B0312-52E3-45E9-86FB-13583BCFF25F}" dt="2025-03-24T09:18:30.279" v="1985" actId="20577"/>
          <ac:cxnSpMkLst>
            <pc:docMk/>
            <pc:sldMk cId="359754338" sldId="273"/>
            <ac:cxnSpMk id="53" creationId="{8F9631A5-559A-0EC7-B544-163EA07DC83B}"/>
          </ac:cxnSpMkLst>
        </pc:cxnChg>
        <pc:cxnChg chg="add mod">
          <ac:chgData name="Beatrice Serenellini" userId="cb5b93c2d3a7c901" providerId="LiveId" clId="{429B0312-52E3-45E9-86FB-13583BCFF25F}" dt="2025-03-24T09:18:30.279" v="1985" actId="20577"/>
          <ac:cxnSpMkLst>
            <pc:docMk/>
            <pc:sldMk cId="359754338" sldId="273"/>
            <ac:cxnSpMk id="71" creationId="{60462DC7-3C03-9DAA-13E2-3E57706B688A}"/>
          </ac:cxnSpMkLst>
        </pc:cxnChg>
      </pc:sldChg>
      <pc:sldChg chg="addSp delSp modSp add mod">
        <pc:chgData name="Beatrice Serenellini" userId="cb5b93c2d3a7c901" providerId="LiveId" clId="{429B0312-52E3-45E9-86FB-13583BCFF25F}" dt="2025-04-07T07:36:26.213" v="2027" actId="20577"/>
        <pc:sldMkLst>
          <pc:docMk/>
          <pc:sldMk cId="3834918937" sldId="274"/>
        </pc:sldMkLst>
        <pc:spChg chg="add mod">
          <ac:chgData name="Beatrice Serenellini" userId="cb5b93c2d3a7c901" providerId="LiveId" clId="{429B0312-52E3-45E9-86FB-13583BCFF25F}" dt="2025-04-07T07:36:26.213" v="2027" actId="20577"/>
          <ac:spMkLst>
            <pc:docMk/>
            <pc:sldMk cId="3834918937" sldId="274"/>
            <ac:spMk id="3" creationId="{E2D39DD8-6671-B621-10AA-A2B68947A3E8}"/>
          </ac:spMkLst>
        </pc:spChg>
        <pc:spChg chg="add mod">
          <ac:chgData name="Beatrice Serenellini" userId="cb5b93c2d3a7c901" providerId="LiveId" clId="{429B0312-52E3-45E9-86FB-13583BCFF25F}" dt="2025-03-24T08:06:38.249" v="1897" actId="1035"/>
          <ac:spMkLst>
            <pc:docMk/>
            <pc:sldMk cId="3834918937" sldId="274"/>
            <ac:spMk id="8" creationId="{D8395F69-9A93-1104-9211-E92D5E5C97A8}"/>
          </ac:spMkLst>
        </pc:spChg>
        <pc:spChg chg="mod">
          <ac:chgData name="Beatrice Serenellini" userId="cb5b93c2d3a7c901" providerId="LiveId" clId="{429B0312-52E3-45E9-86FB-13583BCFF25F}" dt="2025-03-21T14:49:44.575" v="1434" actId="20577"/>
          <ac:spMkLst>
            <pc:docMk/>
            <pc:sldMk cId="3834918937" sldId="274"/>
            <ac:spMk id="99" creationId="{B3CC0A44-1B11-0BCD-AD81-6A8319968F04}"/>
          </ac:spMkLst>
        </pc:spChg>
        <pc:cxnChg chg="add mod">
          <ac:chgData name="Beatrice Serenellini" userId="cb5b93c2d3a7c901" providerId="LiveId" clId="{429B0312-52E3-45E9-86FB-13583BCFF25F}" dt="2025-03-21T08:48:32.948" v="1368" actId="17032"/>
          <ac:cxnSpMkLst>
            <pc:docMk/>
            <pc:sldMk cId="3834918937" sldId="274"/>
            <ac:cxnSpMk id="12" creationId="{B67CAFB3-BADE-E8C8-21C7-8B54328582DC}"/>
          </ac:cxnSpMkLst>
        </pc:cxnChg>
      </pc:sldChg>
      <pc:sldChg chg="addSp delSp modSp add mod ord">
        <pc:chgData name="Beatrice Serenellini" userId="cb5b93c2d3a7c901" providerId="LiveId" clId="{429B0312-52E3-45E9-86FB-13583BCFF25F}" dt="2025-03-24T07:42:06.238" v="1596" actId="20577"/>
        <pc:sldMkLst>
          <pc:docMk/>
          <pc:sldMk cId="1150207420" sldId="275"/>
        </pc:sldMkLst>
        <pc:spChg chg="add del mod">
          <ac:chgData name="Beatrice Serenellini" userId="cb5b93c2d3a7c901" providerId="LiveId" clId="{429B0312-52E3-45E9-86FB-13583BCFF25F}" dt="2025-03-24T07:42:06.238" v="1596" actId="20577"/>
          <ac:spMkLst>
            <pc:docMk/>
            <pc:sldMk cId="1150207420" sldId="275"/>
            <ac:spMk id="3" creationId="{4BEF296F-361A-9F9A-B73F-ED4510ED2CF2}"/>
          </ac:spMkLst>
        </pc:spChg>
        <pc:spChg chg="mod">
          <ac:chgData name="Beatrice Serenellini" userId="cb5b93c2d3a7c901" providerId="LiveId" clId="{429B0312-52E3-45E9-86FB-13583BCFF25F}" dt="2025-03-21T14:50:11.102" v="1458" actId="20577"/>
          <ac:spMkLst>
            <pc:docMk/>
            <pc:sldMk cId="1150207420" sldId="275"/>
            <ac:spMk id="6" creationId="{F595284F-5606-99E4-0A13-BBA8D4BCDD00}"/>
          </ac:spMkLst>
        </pc:spChg>
      </pc:sldChg>
      <pc:sldChg chg="add ord">
        <pc:chgData name="Beatrice Serenellini" userId="cb5b93c2d3a7c901" providerId="LiveId" clId="{429B0312-52E3-45E9-86FB-13583BCFF25F}" dt="2025-03-24T07:41:49.365" v="1585"/>
        <pc:sldMkLst>
          <pc:docMk/>
          <pc:sldMk cId="3582132652" sldId="276"/>
        </pc:sldMkLst>
      </pc:sldChg>
      <pc:sldChg chg="addSp delSp modSp add mod ord">
        <pc:chgData name="Beatrice Serenellini" userId="cb5b93c2d3a7c901" providerId="LiveId" clId="{429B0312-52E3-45E9-86FB-13583BCFF25F}" dt="2025-04-02T12:09:02.137" v="2022" actId="20577"/>
        <pc:sldMkLst>
          <pc:docMk/>
          <pc:sldMk cId="2171011573" sldId="277"/>
        </pc:sldMkLst>
        <pc:spChg chg="add mod">
          <ac:chgData name="Beatrice Serenellini" userId="cb5b93c2d3a7c901" providerId="LiveId" clId="{429B0312-52E3-45E9-86FB-13583BCFF25F}" dt="2025-03-24T07:50:09.765" v="1716" actId="113"/>
          <ac:spMkLst>
            <pc:docMk/>
            <pc:sldMk cId="2171011573" sldId="277"/>
            <ac:spMk id="2" creationId="{1016E2BE-A82E-2568-BFB3-49853347DCE1}"/>
          </ac:spMkLst>
        </pc:spChg>
        <pc:spChg chg="mod">
          <ac:chgData name="Beatrice Serenellini" userId="cb5b93c2d3a7c901" providerId="LiveId" clId="{429B0312-52E3-45E9-86FB-13583BCFF25F}" dt="2025-04-02T12:09:02.137" v="2022" actId="20577"/>
          <ac:spMkLst>
            <pc:docMk/>
            <pc:sldMk cId="2171011573" sldId="277"/>
            <ac:spMk id="3" creationId="{EB79CE76-AD00-C734-C62D-4F50E8A5A0A6}"/>
          </ac:spMkLst>
        </pc:spChg>
        <pc:spChg chg="add mod">
          <ac:chgData name="Beatrice Serenellini" userId="cb5b93c2d3a7c901" providerId="LiveId" clId="{429B0312-52E3-45E9-86FB-13583BCFF25F}" dt="2025-03-24T08:04:11.083" v="1862" actId="113"/>
          <ac:spMkLst>
            <pc:docMk/>
            <pc:sldMk cId="2171011573" sldId="277"/>
            <ac:spMk id="9" creationId="{75A4D128-8599-32D7-93D8-4B7FF28A999E}"/>
          </ac:spMkLst>
        </pc:spChg>
        <pc:spChg chg="add mod">
          <ac:chgData name="Beatrice Serenellini" userId="cb5b93c2d3a7c901" providerId="LiveId" clId="{429B0312-52E3-45E9-86FB-13583BCFF25F}" dt="2025-03-24T07:57:01.750" v="1801" actId="207"/>
          <ac:spMkLst>
            <pc:docMk/>
            <pc:sldMk cId="2171011573" sldId="277"/>
            <ac:spMk id="11" creationId="{69A4A3B6-4B62-9A92-A44B-319F50151203}"/>
          </ac:spMkLst>
        </pc:spChg>
        <pc:spChg chg="add mod">
          <ac:chgData name="Beatrice Serenellini" userId="cb5b93c2d3a7c901" providerId="LiveId" clId="{429B0312-52E3-45E9-86FB-13583BCFF25F}" dt="2025-03-24T07:57:09.531" v="1802" actId="207"/>
          <ac:spMkLst>
            <pc:docMk/>
            <pc:sldMk cId="2171011573" sldId="277"/>
            <ac:spMk id="20" creationId="{9F2D02A4-AA4D-911E-E74B-F12359E99D1E}"/>
          </ac:spMkLst>
        </pc:spChg>
        <pc:spChg chg="add mod">
          <ac:chgData name="Beatrice Serenellini" userId="cb5b93c2d3a7c901" providerId="LiveId" clId="{429B0312-52E3-45E9-86FB-13583BCFF25F}" dt="2025-03-24T07:57:09.531" v="1802" actId="207"/>
          <ac:spMkLst>
            <pc:docMk/>
            <pc:sldMk cId="2171011573" sldId="277"/>
            <ac:spMk id="22" creationId="{B40F7827-E377-C579-5690-989A0E038D3B}"/>
          </ac:spMkLst>
        </pc:spChg>
        <pc:spChg chg="add mod">
          <ac:chgData name="Beatrice Serenellini" userId="cb5b93c2d3a7c901" providerId="LiveId" clId="{429B0312-52E3-45E9-86FB-13583BCFF25F}" dt="2025-03-24T08:09:32.718" v="1911" actId="1076"/>
          <ac:spMkLst>
            <pc:docMk/>
            <pc:sldMk cId="2171011573" sldId="277"/>
            <ac:spMk id="33" creationId="{6543AB3C-C191-45F0-1918-31665CD54EE9}"/>
          </ac:spMkLst>
        </pc:spChg>
        <pc:spChg chg="add mod">
          <ac:chgData name="Beatrice Serenellini" userId="cb5b93c2d3a7c901" providerId="LiveId" clId="{429B0312-52E3-45E9-86FB-13583BCFF25F}" dt="2025-03-24T08:09:40.807" v="1935" actId="1038"/>
          <ac:spMkLst>
            <pc:docMk/>
            <pc:sldMk cId="2171011573" sldId="277"/>
            <ac:spMk id="37" creationId="{2013A01A-095D-E4D1-C710-7A55FF189B08}"/>
          </ac:spMkLst>
        </pc:spChg>
        <pc:spChg chg="add mod">
          <ac:chgData name="Beatrice Serenellini" userId="cb5b93c2d3a7c901" providerId="LiveId" clId="{429B0312-52E3-45E9-86FB-13583BCFF25F}" dt="2025-03-24T08:09:47.184" v="1936" actId="14100"/>
          <ac:spMkLst>
            <pc:docMk/>
            <pc:sldMk cId="2171011573" sldId="277"/>
            <ac:spMk id="38" creationId="{0796F1A8-C086-FA81-6B63-3FF7947C7739}"/>
          </ac:spMkLst>
        </pc:spChg>
        <pc:spChg chg="mod">
          <ac:chgData name="Beatrice Serenellini" userId="cb5b93c2d3a7c901" providerId="LiveId" clId="{429B0312-52E3-45E9-86FB-13583BCFF25F}" dt="2025-03-24T07:43:10.602" v="1623" actId="20577"/>
          <ac:spMkLst>
            <pc:docMk/>
            <pc:sldMk cId="2171011573" sldId="277"/>
            <ac:spMk id="99" creationId="{12DEBBE8-9DF2-1688-3CA7-EA53A409E999}"/>
          </ac:spMkLst>
        </pc:spChg>
        <pc:cxnChg chg="add mod">
          <ac:chgData name="Beatrice Serenellini" userId="cb5b93c2d3a7c901" providerId="LiveId" clId="{429B0312-52E3-45E9-86FB-13583BCFF25F}" dt="2025-03-24T07:57:21.471" v="1803" actId="1582"/>
          <ac:cxnSpMkLst>
            <pc:docMk/>
            <pc:sldMk cId="2171011573" sldId="277"/>
            <ac:cxnSpMk id="16" creationId="{87186158-0ECE-3D1F-6594-FD82345F0E10}"/>
          </ac:cxnSpMkLst>
        </pc:cxnChg>
        <pc:cxnChg chg="add mod">
          <ac:chgData name="Beatrice Serenellini" userId="cb5b93c2d3a7c901" providerId="LiveId" clId="{429B0312-52E3-45E9-86FB-13583BCFF25F}" dt="2025-03-24T07:57:21.471" v="1803" actId="1582"/>
          <ac:cxnSpMkLst>
            <pc:docMk/>
            <pc:sldMk cId="2171011573" sldId="277"/>
            <ac:cxnSpMk id="23" creationId="{FDE1998A-BDE7-9965-D6AE-4228D2710580}"/>
          </ac:cxnSpMkLst>
        </pc:cxnChg>
        <pc:cxnChg chg="add mod">
          <ac:chgData name="Beatrice Serenellini" userId="cb5b93c2d3a7c901" providerId="LiveId" clId="{429B0312-52E3-45E9-86FB-13583BCFF25F}" dt="2025-03-24T07:57:21.471" v="1803" actId="1582"/>
          <ac:cxnSpMkLst>
            <pc:docMk/>
            <pc:sldMk cId="2171011573" sldId="277"/>
            <ac:cxnSpMk id="26" creationId="{0BA73CB2-F18A-DD81-3D35-017E930F3B68}"/>
          </ac:cxnSpMkLst>
        </pc:cxnChg>
        <pc:cxnChg chg="add mod">
          <ac:chgData name="Beatrice Serenellini" userId="cb5b93c2d3a7c901" providerId="LiveId" clId="{429B0312-52E3-45E9-86FB-13583BCFF25F}" dt="2025-03-24T07:57:21.471" v="1803" actId="1582"/>
          <ac:cxnSpMkLst>
            <pc:docMk/>
            <pc:sldMk cId="2171011573" sldId="277"/>
            <ac:cxnSpMk id="29" creationId="{9DEF0E01-600B-A62F-2AA3-6F1994845C88}"/>
          </ac:cxnSpMkLst>
        </pc:cxnChg>
      </pc:sldChg>
    </pc:docChg>
  </pc:docChgLst>
  <pc:docChgLst>
    <pc:chgData name="Beatrice Serenellini" userId="cb5b93c2d3a7c901" providerId="LiveId" clId="{18443506-DA1A-4D90-9570-A87F6E56723C}"/>
    <pc:docChg chg="undo custSel delSld modSld">
      <pc:chgData name="Beatrice Serenellini" userId="cb5b93c2d3a7c901" providerId="LiveId" clId="{18443506-DA1A-4D90-9570-A87F6E56723C}" dt="2025-04-11T08:55:41.762" v="11" actId="20577"/>
      <pc:docMkLst>
        <pc:docMk/>
      </pc:docMkLst>
      <pc:sldChg chg="modSp mod">
        <pc:chgData name="Beatrice Serenellini" userId="cb5b93c2d3a7c901" providerId="LiveId" clId="{18443506-DA1A-4D90-9570-A87F6E56723C}" dt="2025-04-09T09:20:09.420" v="4" actId="20577"/>
        <pc:sldMkLst>
          <pc:docMk/>
          <pc:sldMk cId="2140206470" sldId="257"/>
        </pc:sldMkLst>
        <pc:spChg chg="mod">
          <ac:chgData name="Beatrice Serenellini" userId="cb5b93c2d3a7c901" providerId="LiveId" clId="{18443506-DA1A-4D90-9570-A87F6E56723C}" dt="2025-04-09T09:20:09.420" v="4" actId="20577"/>
          <ac:spMkLst>
            <pc:docMk/>
            <pc:sldMk cId="2140206470" sldId="257"/>
            <ac:spMk id="4" creationId="{A9FAE5D3-4A32-AE1F-0AED-A71FA0D2DD37}"/>
          </ac:spMkLst>
        </pc:spChg>
      </pc:sldChg>
      <pc:sldChg chg="modNotesTx">
        <pc:chgData name="Beatrice Serenellini" userId="cb5b93c2d3a7c901" providerId="LiveId" clId="{18443506-DA1A-4D90-9570-A87F6E56723C}" dt="2025-04-09T09:19:41.868" v="1" actId="20577"/>
        <pc:sldMkLst>
          <pc:docMk/>
          <pc:sldMk cId="564349501" sldId="264"/>
        </pc:sldMkLst>
      </pc:sldChg>
      <pc:sldChg chg="modNotesTx">
        <pc:chgData name="Beatrice Serenellini" userId="cb5b93c2d3a7c901" providerId="LiveId" clId="{18443506-DA1A-4D90-9570-A87F6E56723C}" dt="2025-04-09T09:19:29.834" v="0" actId="20577"/>
        <pc:sldMkLst>
          <pc:docMk/>
          <pc:sldMk cId="3598217523" sldId="265"/>
        </pc:sldMkLst>
      </pc:sldChg>
      <pc:sldChg chg="modSp">
        <pc:chgData name="Beatrice Serenellini" userId="cb5b93c2d3a7c901" providerId="LiveId" clId="{18443506-DA1A-4D90-9570-A87F6E56723C}" dt="2025-04-11T08:55:41.762" v="11" actId="20577"/>
        <pc:sldMkLst>
          <pc:docMk/>
          <pc:sldMk cId="3834918937" sldId="274"/>
        </pc:sldMkLst>
        <pc:spChg chg="mod">
          <ac:chgData name="Beatrice Serenellini" userId="cb5b93c2d3a7c901" providerId="LiveId" clId="{18443506-DA1A-4D90-9570-A87F6E56723C}" dt="2025-04-11T08:55:41.762" v="11" actId="20577"/>
          <ac:spMkLst>
            <pc:docMk/>
            <pc:sldMk cId="3834918937" sldId="274"/>
            <ac:spMk id="3" creationId="{E2D39DD8-6671-B621-10AA-A2B68947A3E8}"/>
          </ac:spMkLst>
        </pc:spChg>
      </pc:sldChg>
      <pc:sldChg chg="del">
        <pc:chgData name="Beatrice Serenellini" userId="cb5b93c2d3a7c901" providerId="LiveId" clId="{18443506-DA1A-4D90-9570-A87F6E56723C}" dt="2025-04-09T09:22:02.276" v="5" actId="2696"/>
        <pc:sldMkLst>
          <pc:docMk/>
          <pc:sldMk cId="1910001906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B85CD-DE6D-442B-A73B-BF388150E59F}" type="datetimeFigureOut">
              <a:rPr lang="it-IT" smtClean="0"/>
              <a:t>11/04/2025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5962B-9904-4093-93F4-4BCA1F0D22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431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950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356B5-CD4A-2A3B-B123-48C90783B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D6C1756-3F45-5678-693D-99609A0526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6E265A7-A4EE-4E1B-9DB2-BDE1A50084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EBC57E-CEB1-8A27-7A93-F5B5FA9B28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921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E3669-28B3-8333-52F1-585CC39D9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EB290D2-47FA-A17C-E9D3-146F76DE63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B6F5891-84AE-C94E-78D9-E1FDBD88E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7B01626-408F-B7D0-2AF9-F5661EAC4A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099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09775-0003-E029-92CC-2E3C22AC7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447D429-7715-9C83-036E-BAFE83FAE1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9A05174-62C6-7048-88B5-BA2D6B931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38A546-F546-589D-DA55-1E8A210A80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2388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09775-0003-E029-92CC-2E3C22AC7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447D429-7715-9C83-036E-BAFE83FAE1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9A05174-62C6-7048-88B5-BA2D6B931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38A546-F546-589D-DA55-1E8A210A80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319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6B44D-9F51-2904-EEF4-CE65C047E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A62D7DA-62C1-D31C-5858-A2E9D9AEF2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DD11E64-9A00-CA4C-2ACC-DD5CBF6647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211318D-2D97-8ED2-3428-BCAE189E83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5810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4785D-96F3-5883-4DDF-0D01A26C7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4428F94-D540-C62D-F272-D660A3C2F9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2FD957A-7E76-D7DE-FBC2-580EEE31A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40B3D8-A13F-2C60-0BB0-13D640086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204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24711-04E7-9D6D-C105-0278E41AD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F5CB235-3133-38E1-BB74-1EEA055CDC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66BE8B9-0561-DA41-C6E6-1052D493A9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20881DA-A0D6-1FA0-94AE-1758D2F5CA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17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B7DEC-E080-92D6-F08E-3E62040DC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969FB11-D527-4387-3122-7745C036BB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54AEA69-A5C0-29D7-08BB-503EFBD5FC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4882953-755E-3400-66A5-F2D3679636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93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CC8A1-89F5-C8ED-0F8C-A3E2454D8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AE254F0-7C6A-AE6B-8C2B-D8992C3C29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7CE6EF8-ADAE-2707-D9CD-7F173A389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E15384-7903-DBB4-AE67-813F6FDA30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290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44D2B-FD08-40E6-D6BD-9393BF070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A501087-C25D-7376-00C7-40ED0178F1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EA0C39C-0220-F9AC-C5E2-C27C3062A1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2CE9DC6-5FCF-429F-4D9B-63A0A00219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178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5DFE4-0993-1D1E-ED84-1AEB069D7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B389D55-D956-2B77-B96F-852084EE19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A176287-6B4A-8C70-AC7B-5BAD14B68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94B474-6AB5-9802-4827-E233BEDD05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259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7BABD-6AB8-FE57-EF13-135C1D52E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14A03FE-CD84-2289-D609-96B4C1E53A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82E3D1E-21A7-CDFF-87AF-43B868D01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EB67660-CB1A-024E-3E63-8293651F75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537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9DA6D-DBE7-3D2F-325F-E2FBD6B17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EEAA3D6-E188-D3BC-DE34-FCC62D7835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AE01E70-CB36-B0CF-E274-C1D624C4F6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2D3CAB-F49C-DF60-FF82-AAFFE39620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216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62B23-6D56-FFD6-A628-27BF48114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283A579-E9E6-54D0-0076-E7D00A4AD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55869D9-6AE0-B6A9-D65E-52EF4ED90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17C6AA-C09D-512C-8902-DC48033366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249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0CEFC-0792-E718-D831-4CF163611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06CD515-CE98-CD1A-933A-325035BEA5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01E3358-FCDA-DE09-9A80-CBDD5F714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731C44-D7FD-EB50-A1CA-788B321622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329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10,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57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10,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24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r>
              <a:rPr lang="it-IT"/>
              <a:t>April 10,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228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10,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29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April 10,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Radiofrequency Lab - LNF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3941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10,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618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10, 2025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445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10, 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38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10, 2025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169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10,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8669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10,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06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it-IT"/>
              <a:t>April 10,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it-IT"/>
              <a:t>Radiofrequency Lab - LNF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436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image" Target="../media/image23.png"/><Relationship Id="rId10" Type="http://schemas.openxmlformats.org/officeDocument/2006/relationships/image" Target="../media/image22.png"/><Relationship Id="rId4" Type="http://schemas.openxmlformats.org/officeDocument/2006/relationships/image" Target="../media/image210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8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6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80.png"/><Relationship Id="rId10" Type="http://schemas.openxmlformats.org/officeDocument/2006/relationships/image" Target="../media/image22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openxmlformats.org/officeDocument/2006/relationships/image" Target="../media/image4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310.png"/><Relationship Id="rId10" Type="http://schemas.openxmlformats.org/officeDocument/2006/relationships/image" Target="../media/image46.png"/><Relationship Id="rId4" Type="http://schemas.openxmlformats.org/officeDocument/2006/relationships/image" Target="../media/image30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1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15" Type="http://schemas.openxmlformats.org/officeDocument/2006/relationships/image" Target="../media/image48.png"/><Relationship Id="rId10" Type="http://schemas.openxmlformats.org/officeDocument/2006/relationships/image" Target="../media/image55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50.png"/><Relationship Id="rId3" Type="http://schemas.openxmlformats.org/officeDocument/2006/relationships/image" Target="../media/image5.jpeg"/><Relationship Id="rId7" Type="http://schemas.openxmlformats.org/officeDocument/2006/relationships/image" Target="../media/image64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1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49.png"/><Relationship Id="rId1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4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48.png"/><Relationship Id="rId5" Type="http://schemas.openxmlformats.org/officeDocument/2006/relationships/image" Target="../media/image71.png"/><Relationship Id="rId10" Type="http://schemas.openxmlformats.org/officeDocument/2006/relationships/image" Target="../media/image74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7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3.cern.ch/inspire-prod-files-0/068ed22dae5ba0bab8bcf19f9dcac09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BB3D143-D649-AA4B-5391-22B41C95F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8000" y="2167391"/>
            <a:ext cx="6280927" cy="2523219"/>
          </a:xfrm>
        </p:spPr>
        <p:txBody>
          <a:bodyPr>
            <a:normAutofit/>
          </a:bodyPr>
          <a:lstStyle/>
          <a:p>
            <a:pPr algn="l"/>
            <a:r>
              <a:rPr lang="it-IT" sz="4800" dirty="0">
                <a:solidFill>
                  <a:schemeClr val="tx2"/>
                </a:solidFill>
              </a:rPr>
              <a:t>RF PULSE COMPRESSOR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B16A8E9-67AA-0A3D-BC54-9408AAC13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186" y="2167391"/>
            <a:ext cx="2668680" cy="2523219"/>
          </a:xfrm>
        </p:spPr>
        <p:txBody>
          <a:bodyPr anchor="ctr">
            <a:normAutofit/>
          </a:bodyPr>
          <a:lstStyle/>
          <a:p>
            <a:pPr algn="r"/>
            <a:r>
              <a:rPr lang="it-IT" sz="1800" b="1" dirty="0">
                <a:solidFill>
                  <a:schemeClr val="tx2"/>
                </a:solidFill>
              </a:rPr>
              <a:t>EXPERIMENTAL ACTIVITY</a:t>
            </a:r>
            <a:r>
              <a:rPr lang="it-IT" sz="1800" dirty="0">
                <a:solidFill>
                  <a:schemeClr val="tx2"/>
                </a:solidFill>
              </a:rPr>
              <a:t>: RADIOFREQUENCY LABORATORY</a:t>
            </a: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1026" name="Picture 2" descr="La fisica delle particelle che è in te | INFN-LNF">
            <a:extLst>
              <a:ext uri="{FF2B5EF4-FFF2-40B4-BE49-F238E27FC236}">
                <a16:creationId xmlns:a16="http://schemas.microsoft.com/office/drawing/2014/main" id="{83746D35-4893-5DB7-2828-9F6EBE726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1" y="583107"/>
            <a:ext cx="2360783" cy="148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3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/>
              <a:schemeClr val="bg2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B261E2-435B-77FC-715E-CB2F8DCF0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F4C0B87D-917C-A5B5-96D2-D08C4FA33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RESONANT CAVITIES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F31F20DF-F8E0-8F4E-507A-8B92BA6D5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  <a:cs typeface="Adobe Devanagari" panose="02040503050201020203" pitchFamily="18" charset="0"/>
              </a:rPr>
              <a:t>LORENTZIAN</a:t>
            </a:r>
            <a:r>
              <a:rPr lang="en-US" sz="2000" dirty="0">
                <a:latin typeface="Candara" panose="020E0502030303020204" pitchFamily="34" charset="0"/>
                <a:cs typeface="Adobe Devanagari" panose="02040503050201020203" pitchFamily="18" charset="0"/>
              </a:rPr>
              <a:t> NETWORK RESPONSE</a:t>
            </a:r>
            <a:endParaRPr lang="it-IT" dirty="0"/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316DC70A-4048-C25D-9655-883922AAB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B6F7F7C1-F1A4-8927-9BF2-BA5D7E5A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9D1128F3-BC49-DAE2-4BE5-8296ED1A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8332"/>
            <a:ext cx="94626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365DC-FF0B-4CB3-8426-8CAA0DD1624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611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4D0C72-630B-872E-72A3-45DBDBA80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66A5DE3F-077D-860D-7BD8-FF8191C9AD65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C8AA0E8E-835B-BE56-4665-CB2FD1370DBF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LORENTZIAN NETWORK RESPONSE – RF STEP PULSE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170314-AF8A-7600-FA75-651326DE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B778FD-D435-D761-7496-4D5FD813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A2D8A2-63AE-F72C-3BDA-EB5F40583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EC0162D-A29A-4450-3A38-E2AC5A5367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38"/>
          <a:stretch/>
        </p:blipFill>
        <p:spPr>
          <a:xfrm>
            <a:off x="2562046" y="2539454"/>
            <a:ext cx="6332861" cy="3841008"/>
          </a:xfrm>
          <a:prstGeom prst="rect">
            <a:avLst/>
          </a:prstGeom>
        </p:spPr>
      </p:pic>
      <p:sp>
        <p:nvSpPr>
          <p:cNvPr id="8" name="AutoShape 6" descr="Graphs of Vin(t) and Vout(t)">
            <a:extLst>
              <a:ext uri="{FF2B5EF4-FFF2-40B4-BE49-F238E27FC236}">
                <a16:creationId xmlns:a16="http://schemas.microsoft.com/office/drawing/2014/main" id="{381831F8-14B8-6279-089E-124A9156B9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3019245" cy="301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F7C853C-AD79-EA49-AA96-52B824306FFC}"/>
              </a:ext>
            </a:extLst>
          </p:cNvPr>
          <p:cNvSpPr txBox="1"/>
          <p:nvPr/>
        </p:nvSpPr>
        <p:spPr>
          <a:xfrm>
            <a:off x="127276" y="773335"/>
            <a:ext cx="6808361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cs typeface="Adobe Devanagari" panose="02040503050201020203" pitchFamily="18" charset="0"/>
              </a:rPr>
              <a:t>The </a:t>
            </a:r>
            <a:r>
              <a:rPr lang="it-IT" dirty="0" err="1">
                <a:solidFill>
                  <a:schemeClr val="bg1"/>
                </a:solidFill>
                <a:cs typeface="Adobe Devanagari" panose="02040503050201020203" pitchFamily="18" charset="0"/>
              </a:rPr>
              <a:t>response</a:t>
            </a:r>
            <a:r>
              <a:rPr lang="it-IT" dirty="0">
                <a:solidFill>
                  <a:schemeClr val="bg1"/>
                </a:solidFill>
                <a:cs typeface="Adobe Devanagari" panose="02040503050201020203" pitchFamily="18" charset="0"/>
              </a:rPr>
              <a:t> of a </a:t>
            </a:r>
            <a:r>
              <a:rPr lang="it-IT" dirty="0" err="1">
                <a:solidFill>
                  <a:schemeClr val="bg1"/>
                </a:solidFill>
                <a:cs typeface="Adobe Devanagari" panose="02040503050201020203" pitchFamily="18" charset="0"/>
              </a:rPr>
              <a:t>Lorentzian</a:t>
            </a:r>
            <a:r>
              <a:rPr lang="it-IT" dirty="0">
                <a:solidFill>
                  <a:schemeClr val="bg1"/>
                </a:solidFill>
                <a:cs typeface="Adobe Devanagari" panose="02040503050201020203" pitchFamily="18" charset="0"/>
              </a:rPr>
              <a:t> network to an </a:t>
            </a:r>
            <a:r>
              <a:rPr lang="it-IT" b="1" dirty="0">
                <a:solidFill>
                  <a:schemeClr val="bg1"/>
                </a:solidFill>
                <a:cs typeface="Adobe Devanagari" panose="02040503050201020203" pitchFamily="18" charset="0"/>
              </a:rPr>
              <a:t>RF step </a:t>
            </a:r>
            <a:r>
              <a:rPr lang="it-IT" b="1" dirty="0" err="1">
                <a:solidFill>
                  <a:schemeClr val="bg1"/>
                </a:solidFill>
                <a:cs typeface="Adobe Devanagari" panose="02040503050201020203" pitchFamily="18" charset="0"/>
              </a:rPr>
              <a:t>pulse</a:t>
            </a:r>
            <a:r>
              <a:rPr lang="it-IT" b="1" dirty="0">
                <a:solidFill>
                  <a:schemeClr val="bg1"/>
                </a:solidFill>
                <a:cs typeface="Adobe Devanagari" panose="02040503050201020203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cs typeface="Adobe Devanagari" panose="02040503050201020203" pitchFamily="18" charset="0"/>
              </a:rPr>
              <a:t>is</a:t>
            </a:r>
            <a:r>
              <a:rPr lang="it-IT" dirty="0">
                <a:solidFill>
                  <a:schemeClr val="bg1"/>
                </a:solidFill>
                <a:cs typeface="Adobe Devanagari" panose="02040503050201020203" pitchFamily="18" charset="0"/>
              </a:rPr>
              <a:t>:</a:t>
            </a:r>
            <a:r>
              <a:rPr lang="it-IT" dirty="0">
                <a:cs typeface="Adobe Devanagari" panose="02040503050201020203" pitchFamily="18" charset="0"/>
              </a:rPr>
              <a:t>: </a:t>
            </a:r>
            <a:endParaRPr lang="en-US" dirty="0">
              <a:cs typeface="Adobe Devanagari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7A8B9E9-2B30-5B7F-CEF1-C5FFFAB3EDE1}"/>
                  </a:ext>
                </a:extLst>
              </p:cNvPr>
              <p:cNvSpPr/>
              <p:nvPr/>
            </p:nvSpPr>
            <p:spPr>
              <a:xfrm>
                <a:off x="524071" y="1365216"/>
                <a:ext cx="448327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it-IT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it-IT" sz="1600" b="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𝑠𝑡𝑎𝑟𝑡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)∙</m:t>
                      </m:r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d>
                        <m:dPr>
                          <m:ctrlPr>
                            <a:rPr lang="it-IT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  <m:r>
                                <a:rPr lang="el-G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it-IT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/>
                            </a:rPr>
                            <m:t>(</m:t>
                          </m:r>
                          <m: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1600" b="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𝑠𝑡𝑎𝑟𝑡</m:t>
                              </m:r>
                            </m:sub>
                          </m:sSub>
                        </m:e>
                      </m:d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solidFill>
                    <a:srgbClr val="00B0F0"/>
                  </a:solidFill>
                  <a:latin typeface="Candara" panose="020E0502030303020204" pitchFamily="34" charset="0"/>
                  <a:cs typeface="Adobe Devanagari" panose="02040503050201020203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7A8B9E9-2B30-5B7F-CEF1-C5FFFAB3E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71" y="1365216"/>
                <a:ext cx="4483279" cy="338554"/>
              </a:xfrm>
              <a:prstGeom prst="rect">
                <a:avLst/>
              </a:prstGeom>
              <a:blipFill>
                <a:blip r:embed="rId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1F2684-1BC3-48E0-539B-DDC7D01BC968}"/>
                  </a:ext>
                </a:extLst>
              </p:cNvPr>
              <p:cNvSpPr/>
              <p:nvPr/>
            </p:nvSpPr>
            <p:spPr>
              <a:xfrm>
                <a:off x="524071" y="1840056"/>
                <a:ext cx="8231087" cy="373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out</m:t>
                        </m:r>
                      </m:sub>
                    </m:sSub>
                    <m:d>
                      <m:dPr>
                        <m:ctrlPr>
                          <a:rPr lang="it-IT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t</m:t>
                        </m:r>
                      </m:e>
                    </m:d>
                    <m:r>
                      <a:rPr lang="it-IT" sz="1600" b="0" i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1600" b="0" i="0">
                            <a:solidFill>
                              <a:schemeClr val="accent2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a:rPr lang="it-IT" sz="1600" b="0" i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sz="1600" b="0" i="0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it-IT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sz="1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600" b="0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𝑠𝑡𝑎𝑟𝑡</m:t>
                            </m:r>
                          </m:sub>
                        </m:sSub>
                      </m:e>
                    </m:d>
                    <m:r>
                      <a:rPr lang="it-IT" sz="16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it-IT" sz="16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d>
                      <m:dPr>
                        <m:ctrlPr>
                          <a:rPr lang="it-IT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  <m:r>
                              <a:rPr lang="el-GR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Cambria Math"/>
                          </a:rPr>
                          <m:t>(</m:t>
                        </m:r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sSub>
                          <m:sSubPr>
                            <m:ctrlP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r>
                              <a:rPr lang="it-IT" sz="1600" b="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600" b="0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𝑠𝑡𝑎𝑟𝑡</m:t>
                            </m:r>
                          </m:sub>
                        </m:sSub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d>
                    <m:r>
                      <a:rPr lang="it-IT" sz="16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it-IT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it-IT" sz="1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f>
                              <m:fPr>
                                <m:type m:val="lin"/>
                                <m:ctrlPr>
                                  <a:rPr lang="it-IT" sz="160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it-IT" sz="16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it-IT" sz="1600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  <m:r>
                                  <a:rPr lang="it-IT" sz="16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it-IT" sz="1600" b="0" i="1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</a:rPr>
                                      <m:t>𝑠𝑡𝑎𝑟𝑡</m:t>
                                    </m:r>
                                  </m:sub>
                                </m:sSub>
                                <m:r>
                                  <a:rPr lang="it-IT" sz="16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it-IT" sz="1600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 charset="0"/>
                        <a:ea typeface="Cambria Math"/>
                      </a:rPr>
                      <m:t>;</m:t>
                    </m:r>
                    <m:r>
                      <a:rPr lang="it-IT" sz="1600" b="0" i="0" smtClean="0">
                        <a:solidFill>
                          <a:schemeClr val="accent2"/>
                        </a:solidFill>
                        <a:latin typeface="Cambria Math" charset="0"/>
                        <a:ea typeface="Cambria Math"/>
                      </a:rPr>
                      <m:t> </m:t>
                    </m:r>
                    <m:r>
                      <a:rPr lang="it-IT" sz="1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/>
                      </a:rPr>
                      <m:t>        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with</a:t>
                </a:r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cs typeface="Adobe Devanagari" panose="020405030502010202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τ</m:t>
                    </m:r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Cambria Math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Cambria Math"/>
                              </a:rPr>
                              <m:t>L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it-IT" sz="1600" dirty="0">
                  <a:solidFill>
                    <a:schemeClr val="tx1"/>
                  </a:solidFill>
                  <a:latin typeface="Candara" panose="020E0502030303020204" pitchFamily="34" charset="0"/>
                  <a:ea typeface="Cambria Math"/>
                  <a:cs typeface="Adobe Devanagari" panose="02040503050201020203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1F2684-1BC3-48E0-539B-DDC7D01BC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71" y="1840056"/>
                <a:ext cx="8231087" cy="373628"/>
              </a:xfrm>
              <a:prstGeom prst="rect">
                <a:avLst/>
              </a:prstGeom>
              <a:blipFill>
                <a:blip r:embed="rId5"/>
                <a:stretch>
                  <a:fillRect t="-90323" b="-1548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D97922EB-AD8E-F3FE-736A-36451E336187}"/>
                  </a:ext>
                </a:extLst>
              </p:cNvPr>
              <p:cNvSpPr txBox="1"/>
              <p:nvPr/>
            </p:nvSpPr>
            <p:spPr>
              <a:xfrm>
                <a:off x="11120883" y="1890647"/>
                <a:ext cx="9349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it-IT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D97922EB-AD8E-F3FE-736A-36451E336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883" y="1890647"/>
                <a:ext cx="93494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po 16">
            <a:extLst>
              <a:ext uri="{FF2B5EF4-FFF2-40B4-BE49-F238E27FC236}">
                <a16:creationId xmlns:a16="http://schemas.microsoft.com/office/drawing/2014/main" id="{FDA555C2-1E17-5FF1-7F62-AC5F4F2A14AD}"/>
              </a:ext>
            </a:extLst>
          </p:cNvPr>
          <p:cNvGrpSpPr/>
          <p:nvPr/>
        </p:nvGrpSpPr>
        <p:grpSpPr>
          <a:xfrm>
            <a:off x="8118691" y="747718"/>
            <a:ext cx="1501965" cy="1411591"/>
            <a:chOff x="8118691" y="747718"/>
            <a:chExt cx="1501965" cy="14115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37D5DEDB-A2D4-8ACA-2996-2D1AD5B051A0}"/>
                    </a:ext>
                  </a:extLst>
                </p:cNvPr>
                <p:cNvSpPr txBox="1"/>
                <p:nvPr/>
              </p:nvSpPr>
              <p:spPr>
                <a:xfrm>
                  <a:off x="8218184" y="1093814"/>
                  <a:ext cx="9349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37D5DEDB-A2D4-8ACA-2996-2D1AD5B051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8184" y="1093814"/>
                  <a:ext cx="934948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3E88A642-C0E4-34C1-1379-CB8D26A7410E}"/>
                    </a:ext>
                  </a:extLst>
                </p:cNvPr>
                <p:cNvSpPr txBox="1"/>
                <p:nvPr/>
              </p:nvSpPr>
              <p:spPr>
                <a:xfrm>
                  <a:off x="8118691" y="747718"/>
                  <a:ext cx="9349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3E88A642-C0E4-34C1-1379-CB8D26A741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8691" y="747718"/>
                  <a:ext cx="934948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ADBB4A6F-0702-5565-AAF9-6A151ADB1622}"/>
                    </a:ext>
                  </a:extLst>
                </p:cNvPr>
                <p:cNvSpPr txBox="1"/>
                <p:nvPr/>
              </p:nvSpPr>
              <p:spPr>
                <a:xfrm>
                  <a:off x="8685708" y="1851532"/>
                  <a:ext cx="9349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𝑠𝑡𝑎𝑟𝑡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ADBB4A6F-0702-5565-AAF9-6A151ADB16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5708" y="1851532"/>
                  <a:ext cx="934948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Immagine 17">
            <a:extLst>
              <a:ext uri="{FF2B5EF4-FFF2-40B4-BE49-F238E27FC236}">
                <a16:creationId xmlns:a16="http://schemas.microsoft.com/office/drawing/2014/main" id="{06A130C9-E8BC-E8CC-20A9-A7D3194B18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28289" y="873035"/>
            <a:ext cx="3379828" cy="105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75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F44240-E6A8-6F4B-AE57-04E7D0FE8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40B37289-E9E0-811C-EBD5-94243174E8DE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3B78C558-6BC7-B5BD-0DAD-B208398B09EF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LORENTZIAN NETWORK RESPONSE – RF RECTANGULAR PULSE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4123D1-A31C-F901-674F-AC9B95645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74F10C-4D96-3F02-2556-BC6A16F33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A7B328-782B-FEB3-8FD3-235236FB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utoShape 6" descr="Graphs of Vin(t) and Vout(t)">
            <a:extLst>
              <a:ext uri="{FF2B5EF4-FFF2-40B4-BE49-F238E27FC236}">
                <a16:creationId xmlns:a16="http://schemas.microsoft.com/office/drawing/2014/main" id="{14C6281C-4F64-4BEC-AFDF-772AA7A514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3019245" cy="301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D0A98B5-3ACF-1BF8-459B-414DF2E6FC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717"/>
          <a:stretch/>
        </p:blipFill>
        <p:spPr>
          <a:xfrm>
            <a:off x="2164466" y="2698854"/>
            <a:ext cx="7229725" cy="37038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6">
                <a:extLst>
                  <a:ext uri="{FF2B5EF4-FFF2-40B4-BE49-F238E27FC236}">
                    <a16:creationId xmlns:a16="http://schemas.microsoft.com/office/drawing/2014/main" id="{9637DA58-8001-7FE5-1A0D-FC3FE2134D04}"/>
                  </a:ext>
                </a:extLst>
              </p:cNvPr>
              <p:cNvSpPr/>
              <p:nvPr/>
            </p:nvSpPr>
            <p:spPr>
              <a:xfrm>
                <a:off x="391886" y="1480017"/>
                <a:ext cx="826215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it-IT" sz="1600" b="0" i="1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it-IT" sz="16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𝑡</m:t>
                    </m:r>
                    <m:r>
                      <a:rPr lang="it-IT" sz="1600" b="0" i="1" smtClean="0">
                        <a:solidFill>
                          <a:schemeClr val="accent1"/>
                        </a:solidFill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sz="1600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it-IT" sz="1600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d>
                      <m:dPr>
                        <m:ctrlPr>
                          <a:rPr lang="it-IT" sz="1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  <m:r>
                              <a:rPr lang="el-GR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it-IT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1600" b="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/>
                          </a:rPr>
                          <m:t>(</m:t>
                        </m:r>
                        <m:r>
                          <a:rPr lang="it-IT" sz="1600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it-IT" sz="1600" b="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600" b="0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𝑠𝑡𝑎𝑟𝑡</m:t>
                            </m:r>
                          </m:sub>
                        </m:sSub>
                        <m:r>
                          <a:rPr lang="it-IT" sz="16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it-IT" sz="1600" i="1" dirty="0">
                    <a:solidFill>
                      <a:schemeClr val="accent1"/>
                    </a:solidFill>
                    <a:latin typeface="Candara" panose="020E0502030303020204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it-IT" sz="1600" b="0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it-IT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b="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it-IT" sz="1600" b="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1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0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it-IT" sz="1600" b="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𝑠𝑡𝑎𝑟𝑡</m:t>
                                </m:r>
                              </m:sub>
                            </m:sSub>
                          </m:e>
                        </m:d>
                        <m:r>
                          <a:rPr lang="it-IT" sz="1600" b="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−(</m:t>
                        </m:r>
                        <m:r>
                          <a:rPr lang="it-IT" sz="1600" b="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it-IT" sz="1600" b="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600" b="0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𝑒𝑛𝑑</m:t>
                            </m:r>
                          </m:sub>
                        </m:sSub>
                        <m:r>
                          <a:rPr lang="it-IT" sz="1600" b="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sz="1600" i="1" dirty="0">
                  <a:solidFill>
                    <a:srgbClr val="00B0F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" name="Rectangle 36">
                <a:extLst>
                  <a:ext uri="{FF2B5EF4-FFF2-40B4-BE49-F238E27FC236}">
                    <a16:creationId xmlns:a16="http://schemas.microsoft.com/office/drawing/2014/main" id="{9637DA58-8001-7FE5-1A0D-FC3FE2134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6" y="1480017"/>
                <a:ext cx="8262151" cy="338554"/>
              </a:xfrm>
              <a:prstGeom prst="rect">
                <a:avLst/>
              </a:prstGeom>
              <a:blipFill>
                <a:blip r:embed="rId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7">
                <a:extLst>
                  <a:ext uri="{FF2B5EF4-FFF2-40B4-BE49-F238E27FC236}">
                    <a16:creationId xmlns:a16="http://schemas.microsoft.com/office/drawing/2014/main" id="{5CE55B8A-8C5C-AAA5-D950-3D7D01A5AFF3}"/>
                  </a:ext>
                </a:extLst>
              </p:cNvPr>
              <p:cNvSpPr/>
              <p:nvPr/>
            </p:nvSpPr>
            <p:spPr>
              <a:xfrm>
                <a:off x="391887" y="1949656"/>
                <a:ext cx="11357290" cy="1021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it-IT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it-IT" sz="1600" b="0" i="1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sz="16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it-IT" sz="16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d>
                      <m:dPr>
                        <m:ctrlPr>
                          <a:rPr lang="it-IT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  <m:r>
                              <a:rPr lang="el-GR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Cambria Math"/>
                          </a:rPr>
                          <m:t>(</m:t>
                        </m:r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sz="1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600" b="0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𝑠𝑡𝑎𝑟𝑡</m:t>
                            </m:r>
                          </m:sub>
                        </m:sSub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d>
                    <m:r>
                      <a:rPr lang="it-IT" sz="16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it-IT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𝑠𝑡𝑎𝑟𝑡</m:t>
                                </m:r>
                              </m:sub>
                            </m:sSub>
                          </m:e>
                        </m:d>
                        <m:r>
                          <a:rPr lang="it-IT" sz="16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it-IT" sz="16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it-IT" sz="16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charset="0"/>
                                            <a:ea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charset="0"/>
                                              </a:rPr>
                                              <m:t>𝑠𝑡𝑎𝑟𝑡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it-IT" sz="1600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𝜏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  <m:r>
                          <a:rPr lang="it-IT" sz="1600" i="1">
                            <a:solidFill>
                              <a:schemeClr val="accent2"/>
                            </a:solidFill>
                            <a:latin typeface="Cambria Math" charset="0"/>
                            <a:ea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𝑒𝑛𝑑</m:t>
                                </m:r>
                              </m:sub>
                            </m:sSub>
                          </m:e>
                        </m:d>
                        <m:r>
                          <a:rPr lang="it-IT" sz="16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−(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  <m:r>
                                      <a:rPr lang="it-IT" sz="1600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charset="0"/>
                                            <a:ea typeface="Cambria Math"/>
                                          </a:rPr>
                                          <m:t>𝑒𝑛𝑑</m:t>
                                        </m:r>
                                      </m:sub>
                                    </m:sSub>
                                    <m:r>
                                      <a:rPr lang="it-IT" sz="1600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it-IT" sz="1600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𝜏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cs typeface="Adobe Devanagari" panose="02040503050201020203" pitchFamily="18" charset="0"/>
                  </a:rPr>
                  <a:t>;	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cs typeface="Adobe Devanagari" panose="02040503050201020203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τ</m:t>
                    </m:r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 charset="0"/>
                        <a:ea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it-IT" sz="1600" b="0" i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b="0" i="0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Cambria Math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1600" b="0" i="0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Cambria Math"/>
                              </a:rPr>
                              <m:t>L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b="0" i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it-IT" sz="1600" b="0" i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it-IT" sz="1600" dirty="0">
                  <a:solidFill>
                    <a:schemeClr val="bg1"/>
                  </a:solidFill>
                  <a:latin typeface="Candara" panose="020E0502030303020204" pitchFamily="34" charset="0"/>
                  <a:ea typeface="Cambria Math"/>
                  <a:cs typeface="Adobe Devanagari" panose="02040503050201020203" pitchFamily="18" charset="0"/>
                </a:endParaRPr>
              </a:p>
              <a:p>
                <a:pPr>
                  <a:spcAft>
                    <a:spcPts val="600"/>
                  </a:spcAft>
                </a:pPr>
                <a:endParaRPr lang="it-IT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/>
                  <a:cs typeface="Adobe Devanagari" panose="02040503050201020203" pitchFamily="18" charset="0"/>
                </a:endParaRPr>
              </a:p>
            </p:txBody>
          </p:sp>
        </mc:Choice>
        <mc:Fallback xmlns="">
          <p:sp>
            <p:nvSpPr>
              <p:cNvPr id="3" name="Rectangle 37">
                <a:extLst>
                  <a:ext uri="{FF2B5EF4-FFF2-40B4-BE49-F238E27FC236}">
                    <a16:creationId xmlns:a16="http://schemas.microsoft.com/office/drawing/2014/main" id="{5CE55B8A-8C5C-AAA5-D950-3D7D01A5AF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7" y="1949656"/>
                <a:ext cx="11357290" cy="1021305"/>
              </a:xfrm>
              <a:prstGeom prst="rect">
                <a:avLst/>
              </a:prstGeom>
              <a:blipFill>
                <a:blip r:embed="rId5"/>
                <a:stretch>
                  <a:fillRect l="-223" t="-25926" b="-283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1262C3FD-0BFF-2D2F-9E4A-1F3C2D44B910}"/>
              </a:ext>
            </a:extLst>
          </p:cNvPr>
          <p:cNvSpPr txBox="1"/>
          <p:nvPr/>
        </p:nvSpPr>
        <p:spPr>
          <a:xfrm>
            <a:off x="127276" y="773335"/>
            <a:ext cx="7662377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cs typeface="Adobe Devanagari" panose="02040503050201020203" pitchFamily="18" charset="0"/>
              </a:rPr>
              <a:t>The </a:t>
            </a:r>
            <a:r>
              <a:rPr lang="it-IT" dirty="0" err="1">
                <a:solidFill>
                  <a:schemeClr val="bg1"/>
                </a:solidFill>
                <a:cs typeface="Adobe Devanagari" panose="02040503050201020203" pitchFamily="18" charset="0"/>
              </a:rPr>
              <a:t>response</a:t>
            </a:r>
            <a:r>
              <a:rPr lang="it-IT" dirty="0">
                <a:solidFill>
                  <a:schemeClr val="bg1"/>
                </a:solidFill>
                <a:cs typeface="Adobe Devanagari" panose="02040503050201020203" pitchFamily="18" charset="0"/>
              </a:rPr>
              <a:t> of a </a:t>
            </a:r>
            <a:r>
              <a:rPr lang="it-IT" dirty="0" err="1">
                <a:solidFill>
                  <a:schemeClr val="bg1"/>
                </a:solidFill>
                <a:cs typeface="Adobe Devanagari" panose="02040503050201020203" pitchFamily="18" charset="0"/>
              </a:rPr>
              <a:t>Lorentzian</a:t>
            </a:r>
            <a:r>
              <a:rPr lang="it-IT" dirty="0">
                <a:solidFill>
                  <a:schemeClr val="bg1"/>
                </a:solidFill>
                <a:cs typeface="Adobe Devanagari" panose="02040503050201020203" pitchFamily="18" charset="0"/>
              </a:rPr>
              <a:t> network to an </a:t>
            </a:r>
            <a:r>
              <a:rPr lang="it-IT" b="1" dirty="0">
                <a:solidFill>
                  <a:schemeClr val="bg1"/>
                </a:solidFill>
                <a:cs typeface="Adobe Devanagari" panose="02040503050201020203" pitchFamily="18" charset="0"/>
              </a:rPr>
              <a:t>RF </a:t>
            </a:r>
            <a:r>
              <a:rPr lang="it-IT" b="1" dirty="0" err="1">
                <a:solidFill>
                  <a:schemeClr val="bg1"/>
                </a:solidFill>
                <a:cs typeface="Adobe Devanagari" panose="02040503050201020203" pitchFamily="18" charset="0"/>
              </a:rPr>
              <a:t>rectangular</a:t>
            </a:r>
            <a:r>
              <a:rPr lang="it-IT" b="1" dirty="0">
                <a:solidFill>
                  <a:schemeClr val="bg1"/>
                </a:solidFill>
                <a:cs typeface="Adobe Devanagari" panose="02040503050201020203" pitchFamily="18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cs typeface="Adobe Devanagari" panose="02040503050201020203" pitchFamily="18" charset="0"/>
              </a:rPr>
              <a:t>pulse</a:t>
            </a:r>
            <a:r>
              <a:rPr lang="it-IT" b="1" dirty="0">
                <a:solidFill>
                  <a:schemeClr val="bg1"/>
                </a:solidFill>
                <a:cs typeface="Adobe Devanagari" panose="02040503050201020203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cs typeface="Adobe Devanagari" panose="02040503050201020203" pitchFamily="18" charset="0"/>
              </a:rPr>
              <a:t>is</a:t>
            </a:r>
            <a:r>
              <a:rPr lang="it-IT" dirty="0">
                <a:solidFill>
                  <a:schemeClr val="bg1"/>
                </a:solidFill>
                <a:cs typeface="Adobe Devanagari" panose="02040503050201020203" pitchFamily="18" charset="0"/>
              </a:rPr>
              <a:t>:</a:t>
            </a:r>
            <a:r>
              <a:rPr lang="it-IT" dirty="0">
                <a:cs typeface="Adobe Devanagari" panose="02040503050201020203" pitchFamily="18" charset="0"/>
              </a:rPr>
              <a:t>: </a:t>
            </a:r>
            <a:endParaRPr lang="en-US" dirty="0">
              <a:cs typeface="Adobe Devanagari" panose="02040503050201020203" pitchFamily="18" charset="0"/>
            </a:endParaRP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83928099-D6FA-1DE6-E749-87E56F21863D}"/>
              </a:ext>
            </a:extLst>
          </p:cNvPr>
          <p:cNvGrpSpPr/>
          <p:nvPr/>
        </p:nvGrpSpPr>
        <p:grpSpPr>
          <a:xfrm>
            <a:off x="9195523" y="817156"/>
            <a:ext cx="3027339" cy="1439908"/>
            <a:chOff x="7389487" y="562523"/>
            <a:chExt cx="3418593" cy="15698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EBB810A7-6823-6E5C-BD7F-9F807667E952}"/>
                    </a:ext>
                  </a:extLst>
                </p:cNvPr>
                <p:cNvSpPr txBox="1"/>
                <p:nvPr/>
              </p:nvSpPr>
              <p:spPr>
                <a:xfrm>
                  <a:off x="7488980" y="908619"/>
                  <a:ext cx="9349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EBB810A7-6823-6E5C-BD7F-9F807667E9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8980" y="908619"/>
                  <a:ext cx="934948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B60B2090-CF26-2F44-B79F-8F019C870706}"/>
                    </a:ext>
                  </a:extLst>
                </p:cNvPr>
                <p:cNvSpPr txBox="1"/>
                <p:nvPr/>
              </p:nvSpPr>
              <p:spPr>
                <a:xfrm>
                  <a:off x="7389487" y="562523"/>
                  <a:ext cx="9349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B60B2090-CF26-2F44-B79F-8F019C8707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9487" y="562523"/>
                  <a:ext cx="934948" cy="307777"/>
                </a:xfrm>
                <a:prstGeom prst="rect">
                  <a:avLst/>
                </a:prstGeom>
                <a:blipFill>
                  <a:blip r:embed="rId7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12694C41-89AF-AE92-62AA-B9164FB40ED3}"/>
                    </a:ext>
                  </a:extLst>
                </p:cNvPr>
                <p:cNvSpPr txBox="1"/>
                <p:nvPr/>
              </p:nvSpPr>
              <p:spPr>
                <a:xfrm>
                  <a:off x="9873131" y="1824621"/>
                  <a:ext cx="934949" cy="3077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12694C41-89AF-AE92-62AA-B9164FB40E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3131" y="1824621"/>
                  <a:ext cx="934949" cy="30777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0DAD9527-7708-0309-A46F-C49085EA741B}"/>
                    </a:ext>
                  </a:extLst>
                </p:cNvPr>
                <p:cNvSpPr txBox="1"/>
                <p:nvPr/>
              </p:nvSpPr>
              <p:spPr>
                <a:xfrm>
                  <a:off x="8002804" y="1797841"/>
                  <a:ext cx="9349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𝑠𝑡𝑎𝑟𝑡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0DAD9527-7708-0309-A46F-C49085EA74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2804" y="1797841"/>
                  <a:ext cx="934948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EE7979BF-4B73-34BA-9CF4-39596D02C6C9}"/>
                    </a:ext>
                  </a:extLst>
                </p:cNvPr>
                <p:cNvSpPr txBox="1"/>
                <p:nvPr/>
              </p:nvSpPr>
              <p:spPr>
                <a:xfrm>
                  <a:off x="9053748" y="1788071"/>
                  <a:ext cx="9349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𝑒𝑛𝑑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EE7979BF-4B73-34BA-9CF4-39596D02C6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3748" y="1788071"/>
                  <a:ext cx="934948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Immagine 17">
            <a:extLst>
              <a:ext uri="{FF2B5EF4-FFF2-40B4-BE49-F238E27FC236}">
                <a16:creationId xmlns:a16="http://schemas.microsoft.com/office/drawing/2014/main" id="{B461005E-57E9-6EAF-30D0-98B9C56668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63197" y="871657"/>
            <a:ext cx="2579544" cy="113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84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83AFBD-F998-9F88-8527-919DAF3EA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86B4A575-F8FD-6C67-CFAC-429075C240FF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68DB6ECD-0C81-82D9-6E08-C80E521D5971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LORENTZIAN NETWORK RESPONSE– RF STEP PULSE REFLECTED BY A RESONANT CAVITY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5CF390-4451-4528-2208-014E4D7F3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875B8E-1F6F-7490-417D-302DC8F4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7A0A86-7301-F59C-59BD-CBDFAC783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8961A97C-3698-3FAD-577E-E7C562A1CF43}"/>
                  </a:ext>
                </a:extLst>
              </p:cNvPr>
              <p:cNvSpPr/>
              <p:nvPr/>
            </p:nvSpPr>
            <p:spPr>
              <a:xfrm>
                <a:off x="0" y="2325186"/>
                <a:ext cx="1216948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𝐹𝑊𝐷</m:t>
                        </m:r>
                      </m:sub>
                    </m:sSub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/>
                      </a:rPr>
                      <m:t>𝑡</m:t>
                    </m:r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/>
                      </a:rPr>
                      <m:t>𝑡</m:t>
                    </m:r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it-IT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𝑠𝑡𝑎𝑟𝑡</m:t>
                        </m:r>
                      </m:sub>
                    </m:sSub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/>
                      </a:rPr>
                      <m:t>)∙</m:t>
                    </m:r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d>
                      <m:dPr>
                        <m:ctrlP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16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it-IT" sz="16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(</m:t>
                        </m:r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𝑠𝑡𝑎𝑟𝑡</m:t>
                            </m:r>
                          </m:sub>
                        </m:sSub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8961A97C-3698-3FAD-577E-E7C562A1CF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25186"/>
                <a:ext cx="12169485" cy="338554"/>
              </a:xfrm>
              <a:prstGeom prst="rect">
                <a:avLst/>
              </a:prstGeom>
              <a:blipFill>
                <a:blip r:embed="rId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DC0ECA5B-DA60-8E2F-1861-7ABD3F7C11C7}"/>
                  </a:ext>
                </a:extLst>
              </p:cNvPr>
              <p:cNvSpPr/>
              <p:nvPr/>
            </p:nvSpPr>
            <p:spPr>
              <a:xfrm>
                <a:off x="0" y="1410205"/>
                <a:ext cx="12169485" cy="640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𝑹𝑭</m:t>
                          </m:r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it-IT" sz="1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𝑭𝑾𝑫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</m:num>
                            <m:den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it-IT" sz="16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it-IT" sz="16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den>
                          </m:f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type m:val="lin"/>
                                  <m:ctrlPr>
                                    <a:rPr lang="it-IT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𝑸</m:t>
                                      </m:r>
                                    </m:e>
                                    <m:sub>
                                      <m:r>
                                        <a:rPr lang="it-IT" sz="16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𝑳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sSup>
                                <m:sSupPr>
                                  <m:ctrlPr>
                                    <a:rPr lang="it-IT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it-IT" sz="1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sz="1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𝒔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it-IT" sz="16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16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𝝎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16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</a:rPr>
                                                <m:t>𝟎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it-IT" sz="16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it-IT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𝑸</m:t>
                                      </m:r>
                                    </m:e>
                                    <m:sub>
                                      <m:r>
                                        <a:rPr lang="it-IT" sz="16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𝑳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den>
                          </m:f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−</m:t>
                          </m:r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1600" b="1" i="1" dirty="0">
                  <a:solidFill>
                    <a:schemeClr val="bg1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DC0ECA5B-DA60-8E2F-1861-7ABD3F7C11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10205"/>
                <a:ext cx="12169485" cy="640303"/>
              </a:xfrm>
              <a:prstGeom prst="rect">
                <a:avLst/>
              </a:prstGeom>
              <a:blipFill>
                <a:blip r:embed="rId4"/>
                <a:stretch>
                  <a:fillRect t="-57692" b="-903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tangolo 15">
            <a:extLst>
              <a:ext uri="{FF2B5EF4-FFF2-40B4-BE49-F238E27FC236}">
                <a16:creationId xmlns:a16="http://schemas.microsoft.com/office/drawing/2014/main" id="{B6435D70-1B3B-4128-9918-ADE400B1520B}"/>
              </a:ext>
            </a:extLst>
          </p:cNvPr>
          <p:cNvSpPr/>
          <p:nvPr/>
        </p:nvSpPr>
        <p:spPr>
          <a:xfrm>
            <a:off x="22514" y="2282361"/>
            <a:ext cx="4572000" cy="4234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cs typeface="Adobe Devanagari" panose="02040503050201020203" pitchFamily="18" charset="0"/>
              </a:rPr>
              <a:t>In time domain:</a:t>
            </a:r>
            <a:endParaRPr lang="en-US" sz="1600" dirty="0">
              <a:solidFill>
                <a:schemeClr val="bg1"/>
              </a:solidFill>
              <a:cs typeface="Adobe Devanagari" panose="02040503050201020203" pitchFamily="18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F36527F5-7568-51AE-57BA-E54812EFE3E1}"/>
              </a:ext>
            </a:extLst>
          </p:cNvPr>
          <p:cNvSpPr/>
          <p:nvPr/>
        </p:nvSpPr>
        <p:spPr>
          <a:xfrm>
            <a:off x="-2" y="853043"/>
            <a:ext cx="9144001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cs typeface="Adobe Devanagari" panose="02040503050201020203" pitchFamily="18" charset="0"/>
              </a:rPr>
              <a:t>The </a:t>
            </a:r>
            <a:r>
              <a:rPr lang="it-IT" sz="1600" b="1" dirty="0" err="1">
                <a:solidFill>
                  <a:schemeClr val="bg1"/>
                </a:solidFill>
                <a:cs typeface="Adobe Devanagari" panose="02040503050201020203" pitchFamily="18" charset="0"/>
              </a:rPr>
              <a:t>reflected</a:t>
            </a:r>
            <a:r>
              <a:rPr lang="it-IT" sz="1600" b="1" dirty="0">
                <a:solidFill>
                  <a:schemeClr val="bg1"/>
                </a:solidFill>
                <a:cs typeface="Adobe Devanagari" panose="02040503050201020203" pitchFamily="18" charset="0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cs typeface="Adobe Devanagari" panose="02040503050201020203" pitchFamily="18" charset="0"/>
              </a:rPr>
              <a:t>wave</a:t>
            </a:r>
            <a:r>
              <a:rPr lang="it-IT" sz="1600" b="1" dirty="0">
                <a:solidFill>
                  <a:schemeClr val="bg1"/>
                </a:solidFill>
                <a:cs typeface="Adobe Devanagari" panose="02040503050201020203" pitchFamily="18" charset="0"/>
              </a:rPr>
              <a:t> </a:t>
            </a:r>
            <a:r>
              <a:rPr lang="it-IT" sz="1600" dirty="0">
                <a:solidFill>
                  <a:schemeClr val="bg1"/>
                </a:solidFill>
                <a:cs typeface="Adobe Devanagari" panose="02040503050201020203" pitchFamily="18" charset="0"/>
              </a:rPr>
              <a:t>of a </a:t>
            </a:r>
            <a:r>
              <a:rPr lang="it-IT" sz="1600" dirty="0" err="1">
                <a:solidFill>
                  <a:schemeClr val="bg1"/>
                </a:solidFill>
                <a:cs typeface="Adobe Devanagari" panose="02040503050201020203" pitchFamily="18" charset="0"/>
              </a:rPr>
              <a:t>resonant</a:t>
            </a:r>
            <a:r>
              <a:rPr lang="it-IT" sz="1600" dirty="0">
                <a:solidFill>
                  <a:schemeClr val="bg1"/>
                </a:solidFill>
                <a:cs typeface="Adobe Devanagari" panose="02040503050201020203" pitchFamily="18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cs typeface="Adobe Devanagari" panose="02040503050201020203" pitchFamily="18" charset="0"/>
              </a:rPr>
              <a:t>cavity</a:t>
            </a:r>
            <a:r>
              <a:rPr lang="it-IT" sz="1600" dirty="0">
                <a:solidFill>
                  <a:schemeClr val="bg1"/>
                </a:solidFill>
                <a:cs typeface="Adobe Devanagari" panose="02040503050201020203" pitchFamily="18" charset="0"/>
              </a:rPr>
              <a:t> to an </a:t>
            </a:r>
            <a:r>
              <a:rPr lang="it-IT" sz="1600" b="1" dirty="0">
                <a:solidFill>
                  <a:schemeClr val="bg1"/>
                </a:solidFill>
                <a:cs typeface="Adobe Devanagari" panose="02040503050201020203" pitchFamily="18" charset="0"/>
              </a:rPr>
              <a:t>RF step </a:t>
            </a:r>
            <a:r>
              <a:rPr lang="it-IT" sz="1600" b="1" dirty="0" err="1">
                <a:solidFill>
                  <a:schemeClr val="bg1"/>
                </a:solidFill>
                <a:cs typeface="Adobe Devanagari" panose="02040503050201020203" pitchFamily="18" charset="0"/>
              </a:rPr>
              <a:t>pulse</a:t>
            </a:r>
            <a:r>
              <a:rPr lang="it-IT" sz="1600" b="1" dirty="0">
                <a:solidFill>
                  <a:schemeClr val="bg1"/>
                </a:solidFill>
                <a:cs typeface="Adobe Devanagari" panose="02040503050201020203" pitchFamily="18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cs typeface="Adobe Devanagari" panose="02040503050201020203" pitchFamily="18" charset="0"/>
              </a:rPr>
              <a:t>has</a:t>
            </a:r>
            <a:r>
              <a:rPr lang="it-IT" sz="1600" dirty="0">
                <a:solidFill>
                  <a:schemeClr val="bg1"/>
                </a:solidFill>
                <a:cs typeface="Adobe Devanagari" panose="02040503050201020203" pitchFamily="18" charset="0"/>
              </a:rPr>
              <a:t> the following transfer function: </a:t>
            </a:r>
            <a:endParaRPr lang="en-US" sz="1600" dirty="0">
              <a:solidFill>
                <a:schemeClr val="bg1"/>
              </a:solidFill>
              <a:cs typeface="Adobe Devanagari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9">
                <a:extLst>
                  <a:ext uri="{FF2B5EF4-FFF2-40B4-BE49-F238E27FC236}">
                    <a16:creationId xmlns:a16="http://schemas.microsoft.com/office/drawing/2014/main" id="{8209567F-8F4D-EC6B-8761-9F22437DAC35}"/>
                  </a:ext>
                </a:extLst>
              </p:cNvPr>
              <p:cNvSpPr/>
              <p:nvPr/>
            </p:nvSpPr>
            <p:spPr>
              <a:xfrm>
                <a:off x="22514" y="2917868"/>
                <a:ext cx="12169485" cy="717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𝑅𝐹</m:t>
                          </m:r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it-IT" sz="16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𝑠𝑡𝑎𝑟𝑡</m:t>
                              </m:r>
                            </m:sub>
                          </m:sSub>
                        </m:e>
                      </m:d>
                      <m:r>
                        <a:rPr lang="it-IT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it-IT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d>
                        <m:dPr>
                          <m:ctrlP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1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𝑠𝑡𝑎𝑟𝑡</m:t>
                              </m:r>
                            </m:sub>
                          </m:sSub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e>
                      </m:d>
                      <m:r>
                        <a:rPr lang="it-IT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it-IT" sz="1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it-IT" sz="1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it-IT" sz="1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it-IT" sz="1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den>
                          </m:f>
                          <m:d>
                            <m:d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it-IT" sz="1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(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  <m:r>
                                        <a:rPr lang="it-IT" sz="1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it-IT" sz="1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it-IT" sz="16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𝑠𝑡𝑎𝑟𝑡</m:t>
                                          </m:r>
                                        </m:sub>
                                      </m:sSub>
                                      <m:r>
                                        <a:rPr lang="it-IT" sz="1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it-IT" sz="1600" i="1" dirty="0">
                  <a:solidFill>
                    <a:schemeClr val="bg1"/>
                  </a:solidFill>
                  <a:latin typeface="Candara" panose="020E0502030303020204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18" name="Rectangle 9">
                <a:extLst>
                  <a:ext uri="{FF2B5EF4-FFF2-40B4-BE49-F238E27FC236}">
                    <a16:creationId xmlns:a16="http://schemas.microsoft.com/office/drawing/2014/main" id="{8209567F-8F4D-EC6B-8761-9F22437DAC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4" y="2917868"/>
                <a:ext cx="12169485" cy="7172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D6AD396-67E7-0709-AEC7-22BBA0E5F5B0}"/>
              </a:ext>
            </a:extLst>
          </p:cNvPr>
          <p:cNvSpPr txBox="1"/>
          <p:nvPr/>
        </p:nvSpPr>
        <p:spPr>
          <a:xfrm>
            <a:off x="22513" y="3795721"/>
            <a:ext cx="7180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 the case of </a:t>
            </a:r>
            <a:r>
              <a:rPr lang="en-US" b="1" dirty="0">
                <a:solidFill>
                  <a:schemeClr val="bg1"/>
                </a:solidFill>
              </a:rPr>
              <a:t>over-coupled</a:t>
            </a:r>
            <a:r>
              <a:rPr lang="en-US" dirty="0">
                <a:solidFill>
                  <a:schemeClr val="bg1"/>
                </a:solidFill>
              </a:rPr>
              <a:t> cavity (𝜷&gt;𝟏), the reflected wave shape is: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2DECC280-8C53-7FEE-8143-757FE1F80B5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5559"/>
          <a:stretch/>
        </p:blipFill>
        <p:spPr>
          <a:xfrm>
            <a:off x="5238622" y="4184882"/>
            <a:ext cx="5535770" cy="2339132"/>
          </a:xfrm>
          <a:prstGeom prst="rect">
            <a:avLst/>
          </a:prstGeom>
        </p:spPr>
      </p:pic>
      <p:grpSp>
        <p:nvGrpSpPr>
          <p:cNvPr id="13" name="Gruppo 12">
            <a:extLst>
              <a:ext uri="{FF2B5EF4-FFF2-40B4-BE49-F238E27FC236}">
                <a16:creationId xmlns:a16="http://schemas.microsoft.com/office/drawing/2014/main" id="{17EB7493-A8A2-DA21-1121-367979AA1609}"/>
              </a:ext>
            </a:extLst>
          </p:cNvPr>
          <p:cNvGrpSpPr/>
          <p:nvPr/>
        </p:nvGrpSpPr>
        <p:grpSpPr>
          <a:xfrm>
            <a:off x="323440" y="4613736"/>
            <a:ext cx="3640431" cy="1419764"/>
            <a:chOff x="983840" y="4613736"/>
            <a:chExt cx="3640431" cy="1419764"/>
          </a:xfrm>
        </p:grpSpPr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5AEA5F12-31B3-0257-B882-FF3A14BFE405}"/>
                </a:ext>
              </a:extLst>
            </p:cNvPr>
            <p:cNvGrpSpPr/>
            <p:nvPr/>
          </p:nvGrpSpPr>
          <p:grpSpPr>
            <a:xfrm>
              <a:off x="983840" y="4613736"/>
              <a:ext cx="1536604" cy="1419764"/>
              <a:chOff x="7912861" y="781420"/>
              <a:chExt cx="1707795" cy="13778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CasellaDiTesto 6">
                    <a:extLst>
                      <a:ext uri="{FF2B5EF4-FFF2-40B4-BE49-F238E27FC236}">
                        <a16:creationId xmlns:a16="http://schemas.microsoft.com/office/drawing/2014/main" id="{3C2D67FA-0E46-8358-8EB3-A63DAFBBB903}"/>
                      </a:ext>
                    </a:extLst>
                  </p:cNvPr>
                  <p:cNvSpPr txBox="1"/>
                  <p:nvPr/>
                </p:nvSpPr>
                <p:spPr>
                  <a:xfrm>
                    <a:off x="8218184" y="1093814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CasellaDiTesto 6">
                    <a:extLst>
                      <a:ext uri="{FF2B5EF4-FFF2-40B4-BE49-F238E27FC236}">
                        <a16:creationId xmlns:a16="http://schemas.microsoft.com/office/drawing/2014/main" id="{3C2D67FA-0E46-8358-8EB3-A63DAFBBB9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18184" y="1093814"/>
                    <a:ext cx="934948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CasellaDiTesto 7">
                    <a:extLst>
                      <a:ext uri="{FF2B5EF4-FFF2-40B4-BE49-F238E27FC236}">
                        <a16:creationId xmlns:a16="http://schemas.microsoft.com/office/drawing/2014/main" id="{3DB8682C-1D20-8587-832D-49322CAC6B48}"/>
                      </a:ext>
                    </a:extLst>
                  </p:cNvPr>
                  <p:cNvSpPr txBox="1"/>
                  <p:nvPr/>
                </p:nvSpPr>
                <p:spPr>
                  <a:xfrm>
                    <a:off x="7912861" y="781420"/>
                    <a:ext cx="934949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𝐹𝑊𝐷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CasellaDiTesto 7">
                    <a:extLst>
                      <a:ext uri="{FF2B5EF4-FFF2-40B4-BE49-F238E27FC236}">
                        <a16:creationId xmlns:a16="http://schemas.microsoft.com/office/drawing/2014/main" id="{3DB8682C-1D20-8587-832D-49322CAC6B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2861" y="781420"/>
                    <a:ext cx="934949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CasellaDiTesto 8">
                    <a:extLst>
                      <a:ext uri="{FF2B5EF4-FFF2-40B4-BE49-F238E27FC236}">
                        <a16:creationId xmlns:a16="http://schemas.microsoft.com/office/drawing/2014/main" id="{29CBC329-8455-4DF6-0AFE-DF744D1FA428}"/>
                      </a:ext>
                    </a:extLst>
                  </p:cNvPr>
                  <p:cNvSpPr txBox="1"/>
                  <p:nvPr/>
                </p:nvSpPr>
                <p:spPr>
                  <a:xfrm>
                    <a:off x="8685708" y="1851532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𝑠𝑡𝑎𝑟𝑡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CasellaDiTesto 8">
                    <a:extLst>
                      <a:ext uri="{FF2B5EF4-FFF2-40B4-BE49-F238E27FC236}">
                        <a16:creationId xmlns:a16="http://schemas.microsoft.com/office/drawing/2014/main" id="{29CBC329-8455-4DF6-0AFE-DF744D1FA4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85708" y="1851532"/>
                    <a:ext cx="934948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067F2410-DAF0-73FB-AB49-404354D73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85478" y="4774027"/>
              <a:ext cx="3138793" cy="981480"/>
            </a:xfrm>
            <a:prstGeom prst="rect">
              <a:avLst/>
            </a:prstGeom>
          </p:spPr>
        </p:pic>
      </p:grpSp>
      <p:sp>
        <p:nvSpPr>
          <p:cNvPr id="19" name="Right Arrow 5">
            <a:extLst>
              <a:ext uri="{FF2B5EF4-FFF2-40B4-BE49-F238E27FC236}">
                <a16:creationId xmlns:a16="http://schemas.microsoft.com/office/drawing/2014/main" id="{707976CA-33E3-FD30-25B5-760FD52ADB31}"/>
              </a:ext>
            </a:extLst>
          </p:cNvPr>
          <p:cNvSpPr/>
          <p:nvPr/>
        </p:nvSpPr>
        <p:spPr>
          <a:xfrm rot="10800000" flipH="1" flipV="1">
            <a:off x="4399759" y="5188126"/>
            <a:ext cx="642265" cy="396040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5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D41B08-D81F-0499-876B-BDA363F3C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A7309B80-7550-A2E7-BD26-A3DC6CEB8C2E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369970B2-2EDB-A109-5B4B-481B02BE1DA1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LORENTZIAN NETWORK RESPONSE– RF RECTANGULAR PULSE REFLECTED BY A RESONANT CAVITY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88DE3F-EB7D-AA22-4237-350ECB74F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CA542E-B808-5FB2-744C-DC383EAF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E55C38-0F3D-2F99-534D-7DE8310E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5CDAE324-BC3A-7F3E-6099-6D5E76031423}"/>
              </a:ext>
            </a:extLst>
          </p:cNvPr>
          <p:cNvGrpSpPr/>
          <p:nvPr/>
        </p:nvGrpSpPr>
        <p:grpSpPr>
          <a:xfrm>
            <a:off x="4331676" y="1422100"/>
            <a:ext cx="7545802" cy="5034264"/>
            <a:chOff x="2073056" y="3276599"/>
            <a:chExt cx="8657726" cy="5254728"/>
          </a:xfrm>
        </p:grpSpPr>
        <p:sp>
          <p:nvSpPr>
            <p:cNvPr id="8" name="AutoShape 6" descr="Graphs of Vin(t) and Vout(t)">
              <a:extLst>
                <a:ext uri="{FF2B5EF4-FFF2-40B4-BE49-F238E27FC236}">
                  <a16:creationId xmlns:a16="http://schemas.microsoft.com/office/drawing/2014/main" id="{CFDB3D41-5DEC-DE55-7D60-32127F63E00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599" y="3276599"/>
              <a:ext cx="3019245" cy="3019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C337A869-2526-6D51-3D72-7DC324C63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6784" r="12347"/>
            <a:stretch/>
          </p:blipFill>
          <p:spPr>
            <a:xfrm>
              <a:off x="2073056" y="5523995"/>
              <a:ext cx="8657726" cy="3007332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BA8BEE1-8C85-70D6-7DB2-E292413B5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0720" t="6784" b="75285"/>
            <a:stretch/>
          </p:blipFill>
          <p:spPr>
            <a:xfrm>
              <a:off x="7453221" y="5999024"/>
              <a:ext cx="916640" cy="57849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85AB84E6-0225-8812-467B-0BF4D7C512A4}"/>
                  </a:ext>
                </a:extLst>
              </p:cNvPr>
              <p:cNvSpPr/>
              <p:nvPr/>
            </p:nvSpPr>
            <p:spPr>
              <a:xfrm>
                <a:off x="0" y="962222"/>
                <a:ext cx="12169485" cy="362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it-IT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𝐹𝑊𝐷</m:t>
                        </m:r>
                      </m:sub>
                    </m:sSub>
                    <m:r>
                      <a:rPr lang="it-IT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it-IT" i="1" smtClean="0">
                        <a:solidFill>
                          <a:schemeClr val="bg1"/>
                        </a:solidFill>
                        <a:latin typeface="Cambria Math"/>
                      </a:rPr>
                      <m:t>𝑡</m:t>
                    </m:r>
                    <m:r>
                      <a:rPr lang="it-IT" i="1" smtClean="0">
                        <a:solidFill>
                          <a:schemeClr val="bg1"/>
                        </a:solidFill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it-IT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sz="1600" i="1">
                        <a:solidFill>
                          <a:schemeClr val="bg1"/>
                        </a:solidFill>
                        <a:latin typeface="Cambria Math"/>
                      </a:rPr>
                      <m:t>∙</m:t>
                    </m:r>
                    <m:r>
                      <a:rPr lang="it-IT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d>
                      <m:dPr>
                        <m:ctrlPr>
                          <a:rPr lang="it-IT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it-IT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it-IT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it-IT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𝑡</m:t>
                        </m:r>
                        <m:r>
                          <a:rPr lang="it-IT" sz="16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it-IT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it-IT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it-IT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𝑒𝑛𝑑</m:t>
                            </m:r>
                          </m:sub>
                        </m:sSub>
                        <m:r>
                          <a:rPr lang="it-IT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1600" i="1" dirty="0">
                            <a:solidFill>
                              <a:schemeClr val="bg1"/>
                            </a:solidFill>
                            <a:latin typeface="Candara" panose="020E0502030303020204" pitchFamily="34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85AB84E6-0225-8812-467B-0BF4D7C512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62222"/>
                <a:ext cx="12169485" cy="362984"/>
              </a:xfrm>
              <a:prstGeom prst="rect">
                <a:avLst/>
              </a:prstGeom>
              <a:blipFill>
                <a:blip r:embed="rId4"/>
                <a:stretch>
                  <a:fillRect b="-220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tangolo 15">
            <a:extLst>
              <a:ext uri="{FF2B5EF4-FFF2-40B4-BE49-F238E27FC236}">
                <a16:creationId xmlns:a16="http://schemas.microsoft.com/office/drawing/2014/main" id="{A84820ED-902E-E229-3D46-A40A8BB2AAB7}"/>
              </a:ext>
            </a:extLst>
          </p:cNvPr>
          <p:cNvSpPr/>
          <p:nvPr/>
        </p:nvSpPr>
        <p:spPr>
          <a:xfrm>
            <a:off x="22514" y="919397"/>
            <a:ext cx="4572000" cy="4234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cs typeface="Adobe Devanagari" panose="02040503050201020203" pitchFamily="18" charset="0"/>
              </a:rPr>
              <a:t>In time domain:</a:t>
            </a:r>
            <a:endParaRPr lang="en-US" sz="1600" dirty="0">
              <a:solidFill>
                <a:schemeClr val="bg1"/>
              </a:solidFill>
              <a:cs typeface="Adobe Devanagari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BC28D487-B160-36ED-926F-BFAD3C9BFA4D}"/>
                  </a:ext>
                </a:extLst>
              </p:cNvPr>
              <p:cNvSpPr txBox="1"/>
              <p:nvPr/>
            </p:nvSpPr>
            <p:spPr>
              <a:xfrm>
                <a:off x="7428199" y="1479285"/>
                <a:ext cx="879039" cy="276999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𝑠𝑡𝑎𝑟𝑡</m:t>
                          </m:r>
                        </m:sub>
                      </m:sSub>
                      <m:r>
                        <a:rPr lang="it-IT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BC28D487-B160-36ED-926F-BFAD3C9BF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199" y="1479285"/>
                <a:ext cx="879039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B257816B-E87D-8B5F-8B8E-9ACFB127A293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6711351" y="1275618"/>
            <a:ext cx="716848" cy="342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9">
                <a:extLst>
                  <a:ext uri="{FF2B5EF4-FFF2-40B4-BE49-F238E27FC236}">
                    <a16:creationId xmlns:a16="http://schemas.microsoft.com/office/drawing/2014/main" id="{0BB4AC02-2872-BADE-1F98-0DC9DC516C39}"/>
                  </a:ext>
                </a:extLst>
              </p:cNvPr>
              <p:cNvSpPr/>
              <p:nvPr/>
            </p:nvSpPr>
            <p:spPr>
              <a:xfrm>
                <a:off x="1" y="1848739"/>
                <a:ext cx="12191999" cy="679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16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16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RFL</m:t>
                          </m:r>
                        </m:sub>
                      </m:sSub>
                      <m:d>
                        <m:dPr>
                          <m:ctrlP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a:rPr lang="it-IT" sz="1600" i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1600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a:rPr lang="it-IT" sz="16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1600" b="0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it-IT" sz="1600" b="0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cos</m:t>
                      </m:r>
                      <m:d>
                        <m:dPr>
                          <m:ctrlP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6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it-IT" sz="16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it-IT" sz="1600" b="0" i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e>
                      </m:d>
                      <m:r>
                        <a:rPr lang="it-IT" sz="1600" b="0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it-IT" sz="160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d>
                            <m:dPr>
                              <m:ctrlP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it-IT" sz="1600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1600" i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β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it-IT" sz="1600" i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β</m:t>
                                  </m:r>
                                  <m:r>
                                    <a:rPr lang="it-IT" sz="1600" i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it-IT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sz="1600" i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it-IT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 i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a:rPr lang="it-IT" sz="1600" i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it-IT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sz="1600" i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t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sz="1600" i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τ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  <m:r>
                                <a:rPr lang="it-IT" sz="1600" i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it-IT" sz="1600" b="0" i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it-IT" sz="1600" i="1" smtClean="0">
                                  <a:solidFill>
                                    <a:srgbClr val="13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it-IT" sz="1600" i="0">
                                  <a:solidFill>
                                    <a:srgbClr val="1332FF"/>
                                  </a:solidFill>
                                  <a:latin typeface="Cambria Math"/>
                                </a:rPr>
                                <m:t>t</m:t>
                              </m:r>
                              <m:r>
                                <a:rPr lang="it-IT" sz="1600" b="0" i="0" smtClean="0">
                                  <a:solidFill>
                                    <a:srgbClr val="1332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1600" b="0" i="1" smtClean="0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𝑒𝑛𝑑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it-IT" sz="1600" i="1">
                                  <a:solidFill>
                                    <a:srgbClr val="1332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0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1600" i="0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β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it-IT" sz="1600" i="0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β</m:t>
                                  </m:r>
                                  <m:r>
                                    <a:rPr lang="it-IT" sz="1600" i="0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it-IT" sz="1600" i="1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sz="1600" i="0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it-IT" sz="1600" i="1">
                                          <a:solidFill>
                                            <a:srgbClr val="1332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600" i="1">
                                          <a:solidFill>
                                            <a:srgbClr val="1332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sz="1600" i="1">
                                          <a:solidFill>
                                            <a:srgbClr val="1332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it-IT" sz="1600" i="1">
                                              <a:solidFill>
                                                <a:srgbClr val="1332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ctrlPr>
                                                <a:rPr lang="it-IT" sz="1600" i="1" smtClean="0">
                                                  <a:solidFill>
                                                    <a:srgbClr val="1332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it-IT" sz="1600" b="0" i="1" smtClean="0">
                                                  <a:solidFill>
                                                    <a:srgbClr val="1332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it-IT" sz="1600" b="0" i="1" smtClean="0">
                                                  <a:solidFill>
                                                    <a:srgbClr val="1332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it-IT" sz="1600" b="0" i="1" smtClean="0">
                                                      <a:solidFill>
                                                        <a:srgbClr val="1332FF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sz="1600" b="0" i="1" smtClean="0">
                                                      <a:solidFill>
                                                        <a:srgbClr val="1332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sz="1600" b="0" i="1" smtClean="0">
                                                      <a:solidFill>
                                                        <a:srgbClr val="1332FF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  <m:t>𝑒𝑛𝑑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it-IT" sz="1600" i="1">
                                              <a:solidFill>
                                                <a:srgbClr val="1332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  <m:r>
                                <a:rPr lang="it-IT" sz="1600" i="0">
                                  <a:solidFill>
                                    <a:srgbClr val="1332FF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it-IT" sz="1600" b="0" dirty="0">
                  <a:solidFill>
                    <a:schemeClr val="bg1"/>
                  </a:solidFill>
                  <a:latin typeface="Candara" panose="020E0502030303020204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13" name="Rectangle 9">
                <a:extLst>
                  <a:ext uri="{FF2B5EF4-FFF2-40B4-BE49-F238E27FC236}">
                    <a16:creationId xmlns:a16="http://schemas.microsoft.com/office/drawing/2014/main" id="{0BB4AC02-2872-BADE-1F98-0DC9DC516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848739"/>
                <a:ext cx="12191999" cy="679097"/>
              </a:xfrm>
              <a:prstGeom prst="rect">
                <a:avLst/>
              </a:prstGeom>
              <a:blipFill>
                <a:blip r:embed="rId6"/>
                <a:stretch>
                  <a:fillRect t="-21818" b="-218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Arrow 5">
            <a:extLst>
              <a:ext uri="{FF2B5EF4-FFF2-40B4-BE49-F238E27FC236}">
                <a16:creationId xmlns:a16="http://schemas.microsoft.com/office/drawing/2014/main" id="{B47E68E1-9EE7-A193-E4F3-255DAFAF59DD}"/>
              </a:ext>
            </a:extLst>
          </p:cNvPr>
          <p:cNvSpPr/>
          <p:nvPr/>
        </p:nvSpPr>
        <p:spPr>
          <a:xfrm rot="10800000" flipH="1" flipV="1">
            <a:off x="3414859" y="4685565"/>
            <a:ext cx="642265" cy="396040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1218CA9E-7AFE-8103-6FB0-452BF05E49FB}"/>
              </a:ext>
            </a:extLst>
          </p:cNvPr>
          <p:cNvSpPr/>
          <p:nvPr/>
        </p:nvSpPr>
        <p:spPr>
          <a:xfrm>
            <a:off x="7445613" y="2814511"/>
            <a:ext cx="4618879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  <a:cs typeface="Adobe Devanagari" panose="02040503050201020203" pitchFamily="18" charset="0"/>
              </a:rPr>
              <a:t>The </a:t>
            </a:r>
            <a:r>
              <a:rPr lang="en-US" sz="1400" b="1" dirty="0">
                <a:solidFill>
                  <a:schemeClr val="bg1"/>
                </a:solidFill>
                <a:cs typeface="Adobe Devanagari" panose="02040503050201020203" pitchFamily="18" charset="0"/>
              </a:rPr>
              <a:t>RFL peak field </a:t>
            </a:r>
            <a:r>
              <a:rPr lang="en-US" sz="1400" dirty="0">
                <a:solidFill>
                  <a:schemeClr val="bg1"/>
                </a:solidFill>
                <a:cs typeface="Adobe Devanagari" panose="02040503050201020203" pitchFamily="18" charset="0"/>
              </a:rPr>
              <a:t>is </a:t>
            </a:r>
            <a:r>
              <a:rPr lang="en-US" sz="1400" b="1" dirty="0">
                <a:solidFill>
                  <a:schemeClr val="bg1"/>
                </a:solidFill>
                <a:cs typeface="Adobe Devanagari" panose="02040503050201020203" pitchFamily="18" charset="0"/>
              </a:rPr>
              <a:t>maximum</a:t>
            </a:r>
            <a:r>
              <a:rPr lang="en-US" sz="1400" dirty="0">
                <a:solidFill>
                  <a:schemeClr val="bg1"/>
                </a:solidFill>
                <a:cs typeface="Adobe Devanagari" panose="02040503050201020203" pitchFamily="18" charset="0"/>
              </a:rPr>
              <a:t> at the end of the FWD pulse (the </a:t>
            </a:r>
            <a:r>
              <a:rPr lang="en-US" sz="1400" b="1" dirty="0">
                <a:solidFill>
                  <a:schemeClr val="bg1"/>
                </a:solidFill>
                <a:cs typeface="Adobe Devanagari" panose="02040503050201020203" pitchFamily="18" charset="0"/>
              </a:rPr>
              <a:t>negative step sums in phase with the reflected wave</a:t>
            </a:r>
            <a:r>
              <a:rPr lang="en-US" sz="1400" dirty="0">
                <a:solidFill>
                  <a:schemeClr val="bg1"/>
                </a:solidFill>
                <a:cs typeface="Adobe Devanagari" panose="02040503050201020203" pitchFamily="18" charset="0"/>
              </a:rPr>
              <a:t>).</a:t>
            </a:r>
            <a:br>
              <a:rPr lang="en-US" sz="1400" dirty="0">
                <a:solidFill>
                  <a:schemeClr val="bg1"/>
                </a:solidFill>
                <a:cs typeface="Adobe Devanagari" panose="02040503050201020203" pitchFamily="18" charset="0"/>
              </a:rPr>
            </a:br>
            <a:r>
              <a:rPr lang="en-US" sz="1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Its value is larger than the peak of the FWD itself</a:t>
            </a:r>
            <a:r>
              <a:rPr lang="en-US" sz="1400" dirty="0">
                <a:solidFill>
                  <a:schemeClr val="bg1"/>
                </a:solidFill>
                <a:cs typeface="Adobe Devanagari" panose="02040503050201020203" pitchFamily="18" charset="0"/>
              </a:rPr>
              <a:t>.</a:t>
            </a: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FA214F5A-15B7-BA23-F303-9874DEAB055D}"/>
              </a:ext>
            </a:extLst>
          </p:cNvPr>
          <p:cNvGrpSpPr/>
          <p:nvPr/>
        </p:nvGrpSpPr>
        <p:grpSpPr>
          <a:xfrm>
            <a:off x="90996" y="4096862"/>
            <a:ext cx="3447862" cy="1692000"/>
            <a:chOff x="105559" y="4201992"/>
            <a:chExt cx="3447862" cy="1693786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95BFECDC-899E-2C40-4328-5498B489CB96}"/>
                </a:ext>
              </a:extLst>
            </p:cNvPr>
            <p:cNvGrpSpPr/>
            <p:nvPr/>
          </p:nvGrpSpPr>
          <p:grpSpPr>
            <a:xfrm>
              <a:off x="105559" y="4201992"/>
              <a:ext cx="3447862" cy="1693786"/>
              <a:chOff x="7272400" y="562523"/>
              <a:chExt cx="3487745" cy="15320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asellaDiTesto 16">
                    <a:extLst>
                      <a:ext uri="{FF2B5EF4-FFF2-40B4-BE49-F238E27FC236}">
                        <a16:creationId xmlns:a16="http://schemas.microsoft.com/office/drawing/2014/main" id="{CD6E9D6D-E0B5-AF5B-CF4C-EB9234738D5B}"/>
                      </a:ext>
                    </a:extLst>
                  </p:cNvPr>
                  <p:cNvSpPr txBox="1"/>
                  <p:nvPr/>
                </p:nvSpPr>
                <p:spPr>
                  <a:xfrm>
                    <a:off x="7272400" y="562523"/>
                    <a:ext cx="934949" cy="2783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𝐹𝑊𝐷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CasellaDiTesto 16">
                    <a:extLst>
                      <a:ext uri="{FF2B5EF4-FFF2-40B4-BE49-F238E27FC236}">
                        <a16:creationId xmlns:a16="http://schemas.microsoft.com/office/drawing/2014/main" id="{CD6E9D6D-E0B5-AF5B-CF4C-EB9234738D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72400" y="562523"/>
                    <a:ext cx="934949" cy="27838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asellaDiTesto 14">
                    <a:extLst>
                      <a:ext uri="{FF2B5EF4-FFF2-40B4-BE49-F238E27FC236}">
                        <a16:creationId xmlns:a16="http://schemas.microsoft.com/office/drawing/2014/main" id="{73DF13D8-F8C7-6E51-84A8-1253B77303F2}"/>
                      </a:ext>
                    </a:extLst>
                  </p:cNvPr>
                  <p:cNvSpPr txBox="1"/>
                  <p:nvPr/>
                </p:nvSpPr>
                <p:spPr>
                  <a:xfrm>
                    <a:off x="7488980" y="908619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CasellaDiTesto 14">
                    <a:extLst>
                      <a:ext uri="{FF2B5EF4-FFF2-40B4-BE49-F238E27FC236}">
                        <a16:creationId xmlns:a16="http://schemas.microsoft.com/office/drawing/2014/main" id="{73DF13D8-F8C7-6E51-84A8-1253B77303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8980" y="908619"/>
                    <a:ext cx="934948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sellaDiTesto 17">
                    <a:extLst>
                      <a:ext uri="{FF2B5EF4-FFF2-40B4-BE49-F238E27FC236}">
                        <a16:creationId xmlns:a16="http://schemas.microsoft.com/office/drawing/2014/main" id="{F783528C-59E7-956B-B48A-33F4BCF486A6}"/>
                      </a:ext>
                    </a:extLst>
                  </p:cNvPr>
                  <p:cNvSpPr txBox="1"/>
                  <p:nvPr/>
                </p:nvSpPr>
                <p:spPr>
                  <a:xfrm>
                    <a:off x="9825197" y="1786765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CasellaDiTesto 17">
                    <a:extLst>
                      <a:ext uri="{FF2B5EF4-FFF2-40B4-BE49-F238E27FC236}">
                        <a16:creationId xmlns:a16="http://schemas.microsoft.com/office/drawing/2014/main" id="{F783528C-59E7-956B-B48A-33F4BCF486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25197" y="1786765"/>
                    <a:ext cx="934948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CasellaDiTesto 19">
                    <a:extLst>
                      <a:ext uri="{FF2B5EF4-FFF2-40B4-BE49-F238E27FC236}">
                        <a16:creationId xmlns:a16="http://schemas.microsoft.com/office/drawing/2014/main" id="{6EAD0F8B-0C96-D284-5DE3-969FA9EA335D}"/>
                      </a:ext>
                    </a:extLst>
                  </p:cNvPr>
                  <p:cNvSpPr txBox="1"/>
                  <p:nvPr/>
                </p:nvSpPr>
                <p:spPr>
                  <a:xfrm>
                    <a:off x="8002806" y="1747361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𝑠𝑡𝑎𝑟𝑡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CasellaDiTesto 19">
                    <a:extLst>
                      <a:ext uri="{FF2B5EF4-FFF2-40B4-BE49-F238E27FC236}">
                        <a16:creationId xmlns:a16="http://schemas.microsoft.com/office/drawing/2014/main" id="{6EAD0F8B-0C96-D284-5DE3-969FA9EA33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02806" y="1747361"/>
                    <a:ext cx="934948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CasellaDiTesto 23">
                    <a:extLst>
                      <a:ext uri="{FF2B5EF4-FFF2-40B4-BE49-F238E27FC236}">
                        <a16:creationId xmlns:a16="http://schemas.microsoft.com/office/drawing/2014/main" id="{58D99DE3-83B5-D8FB-D225-EF53D5682B0A}"/>
                      </a:ext>
                    </a:extLst>
                  </p:cNvPr>
                  <p:cNvSpPr txBox="1"/>
                  <p:nvPr/>
                </p:nvSpPr>
                <p:spPr>
                  <a:xfrm>
                    <a:off x="8973417" y="1737592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𝑒𝑛𝑑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CasellaDiTesto 23">
                    <a:extLst>
                      <a:ext uri="{FF2B5EF4-FFF2-40B4-BE49-F238E27FC236}">
                        <a16:creationId xmlns:a16="http://schemas.microsoft.com/office/drawing/2014/main" id="{58D99DE3-83B5-D8FB-D225-EF53D5682B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73417" y="1737592"/>
                    <a:ext cx="934948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F43BCD57-83FF-225B-42B7-B5638A78C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2841" y="4301398"/>
              <a:ext cx="2843683" cy="1246039"/>
            </a:xfrm>
            <a:prstGeom prst="rect">
              <a:avLst/>
            </a:prstGeom>
          </p:spPr>
        </p:pic>
      </p:grp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D00D8B63-E1FA-4FA7-1344-8C26DCC55AC8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7113255" y="3183843"/>
            <a:ext cx="332358" cy="49915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12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91C670-17ED-634A-1AE4-D74D3E99B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6ABB561E-A75B-9607-6AD1-986B0DB716AE}"/>
              </a:ext>
            </a:extLst>
          </p:cNvPr>
          <p:cNvSpPr/>
          <p:nvPr/>
        </p:nvSpPr>
        <p:spPr>
          <a:xfrm>
            <a:off x="0" y="167950"/>
            <a:ext cx="12192000" cy="810523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9AB27632-3B48-2F45-7065-83EAC083FCC7}"/>
              </a:ext>
            </a:extLst>
          </p:cNvPr>
          <p:cNvSpPr txBox="1"/>
          <p:nvPr/>
        </p:nvSpPr>
        <p:spPr>
          <a:xfrm>
            <a:off x="391886" y="270588"/>
            <a:ext cx="11659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LORENTZIAN NETWORK RESPONSE– RF RECTANGULAR PULSE WITH 180° PHASE SHIFT REFLECTED BY A RESONANT CAVITY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C2ECF7-48A5-9768-6D0E-8897E8AF2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913638-6F19-AF82-BBB4-ACA3A35B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1E8477-BFE3-4C8D-A6E1-B20EF0D1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3FE58225-7C2D-7587-90B3-B9A8EFE62DB7}"/>
              </a:ext>
            </a:extLst>
          </p:cNvPr>
          <p:cNvGrpSpPr/>
          <p:nvPr/>
        </p:nvGrpSpPr>
        <p:grpSpPr>
          <a:xfrm>
            <a:off x="272281" y="3671082"/>
            <a:ext cx="3505733" cy="2325993"/>
            <a:chOff x="105559" y="4201992"/>
            <a:chExt cx="3505733" cy="2325993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332575F6-2533-8C53-7976-A35BB1C7F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548" y="4294208"/>
              <a:ext cx="2821290" cy="2233777"/>
            </a:xfrm>
            <a:prstGeom prst="rect">
              <a:avLst/>
            </a:prstGeom>
          </p:spPr>
        </p:pic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F09964BA-618B-1888-6DA0-5C9DCCE1670F}"/>
                </a:ext>
              </a:extLst>
            </p:cNvPr>
            <p:cNvGrpSpPr/>
            <p:nvPr/>
          </p:nvGrpSpPr>
          <p:grpSpPr>
            <a:xfrm>
              <a:off x="105559" y="4201992"/>
              <a:ext cx="3505733" cy="1635913"/>
              <a:chOff x="7272400" y="562523"/>
              <a:chExt cx="3546286" cy="147967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CasellaDiTesto 11">
                    <a:extLst>
                      <a:ext uri="{FF2B5EF4-FFF2-40B4-BE49-F238E27FC236}">
                        <a16:creationId xmlns:a16="http://schemas.microsoft.com/office/drawing/2014/main" id="{E7588486-71B3-B546-2042-9A4426469247}"/>
                      </a:ext>
                    </a:extLst>
                  </p:cNvPr>
                  <p:cNvSpPr txBox="1"/>
                  <p:nvPr/>
                </p:nvSpPr>
                <p:spPr>
                  <a:xfrm>
                    <a:off x="7488980" y="908619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CasellaDiTesto 11">
                    <a:extLst>
                      <a:ext uri="{FF2B5EF4-FFF2-40B4-BE49-F238E27FC236}">
                        <a16:creationId xmlns:a16="http://schemas.microsoft.com/office/drawing/2014/main" id="{E7588486-71B3-B546-2042-9A44264692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8980" y="908619"/>
                    <a:ext cx="934948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asellaDiTesto 12">
                    <a:extLst>
                      <a:ext uri="{FF2B5EF4-FFF2-40B4-BE49-F238E27FC236}">
                        <a16:creationId xmlns:a16="http://schemas.microsoft.com/office/drawing/2014/main" id="{414280DC-AE02-6FC1-AB99-E44A1A814818}"/>
                      </a:ext>
                    </a:extLst>
                  </p:cNvPr>
                  <p:cNvSpPr txBox="1"/>
                  <p:nvPr/>
                </p:nvSpPr>
                <p:spPr>
                  <a:xfrm>
                    <a:off x="7272400" y="562523"/>
                    <a:ext cx="934949" cy="2783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𝐹𝑊𝐷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CasellaDiTesto 12">
                    <a:extLst>
                      <a:ext uri="{FF2B5EF4-FFF2-40B4-BE49-F238E27FC236}">
                        <a16:creationId xmlns:a16="http://schemas.microsoft.com/office/drawing/2014/main" id="{414280DC-AE02-6FC1-AB99-E44A1A8148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72400" y="562523"/>
                    <a:ext cx="934949" cy="27838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CasellaDiTesto 15">
                    <a:extLst>
                      <a:ext uri="{FF2B5EF4-FFF2-40B4-BE49-F238E27FC236}">
                        <a16:creationId xmlns:a16="http://schemas.microsoft.com/office/drawing/2014/main" id="{06417DA5-D2DA-C2FE-1C4F-E5497D9B3E1F}"/>
                      </a:ext>
                    </a:extLst>
                  </p:cNvPr>
                  <p:cNvSpPr txBox="1"/>
                  <p:nvPr/>
                </p:nvSpPr>
                <p:spPr>
                  <a:xfrm>
                    <a:off x="9883738" y="1734419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CasellaDiTesto 15">
                    <a:extLst>
                      <a:ext uri="{FF2B5EF4-FFF2-40B4-BE49-F238E27FC236}">
                        <a16:creationId xmlns:a16="http://schemas.microsoft.com/office/drawing/2014/main" id="{06417DA5-D2DA-C2FE-1C4F-E5497D9B3E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83738" y="1734419"/>
                    <a:ext cx="934948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asellaDiTesto 16">
                    <a:extLst>
                      <a:ext uri="{FF2B5EF4-FFF2-40B4-BE49-F238E27FC236}">
                        <a16:creationId xmlns:a16="http://schemas.microsoft.com/office/drawing/2014/main" id="{F33281AB-1054-6D56-5C03-899894721494}"/>
                      </a:ext>
                    </a:extLst>
                  </p:cNvPr>
                  <p:cNvSpPr txBox="1"/>
                  <p:nvPr/>
                </p:nvSpPr>
                <p:spPr>
                  <a:xfrm>
                    <a:off x="7955971" y="1695012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𝑠𝑡𝑎𝑟𝑡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CasellaDiTesto 16">
                    <a:extLst>
                      <a:ext uri="{FF2B5EF4-FFF2-40B4-BE49-F238E27FC236}">
                        <a16:creationId xmlns:a16="http://schemas.microsoft.com/office/drawing/2014/main" id="{F33281AB-1054-6D56-5C03-8998947214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55971" y="1695012"/>
                    <a:ext cx="934948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sellaDiTesto 17">
                    <a:extLst>
                      <a:ext uri="{FF2B5EF4-FFF2-40B4-BE49-F238E27FC236}">
                        <a16:creationId xmlns:a16="http://schemas.microsoft.com/office/drawing/2014/main" id="{CEC3D896-4803-412E-B91A-EB827C7CA280}"/>
                      </a:ext>
                    </a:extLst>
                  </p:cNvPr>
                  <p:cNvSpPr txBox="1"/>
                  <p:nvPr/>
                </p:nvSpPr>
                <p:spPr>
                  <a:xfrm>
                    <a:off x="9406636" y="1716652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𝑒𝑛𝑑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CasellaDiTesto 17">
                    <a:extLst>
                      <a:ext uri="{FF2B5EF4-FFF2-40B4-BE49-F238E27FC236}">
                        <a16:creationId xmlns:a16="http://schemas.microsoft.com/office/drawing/2014/main" id="{CEC3D896-4803-412E-B91A-EB827C7CA2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06636" y="1716652"/>
                    <a:ext cx="934948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F2E42D62-4BF2-9C18-9BF1-D4EE3F17BAA2}"/>
                    </a:ext>
                  </a:extLst>
                </p:cNvPr>
                <p:cNvSpPr txBox="1"/>
                <p:nvPr/>
              </p:nvSpPr>
              <p:spPr>
                <a:xfrm>
                  <a:off x="1454801" y="5442389"/>
                  <a:ext cx="924257" cy="3250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𝑠h𝑖𝑓𝑡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F2E42D62-4BF2-9C18-9BF1-D4EE3F17BA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4801" y="5442389"/>
                  <a:ext cx="924257" cy="32502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207ED3C5-B24F-6DED-DE09-8588DEFD7DCA}"/>
                    </a:ext>
                  </a:extLst>
                </p:cNvPr>
                <p:cNvSpPr txBox="1"/>
                <p:nvPr/>
              </p:nvSpPr>
              <p:spPr>
                <a:xfrm>
                  <a:off x="198158" y="6050038"/>
                  <a:ext cx="92425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207ED3C5-B24F-6DED-DE09-8588DEFD7D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58" y="6050038"/>
                  <a:ext cx="924257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Right Arrow 5">
            <a:extLst>
              <a:ext uri="{FF2B5EF4-FFF2-40B4-BE49-F238E27FC236}">
                <a16:creationId xmlns:a16="http://schemas.microsoft.com/office/drawing/2014/main" id="{3D4E4D74-B97F-AB19-CBC8-8B6134618779}"/>
              </a:ext>
            </a:extLst>
          </p:cNvPr>
          <p:cNvSpPr/>
          <p:nvPr/>
        </p:nvSpPr>
        <p:spPr>
          <a:xfrm rot="10800000" flipH="1" flipV="1">
            <a:off x="3935559" y="4685565"/>
            <a:ext cx="642265" cy="396040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EC908EF-6103-CBE0-8E53-4EAD59DE9509}"/>
              </a:ext>
            </a:extLst>
          </p:cNvPr>
          <p:cNvSpPr txBox="1"/>
          <p:nvPr/>
        </p:nvSpPr>
        <p:spPr>
          <a:xfrm>
            <a:off x="105964" y="1074791"/>
            <a:ext cx="11945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0" u="none" strike="noStrike" dirty="0">
                <a:solidFill>
                  <a:schemeClr val="accent2"/>
                </a:solidFill>
                <a:effectLst/>
                <a:latin typeface="Corbel" panose="020B0503020204020204" pitchFamily="34" charset="0"/>
              </a:rPr>
              <a:t>The idea</a:t>
            </a:r>
            <a:r>
              <a:rPr lang="it-IT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: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</a:t>
            </a:r>
            <a:r>
              <a:rPr lang="it-IT" dirty="0" err="1">
                <a:solidFill>
                  <a:srgbClr val="000000"/>
                </a:solidFill>
                <a:latin typeface="Corbel" panose="020B0503020204020204" pitchFamily="34" charset="0"/>
              </a:rPr>
              <a:t>a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pply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a 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180°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phase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inversion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to the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final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part of the 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input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pulse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so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that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, after the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phase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inversion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in the SLED, the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waves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add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in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phase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,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maximizing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the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amplitude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of the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compressed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pulse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.</a:t>
            </a:r>
            <a:endParaRPr lang="it-IT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53">
                <a:extLst>
                  <a:ext uri="{FF2B5EF4-FFF2-40B4-BE49-F238E27FC236}">
                    <a16:creationId xmlns:a16="http://schemas.microsoft.com/office/drawing/2014/main" id="{6B1FBEA1-5BFF-DD37-914E-0F533355EEBF}"/>
                  </a:ext>
                </a:extLst>
              </p:cNvPr>
              <p:cNvSpPr/>
              <p:nvPr/>
            </p:nvSpPr>
            <p:spPr>
              <a:xfrm>
                <a:off x="22060" y="1912540"/>
                <a:ext cx="12169940" cy="375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𝐹𝑊𝐷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∙</m:t>
                      </m:r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d>
                        <m:dPr>
                          <m:ctrlP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it-IT" sz="16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it-IT" sz="1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d>
                            <m:dPr>
                              <m:ctrlP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a:rPr lang="it-IT" sz="1600" b="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it-IT" sz="1600" b="0" i="1" dirty="0" smtClean="0">
                              <a:solidFill>
                                <a:srgbClr val="1332FF"/>
                              </a:solidFill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it-IT" sz="1600" i="1">
                                  <a:solidFill>
                                    <a:srgbClr val="13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solidFill>
                                    <a:srgbClr val="1332FF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it-IT" sz="1600" i="1">
                                  <a:solidFill>
                                    <a:srgbClr val="1332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it-IT" sz="1600" b="0" i="1" smtClean="0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</a:rPr>
                                    <m:t>h𝑖𝑓𝑡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it-IT" sz="1600" i="1" smtClean="0">
                              <a:solidFill>
                                <a:srgbClr val="038F5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it-IT" sz="1600" i="1" smtClean="0">
                              <a:solidFill>
                                <a:srgbClr val="038F5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it-IT" sz="1600" b="0" i="1" smtClean="0">
                              <a:solidFill>
                                <a:srgbClr val="038F5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rgbClr val="038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solidFill>
                                    <a:srgbClr val="038F5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rgbClr val="038F51"/>
                                  </a:solidFill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sub>
                          </m:sSub>
                          <m:r>
                            <a:rPr lang="it-IT" sz="1600" i="1">
                              <a:solidFill>
                                <a:srgbClr val="038F5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rgbClr val="038F51"/>
                              </a:solidFill>
                              <a:latin typeface="Candara" panose="020E0502030303020204" pitchFamily="34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8" name="Rectangle 53">
                <a:extLst>
                  <a:ext uri="{FF2B5EF4-FFF2-40B4-BE49-F238E27FC236}">
                    <a16:creationId xmlns:a16="http://schemas.microsoft.com/office/drawing/2014/main" id="{6B1FBEA1-5BFF-DD37-914E-0F533355E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0" y="1912540"/>
                <a:ext cx="12169940" cy="375167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tangolo 18">
            <a:extLst>
              <a:ext uri="{FF2B5EF4-FFF2-40B4-BE49-F238E27FC236}">
                <a16:creationId xmlns:a16="http://schemas.microsoft.com/office/drawing/2014/main" id="{6C959931-F900-DD56-9EA5-A65260EE1F3B}"/>
              </a:ext>
            </a:extLst>
          </p:cNvPr>
          <p:cNvSpPr/>
          <p:nvPr/>
        </p:nvSpPr>
        <p:spPr>
          <a:xfrm>
            <a:off x="22060" y="1854437"/>
            <a:ext cx="4572000" cy="4234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cs typeface="Adobe Devanagari" panose="02040503050201020203" pitchFamily="18" charset="0"/>
              </a:rPr>
              <a:t>In time domain:</a:t>
            </a:r>
            <a:endParaRPr lang="en-US" sz="1600" dirty="0">
              <a:solidFill>
                <a:schemeClr val="bg1"/>
              </a:solidFill>
              <a:cs typeface="Adobe Devanagari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69AECCA5-2DF1-EBBE-45B4-4FC036506B88}"/>
                  </a:ext>
                </a:extLst>
              </p:cNvPr>
              <p:cNvSpPr txBox="1"/>
              <p:nvPr/>
            </p:nvSpPr>
            <p:spPr>
              <a:xfrm>
                <a:off x="-70539" y="2599584"/>
                <a:ext cx="12478598" cy="646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𝑅𝐹𝐿</m:t>
                          </m:r>
                        </m:sub>
                      </m:sSub>
                      <m:d>
                        <m:dPr>
                          <m:ctrlP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it-IT" sz="15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5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15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it-IT" sz="15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d>
                        <m:dPr>
                          <m:ctrlP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5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15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5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it-IT" sz="15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it-IT" sz="15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d>
                            <m:dPr>
                              <m:ctrlPr>
                                <a:rPr lang="it-IT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5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it-IT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15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it-IT" sz="15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it-IT" sz="15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  <m:r>
                                    <a:rPr lang="it-IT" sz="15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it-IT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sz="15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it-IT" sz="15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5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sz="15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it-IT" sz="15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sz="15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𝑡</m:t>
                                          </m:r>
                                        </m:num>
                                        <m:den>
                                          <m:r>
                                            <a:rPr lang="it-IT" sz="15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  <m:r>
                                <a:rPr lang="it-IT" sz="15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it-IT" sz="1500" b="0" i="1" smtClean="0">
                              <a:solidFill>
                                <a:srgbClr val="1332FF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it-IT" sz="1500" i="1">
                                  <a:solidFill>
                                    <a:srgbClr val="13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500" i="1">
                                  <a:solidFill>
                                    <a:srgbClr val="1332FF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it-IT" sz="1500" i="1">
                                  <a:solidFill>
                                    <a:srgbClr val="1332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1500" b="0" i="1" smtClean="0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it-IT" sz="1500" b="0" i="1" smtClean="0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</a:rPr>
                                    <m:t>h𝑖𝑓𝑡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it-IT" sz="1500" i="1">
                                  <a:solidFill>
                                    <a:srgbClr val="1332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  <m: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it-IT" sz="1500" i="1">
                                          <a:solidFill>
                                            <a:srgbClr val="1332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500" i="1">
                                          <a:solidFill>
                                            <a:srgbClr val="1332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sz="1500" i="1">
                                          <a:solidFill>
                                            <a:srgbClr val="1332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it-IT" sz="1500" i="1">
                                              <a:solidFill>
                                                <a:srgbClr val="1332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ctrlPr>
                                                <a:rPr lang="it-IT" sz="1500" i="1">
                                                  <a:solidFill>
                                                    <a:srgbClr val="1332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it-IT" sz="1500" i="1">
                                                  <a:solidFill>
                                                    <a:srgbClr val="1332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it-IT" sz="1500" i="1">
                                                  <a:solidFill>
                                                    <a:srgbClr val="1332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it-IT" sz="1500" i="1">
                                                      <a:solidFill>
                                                        <a:srgbClr val="1332FF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sz="1500" i="1">
                                                      <a:solidFill>
                                                        <a:srgbClr val="1332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sz="1500" b="0" i="1" smtClean="0">
                                                      <a:solidFill>
                                                        <a:srgbClr val="1332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𝑠</m:t>
                                                  </m:r>
                                                  <m:r>
                                                    <a:rPr lang="it-IT" sz="1500" b="0" i="1" smtClean="0">
                                                      <a:solidFill>
                                                        <a:srgbClr val="1332FF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  <m:t>h𝑖𝑓𝑡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it-IT" sz="1500" i="1">
                                              <a:solidFill>
                                                <a:srgbClr val="1332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  <m:r>
                                <a:rPr lang="it-IT" sz="1500" i="1">
                                  <a:solidFill>
                                    <a:srgbClr val="1332FF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it-IT" sz="1500" i="1" smtClean="0">
                                  <a:solidFill>
                                    <a:srgbClr val="038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500" i="1">
                                  <a:solidFill>
                                    <a:srgbClr val="038F5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it-IT" sz="1500" b="0" i="1" smtClean="0">
                                  <a:solidFill>
                                    <a:srgbClr val="038F5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1500" b="0" i="1" smtClean="0">
                                      <a:solidFill>
                                        <a:srgbClr val="038F5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500" b="0" i="1" smtClean="0">
                                      <a:solidFill>
                                        <a:srgbClr val="038F5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1500" b="0" i="1" smtClean="0">
                                      <a:solidFill>
                                        <a:srgbClr val="038F5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𝑒𝑛𝑑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it-IT" sz="1500" i="1">
                                  <a:solidFill>
                                    <a:srgbClr val="038F5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500" i="1">
                                      <a:solidFill>
                                        <a:srgbClr val="038F5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1500" i="1">
                                      <a:solidFill>
                                        <a:srgbClr val="038F5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it-IT" sz="1500" i="1">
                                      <a:solidFill>
                                        <a:srgbClr val="038F5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it-IT" sz="1500" i="1">
                                      <a:solidFill>
                                        <a:srgbClr val="038F5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  <m:r>
                                    <a:rPr lang="it-IT" sz="1500" i="1">
                                      <a:solidFill>
                                        <a:srgbClr val="038F5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it-IT" sz="1500" i="1">
                                      <a:solidFill>
                                        <a:srgbClr val="038F5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sz="1500" i="1">
                                      <a:solidFill>
                                        <a:srgbClr val="038F5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it-IT" sz="1500" i="1">
                                          <a:solidFill>
                                            <a:srgbClr val="038F5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500" i="1">
                                          <a:solidFill>
                                            <a:srgbClr val="038F5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sz="1500" i="1">
                                          <a:solidFill>
                                            <a:srgbClr val="038F5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it-IT" sz="1500" i="1">
                                              <a:solidFill>
                                                <a:srgbClr val="038F5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ctrlPr>
                                                <a:rPr lang="it-IT" sz="1500" i="1" smtClean="0">
                                                  <a:solidFill>
                                                    <a:srgbClr val="038F5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it-IT" sz="1500" b="0" i="1" smtClean="0">
                                                  <a:solidFill>
                                                    <a:srgbClr val="038F5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it-IT" sz="1500" b="0" i="1" smtClean="0">
                                                  <a:solidFill>
                                                    <a:srgbClr val="038F5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it-IT" sz="1500" b="0" i="1" smtClean="0">
                                                      <a:solidFill>
                                                        <a:srgbClr val="038F5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sz="1500" b="0" i="1" smtClean="0">
                                                      <a:solidFill>
                                                        <a:srgbClr val="038F51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sz="1500" b="0" i="1" smtClean="0">
                                                      <a:solidFill>
                                                        <a:srgbClr val="038F5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  <m:t>𝑒𝑛𝑑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it-IT" sz="1500" i="1">
                                              <a:solidFill>
                                                <a:srgbClr val="038F5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  <m:r>
                                <a:rPr lang="it-IT" sz="1500" i="1">
                                  <a:solidFill>
                                    <a:srgbClr val="038F51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it-IT" sz="1500" b="0" dirty="0">
                  <a:solidFill>
                    <a:schemeClr val="bg1"/>
                  </a:solidFill>
                  <a:latin typeface="Candara" panose="020E0502030303020204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69AECCA5-2DF1-EBBE-45B4-4FC036506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0539" y="2599584"/>
                <a:ext cx="12478598" cy="646524"/>
              </a:xfrm>
              <a:prstGeom prst="rect">
                <a:avLst/>
              </a:prstGeom>
              <a:blipFill>
                <a:blip r:embed="rId14"/>
                <a:stretch>
                  <a:fillRect t="-23077" b="-153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Immagine 27">
            <a:extLst>
              <a:ext uri="{FF2B5EF4-FFF2-40B4-BE49-F238E27FC236}">
                <a16:creationId xmlns:a16="http://schemas.microsoft.com/office/drawing/2014/main" id="{8C138A97-C74D-3540-C649-277DB86B2E43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5503" r="15715"/>
          <a:stretch/>
        </p:blipFill>
        <p:spPr>
          <a:xfrm>
            <a:off x="5486400" y="3318505"/>
            <a:ext cx="5334190" cy="3227874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FABA10E2-2E7F-B8E0-28DE-AE7E0904588B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85276" t="16301" r="2067" b="70184"/>
          <a:stretch/>
        </p:blipFill>
        <p:spPr>
          <a:xfrm>
            <a:off x="9351011" y="3440132"/>
            <a:ext cx="1121435" cy="646331"/>
          </a:xfrm>
          <a:prstGeom prst="rect">
            <a:avLst/>
          </a:prstGeom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4F0E4F11-B043-C7C7-9555-5AD1D57FAB40}"/>
              </a:ext>
            </a:extLst>
          </p:cNvPr>
          <p:cNvSpPr/>
          <p:nvPr/>
        </p:nvSpPr>
        <p:spPr>
          <a:xfrm>
            <a:off x="9351011" y="4158860"/>
            <a:ext cx="271703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FF0000"/>
                </a:solidFill>
                <a:cs typeface="Adobe Devanagari" panose="02040503050201020203" pitchFamily="18" charset="0"/>
              </a:rPr>
              <a:t>Theoretical max amplitude gain =3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DC4EAF42-6202-3CEA-0910-080F8C736207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8005313" y="3440132"/>
            <a:ext cx="1345698" cy="87261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095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/>
              <a:schemeClr val="bg2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B261E2-435B-77FC-715E-CB2F8DCF0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F4C0B87D-917C-A5B5-96D2-D08C4FA33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90° HYBRID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F31F20DF-F8E0-8F4E-507A-8B92BA6D5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  <a:cs typeface="Adobe Devanagari" panose="02040503050201020203" pitchFamily="18" charset="0"/>
              </a:rPr>
              <a:t>HOW TO ROUTE THE POWER FLOW TOWARDS THE ACCELERATOR?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316DC70A-4048-C25D-9655-883922AAB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B6F7F7C1-F1A4-8927-9BF2-BA5D7E5A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9D1128F3-BC49-DAE2-4BE5-8296ED1A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8332"/>
            <a:ext cx="94626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365DC-FF0B-4CB3-8426-8CAA0DD1624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08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91C670-17ED-634A-1AE4-D74D3E99B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1120A8E-2044-6437-832F-9AC5A13AA1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2" t="2268" r="2492" b="46365"/>
          <a:stretch/>
        </p:blipFill>
        <p:spPr>
          <a:xfrm rot="5400000">
            <a:off x="8629809" y="2057375"/>
            <a:ext cx="4385399" cy="2420231"/>
          </a:xfrm>
          <a:prstGeom prst="rect">
            <a:avLst/>
          </a:prstGeom>
        </p:spPr>
      </p:pic>
      <p:sp>
        <p:nvSpPr>
          <p:cNvPr id="60" name="Triangolo 59">
            <a:extLst>
              <a:ext uri="{FF2B5EF4-FFF2-40B4-BE49-F238E27FC236}">
                <a16:creationId xmlns:a16="http://schemas.microsoft.com/office/drawing/2014/main" id="{0044991D-DC61-D42E-34AA-D67AAAB0185B}"/>
              </a:ext>
            </a:extLst>
          </p:cNvPr>
          <p:cNvSpPr/>
          <p:nvPr/>
        </p:nvSpPr>
        <p:spPr>
          <a:xfrm rot="16200000">
            <a:off x="8506614" y="1298554"/>
            <a:ext cx="1761684" cy="1733432"/>
          </a:xfrm>
          <a:prstGeom prst="triangle">
            <a:avLst>
              <a:gd name="adj" fmla="val 41622"/>
            </a:avLst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40F77376-A58C-63E8-A235-AAA476D013EC}"/>
              </a:ext>
            </a:extLst>
          </p:cNvPr>
          <p:cNvSpPr/>
          <p:nvPr/>
        </p:nvSpPr>
        <p:spPr>
          <a:xfrm>
            <a:off x="10256089" y="1266351"/>
            <a:ext cx="1046788" cy="1782501"/>
          </a:xfrm>
          <a:prstGeom prst="rect">
            <a:avLst/>
          </a:prstGeom>
          <a:solidFill>
            <a:srgbClr val="FFFF00">
              <a:alpha val="40000"/>
            </a:srgbClr>
          </a:solidFill>
          <a:ln w="31750">
            <a:solidFill>
              <a:srgbClr val="FFFF00">
                <a:alpha val="8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06" name="Rettangolo 105">
            <a:extLst>
              <a:ext uri="{FF2B5EF4-FFF2-40B4-BE49-F238E27FC236}">
                <a16:creationId xmlns:a16="http://schemas.microsoft.com/office/drawing/2014/main" id="{6ABB561E-A75B-9607-6AD1-986B0DB716AE}"/>
              </a:ext>
            </a:extLst>
          </p:cNvPr>
          <p:cNvSpPr/>
          <p:nvPr/>
        </p:nvSpPr>
        <p:spPr>
          <a:xfrm>
            <a:off x="0" y="167951"/>
            <a:ext cx="12192000" cy="57062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9AB27632-3B48-2F45-7065-83EAC083FCC7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90° HYBRID – WORKING PRINCIPLE (1)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C2ECF7-48A5-9768-6D0E-8897E8AF2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913638-6F19-AF82-BBB4-ACA3A35B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1E8477-BFE3-4C8D-A6E1-B20EF0D1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EC908EF-6103-CBE0-8E53-4EAD59DE9509}"/>
              </a:ext>
            </a:extLst>
          </p:cNvPr>
          <p:cNvSpPr txBox="1"/>
          <p:nvPr/>
        </p:nvSpPr>
        <p:spPr>
          <a:xfrm>
            <a:off x="12835" y="943185"/>
            <a:ext cx="62093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accent2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90° hybrids </a:t>
            </a:r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are </a:t>
            </a:r>
            <a:r>
              <a:rPr lang="en-US" altLang="en-US" b="1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4-ports </a:t>
            </a:r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devices whose </a:t>
            </a:r>
            <a:r>
              <a:rPr lang="en-US" altLang="en-US" b="1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scattering matrix </a:t>
            </a:r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is ideally given by: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665B9BA-1896-8995-8737-3B78C3806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447" y="1180792"/>
            <a:ext cx="1667123" cy="2308324"/>
          </a:xfrm>
          <a:prstGeom prst="rect">
            <a:avLst/>
          </a:prstGeom>
        </p:spPr>
      </p:pic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B1D0F83B-CE1B-51D4-0747-385E0BEAE992}"/>
              </a:ext>
            </a:extLst>
          </p:cNvPr>
          <p:cNvCxnSpPr>
            <a:cxnSpLocks/>
          </p:cNvCxnSpPr>
          <p:nvPr/>
        </p:nvCxnSpPr>
        <p:spPr>
          <a:xfrm>
            <a:off x="8534902" y="2314195"/>
            <a:ext cx="1725574" cy="731919"/>
          </a:xfrm>
          <a:prstGeom prst="line">
            <a:avLst/>
          </a:prstGeom>
          <a:ln w="47625">
            <a:solidFill>
              <a:srgbClr val="FFFF0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>
            <a:extLst>
              <a:ext uri="{FF2B5EF4-FFF2-40B4-BE49-F238E27FC236}">
                <a16:creationId xmlns:a16="http://schemas.microsoft.com/office/drawing/2014/main" id="{165B82A3-BAF7-769F-7054-1EA884DAE7F5}"/>
              </a:ext>
            </a:extLst>
          </p:cNvPr>
          <p:cNvCxnSpPr>
            <a:cxnSpLocks/>
          </p:cNvCxnSpPr>
          <p:nvPr/>
        </p:nvCxnSpPr>
        <p:spPr>
          <a:xfrm flipV="1">
            <a:off x="8568597" y="1284428"/>
            <a:ext cx="2734280" cy="1027281"/>
          </a:xfrm>
          <a:prstGeom prst="line">
            <a:avLst/>
          </a:prstGeom>
          <a:ln w="47625">
            <a:solidFill>
              <a:srgbClr val="FFFF0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>
            <a:extLst>
              <a:ext uri="{FF2B5EF4-FFF2-40B4-BE49-F238E27FC236}">
                <a16:creationId xmlns:a16="http://schemas.microsoft.com/office/drawing/2014/main" id="{13D356C9-2AB3-3CD1-465D-EF1E46A42E39}"/>
              </a:ext>
            </a:extLst>
          </p:cNvPr>
          <p:cNvCxnSpPr>
            <a:cxnSpLocks/>
          </p:cNvCxnSpPr>
          <p:nvPr/>
        </p:nvCxnSpPr>
        <p:spPr>
          <a:xfrm>
            <a:off x="8534902" y="2314195"/>
            <a:ext cx="2775832" cy="732171"/>
          </a:xfrm>
          <a:prstGeom prst="line">
            <a:avLst/>
          </a:prstGeom>
          <a:ln w="47625">
            <a:solidFill>
              <a:srgbClr val="FFFF0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>
            <a:extLst>
              <a:ext uri="{FF2B5EF4-FFF2-40B4-BE49-F238E27FC236}">
                <a16:creationId xmlns:a16="http://schemas.microsoft.com/office/drawing/2014/main" id="{83C52371-DF52-F989-F9B4-D453B432DE14}"/>
              </a:ext>
            </a:extLst>
          </p:cNvPr>
          <p:cNvCxnSpPr>
            <a:cxnSpLocks/>
          </p:cNvCxnSpPr>
          <p:nvPr/>
        </p:nvCxnSpPr>
        <p:spPr>
          <a:xfrm flipV="1">
            <a:off x="8534902" y="1268836"/>
            <a:ext cx="1733431" cy="1045359"/>
          </a:xfrm>
          <a:prstGeom prst="line">
            <a:avLst/>
          </a:prstGeom>
          <a:ln w="47625">
            <a:solidFill>
              <a:srgbClr val="FFFF0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42EB1389-A699-578D-BD71-A40B781DF3BA}"/>
                  </a:ext>
                </a:extLst>
              </p:cNvPr>
              <p:cNvSpPr txBox="1"/>
              <p:nvPr/>
            </p:nvSpPr>
            <p:spPr>
              <a:xfrm>
                <a:off x="6892573" y="1131295"/>
                <a:ext cx="5036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dirty="0" smtClean="0">
                          <a:solidFill>
                            <a:srgbClr val="95550A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400" b="1" dirty="0">
                  <a:solidFill>
                    <a:srgbClr val="95550A"/>
                  </a:solidFill>
                </a:endParaRPr>
              </a:p>
            </p:txBody>
          </p:sp>
        </mc:Choice>
        <mc:Fallback xmlns=""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42EB1389-A699-578D-BD71-A40B781DF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573" y="1131295"/>
                <a:ext cx="50361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9E92D685-7FC6-CAA5-6A99-C18F1C8A4F2E}"/>
                  </a:ext>
                </a:extLst>
              </p:cNvPr>
              <p:cNvSpPr txBox="1"/>
              <p:nvPr/>
            </p:nvSpPr>
            <p:spPr>
              <a:xfrm>
                <a:off x="7981639" y="1118389"/>
                <a:ext cx="5036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dirty="0" smtClean="0">
                          <a:solidFill>
                            <a:srgbClr val="95550A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it-IT" sz="2400" b="1" dirty="0">
                  <a:solidFill>
                    <a:srgbClr val="95550A"/>
                  </a:solidFill>
                </a:endParaRPr>
              </a:p>
            </p:txBody>
          </p:sp>
        </mc:Choice>
        <mc:Fallback xmlns="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9E92D685-7FC6-CAA5-6A99-C18F1C8A4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639" y="1118389"/>
                <a:ext cx="50361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sellaDiTesto 62">
                <a:extLst>
                  <a:ext uri="{FF2B5EF4-FFF2-40B4-BE49-F238E27FC236}">
                    <a16:creationId xmlns:a16="http://schemas.microsoft.com/office/drawing/2014/main" id="{5B1EA007-6067-9C35-C9AA-1BD1153C9557}"/>
                  </a:ext>
                </a:extLst>
              </p:cNvPr>
              <p:cNvSpPr txBox="1"/>
              <p:nvPr/>
            </p:nvSpPr>
            <p:spPr>
              <a:xfrm>
                <a:off x="6892573" y="3036508"/>
                <a:ext cx="5036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dirty="0" smtClean="0">
                          <a:solidFill>
                            <a:srgbClr val="95550A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it-IT" sz="2400" b="1" dirty="0">
                  <a:solidFill>
                    <a:srgbClr val="95550A"/>
                  </a:solidFill>
                </a:endParaRPr>
              </a:p>
            </p:txBody>
          </p:sp>
        </mc:Choice>
        <mc:Fallback xmlns="">
          <p:sp>
            <p:nvSpPr>
              <p:cNvPr id="63" name="CasellaDiTesto 62">
                <a:extLst>
                  <a:ext uri="{FF2B5EF4-FFF2-40B4-BE49-F238E27FC236}">
                    <a16:creationId xmlns:a16="http://schemas.microsoft.com/office/drawing/2014/main" id="{5B1EA007-6067-9C35-C9AA-1BD1153C9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573" y="3036508"/>
                <a:ext cx="50361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0E7C7B3A-DE3B-B29F-24F0-F16D67E9C104}"/>
                  </a:ext>
                </a:extLst>
              </p:cNvPr>
              <p:cNvSpPr txBox="1"/>
              <p:nvPr/>
            </p:nvSpPr>
            <p:spPr>
              <a:xfrm>
                <a:off x="8003315" y="3046721"/>
                <a:ext cx="5036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dirty="0" smtClean="0">
                          <a:solidFill>
                            <a:srgbClr val="95550A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it-IT" sz="2400" b="1" dirty="0">
                  <a:solidFill>
                    <a:srgbClr val="95550A"/>
                  </a:solidFill>
                </a:endParaRPr>
              </a:p>
            </p:txBody>
          </p:sp>
        </mc:Choice>
        <mc:Fallback xmlns=""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0E7C7B3A-DE3B-B29F-24F0-F16D67E9C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315" y="3046721"/>
                <a:ext cx="50361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po 16">
            <a:extLst>
              <a:ext uri="{FF2B5EF4-FFF2-40B4-BE49-F238E27FC236}">
                <a16:creationId xmlns:a16="http://schemas.microsoft.com/office/drawing/2014/main" id="{D8C6461E-0E2B-21D7-B1BF-3948DC582232}"/>
              </a:ext>
            </a:extLst>
          </p:cNvPr>
          <p:cNvGrpSpPr/>
          <p:nvPr/>
        </p:nvGrpSpPr>
        <p:grpSpPr>
          <a:xfrm>
            <a:off x="2936953" y="2062806"/>
            <a:ext cx="1962020" cy="380553"/>
            <a:chOff x="3634451" y="1967696"/>
            <a:chExt cx="1962020" cy="3805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A5293315-F5D0-D3E7-E4BA-E8C18523EE3C}"/>
                    </a:ext>
                  </a:extLst>
                </p:cNvPr>
                <p:cNvSpPr txBox="1"/>
                <p:nvPr/>
              </p:nvSpPr>
              <p:spPr>
                <a:xfrm>
                  <a:off x="3634451" y="1967696"/>
                  <a:ext cx="1962020" cy="380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it-IT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bar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bar>
                          <m:barPr>
                            <m:ctrlP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bar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bar>
                          <m:barPr>
                            <m:ctrlP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bar>
                      </m:oMath>
                    </m:oMathPara>
                  </a14:m>
                  <a:endParaRPr lang="it-IT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A5293315-F5D0-D3E7-E4BA-E8C18523EE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4451" y="1967696"/>
                  <a:ext cx="1962020" cy="38055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Connettore 1 11">
              <a:extLst>
                <a:ext uri="{FF2B5EF4-FFF2-40B4-BE49-F238E27FC236}">
                  <a16:creationId xmlns:a16="http://schemas.microsoft.com/office/drawing/2014/main" id="{5321F647-4BBF-7E4A-D292-B9CD2BBE63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10335" y="2303083"/>
              <a:ext cx="129881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E0FE27A-5838-E403-1052-E267819F224A}"/>
              </a:ext>
            </a:extLst>
          </p:cNvPr>
          <p:cNvSpPr txBox="1"/>
          <p:nvPr/>
        </p:nvSpPr>
        <p:spPr>
          <a:xfrm>
            <a:off x="6694767" y="304854"/>
            <a:ext cx="893012" cy="49244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RF source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(klystron)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FFF308CB-5EF9-EBC5-D25A-06DADDC85B45}"/>
              </a:ext>
            </a:extLst>
          </p:cNvPr>
          <p:cNvCxnSpPr>
            <a:cxnSpLocks/>
            <a:stCxn id="18" idx="2"/>
            <a:endCxn id="61" idx="0"/>
          </p:cNvCxnSpPr>
          <p:nvPr/>
        </p:nvCxnSpPr>
        <p:spPr>
          <a:xfrm>
            <a:off x="7141273" y="797297"/>
            <a:ext cx="3105" cy="333998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8132784C-1D0B-C945-EFA3-73BD0286E75D}"/>
              </a:ext>
            </a:extLst>
          </p:cNvPr>
          <p:cNvSpPr txBox="1"/>
          <p:nvPr/>
        </p:nvSpPr>
        <p:spPr>
          <a:xfrm>
            <a:off x="6639261" y="3927727"/>
            <a:ext cx="1010233" cy="29238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RF cavity 1</a:t>
            </a:r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D76C104F-5AF0-ED78-4BB9-787CD7CBDA23}"/>
              </a:ext>
            </a:extLst>
          </p:cNvPr>
          <p:cNvCxnSpPr>
            <a:cxnSpLocks/>
            <a:stCxn id="63" idx="2"/>
            <a:endCxn id="32" idx="0"/>
          </p:cNvCxnSpPr>
          <p:nvPr/>
        </p:nvCxnSpPr>
        <p:spPr>
          <a:xfrm>
            <a:off x="7144378" y="3498173"/>
            <a:ext cx="0" cy="429554"/>
          </a:xfrm>
          <a:prstGeom prst="straightConnector1">
            <a:avLst/>
          </a:prstGeom>
          <a:ln w="5715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877F0C93-AC45-3364-FEC0-485868CA2983}"/>
              </a:ext>
            </a:extLst>
          </p:cNvPr>
          <p:cNvSpPr txBox="1"/>
          <p:nvPr/>
        </p:nvSpPr>
        <p:spPr>
          <a:xfrm>
            <a:off x="7782817" y="3929353"/>
            <a:ext cx="977409" cy="29238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RF cavity 2</a:t>
            </a:r>
          </a:p>
        </p:txBody>
      </p: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8418022A-B7F8-0B9C-1FD0-44AD21DA4765}"/>
              </a:ext>
            </a:extLst>
          </p:cNvPr>
          <p:cNvCxnSpPr>
            <a:cxnSpLocks/>
          </p:cNvCxnSpPr>
          <p:nvPr/>
        </p:nvCxnSpPr>
        <p:spPr>
          <a:xfrm>
            <a:off x="8271522" y="3461668"/>
            <a:ext cx="0" cy="466059"/>
          </a:xfrm>
          <a:prstGeom prst="straightConnector1">
            <a:avLst/>
          </a:prstGeom>
          <a:ln w="5715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9BB3763-3D3A-9557-0E4E-93B335A37593}"/>
              </a:ext>
            </a:extLst>
          </p:cNvPr>
          <p:cNvSpPr txBox="1"/>
          <p:nvPr/>
        </p:nvSpPr>
        <p:spPr>
          <a:xfrm>
            <a:off x="7660784" y="311633"/>
            <a:ext cx="1148400" cy="49244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Accelerating</a:t>
            </a:r>
            <a:r>
              <a:rPr lang="en-US" sz="1300" dirty="0">
                <a:solidFill>
                  <a:schemeClr val="bg1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 </a:t>
            </a:r>
            <a:r>
              <a:rPr lang="en-US" sz="1300" b="1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structure</a:t>
            </a:r>
          </a:p>
        </p:txBody>
      </p: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C8042150-1090-68CD-A0DF-3B2C7A523897}"/>
              </a:ext>
            </a:extLst>
          </p:cNvPr>
          <p:cNvCxnSpPr>
            <a:cxnSpLocks/>
          </p:cNvCxnSpPr>
          <p:nvPr/>
        </p:nvCxnSpPr>
        <p:spPr>
          <a:xfrm flipH="1">
            <a:off x="8233444" y="813601"/>
            <a:ext cx="1540" cy="314313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47D6152F-2505-A083-63B8-0ACD489432AF}"/>
              </a:ext>
            </a:extLst>
          </p:cNvPr>
          <p:cNvSpPr txBox="1"/>
          <p:nvPr/>
        </p:nvSpPr>
        <p:spPr>
          <a:xfrm>
            <a:off x="4626583" y="1844792"/>
            <a:ext cx="1124557" cy="276999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Incident wave</a:t>
            </a:r>
            <a:endParaRPr lang="it-IT" sz="1200" b="1" dirty="0">
              <a:solidFill>
                <a:schemeClr val="bg1"/>
              </a:solidFill>
            </a:endParaRPr>
          </a:p>
        </p:txBody>
      </p: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00ECB4DB-4A05-6E61-FC49-E19FDAF3C01F}"/>
              </a:ext>
            </a:extLst>
          </p:cNvPr>
          <p:cNvCxnSpPr>
            <a:cxnSpLocks/>
          </p:cNvCxnSpPr>
          <p:nvPr/>
        </p:nvCxnSpPr>
        <p:spPr>
          <a:xfrm flipH="1">
            <a:off x="4339721" y="1964267"/>
            <a:ext cx="294534" cy="224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D6679B3C-8250-FAB1-C4C2-DC9DC3B9F841}"/>
              </a:ext>
            </a:extLst>
          </p:cNvPr>
          <p:cNvSpPr txBox="1"/>
          <p:nvPr/>
        </p:nvSpPr>
        <p:spPr>
          <a:xfrm>
            <a:off x="3201288" y="1533755"/>
            <a:ext cx="1263890" cy="276999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Reflected wave</a:t>
            </a:r>
            <a:endParaRPr lang="it-IT" sz="1200" b="1" dirty="0">
              <a:solidFill>
                <a:schemeClr val="bg1"/>
              </a:solidFill>
            </a:endParaRPr>
          </a:p>
        </p:txBody>
      </p: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AA588B79-E78B-5965-0337-B43005EA621D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3580750" y="1810754"/>
            <a:ext cx="252483" cy="333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3">
            <a:extLst>
              <a:ext uri="{FF2B5EF4-FFF2-40B4-BE49-F238E27FC236}">
                <a16:creationId xmlns:a16="http://schemas.microsoft.com/office/drawing/2014/main" id="{F9912CF4-0EFB-40C8-1306-A9045E6F5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5" y="3124910"/>
            <a:ext cx="66871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We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excite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from the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klystron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and assume to a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first </a:t>
            </a: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approximation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that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all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other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ports are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closed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on </a:t>
            </a: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matched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loads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9B6E504D-B776-181D-DAA3-296296E2761F}"/>
                  </a:ext>
                </a:extLst>
              </p:cNvPr>
              <p:cNvSpPr txBox="1"/>
              <p:nvPr/>
            </p:nvSpPr>
            <p:spPr>
              <a:xfrm>
                <a:off x="159376" y="5168135"/>
                <a:ext cx="7428403" cy="4183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t-IT" dirty="0">
                    <a:solidFill>
                      <a:schemeClr val="bg1"/>
                    </a:solidFill>
                  </a:rPr>
                  <a:t>;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𝑘𝑙𝑦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chemeClr val="bg1"/>
                    </a:solidFill>
                  </a:rPr>
                  <a:t>;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𝑘𝑙𝑦</m:t>
                        </m:r>
                      </m:sub>
                    </m:sSub>
                  </m:oMath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9B6E504D-B776-181D-DAA3-296296E27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76" y="5168135"/>
                <a:ext cx="7428403" cy="418384"/>
              </a:xfrm>
              <a:prstGeom prst="rect">
                <a:avLst/>
              </a:prstGeom>
              <a:blipFill>
                <a:blip r:embed="rId11"/>
                <a:stretch>
                  <a:fillRect l="-1723" t="-4412" b="-161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B252B4A6-5FA7-9245-BFC3-7DD1F15EFBE5}"/>
                  </a:ext>
                </a:extLst>
              </p:cNvPr>
              <p:cNvSpPr txBox="1"/>
              <p:nvPr/>
            </p:nvSpPr>
            <p:spPr>
              <a:xfrm>
                <a:off x="159375" y="5835635"/>
                <a:ext cx="9070350" cy="4099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𝒂𝒄𝒕𝒊𝒗𝒆</m:t>
                        </m:r>
                      </m:sub>
                      <m:sup>
                        <m: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𝒑𝒐𝒓𝒕</m:t>
                        </m:r>
                        <m: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  <m:r>
                      <a:rPr lang="it-IT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𝑘𝑙𝑦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bSup>
                      <m:sSubSupPr>
                        <m:ctrlPr>
                          <a:rPr lang="it-IT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it-IT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𝒂𝒄𝒕𝒊𝒗𝒆</m:t>
                        </m:r>
                      </m:sub>
                      <m:sup>
                        <m:r>
                          <a:rPr lang="it-IT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𝒑𝒐𝒓𝒕</m:t>
                        </m:r>
                        <m:r>
                          <a:rPr lang="it-IT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it-IT" dirty="0">
                    <a:solidFill>
                      <a:schemeClr val="bg1"/>
                    </a:solidFill>
                  </a:rPr>
                  <a:t>;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𝒂𝒄𝒕𝒊𝒗𝒆</m:t>
                        </m:r>
                      </m:sub>
                      <m:sup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𝒑𝒐𝒓𝒕</m:t>
                        </m:r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bSup>
                    <m:r>
                      <a:rPr lang="it-IT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it-IT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it-IT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𝑘𝑙𝑦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bSup>
                      <m:sSubSupPr>
                        <m:ctrlP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𝒂𝒄𝒕𝒊𝒗𝒆</m:t>
                        </m:r>
                      </m:sub>
                      <m:sup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𝒑𝒐𝒓𝒕</m:t>
                        </m:r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endParaRPr lang="it-IT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B252B4A6-5FA7-9245-BFC3-7DD1F15EF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75" y="5835635"/>
                <a:ext cx="9070350" cy="409920"/>
              </a:xfrm>
              <a:prstGeom prst="rect">
                <a:avLst/>
              </a:prstGeom>
              <a:blipFill>
                <a:blip r:embed="rId12"/>
                <a:stretch>
                  <a:fillRect l="-1411" b="-205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348AA37D-DCBD-4D40-9047-FF59568819C3}"/>
              </a:ext>
            </a:extLst>
          </p:cNvPr>
          <p:cNvCxnSpPr>
            <a:cxnSpLocks/>
          </p:cNvCxnSpPr>
          <p:nvPr/>
        </p:nvCxnSpPr>
        <p:spPr>
          <a:xfrm>
            <a:off x="7192479" y="1808777"/>
            <a:ext cx="980497" cy="100752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DD90A9D7-ADF3-3FBD-5472-D070CFC403FD}"/>
              </a:ext>
            </a:extLst>
          </p:cNvPr>
          <p:cNvCxnSpPr>
            <a:cxnSpLocks/>
          </p:cNvCxnSpPr>
          <p:nvPr/>
        </p:nvCxnSpPr>
        <p:spPr>
          <a:xfrm flipH="1">
            <a:off x="7225144" y="2352473"/>
            <a:ext cx="465126" cy="46382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magine 52">
            <a:extLst>
              <a:ext uri="{FF2B5EF4-FFF2-40B4-BE49-F238E27FC236}">
                <a16:creationId xmlns:a16="http://schemas.microsoft.com/office/drawing/2014/main" id="{DDE04D1E-2C52-86C4-FC28-1330422EFBE5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906846" y="3803651"/>
            <a:ext cx="3459336" cy="1317874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E4163275-037A-5FE5-739A-A45B96C04FCD}"/>
              </a:ext>
            </a:extLst>
          </p:cNvPr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616791" y="1599907"/>
            <a:ext cx="2554432" cy="143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82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D66B67-150D-D9DD-6715-17972F64E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CA5CD5D2-1D75-D5FA-6644-4B3DA2C20272}"/>
              </a:ext>
            </a:extLst>
          </p:cNvPr>
          <p:cNvSpPr/>
          <p:nvPr/>
        </p:nvSpPr>
        <p:spPr>
          <a:xfrm>
            <a:off x="0" y="167951"/>
            <a:ext cx="12192000" cy="57062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B9C67DD5-ABF6-623E-A55A-925052EF64B4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90° HYBRID – WORKING PRINCIPLE (2)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6412DF-8E2B-FF1D-C0AA-F3519FC8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44FD23-A72D-EFF4-5AE8-274D3E41A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E43187-940D-77AC-7490-45520F78D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C8D1615B-7C90-F840-CB2C-92DDD8DBD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5" y="1063133"/>
            <a:ext cx="114666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We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have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seen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that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cavities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are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non-</a:t>
            </a: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matched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loads 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for the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hybrid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, so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where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does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the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reflected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wave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go?</a:t>
            </a:r>
          </a:p>
        </p:txBody>
      </p: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A40CED58-36AF-3814-8C8D-F3F7A5525EA8}"/>
              </a:ext>
            </a:extLst>
          </p:cNvPr>
          <p:cNvGrpSpPr/>
          <p:nvPr/>
        </p:nvGrpSpPr>
        <p:grpSpPr>
          <a:xfrm>
            <a:off x="7271311" y="1700287"/>
            <a:ext cx="2169923" cy="3916887"/>
            <a:chOff x="9410591" y="847997"/>
            <a:chExt cx="2169923" cy="391688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9A473D0F-C449-740C-82A7-4E14BD92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29777" y="1723935"/>
              <a:ext cx="1667123" cy="230832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CasellaDiTesto 60">
                  <a:extLst>
                    <a:ext uri="{FF2B5EF4-FFF2-40B4-BE49-F238E27FC236}">
                      <a16:creationId xmlns:a16="http://schemas.microsoft.com/office/drawing/2014/main" id="{EFF4E87B-F1CC-BDCD-D5A0-9E07C34510FD}"/>
                    </a:ext>
                  </a:extLst>
                </p:cNvPr>
                <p:cNvSpPr txBox="1"/>
                <p:nvPr/>
              </p:nvSpPr>
              <p:spPr>
                <a:xfrm>
                  <a:off x="9663903" y="1674438"/>
                  <a:ext cx="5036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dirty="0" smtClean="0">
                            <a:solidFill>
                              <a:srgbClr val="95550A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it-IT" sz="2400" b="1" dirty="0">
                    <a:solidFill>
                      <a:srgbClr val="95550A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CasellaDiTesto 60">
                  <a:extLst>
                    <a:ext uri="{FF2B5EF4-FFF2-40B4-BE49-F238E27FC236}">
                      <a16:creationId xmlns:a16="http://schemas.microsoft.com/office/drawing/2014/main" id="{EFF4E87B-F1CC-BDCD-D5A0-9E07C34510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3903" y="1674438"/>
                  <a:ext cx="50361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asellaDiTesto 61">
                  <a:extLst>
                    <a:ext uri="{FF2B5EF4-FFF2-40B4-BE49-F238E27FC236}">
                      <a16:creationId xmlns:a16="http://schemas.microsoft.com/office/drawing/2014/main" id="{601E0DD4-D01F-9AB4-391F-115B0FFD4431}"/>
                    </a:ext>
                  </a:extLst>
                </p:cNvPr>
                <p:cNvSpPr txBox="1"/>
                <p:nvPr/>
              </p:nvSpPr>
              <p:spPr>
                <a:xfrm>
                  <a:off x="10752969" y="1661532"/>
                  <a:ext cx="5036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dirty="0" smtClean="0">
                            <a:solidFill>
                              <a:srgbClr val="95550A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it-IT" sz="2400" b="1" dirty="0">
                    <a:solidFill>
                      <a:srgbClr val="95550A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CasellaDiTesto 61">
                  <a:extLst>
                    <a:ext uri="{FF2B5EF4-FFF2-40B4-BE49-F238E27FC236}">
                      <a16:creationId xmlns:a16="http://schemas.microsoft.com/office/drawing/2014/main" id="{601E0DD4-D01F-9AB4-391F-115B0FFD44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2969" y="1661532"/>
                  <a:ext cx="503610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CasellaDiTesto 62">
                  <a:extLst>
                    <a:ext uri="{FF2B5EF4-FFF2-40B4-BE49-F238E27FC236}">
                      <a16:creationId xmlns:a16="http://schemas.microsoft.com/office/drawing/2014/main" id="{57DFABC4-1CBB-2429-0CC0-8C7C58DF9F0A}"/>
                    </a:ext>
                  </a:extLst>
                </p:cNvPr>
                <p:cNvSpPr txBox="1"/>
                <p:nvPr/>
              </p:nvSpPr>
              <p:spPr>
                <a:xfrm>
                  <a:off x="9663903" y="3579651"/>
                  <a:ext cx="5036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dirty="0" smtClean="0">
                            <a:solidFill>
                              <a:srgbClr val="95550A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it-IT" sz="2400" b="1" dirty="0">
                    <a:solidFill>
                      <a:srgbClr val="95550A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CasellaDiTesto 62">
                  <a:extLst>
                    <a:ext uri="{FF2B5EF4-FFF2-40B4-BE49-F238E27FC236}">
                      <a16:creationId xmlns:a16="http://schemas.microsoft.com/office/drawing/2014/main" id="{57DFABC4-1CBB-2429-0CC0-8C7C58DF9F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3903" y="3579651"/>
                  <a:ext cx="503610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asellaDiTesto 63">
                  <a:extLst>
                    <a:ext uri="{FF2B5EF4-FFF2-40B4-BE49-F238E27FC236}">
                      <a16:creationId xmlns:a16="http://schemas.microsoft.com/office/drawing/2014/main" id="{0610F873-EE7D-7451-D936-DAFB672D60EC}"/>
                    </a:ext>
                  </a:extLst>
                </p:cNvPr>
                <p:cNvSpPr txBox="1"/>
                <p:nvPr/>
              </p:nvSpPr>
              <p:spPr>
                <a:xfrm>
                  <a:off x="10774645" y="3589864"/>
                  <a:ext cx="5036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dirty="0" smtClean="0">
                            <a:solidFill>
                              <a:srgbClr val="95550A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it-IT" sz="2400" b="1" dirty="0">
                    <a:solidFill>
                      <a:srgbClr val="95550A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CasellaDiTesto 63">
                  <a:extLst>
                    <a:ext uri="{FF2B5EF4-FFF2-40B4-BE49-F238E27FC236}">
                      <a16:creationId xmlns:a16="http://schemas.microsoft.com/office/drawing/2014/main" id="{0610F873-EE7D-7451-D936-DAFB672D60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4645" y="3589864"/>
                  <a:ext cx="503610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0B5B5F0-5350-858E-2E41-2E64D1EA8613}"/>
                </a:ext>
              </a:extLst>
            </p:cNvPr>
            <p:cNvSpPr txBox="1"/>
            <p:nvPr/>
          </p:nvSpPr>
          <p:spPr>
            <a:xfrm>
              <a:off x="9466097" y="847997"/>
              <a:ext cx="893012" cy="49244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orbel" panose="020B0503020204020204" pitchFamily="34" charset="0"/>
                  <a:cs typeface="Adobe Devanagari" panose="02040503050201020203" pitchFamily="18" charset="0"/>
                </a:rPr>
                <a:t>RF source</a:t>
              </a:r>
            </a:p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orbel" panose="020B0503020204020204" pitchFamily="34" charset="0"/>
                  <a:cs typeface="Adobe Devanagari" panose="02040503050201020203" pitchFamily="18" charset="0"/>
                </a:rPr>
                <a:t>(klystron)</a:t>
              </a:r>
            </a:p>
          </p:txBody>
        </p:sp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E9BB4E1A-1EA0-4F35-BB21-56CA1D0A2122}"/>
                </a:ext>
              </a:extLst>
            </p:cNvPr>
            <p:cNvCxnSpPr>
              <a:cxnSpLocks/>
              <a:stCxn id="18" idx="2"/>
              <a:endCxn id="61" idx="0"/>
            </p:cNvCxnSpPr>
            <p:nvPr/>
          </p:nvCxnSpPr>
          <p:spPr>
            <a:xfrm>
              <a:off x="9912603" y="1340440"/>
              <a:ext cx="3105" cy="333998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C236C309-D84D-25DE-50F8-AF62F95AA4CB}"/>
                </a:ext>
              </a:extLst>
            </p:cNvPr>
            <p:cNvSpPr txBox="1"/>
            <p:nvPr/>
          </p:nvSpPr>
          <p:spPr>
            <a:xfrm>
              <a:off x="9410591" y="4470870"/>
              <a:ext cx="1010233" cy="29238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orbel" panose="020B0503020204020204" pitchFamily="34" charset="0"/>
                  <a:cs typeface="Adobe Devanagari" panose="02040503050201020203" pitchFamily="18" charset="0"/>
                </a:rPr>
                <a:t>RF cavity 1</a:t>
              </a:r>
            </a:p>
          </p:txBody>
        </p:sp>
        <p:cxnSp>
          <p:nvCxnSpPr>
            <p:cNvPr id="34" name="Connettore 2 33">
              <a:extLst>
                <a:ext uri="{FF2B5EF4-FFF2-40B4-BE49-F238E27FC236}">
                  <a16:creationId xmlns:a16="http://schemas.microsoft.com/office/drawing/2014/main" id="{D7AC7BAF-8D42-5CBE-EDE5-C6A23A9BA8E1}"/>
                </a:ext>
              </a:extLst>
            </p:cNvPr>
            <p:cNvCxnSpPr>
              <a:cxnSpLocks/>
              <a:stCxn id="63" idx="2"/>
              <a:endCxn id="32" idx="0"/>
            </p:cNvCxnSpPr>
            <p:nvPr/>
          </p:nvCxnSpPr>
          <p:spPr>
            <a:xfrm>
              <a:off x="9915708" y="4041316"/>
              <a:ext cx="0" cy="429554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E9FAEDDB-F5BC-84C5-AD02-F01E1D91C5F9}"/>
                </a:ext>
              </a:extLst>
            </p:cNvPr>
            <p:cNvSpPr txBox="1"/>
            <p:nvPr/>
          </p:nvSpPr>
          <p:spPr>
            <a:xfrm>
              <a:off x="10554147" y="4472496"/>
              <a:ext cx="977409" cy="29238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orbel" panose="020B0503020204020204" pitchFamily="34" charset="0"/>
                  <a:cs typeface="Adobe Devanagari" panose="02040503050201020203" pitchFamily="18" charset="0"/>
                </a:rPr>
                <a:t>RF cavity 2</a:t>
              </a:r>
            </a:p>
          </p:txBody>
        </p:sp>
        <p:cxnSp>
          <p:nvCxnSpPr>
            <p:cNvPr id="37" name="Connettore 2 36">
              <a:extLst>
                <a:ext uri="{FF2B5EF4-FFF2-40B4-BE49-F238E27FC236}">
                  <a16:creationId xmlns:a16="http://schemas.microsoft.com/office/drawing/2014/main" id="{1D9B242B-E8E1-3642-3A6F-B858968D0671}"/>
                </a:ext>
              </a:extLst>
            </p:cNvPr>
            <p:cNvCxnSpPr>
              <a:cxnSpLocks/>
            </p:cNvCxnSpPr>
            <p:nvPr/>
          </p:nvCxnSpPr>
          <p:spPr>
            <a:xfrm>
              <a:off x="11042852" y="4004811"/>
              <a:ext cx="0" cy="466059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53FF813C-F1BC-C767-B0FD-E23E8A86841C}"/>
                </a:ext>
              </a:extLst>
            </p:cNvPr>
            <p:cNvSpPr txBox="1"/>
            <p:nvPr/>
          </p:nvSpPr>
          <p:spPr>
            <a:xfrm>
              <a:off x="10432114" y="854776"/>
              <a:ext cx="1148400" cy="49244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andara" panose="020E0502030303020204" pitchFamily="34" charset="0"/>
                  <a:cs typeface="Adobe Devanagari" panose="02040503050201020203" pitchFamily="18" charset="0"/>
                </a:rPr>
                <a:t>Accelerating</a:t>
              </a:r>
              <a:r>
                <a:rPr lang="en-US" sz="1300" dirty="0">
                  <a:solidFill>
                    <a:schemeClr val="bg1"/>
                  </a:solidFill>
                  <a:latin typeface="Candara" panose="020E0502030303020204" pitchFamily="34" charset="0"/>
                  <a:cs typeface="Adobe Devanagari" panose="02040503050201020203" pitchFamily="18" charset="0"/>
                </a:rPr>
                <a:t> </a:t>
              </a:r>
              <a:r>
                <a:rPr lang="en-US" sz="1300" b="1" dirty="0">
                  <a:solidFill>
                    <a:schemeClr val="bg1"/>
                  </a:solidFill>
                  <a:latin typeface="Corbel" panose="020B0503020204020204" pitchFamily="34" charset="0"/>
                  <a:cs typeface="Adobe Devanagari" panose="02040503050201020203" pitchFamily="18" charset="0"/>
                </a:rPr>
                <a:t>structure</a:t>
              </a:r>
            </a:p>
          </p:txBody>
        </p: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72758912-B99A-46E5-9FF4-314CF56195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02892" y="2858870"/>
              <a:ext cx="497792" cy="55147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5074ADE9-BDBA-AD08-7E83-3C52C1DB85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06983" y="2411950"/>
              <a:ext cx="465126" cy="45414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2 39">
              <a:extLst>
                <a:ext uri="{FF2B5EF4-FFF2-40B4-BE49-F238E27FC236}">
                  <a16:creationId xmlns:a16="http://schemas.microsoft.com/office/drawing/2014/main" id="{413984F2-DCAE-DEEA-C3CC-FF27AE55C3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82200" y="2868395"/>
              <a:ext cx="520692" cy="541945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2 42">
              <a:extLst>
                <a:ext uri="{FF2B5EF4-FFF2-40B4-BE49-F238E27FC236}">
                  <a16:creationId xmlns:a16="http://schemas.microsoft.com/office/drawing/2014/main" id="{1F5F2411-31FC-06B8-DEB9-0741643008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26450" y="1376598"/>
              <a:ext cx="1540" cy="314313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Immagine 44">
            <a:extLst>
              <a:ext uri="{FF2B5EF4-FFF2-40B4-BE49-F238E27FC236}">
                <a16:creationId xmlns:a16="http://schemas.microsoft.com/office/drawing/2014/main" id="{B0C59950-CF49-F4F5-4D73-52406E7ED8C0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984336" y="2097965"/>
            <a:ext cx="4419600" cy="1533915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4C851BE4-FE1A-4AD5-7DE7-A19FDED807E7}"/>
              </a:ext>
            </a:extLst>
          </p:cNvPr>
          <p:cNvGrpSpPr/>
          <p:nvPr/>
        </p:nvGrpSpPr>
        <p:grpSpPr>
          <a:xfrm>
            <a:off x="300263" y="4232643"/>
            <a:ext cx="9092013" cy="1615699"/>
            <a:chOff x="108296" y="3193979"/>
            <a:chExt cx="9092013" cy="16156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CasellaDiTesto 47">
                  <a:extLst>
                    <a:ext uri="{FF2B5EF4-FFF2-40B4-BE49-F238E27FC236}">
                      <a16:creationId xmlns:a16="http://schemas.microsoft.com/office/drawing/2014/main" id="{D23B4580-6259-88DB-E0E0-1CEC27C1048F}"/>
                    </a:ext>
                  </a:extLst>
                </p:cNvPr>
                <p:cNvSpPr txBox="1"/>
                <p:nvPr/>
              </p:nvSpPr>
              <p:spPr>
                <a:xfrm>
                  <a:off x="108296" y="3193979"/>
                  <a:ext cx="9092013" cy="16156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sSub>
                        <m:sSub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𝑘𝑙𝑦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it-IT" dirty="0">
                      <a:solidFill>
                        <a:schemeClr val="bg1"/>
                      </a:solidFill>
                    </a:rPr>
                    <a:t>;		</a:t>
                  </a:r>
                  <a:r>
                    <a:rPr lang="it-IT" altLang="it-IT" sz="1400" b="1" dirty="0">
                      <a:solidFill>
                        <a:srgbClr val="FF0000"/>
                      </a:solidFill>
                    </a:rPr>
                    <a:t>NO SIGNAL BACK TO THE KLYSTRON</a:t>
                  </a:r>
                  <a:endParaRPr lang="it-IT" b="1" i="1" dirty="0">
                    <a:solidFill>
                      <a:srgbClr val="FF0000"/>
                    </a:solidFill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it-IT" b="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sSub>
                        <m:sSub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𝑘𝑙𝑦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𝑘𝑙𝑦</m:t>
                          </m:r>
                        </m:sub>
                      </m:sSub>
                    </m:oMath>
                  </a14:m>
                  <a:r>
                    <a:rPr lang="it-IT" dirty="0">
                      <a:solidFill>
                        <a:schemeClr val="bg1"/>
                      </a:solidFill>
                    </a:rPr>
                    <a:t>		</a:t>
                  </a:r>
                  <a:r>
                    <a:rPr lang="it-IT" altLang="it-IT" sz="1400" b="1" dirty="0">
                      <a:solidFill>
                        <a:srgbClr val="038F51"/>
                      </a:solidFill>
                    </a:rPr>
                    <a:t>ALL THE POWER GOES TO </a:t>
                  </a:r>
                </a:p>
                <a:p>
                  <a:pPr lvl="8"/>
                  <a:r>
                    <a:rPr lang="it-IT" altLang="it-IT" sz="1400" b="1" dirty="0">
                      <a:solidFill>
                        <a:srgbClr val="038F51"/>
                      </a:solidFill>
                    </a:rPr>
                    <a:t>	THE ACCELERATOR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it-IT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CasellaDiTesto 47">
                  <a:extLst>
                    <a:ext uri="{FF2B5EF4-FFF2-40B4-BE49-F238E27FC236}">
                      <a16:creationId xmlns:a16="http://schemas.microsoft.com/office/drawing/2014/main" id="{D23B4580-6259-88DB-E0E0-1CEC27C104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96" y="3193979"/>
                  <a:ext cx="9092013" cy="1615699"/>
                </a:xfrm>
                <a:prstGeom prst="rect">
                  <a:avLst/>
                </a:prstGeom>
                <a:blipFill>
                  <a:blip r:embed="rId9"/>
                  <a:stretch>
                    <a:fillRect l="-139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Connettore 2 52">
              <a:extLst>
                <a:ext uri="{FF2B5EF4-FFF2-40B4-BE49-F238E27FC236}">
                  <a16:creationId xmlns:a16="http://schemas.microsoft.com/office/drawing/2014/main" id="{8F9631A5-559A-0EC7-B544-163EA07DC8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82671" y="3422024"/>
              <a:ext cx="361950" cy="0"/>
            </a:xfrm>
            <a:prstGeom prst="straightConnector1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69" name="Immagine 68" descr="Utili Pollice in su">
              <a:extLst>
                <a:ext uri="{FF2B5EF4-FFF2-40B4-BE49-F238E27FC236}">
                  <a16:creationId xmlns:a16="http://schemas.microsoft.com/office/drawing/2014/main" id="{DACB90C9-32B8-F530-7D71-BD5257037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734" y="3944135"/>
              <a:ext cx="735075" cy="735075"/>
            </a:xfrm>
            <a:prstGeom prst="rect">
              <a:avLst/>
            </a:prstGeom>
          </p:spPr>
        </p:pic>
        <p:cxnSp>
          <p:nvCxnSpPr>
            <p:cNvPr id="71" name="Connettore 2 70">
              <a:extLst>
                <a:ext uri="{FF2B5EF4-FFF2-40B4-BE49-F238E27FC236}">
                  <a16:creationId xmlns:a16="http://schemas.microsoft.com/office/drawing/2014/main" id="{60462DC7-3C03-9DAA-13E2-3E57706B68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97021" y="4127686"/>
              <a:ext cx="361950" cy="0"/>
            </a:xfrm>
            <a:prstGeom prst="straightConnector1">
              <a:avLst/>
            </a:prstGeom>
            <a:ln w="19050" cap="flat" cmpd="sng" algn="ctr">
              <a:solidFill>
                <a:srgbClr val="038F5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DD15FEAF-51E4-311B-21FF-26E4143E5159}"/>
              </a:ext>
            </a:extLst>
          </p:cNvPr>
          <p:cNvGrpSpPr/>
          <p:nvPr/>
        </p:nvGrpSpPr>
        <p:grpSpPr>
          <a:xfrm>
            <a:off x="9734519" y="2475945"/>
            <a:ext cx="2302822" cy="1906109"/>
            <a:chOff x="9641549" y="1247799"/>
            <a:chExt cx="2302822" cy="1906109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2ED7CA1F-B0BE-19F9-1FF0-D483455BC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2419" t="5503" r="15715"/>
            <a:stretch/>
          </p:blipFill>
          <p:spPr>
            <a:xfrm>
              <a:off x="9641549" y="1719228"/>
              <a:ext cx="2302822" cy="1434680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572DC2A8-95C5-B56E-28D0-F75E2E5CBF4F}"/>
                </a:ext>
              </a:extLst>
            </p:cNvPr>
            <p:cNvSpPr txBox="1"/>
            <p:nvPr/>
          </p:nvSpPr>
          <p:spPr>
            <a:xfrm>
              <a:off x="9641549" y="1247799"/>
              <a:ext cx="2302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rgbClr val="FF0000"/>
                  </a:solidFill>
                </a:rPr>
                <a:t>OUTPUT</a:t>
              </a:r>
            </a:p>
          </p:txBody>
        </p:sp>
      </p:grpSp>
      <p:sp>
        <p:nvSpPr>
          <p:cNvPr id="12" name="Arco 11">
            <a:extLst>
              <a:ext uri="{FF2B5EF4-FFF2-40B4-BE49-F238E27FC236}">
                <a16:creationId xmlns:a16="http://schemas.microsoft.com/office/drawing/2014/main" id="{309B45B1-37B4-CD0D-0786-359783DD9F20}"/>
              </a:ext>
            </a:extLst>
          </p:cNvPr>
          <p:cNvSpPr/>
          <p:nvPr/>
        </p:nvSpPr>
        <p:spPr>
          <a:xfrm>
            <a:off x="8347408" y="1954460"/>
            <a:ext cx="2521875" cy="1076612"/>
          </a:xfrm>
          <a:prstGeom prst="arc">
            <a:avLst>
              <a:gd name="adj1" fmla="val 16200000"/>
              <a:gd name="adj2" fmla="val 21506607"/>
            </a:avLst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754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/>
              <a:schemeClr val="bg2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224B01-70B8-D749-C27E-C6C6258B9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F595284F-5606-99E4-0A13-BBA8D4BCD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EXPERIMENTAL ACTIVITY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8D5BAA96-99E2-738B-F4B1-EDE4A9FE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064986F2-0AC3-0BF0-7418-42D22901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ED46D29-7A4C-155A-FBBC-1474B3D79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8332"/>
            <a:ext cx="94626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365DC-FF0B-4CB3-8426-8CAA0DD1624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EF296F-361A-9F9A-B73F-ED4510ED2C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SLED TUNING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0207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64A43535-4767-4CE7-442A-CD994ED2BA91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DF4DAFC9-47A7-EC2B-ED7E-E21EEA86F86D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RF PULSE COMPRESSOR – GENERAL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asellaDiTesto 103">
                <a:extLst>
                  <a:ext uri="{FF2B5EF4-FFF2-40B4-BE49-F238E27FC236}">
                    <a16:creationId xmlns:a16="http://schemas.microsoft.com/office/drawing/2014/main" id="{5F1DBFF6-2D72-3700-E31E-FC1D87198DBC}"/>
                  </a:ext>
                </a:extLst>
              </p:cNvPr>
              <p:cNvSpPr txBox="1"/>
              <p:nvPr/>
            </p:nvSpPr>
            <p:spPr>
              <a:xfrm>
                <a:off x="166270" y="849086"/>
                <a:ext cx="7304205" cy="2577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In high-gradient accelerators, the </a:t>
                </a:r>
                <a:r>
                  <a:rPr lang="en-US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energy</a:t>
                </a: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is determined by the </a:t>
                </a:r>
                <a:r>
                  <a:rPr lang="en-US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peak RF input power</a:t>
                </a: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. </a:t>
                </a:r>
              </a:p>
              <a:p>
                <a:pPr algn="just"/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      Unfortunately, energy increases with the square root of the power: </a:t>
                </a:r>
                <a14:m>
                  <m:oMath xmlns:m="http://schemas.openxmlformats.org/officeDocument/2006/math">
                    <m:r>
                      <a:rPr kumimoji="0" lang="it-IT" sz="1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𝐄</m:t>
                    </m:r>
                    <m:r>
                      <a:rPr kumimoji="0" lang="en-US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ad>
                      <m:radPr>
                        <m:degHide m:val="on"/>
                        <m:ctrlP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it-IT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</m:rad>
                  </m:oMath>
                </a14:m>
                <a:endParaRPr lang="en-US" sz="16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1600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The </a:t>
                </a:r>
                <a:r>
                  <a:rPr lang="en-US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peak RF power </a:t>
                </a: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available from </a:t>
                </a:r>
                <a:r>
                  <a:rPr lang="en-US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klystrons</a:t>
                </a: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is typically </a:t>
                </a:r>
                <a14:m>
                  <m:oMath xmlns:m="http://schemas.openxmlformats.org/officeDocument/2006/math">
                    <m:r>
                      <a:rPr lang="it-IT" sz="1600" b="0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1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1600" b="1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1600" b="1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𝐌𝐖</m:t>
                    </m:r>
                  </m:oMath>
                </a14:m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.</a:t>
                </a:r>
                <a:b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</a:b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Additionally, the duration of klystron </a:t>
                </a:r>
                <a:r>
                  <a:rPr lang="en-US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RF pulses </a:t>
                </a: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(</a:t>
                </a:r>
                <a:r>
                  <a:rPr lang="en-US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a few µs</a:t>
                </a: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) often exceeds the         typical </a:t>
                </a:r>
                <a:r>
                  <a:rPr lang="en-US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filling time </a:t>
                </a: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of an accelerating structure, which is less than </a:t>
                </a:r>
                <a:r>
                  <a:rPr lang="en-US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1 µs</a:t>
                </a: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.</a:t>
                </a:r>
                <a:endParaRPr lang="en-US" sz="1600" i="1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1600" i="1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bg1"/>
                    </a:solidFill>
                  </a:rPr>
                  <a:t>Around the 1970s at 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SLAC</a:t>
                </a:r>
                <a:r>
                  <a:rPr lang="en-US" sz="1600" dirty="0">
                    <a:solidFill>
                      <a:schemeClr val="bg1"/>
                    </a:solidFill>
                  </a:rPr>
                  <a:t>, they studied a method that 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increased peak RF power </a:t>
                </a:r>
                <a:r>
                  <a:rPr lang="en-US" sz="1600" dirty="0">
                    <a:solidFill>
                      <a:schemeClr val="bg1"/>
                    </a:solidFill>
                  </a:rPr>
                  <a:t>by 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decreasing the pulse width</a:t>
                </a:r>
                <a:r>
                  <a:rPr lang="en-US" sz="1600" dirty="0">
                    <a:solidFill>
                      <a:schemeClr val="bg1"/>
                    </a:solidFill>
                  </a:rPr>
                  <a:t>. </a:t>
                </a:r>
                <a:r>
                  <a:rPr lang="en-US" sz="1600" i="1" dirty="0">
                    <a:solidFill>
                      <a:schemeClr val="tx2">
                        <a:lumMod val="50000"/>
                      </a:schemeClr>
                    </a:solidFill>
                  </a:rPr>
                  <a:t>			</a:t>
                </a:r>
                <a:endParaRPr lang="it-IT" sz="1600" i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4" name="CasellaDiTesto 103">
                <a:extLst>
                  <a:ext uri="{FF2B5EF4-FFF2-40B4-BE49-F238E27FC236}">
                    <a16:creationId xmlns:a16="http://schemas.microsoft.com/office/drawing/2014/main" id="{5F1DBFF6-2D72-3700-E31E-FC1D87198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70" y="849086"/>
                <a:ext cx="7304205" cy="2577757"/>
              </a:xfrm>
              <a:prstGeom prst="rect">
                <a:avLst/>
              </a:prstGeom>
              <a:blipFill>
                <a:blip r:embed="rId3"/>
                <a:stretch>
                  <a:fillRect l="-174" t="-490" r="-521" b="-24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FAE5D3-4A32-AE1F-0AED-A71FA0D2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FFD498-039F-3708-B851-C378DA93B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9F059E-2A16-93E4-4F83-6A98A124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B55F4858-106E-C9D4-8AA5-D68857FA2572}"/>
              </a:ext>
            </a:extLst>
          </p:cNvPr>
          <p:cNvGrpSpPr/>
          <p:nvPr/>
        </p:nvGrpSpPr>
        <p:grpSpPr>
          <a:xfrm>
            <a:off x="375789" y="3223171"/>
            <a:ext cx="6113646" cy="3478371"/>
            <a:chOff x="276950" y="3223171"/>
            <a:chExt cx="6113646" cy="3478371"/>
          </a:xfrm>
        </p:grpSpPr>
        <p:grpSp>
          <p:nvGrpSpPr>
            <p:cNvPr id="53" name="Gruppo 52">
              <a:extLst>
                <a:ext uri="{FF2B5EF4-FFF2-40B4-BE49-F238E27FC236}">
                  <a16:creationId xmlns:a16="http://schemas.microsoft.com/office/drawing/2014/main" id="{B38A2C38-3DD4-56E8-8367-5025A6B3B9F7}"/>
                </a:ext>
              </a:extLst>
            </p:cNvPr>
            <p:cNvGrpSpPr/>
            <p:nvPr/>
          </p:nvGrpSpPr>
          <p:grpSpPr>
            <a:xfrm>
              <a:off x="276950" y="3223171"/>
              <a:ext cx="6113646" cy="3478371"/>
              <a:chOff x="276950" y="3223171"/>
              <a:chExt cx="6113646" cy="3478371"/>
            </a:xfrm>
          </p:grpSpPr>
          <p:grpSp>
            <p:nvGrpSpPr>
              <p:cNvPr id="51" name="Gruppo 50">
                <a:extLst>
                  <a:ext uri="{FF2B5EF4-FFF2-40B4-BE49-F238E27FC236}">
                    <a16:creationId xmlns:a16="http://schemas.microsoft.com/office/drawing/2014/main" id="{FAB83C5E-3421-F0E8-20BB-D3C8D5641F13}"/>
                  </a:ext>
                </a:extLst>
              </p:cNvPr>
              <p:cNvGrpSpPr/>
              <p:nvPr/>
            </p:nvGrpSpPr>
            <p:grpSpPr>
              <a:xfrm>
                <a:off x="276950" y="3634829"/>
                <a:ext cx="5044440" cy="3066713"/>
                <a:chOff x="102770" y="3356141"/>
                <a:chExt cx="5317818" cy="3368013"/>
              </a:xfrm>
            </p:grpSpPr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58237478-6BC2-2375-DCB1-343B65771A46}"/>
                    </a:ext>
                  </a:extLst>
                </p:cNvPr>
                <p:cNvSpPr txBox="1"/>
                <p:nvPr/>
              </p:nvSpPr>
              <p:spPr>
                <a:xfrm>
                  <a:off x="4499765" y="6416377"/>
                  <a:ext cx="7556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FF0000"/>
                      </a:solidFill>
                    </a:rPr>
                    <a:t>1 µs</a:t>
                  </a:r>
                  <a:endParaRPr lang="it-IT" sz="1400" dirty="0">
                    <a:solidFill>
                      <a:srgbClr val="FF0000"/>
                    </a:solidFill>
                  </a:endParaRPr>
                </a:p>
              </p:txBody>
            </p:sp>
            <p:pic>
              <p:nvPicPr>
                <p:cNvPr id="8" name="Immagine 7">
                  <a:extLst>
                    <a:ext uri="{FF2B5EF4-FFF2-40B4-BE49-F238E27FC236}">
                      <a16:creationId xmlns:a16="http://schemas.microsoft.com/office/drawing/2014/main" id="{60D97CE8-E9AC-2F84-618B-DE97FC9522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4943" y="3356141"/>
                  <a:ext cx="4705645" cy="3034800"/>
                </a:xfrm>
                <a:prstGeom prst="rect">
                  <a:avLst/>
                </a:prstGeom>
              </p:spPr>
            </p:pic>
            <p:cxnSp>
              <p:nvCxnSpPr>
                <p:cNvPr id="3" name="Connettore 2 2">
                  <a:extLst>
                    <a:ext uri="{FF2B5EF4-FFF2-40B4-BE49-F238E27FC236}">
                      <a16:creationId xmlns:a16="http://schemas.microsoft.com/office/drawing/2014/main" id="{BE51FC4B-7217-6735-87B8-CDEE3E7C3A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3882" y="5492870"/>
                  <a:ext cx="2541318" cy="0"/>
                </a:xfrm>
                <a:prstGeom prst="straightConnector1">
                  <a:avLst/>
                </a:prstGeom>
                <a:ln w="19050" cap="flat" cmpd="sng" algn="ctr">
                  <a:solidFill>
                    <a:srgbClr val="1332FF"/>
                  </a:solidFill>
                  <a:prstDash val="solid"/>
                  <a:round/>
                  <a:headEnd type="arrow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05482196-E211-A851-72A9-C45532E5C1CF}"/>
                    </a:ext>
                  </a:extLst>
                </p:cNvPr>
                <p:cNvSpPr txBox="1"/>
                <p:nvPr/>
              </p:nvSpPr>
              <p:spPr>
                <a:xfrm>
                  <a:off x="1822450" y="5464624"/>
                  <a:ext cx="7556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1332FF"/>
                      </a:solidFill>
                    </a:rPr>
                    <a:t>4 µs</a:t>
                  </a:r>
                  <a:endParaRPr lang="it-IT" sz="1400" dirty="0">
                    <a:solidFill>
                      <a:srgbClr val="1332FF"/>
                    </a:solidFill>
                  </a:endParaRPr>
                </a:p>
              </p:txBody>
            </p:sp>
            <p:cxnSp>
              <p:nvCxnSpPr>
                <p:cNvPr id="10" name="Connettore 2 9">
                  <a:extLst>
                    <a:ext uri="{FF2B5EF4-FFF2-40B4-BE49-F238E27FC236}">
                      <a16:creationId xmlns:a16="http://schemas.microsoft.com/office/drawing/2014/main" id="{76CEFF25-202B-6E0F-9930-9C1E93B6EA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65650" y="6460954"/>
                  <a:ext cx="609600" cy="0"/>
                </a:xfrm>
                <a:prstGeom prst="straightConnector1">
                  <a:avLst/>
                </a:prstGeom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arrow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ttore 2 14">
                  <a:extLst>
                    <a:ext uri="{FF2B5EF4-FFF2-40B4-BE49-F238E27FC236}">
                      <a16:creationId xmlns:a16="http://schemas.microsoft.com/office/drawing/2014/main" id="{DA4166D4-A25F-026F-5091-0D3A158E14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11482" y="4603750"/>
                  <a:ext cx="0" cy="409611"/>
                </a:xfrm>
                <a:prstGeom prst="straightConnector1">
                  <a:avLst/>
                </a:prstGeom>
                <a:ln w="19050" cap="flat" cmpd="sng" algn="ctr">
                  <a:solidFill>
                    <a:srgbClr val="1332FF"/>
                  </a:solidFill>
                  <a:prstDash val="solid"/>
                  <a:round/>
                  <a:headEnd type="arrow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id="{DB0D8067-A87A-E4EB-4C92-C0D102AD2271}"/>
                    </a:ext>
                  </a:extLst>
                </p:cNvPr>
                <p:cNvSpPr txBox="1"/>
                <p:nvPr/>
              </p:nvSpPr>
              <p:spPr>
                <a:xfrm>
                  <a:off x="102770" y="4655171"/>
                  <a:ext cx="7556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1332FF"/>
                      </a:solidFill>
                    </a:rPr>
                    <a:t>50 MW</a:t>
                  </a:r>
                  <a:endParaRPr lang="it-IT" sz="1400" dirty="0">
                    <a:solidFill>
                      <a:srgbClr val="1332FF"/>
                    </a:solidFill>
                  </a:endParaRPr>
                </a:p>
              </p:txBody>
            </p:sp>
            <p:sp>
              <p:nvSpPr>
                <p:cNvPr id="19" name="CasellaDiTesto 18">
                  <a:extLst>
                    <a:ext uri="{FF2B5EF4-FFF2-40B4-BE49-F238E27FC236}">
                      <a16:creationId xmlns:a16="http://schemas.microsoft.com/office/drawing/2014/main" id="{E1CFA547-51D2-3D7E-7CEB-0A8B04725C32}"/>
                    </a:ext>
                  </a:extLst>
                </p:cNvPr>
                <p:cNvSpPr txBox="1"/>
                <p:nvPr/>
              </p:nvSpPr>
              <p:spPr>
                <a:xfrm>
                  <a:off x="3642514" y="4006277"/>
                  <a:ext cx="87179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FF0000"/>
                      </a:solidFill>
                    </a:rPr>
                    <a:t>200 MW</a:t>
                  </a:r>
                  <a:endParaRPr lang="it-IT" sz="1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6" name="CasellaDiTesto 25">
                  <a:extLst>
                    <a:ext uri="{FF2B5EF4-FFF2-40B4-BE49-F238E27FC236}">
                      <a16:creationId xmlns:a16="http://schemas.microsoft.com/office/drawing/2014/main" id="{4CA61F82-C472-F76F-FC98-0CBA2887C3F5}"/>
                    </a:ext>
                  </a:extLst>
                </p:cNvPr>
                <p:cNvSpPr txBox="1"/>
                <p:nvPr/>
              </p:nvSpPr>
              <p:spPr>
                <a:xfrm>
                  <a:off x="963127" y="4063134"/>
                  <a:ext cx="2914660" cy="4056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u="sng" dirty="0">
                      <a:solidFill>
                        <a:srgbClr val="1332FF"/>
                      </a:solidFill>
                    </a:rPr>
                    <a:t>Klystron typical RF pulse</a:t>
                  </a:r>
                </a:p>
              </p:txBody>
            </p:sp>
            <p:sp>
              <p:nvSpPr>
                <p:cNvPr id="27" name="Freccia a destra 26">
                  <a:extLst>
                    <a:ext uri="{FF2B5EF4-FFF2-40B4-BE49-F238E27FC236}">
                      <a16:creationId xmlns:a16="http://schemas.microsoft.com/office/drawing/2014/main" id="{C4C00ADE-4461-BA05-2B90-7397A6B31497}"/>
                    </a:ext>
                  </a:extLst>
                </p:cNvPr>
                <p:cNvSpPr/>
                <p:nvPr/>
              </p:nvSpPr>
              <p:spPr>
                <a:xfrm>
                  <a:off x="3828441" y="4945036"/>
                  <a:ext cx="410856" cy="210439"/>
                </a:xfrm>
                <a:prstGeom prst="rightArrow">
                  <a:avLst/>
                </a:prstGeom>
                <a:solidFill>
                  <a:schemeClr val="accent3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</p:grpSp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F0CC9D3E-1C4B-7D6A-8C7B-DAFE1002AA58}"/>
                  </a:ext>
                </a:extLst>
              </p:cNvPr>
              <p:cNvSpPr txBox="1"/>
              <p:nvPr/>
            </p:nvSpPr>
            <p:spPr>
              <a:xfrm>
                <a:off x="3786734" y="3223171"/>
                <a:ext cx="26038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u="sng" dirty="0" err="1">
                    <a:solidFill>
                      <a:srgbClr val="FF0000"/>
                    </a:solidFill>
                  </a:rPr>
                  <a:t>Compressed</a:t>
                </a:r>
                <a:r>
                  <a:rPr lang="it-IT" u="sng" dirty="0">
                    <a:solidFill>
                      <a:srgbClr val="FF0000"/>
                    </a:solidFill>
                  </a:rPr>
                  <a:t> pulse</a:t>
                </a:r>
              </a:p>
            </p:txBody>
          </p:sp>
        </p:grpSp>
        <p:cxnSp>
          <p:nvCxnSpPr>
            <p:cNvPr id="20" name="Connettore 2 19">
              <a:extLst>
                <a:ext uri="{FF2B5EF4-FFF2-40B4-BE49-F238E27FC236}">
                  <a16:creationId xmlns:a16="http://schemas.microsoft.com/office/drawing/2014/main" id="{C8E17C2A-AEBA-AAE2-D3B0-9C75563F48F5}"/>
                </a:ext>
              </a:extLst>
            </p:cNvPr>
            <p:cNvCxnSpPr>
              <a:cxnSpLocks/>
            </p:cNvCxnSpPr>
            <p:nvPr/>
          </p:nvCxnSpPr>
          <p:spPr>
            <a:xfrm>
              <a:off x="4414883" y="3634829"/>
              <a:ext cx="0" cy="1485399"/>
            </a:xfrm>
            <a:prstGeom prst="straightConnector1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D593F602-5BD1-8505-3D19-CFD1FEBD17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9" t="2269" r="2491" b="8993"/>
          <a:stretch/>
        </p:blipFill>
        <p:spPr>
          <a:xfrm rot="5400000">
            <a:off x="7330396" y="1634041"/>
            <a:ext cx="4795862" cy="418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06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58DFBD-0535-B3E1-7446-0E8658010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6188FB4C-7A03-6162-5EC0-9A74FB879111}"/>
              </a:ext>
            </a:extLst>
          </p:cNvPr>
          <p:cNvSpPr/>
          <p:nvPr/>
        </p:nvSpPr>
        <p:spPr>
          <a:xfrm>
            <a:off x="0" y="167951"/>
            <a:ext cx="12192000" cy="57062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12DEBBE8-9DF2-1688-3CA7-EA53A409E999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EXPERIMENTAL ACTIVITY – SLED TUNING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5873FA-FCE6-EB92-3424-06C5B4AE3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8B050A-41DA-C389-B6EC-4567D2367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5ED0CF-ECD0-6640-ACA6-9B2D01CF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79CE76-AD00-C734-C62D-4F50E8A5A0A6}"/>
              </a:ext>
            </a:extLst>
          </p:cNvPr>
          <p:cNvSpPr txBox="1"/>
          <p:nvPr/>
        </p:nvSpPr>
        <p:spPr>
          <a:xfrm>
            <a:off x="146650" y="841216"/>
            <a:ext cx="118268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+mj-lt"/>
                <a:cs typeface="Adobe Devanagari" panose="02040503050201020203" pitchFamily="18" charset="0"/>
              </a:rPr>
              <a:t>WHY? </a:t>
            </a:r>
          </a:p>
          <a:p>
            <a:pPr algn="just"/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If the resonant frequencies of the 2 cavities are not the same and/or equal to the operating frequency (2856 MHz for S-band linacs) the SLED can produce high reflections at the input port, causing breakdowns in the input waveguide or near the klystron window.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+mj-lt"/>
              <a:cs typeface="Adobe Devanagari" panose="02040503050201020203" pitchFamily="18" charset="0"/>
            </a:endParaRP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+mj-lt"/>
                <a:cs typeface="Adobe Devanagari" panose="02040503050201020203" pitchFamily="18" charset="0"/>
              </a:rPr>
              <a:t>HOW?</a:t>
            </a:r>
          </a:p>
          <a:p>
            <a:pPr algn="just"/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Generally, frequency tuning is done in air and with low RF power. For this reason the measurement needs to account for several environmental variation with respect to nominal conditions: room temperature, pressure, humidity and air (instead of vacuum).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bg1"/>
              </a:solidFill>
              <a:latin typeface="+mj-lt"/>
              <a:cs typeface="Adobe Devanagari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016E2BE-A82E-2568-BFB3-49853347DCE1}"/>
                  </a:ext>
                </a:extLst>
              </p:cNvPr>
              <p:cNvSpPr txBox="1"/>
              <p:nvPr/>
            </p:nvSpPr>
            <p:spPr>
              <a:xfrm flipH="1">
                <a:off x="2702778" y="2959041"/>
                <a:ext cx="631182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𝑳𝒂𝒃</m:t>
                          </m:r>
                        </m:sub>
                      </m:sSub>
                      <m:d>
                        <m:d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𝑴𝑯𝒛</m:t>
                          </m:r>
                        </m:e>
                      </m:d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𝑹𝑭</m:t>
                          </m:r>
                        </m:sub>
                      </m:sSub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𝑴𝑯𝒛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)+∆</m:t>
                      </m:r>
                      <m:sSub>
                        <m:sSub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d>
                        <m:d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𝑴𝑯𝒛</m:t>
                          </m:r>
                        </m:e>
                      </m:d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−∆</m:t>
                      </m:r>
                      <m:sSub>
                        <m:sSub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𝑴𝑯𝒛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016E2BE-A82E-2568-BFB3-49853347D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02778" y="2959041"/>
                <a:ext cx="6311826" cy="276999"/>
              </a:xfrm>
              <a:prstGeom prst="rect">
                <a:avLst/>
              </a:prstGeom>
              <a:blipFill>
                <a:blip r:embed="rId3"/>
                <a:stretch>
                  <a:fillRect t="-2174" b="-326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75A4D128-8599-32D7-93D8-4B7FF28A999E}"/>
                  </a:ext>
                </a:extLst>
              </p:cNvPr>
              <p:cNvSpPr txBox="1"/>
              <p:nvPr/>
            </p:nvSpPr>
            <p:spPr>
              <a:xfrm>
                <a:off x="3705083" y="3621961"/>
                <a:ext cx="2516756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it-IT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𝑹𝑭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 </a:t>
                </a:r>
                <a:r>
                  <a:rPr lang="en-US" sz="14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is the SLED nominal working frequency = </a:t>
                </a:r>
                <a:r>
                  <a:rPr lang="en-US" sz="1400" b="1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2856 MHz </a:t>
                </a:r>
                <a:endParaRPr lang="it-IT" sz="1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75A4D128-8599-32D7-93D8-4B7FF28A9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083" y="3621961"/>
                <a:ext cx="2516756" cy="523220"/>
              </a:xfrm>
              <a:prstGeom prst="rect">
                <a:avLst/>
              </a:prstGeom>
              <a:blipFill>
                <a:blip r:embed="rId4"/>
                <a:stretch>
                  <a:fillRect l="-482" t="-1136" r="-482" b="-1022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9A4A3B6-4B62-9A92-A44B-319F50151203}"/>
                  </a:ext>
                </a:extLst>
              </p:cNvPr>
              <p:cNvSpPr txBox="1"/>
              <p:nvPr/>
            </p:nvSpPr>
            <p:spPr>
              <a:xfrm>
                <a:off x="301925" y="3242486"/>
                <a:ext cx="2725946" cy="95410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𝑳𝒂𝒃</m:t>
                        </m:r>
                      </m:sub>
                    </m:sSub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is the SLED resonant frequency to be tuned at low power, room temperature and in air</a:t>
                </a:r>
                <a:endParaRPr lang="it-IT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9A4A3B6-4B62-9A92-A44B-319F50151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25" y="3242486"/>
                <a:ext cx="2725946" cy="954107"/>
              </a:xfrm>
              <a:prstGeom prst="rect">
                <a:avLst/>
              </a:prstGeom>
              <a:blipFill>
                <a:blip r:embed="rId5"/>
                <a:stretch>
                  <a:fillRect l="-445" t="-633" r="-445" b="-506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87186158-0ECE-3D1F-6594-FD82345F0E10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3027871" y="3291762"/>
            <a:ext cx="422695" cy="42777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9F2D02A4-AA4D-911E-E74B-F12359E99D1E}"/>
                  </a:ext>
                </a:extLst>
              </p:cNvPr>
              <p:cNvSpPr txBox="1"/>
              <p:nvPr/>
            </p:nvSpPr>
            <p:spPr>
              <a:xfrm>
                <a:off x="6405871" y="3621961"/>
                <a:ext cx="2335565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 </a:t>
                </a:r>
                <a:r>
                  <a:rPr lang="en-US" sz="1400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is the frequency correction for temperature</a:t>
                </a:r>
                <a:endParaRPr lang="it-IT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9F2D02A4-AA4D-911E-E74B-F12359E99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871" y="3621961"/>
                <a:ext cx="2335565" cy="523220"/>
              </a:xfrm>
              <a:prstGeom prst="rect">
                <a:avLst/>
              </a:prstGeom>
              <a:blipFill>
                <a:blip r:embed="rId6"/>
                <a:stretch>
                  <a:fillRect l="-519" t="-1136" b="-1022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B40F7827-E377-C579-5690-989A0E038D3B}"/>
                  </a:ext>
                </a:extLst>
              </p:cNvPr>
              <p:cNvSpPr txBox="1"/>
              <p:nvPr/>
            </p:nvSpPr>
            <p:spPr>
              <a:xfrm>
                <a:off x="8925468" y="3621961"/>
                <a:ext cx="2499260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 is the frequency correction for pressure and humidity</a:t>
                </a:r>
                <a:endParaRPr lang="it-IT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B40F7827-E377-C579-5690-989A0E038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5468" y="3621961"/>
                <a:ext cx="2499260" cy="523220"/>
              </a:xfrm>
              <a:prstGeom prst="rect">
                <a:avLst/>
              </a:prstGeom>
              <a:blipFill>
                <a:blip r:embed="rId7"/>
                <a:stretch>
                  <a:fillRect l="-485" t="-1136" r="-485" b="-1022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FDE1998A-BDE7-9965-D6AE-4228D2710580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4963461" y="3291762"/>
            <a:ext cx="0" cy="33019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0BA73CB2-F18A-DD81-3D35-017E930F3B68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6405871" y="3242486"/>
            <a:ext cx="1167783" cy="3794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9DEF0E01-600B-A62F-2AA3-6F1994845C88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8497019" y="3173740"/>
            <a:ext cx="1678079" cy="44822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6543AB3C-C191-45F0-1918-31665CD54EE9}"/>
                  </a:ext>
                </a:extLst>
              </p:cNvPr>
              <p:cNvSpPr txBox="1"/>
              <p:nvPr/>
            </p:nvSpPr>
            <p:spPr>
              <a:xfrm>
                <a:off x="355944" y="4582514"/>
                <a:ext cx="5704113" cy="16207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it-IT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=0.045 </m:t>
                    </m:r>
                    <m:d>
                      <m:dPr>
                        <m:ctrlPr>
                          <a:rPr lang="it-IT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op</m:t>
                            </m:r>
                          </m:sub>
                        </m:sSub>
                        <m: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lab</m:t>
                            </m:r>
                          </m:sub>
                        </m:sSub>
                      </m:e>
                    </m:d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MHz</m:t>
                        </m:r>
                      </m:e>
                    </m:d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45 </m:t>
                    </m:r>
                    <m:r>
                      <m:rPr>
                        <m:sty m:val="p"/>
                      </m:rPr>
                      <a:rPr lang="it-IT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kHz</m:t>
                    </m:r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/°</m:t>
                    </m:r>
                    <m:r>
                      <m:rPr>
                        <m:sty m:val="p"/>
                      </m:rPr>
                      <a:rPr lang="it-IT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latin typeface="Candara" panose="020E0502030303020204" pitchFamily="34" charset="0"/>
                  <a:cs typeface="Adobe Devanagari" panose="02040503050201020203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schemeClr val="bg1"/>
                  </a:solidFill>
                  <a:latin typeface="Candara" panose="020E0502030303020204" pitchFamily="34" charset="0"/>
                  <a:cs typeface="Adobe Devanagari" panose="020405030502010202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it-IT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it-IT" sz="16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0.2856</m:t>
                        </m:r>
                      </m:num>
                      <m:den>
                        <m: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273+</m:t>
                        </m:r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lab</m:t>
                            </m:r>
                          </m:sub>
                        </m:sSub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798+ </m:t>
                        </m:r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0.9</m:t>
                            </m:r>
                            <m:d>
                              <m:dPr>
                                <m:ctrlPr>
                                  <a:rPr lang="it-IT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16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it-IT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5580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6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charset="0"/>
                                          </a:rPr>
                                          <m:t>273+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it-IT" sz="16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it-IT" sz="16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lab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  <m: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−1.05</m:t>
                            </m:r>
                          </m:e>
                        </m:d>
                      </m:e>
                    </m:d>
                    <m:r>
                      <a:rPr lang="it-IT" sz="16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MHz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bg1"/>
                  </a:solidFill>
                  <a:latin typeface="Candara" panose="020E0502030303020204" pitchFamily="34" charset="0"/>
                  <a:cs typeface="Adobe Devanagari" panose="02040503050201020203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schemeClr val="bg1"/>
                  </a:solidFill>
                  <a:latin typeface="Candara" panose="020E0502030303020204" pitchFamily="34" charset="0"/>
                  <a:cs typeface="Adobe Devanagari" panose="020405030502010202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sub>
                    </m:sSub>
                    <m:r>
                      <a:rPr lang="it-IT" sz="16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num>
                      <m:den>
                        <m: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it-IT" sz="16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it-IT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4.58+0.092</m:t>
                        </m:r>
                        <m: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lab</m:t>
                            </m:r>
                          </m:sub>
                          <m:sup>
                            <m: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1.65</m:t>
                            </m:r>
                          </m:sup>
                        </m:sSubSup>
                      </m:e>
                    </m:d>
                    <m:r>
                      <a:rPr lang="it-IT" sz="16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MHz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bg1"/>
                  </a:solidFill>
                  <a:latin typeface="Candara" panose="020E0502030303020204" pitchFamily="34" charset="0"/>
                  <a:cs typeface="Adobe Devanagari" panose="02040503050201020203" pitchFamily="18" charset="0"/>
                </a:endParaRPr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6543AB3C-C191-45F0-1918-31665CD54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44" y="4582514"/>
                <a:ext cx="5704113" cy="1620765"/>
              </a:xfrm>
              <a:prstGeom prst="rect">
                <a:avLst/>
              </a:prstGeom>
              <a:blipFill>
                <a:blip r:embed="rId8"/>
                <a:stretch>
                  <a:fillRect l="-4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2013A01A-095D-E4D1-C710-7A55FF189B08}"/>
                  </a:ext>
                </a:extLst>
              </p:cNvPr>
              <p:cNvSpPr txBox="1"/>
              <p:nvPr/>
            </p:nvSpPr>
            <p:spPr>
              <a:xfrm>
                <a:off x="6586302" y="4745188"/>
                <a:ext cx="5322423" cy="110921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1400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Where:</a:t>
                </a:r>
              </a:p>
              <a:p>
                <a:pPr marL="0" indent="0">
                  <a:buNone/>
                </a:pPr>
                <a:endParaRPr lang="en-US" sz="900" dirty="0">
                  <a:solidFill>
                    <a:schemeClr val="bg1"/>
                  </a:solidFill>
                  <a:cs typeface="Adobe Devanagari" panose="02040503050201020203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it-IT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𝒐𝒑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 </a:t>
                </a:r>
                <a:r>
                  <a:rPr lang="en-US" sz="1400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is the temperature (in °C) for high power operation;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it-IT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𝒍𝒂𝒃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 </a:t>
                </a:r>
                <a:r>
                  <a:rPr lang="en-US" sz="1400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is the room temperature (in °C) during low power measurement;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 is the relative humidity (in %) during low power measurement.</a:t>
                </a:r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2013A01A-095D-E4D1-C710-7A55FF189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302" y="4745188"/>
                <a:ext cx="5322423" cy="1109214"/>
              </a:xfrm>
              <a:prstGeom prst="rect">
                <a:avLst/>
              </a:prstGeom>
              <a:blipFill>
                <a:blip r:embed="rId9"/>
                <a:stretch>
                  <a:fillRect l="-228" b="-489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Parentesi graffa chiusa 37">
            <a:extLst>
              <a:ext uri="{FF2B5EF4-FFF2-40B4-BE49-F238E27FC236}">
                <a16:creationId xmlns:a16="http://schemas.microsoft.com/office/drawing/2014/main" id="{0796F1A8-C086-FA81-6B63-3FF7947C7739}"/>
              </a:ext>
            </a:extLst>
          </p:cNvPr>
          <p:cNvSpPr/>
          <p:nvPr/>
        </p:nvSpPr>
        <p:spPr>
          <a:xfrm>
            <a:off x="6012606" y="4451228"/>
            <a:ext cx="409066" cy="197162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1011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/>
              <a:schemeClr val="bg2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FAD6F5-0DAB-1BE1-43D4-2DF9BC965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EDF2C0C-B153-BBEC-D511-F400EB05D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EXPERIMENTAL ACTIVITY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6D8514E3-EB8A-D411-5607-01E7191D1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E48FC203-CE38-BFB2-1A64-AF532671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CE3C486B-EA86-EFD7-28CE-11A727D5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8332"/>
            <a:ext cx="94626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365DC-FF0B-4CB3-8426-8CAA0DD1624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A00403-9801-F068-5BFA-6EE414387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AND FREQUENCY DOMAIN ANALYSIS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2132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8346C4-C137-E44E-A0A1-2B14AF674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19C49F92-A164-2F65-C780-FF09E0E691C7}"/>
              </a:ext>
            </a:extLst>
          </p:cNvPr>
          <p:cNvSpPr/>
          <p:nvPr/>
        </p:nvSpPr>
        <p:spPr>
          <a:xfrm>
            <a:off x="0" y="167951"/>
            <a:ext cx="12192000" cy="57062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B3CC0A44-1B11-0BCD-AD81-6A8319968F04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EXPERIMENTAL ACTIVITY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251FFA-A59D-C16F-8457-EE2538B6A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93419F-F436-506C-0104-44F13C037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357FDB-A7B2-06DC-9088-D7B9D44C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E2D39DD8-6671-B621-10AA-A2B68947A3E8}"/>
                  </a:ext>
                </a:extLst>
              </p:cNvPr>
              <p:cNvSpPr txBox="1"/>
              <p:nvPr/>
            </p:nvSpPr>
            <p:spPr>
              <a:xfrm>
                <a:off x="146650" y="905644"/>
                <a:ext cx="5840082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chemeClr val="accent6"/>
                    </a:solidFill>
                    <a:latin typeface="+mj-lt"/>
                    <a:cs typeface="Adobe Devanagari" panose="02040503050201020203" pitchFamily="18" charset="0"/>
                  </a:rPr>
                  <a:t>Introduction</a:t>
                </a:r>
                <a:r>
                  <a:rPr lang="en-US" sz="1600" dirty="0">
                    <a:solidFill>
                      <a:schemeClr val="accent6"/>
                    </a:solidFill>
                    <a:latin typeface="+mj-lt"/>
                    <a:cs typeface="Adobe Devanagari" panose="02040503050201020203" pitchFamily="18" charset="0"/>
                  </a:rPr>
                  <a:t>: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Given the environmental conditions, calculate SLED tuning frequency: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h𝑢𝑚𝑖𝑑𝑖𝑡𝑦</m:t>
                    </m:r>
                    <m:r>
                      <a:rPr lang="it-IT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 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  <m:t>𝑅</m:t>
                        </m:r>
                      </m:e>
                    </m:d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=</m:t>
                    </m:r>
                    <m:r>
                      <a:rPr lang="it-IT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47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%</m:t>
                    </m:r>
                    <m:r>
                      <a:rPr lang="it-IT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;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 </m:t>
                    </m:r>
                  </m:oMath>
                </a14:m>
                <a:endParaRPr lang="it-IT" sz="1600" i="1" dirty="0">
                  <a:solidFill>
                    <a:schemeClr val="bg1"/>
                  </a:solidFill>
                  <a:latin typeface="Cambria Math" panose="02040503050406030204" pitchFamily="18" charset="0"/>
                  <a:cs typeface="Adobe Devanagari" panose="02040503050201020203" pitchFamily="18" charset="0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  <m:t>𝑙𝑎𝑏</m:t>
                        </m:r>
                      </m:sub>
                    </m:sSub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=</m:t>
                    </m:r>
                    <m:r>
                      <a:rPr lang="it-IT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1</m:t>
                    </m:r>
                    <m:r>
                      <a:rPr lang="it-IT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9.5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°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𝑇</m:t>
                    </m:r>
                    <m:r>
                      <a:rPr lang="en-US" sz="160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𝑜𝑝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 =</m:t>
                    </m:r>
                    <m:r>
                      <a:rPr lang="it-IT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4</m:t>
                    </m:r>
                    <m:r>
                      <a:rPr lang="it-IT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0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°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𝐶</m:t>
                    </m:r>
                    <m:r>
                      <a:rPr lang="it-IT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;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 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𝑓</m:t>
                    </m:r>
                    <m:r>
                      <a:rPr lang="en-US" sz="1600" i="1" baseline="-25000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𝑅𝐹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= 2856 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𝑀𝐻𝑧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latin typeface="+mj-lt"/>
                  <a:cs typeface="Adobe Devanagari" panose="02040503050201020203" pitchFamily="18" charset="0"/>
                </a:endParaRPr>
              </a:p>
              <a:p>
                <a:pPr lvl="1"/>
                <a:endParaRPr lang="en-US" sz="1600" dirty="0">
                  <a:solidFill>
                    <a:schemeClr val="bg1"/>
                  </a:solidFill>
                  <a:latin typeface="+mj-lt"/>
                  <a:cs typeface="Adobe Devanagari" panose="020405030502010202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chemeClr val="accent1"/>
                    </a:solidFill>
                    <a:latin typeface="+mj-lt"/>
                    <a:cs typeface="Adobe Devanagari" panose="02040503050201020203" pitchFamily="18" charset="0"/>
                  </a:rPr>
                  <a:t>Time domain: setup of the RF pulse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CW signal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  <m:t>𝐿</m:t>
                        </m:r>
                        <m:r>
                          <a:rPr lang="it-IT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  from signal generator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Stanford digital delay setup (</a:t>
                </a:r>
                <a14:m>
                  <m:oMath xmlns:m="http://schemas.openxmlformats.org/officeDocument/2006/math">
                    <m:r>
                      <a:rPr lang="it-IT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4</m:t>
                    </m:r>
                    <m:r>
                      <a:rPr lang="it-IT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.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5 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dobe Devanagari" panose="02040503050201020203" pitchFamily="18" charset="0"/>
                      </a:rPr>
                      <m:t>𝜇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𝑠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100 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𝐻𝑧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, TTL, </a:t>
                </a:r>
                <a:r>
                  <a:rPr lang="en-US" sz="1600" dirty="0" err="1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HighZ</a:t>
                </a: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)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RF Switch setup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Oscilloscope cross-check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sz="1600" dirty="0">
                  <a:solidFill>
                    <a:schemeClr val="bg1"/>
                  </a:solidFill>
                  <a:latin typeface="+mj-lt"/>
                  <a:cs typeface="Adobe Devanagari" panose="020405030502010202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chemeClr val="accent2"/>
                    </a:solidFill>
                    <a:latin typeface="+mj-lt"/>
                    <a:cs typeface="Adobe Devanagari" panose="02040503050201020203" pitchFamily="18" charset="0"/>
                  </a:rPr>
                  <a:t>Frequency domain: realization of the 180° phase jump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Design of a 180° phase shifting circuit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Functionality cross-check of the 180° phase shifter provided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Actual phase shift measurement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Generation and timing regulation of the trigger signals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Oscilloscope cross check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30 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𝑑𝐵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att.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500 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𝑚𝑉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/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𝑑𝑖𝑣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) 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sz="1600" dirty="0">
                  <a:solidFill>
                    <a:schemeClr val="bg1"/>
                  </a:solidFill>
                  <a:latin typeface="+mj-lt"/>
                  <a:cs typeface="Adobe Devanagari" panose="02040503050201020203" pitchFamily="18" charset="0"/>
                </a:endParaRPr>
              </a:p>
            </p:txBody>
          </p:sp>
        </mc:Choice>
        <mc:Fallback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E2D39DD8-6671-B621-10AA-A2B68947A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50" y="905644"/>
                <a:ext cx="5840082" cy="5262979"/>
              </a:xfrm>
              <a:prstGeom prst="rect">
                <a:avLst/>
              </a:prstGeom>
              <a:blipFill>
                <a:blip r:embed="rId3"/>
                <a:stretch>
                  <a:fillRect l="-418" t="-3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D8395F69-9A93-1104-9211-E92D5E5C97A8}"/>
              </a:ext>
            </a:extLst>
          </p:cNvPr>
          <p:cNvSpPr txBox="1"/>
          <p:nvPr/>
        </p:nvSpPr>
        <p:spPr>
          <a:xfrm>
            <a:off x="6351917" y="901908"/>
            <a:ext cx="58400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  <a:latin typeface="+mj-lt"/>
                <a:cs typeface="Adobe Devanagari" panose="02040503050201020203" pitchFamily="18" charset="0"/>
              </a:rPr>
              <a:t>Time domain: SLED tuning with rectangular input pulse                            (no 180° phase jump)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Cavity n.1 optimization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Cavity n.2 optimization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Tuning optimizing SLED output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bg1"/>
              </a:solidFill>
              <a:latin typeface="+mj-lt"/>
              <a:cs typeface="Adobe Devanagari" panose="0204050305020102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  <a:latin typeface="+mj-lt"/>
                <a:cs typeface="Adobe Devanagari" panose="02040503050201020203" pitchFamily="18" charset="0"/>
              </a:rPr>
              <a:t>Time domain: visualization of SLED output pulse with 180° phase jump</a:t>
            </a:r>
            <a:endParaRPr lang="en-US" sz="1600" b="1" dirty="0">
              <a:solidFill>
                <a:schemeClr val="bg1"/>
              </a:solidFill>
              <a:latin typeface="+mj-lt"/>
              <a:cs typeface="Adobe Devanagari" panose="02040503050201020203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Fine frequency tuning of the SLED pulse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Qualitative measurement of energy/power gain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Scan </a:t>
            </a:r>
            <a:r>
              <a:rPr lang="en-US" sz="1600" dirty="0" err="1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Tjump</a:t>
            </a:r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 vs energy gain</a:t>
            </a:r>
          </a:p>
          <a:p>
            <a:pPr lvl="1"/>
            <a:endParaRPr lang="en-US" sz="1600" dirty="0">
              <a:solidFill>
                <a:schemeClr val="bg1"/>
              </a:solidFill>
              <a:latin typeface="+mj-lt"/>
              <a:cs typeface="Adobe Devanagari" panose="02040503050201020203" pitchFamily="18" charset="0"/>
            </a:endParaRPr>
          </a:p>
          <a:p>
            <a:pPr lvl="1"/>
            <a:endParaRPr lang="en-US" sz="1600" dirty="0">
              <a:solidFill>
                <a:schemeClr val="bg1"/>
              </a:solidFill>
              <a:latin typeface="+mj-lt"/>
              <a:cs typeface="Adobe Devanagari" panose="02040503050201020203" pitchFamily="18" charset="0"/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B67CAFB3-BADE-E8C8-21C7-8B54328582DC}"/>
              </a:ext>
            </a:extLst>
          </p:cNvPr>
          <p:cNvCxnSpPr>
            <a:cxnSpLocks/>
          </p:cNvCxnSpPr>
          <p:nvPr/>
        </p:nvCxnSpPr>
        <p:spPr>
          <a:xfrm>
            <a:off x="5986732" y="914400"/>
            <a:ext cx="34504" cy="5589917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91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9951B8-9C80-B4F3-D1C5-0AC30E7A9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67CA0EAF-794C-C616-F5DE-7591F7042EFA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F8A3B6A1-21A1-F45F-9E0E-CCBCFDA63F2E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RF PULSE COMPRESSOR – SLED WORKING PRINCIPLE</a:t>
            </a:r>
          </a:p>
        </p:txBody>
      </p:sp>
      <p:sp>
        <p:nvSpPr>
          <p:cNvPr id="104" name="CasellaDiTesto 103">
            <a:extLst>
              <a:ext uri="{FF2B5EF4-FFF2-40B4-BE49-F238E27FC236}">
                <a16:creationId xmlns:a16="http://schemas.microsoft.com/office/drawing/2014/main" id="{5834049F-AACD-BFFD-3079-386BA0A25578}"/>
              </a:ext>
            </a:extLst>
          </p:cNvPr>
          <p:cNvSpPr txBox="1"/>
          <p:nvPr/>
        </p:nvSpPr>
        <p:spPr>
          <a:xfrm>
            <a:off x="166269" y="849086"/>
            <a:ext cx="72610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The </a:t>
            </a:r>
            <a:r>
              <a:rPr lang="en-US" sz="1600" b="1" dirty="0">
                <a:solidFill>
                  <a:schemeClr val="accent2"/>
                </a:solidFill>
              </a:rPr>
              <a:t>SLED </a:t>
            </a:r>
            <a:r>
              <a:rPr lang="en-US" sz="1600" i="1" dirty="0">
                <a:solidFill>
                  <a:schemeClr val="accent2"/>
                </a:solidFill>
              </a:rPr>
              <a:t>(Stanford Linac Energy Doubler)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is added at the </a:t>
            </a:r>
            <a:r>
              <a:rPr lang="en-US" sz="1600" b="1" dirty="0">
                <a:solidFill>
                  <a:schemeClr val="bg1"/>
                </a:solidFill>
              </a:rPr>
              <a:t>output</a:t>
            </a:r>
            <a:r>
              <a:rPr lang="en-US" sz="1600" dirty="0">
                <a:solidFill>
                  <a:schemeClr val="bg1"/>
                </a:solidFill>
              </a:rPr>
              <a:t> of the </a:t>
            </a:r>
            <a:r>
              <a:rPr lang="en-US" sz="1600" b="1" dirty="0">
                <a:solidFill>
                  <a:schemeClr val="bg1"/>
                </a:solidFill>
              </a:rPr>
              <a:t>klystron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i="1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The </a:t>
            </a:r>
            <a:r>
              <a:rPr lang="en-US" sz="1600" b="1" dirty="0">
                <a:solidFill>
                  <a:schemeClr val="bg1"/>
                </a:solidFill>
              </a:rPr>
              <a:t>cavities</a:t>
            </a:r>
            <a:r>
              <a:rPr lang="en-US" sz="1600" dirty="0">
                <a:solidFill>
                  <a:schemeClr val="bg1"/>
                </a:solidFill>
              </a:rPr>
              <a:t> are assumed to be identical and </a:t>
            </a:r>
            <a:r>
              <a:rPr lang="en-US" sz="1600" b="1" dirty="0">
                <a:solidFill>
                  <a:schemeClr val="bg1"/>
                </a:solidFill>
              </a:rPr>
              <a:t>tuned</a:t>
            </a:r>
            <a:r>
              <a:rPr lang="en-US" sz="1600" dirty="0">
                <a:solidFill>
                  <a:schemeClr val="bg1"/>
                </a:solidFill>
              </a:rPr>
              <a:t> to resonance.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i="1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After the </a:t>
            </a:r>
            <a:r>
              <a:rPr lang="en-US" sz="1600" b="1" dirty="0">
                <a:solidFill>
                  <a:schemeClr val="bg1"/>
                </a:solidFill>
              </a:rPr>
              <a:t>RF pulse </a:t>
            </a:r>
            <a:r>
              <a:rPr lang="en-US" sz="1600" dirty="0">
                <a:solidFill>
                  <a:schemeClr val="bg1"/>
                </a:solidFill>
              </a:rPr>
              <a:t>is turned on, the fields in the cavities build up and a wave of increasing amplitude is radiated from the coupling apertures of each cavity.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The two waves emitted </a:t>
            </a:r>
            <a:r>
              <a:rPr lang="en-US" sz="1600" b="1" dirty="0">
                <a:solidFill>
                  <a:schemeClr val="bg1"/>
                </a:solidFill>
              </a:rPr>
              <a:t>combine</a:t>
            </a:r>
            <a:r>
              <a:rPr lang="en-US" sz="1600" dirty="0">
                <a:solidFill>
                  <a:schemeClr val="bg1"/>
                </a:solidFill>
              </a:rPr>
              <a:t> to </a:t>
            </a:r>
            <a:r>
              <a:rPr lang="en-US" sz="1600" b="1" dirty="0">
                <a:solidFill>
                  <a:schemeClr val="bg1"/>
                </a:solidFill>
              </a:rPr>
              <a:t>add</a:t>
            </a:r>
            <a:r>
              <a:rPr lang="en-US" sz="1600" dirty="0">
                <a:solidFill>
                  <a:schemeClr val="bg1"/>
                </a:solidFill>
              </a:rPr>
              <a:t> at the </a:t>
            </a:r>
            <a:r>
              <a:rPr lang="en-US" sz="1600" b="1" dirty="0">
                <a:solidFill>
                  <a:schemeClr val="bg1"/>
                </a:solidFill>
              </a:rPr>
              <a:t>accelerator port</a:t>
            </a:r>
            <a:r>
              <a:rPr lang="en-US" sz="1600" dirty="0">
                <a:solidFill>
                  <a:schemeClr val="bg1"/>
                </a:solidFill>
              </a:rPr>
              <a:t> of the </a:t>
            </a:r>
            <a:r>
              <a:rPr lang="en-US" sz="1600" b="1" dirty="0">
                <a:solidFill>
                  <a:schemeClr val="bg1"/>
                </a:solidFill>
              </a:rPr>
              <a:t>coupler</a:t>
            </a:r>
            <a:r>
              <a:rPr lang="en-US" sz="1600" dirty="0">
                <a:solidFill>
                  <a:schemeClr val="bg1"/>
                </a:solidFill>
              </a:rPr>
              <a:t> and to </a:t>
            </a:r>
            <a:r>
              <a:rPr lang="en-US" sz="1600" b="1" dirty="0">
                <a:solidFill>
                  <a:schemeClr val="bg1"/>
                </a:solidFill>
              </a:rPr>
              <a:t>cancel</a:t>
            </a:r>
            <a:r>
              <a:rPr lang="en-US" sz="1600" dirty="0">
                <a:solidFill>
                  <a:schemeClr val="bg1"/>
                </a:solidFill>
              </a:rPr>
              <a:t> at the </a:t>
            </a:r>
            <a:r>
              <a:rPr lang="en-US" sz="1600" b="1" dirty="0">
                <a:solidFill>
                  <a:schemeClr val="bg1"/>
                </a:solidFill>
              </a:rPr>
              <a:t>klystron port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The </a:t>
            </a:r>
            <a:r>
              <a:rPr lang="en-US" sz="1600" b="1" dirty="0">
                <a:solidFill>
                  <a:schemeClr val="bg1"/>
                </a:solidFill>
              </a:rPr>
              <a:t>direct wave </a:t>
            </a:r>
            <a:r>
              <a:rPr lang="en-US" sz="1600" dirty="0">
                <a:solidFill>
                  <a:schemeClr val="bg1"/>
                </a:solidFill>
              </a:rPr>
              <a:t>is opposite in phase to the combined </a:t>
            </a:r>
            <a:r>
              <a:rPr lang="en-US" sz="1600" b="1" dirty="0">
                <a:solidFill>
                  <a:schemeClr val="bg1"/>
                </a:solidFill>
              </a:rPr>
              <a:t>emitted waves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Approximately </a:t>
            </a:r>
            <a:r>
              <a:rPr lang="en-US" sz="1600" b="1" dirty="0">
                <a:solidFill>
                  <a:schemeClr val="bg1"/>
                </a:solidFill>
              </a:rPr>
              <a:t>0.8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µs</a:t>
            </a:r>
            <a:r>
              <a:rPr lang="en-US" sz="1600" dirty="0">
                <a:solidFill>
                  <a:schemeClr val="bg1"/>
                </a:solidFill>
              </a:rPr>
              <a:t> before the end of the </a:t>
            </a:r>
            <a:r>
              <a:rPr lang="en-US" sz="1600" b="1" dirty="0">
                <a:solidFill>
                  <a:schemeClr val="bg1"/>
                </a:solidFill>
              </a:rPr>
              <a:t>RF pulse </a:t>
            </a:r>
            <a:r>
              <a:rPr lang="en-US" sz="1600" dirty="0">
                <a:solidFill>
                  <a:schemeClr val="bg1"/>
                </a:solidFill>
              </a:rPr>
              <a:t>(which corresponds to the </a:t>
            </a:r>
            <a:r>
              <a:rPr lang="en-US" sz="1600" b="1" dirty="0">
                <a:solidFill>
                  <a:schemeClr val="bg1"/>
                </a:solidFill>
              </a:rPr>
              <a:t>accelerator filling time</a:t>
            </a:r>
            <a:r>
              <a:rPr lang="en-US" sz="1600" dirty="0">
                <a:solidFill>
                  <a:schemeClr val="bg1"/>
                </a:solidFill>
              </a:rPr>
              <a:t>), the </a:t>
            </a:r>
            <a:r>
              <a:rPr lang="en-US" sz="1600" b="1" dirty="0">
                <a:solidFill>
                  <a:schemeClr val="bg1"/>
                </a:solidFill>
              </a:rPr>
              <a:t>π phase shifter </a:t>
            </a:r>
            <a:r>
              <a:rPr lang="en-US" sz="1600" dirty="0">
                <a:solidFill>
                  <a:schemeClr val="bg1"/>
                </a:solidFill>
              </a:rPr>
              <a:t>reverses the phase of the output wave from the klystron. Immediately after this phase reversal, the emitted and direct waves </a:t>
            </a:r>
            <a:r>
              <a:rPr lang="en-US" sz="1600" b="1" dirty="0">
                <a:solidFill>
                  <a:schemeClr val="bg1"/>
                </a:solidFill>
              </a:rPr>
              <a:t>add in phase </a:t>
            </a:r>
            <a:r>
              <a:rPr lang="en-US" sz="1600" dirty="0">
                <a:solidFill>
                  <a:schemeClr val="bg1"/>
                </a:solidFill>
              </a:rPr>
              <a:t>at the accelerator.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Link to original SLAC article published in 1973: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		</a:t>
            </a:r>
            <a:endParaRPr lang="it-IT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F388C0-3680-3E7F-D33F-1385BE3ED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EB1378-8E8D-0DA0-8292-3BE3A1945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72C4F0-E958-5C3E-407D-4AA0AA9E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9FB7DF3-B8F9-638F-6001-20B5CBA196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69"/>
          <a:stretch/>
        </p:blipFill>
        <p:spPr>
          <a:xfrm rot="16200000">
            <a:off x="6920630" y="1884873"/>
            <a:ext cx="5649519" cy="3426442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96C7BA4D-6519-9989-9E45-D7217E21C571}"/>
              </a:ext>
            </a:extLst>
          </p:cNvPr>
          <p:cNvSpPr/>
          <p:nvPr/>
        </p:nvSpPr>
        <p:spPr>
          <a:xfrm>
            <a:off x="427937" y="5372002"/>
            <a:ext cx="50179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  <a:hlinkClick r:id="rId4"/>
              </a:rPr>
              <a:t>[1] Farkas et al. - SLED A method of doubling SLAC energy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7" name="Connettore a gomito 6">
            <a:extLst>
              <a:ext uri="{FF2B5EF4-FFF2-40B4-BE49-F238E27FC236}">
                <a16:creationId xmlns:a16="http://schemas.microsoft.com/office/drawing/2014/main" id="{2E70CB93-718E-C7E0-ACD0-4345C5AD2F94}"/>
              </a:ext>
            </a:extLst>
          </p:cNvPr>
          <p:cNvCxnSpPr>
            <a:cxnSpLocks/>
          </p:cNvCxnSpPr>
          <p:nvPr/>
        </p:nvCxnSpPr>
        <p:spPr>
          <a:xfrm rot="16200000" flipH="1">
            <a:off x="9023382" y="1578789"/>
            <a:ext cx="448270" cy="241540"/>
          </a:xfrm>
          <a:prstGeom prst="bentConnector3">
            <a:avLst>
              <a:gd name="adj1" fmla="val 100034"/>
            </a:avLst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Connettore a gomito 11">
            <a:extLst>
              <a:ext uri="{FF2B5EF4-FFF2-40B4-BE49-F238E27FC236}">
                <a16:creationId xmlns:a16="http://schemas.microsoft.com/office/drawing/2014/main" id="{3C98EF4D-BF42-90F8-46A9-DFB518C21CF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420710" y="1535504"/>
            <a:ext cx="508960" cy="250164"/>
          </a:xfrm>
          <a:prstGeom prst="bentConnector3">
            <a:avLst>
              <a:gd name="adj1" fmla="val -2542"/>
            </a:avLst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FF18970-4E78-DCE9-8B52-78DF6DA6E130}"/>
              </a:ext>
            </a:extLst>
          </p:cNvPr>
          <p:cNvSpPr txBox="1"/>
          <p:nvPr/>
        </p:nvSpPr>
        <p:spPr>
          <a:xfrm>
            <a:off x="8604849" y="1167647"/>
            <a:ext cx="1282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2">
                    <a:lumMod val="50000"/>
                  </a:schemeClr>
                </a:solidFill>
              </a:rPr>
              <a:t>KLYSTRON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16388CD-E209-1FEB-89FB-7367548E7B7A}"/>
              </a:ext>
            </a:extLst>
          </p:cNvPr>
          <p:cNvSpPr txBox="1"/>
          <p:nvPr/>
        </p:nvSpPr>
        <p:spPr>
          <a:xfrm>
            <a:off x="10125998" y="1169034"/>
            <a:ext cx="14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2">
                    <a:lumMod val="50000"/>
                  </a:schemeClr>
                </a:solidFill>
              </a:rPr>
              <a:t>ACCELERATOR</a:t>
            </a:r>
          </a:p>
        </p:txBody>
      </p:sp>
    </p:spTree>
    <p:extLst>
      <p:ext uri="{BB962C8B-B14F-4D97-AF65-F5344CB8AC3E}">
        <p14:creationId xmlns:p14="http://schemas.microsoft.com/office/powerpoint/2010/main" val="665430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/>
              <a:schemeClr val="bg2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6098BEA7-FB3A-F7C5-C3AB-06EEF5F51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RESONANT CAVITIES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5578E692-948A-9C92-2117-1CB30C679D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REVIEW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F1F6511A-8257-9356-5C2C-58CD85FB2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E1142953-FD8A-FEB3-A006-531A16D7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D1345C48-C0D2-AB25-2B8E-B997A59B4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8332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32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E337A9-30AA-D837-264A-76B327D06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CAFA6C1E-7966-1D20-1A34-9219F71B9CE3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2C171D52-3370-DD4C-348A-C3927B35DF01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REVIEW– RESONANT CAVITIES (1)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E127D8-C1DC-0CAC-B359-299B1D4C4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22C1E9-8D94-812D-E089-F0A7C8E14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</a:t>
            </a:r>
            <a:r>
              <a:rPr lang="it-IT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Lab - LNF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68E513-E473-36F7-E0E3-6E95822BA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B275034D-709E-D3C1-B57E-1D752E133F62}"/>
                  </a:ext>
                </a:extLst>
              </p:cNvPr>
              <p:cNvSpPr txBox="1"/>
              <p:nvPr/>
            </p:nvSpPr>
            <p:spPr>
              <a:xfrm>
                <a:off x="127276" y="849086"/>
                <a:ext cx="8343863" cy="2596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bg1"/>
                    </a:solidFill>
                  </a:rPr>
                  <a:t>Ideally, a </a:t>
                </a:r>
                <a:r>
                  <a:rPr lang="it-IT" b="1" dirty="0" err="1">
                    <a:solidFill>
                      <a:schemeClr val="bg1"/>
                    </a:solidFill>
                  </a:rPr>
                  <a:t>resonator</a:t>
                </a:r>
                <a:r>
                  <a:rPr lang="it-IT" dirty="0">
                    <a:solidFill>
                      <a:schemeClr val="bg1"/>
                    </a:solidFill>
                  </a:rPr>
                  <a:t> </a:t>
                </a:r>
                <a:r>
                  <a:rPr lang="it-IT" dirty="0" err="1">
                    <a:solidFill>
                      <a:schemeClr val="bg1"/>
                    </a:solidFill>
                  </a:rPr>
                  <a:t>is</a:t>
                </a:r>
                <a:r>
                  <a:rPr lang="it-IT" dirty="0">
                    <a:solidFill>
                      <a:schemeClr val="bg1"/>
                    </a:solidFill>
                  </a:rPr>
                  <a:t> a </a:t>
                </a:r>
                <a:r>
                  <a:rPr lang="it-IT" dirty="0" err="1">
                    <a:solidFill>
                      <a:schemeClr val="bg1"/>
                    </a:solidFill>
                  </a:rPr>
                  <a:t>closed</a:t>
                </a:r>
                <a:r>
                  <a:rPr lang="it-IT" dirty="0">
                    <a:solidFill>
                      <a:schemeClr val="bg1"/>
                    </a:solidFill>
                  </a:rPr>
                  <a:t> </a:t>
                </a:r>
                <a:r>
                  <a:rPr lang="it-IT" dirty="0" err="1">
                    <a:solidFill>
                      <a:schemeClr val="bg1"/>
                    </a:solidFill>
                  </a:rPr>
                  <a:t>surface</a:t>
                </a:r>
                <a:r>
                  <a:rPr lang="it-IT" dirty="0">
                    <a:solidFill>
                      <a:schemeClr val="bg1"/>
                    </a:solidFill>
                  </a:rPr>
                  <a:t> inside </a:t>
                </a:r>
                <a:r>
                  <a:rPr lang="it-IT" dirty="0" err="1">
                    <a:solidFill>
                      <a:schemeClr val="bg1"/>
                    </a:solidFill>
                  </a:rPr>
                  <a:t>which</a:t>
                </a:r>
                <a:r>
                  <a:rPr lang="it-IT" dirty="0">
                    <a:solidFill>
                      <a:schemeClr val="bg1"/>
                    </a:solidFill>
                  </a:rPr>
                  <a:t> a </a:t>
                </a:r>
                <a:r>
                  <a:rPr lang="it-IT" dirty="0" err="1">
                    <a:solidFill>
                      <a:schemeClr val="bg1"/>
                    </a:solidFill>
                  </a:rPr>
                  <a:t>permanent</a:t>
                </a:r>
                <a:r>
                  <a:rPr lang="it-IT" dirty="0">
                    <a:solidFill>
                      <a:schemeClr val="bg1"/>
                    </a:solidFill>
                  </a:rPr>
                  <a:t> </a:t>
                </a:r>
                <a:r>
                  <a:rPr lang="it-IT" b="1" dirty="0" err="1">
                    <a:solidFill>
                      <a:schemeClr val="bg1"/>
                    </a:solidFill>
                  </a:rPr>
                  <a:t>oscillation</a:t>
                </a:r>
                <a:r>
                  <a:rPr lang="it-IT" dirty="0">
                    <a:solidFill>
                      <a:schemeClr val="bg1"/>
                    </a:solidFill>
                  </a:rPr>
                  <a:t> </a:t>
                </a:r>
                <a:r>
                  <a:rPr lang="it-IT" dirty="0" err="1">
                    <a:solidFill>
                      <a:schemeClr val="bg1"/>
                    </a:solidFill>
                  </a:rPr>
                  <a:t>occurs</a:t>
                </a:r>
                <a:r>
                  <a:rPr lang="it-IT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quality factor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is used to characterize a resonator.</a:t>
                </a:r>
              </a:p>
              <a:p>
                <a:pPr/>
                <a:br>
                  <a:rPr lang="en-US" dirty="0">
                    <a:solidFill>
                      <a:schemeClr val="bg1"/>
                    </a:solidFill>
                  </a:rPr>
                </a:br>
                <a:br>
                  <a:rPr lang="en-US" dirty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B275034D-709E-D3C1-B57E-1D752E133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76" y="849086"/>
                <a:ext cx="8343863" cy="2596673"/>
              </a:xfrm>
              <a:prstGeom prst="rect">
                <a:avLst/>
              </a:prstGeom>
              <a:blipFill>
                <a:blip r:embed="rId3"/>
                <a:stretch>
                  <a:fillRect l="-511" t="-11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4EF83CE7-5B27-D3E2-9CFF-F359AABBC101}"/>
              </a:ext>
            </a:extLst>
          </p:cNvPr>
          <p:cNvSpPr txBox="1"/>
          <p:nvPr/>
        </p:nvSpPr>
        <p:spPr>
          <a:xfrm>
            <a:off x="5134906" y="2011165"/>
            <a:ext cx="2881222" cy="461665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Average </a:t>
            </a:r>
            <a:r>
              <a:rPr lang="en-US" sz="1200" b="1" dirty="0">
                <a:solidFill>
                  <a:schemeClr val="bg1"/>
                </a:solidFill>
              </a:rPr>
              <a:t>electromagnetic energy </a:t>
            </a:r>
            <a:r>
              <a:rPr lang="en-US" sz="1200" dirty="0">
                <a:solidFill>
                  <a:schemeClr val="bg1"/>
                </a:solidFill>
              </a:rPr>
              <a:t>stored in the volume which represents the resonator</a:t>
            </a:r>
            <a:endParaRPr lang="it-IT" sz="1200" dirty="0">
              <a:solidFill>
                <a:schemeClr val="bg1"/>
              </a:solidFill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F7D9D50D-F0C2-2D38-4709-0175C01BE937}"/>
              </a:ext>
            </a:extLst>
          </p:cNvPr>
          <p:cNvCxnSpPr/>
          <p:nvPr/>
        </p:nvCxnSpPr>
        <p:spPr>
          <a:xfrm flipH="1">
            <a:off x="4848044" y="2241997"/>
            <a:ext cx="286862" cy="113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179055E-E008-F80E-7B29-47DAB1156464}"/>
              </a:ext>
            </a:extLst>
          </p:cNvPr>
          <p:cNvSpPr txBox="1"/>
          <p:nvPr/>
        </p:nvSpPr>
        <p:spPr>
          <a:xfrm>
            <a:off x="5134906" y="2599840"/>
            <a:ext cx="2881222" cy="461665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Power dissipated </a:t>
            </a:r>
            <a:r>
              <a:rPr lang="en-US" sz="1200" dirty="0">
                <a:solidFill>
                  <a:schemeClr val="bg1"/>
                </a:solidFill>
              </a:rPr>
              <a:t>on the walls (in the case of metallic resonator).</a:t>
            </a:r>
            <a:endParaRPr lang="it-IT" sz="1200" dirty="0">
              <a:solidFill>
                <a:schemeClr val="bg1"/>
              </a:solidFill>
            </a:endParaRP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4CBC6007-1232-BA78-A4F5-6910B6418737}"/>
              </a:ext>
            </a:extLst>
          </p:cNvPr>
          <p:cNvCxnSpPr>
            <a:cxnSpLocks/>
          </p:cNvCxnSpPr>
          <p:nvPr/>
        </p:nvCxnSpPr>
        <p:spPr>
          <a:xfrm flipH="1" flipV="1">
            <a:off x="4848044" y="2739848"/>
            <a:ext cx="286862" cy="90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4006AFC9-1A49-F51A-3CD5-9B832C7A47B5}"/>
                  </a:ext>
                </a:extLst>
              </p:cNvPr>
              <p:cNvSpPr txBox="1"/>
              <p:nvPr/>
            </p:nvSpPr>
            <p:spPr>
              <a:xfrm>
                <a:off x="127276" y="3590878"/>
                <a:ext cx="11924516" cy="2332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In reality, a cavity must have at least one </a:t>
                </a:r>
                <a:r>
                  <a:rPr lang="en-US" b="1" dirty="0">
                    <a:solidFill>
                      <a:schemeClr val="bg1"/>
                    </a:solidFill>
                  </a:rPr>
                  <a:t>coupling port </a:t>
                </a:r>
                <a:r>
                  <a:rPr lang="en-US" dirty="0">
                    <a:solidFill>
                      <a:schemeClr val="bg1"/>
                    </a:solidFill>
                  </a:rPr>
                  <a:t>to bring in and to draw out energy. The opening changes </a:t>
                </a:r>
                <a:r>
                  <a:rPr lang="en-US" b="1" dirty="0">
                    <a:solidFill>
                      <a:schemeClr val="bg1"/>
                    </a:solidFill>
                  </a:rPr>
                  <a:t>total quality factor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it-IT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chemeClr val="bg1"/>
                    </a:solidFill>
                  </a:rPr>
                  <a:t>, </a:t>
                </a:r>
                <a:r>
                  <a:rPr lang="en-US" i="1" dirty="0">
                    <a:solidFill>
                      <a:schemeClr val="accent2"/>
                    </a:solidFill>
                  </a:rPr>
                  <a:t>Loaded quality factor</a:t>
                </a:r>
                <a:r>
                  <a:rPr lang="en-US" b="1" dirty="0">
                    <a:solidFill>
                      <a:schemeClr val="bg1"/>
                    </a:solidFill>
                  </a:rPr>
                  <a:t>) </a:t>
                </a:r>
                <a:r>
                  <a:rPr lang="en-US" dirty="0">
                    <a:solidFill>
                      <a:schemeClr val="bg1"/>
                    </a:solidFill>
                  </a:rPr>
                  <a:t>must take into account both </a:t>
                </a:r>
                <a:r>
                  <a:rPr lang="en-US" b="1" dirty="0">
                    <a:solidFill>
                      <a:schemeClr val="bg1"/>
                    </a:solidFill>
                  </a:rPr>
                  <a:t>internal losses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it-IT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) </a:t>
                </a:r>
                <a:r>
                  <a:rPr lang="en-US" dirty="0">
                    <a:solidFill>
                      <a:schemeClr val="bg1"/>
                    </a:solidFill>
                  </a:rPr>
                  <a:t>and </a:t>
                </a:r>
                <a:r>
                  <a:rPr lang="en-US" b="1" dirty="0">
                    <a:solidFill>
                      <a:schemeClr val="bg1"/>
                    </a:solidFill>
                  </a:rPr>
                  <a:t>external coupling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it-IT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𝒆𝒙𝒕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)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endParaRPr lang="en-US" b="1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it-IT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br>
                  <a:rPr lang="it-IT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den>
                      </m:f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𝒆𝒙𝒕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4006AFC9-1A49-F51A-3CD5-9B832C7A4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76" y="3590878"/>
                <a:ext cx="11924516" cy="2332754"/>
              </a:xfrm>
              <a:prstGeom prst="rect">
                <a:avLst/>
              </a:prstGeom>
              <a:blipFill>
                <a:blip r:embed="rId4"/>
                <a:stretch>
                  <a:fillRect l="-319" t="-1081" b="-10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911B382D-1461-60DE-EA59-B3A7C6D3AA19}"/>
              </a:ext>
            </a:extLst>
          </p:cNvPr>
          <p:cNvSpPr txBox="1"/>
          <p:nvPr/>
        </p:nvSpPr>
        <p:spPr>
          <a:xfrm>
            <a:off x="2143049" y="5080612"/>
            <a:ext cx="2523842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200" b="1" dirty="0">
                <a:solidFill>
                  <a:schemeClr val="bg1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Power extracted from the cavity </a:t>
            </a:r>
            <a:r>
              <a:rPr lang="en-GB" sz="1200" dirty="0">
                <a:solidFill>
                  <a:schemeClr val="bg1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through the port itself for a given level of the mode fields inside 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0411CC65-55AD-8BC0-A9ED-CA2876843D56}"/>
              </a:ext>
            </a:extLst>
          </p:cNvPr>
          <p:cNvCxnSpPr>
            <a:cxnSpLocks/>
          </p:cNvCxnSpPr>
          <p:nvPr/>
        </p:nvCxnSpPr>
        <p:spPr>
          <a:xfrm flipV="1">
            <a:off x="4666891" y="5035200"/>
            <a:ext cx="468015" cy="368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77AD5799-5A75-C006-B38F-94FBEEC67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7042" y="1120573"/>
            <a:ext cx="2034186" cy="2312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9850CE8-F272-7CC7-9AB6-9372C9A44F90}"/>
                  </a:ext>
                </a:extLst>
              </p:cNvPr>
              <p:cNvSpPr txBox="1"/>
              <p:nvPr/>
            </p:nvSpPr>
            <p:spPr>
              <a:xfrm>
                <a:off x="9481927" y="825659"/>
                <a:ext cx="934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1" i="1" dirty="0" smtClean="0">
                            <a:solidFill>
                              <a:srgbClr val="13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dirty="0" smtClean="0">
                            <a:solidFill>
                              <a:srgbClr val="1332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it-IT" b="1" i="1" dirty="0" smtClean="0">
                            <a:solidFill>
                              <a:srgbClr val="1332FF"/>
                            </a:solidFill>
                            <a:latin typeface="Cambria Math" panose="02040503050406030204" pitchFamily="18" charset="0"/>
                          </a:rPr>
                          <m:t>𝑭𝑾𝑫</m:t>
                        </m:r>
                      </m:sub>
                    </m:sSub>
                  </m:oMath>
                </a14:m>
                <a:r>
                  <a:rPr lang="it-IT" b="1" dirty="0">
                    <a:solidFill>
                      <a:srgbClr val="1332FF"/>
                    </a:solidFill>
                  </a:rPr>
                  <a:t>  </a:t>
                </a:r>
                <a:endParaRPr lang="it-IT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9850CE8-F272-7CC7-9AB6-9372C9A44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927" y="825659"/>
                <a:ext cx="9349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D461866-9A1D-3621-33C2-FD6D19E6FB45}"/>
                  </a:ext>
                </a:extLst>
              </p:cNvPr>
              <p:cNvSpPr txBox="1"/>
              <p:nvPr/>
            </p:nvSpPr>
            <p:spPr>
              <a:xfrm>
                <a:off x="10365435" y="849086"/>
                <a:ext cx="934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it-IT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𝑹𝑬𝑽</m:t>
                        </m:r>
                      </m:sub>
                    </m:sSub>
                  </m:oMath>
                </a14:m>
                <a:r>
                  <a:rPr lang="it-IT" b="1" dirty="0">
                    <a:solidFill>
                      <a:srgbClr val="FF0000"/>
                    </a:solidFill>
                  </a:rPr>
                  <a:t>  </a:t>
                </a:r>
                <a:endParaRPr lang="it-IT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D461866-9A1D-3621-33C2-FD6D19E6F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5435" y="849086"/>
                <a:ext cx="9349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02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49D44F-3E50-A5D6-41DC-7140AC62B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7326EEF3-30FC-7ACF-DCAE-A448E9529D4F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7F0D66BA-5F25-35C8-C221-D3C8B82830E5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REVIEW– RESONANT CAVITIES (2)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DE1EF0-8C72-721B-3149-E20815D48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33ECE9-6B5B-CF8C-99DD-B516BD996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2DA574-58DE-A5BF-7001-DD4DC326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CF1F1A4-EDC2-0FCB-6629-003F519052EF}"/>
                  </a:ext>
                </a:extLst>
              </p:cNvPr>
              <p:cNvSpPr txBox="1"/>
              <p:nvPr/>
            </p:nvSpPr>
            <p:spPr>
              <a:xfrm>
                <a:off x="133742" y="849086"/>
                <a:ext cx="7250469" cy="5869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coupling coefficient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is defined as: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endParaRPr lang="en-US" b="1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𝒆𝒙𝒕</m:t>
                              </m:r>
                            </m:sub>
                          </m:sSub>
                        </m:den>
                      </m:f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𝒐𝒖𝒕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it-IT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it-IT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it-IT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br>
                  <a:rPr lang="it-IT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it-IT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it-IT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  <a:p>
                <a:endParaRPr lang="it-IT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For a cavity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ports: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den>
                      </m:f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it-IT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𝒆𝒙𝒕</m:t>
                                  </m:r>
                                  <m:r>
                                    <a:rPr lang="it-IT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it-IT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it-IT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it-IT" b="1" dirty="0">
                  <a:solidFill>
                    <a:schemeClr val="bg1"/>
                  </a:solidFill>
                </a:endParaRPr>
              </a:p>
              <a:p>
                <a:endParaRPr lang="it-IT" b="1" dirty="0">
                  <a:solidFill>
                    <a:schemeClr val="bg1"/>
                  </a:solidFill>
                </a:endParaRPr>
              </a:p>
              <a:p>
                <a:pPr marL="285750" indent="-285750">
                  <a:lnSpc>
                    <a:spcPts val="1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Depending on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we define three cases: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endParaRPr lang="it-IT" dirty="0">
                  <a:solidFill>
                    <a:schemeClr val="bg1"/>
                  </a:solidFill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it-IT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it-IT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it-IT" sz="1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it-IT" sz="1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en-US" sz="1400" b="1" dirty="0">
                    <a:solidFill>
                      <a:schemeClr val="tx2">
                        <a:lumMod val="50000"/>
                      </a:schemeClr>
                    </a:solidFill>
                  </a:rPr>
                  <a:t>under-coupling</a:t>
                </a:r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, the cavity dissipates more power than it transmits to the external environment;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it-IT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it-IT" sz="1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it-IT" sz="1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en-US" sz="1400" b="1" dirty="0">
                    <a:solidFill>
                      <a:schemeClr val="tx2">
                        <a:lumMod val="50000"/>
                      </a:schemeClr>
                    </a:solidFill>
                  </a:rPr>
                  <a:t>critical coupling</a:t>
                </a:r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, the power dissipated in the resonator is equal to that transmitted to the external environment;</a:t>
                </a:r>
                <a:endParaRPr lang="it-IT" sz="1400" b="1" i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it-IT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it-IT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it-IT" sz="1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it-IT" sz="1400" dirty="0">
                    <a:solidFill>
                      <a:schemeClr val="tx2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en-US" sz="1400" b="1" dirty="0">
                    <a:solidFill>
                      <a:schemeClr val="tx2">
                        <a:lumMod val="50000"/>
                      </a:schemeClr>
                    </a:solidFill>
                  </a:rPr>
                  <a:t>over-coupling</a:t>
                </a:r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, the cavity transfers more power to the external circuit than it dissipates internally.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CF1F1A4-EDC2-0FCB-6629-003F51905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42" y="849086"/>
                <a:ext cx="7250469" cy="5869171"/>
              </a:xfrm>
              <a:prstGeom prst="rect">
                <a:avLst/>
              </a:prstGeom>
              <a:blipFill>
                <a:blip r:embed="rId3"/>
                <a:stretch>
                  <a:fillRect l="-589" t="-5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magine 12">
            <a:extLst>
              <a:ext uri="{FF2B5EF4-FFF2-40B4-BE49-F238E27FC236}">
                <a16:creationId xmlns:a16="http://schemas.microsoft.com/office/drawing/2014/main" id="{356561D1-0A01-36E7-4BE9-E8C951119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596" y="849087"/>
            <a:ext cx="4589626" cy="563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17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6C3071-582A-EAD1-6EA9-0BF2A71CB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6E3D76D3-EFA7-E20F-51D1-6F0E0F3814ED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066317BF-5036-7713-E760-F4E39B385270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REVIEW– </a:t>
            </a:r>
            <a:r>
              <a:rPr lang="it-IT" sz="2000" dirty="0">
                <a:latin typeface="Candara" panose="020E0502030303020204" pitchFamily="34" charset="0"/>
              </a:rPr>
              <a:t>CAVITY AS </a:t>
            </a:r>
            <a:r>
              <a:rPr lang="it-IT" sz="2000" dirty="0">
                <a:latin typeface="Candara" panose="020E0502030303020204" pitchFamily="34" charset="0"/>
                <a:cs typeface="Adobe Devanagari" panose="02040503050201020203" pitchFamily="18" charset="0"/>
              </a:rPr>
              <a:t>RESONANT LOAD</a:t>
            </a:r>
            <a:endParaRPr lang="en-US" sz="2000" dirty="0">
              <a:latin typeface="Candara" panose="020E050203030302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600626-1387-6D9C-A4BF-866C561AB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DAFA4F-A576-56C7-705E-D7ACB482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CAC123-DC02-E7DE-F2DF-C89EFA87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sellaDiTesto 65">
                <a:extLst>
                  <a:ext uri="{FF2B5EF4-FFF2-40B4-BE49-F238E27FC236}">
                    <a16:creationId xmlns:a16="http://schemas.microsoft.com/office/drawing/2014/main" id="{E3555B1E-C865-8B18-42C6-D3B41EA4E31B}"/>
                  </a:ext>
                </a:extLst>
              </p:cNvPr>
              <p:cNvSpPr txBox="1"/>
              <p:nvPr/>
            </p:nvSpPr>
            <p:spPr>
              <a:xfrm>
                <a:off x="75392" y="849086"/>
                <a:ext cx="11889446" cy="6457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A resonant cavity is a </a:t>
                </a:r>
                <a:r>
                  <a:rPr lang="en-US" b="1" dirty="0">
                    <a:solidFill>
                      <a:schemeClr val="bg1"/>
                    </a:solidFill>
                  </a:rPr>
                  <a:t>non-matched load </a:t>
                </a:r>
                <a:r>
                  <a:rPr lang="en-US" dirty="0">
                    <a:solidFill>
                      <a:schemeClr val="bg1"/>
                    </a:solidFill>
                  </a:rPr>
                  <a:t>for a waveguide or a transmission line, and can be modeled as an </a:t>
                </a:r>
                <a:r>
                  <a:rPr lang="en-US" b="1" dirty="0">
                    <a:solidFill>
                      <a:schemeClr val="accent2"/>
                    </a:solidFill>
                  </a:rPr>
                  <a:t>RLC parallel circuit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The </a:t>
                </a:r>
                <a:r>
                  <a:rPr lang="en-US" b="1" dirty="0">
                    <a:solidFill>
                      <a:schemeClr val="bg1"/>
                    </a:solidFill>
                  </a:rPr>
                  <a:t>resistive part </a:t>
                </a:r>
                <a:r>
                  <a:rPr lang="en-US" dirty="0">
                    <a:solidFill>
                      <a:schemeClr val="bg1"/>
                    </a:solidFill>
                  </a:rPr>
                  <a:t>takes into account the energy flowing out of the coupled port, so the equivalent resistance can be expressed as</a:t>
                </a:r>
                <a14:m>
                  <m:oMath xmlns:m="http://schemas.openxmlformats.org/officeDocument/2006/math">
                    <m:r>
                      <a:rPr lang="it-IT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sSub>
                      <m:sSubPr>
                        <m:ctrlP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The ratio between the reflected wave and the incident wave is given by 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reflection coefficient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𝚪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𝜞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𝑹𝑬𝑽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𝑭𝑾𝑫</m:t>
                              </m:r>
                            </m:sub>
                          </m:sSub>
                        </m:den>
                      </m:f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𝒄𝒂𝒗</m:t>
                              </m:r>
                            </m:sub>
                          </m:sSub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𝒄𝒂𝒗</m:t>
                              </m:r>
                            </m:sub>
                          </m:sSub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2"/>
                  </a:solidFill>
                </a:endParaRPr>
              </a:p>
              <a:p>
                <a:pPr algn="just"/>
                <a:endParaRPr lang="en-US" b="1" dirty="0">
                  <a:solidFill>
                    <a:schemeClr val="accent2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quality factor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of the parallel can be expressed as:</a:t>
                </a:r>
                <a:endParaRPr lang="en-US" b="1" dirty="0">
                  <a:solidFill>
                    <a:schemeClr val="accent2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𝛚</m:t>
                          </m:r>
                        </m:e>
                        <m:sub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sSup>
                            <m:sSup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it-IT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it-IT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den>
                          </m:f>
                        </m:den>
                      </m:f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𝛚</m:t>
                          </m:r>
                        </m:e>
                        <m:sub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it-IT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𝛃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𝐙</m:t>
                          </m:r>
                        </m:e>
                        <m:sub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it-IT" b="1" i="1">
                          <a:solidFill>
                            <a:schemeClr val="bg1"/>
                          </a:solidFill>
                          <a:latin typeface="Cambria Math"/>
                        </a:rPr>
                        <m:t>𝐂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  <a:p>
                <a:pPr algn="just"/>
                <a:endParaRPr lang="en-US" b="1" dirty="0">
                  <a:solidFill>
                    <a:schemeClr val="accent2"/>
                  </a:solidFill>
                </a:endParaRPr>
              </a:p>
              <a:p>
                <a:pPr algn="just"/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6" name="CasellaDiTesto 65">
                <a:extLst>
                  <a:ext uri="{FF2B5EF4-FFF2-40B4-BE49-F238E27FC236}">
                    <a16:creationId xmlns:a16="http://schemas.microsoft.com/office/drawing/2014/main" id="{E3555B1E-C865-8B18-42C6-D3B41EA4E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2" y="849086"/>
                <a:ext cx="11889446" cy="6457024"/>
              </a:xfrm>
              <a:prstGeom prst="rect">
                <a:avLst/>
              </a:prstGeom>
              <a:blipFill>
                <a:blip r:embed="rId3"/>
                <a:stretch>
                  <a:fillRect l="-320" t="-392" r="-4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uppo 32">
            <a:extLst>
              <a:ext uri="{FF2B5EF4-FFF2-40B4-BE49-F238E27FC236}">
                <a16:creationId xmlns:a16="http://schemas.microsoft.com/office/drawing/2014/main" id="{D12FBCF7-8BBB-4075-4D4D-5B0A7A83EC43}"/>
              </a:ext>
            </a:extLst>
          </p:cNvPr>
          <p:cNvGrpSpPr/>
          <p:nvPr/>
        </p:nvGrpSpPr>
        <p:grpSpPr>
          <a:xfrm>
            <a:off x="937857" y="1479989"/>
            <a:ext cx="9772815" cy="2393999"/>
            <a:chOff x="627309" y="1221202"/>
            <a:chExt cx="9772815" cy="2393999"/>
          </a:xfrm>
        </p:grpSpPr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C03C4907-3425-072B-4602-1FB0222A96BD}"/>
                </a:ext>
              </a:extLst>
            </p:cNvPr>
            <p:cNvGrpSpPr/>
            <p:nvPr/>
          </p:nvGrpSpPr>
          <p:grpSpPr>
            <a:xfrm>
              <a:off x="627309" y="1221202"/>
              <a:ext cx="9772815" cy="2393999"/>
              <a:chOff x="4128143" y="978474"/>
              <a:chExt cx="9772815" cy="2393999"/>
            </a:xfrm>
          </p:grpSpPr>
          <p:pic>
            <p:nvPicPr>
              <p:cNvPr id="62" name="Immagine 61">
                <a:extLst>
                  <a:ext uri="{FF2B5EF4-FFF2-40B4-BE49-F238E27FC236}">
                    <a16:creationId xmlns:a16="http://schemas.microsoft.com/office/drawing/2014/main" id="{FD3A6C9B-0E1C-5629-3203-96610016C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94488" y="978474"/>
                <a:ext cx="5005633" cy="2393999"/>
              </a:xfrm>
              <a:prstGeom prst="rect">
                <a:avLst/>
              </a:prstGeom>
            </p:spPr>
          </p:pic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8177E1C3-5B7B-C66C-CBB6-37260D82B207}"/>
                  </a:ext>
                </a:extLst>
              </p:cNvPr>
              <p:cNvSpPr txBox="1"/>
              <p:nvPr/>
            </p:nvSpPr>
            <p:spPr>
              <a:xfrm>
                <a:off x="4128143" y="1936015"/>
                <a:ext cx="2018587" cy="461665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200" b="1" dirty="0">
                    <a:solidFill>
                      <a:schemeClr val="bg1"/>
                    </a:solidFill>
                  </a:rPr>
                  <a:t>Characteristic impedance </a:t>
                </a:r>
                <a:r>
                  <a:rPr lang="en-US" sz="1200" dirty="0">
                    <a:solidFill>
                      <a:schemeClr val="bg1"/>
                    </a:solidFill>
                  </a:rPr>
                  <a:t>of the transmission line</a:t>
                </a:r>
                <a:endParaRPr lang="it-IT" sz="1200" dirty="0">
                  <a:solidFill>
                    <a:schemeClr val="bg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CasellaDiTesto 15">
                    <a:extLst>
                      <a:ext uri="{FF2B5EF4-FFF2-40B4-BE49-F238E27FC236}">
                        <a16:creationId xmlns:a16="http://schemas.microsoft.com/office/drawing/2014/main" id="{718C914C-3E36-E165-8855-1F93CFCC4FF1}"/>
                      </a:ext>
                    </a:extLst>
                  </p:cNvPr>
                  <p:cNvSpPr txBox="1"/>
                  <p:nvPr/>
                </p:nvSpPr>
                <p:spPr>
                  <a:xfrm>
                    <a:off x="12283382" y="2036974"/>
                    <a:ext cx="1617576" cy="276999"/>
                  </a:xfrm>
                  <a:prstGeom prst="rect">
                    <a:avLst/>
                  </a:prstGeom>
                  <a:noFill/>
                  <a:ln w="12700">
                    <a:solidFill>
                      <a:schemeClr val="accent2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sz="1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sz="1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𝒄𝒂𝒗</m:t>
                              </m:r>
                            </m:sub>
                          </m:sSub>
                          <m:r>
                            <a:rPr lang="it-IT" sz="1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1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  <m:sSub>
                            <m:sSubPr>
                              <m:ctrlPr>
                                <a:rPr lang="it-IT" sz="1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sz="1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it-IT" sz="1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∕∕</m:t>
                          </m:r>
                          <m:r>
                            <a:rPr lang="it-IT" sz="1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it-IT" sz="1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∕∕</m:t>
                          </m:r>
                          <m:r>
                            <a:rPr lang="it-IT" sz="1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oMath>
                      </m:oMathPara>
                    </a14:m>
                    <a:endParaRPr lang="it-IT" sz="12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CasellaDiTesto 15">
                    <a:extLst>
                      <a:ext uri="{FF2B5EF4-FFF2-40B4-BE49-F238E27FC236}">
                        <a16:creationId xmlns:a16="http://schemas.microsoft.com/office/drawing/2014/main" id="{718C914C-3E36-E165-8855-1F93CFCC4F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283382" y="2036974"/>
                    <a:ext cx="1617576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2083"/>
                    </a:stretch>
                  </a:blipFill>
                  <a:ln w="12700"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Connettore 2 16">
                <a:extLst>
                  <a:ext uri="{FF2B5EF4-FFF2-40B4-BE49-F238E27FC236}">
                    <a16:creationId xmlns:a16="http://schemas.microsoft.com/office/drawing/2014/main" id="{EB3D3C80-8F67-32BA-DDE1-A11820FB2C17}"/>
                  </a:ext>
                </a:extLst>
              </p:cNvPr>
              <p:cNvCxnSpPr>
                <a:cxnSpLocks/>
                <a:stCxn id="16" idx="1"/>
                <a:endCxn id="62" idx="3"/>
              </p:cNvCxnSpPr>
              <p:nvPr/>
            </p:nvCxnSpPr>
            <p:spPr>
              <a:xfrm flipH="1">
                <a:off x="11600121" y="2175474"/>
                <a:ext cx="68326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61CF6149-4A69-41CB-0186-DC845FA94962}"/>
                </a:ext>
              </a:extLst>
            </p:cNvPr>
            <p:cNvSpPr/>
            <p:nvPr/>
          </p:nvSpPr>
          <p:spPr>
            <a:xfrm>
              <a:off x="1604513" y="1345581"/>
              <a:ext cx="2777706" cy="828276"/>
            </a:xfrm>
            <a:custGeom>
              <a:avLst/>
              <a:gdLst>
                <a:gd name="connsiteX0" fmla="*/ 0 w 2777706"/>
                <a:gd name="connsiteY0" fmla="*/ 828276 h 828276"/>
                <a:gd name="connsiteX1" fmla="*/ 1371600 w 2777706"/>
                <a:gd name="connsiteY1" fmla="*/ 34645 h 828276"/>
                <a:gd name="connsiteX2" fmla="*/ 2777706 w 2777706"/>
                <a:gd name="connsiteY2" fmla="*/ 146789 h 82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7706" h="828276">
                  <a:moveTo>
                    <a:pt x="0" y="828276"/>
                  </a:moveTo>
                  <a:cubicBezTo>
                    <a:pt x="454324" y="488251"/>
                    <a:pt x="908649" y="148226"/>
                    <a:pt x="1371600" y="34645"/>
                  </a:cubicBezTo>
                  <a:cubicBezTo>
                    <a:pt x="1834551" y="-78936"/>
                    <a:pt x="2544793" y="120910"/>
                    <a:pt x="2777706" y="146789"/>
                  </a:cubicBezTo>
                </a:path>
              </a:pathLst>
            </a:custGeom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792653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194ED7-FF0E-DAB0-F5A5-BCE212BB6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3B9C6330-8DFF-EE53-F7EC-980A0848EBAC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9CCA8A17-3790-BC05-8C61-9A8A9874645C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REVIEW– </a:t>
            </a:r>
            <a:r>
              <a:rPr lang="it-IT" sz="2000" dirty="0">
                <a:latin typeface="Candara" panose="020E0502030303020204" pitchFamily="34" charset="0"/>
                <a:cs typeface="Adobe Devanagari" panose="02040503050201020203" pitchFamily="18" charset="0"/>
              </a:rPr>
              <a:t>CALCULATION OF THE EQUIVALENT IMPEDANCE OF THE CAVITY</a:t>
            </a:r>
            <a:endParaRPr lang="en-US" sz="2000" dirty="0">
              <a:latin typeface="Candara" panose="020E050203030302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F05A5A-4140-F21C-1BC1-83BBFD4C8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C37A22-4827-340A-DFCE-71F6EDFB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</a:t>
            </a:r>
            <a:r>
              <a:rPr lang="it-IT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Lab - LNF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990E40-7D19-2F68-D1DD-AAD6F083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utoShape 6" descr="Graphs of Vin(t) and Vout(t)">
            <a:extLst>
              <a:ext uri="{FF2B5EF4-FFF2-40B4-BE49-F238E27FC236}">
                <a16:creationId xmlns:a16="http://schemas.microsoft.com/office/drawing/2014/main" id="{C68AFB1D-12AD-8B0C-47A0-69A4FE33A5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3019245" cy="301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B812A388-F6C8-9DDA-F17E-00A3C9ADF5E8}"/>
                  </a:ext>
                </a:extLst>
              </p:cNvPr>
              <p:cNvSpPr txBox="1"/>
              <p:nvPr/>
            </p:nvSpPr>
            <p:spPr>
              <a:xfrm>
                <a:off x="167810" y="1023252"/>
                <a:ext cx="4421444" cy="2516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t-IT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𝑐𝑎𝑣</m:t>
                            </m:r>
                          </m:sub>
                        </m:sSub>
                        <m:d>
                          <m:dPr>
                            <m:ctrlPr>
                              <a:rPr 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s</m:t>
                            </m:r>
                          </m:e>
                        </m:d>
                      </m:den>
                    </m:f>
                    <m:r>
                      <a:rPr lang="it-IT" sz="180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 sz="1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β</m:t>
                        </m:r>
                        <m:r>
                          <a:rPr lang="en-US" sz="18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Z</m:t>
                            </m:r>
                          </m:e>
                          <m:sub>
                            <m: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it-IT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𝑠𝐿</m:t>
                        </m:r>
                      </m:den>
                    </m:f>
                    <m:r>
                      <a:rPr lang="it-IT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𝑠𝐶</m:t>
                    </m:r>
                    <m:r>
                      <a:rPr lang="it-IT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it-IT" sz="1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β</m:t>
                        </m:r>
                        <m:r>
                          <a:rPr lang="en-US" sz="18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Z</m:t>
                            </m:r>
                          </m:e>
                          <m:sub>
                            <m: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𝐿𝐶</m:t>
                        </m:r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𝑠𝐿</m:t>
                        </m:r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it-IT" sz="1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β</m:t>
                        </m:r>
                        <m:r>
                          <a:rPr lang="en-US" sz="18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Z</m:t>
                            </m:r>
                          </m:e>
                          <m:sub>
                            <m: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m:rPr>
                            <m:sty m:val="p"/>
                          </m:rPr>
                          <a:rPr lang="it-IT" sz="1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β</m:t>
                        </m:r>
                        <m:r>
                          <a:rPr lang="en-US" sz="18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Z</m:t>
                            </m:r>
                          </m:e>
                          <m:sub>
                            <m: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it-IT" sz="1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1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𝒄𝒂𝒗</m:t>
                          </m:r>
                        </m:sub>
                      </m:sSub>
                      <m:d>
                        <m:dPr>
                          <m:ctrlP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𝐬</m:t>
                          </m:r>
                        </m:e>
                      </m:d>
                      <m:r>
                        <a:rPr lang="it-IT" sz="1800" b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𝛃</m:t>
                          </m:r>
                          <m:r>
                            <a:rPr lang="en-US" sz="1800" b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𝐙</m:t>
                              </m:r>
                            </m:e>
                            <m:sub>
                              <m: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sSup>
                            <m:sSupPr>
                              <m:ctrlP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𝛃</m:t>
                          </m:r>
                          <m:r>
                            <a:rPr lang="en-US" sz="1800" b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𝐙</m:t>
                              </m:r>
                            </m:e>
                            <m:sub>
                              <m: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𝑳𝑪</m:t>
                          </m:r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𝒔𝑳</m:t>
                          </m:r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𝛃</m:t>
                          </m:r>
                          <m:r>
                            <a:rPr lang="en-US" sz="1800" b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𝐙</m:t>
                              </m:r>
                            </m:e>
                            <m:sub>
                              <m: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b="1" dirty="0"/>
              </a:p>
              <a:p>
                <a:endParaRPr lang="it-IT" b="1" dirty="0"/>
              </a:p>
              <a:p>
                <a:endParaRPr lang="it-IT" sz="18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it-IT" sz="18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it-IT" sz="18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B812A388-F6C8-9DDA-F17E-00A3C9ADF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10" y="1023252"/>
                <a:ext cx="4421444" cy="25164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C47C9DF1-96D8-A5FE-6A84-76093E80CBE8}"/>
                  </a:ext>
                </a:extLst>
              </p:cNvPr>
              <p:cNvSpPr txBox="1"/>
              <p:nvPr/>
            </p:nvSpPr>
            <p:spPr>
              <a:xfrm>
                <a:off x="1155880" y="2566328"/>
                <a:ext cx="2933042" cy="762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i="1" dirty="0">
                    <a:solidFill>
                      <a:schemeClr val="tx2">
                        <a:lumMod val="50000"/>
                      </a:schemeClr>
                    </a:solidFill>
                  </a:rPr>
                  <a:t>Multiplying and dividing by C </a:t>
                </a:r>
                <a:br>
                  <a:rPr lang="en-US" i="1" dirty="0">
                    <a:solidFill>
                      <a:schemeClr val="tx2">
                        <a:lumMod val="50000"/>
                      </a:schemeClr>
                    </a:solidFill>
                  </a:rPr>
                </a:br>
                <a:r>
                  <a:rPr lang="en-US" i="1" dirty="0">
                    <a:solidFill>
                      <a:schemeClr val="tx2">
                        <a:lumMod val="50000"/>
                      </a:schemeClr>
                    </a:solidFill>
                  </a:rPr>
                  <a:t>and substituting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t-IT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it-IT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it-IT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t-IT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LC</m:t>
                        </m:r>
                      </m:den>
                    </m:f>
                  </m:oMath>
                </a14:m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C47C9DF1-96D8-A5FE-6A84-76093E80C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880" y="2566328"/>
                <a:ext cx="2933042" cy="762388"/>
              </a:xfrm>
              <a:prstGeom prst="rect">
                <a:avLst/>
              </a:prstGeom>
              <a:blipFill>
                <a:blip r:embed="rId5"/>
                <a:stretch>
                  <a:fillRect l="-1871" t="-4800" r="-1663" b="-48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06011E5D-80DF-7C70-D359-40E901DEA4BA}"/>
              </a:ext>
            </a:extLst>
          </p:cNvPr>
          <p:cNvCxnSpPr/>
          <p:nvPr/>
        </p:nvCxnSpPr>
        <p:spPr>
          <a:xfrm>
            <a:off x="1112807" y="2432644"/>
            <a:ext cx="0" cy="1036363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EB06215B-320F-C6F9-1A54-B99172595583}"/>
                  </a:ext>
                </a:extLst>
              </p:cNvPr>
              <p:cNvSpPr txBox="1"/>
              <p:nvPr/>
            </p:nvSpPr>
            <p:spPr>
              <a:xfrm>
                <a:off x="253025" y="3471126"/>
                <a:ext cx="8821963" cy="695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𝑐𝑎𝑣</m:t>
                          </m:r>
                        </m:sub>
                      </m:sSub>
                      <m:d>
                        <m:dPr>
                          <m:ctrlP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it-IT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180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β</m:t>
                      </m:r>
                      <m:r>
                        <a:rPr lang="en-US" sz="1800" dirty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1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it-IT" sz="1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𝑠𝐿</m:t>
                          </m:r>
                          <m: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it-IT" sz="18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β</m:t>
                          </m:r>
                          <m:r>
                            <a:rPr lang="en-US" sz="1800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𝑠𝐿𝐶</m:t>
                          </m:r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it-IT" sz="18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β</m:t>
                          </m:r>
                          <m:r>
                            <a:rPr lang="en-US" sz="1800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it-IT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β</m:t>
                      </m:r>
                      <m:r>
                        <a:rPr lang="en-US" dirty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it-IT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it-IT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β</m:t>
                          </m:r>
                          <m:r>
                            <a:rPr lang="en-US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it-IT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it-IT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β</m:t>
                          </m:r>
                          <m:r>
                            <a:rPr lang="en-US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it-IT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EB06215B-320F-C6F9-1A54-B99172595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25" y="3471126"/>
                <a:ext cx="8821963" cy="69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7EC3627-F08B-88A4-890F-3E36ACC11586}"/>
                  </a:ext>
                </a:extLst>
              </p:cNvPr>
              <p:cNvSpPr txBox="1"/>
              <p:nvPr/>
            </p:nvSpPr>
            <p:spPr>
              <a:xfrm>
                <a:off x="1129383" y="4472629"/>
                <a:ext cx="16569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b="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it-IT" b="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b="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it-IT" b="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b="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7EC3627-F08B-88A4-890F-3E36ACC11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383" y="4472629"/>
                <a:ext cx="1656950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DA7760C5-2702-3C9B-3E18-F445B3089310}"/>
              </a:ext>
            </a:extLst>
          </p:cNvPr>
          <p:cNvCxnSpPr/>
          <p:nvPr/>
        </p:nvCxnSpPr>
        <p:spPr>
          <a:xfrm>
            <a:off x="1086310" y="4175042"/>
            <a:ext cx="0" cy="1036363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42387E21-510D-3B4B-8B66-F50B9FDE9A4F}"/>
                  </a:ext>
                </a:extLst>
              </p:cNvPr>
              <p:cNvSpPr txBox="1"/>
              <p:nvPr/>
            </p:nvSpPr>
            <p:spPr>
              <a:xfrm>
                <a:off x="519743" y="5125274"/>
                <a:ext cx="10789485" cy="695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𝑐𝑎𝑣</m:t>
                          </m:r>
                        </m:sub>
                      </m:sSub>
                      <m:r>
                        <a:rPr lang="it-IT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it-IT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it-IT" sz="180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β</m:t>
                      </m:r>
                      <m:r>
                        <a:rPr lang="en-US" sz="1800" dirty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1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it-IT" sz="1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 sz="1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180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β</m:t>
                      </m:r>
                      <m:r>
                        <a:rPr lang="en-US" sz="1800" dirty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1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it-IT" sz="1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 sz="1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1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𝛃</m:t>
                      </m:r>
                      <m:r>
                        <a:rPr lang="en-US" sz="1800" b="1" dirty="0">
                          <a:solidFill>
                            <a:schemeClr val="accent2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𝐙</m:t>
                          </m:r>
                        </m:e>
                        <m:sub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f>
                        <m:fPr>
                          <m:ctrlP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1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it-IT" sz="1800" b="1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𝛚</m:t>
                              </m:r>
                            </m:e>
                            <m:sub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it-IT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1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b="1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𝛚</m:t>
                                  </m:r>
                                </m:e>
                                <m:sub>
                                  <m:r>
                                    <a:rPr lang="it-IT" sz="1800" b="1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𝛚</m:t>
                              </m:r>
                            </m:e>
                            <m:sub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42387E21-510D-3B4B-8B66-F50B9FDE9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43" y="5125274"/>
                <a:ext cx="10789485" cy="6951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magine 14">
            <a:extLst>
              <a:ext uri="{FF2B5EF4-FFF2-40B4-BE49-F238E27FC236}">
                <a16:creationId xmlns:a16="http://schemas.microsoft.com/office/drawing/2014/main" id="{34966690-44C6-24E1-C336-F16B0E3644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3595" y="965623"/>
            <a:ext cx="5005633" cy="239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49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88A977-FDA1-397B-80CA-BF06B1D5F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8EAA3026-7753-0DC0-164F-423B04FC4CB2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25867B2B-05BD-C35C-57A4-383BC2A5E9EF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REVIEW– </a:t>
            </a:r>
            <a:r>
              <a:rPr lang="en-US" sz="2000" dirty="0">
                <a:latin typeface="Candara" panose="020E0502030303020204" pitchFamily="34" charset="0"/>
                <a:cs typeface="Adobe Devanagari" panose="02040503050201020203" pitchFamily="18" charset="0"/>
              </a:rPr>
              <a:t>CAVITY REFLECTED WAVE AND INPUT COUPLING COEFFICIENT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1779DD-CD27-08D4-3542-5DE441EB5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7DA28D-8480-4D51-40DC-34DCFDAE9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</a:t>
            </a:r>
            <a:r>
              <a:rPr lang="it-IT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Lab - LNF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5A3C60-0D85-0618-AD2C-995CFCC37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511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AutoShape 6" descr="Graphs of Vin(t) and Vout(t)">
                <a:extLst>
                  <a:ext uri="{FF2B5EF4-FFF2-40B4-BE49-F238E27FC236}">
                    <a16:creationId xmlns:a16="http://schemas.microsoft.com/office/drawing/2014/main" id="{A2379C7D-2355-4E00-7687-D04440D9FE6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414680" y="6276109"/>
                <a:ext cx="609987" cy="44820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𝝎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8" name="AutoShape 6" descr="Graphs of Vin(t) and Vout(t)">
                <a:extLst>
                  <a:ext uri="{FF2B5EF4-FFF2-40B4-BE49-F238E27FC236}">
                    <a16:creationId xmlns:a16="http://schemas.microsoft.com/office/drawing/2014/main" id="{A2379C7D-2355-4E00-7687-D04440D9F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14680" y="6276109"/>
                <a:ext cx="609987" cy="448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B603165E-A58A-F105-ECDC-C034CB099A30}"/>
                  </a:ext>
                </a:extLst>
              </p:cNvPr>
              <p:cNvSpPr txBox="1"/>
              <p:nvPr/>
            </p:nvSpPr>
            <p:spPr>
              <a:xfrm>
                <a:off x="321334" y="873459"/>
                <a:ext cx="1161762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In the previous equation, if we substitute the expression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𝑐𝑎𝑣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the reflected wave becomes function of the coupling coefficient:</a:t>
                </a:r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B603165E-A58A-F105-ECDC-C034CB099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34" y="873459"/>
                <a:ext cx="11617624" cy="646331"/>
              </a:xfrm>
              <a:prstGeom prst="rect">
                <a:avLst/>
              </a:prstGeom>
              <a:blipFill>
                <a:blip r:embed="rId4"/>
                <a:stretch>
                  <a:fillRect l="-367" t="-4717" r="-157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>
                <a:extLst>
                  <a:ext uri="{FF2B5EF4-FFF2-40B4-BE49-F238E27FC236}">
                    <a16:creationId xmlns:a16="http://schemas.microsoft.com/office/drawing/2014/main" id="{73899DE0-5AF0-1609-E622-635B312A5C3E}"/>
                  </a:ext>
                </a:extLst>
              </p:cNvPr>
              <p:cNvSpPr/>
              <p:nvPr/>
            </p:nvSpPr>
            <p:spPr>
              <a:xfrm>
                <a:off x="11541" y="1597001"/>
                <a:ext cx="12677915" cy="4498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𝑹𝑬𝑭</m:t>
                          </m:r>
                        </m:sub>
                      </m:sSub>
                      <m:d>
                        <m:dPr>
                          <m:ctrlPr>
                            <a:rPr lang="it-IT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it-IT" sz="1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𝑾𝑫</m:t>
                          </m:r>
                        </m:sub>
                      </m:sSub>
                      <m:d>
                        <m:dPr>
                          <m:ctrlPr>
                            <a:rPr lang="it-IT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</m:d>
                      <m:f>
                        <m:fPr>
                          <m:ctrlP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𝒄𝒂𝒗</m:t>
                              </m:r>
                            </m:sub>
                          </m:sSub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𝒄𝒂𝒗</m:t>
                              </m:r>
                            </m:sub>
                          </m:sSub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6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𝑅𝐸𝐹</m:t>
                          </m:r>
                        </m:sub>
                      </m:sSub>
                      <m:d>
                        <m:d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</m:d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𝐹𝑊𝐷</m:t>
                          </m:r>
                        </m:sub>
                      </m:sSub>
                      <m:d>
                        <m:d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</m:d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𝐹𝑊𝐷</m:t>
                          </m:r>
                        </m:sub>
                      </m:sSub>
                      <m:d>
                        <m:d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</m:d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it-IT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𝐹𝑊𝐷</m:t>
                          </m:r>
                        </m:sub>
                      </m:sSub>
                      <m:d>
                        <m:d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</m:d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β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it-IT" sz="16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sz="16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it-IT" sz="16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β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it-IT" sz="16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sz="16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it-IT" sz="16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den>
                      </m:f>
                      <m:r>
                        <a:rPr lang="it-IT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1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it-IT" sz="16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𝐹𝑊𝐷</m:t>
                          </m:r>
                        </m:sub>
                      </m:sSub>
                      <m:d>
                        <m:d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</m:d>
                      <m:f>
                        <m:f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𝐹𝑊𝐷</m:t>
                          </m:r>
                        </m:sub>
                      </m:sSub>
                      <m:d>
                        <m:d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</m:d>
                      <m:f>
                        <m:f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  <m: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−1)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  <m: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+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𝐹𝑊𝐷</m:t>
                          </m:r>
                        </m:sub>
                      </m:sSub>
                      <m:d>
                        <m:d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β</m:t>
                                  </m:r>
                                  <m:r>
                                    <a:rPr lang="it-IT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sz="16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it-IT" sz="16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it-IT" sz="1600" b="0" i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it-IT" sz="1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it-IT" sz="16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</m:t>
                      </m:r>
                      <m:sSub>
                        <m:sSubPr>
                          <m:ctrlPr>
                            <a:rPr lang="it-IT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𝑹𝑬𝑭</m:t>
                          </m:r>
                        </m:sub>
                      </m:sSub>
                      <m:d>
                        <m:dPr>
                          <m:ctrlP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𝐬</m:t>
                          </m:r>
                        </m:e>
                      </m:d>
                      <m:r>
                        <a:rPr lang="it-IT" sz="1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𝑭𝑾𝑫</m:t>
                          </m:r>
                        </m:sub>
                      </m:sSub>
                      <m:d>
                        <m:dPr>
                          <m:ctrlP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𝐬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it-IT" sz="16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𝛃</m:t>
                              </m:r>
                            </m:num>
                            <m:den>
                              <m:r>
                                <a:rPr lang="it-IT" sz="16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𝛃</m:t>
                              </m:r>
                              <m:r>
                                <a:rPr lang="it-IT" sz="16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+</m:t>
                              </m:r>
                              <m:r>
                                <a:rPr lang="it-IT" sz="16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𝟏</m:t>
                              </m:r>
                            </m:den>
                          </m:f>
                          <m:f>
                            <m:fPr>
                              <m:ctrlPr>
                                <a:rPr lang="it-IT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it-IT" sz="16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𝑸</m:t>
                                      </m:r>
                                    </m:e>
                                    <m:sub>
                                      <m:r>
                                        <a:rPr lang="it-IT" sz="16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𝑳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𝛚</m:t>
                                      </m:r>
                                    </m:e>
                                    <m:sub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it-IT" sz="16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p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it-IT" sz="16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𝛚</m:t>
                                          </m:r>
                                        </m:e>
                                        <m:sub>
                                          <m:r>
                                            <a:rPr lang="it-IT" sz="16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it-IT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sz="16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𝑸</m:t>
                                      </m:r>
                                    </m:e>
                                    <m:sub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𝑳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𝛚</m:t>
                                      </m:r>
                                    </m:e>
                                    <m:sub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4">
                <a:extLst>
                  <a:ext uri="{FF2B5EF4-FFF2-40B4-BE49-F238E27FC236}">
                    <a16:creationId xmlns:a16="http://schemas.microsoft.com/office/drawing/2014/main" id="{73899DE0-5AF0-1609-E622-635B312A5C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1" y="1597001"/>
                <a:ext cx="12677915" cy="44989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6D737D92-6BEF-F919-8AC4-4832C55FF059}"/>
              </a:ext>
            </a:extLst>
          </p:cNvPr>
          <p:cNvSpPr/>
          <p:nvPr/>
        </p:nvSpPr>
        <p:spPr>
          <a:xfrm>
            <a:off x="4676514" y="5082473"/>
            <a:ext cx="1485257" cy="951848"/>
          </a:xfrm>
          <a:prstGeom prst="roundRect">
            <a:avLst/>
          </a:prstGeom>
          <a:noFill/>
          <a:ln w="19050" cap="rnd" cmpd="sng" algn="ctr">
            <a:solidFill>
              <a:srgbClr val="0070C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            </a:t>
            </a: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15EC311D-CC53-56AF-F538-93CEFB9A212D}"/>
              </a:ext>
            </a:extLst>
          </p:cNvPr>
          <p:cNvSpPr txBox="1"/>
          <p:nvPr/>
        </p:nvSpPr>
        <p:spPr>
          <a:xfrm>
            <a:off x="4636438" y="6000924"/>
            <a:ext cx="1718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1400" dirty="0" err="1">
                <a:solidFill>
                  <a:schemeClr val="accent1"/>
                </a:solidFill>
                <a:cs typeface="Adobe Devanagari" panose="02040503050201020203" pitchFamily="18" charset="0"/>
              </a:rPr>
              <a:t>Lorentzian</a:t>
            </a:r>
            <a:r>
              <a:rPr lang="it-IT" sz="1400" dirty="0">
                <a:solidFill>
                  <a:schemeClr val="accent1"/>
                </a:solidFill>
                <a:cs typeface="Adobe Devanagari" panose="02040503050201020203" pitchFamily="18" charset="0"/>
              </a:rPr>
              <a:t> network </a:t>
            </a:r>
          </a:p>
          <a:p>
            <a:pPr algn="ctr" defTabSz="914400"/>
            <a:r>
              <a:rPr lang="it-IT" sz="1400" dirty="0">
                <a:solidFill>
                  <a:schemeClr val="accent1"/>
                </a:solidFill>
                <a:cs typeface="Adobe Devanagari" panose="02040503050201020203" pitchFamily="18" charset="0"/>
              </a:rPr>
              <a:t>transfer function</a:t>
            </a:r>
            <a:endParaRPr lang="en-US" sz="1400" dirty="0">
              <a:solidFill>
                <a:schemeClr val="accent1"/>
              </a:solidFill>
              <a:cs typeface="Adobe Devanagari" panose="02040503050201020203" pitchFamily="18" charset="0"/>
            </a:endParaRPr>
          </a:p>
        </p:txBody>
      </p:sp>
      <p:sp>
        <p:nvSpPr>
          <p:cNvPr id="27" name="Rounded Rectangle 1">
            <a:extLst>
              <a:ext uri="{FF2B5EF4-FFF2-40B4-BE49-F238E27FC236}">
                <a16:creationId xmlns:a16="http://schemas.microsoft.com/office/drawing/2014/main" id="{E643C052-8AF6-ECFA-9C05-BB912EF44C7E}"/>
              </a:ext>
            </a:extLst>
          </p:cNvPr>
          <p:cNvSpPr/>
          <p:nvPr/>
        </p:nvSpPr>
        <p:spPr>
          <a:xfrm>
            <a:off x="4143994" y="5090004"/>
            <a:ext cx="507972" cy="951848"/>
          </a:xfrm>
          <a:prstGeom prst="roundRect">
            <a:avLst/>
          </a:prstGeom>
          <a:noFill/>
          <a:ln w="19050" cap="rnd" cmpd="sng" algn="ctr">
            <a:solidFill>
              <a:srgbClr val="0070C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   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C39CB690-6008-39E0-6751-FE45A080E2CE}"/>
              </a:ext>
            </a:extLst>
          </p:cNvPr>
          <p:cNvSpPr txBox="1"/>
          <p:nvPr/>
        </p:nvSpPr>
        <p:spPr>
          <a:xfrm>
            <a:off x="3491318" y="6042952"/>
            <a:ext cx="1180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it-IT" sz="1400" dirty="0" err="1">
                <a:solidFill>
                  <a:schemeClr val="accent1"/>
                </a:solidFill>
                <a:cs typeface="Adobe Devanagari" panose="02040503050201020203" pitchFamily="18" charset="0"/>
              </a:rPr>
              <a:t>Coupl</a:t>
            </a:r>
            <a:r>
              <a:rPr lang="it-IT" sz="1400" dirty="0">
                <a:solidFill>
                  <a:schemeClr val="accent1"/>
                </a:solidFill>
                <a:cs typeface="Adobe Devanagari" panose="02040503050201020203" pitchFamily="18" charset="0"/>
              </a:rPr>
              <a:t>. </a:t>
            </a:r>
            <a:r>
              <a:rPr lang="it-IT" sz="1400" dirty="0" err="1">
                <a:solidFill>
                  <a:schemeClr val="accent1"/>
                </a:solidFill>
                <a:cs typeface="Adobe Devanagari" panose="02040503050201020203" pitchFamily="18" charset="0"/>
              </a:rPr>
              <a:t>coeff</a:t>
            </a:r>
            <a:r>
              <a:rPr lang="it-IT" sz="1400" dirty="0">
                <a:solidFill>
                  <a:schemeClr val="accent1"/>
                </a:solidFill>
                <a:cs typeface="Adobe Devanagari" panose="02040503050201020203" pitchFamily="18" charset="0"/>
              </a:rPr>
              <a:t>.</a:t>
            </a:r>
          </a:p>
        </p:txBody>
      </p:sp>
      <p:pic>
        <p:nvPicPr>
          <p:cNvPr id="1026" name="Picture 2" descr="A high Q resonant circuit has a narrow bandwidth as compared to a low Q">
            <a:extLst>
              <a:ext uri="{FF2B5EF4-FFF2-40B4-BE49-F238E27FC236}">
                <a16:creationId xmlns:a16="http://schemas.microsoft.com/office/drawing/2014/main" id="{9D2C3B04-8B10-92A3-AFBB-1CA20C592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6" t="18994" r="12113" b="20805"/>
          <a:stretch/>
        </p:blipFill>
        <p:spPr bwMode="auto">
          <a:xfrm>
            <a:off x="9131288" y="3875008"/>
            <a:ext cx="3019245" cy="25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3">
                <a:extLst>
                  <a:ext uri="{FF2B5EF4-FFF2-40B4-BE49-F238E27FC236}">
                    <a16:creationId xmlns:a16="http://schemas.microsoft.com/office/drawing/2014/main" id="{606E03FF-06FC-4EC1-F054-9EE211CF33E5}"/>
                  </a:ext>
                </a:extLst>
              </p:cNvPr>
              <p:cNvSpPr txBox="1"/>
              <p:nvPr/>
            </p:nvSpPr>
            <p:spPr>
              <a:xfrm>
                <a:off x="9915777" y="3694824"/>
                <a:ext cx="14502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/>
                <a:r>
                  <a:rPr lang="it-IT" sz="1400" b="1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|Trasf. Func (</a:t>
                </a:r>
                <a14:m>
                  <m:oMath xmlns:m="http://schemas.openxmlformats.org/officeDocument/2006/math">
                    <m:r>
                      <a:rPr lang="it-IT" sz="1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it-IT" sz="1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it-IT" sz="1400" b="1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)|</a:t>
                </a:r>
                <a:endParaRPr lang="en-US" sz="1400" b="1" dirty="0">
                  <a:solidFill>
                    <a:schemeClr val="bg1"/>
                  </a:solidFill>
                  <a:cs typeface="Adobe Devanagari" panose="02040503050201020203" pitchFamily="18" charset="0"/>
                </a:endParaRPr>
              </a:p>
            </p:txBody>
          </p:sp>
        </mc:Choice>
        <mc:Fallback xmlns="">
          <p:sp>
            <p:nvSpPr>
              <p:cNvPr id="2" name="TextBox 3">
                <a:extLst>
                  <a:ext uri="{FF2B5EF4-FFF2-40B4-BE49-F238E27FC236}">
                    <a16:creationId xmlns:a16="http://schemas.microsoft.com/office/drawing/2014/main" id="{606E03FF-06FC-4EC1-F054-9EE211CF3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777" y="3694824"/>
                <a:ext cx="1450270" cy="307777"/>
              </a:xfrm>
              <a:prstGeom prst="rect">
                <a:avLst/>
              </a:prstGeom>
              <a:blipFill>
                <a:blip r:embed="rId7"/>
                <a:stretch>
                  <a:fillRect t="-3846" r="-862" b="-192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736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sc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asc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asc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57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610B0D2-87CC-4D50-9AF7-C98AFD675CC7}">
  <we:reference id="wa200004052" version="1.0.0.2" store="it-IT" storeType="OMEX"/>
  <we:alternateReferences>
    <we:reference id="wa200004052" version="1.0.0.2" store="wa200004052" storeType="OMEX"/>
  </we:alternateReferences>
  <we:properties>
    <we:property name="holatex.main" value="{&quot;pictures&quot;:[{&quot;name&quot;:&quot;Latex&quot;,&quot;code&quot;:&quot;\\begin{document}\n\\center\n\\medskip\n\\[\n-\\frac{1}{\\sqrt{2}}\n\\begin{pmatrix}\n0 &amp; 0 &amp; j &amp; 1\\\\ \n0 &amp; 0 &amp; 1 &amp; j\\\\ \nj &amp; 1 &amp; 0 &amp; 0\\\\\n1 &amp; j &amp; 0 &amp; 0\n\\end{pmatrix}\n\\!\n\\begin{pmatrix}\n0\\\\ \n0\\\\ \n-\\frac{j}{\\sqrt{2}}v_{kly}\\\\\n-\\frac{1}{\\sqrt{2}}v_{kly}\n\\end{pmatrix}\n= \\begin{pmatrix}\nv_1\\\\\nv_2\\\\\nv_3\\\\\nv_4 \\end{pmatrix}\n\\]\n\n\n\\end{document}&quot;},{&quot;name&quot;:&quot;Latex&quot;,&quot;code&quot;:&quot;\\begin{document}\n\\center\n\\medskip\n\\[\n-\\frac{1}{\\sqrt{2}}\n\\begin{pmatrix}\n0 &amp; 0 &amp; j &amp; 1\\\\ \n0 &amp; 0 &amp; 1 &amp; j\\\\ \nj &amp; 1 &amp; 0 &amp; 0\\\\\n1 &amp; j &amp; 0 &amp; 0\n\\end{pmatrix}\n\\!\n\\begin{pmatrix}\nv_{kly}\\\\ \n0\\\\ \n0\\\\\n0\n\\end{pmatrix}\n= \\begin{pmatrix}\nv_1\\\\\nv_2\\\\\nv_3\\\\\nv_4 \\end{pmatrix}\n\\]\n\n\n\\end{document}&quot;},{&quot;name&quot;:&quot;Latex&quot;,&quot;code&quot;:&quot;\\begin{document}\n\\center\n\\medskip\n\\[\nS=\n-\\frac{1}{\\sqrt{2}}\n\\begin{pmatrix}\n0 &amp; 0 &amp; j &amp; 1\\\\ \n0 &amp; 0 &amp; 1 &amp; j\\\\ \nj &amp; 1 &amp; 0 &amp; 0\\\\\n1 &amp; j &amp; 0 &amp; 0\n\\end{pmatrix}\n\n\\]\n\n\n\\end{document}&quot;}]}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TM03090430[[fn=Fasce]]</Template>
  <TotalTime>0</TotalTime>
  <Words>2081</Words>
  <Application>Microsoft Office PowerPoint</Application>
  <PresentationFormat>Widescreen</PresentationFormat>
  <Paragraphs>325</Paragraphs>
  <Slides>22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2" baseType="lpstr">
      <vt:lpstr>Adobe Devanagari</vt:lpstr>
      <vt:lpstr>Aptos</vt:lpstr>
      <vt:lpstr>Arial</vt:lpstr>
      <vt:lpstr>Calibri</vt:lpstr>
      <vt:lpstr>Calisto MT</vt:lpstr>
      <vt:lpstr>Cambria Math</vt:lpstr>
      <vt:lpstr>Candara</vt:lpstr>
      <vt:lpstr>Corbel</vt:lpstr>
      <vt:lpstr>Wingdings</vt:lpstr>
      <vt:lpstr>Fasce</vt:lpstr>
      <vt:lpstr>RF PULSE COMPRESSOR</vt:lpstr>
      <vt:lpstr>Presentazione standard di PowerPoint</vt:lpstr>
      <vt:lpstr>Presentazione standard di PowerPoint</vt:lpstr>
      <vt:lpstr>RESONANT CAVITIES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RESONANT CAVITIES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90° HYBRID</vt:lpstr>
      <vt:lpstr>Presentazione standard di PowerPoint</vt:lpstr>
      <vt:lpstr>Presentazione standard di PowerPoint</vt:lpstr>
      <vt:lpstr>EXPERIMENTAL ACTIVITY</vt:lpstr>
      <vt:lpstr>Presentazione standard di PowerPoint</vt:lpstr>
      <vt:lpstr>EXPERIMENTAL ACTIVITY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 LABORATORY INSTRUMENTATION</dc:title>
  <dc:creator>Beatrice Serenellini</dc:creator>
  <cp:lastModifiedBy>Beatrice Serenellini</cp:lastModifiedBy>
  <cp:revision>74</cp:revision>
  <dcterms:created xsi:type="dcterms:W3CDTF">2024-03-15T09:27:39Z</dcterms:created>
  <dcterms:modified xsi:type="dcterms:W3CDTF">2025-04-11T08:55:46Z</dcterms:modified>
</cp:coreProperties>
</file>