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/>
    <p:restoredTop sz="94726"/>
  </p:normalViewPr>
  <p:slideViewPr>
    <p:cSldViewPr snapToGrid="0">
      <p:cViewPr>
        <p:scale>
          <a:sx n="100" d="100"/>
          <a:sy n="100" d="100"/>
        </p:scale>
        <p:origin x="95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C031CB-DEB3-405F-9996-5322C24A6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2031F0E-C3FA-4DAF-BD13-4AC665CFF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685C68-BF28-4330-A4FE-33ABD8851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9629"/>
            <a:ext cx="11525954" cy="27594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73350E1-40B5-47D9-8DDD-3C2A17B4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1525954" cy="53794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407E9-4371-B3A0-3E76-A0610A8AA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4891" y="-165835"/>
            <a:ext cx="5874479" cy="1241761"/>
          </a:xfrm>
        </p:spPr>
        <p:txBody>
          <a:bodyPr anchor="b">
            <a:normAutofit/>
          </a:bodyPr>
          <a:lstStyle/>
          <a:p>
            <a:r>
              <a:rPr lang="en-IT" dirty="0">
                <a:solidFill>
                  <a:schemeClr val="accent1"/>
                </a:solidFill>
              </a:rPr>
              <a:t>Doctoral Lab 10-17 April 2025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EC3C9-7379-FC0A-2059-B03A53C7F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3113" y="1997765"/>
            <a:ext cx="5872891" cy="2696635"/>
          </a:xfrm>
        </p:spPr>
        <p:txBody>
          <a:bodyPr>
            <a:normAutofit/>
          </a:bodyPr>
          <a:lstStyle/>
          <a:p>
            <a:r>
              <a:rPr lang="en-IT" sz="6000">
                <a:solidFill>
                  <a:srgbClr val="FFFFFF"/>
                </a:solidFill>
              </a:rPr>
              <a:t>Welcome to LNF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1500D0A-0DCA-4E06-8B25-618E6299C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4686838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08AC4DC-69B5-4DD1-84BC-850C5A286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3034068"/>
            <a:ext cx="1602997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98900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DAB834-771F-9371-FC92-F9FCC5DC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Welcome to LNF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B75738-3702-D0A4-9F72-79EBBE117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666" y="2062913"/>
            <a:ext cx="11550668" cy="470618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GB" sz="2050" dirty="0"/>
              <a:t>You MUST request your access identification badge at Building 30 Ground floor, room 17- </a:t>
            </a:r>
            <a:r>
              <a:rPr lang="en-GB" sz="2050" dirty="0" err="1"/>
              <a:t>Ufficio</a:t>
            </a:r>
            <a:r>
              <a:rPr lang="en-GB" sz="2050" dirty="0"/>
              <a:t> </a:t>
            </a:r>
            <a:r>
              <a:rPr lang="en-GB" sz="2050" dirty="0" err="1"/>
              <a:t>Protocollo</a:t>
            </a:r>
            <a:r>
              <a:rPr lang="en-GB" sz="2050" dirty="0"/>
              <a:t> - from 10:30 to 11:30 am. </a:t>
            </a:r>
            <a:endParaRPr lang="en-IT" sz="2050" dirty="0"/>
          </a:p>
          <a:p>
            <a:pPr>
              <a:lnSpc>
                <a:spcPct val="110000"/>
              </a:lnSpc>
            </a:pPr>
            <a:r>
              <a:rPr lang="en-GB" sz="2050" dirty="0"/>
              <a:t>The badge is needed to access INFN site and the LNF canteen (</a:t>
            </a:r>
            <a:r>
              <a:rPr lang="en-GB" sz="2050" dirty="0" err="1"/>
              <a:t>Bldg</a:t>
            </a:r>
            <a:r>
              <a:rPr lang="en-GB" sz="2050" dirty="0"/>
              <a:t> 33).</a:t>
            </a:r>
            <a:endParaRPr lang="en-IT" sz="2050" dirty="0"/>
          </a:p>
          <a:p>
            <a:pPr>
              <a:lnSpc>
                <a:spcPct val="110000"/>
              </a:lnSpc>
            </a:pPr>
            <a:r>
              <a:rPr lang="en-IT" sz="2050" dirty="0"/>
              <a:t>LNF have two entrances: the main one is located in Via E.Fermi 54 and can be used 24h/day (after 8:00 pm and before 7:00 am. On Saturday and Sunday it is necessary to ring the bell)</a:t>
            </a:r>
          </a:p>
          <a:p>
            <a:pPr>
              <a:lnSpc>
                <a:spcPct val="110000"/>
              </a:lnSpc>
            </a:pPr>
            <a:r>
              <a:rPr lang="en-IT" sz="2050" dirty="0"/>
              <a:t>The secondary entrance is located in via E. Fermi 60, accessible only from 7:00 am to 8:00 pm (closed on Saturday and Sunday)</a:t>
            </a:r>
          </a:p>
          <a:p>
            <a:pPr>
              <a:lnSpc>
                <a:spcPct val="110000"/>
              </a:lnSpc>
            </a:pPr>
            <a:r>
              <a:rPr lang="en-GB" sz="2050" dirty="0"/>
              <a:t>An </a:t>
            </a:r>
            <a:r>
              <a:rPr lang="en-GB" sz="2050" dirty="0" err="1"/>
              <a:t>eduroam</a:t>
            </a:r>
            <a:r>
              <a:rPr lang="en-GB" sz="2050" dirty="0"/>
              <a:t> </a:t>
            </a:r>
            <a:r>
              <a:rPr lang="en-GB" sz="2050" dirty="0" err="1"/>
              <a:t>WiFi</a:t>
            </a:r>
            <a:r>
              <a:rPr lang="en-GB" sz="2050" dirty="0"/>
              <a:t> network will be available in all meeting areas. </a:t>
            </a:r>
            <a:r>
              <a:rPr lang="en-GB" sz="2050" dirty="0" err="1"/>
              <a:t>WiFi</a:t>
            </a:r>
            <a:r>
              <a:rPr lang="en-GB" sz="2050" dirty="0"/>
              <a:t> instructions are available on the website.</a:t>
            </a:r>
          </a:p>
          <a:p>
            <a:pPr>
              <a:lnSpc>
                <a:spcPct val="110000"/>
              </a:lnSpc>
            </a:pPr>
            <a:r>
              <a:rPr lang="en-GB" sz="2050" dirty="0"/>
              <a:t>For those who have an INFN account, the </a:t>
            </a:r>
            <a:r>
              <a:rPr lang="en-GB" sz="2050" dirty="0" err="1"/>
              <a:t>WiFi</a:t>
            </a:r>
            <a:r>
              <a:rPr lang="en-GB" sz="2050" dirty="0"/>
              <a:t> SSID: INFNdot1X will be available.</a:t>
            </a:r>
          </a:p>
          <a:p>
            <a:pPr>
              <a:lnSpc>
                <a:spcPct val="110000"/>
              </a:lnSpc>
            </a:pPr>
            <a:r>
              <a:rPr lang="en-GB" sz="2050" dirty="0"/>
              <a:t>As an alternative, you can access to the </a:t>
            </a:r>
            <a:r>
              <a:rPr lang="en-GB" sz="2050" dirty="0" err="1"/>
              <a:t>WiFi</a:t>
            </a:r>
            <a:r>
              <a:rPr lang="en-GB" sz="2050" dirty="0"/>
              <a:t> SSID: INFN-WEB with AAI credentials.</a:t>
            </a:r>
          </a:p>
        </p:txBody>
      </p:sp>
    </p:spTree>
    <p:extLst>
      <p:ext uri="{BB962C8B-B14F-4D97-AF65-F5344CB8AC3E}">
        <p14:creationId xmlns:p14="http://schemas.microsoft.com/office/powerpoint/2010/main" val="4272672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93BE068-EB49-4EE8-B342-7FF888A46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B05C9B-60E1-40F3-BB02-7DAF0B1F0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FFC40-0654-9440-49B1-356EE2C41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31" y="183792"/>
            <a:ext cx="8634070" cy="5420528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Everyday, except on Saturday and Sunday, there will be a coffee break (</a:t>
            </a:r>
            <a:r>
              <a:rPr lang="en-GB" sz="2000" dirty="0" err="1"/>
              <a:t>Bldg</a:t>
            </a:r>
            <a:r>
              <a:rPr lang="en-GB" sz="2000" dirty="0"/>
              <a:t> 2, room 105, first floor) at 5:00 pm. On the last day (17/04) the coffee break will be at 4:00 pm.</a:t>
            </a:r>
          </a:p>
          <a:p>
            <a:pPr marL="0" indent="0">
              <a:buNone/>
            </a:pPr>
            <a:endParaRPr lang="en-GB" sz="2000" u="sng" dirty="0"/>
          </a:p>
          <a:p>
            <a:pPr marL="0" indent="0">
              <a:buNone/>
            </a:pPr>
            <a:r>
              <a:rPr lang="en-GB" sz="2000" u="sng" dirty="0"/>
              <a:t>SOCIAL DINNER</a:t>
            </a:r>
          </a:p>
          <a:p>
            <a:r>
              <a:rPr lang="en-GB" sz="2000" dirty="0">
                <a:latin typeface="Liberation Sans"/>
              </a:rPr>
              <a:t>A social dinner for all students and tutors will take place on Monday, 14th April, at 19:30 in Frascati downtown, Ristorante “Osteria San Rocco Piacente”, Piazza San Rocco, 15.</a:t>
            </a:r>
          </a:p>
          <a:p>
            <a:pPr marL="0" indent="0">
              <a:buNone/>
            </a:pPr>
            <a:endParaRPr lang="en-IT" sz="2000" dirty="0"/>
          </a:p>
          <a:p>
            <a:pPr marL="0" indent="0">
              <a:buNone/>
            </a:pPr>
            <a:r>
              <a:rPr lang="en-IT" sz="2000" u="sng" dirty="0"/>
              <a:t>GUEST HOUSE</a:t>
            </a:r>
          </a:p>
          <a:p>
            <a:r>
              <a:rPr lang="en-GB" sz="2000" dirty="0">
                <a:effectLst/>
                <a:latin typeface="Liberation Sans"/>
              </a:rPr>
              <a:t>For those who are staying at the LNF guesthouse</a:t>
            </a:r>
            <a:r>
              <a:rPr lang="en-GB" sz="2000" dirty="0"/>
              <a:t> the </a:t>
            </a:r>
            <a:r>
              <a:rPr lang="en-GB" sz="2000" dirty="0">
                <a:effectLst/>
                <a:latin typeface="Liberation Sans"/>
              </a:rPr>
              <a:t>check-out should be done by 9:00 </a:t>
            </a:r>
            <a:r>
              <a:rPr lang="en-GB" sz="2000" dirty="0">
                <a:latin typeface="Liberation Sans"/>
              </a:rPr>
              <a:t>am</a:t>
            </a:r>
            <a:r>
              <a:rPr lang="en-GB" sz="2000" dirty="0">
                <a:effectLst/>
                <a:latin typeface="Liberation Sans"/>
              </a:rPr>
              <a:t> and keys should be returned at the guardhouse, where you can leave the luggage if necessary.</a:t>
            </a:r>
          </a:p>
          <a:p>
            <a:endParaRPr lang="en-GB" sz="1600" dirty="0">
              <a:effectLst/>
              <a:latin typeface="Liberation Sans"/>
            </a:endParaRPr>
          </a:p>
          <a:p>
            <a:pPr marL="0" indent="0">
              <a:buNone/>
            </a:pPr>
            <a:endParaRPr lang="en-GB" sz="1600" dirty="0"/>
          </a:p>
          <a:p>
            <a:endParaRPr lang="en-IT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C94170-18D0-486D-BF90-C5D8F2465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6" y="6210130"/>
            <a:ext cx="8968085" cy="27594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F0C59B-04F6-4625-98E1-3A5809FD1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4557357"/>
            <a:ext cx="8978671" cy="1660332"/>
          </a:xfrm>
          <a:prstGeom prst="rect">
            <a:avLst/>
          </a:prstGeom>
          <a:solidFill>
            <a:srgbClr val="0D0D0D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T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F88977-13F1-BD8C-23C5-CBEBF865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06" y="4557357"/>
            <a:ext cx="8129353" cy="1311176"/>
          </a:xfrm>
        </p:spPr>
        <p:txBody>
          <a:bodyPr anchor="b">
            <a:normAutofit/>
          </a:bodyPr>
          <a:lstStyle/>
          <a:p>
            <a:r>
              <a:rPr lang="en-IT" dirty="0"/>
              <a:t>Welcome to LNF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4F92A3-106C-4644-B506-76132863E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6191468"/>
            <a:ext cx="3080285" cy="27594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D9C4DB-091C-47D0-BDA8-3375FF998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22301" y="4557357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6197560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</TotalTime>
  <Words>298</Words>
  <Application>Microsoft Macintosh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Liberation Sans</vt:lpstr>
      <vt:lpstr>Trebuchet MS</vt:lpstr>
      <vt:lpstr>Berlin</vt:lpstr>
      <vt:lpstr>Welcome to LNF</vt:lpstr>
      <vt:lpstr>Welcome to LNF</vt:lpstr>
      <vt:lpstr>Welcome to LNF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Mariachiara Mercuri</dc:creator>
  <cp:lastModifiedBy>Valeria Rosicarelli</cp:lastModifiedBy>
  <cp:revision>7</cp:revision>
  <dcterms:created xsi:type="dcterms:W3CDTF">2025-04-03T13:25:35Z</dcterms:created>
  <dcterms:modified xsi:type="dcterms:W3CDTF">2025-04-07T10:09:36Z</dcterms:modified>
</cp:coreProperties>
</file>