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317" r:id="rId2"/>
    <p:sldId id="318" r:id="rId3"/>
    <p:sldId id="320" r:id="rId4"/>
    <p:sldId id="322" r:id="rId5"/>
    <p:sldId id="326" r:id="rId6"/>
    <p:sldId id="325" r:id="rId7"/>
    <p:sldId id="327" r:id="rId8"/>
    <p:sldId id="328" r:id="rId9"/>
    <p:sldId id="329" r:id="rId10"/>
    <p:sldId id="330" r:id="rId11"/>
    <p:sldId id="345" r:id="rId12"/>
    <p:sldId id="332" r:id="rId13"/>
    <p:sldId id="336" r:id="rId14"/>
    <p:sldId id="334" r:id="rId15"/>
    <p:sldId id="355" r:id="rId16"/>
    <p:sldId id="349" r:id="rId17"/>
    <p:sldId id="350" r:id="rId18"/>
    <p:sldId id="356" r:id="rId19"/>
    <p:sldId id="352" r:id="rId20"/>
    <p:sldId id="337" r:id="rId21"/>
    <p:sldId id="338" r:id="rId22"/>
    <p:sldId id="339" r:id="rId23"/>
    <p:sldId id="340" r:id="rId24"/>
    <p:sldId id="341" r:id="rId25"/>
    <p:sldId id="347" r:id="rId26"/>
    <p:sldId id="342" r:id="rId27"/>
    <p:sldId id="343" r:id="rId28"/>
    <p:sldId id="344" r:id="rId29"/>
    <p:sldId id="346" r:id="rId30"/>
    <p:sldId id="354" r:id="rId31"/>
    <p:sldId id="353" r:id="rId32"/>
    <p:sldId id="319" r:id="rId33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92D050"/>
    <a:srgbClr val="B7B9BA"/>
    <a:srgbClr val="DAF3CD"/>
    <a:srgbClr val="ED7703"/>
    <a:srgbClr val="4E5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97B3E-9B2E-4E3E-8225-342C73F20C9D}" v="32" dt="2020-04-30T08:10:06.049"/>
    <p1510:client id="{5660EB3E-8EF8-4DC6-9F21-B92FDFB5D34E}" v="55" dt="2020-04-30T08:39:00.047"/>
    <p1510:client id="{7EE435E5-32EF-4CC6-9345-E6A4BD3BDC42}" v="2" dt="2020-04-30T08:06:15.384"/>
    <p1510:client id="{B56A9804-7EC6-49A8-BABC-6C0A5C78926A}" v="2" dt="2020-04-30T08:14:23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64" y="280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28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850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13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28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07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5738" y="835025"/>
            <a:ext cx="6667500" cy="4167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3507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3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94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18TH MAC MEETING – 23/24 MAY 2023 - Gael LE BEC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/>
              <a:t>18TH MAC MEETING – 23/24 MAY 2023 - Gael LE BEC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18TH MAC MEETING – 23/24 MAY 2023 - Gael LE BEC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18TH MAC MEETING – 23/24 MAY 2023 - Gael LE BEC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18TH MAC MEETING – 23/24 MAY 2023 - Gael LE BEC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microsoft.com/office/2007/relationships/hdphoto" Target="../media/hdphoto3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8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88.jpeg"/><Relationship Id="rId5" Type="http://schemas.microsoft.com/office/2007/relationships/media" Target="../media/media3.mp4"/><Relationship Id="rId10" Type="http://schemas.openxmlformats.org/officeDocument/2006/relationships/image" Target="../media/image87.png"/><Relationship Id="rId4" Type="http://schemas.openxmlformats.org/officeDocument/2006/relationships/video" Target="../media/media2.mp4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microsoft.com/office/2007/relationships/hdphoto" Target="../media/hdphoto4.wdp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jpeg"/><Relationship Id="rId7" Type="http://schemas.openxmlformats.org/officeDocument/2006/relationships/image" Target="../media/image103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g"/><Relationship Id="rId5" Type="http://schemas.openxmlformats.org/officeDocument/2006/relationships/image" Target="../media/image101.jpeg"/><Relationship Id="rId4" Type="http://schemas.openxmlformats.org/officeDocument/2006/relationships/image" Target="../media/image100.jpg"/><Relationship Id="rId9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9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Relationship Id="rId9" Type="http://schemas.openxmlformats.org/officeDocument/2006/relationships/image" Target="../media/image1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microsoft.com/office/2007/relationships/hdphoto" Target="../media/hdphoto1.wdp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21196"/>
            <a:ext cx="8236800" cy="496800"/>
          </a:xfrm>
        </p:spPr>
        <p:txBody>
          <a:bodyPr/>
          <a:lstStyle/>
          <a:p>
            <a:r>
              <a:rPr lang="en-US" dirty="0" smtClean="0"/>
              <a:t>ISDD 15 YEARS - MEG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15 years of ISDD – 11</a:t>
            </a:r>
            <a:r>
              <a:rPr lang="en-US" baseline="30000" noProof="0" smtClean="0"/>
              <a:t>th</a:t>
            </a:r>
            <a:r>
              <a:rPr lang="en-US" noProof="0" smtClean="0"/>
              <a:t> October 24 – L. Eybert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13284"/>
            <a:ext cx="8622471" cy="1454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0246" y="2777186"/>
            <a:ext cx="302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132577"/>
                </a:solidFill>
              </a:rPr>
              <a:t>- WHAT ARE WE DOING ?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7102" y="3331184"/>
            <a:ext cx="3459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>
                <a:solidFill>
                  <a:srgbClr val="132577"/>
                </a:solidFill>
              </a:rPr>
              <a:t>- ORGANISATION </a:t>
            </a:r>
            <a:r>
              <a:rPr lang="en-US" dirty="0" smtClean="0">
                <a:solidFill>
                  <a:srgbClr val="132577"/>
                </a:solidFill>
              </a:rPr>
              <a:t>AND STAFF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0196" y="3925463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132577"/>
                </a:solidFill>
              </a:rPr>
              <a:t>- CHALLENGES &amp; CONCLUSION</a:t>
            </a:r>
            <a:endParaRPr lang="en-GB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– ENG U / team B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 smtClean="0"/>
              <a:t>18TH MAC MEETING – 23/24 MAY 2023 - Gael LE BEC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23576"/>
            <a:ext cx="3722871" cy="436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840" r="9680" b="34020"/>
          <a:stretch/>
        </p:blipFill>
        <p:spPr>
          <a:xfrm rot="10800000" flipV="1">
            <a:off x="3241904" y="4171841"/>
            <a:ext cx="1029971" cy="1230949"/>
          </a:xfrm>
          <a:prstGeom prst="rect">
            <a:avLst/>
          </a:prstGeom>
          <a:ln>
            <a:solidFill>
              <a:srgbClr val="132577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1084687"/>
            <a:ext cx="2570534" cy="34255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54620" y="734983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Noel </a:t>
            </a:r>
            <a:r>
              <a:rPr lang="en-US" sz="1600" b="1" dirty="0" err="1" smtClean="0"/>
              <a:t>Levet</a:t>
            </a:r>
            <a:r>
              <a:rPr lang="en-US" sz="1600" b="1" dirty="0" smtClean="0"/>
              <a:t> </a:t>
            </a:r>
            <a:r>
              <a:rPr lang="en-US" sz="1600" dirty="0" smtClean="0"/>
              <a:t>– Engineer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0005" y="4598776"/>
            <a:ext cx="452399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 charge of alignment tasks for CRG BL + BM05 (14 BL)</a:t>
            </a:r>
          </a:p>
          <a:p>
            <a:r>
              <a:rPr lang="en-US" sz="1200" dirty="0" smtClean="0"/>
              <a:t>+ </a:t>
            </a:r>
            <a:r>
              <a:rPr lang="en-GB" sz="1200" dirty="0"/>
              <a:t>Carry out geometrical measurements on in-house </a:t>
            </a:r>
            <a:r>
              <a:rPr lang="en-GB" sz="1200" dirty="0" smtClean="0"/>
              <a:t>designed</a:t>
            </a:r>
          </a:p>
          <a:p>
            <a:r>
              <a:rPr lang="en-GB" sz="1200" dirty="0" smtClean="0"/>
              <a:t> </a:t>
            </a:r>
            <a:r>
              <a:rPr lang="en-GB" sz="1200" dirty="0"/>
              <a:t>and outsourced equipment during the assembly process in labs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456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– </a:t>
            </a:r>
            <a:r>
              <a:rPr lang="en-US" dirty="0">
                <a:solidFill>
                  <a:srgbClr val="FF0000"/>
                </a:solidFill>
              </a:rPr>
              <a:t>ENG </a:t>
            </a:r>
            <a:r>
              <a:rPr lang="en-US" dirty="0" smtClean="0">
                <a:solidFill>
                  <a:srgbClr val="FF0000"/>
                </a:solidFill>
              </a:rPr>
              <a:t>U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9512" y="1201316"/>
            <a:ext cx="3440605" cy="3555075"/>
            <a:chOff x="5029698" y="932704"/>
            <a:chExt cx="3440605" cy="35550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698" y="932704"/>
              <a:ext cx="3440605" cy="27172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29698" y="3656782"/>
              <a:ext cx="33570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Michael Hahn </a:t>
              </a:r>
              <a:r>
                <a:rPr lang="en-US" sz="1600" dirty="0" smtClean="0"/>
                <a:t>– Engineer</a:t>
              </a:r>
            </a:p>
            <a:p>
              <a:r>
                <a:rPr lang="en-US" sz="1600" dirty="0" smtClean="0"/>
                <a:t>Just arrived in MEG correspondent</a:t>
              </a:r>
            </a:p>
            <a:p>
              <a:r>
                <a:rPr lang="en-US" sz="1600" dirty="0" smtClean="0"/>
                <a:t>for ID13 and ID19</a:t>
              </a:r>
              <a:endParaRPr lang="en-GB" sz="16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11960" y="769268"/>
            <a:ext cx="4767746" cy="4740158"/>
            <a:chOff x="4211960" y="769268"/>
            <a:chExt cx="4767746" cy="474015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5976" y="1129308"/>
              <a:ext cx="2431463" cy="32657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211960" y="4586096"/>
              <a:ext cx="43140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Bob Baker – our </a:t>
              </a:r>
              <a:r>
                <a:rPr lang="en-US" dirty="0" err="1" smtClean="0"/>
                <a:t>opto</a:t>
              </a:r>
              <a:r>
                <a:rPr lang="en-US" dirty="0" smtClean="0"/>
                <a:t>-mechanical expert</a:t>
              </a:r>
            </a:p>
            <a:p>
              <a:r>
                <a:rPr lang="en-US" dirty="0" smtClean="0"/>
                <a:t>KB/Mirror/DCM monochromator</a:t>
              </a:r>
            </a:p>
            <a:p>
              <a:r>
                <a:rPr lang="en-US" dirty="0" smtClean="0"/>
                <a:t>“almost” retired. 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631198" y="769268"/>
              <a:ext cx="2348508" cy="1584826"/>
              <a:chOff x="495300" y="3632439"/>
              <a:chExt cx="3378200" cy="2449479"/>
            </a:xfrm>
          </p:grpSpPr>
          <p:grpSp>
            <p:nvGrpSpPr>
              <p:cNvPr id="15" name="Group 1511"/>
              <p:cNvGrpSpPr>
                <a:grpSpLocks/>
              </p:cNvGrpSpPr>
              <p:nvPr/>
            </p:nvGrpSpPr>
            <p:grpSpPr bwMode="auto">
              <a:xfrm>
                <a:off x="495300" y="3727988"/>
                <a:ext cx="3378200" cy="2353930"/>
                <a:chOff x="3450" y="548"/>
                <a:chExt cx="2122" cy="1521"/>
              </a:xfrm>
            </p:grpSpPr>
            <p:pic>
              <p:nvPicPr>
                <p:cNvPr id="21" name="Picture 1512" descr="AT32268b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44" t="14595" b="6129"/>
                <a:stretch>
                  <a:fillRect/>
                </a:stretch>
              </p:blipFill>
              <p:spPr bwMode="auto">
                <a:xfrm>
                  <a:off x="3761" y="548"/>
                  <a:ext cx="1811" cy="1521"/>
                </a:xfrm>
                <a:prstGeom prst="rect">
                  <a:avLst/>
                </a:prstGeom>
                <a:noFill/>
                <a:ln w="12700">
                  <a:solidFill>
                    <a:schemeClr val="tx2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Line 1513"/>
                <p:cNvSpPr>
                  <a:spLocks noChangeShapeType="1"/>
                </p:cNvSpPr>
                <p:nvPr/>
              </p:nvSpPr>
              <p:spPr bwMode="auto">
                <a:xfrm flipH="1">
                  <a:off x="4021" y="1858"/>
                  <a:ext cx="314" cy="121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" name="Line 1514"/>
                <p:cNvSpPr>
                  <a:spLocks noChangeShapeType="1"/>
                </p:cNvSpPr>
                <p:nvPr/>
              </p:nvSpPr>
              <p:spPr bwMode="auto">
                <a:xfrm flipH="1">
                  <a:off x="3602" y="1067"/>
                  <a:ext cx="275" cy="102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" name="Line 1515"/>
                <p:cNvSpPr>
                  <a:spLocks noChangeShapeType="1"/>
                </p:cNvSpPr>
                <p:nvPr/>
              </p:nvSpPr>
              <p:spPr bwMode="auto">
                <a:xfrm>
                  <a:off x="3652" y="1159"/>
                  <a:ext cx="414" cy="791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" name="Text Box 1516"/>
                <p:cNvSpPr txBox="1">
                  <a:spLocks noChangeArrowheads="1"/>
                </p:cNvSpPr>
                <p:nvPr/>
              </p:nvSpPr>
              <p:spPr bwMode="auto">
                <a:xfrm>
                  <a:off x="3450" y="1483"/>
                  <a:ext cx="507" cy="199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 eaLnBrk="0" hangingPunct="0"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 eaLnBrk="0" hangingPunct="0"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 eaLnBrk="0" hangingPunct="0"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 eaLnBrk="0" hangingPunct="0"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6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1400" b="1" dirty="0">
                      <a:latin typeface="+mn-lt"/>
                      <a:cs typeface="Arial" panose="020B0604020202020204" pitchFamily="34" charset="0"/>
                    </a:rPr>
                    <a:t>76mm</a:t>
                  </a:r>
                  <a:endParaRPr lang="en-US" altLang="en-US" sz="1400" b="1" dirty="0">
                    <a:latin typeface="+mn-lt"/>
                  </a:endParaRPr>
                </a:p>
              </p:txBody>
            </p:sp>
          </p:grpSp>
          <p:sp>
            <p:nvSpPr>
              <p:cNvPr id="16" name="Text Box 1516"/>
              <p:cNvSpPr txBox="1">
                <a:spLocks noChangeArrowheads="1"/>
              </p:cNvSpPr>
              <p:nvPr/>
            </p:nvSpPr>
            <p:spPr bwMode="auto">
              <a:xfrm>
                <a:off x="1645920" y="3632439"/>
                <a:ext cx="640080" cy="3079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6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400" b="1" dirty="0">
                    <a:latin typeface="+mn-lt"/>
                    <a:cs typeface="Arial" panose="020B0604020202020204" pitchFamily="34" charset="0"/>
                  </a:rPr>
                  <a:t>5mm</a:t>
                </a:r>
                <a:endParaRPr lang="en-US" altLang="en-US" sz="1400" b="1" dirty="0">
                  <a:latin typeface="+mn-lt"/>
                </a:endParaRPr>
              </a:p>
            </p:txBody>
          </p:sp>
          <p:sp>
            <p:nvSpPr>
              <p:cNvPr id="17" name="Line 1514"/>
              <p:cNvSpPr>
                <a:spLocks noChangeShapeType="1"/>
              </p:cNvSpPr>
              <p:nvPr/>
            </p:nvSpPr>
            <p:spPr bwMode="auto">
              <a:xfrm flipH="1" flipV="1">
                <a:off x="1142999" y="3864769"/>
                <a:ext cx="208291" cy="36242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514"/>
              <p:cNvSpPr>
                <a:spLocks noChangeShapeType="1"/>
              </p:cNvSpPr>
              <p:nvPr/>
            </p:nvSpPr>
            <p:spPr bwMode="auto">
              <a:xfrm flipH="1" flipV="1">
                <a:off x="1223962" y="3829050"/>
                <a:ext cx="208291" cy="36242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15"/>
              <p:cNvSpPr>
                <a:spLocks noChangeShapeType="1"/>
              </p:cNvSpPr>
              <p:nvPr/>
            </p:nvSpPr>
            <p:spPr bwMode="auto">
              <a:xfrm flipH="1">
                <a:off x="985837" y="3960162"/>
                <a:ext cx="215380" cy="68807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515"/>
              <p:cNvSpPr>
                <a:spLocks noChangeShapeType="1"/>
              </p:cNvSpPr>
              <p:nvPr/>
            </p:nvSpPr>
            <p:spPr bwMode="auto">
              <a:xfrm flipV="1">
                <a:off x="1283492" y="3852862"/>
                <a:ext cx="211933" cy="7158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9" r="18314" b="11708"/>
            <a:stretch/>
          </p:blipFill>
          <p:spPr>
            <a:xfrm>
              <a:off x="7179145" y="2458091"/>
              <a:ext cx="1574060" cy="2098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6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04383-1470-4930-95AE-349461012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ISDD/MEG/AAP unit /Modelling team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12EA3-AFC1-44B1-A1B7-14BE3D69CA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DF4BDE-F32E-407E-AE3B-35D0EAD41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1" t="9358" r="18590" b="811"/>
          <a:stretch/>
        </p:blipFill>
        <p:spPr>
          <a:xfrm>
            <a:off x="24707" y="769268"/>
            <a:ext cx="4158716" cy="38388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8ACC00-47AE-4380-A925-282DD81EB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69268"/>
            <a:ext cx="4436832" cy="29523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D29FA8-4BE6-44A3-9137-9DE523F061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8" t="25831" r="21488" b="39608"/>
          <a:stretch/>
        </p:blipFill>
        <p:spPr>
          <a:xfrm>
            <a:off x="4499992" y="3791897"/>
            <a:ext cx="2398515" cy="1795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14721D-7C33-455B-B131-A74526301C59}"/>
              </a:ext>
            </a:extLst>
          </p:cNvPr>
          <p:cNvSpPr/>
          <p:nvPr/>
        </p:nvSpPr>
        <p:spPr>
          <a:xfrm>
            <a:off x="6808116" y="3961752"/>
            <a:ext cx="19525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François Villar</a:t>
            </a:r>
          </a:p>
          <a:p>
            <a:pPr algn="ctr"/>
            <a:r>
              <a:rPr lang="en-US" dirty="0"/>
              <a:t>Team leader + mechanical engineering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8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C528-0575-4CCC-8793-5D5CA94A3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ISDD/MEG/AAP unit /Modelling team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13E70-BF7F-47EE-A30B-F0C8B50470F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318EE-48C1-4F7D-A4EC-A54E66EC3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77" y="839755"/>
            <a:ext cx="2802731" cy="16816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B4D877-C9A4-4CBC-B3A6-0EE5F9E725E4}"/>
              </a:ext>
            </a:extLst>
          </p:cNvPr>
          <p:cNvSpPr/>
          <p:nvPr/>
        </p:nvSpPr>
        <p:spPr>
          <a:xfrm>
            <a:off x="-55577" y="1932597"/>
            <a:ext cx="195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Manuel </a:t>
            </a:r>
            <a:br>
              <a:rPr lang="en-US" dirty="0"/>
            </a:br>
            <a:r>
              <a:rPr lang="en-US" dirty="0"/>
              <a:t>Sánchez del Río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88BC53-FA93-416F-8213-8098A631CBB9}"/>
              </a:ext>
            </a:extLst>
          </p:cNvPr>
          <p:cNvSpPr/>
          <p:nvPr/>
        </p:nvSpPr>
        <p:spPr>
          <a:xfrm>
            <a:off x="2094000" y="1886264"/>
            <a:ext cx="178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Juan </a:t>
            </a:r>
            <a:br>
              <a:rPr lang="en-US" dirty="0"/>
            </a:br>
            <a:r>
              <a:rPr lang="en-US" dirty="0"/>
              <a:t>Reyes-Herrera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403945-6325-40DA-B9AB-01A3F033C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82" y="825199"/>
            <a:ext cx="812168" cy="1043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AB7A7-F64A-4EF8-B3FE-B190A64AB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05" y="773227"/>
            <a:ext cx="997591" cy="10264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8CB72C-5250-4E2D-A9C1-6CA9BA2B6B1E}"/>
              </a:ext>
            </a:extLst>
          </p:cNvPr>
          <p:cNvSpPr txBox="1"/>
          <p:nvPr/>
        </p:nvSpPr>
        <p:spPr>
          <a:xfrm>
            <a:off x="6499179" y="1325170"/>
            <a:ext cx="273630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Power management</a:t>
            </a:r>
          </a:p>
          <a:p>
            <a:r>
              <a:rPr lang="en-US" dirty="0"/>
              <a:t>Photon transport</a:t>
            </a:r>
          </a:p>
          <a:p>
            <a:r>
              <a:rPr lang="en-US" dirty="0"/>
              <a:t>Coherence transport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67544" y="2534832"/>
            <a:ext cx="7770479" cy="1700798"/>
            <a:chOff x="730367" y="2046459"/>
            <a:chExt cx="7770479" cy="170079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6947" y="2632921"/>
              <a:ext cx="467432" cy="2810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3072" y="2503329"/>
              <a:ext cx="413438" cy="274652"/>
            </a:xfrm>
            <a:prstGeom prst="rect">
              <a:avLst/>
            </a:prstGeom>
          </p:spPr>
        </p:pic>
        <p:sp>
          <p:nvSpPr>
            <p:cNvPr id="27" name="Cube 26"/>
            <p:cNvSpPr/>
            <p:nvPr/>
          </p:nvSpPr>
          <p:spPr>
            <a:xfrm rot="19705693">
              <a:off x="4114026" y="2704934"/>
              <a:ext cx="330811" cy="197102"/>
            </a:xfrm>
            <a:prstGeom prst="cube">
              <a:avLst>
                <a:gd name="adj" fmla="val 10970"/>
              </a:avLst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Cube 27"/>
            <p:cNvSpPr/>
            <p:nvPr/>
          </p:nvSpPr>
          <p:spPr>
            <a:xfrm rot="20838084">
              <a:off x="4696094" y="2801009"/>
              <a:ext cx="409168" cy="117684"/>
            </a:xfrm>
            <a:prstGeom prst="cube">
              <a:avLst>
                <a:gd name="adj" fmla="val 66159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989569" y="2726403"/>
              <a:ext cx="144016" cy="2237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25389" y="2866943"/>
              <a:ext cx="305207" cy="796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32001" y="2871268"/>
              <a:ext cx="305207" cy="796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96181" y="2730728"/>
              <a:ext cx="144016" cy="2237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upo 12"/>
            <p:cNvGrpSpPr/>
            <p:nvPr/>
          </p:nvGrpSpPr>
          <p:grpSpPr>
            <a:xfrm>
              <a:off x="1208914" y="2730728"/>
              <a:ext cx="480278" cy="113267"/>
              <a:chOff x="322143" y="1753548"/>
              <a:chExt cx="1475828" cy="290218"/>
            </a:xfrm>
          </p:grpSpPr>
          <p:sp>
            <p:nvSpPr>
              <p:cNvPr id="73" name="Cube 26"/>
              <p:cNvSpPr/>
              <p:nvPr/>
            </p:nvSpPr>
            <p:spPr>
              <a:xfrm>
                <a:off x="1625522" y="1753548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Cube 27"/>
              <p:cNvSpPr/>
              <p:nvPr/>
            </p:nvSpPr>
            <p:spPr>
              <a:xfrm>
                <a:off x="322143" y="1754250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Cube 28"/>
              <p:cNvSpPr/>
              <p:nvPr/>
            </p:nvSpPr>
            <p:spPr>
              <a:xfrm>
                <a:off x="468740" y="1754773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6" name="Cube 27"/>
              <p:cNvSpPr/>
              <p:nvPr/>
            </p:nvSpPr>
            <p:spPr>
              <a:xfrm>
                <a:off x="610273" y="1754250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7" name="Cube 28"/>
              <p:cNvSpPr/>
              <p:nvPr/>
            </p:nvSpPr>
            <p:spPr>
              <a:xfrm>
                <a:off x="756870" y="1754773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8" name="Cube 27"/>
              <p:cNvSpPr/>
              <p:nvPr/>
            </p:nvSpPr>
            <p:spPr>
              <a:xfrm>
                <a:off x="898409" y="1754250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9" name="Cube 28"/>
              <p:cNvSpPr/>
              <p:nvPr/>
            </p:nvSpPr>
            <p:spPr>
              <a:xfrm>
                <a:off x="1045006" y="1754775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0" name="Cube 27"/>
              <p:cNvSpPr/>
              <p:nvPr/>
            </p:nvSpPr>
            <p:spPr>
              <a:xfrm>
                <a:off x="1186536" y="1754250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1" name="Cube 28"/>
              <p:cNvSpPr/>
              <p:nvPr/>
            </p:nvSpPr>
            <p:spPr>
              <a:xfrm>
                <a:off x="1333136" y="1754775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2" name="Cube 27"/>
              <p:cNvSpPr/>
              <p:nvPr/>
            </p:nvSpPr>
            <p:spPr>
              <a:xfrm>
                <a:off x="1474666" y="1754163"/>
                <a:ext cx="172449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4" name="Grupo 13"/>
            <p:cNvGrpSpPr/>
            <p:nvPr/>
          </p:nvGrpSpPr>
          <p:grpSpPr>
            <a:xfrm>
              <a:off x="1198683" y="2875940"/>
              <a:ext cx="489773" cy="121787"/>
              <a:chOff x="286423" y="1753548"/>
              <a:chExt cx="1470437" cy="290218"/>
            </a:xfrm>
          </p:grpSpPr>
          <p:sp>
            <p:nvSpPr>
              <p:cNvPr id="63" name="Cube 26"/>
              <p:cNvSpPr/>
              <p:nvPr/>
            </p:nvSpPr>
            <p:spPr>
              <a:xfrm>
                <a:off x="286423" y="1753548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Cube 27"/>
              <p:cNvSpPr/>
              <p:nvPr/>
            </p:nvSpPr>
            <p:spPr>
              <a:xfrm>
                <a:off x="431887" y="1754250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Cube 28"/>
              <p:cNvSpPr/>
              <p:nvPr/>
            </p:nvSpPr>
            <p:spPr>
              <a:xfrm>
                <a:off x="578485" y="1754774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Cube 65"/>
              <p:cNvSpPr/>
              <p:nvPr/>
            </p:nvSpPr>
            <p:spPr>
              <a:xfrm>
                <a:off x="720016" y="1754250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7" name="Cube 66"/>
              <p:cNvSpPr/>
              <p:nvPr/>
            </p:nvSpPr>
            <p:spPr>
              <a:xfrm>
                <a:off x="866614" y="1754774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8" name="Cube 27"/>
              <p:cNvSpPr/>
              <p:nvPr/>
            </p:nvSpPr>
            <p:spPr>
              <a:xfrm>
                <a:off x="1008152" y="1754251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Cube 28"/>
              <p:cNvSpPr/>
              <p:nvPr/>
            </p:nvSpPr>
            <p:spPr>
              <a:xfrm>
                <a:off x="1154750" y="1754775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0" name="Cube 27"/>
              <p:cNvSpPr/>
              <p:nvPr/>
            </p:nvSpPr>
            <p:spPr>
              <a:xfrm>
                <a:off x="1296281" y="1754251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Cube 28"/>
              <p:cNvSpPr/>
              <p:nvPr/>
            </p:nvSpPr>
            <p:spPr>
              <a:xfrm>
                <a:off x="1442879" y="1754775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Cube 27"/>
              <p:cNvSpPr/>
              <p:nvPr/>
            </p:nvSpPr>
            <p:spPr>
              <a:xfrm>
                <a:off x="1584410" y="1754163"/>
                <a:ext cx="172450" cy="288991"/>
              </a:xfrm>
              <a:prstGeom prst="cube">
                <a:avLst>
                  <a:gd name="adj" fmla="val 15906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1378901" y="2859850"/>
              <a:ext cx="2577933" cy="91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ángulo 17"/>
            <p:cNvSpPr/>
            <p:nvPr/>
          </p:nvSpPr>
          <p:spPr>
            <a:xfrm>
              <a:off x="730367" y="2465747"/>
              <a:ext cx="7521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Source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988890" y="2773447"/>
              <a:ext cx="144016" cy="2237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142239" y="2756718"/>
              <a:ext cx="305207" cy="796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ángulo 17"/>
            <p:cNvSpPr/>
            <p:nvPr/>
          </p:nvSpPr>
          <p:spPr>
            <a:xfrm>
              <a:off x="1898007" y="2189645"/>
              <a:ext cx="9492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Front end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82278" y="2769122"/>
              <a:ext cx="144016" cy="2237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035627" y="2752393"/>
              <a:ext cx="305207" cy="796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/>
              </a:solidFill>
            </a:ln>
            <a:scene3d>
              <a:camera prst="isometricOffAxis2Righ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Cube 41"/>
            <p:cNvSpPr/>
            <p:nvPr/>
          </p:nvSpPr>
          <p:spPr>
            <a:xfrm>
              <a:off x="2561504" y="2743825"/>
              <a:ext cx="72008" cy="216024"/>
            </a:xfrm>
            <a:prstGeom prst="cube">
              <a:avLst/>
            </a:prstGeom>
            <a:solidFill>
              <a:srgbClr val="7030A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ight Brace 42"/>
            <p:cNvSpPr/>
            <p:nvPr/>
          </p:nvSpPr>
          <p:spPr>
            <a:xfrm rot="16200000">
              <a:off x="2303961" y="2259276"/>
              <a:ext cx="137393" cy="64144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ángulo 17"/>
            <p:cNvSpPr/>
            <p:nvPr/>
          </p:nvSpPr>
          <p:spPr>
            <a:xfrm>
              <a:off x="1205152" y="3158828"/>
              <a:ext cx="124239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Water-cooled</a:t>
              </a:r>
            </a:p>
            <a:p>
              <a:r>
                <a:rPr lang="en-US" sz="1400" dirty="0"/>
                <a:t>slits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1889296" y="3026551"/>
              <a:ext cx="259829" cy="219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 flipV="1">
              <a:off x="2597509" y="3031990"/>
              <a:ext cx="95873" cy="2552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3998355" y="2829910"/>
              <a:ext cx="258335" cy="977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891088" y="2725517"/>
              <a:ext cx="266622" cy="10340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ángulo 17"/>
            <p:cNvSpPr/>
            <p:nvPr/>
          </p:nvSpPr>
          <p:spPr>
            <a:xfrm>
              <a:off x="2437208" y="3224037"/>
              <a:ext cx="11606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Windows</a:t>
              </a:r>
            </a:p>
            <a:p>
              <a:r>
                <a:rPr lang="en-US" sz="1400" dirty="0"/>
                <a:t>&amp; Absorbers</a:t>
              </a:r>
            </a:p>
          </p:txBody>
        </p:sp>
        <p:sp>
          <p:nvSpPr>
            <p:cNvPr id="50" name="Rectángulo 17"/>
            <p:cNvSpPr/>
            <p:nvPr/>
          </p:nvSpPr>
          <p:spPr>
            <a:xfrm>
              <a:off x="2936192" y="2191600"/>
              <a:ext cx="116089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Primary slits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5148064" y="2752393"/>
              <a:ext cx="1437650" cy="4002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ube 51"/>
            <p:cNvSpPr/>
            <p:nvPr/>
          </p:nvSpPr>
          <p:spPr>
            <a:xfrm rot="19705693">
              <a:off x="3791614" y="2747301"/>
              <a:ext cx="330811" cy="197102"/>
            </a:xfrm>
            <a:prstGeom prst="cube">
              <a:avLst>
                <a:gd name="adj" fmla="val 10970"/>
              </a:avLst>
            </a:prstGeom>
            <a:solidFill>
              <a:srgbClr val="FFC000"/>
            </a:solidFill>
            <a:ln w="317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ángulo 17"/>
            <p:cNvSpPr/>
            <p:nvPr/>
          </p:nvSpPr>
          <p:spPr>
            <a:xfrm>
              <a:off x="3575552" y="3024251"/>
              <a:ext cx="14077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Primary mirrors</a:t>
              </a:r>
            </a:p>
          </p:txBody>
        </p:sp>
        <p:sp>
          <p:nvSpPr>
            <p:cNvPr id="54" name="Rectángulo 17"/>
            <p:cNvSpPr/>
            <p:nvPr/>
          </p:nvSpPr>
          <p:spPr>
            <a:xfrm>
              <a:off x="4660869" y="2297456"/>
              <a:ext cx="14366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Monochromator</a:t>
              </a:r>
            </a:p>
          </p:txBody>
        </p:sp>
        <p:sp>
          <p:nvSpPr>
            <p:cNvPr id="55" name="Rectángulo 17"/>
            <p:cNvSpPr/>
            <p:nvPr/>
          </p:nvSpPr>
          <p:spPr>
            <a:xfrm>
              <a:off x="6168292" y="2046459"/>
              <a:ext cx="15279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Focusing system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 flipV="1">
              <a:off x="6580411" y="2647928"/>
              <a:ext cx="463855" cy="10846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endCxn id="58" idx="2"/>
            </p:cNvCxnSpPr>
            <p:nvPr/>
          </p:nvCxnSpPr>
          <p:spPr>
            <a:xfrm>
              <a:off x="7044266" y="2647928"/>
              <a:ext cx="656984" cy="68864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7701250" y="2693932"/>
              <a:ext cx="50468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ángulo 17"/>
            <p:cNvSpPr/>
            <p:nvPr/>
          </p:nvSpPr>
          <p:spPr>
            <a:xfrm>
              <a:off x="7708641" y="2685499"/>
              <a:ext cx="7922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Sample</a:t>
              </a:r>
            </a:p>
          </p:txBody>
        </p:sp>
        <p:sp>
          <p:nvSpPr>
            <p:cNvPr id="60" name="Rectángulo 17"/>
            <p:cNvSpPr/>
            <p:nvPr/>
          </p:nvSpPr>
          <p:spPr>
            <a:xfrm>
              <a:off x="6370803" y="2954493"/>
              <a:ext cx="1031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KB mirrors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243388" y="2828925"/>
              <a:ext cx="651805" cy="9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ube 61"/>
            <p:cNvSpPr/>
            <p:nvPr/>
          </p:nvSpPr>
          <p:spPr>
            <a:xfrm rot="20838084">
              <a:off x="4996004" y="2640036"/>
              <a:ext cx="409168" cy="117684"/>
            </a:xfrm>
            <a:prstGeom prst="cube">
              <a:avLst>
                <a:gd name="adj" fmla="val 66159"/>
              </a:avLst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-52664" y="4431570"/>
            <a:ext cx="3707164" cy="1024830"/>
            <a:chOff x="-52664" y="4431570"/>
            <a:chExt cx="3707164" cy="10248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7040" y="4431570"/>
              <a:ext cx="2297460" cy="1024830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 rot="19405397">
              <a:off x="-52664" y="4640797"/>
              <a:ext cx="22493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Power </a:t>
              </a:r>
              <a:r>
                <a:rPr lang="en-US" dirty="0" smtClean="0"/>
                <a:t>management</a:t>
              </a:r>
              <a:endParaRPr lang="en-US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171221" y="3903847"/>
            <a:ext cx="4557481" cy="1442640"/>
            <a:chOff x="4171221" y="3903847"/>
            <a:chExt cx="4557481" cy="1442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56176" y="3903847"/>
              <a:ext cx="2572526" cy="1442640"/>
            </a:xfrm>
            <a:prstGeom prst="rect">
              <a:avLst/>
            </a:prstGeom>
          </p:spPr>
        </p:pic>
        <p:sp>
          <p:nvSpPr>
            <p:cNvPr id="84" name="Rectangle 83"/>
            <p:cNvSpPr/>
            <p:nvPr/>
          </p:nvSpPr>
          <p:spPr>
            <a:xfrm rot="19113915">
              <a:off x="4171221" y="4574311"/>
              <a:ext cx="1890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Photon transport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3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643DE-136F-4695-81A8-4BB7E5ED5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ISDD/MEG/AAP unit /Modelling team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A2300-8615-4B8C-AAD3-E748A406FD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073A7C-37C9-4719-9DB2-54E208BD92C6}"/>
              </a:ext>
            </a:extLst>
          </p:cNvPr>
          <p:cNvGrpSpPr/>
          <p:nvPr/>
        </p:nvGrpSpPr>
        <p:grpSpPr>
          <a:xfrm>
            <a:off x="5220072" y="742147"/>
            <a:ext cx="3697536" cy="2403385"/>
            <a:chOff x="3864326" y="806691"/>
            <a:chExt cx="5279190" cy="33791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D7C296-856B-4D63-8D0A-D2F6ECD4C89E}"/>
                </a:ext>
              </a:extLst>
            </p:cNvPr>
            <p:cNvSpPr txBox="1"/>
            <p:nvPr/>
          </p:nvSpPr>
          <p:spPr>
            <a:xfrm>
              <a:off x="4466697" y="806691"/>
              <a:ext cx="4398391" cy="64633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 design of Front </a:t>
              </a:r>
              <a:r>
                <a:rPr lang="en-US" dirty="0">
                  <a:solidFill>
                    <a:prstClr val="black"/>
                  </a:solidFill>
                  <a:latin typeface="Arial"/>
                </a:rPr>
                <a:t>End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slit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omputational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luid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ynamics)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093A81-EC57-4B14-9ABC-DF50A3362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7" b="13074"/>
            <a:stretch/>
          </p:blipFill>
          <p:spPr>
            <a:xfrm>
              <a:off x="3864326" y="1569425"/>
              <a:ext cx="5279190" cy="261645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4FB1531-A884-4C7E-96ED-E9EDD602662D}"/>
              </a:ext>
            </a:extLst>
          </p:cNvPr>
          <p:cNvSpPr/>
          <p:nvPr/>
        </p:nvSpPr>
        <p:spPr>
          <a:xfrm>
            <a:off x="733994" y="3021788"/>
            <a:ext cx="1877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Philipp Brumund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07E3F3-7F65-4D13-9D76-4E5006369ED9}"/>
              </a:ext>
            </a:extLst>
          </p:cNvPr>
          <p:cNvSpPr/>
          <p:nvPr/>
        </p:nvSpPr>
        <p:spPr>
          <a:xfrm>
            <a:off x="226392" y="742147"/>
            <a:ext cx="2719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Finite element analysis</a:t>
            </a:r>
          </a:p>
          <a:p>
            <a:pPr algn="ctr"/>
            <a:r>
              <a:rPr lang="en-US" dirty="0"/>
              <a:t>Mechanical engineering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64650" y="3518046"/>
            <a:ext cx="8250610" cy="2100082"/>
            <a:chOff x="-164650" y="3518046"/>
            <a:chExt cx="8250610" cy="21000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690E51-DA48-4D64-A049-1BCFBA947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980" y="4117995"/>
              <a:ext cx="1048164" cy="1102513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D078E8-E533-4AE1-BB42-C559E40330B2}"/>
                </a:ext>
              </a:extLst>
            </p:cNvPr>
            <p:cNvSpPr/>
            <p:nvPr/>
          </p:nvSpPr>
          <p:spPr>
            <a:xfrm>
              <a:off x="493588" y="5248796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Daniel Fiole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169D59-18D0-4C76-A035-E9DF6C0DE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92" t="9026" r="10992" b="11729"/>
            <a:stretch/>
          </p:blipFill>
          <p:spPr>
            <a:xfrm>
              <a:off x="2417903" y="3841212"/>
              <a:ext cx="1656185" cy="129210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1071FD-3916-4714-92EC-1A4E4C181D99}"/>
                </a:ext>
              </a:extLst>
            </p:cNvPr>
            <p:cNvSpPr/>
            <p:nvPr/>
          </p:nvSpPr>
          <p:spPr>
            <a:xfrm>
              <a:off x="-164650" y="3518046"/>
              <a:ext cx="271942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Optical design</a:t>
              </a:r>
            </a:p>
            <a:p>
              <a:pPr algn="ctr"/>
              <a:r>
                <a:rPr lang="en-US" dirty="0"/>
                <a:t>and simulation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EFA449-D41C-429C-BFB4-BF2954CA7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511"/>
            <a:stretch/>
          </p:blipFill>
          <p:spPr>
            <a:xfrm>
              <a:off x="4845600" y="3546488"/>
              <a:ext cx="3240360" cy="188697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D928579-9378-4C43-9B9E-E7363FF611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t="37502" r="25602" b="29480"/>
          <a:stretch/>
        </p:blipFill>
        <p:spPr>
          <a:xfrm>
            <a:off x="410439" y="1440402"/>
            <a:ext cx="2351330" cy="15331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CF80B0-5980-48E7-921F-ABE1E42AD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257" y="1527486"/>
            <a:ext cx="2023326" cy="15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ABCC76FC-8B98-45B2-B625-2F5F6C04E1C0}"/>
              </a:ext>
            </a:extLst>
          </p:cNvPr>
          <p:cNvSpPr/>
          <p:nvPr/>
        </p:nvSpPr>
        <p:spPr>
          <a:xfrm>
            <a:off x="1249771" y="1365186"/>
            <a:ext cx="6724607" cy="3045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vert="horz" lIns="54000" tIns="0" rIns="54000" bIns="0" rtlCol="0" anchor="ctr" anchorCtr="0">
            <a:noAutofit/>
          </a:bodyPr>
          <a:lstStyle/>
          <a:p>
            <a:r>
              <a:rPr lang="en-US" sz="1800" cap="small" dirty="0"/>
              <a:t>Precision Dynamics &amp; Mechatronics Team</a:t>
            </a:r>
            <a:endParaRPr lang="en-GB" sz="1800" cap="sm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        PDM Team - October-2024 - L. Ducotté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1331642" y="1507355"/>
            <a:ext cx="153917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Metrology</a:t>
            </a:r>
          </a:p>
          <a:p>
            <a:pPr algn="ctr"/>
            <a:r>
              <a:rPr lang="en-US" sz="1200" dirty="0" err="1"/>
              <a:t>Characterisation</a:t>
            </a:r>
            <a:r>
              <a:rPr lang="en-US" sz="1200" dirty="0"/>
              <a:t> of positioning systems performances</a:t>
            </a:r>
          </a:p>
          <a:p>
            <a:pPr algn="ctr"/>
            <a:r>
              <a:rPr lang="en-US" sz="1200" i="1" dirty="0"/>
              <a:t>PEL</a:t>
            </a:r>
          </a:p>
          <a:p>
            <a:pPr algn="ctr"/>
            <a:r>
              <a:rPr lang="en-US" sz="1200" i="1" dirty="0"/>
              <a:t>Hans-Peter</a:t>
            </a:r>
            <a:endParaRPr lang="en-GB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957173" y="1507355"/>
            <a:ext cx="162018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Vibrations</a:t>
            </a:r>
          </a:p>
          <a:p>
            <a:pPr algn="ctr"/>
            <a:r>
              <a:rPr lang="en-US" sz="1200" dirty="0" err="1"/>
              <a:t>Characterisation</a:t>
            </a:r>
            <a:r>
              <a:rPr lang="en-US" sz="1200" dirty="0"/>
              <a:t> of dynamic </a:t>
            </a:r>
            <a:r>
              <a:rPr lang="en-US" sz="1200" dirty="0" err="1"/>
              <a:t>behaviour</a:t>
            </a:r>
            <a:r>
              <a:rPr lang="en-US" sz="1200" dirty="0"/>
              <a:t>, vibration amplification</a:t>
            </a:r>
          </a:p>
          <a:p>
            <a:pPr algn="ctr"/>
            <a:r>
              <a:rPr lang="en-US" sz="1200" i="1" dirty="0"/>
              <a:t>DEL</a:t>
            </a:r>
          </a:p>
          <a:p>
            <a:pPr algn="ctr"/>
            <a:r>
              <a:rPr lang="en-US" sz="1200" i="1" dirty="0"/>
              <a:t>Marc </a:t>
            </a:r>
            <a:r>
              <a:rPr lang="en-US" sz="1200" i="1" dirty="0" err="1"/>
              <a:t>Lesourd</a:t>
            </a:r>
            <a:endParaRPr lang="en-GB" sz="1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626006" y="1503707"/>
            <a:ext cx="3278187" cy="1863000"/>
          </a:xfrm>
          <a:custGeom>
            <a:avLst/>
            <a:gdLst>
              <a:gd name="connsiteX0" fmla="*/ 0 w 4043331"/>
              <a:gd name="connsiteY0" fmla="*/ 0 h 4524315"/>
              <a:gd name="connsiteX1" fmla="*/ 4043331 w 4043331"/>
              <a:gd name="connsiteY1" fmla="*/ 0 h 4524315"/>
              <a:gd name="connsiteX2" fmla="*/ 4043331 w 4043331"/>
              <a:gd name="connsiteY2" fmla="*/ 4524315 h 4524315"/>
              <a:gd name="connsiteX3" fmla="*/ 0 w 4043331"/>
              <a:gd name="connsiteY3" fmla="*/ 4524315 h 4524315"/>
              <a:gd name="connsiteX4" fmla="*/ 0 w 4043331"/>
              <a:gd name="connsiteY4" fmla="*/ 0 h 4524315"/>
              <a:gd name="connsiteX0" fmla="*/ 5304 w 4048635"/>
              <a:gd name="connsiteY0" fmla="*/ 0 h 4524315"/>
              <a:gd name="connsiteX1" fmla="*/ 4048635 w 4048635"/>
              <a:gd name="connsiteY1" fmla="*/ 0 h 4524315"/>
              <a:gd name="connsiteX2" fmla="*/ 4048635 w 4048635"/>
              <a:gd name="connsiteY2" fmla="*/ 4524315 h 4524315"/>
              <a:gd name="connsiteX3" fmla="*/ 5304 w 4048635"/>
              <a:gd name="connsiteY3" fmla="*/ 4524315 h 4524315"/>
              <a:gd name="connsiteX4" fmla="*/ 0 w 4048635"/>
              <a:gd name="connsiteY4" fmla="*/ 3757399 h 4524315"/>
              <a:gd name="connsiteX5" fmla="*/ 5304 w 4048635"/>
              <a:gd name="connsiteY5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8635" h="4524315">
                <a:moveTo>
                  <a:pt x="5304" y="0"/>
                </a:moveTo>
                <a:lnTo>
                  <a:pt x="4048635" y="0"/>
                </a:lnTo>
                <a:lnTo>
                  <a:pt x="4048635" y="4524315"/>
                </a:lnTo>
                <a:lnTo>
                  <a:pt x="5304" y="4524315"/>
                </a:lnTo>
                <a:lnTo>
                  <a:pt x="0" y="3757399"/>
                </a:lnTo>
                <a:lnTo>
                  <a:pt x="5304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200" b="1" dirty="0"/>
              <a:t>Development of </a:t>
            </a:r>
            <a:r>
              <a:rPr lang="en-US" sz="1200" b="1" dirty="0" err="1"/>
              <a:t>nanopositioning</a:t>
            </a:r>
            <a:r>
              <a:rPr lang="en-US" sz="1200" b="1" dirty="0"/>
              <a:t> systems</a:t>
            </a:r>
            <a:endParaRPr lang="en-US" sz="1200" dirty="0"/>
          </a:p>
          <a:p>
            <a:pPr>
              <a:buFont typeface="Arial" pitchFamily="34" charset="0"/>
              <a:buChar char="•"/>
            </a:pPr>
            <a:r>
              <a:rPr lang="en-US" sz="1200" dirty="0"/>
              <a:t>Mechatronic design process :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/>
              <a:t> Architecture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/>
              <a:t> Actuators selection or custom design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/>
              <a:t> Simulations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dirty="0"/>
              <a:t> Design of embedded metrology systems</a:t>
            </a:r>
            <a:endParaRPr lang="en-US" sz="788" i="1" dirty="0"/>
          </a:p>
          <a:p>
            <a:pPr algn="ctr"/>
            <a:endParaRPr lang="en-US" sz="1200" i="1" dirty="0"/>
          </a:p>
          <a:p>
            <a:pPr algn="ctr"/>
            <a:r>
              <a:rPr lang="en-US" sz="1200" i="1" dirty="0"/>
              <a:t>Thomas &amp; Ludovic</a:t>
            </a:r>
          </a:p>
        </p:txBody>
      </p:sp>
      <p:sp>
        <p:nvSpPr>
          <p:cNvPr id="21" name="Content Placeholder 6"/>
          <p:cNvSpPr txBox="1">
            <a:spLocks/>
          </p:cNvSpPr>
          <p:nvPr/>
        </p:nvSpPr>
        <p:spPr bwMode="gray">
          <a:xfrm>
            <a:off x="1331642" y="825126"/>
            <a:ext cx="6562587" cy="5400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P</a:t>
            </a:r>
            <a:r>
              <a:rPr lang="en-US" sz="2400" b="0" dirty="0"/>
              <a:t>recision</a:t>
            </a:r>
            <a:r>
              <a:rPr lang="en-US" sz="2400" dirty="0"/>
              <a:t> D</a:t>
            </a:r>
            <a:r>
              <a:rPr lang="en-US" sz="2400" b="0" dirty="0"/>
              <a:t>ynamics</a:t>
            </a:r>
            <a:r>
              <a:rPr lang="en-US" sz="2400" dirty="0"/>
              <a:t> &amp; M</a:t>
            </a:r>
            <a:r>
              <a:rPr lang="en-US" sz="2400" b="0" dirty="0"/>
              <a:t>echatronics Team</a:t>
            </a:r>
            <a:endParaRPr lang="en-GB" sz="2400" b="0" dirty="0"/>
          </a:p>
        </p:txBody>
      </p:sp>
      <p:sp>
        <p:nvSpPr>
          <p:cNvPr id="36" name="TextBox 35"/>
          <p:cNvSpPr txBox="1"/>
          <p:nvPr/>
        </p:nvSpPr>
        <p:spPr>
          <a:xfrm>
            <a:off x="1331642" y="2739742"/>
            <a:ext cx="323899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en-US" sz="1200" dirty="0"/>
              <a:t>Signal analysis</a:t>
            </a:r>
          </a:p>
          <a:p>
            <a:r>
              <a:rPr lang="en-US" sz="1200" b="0" dirty="0"/>
              <a:t>Expertise</a:t>
            </a:r>
            <a:endParaRPr lang="en-US" sz="1200" dirty="0"/>
          </a:p>
          <a:p>
            <a:r>
              <a:rPr lang="en-US" sz="1200" b="0" i="1" dirty="0"/>
              <a:t>Marc </a:t>
            </a:r>
            <a:r>
              <a:rPr lang="en-US" sz="1200" b="0" i="1" dirty="0" err="1"/>
              <a:t>Diot</a:t>
            </a:r>
            <a:endParaRPr lang="en-GB" sz="1200" b="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A135B9-D149-4334-857F-139F77AB3277}"/>
              </a:ext>
            </a:extLst>
          </p:cNvPr>
          <p:cNvSpPr txBox="1"/>
          <p:nvPr/>
        </p:nvSpPr>
        <p:spPr>
          <a:xfrm>
            <a:off x="1324369" y="3396094"/>
            <a:ext cx="657982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en-US" sz="1200" dirty="0"/>
              <a:t>Mechatronic systems</a:t>
            </a:r>
          </a:p>
          <a:p>
            <a:r>
              <a:rPr lang="en-US" sz="1200" b="0" dirty="0"/>
              <a:t>Expertise/Projects/Tests</a:t>
            </a:r>
          </a:p>
          <a:p>
            <a:r>
              <a:rPr lang="en-US" sz="1200" b="0" i="1" dirty="0"/>
              <a:t>MEL</a:t>
            </a:r>
            <a:endParaRPr lang="en-US" sz="1200" i="1" dirty="0"/>
          </a:p>
          <a:p>
            <a:r>
              <a:rPr lang="en-US" sz="1200" b="0" i="1" dirty="0"/>
              <a:t>Thomas </a:t>
            </a:r>
            <a:r>
              <a:rPr lang="en-US" sz="1200" b="0" i="1" dirty="0" err="1"/>
              <a:t>Dehaeze</a:t>
            </a:r>
            <a:r>
              <a:rPr lang="en-US" sz="1200" b="0" i="1" dirty="0"/>
              <a:t> </a:t>
            </a:r>
          </a:p>
          <a:p>
            <a:r>
              <a:rPr lang="en-US" sz="1200" b="0" i="1" dirty="0"/>
              <a:t>Sébastien Reyes </a:t>
            </a:r>
            <a:r>
              <a:rPr lang="en-US" sz="788" b="0" i="1" dirty="0"/>
              <a:t>(newcomer oct-2024)</a:t>
            </a:r>
            <a:endParaRPr lang="en-GB" sz="1200" b="0" i="1" dirty="0"/>
          </a:p>
        </p:txBody>
      </p:sp>
    </p:spTree>
    <p:extLst>
      <p:ext uri="{BB962C8B-B14F-4D97-AF65-F5344CB8AC3E}">
        <p14:creationId xmlns:p14="http://schemas.microsoft.com/office/powerpoint/2010/main" val="38102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3320-E063-441E-874D-F02167A6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 : P</a:t>
            </a:r>
            <a:r>
              <a:rPr lang="en-US" b="0" dirty="0"/>
              <a:t>recision</a:t>
            </a:r>
            <a:r>
              <a:rPr lang="en-US" dirty="0"/>
              <a:t> e</a:t>
            </a:r>
            <a:r>
              <a:rPr lang="en-US" b="0" dirty="0"/>
              <a:t>ngineering</a:t>
            </a:r>
            <a:r>
              <a:rPr lang="en-US" dirty="0"/>
              <a:t> l</a:t>
            </a:r>
            <a:r>
              <a:rPr lang="en-US" b="0" dirty="0"/>
              <a:t>ab</a:t>
            </a:r>
            <a:endParaRPr lang="en-GB" cap="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38101-F7AD-4853-932F-46DCC32398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8EF22-F017-40A5-BE85-689266871A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l        PDM Team - October-2024 - L. </a:t>
            </a:r>
            <a:r>
              <a:rPr lang="en-US" dirty="0" err="1"/>
              <a:t>Ducotté</a:t>
            </a:r>
            <a:endParaRPr lang="fr-FR" i="1" dirty="0"/>
          </a:p>
        </p:txBody>
      </p:sp>
      <p:pic>
        <p:nvPicPr>
          <p:cNvPr id="6" name="Picture 5" descr="E:\ID03\LAB_ID03_diffracto\P1040794.JPG">
            <a:extLst>
              <a:ext uri="{FF2B5EF4-FFF2-40B4-BE49-F238E27FC236}">
                <a16:creationId xmlns:a16="http://schemas.microsoft.com/office/drawing/2014/main" id="{DABF2359-AD96-4F74-85DB-0E14154F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9875" y="1010422"/>
            <a:ext cx="2268251" cy="190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kleij\Desktop\ID03\LAB_ID03_diffracto\P1040771.JPG">
            <a:extLst>
              <a:ext uri="{FF2B5EF4-FFF2-40B4-BE49-F238E27FC236}">
                <a16:creationId xmlns:a16="http://schemas.microsoft.com/office/drawing/2014/main" id="{DB4EBDC7-FB57-4E3A-9C54-691220591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14" y="3232937"/>
            <a:ext cx="2087057" cy="16112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42060-3694-41D1-8C1D-DC5FF41D3B7A}"/>
              </a:ext>
            </a:extLst>
          </p:cNvPr>
          <p:cNvSpPr txBox="1"/>
          <p:nvPr/>
        </p:nvSpPr>
        <p:spPr>
          <a:xfrm>
            <a:off x="2039288" y="2901342"/>
            <a:ext cx="164718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Example : ID03 GONIOMETER – CONTINUOUS SCANS</a:t>
            </a:r>
            <a:endParaRPr lang="en-GB" sz="825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D2959-AD41-465C-9B98-30B581A6D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013" y="1045828"/>
            <a:ext cx="1839183" cy="18391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AD8597-5334-46CA-BBAD-9A82531C3CFB}"/>
              </a:ext>
            </a:extLst>
          </p:cNvPr>
          <p:cNvSpPr/>
          <p:nvPr/>
        </p:nvSpPr>
        <p:spPr>
          <a:xfrm>
            <a:off x="182845" y="801810"/>
            <a:ext cx="18469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Hans-Peter van der </a:t>
            </a:r>
            <a:r>
              <a:rPr lang="en-US" sz="1200" i="1" dirty="0" err="1"/>
              <a:t>Kleij</a:t>
            </a:r>
            <a:endParaRPr lang="en-US" sz="1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72C21-C8E6-4337-812F-D23538550FFE}"/>
              </a:ext>
            </a:extLst>
          </p:cNvPr>
          <p:cNvSpPr txBox="1"/>
          <p:nvPr/>
        </p:nvSpPr>
        <p:spPr>
          <a:xfrm>
            <a:off x="2364862" y="3832723"/>
            <a:ext cx="217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Characterisation</a:t>
            </a:r>
            <a:r>
              <a:rPr lang="en-US" sz="900" dirty="0"/>
              <a:t> of positioning systems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Contractual acceptance tests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Development of new systems at ESRF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536D38-F058-4EFD-BE3E-2FB9216F34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820" y="3548773"/>
            <a:ext cx="1299875" cy="932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DED43A-5AB9-4961-A4F8-703345398451}"/>
              </a:ext>
            </a:extLst>
          </p:cNvPr>
          <p:cNvSpPr txBox="1"/>
          <p:nvPr/>
        </p:nvSpPr>
        <p:spPr>
          <a:xfrm>
            <a:off x="4665544" y="3851099"/>
            <a:ext cx="32374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Characterisation</a:t>
            </a:r>
            <a:r>
              <a:rPr lang="en-US" sz="900" dirty="0"/>
              <a:t> of mechatronic &amp; optical systems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Contractual acceptance tests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Development of new systems at ESRF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769A3-9B4E-4795-B2F3-B0C78C590BED}"/>
              </a:ext>
            </a:extLst>
          </p:cNvPr>
          <p:cNvSpPr/>
          <p:nvPr/>
        </p:nvSpPr>
        <p:spPr>
          <a:xfrm>
            <a:off x="7280848" y="4579945"/>
            <a:ext cx="1343638" cy="398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Sébastien Reyes</a:t>
            </a:r>
          </a:p>
          <a:p>
            <a:r>
              <a:rPr lang="en-US" sz="788" i="1" dirty="0"/>
              <a:t>(newcomer oct-2024)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796CBD-27F9-440F-A3BA-9F43CE7747C3}"/>
              </a:ext>
            </a:extLst>
          </p:cNvPr>
          <p:cNvCxnSpPr>
            <a:cxnSpLocks/>
          </p:cNvCxnSpPr>
          <p:nvPr/>
        </p:nvCxnSpPr>
        <p:spPr>
          <a:xfrm>
            <a:off x="4572000" y="751415"/>
            <a:ext cx="0" cy="4497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9A05D25-FBF1-4EBE-928D-0AC85B8F37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9379" y="1273675"/>
            <a:ext cx="2073659" cy="20240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3A5C34-0164-4A7B-8E7D-B2CC101CA3DB}"/>
              </a:ext>
            </a:extLst>
          </p:cNvPr>
          <p:cNvSpPr txBox="1"/>
          <p:nvPr/>
        </p:nvSpPr>
        <p:spPr>
          <a:xfrm>
            <a:off x="5760132" y="1080327"/>
            <a:ext cx="164718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Example : </a:t>
            </a:r>
            <a:r>
              <a:rPr lang="en-US" sz="825" dirty="0" err="1"/>
              <a:t>Fastjack</a:t>
            </a:r>
            <a:r>
              <a:rPr lang="en-US" sz="825" dirty="0"/>
              <a:t> test bench</a:t>
            </a:r>
            <a:endParaRPr lang="en-GB" sz="825" dirty="0"/>
          </a:p>
        </p:txBody>
      </p:sp>
    </p:spTree>
    <p:extLst>
      <p:ext uri="{BB962C8B-B14F-4D97-AF65-F5344CB8AC3E}">
        <p14:creationId xmlns:p14="http://schemas.microsoft.com/office/powerpoint/2010/main" val="15401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5" y="132896"/>
            <a:ext cx="8264959" cy="468234"/>
          </a:xfrm>
        </p:spPr>
        <p:txBody>
          <a:bodyPr>
            <a:normAutofit/>
          </a:bodyPr>
          <a:lstStyle/>
          <a:p>
            <a:r>
              <a:rPr lang="en-US" dirty="0" smtClean="0"/>
              <a:t>PDM = VIBRATIONS &amp; SIGNAL ANALYSIS</a:t>
            </a:r>
            <a:endParaRPr lang="en-GB" cap="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BAB9A2-A1A1-4CFE-95DE-9669D19C0518}"/>
              </a:ext>
            </a:extLst>
          </p:cNvPr>
          <p:cNvGrpSpPr/>
          <p:nvPr/>
        </p:nvGrpSpPr>
        <p:grpSpPr>
          <a:xfrm>
            <a:off x="115164" y="2886729"/>
            <a:ext cx="2924220" cy="1843607"/>
            <a:chOff x="889153" y="3747263"/>
            <a:chExt cx="3898959" cy="24581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7662" y="3747263"/>
              <a:ext cx="2990450" cy="2458142"/>
            </a:xfrm>
            <a:prstGeom prst="rect">
              <a:avLst/>
            </a:prstGeom>
          </p:spPr>
        </p:pic>
        <p:sp>
          <p:nvSpPr>
            <p:cNvPr id="19" name="Rectangular Callout 18"/>
            <p:cNvSpPr/>
            <p:nvPr/>
          </p:nvSpPr>
          <p:spPr>
            <a:xfrm>
              <a:off x="889153" y="5335055"/>
              <a:ext cx="908508" cy="581481"/>
            </a:xfrm>
            <a:prstGeom prst="wedgeRectCallout">
              <a:avLst>
                <a:gd name="adj1" fmla="val 76296"/>
                <a:gd name="adj2" fmla="val -404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Correlation camera / vibration</a:t>
              </a:r>
              <a:endParaRPr lang="en-GB" sz="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6CF04F-9C8A-4D73-A0E0-581351D776E3}"/>
              </a:ext>
            </a:extLst>
          </p:cNvPr>
          <p:cNvGrpSpPr/>
          <p:nvPr/>
        </p:nvGrpSpPr>
        <p:grpSpPr>
          <a:xfrm>
            <a:off x="1714194" y="1087595"/>
            <a:ext cx="2210567" cy="1814548"/>
            <a:chOff x="1876693" y="1244240"/>
            <a:chExt cx="2947423" cy="241939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6693" y="1244240"/>
              <a:ext cx="2947423" cy="2419397"/>
            </a:xfrm>
            <a:prstGeom prst="rect">
              <a:avLst/>
            </a:prstGeom>
          </p:spPr>
        </p:pic>
        <p:sp>
          <p:nvSpPr>
            <p:cNvPr id="20" name="Rectangular Callout 19"/>
            <p:cNvSpPr/>
            <p:nvPr/>
          </p:nvSpPr>
          <p:spPr>
            <a:xfrm>
              <a:off x="2459594" y="1607061"/>
              <a:ext cx="635217" cy="425600"/>
            </a:xfrm>
            <a:prstGeom prst="wedgeRectCallout">
              <a:avLst>
                <a:gd name="adj1" fmla="val -6093"/>
                <a:gd name="adj2" fmla="val 1158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16Hz</a:t>
              </a:r>
              <a:endParaRPr lang="en-GB" sz="900" dirty="0"/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9361" y="4795799"/>
            <a:ext cx="3016133" cy="372600"/>
          </a:xfrm>
        </p:spPr>
        <p:txBody>
          <a:bodyPr>
            <a:normAutofit fontScale="55000" lnSpcReduction="20000"/>
          </a:bodyPr>
          <a:lstStyle/>
          <a:p>
            <a:r>
              <a:rPr lang="en-US" sz="1200" dirty="0"/>
              <a:t>Example at BM30: </a:t>
            </a:r>
          </a:p>
          <a:p>
            <a:r>
              <a:rPr lang="en-US" sz="1200" b="0" dirty="0"/>
              <a:t>correlation </a:t>
            </a:r>
            <a:r>
              <a:rPr lang="en-US" sz="1200" b="0" dirty="0" err="1"/>
              <a:t>vib</a:t>
            </a:r>
            <a:r>
              <a:rPr lang="en-US" sz="1200" b="0" dirty="0"/>
              <a:t> / X-ray </a:t>
            </a:r>
            <a:r>
              <a:rPr lang="en-US" sz="1200" b="0" dirty="0">
                <a:sym typeface="Wingdings" panose="05000000000000000000" pitchFamily="2" charset="2"/>
              </a:rPr>
              <a:t> identification of sources + structural modes</a:t>
            </a:r>
            <a:endParaRPr lang="en-GB" sz="1200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EAAD5-9DE3-40C0-B0C1-084F2551E8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l        PDM Team - October-2024 - L. </a:t>
            </a:r>
            <a:r>
              <a:rPr lang="en-US" dirty="0" err="1"/>
              <a:t>Ducotté</a:t>
            </a:r>
            <a:endParaRPr lang="fr-FR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B891E-BC6B-45B9-AFF0-CBCDFB28FB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7C9CFD-5579-484C-9C04-34E3CF1230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65" y="1056755"/>
            <a:ext cx="1440542" cy="177912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3181852" y="3025768"/>
            <a:ext cx="1293791" cy="17642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DC2CA3B-004C-4BC5-B058-A0D29AFF5ECA}"/>
              </a:ext>
            </a:extLst>
          </p:cNvPr>
          <p:cNvSpPr/>
          <p:nvPr/>
        </p:nvSpPr>
        <p:spPr>
          <a:xfrm>
            <a:off x="332530" y="800476"/>
            <a:ext cx="1122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Marc </a:t>
            </a:r>
            <a:r>
              <a:rPr lang="en-US" sz="1200" i="1" dirty="0" err="1"/>
              <a:t>Lesourd</a:t>
            </a:r>
            <a:endParaRPr lang="en-US" sz="1200" i="1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C9106FF-47FB-474D-93E7-EA08A5DC7FF3}"/>
              </a:ext>
            </a:extLst>
          </p:cNvPr>
          <p:cNvSpPr txBox="1">
            <a:spLocks/>
          </p:cNvSpPr>
          <p:nvPr/>
        </p:nvSpPr>
        <p:spPr bwMode="gray">
          <a:xfrm>
            <a:off x="6597226" y="751415"/>
            <a:ext cx="2095376" cy="317313"/>
          </a:xfrm>
          <a:prstGeom prst="rect">
            <a:avLst/>
          </a:prstGeom>
          <a:solidFill>
            <a:schemeClr val="bg1"/>
          </a:solidFill>
        </p:spPr>
        <p:txBody>
          <a:bodyPr vert="horz" lIns="54000" tIns="0" rIns="54000" bIns="0" rtlCol="0" anchor="ctr" anchorCtr="0">
            <a:normAutofit fontScale="97500"/>
          </a:bodyPr>
          <a:lstStyle>
            <a:lvl1pPr algn="l" defTabSz="914354" rtl="0" eaLnBrk="1" latinLnBrk="0" hangingPunct="1">
              <a:spcBef>
                <a:spcPct val="0"/>
              </a:spcBef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750" b="0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14581" y="950488"/>
            <a:ext cx="4005954" cy="4053978"/>
            <a:chOff x="5014581" y="950488"/>
            <a:chExt cx="4005954" cy="40539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F05E5A-987C-4D08-8339-6C9C92B564DE}"/>
                </a:ext>
              </a:extLst>
            </p:cNvPr>
            <p:cNvSpPr/>
            <p:nvPr/>
          </p:nvSpPr>
          <p:spPr>
            <a:xfrm>
              <a:off x="5353392" y="4603378"/>
              <a:ext cx="8418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i="1" dirty="0"/>
                <a:t>Marc </a:t>
              </a:r>
              <a:r>
                <a:rPr lang="en-US" sz="1200" i="1" dirty="0" err="1"/>
                <a:t>Diot</a:t>
              </a:r>
              <a:endParaRPr lang="en-US" sz="1200" i="1" dirty="0"/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C7518F4A-19A1-4339-BA09-F12523413CC1}"/>
                </a:ext>
              </a:extLst>
            </p:cNvPr>
            <p:cNvGrpSpPr/>
            <p:nvPr/>
          </p:nvGrpSpPr>
          <p:grpSpPr>
            <a:xfrm>
              <a:off x="6988446" y="1344393"/>
              <a:ext cx="1577486" cy="1909553"/>
              <a:chOff x="676082" y="362162"/>
              <a:chExt cx="4689941" cy="66693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A380E16-BFC9-4720-9C06-6AD5695439F3}"/>
                  </a:ext>
                </a:extLst>
              </p:cNvPr>
              <p:cNvPicPr/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6082" y="362162"/>
                <a:ext cx="4320479" cy="6669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B48396F-1C4C-4793-8B7C-556F777D0ED1}"/>
                  </a:ext>
                </a:extLst>
              </p:cNvPr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2204864"/>
                <a:ext cx="1658119" cy="2911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3EF0ADF5-8E66-47B8-A9CC-8B4564D3BE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90242" y="3307304"/>
              <a:ext cx="2430293" cy="1697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Content Placeholder 4" descr="photo_LVP.jpg">
              <a:extLst>
                <a:ext uri="{FF2B5EF4-FFF2-40B4-BE49-F238E27FC236}">
                  <a16:creationId xmlns:a16="http://schemas.microsoft.com/office/drawing/2014/main" id="{0DDF46A5-C847-4BED-B00D-3C49394E8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79806" y="1401693"/>
              <a:ext cx="1428779" cy="18436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18D339-8E5C-4827-A941-E5A1A0D6AD80}"/>
                </a:ext>
              </a:extLst>
            </p:cNvPr>
            <p:cNvSpPr txBox="1"/>
            <p:nvPr/>
          </p:nvSpPr>
          <p:spPr>
            <a:xfrm>
              <a:off x="5179806" y="950488"/>
              <a:ext cx="3348372" cy="45120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rmAutofit lnSpcReduction="10000"/>
            </a:bodyPr>
            <a:lstStyle>
              <a:lvl1pPr indent="0" defTabSz="914354">
                <a:spcBef>
                  <a:spcPts val="0"/>
                </a:spcBef>
                <a:spcAft>
                  <a:spcPts val="1001"/>
                </a:spcAft>
                <a:buFont typeface="Arial" pitchFamily="34" charset="0"/>
                <a:buNone/>
                <a:defRPr sz="1600" b="1" baseline="0">
                  <a:solidFill>
                    <a:schemeClr val="accent6"/>
                  </a:solidFill>
                </a:defRPr>
              </a:lvl1pPr>
              <a:lvl2pPr marL="0" indent="0" defTabSz="914354">
                <a:spcBef>
                  <a:spcPts val="0"/>
                </a:spcBef>
                <a:spcAft>
                  <a:spcPts val="1500"/>
                </a:spcAft>
                <a:buFont typeface="Arial" pitchFamily="34" charset="0"/>
                <a:buNone/>
                <a:defRPr sz="1700"/>
              </a:lvl2pPr>
              <a:lvl3pPr marL="0" indent="0" defTabSz="914354">
                <a:lnSpc>
                  <a:spcPct val="105000"/>
                </a:lnSpc>
                <a:spcBef>
                  <a:spcPts val="0"/>
                </a:spcBef>
                <a:spcAft>
                  <a:spcPts val="500"/>
                </a:spcAft>
                <a:buFont typeface="Arial" pitchFamily="34" charset="0"/>
                <a:buNone/>
                <a:defRPr sz="1500" baseline="0"/>
              </a:lvl3pPr>
              <a:lvl4pPr marL="357170" indent="-174617" defTabSz="914354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6"/>
                </a:buClr>
                <a:buFont typeface="Wingdings" pitchFamily="2" charset="2"/>
                <a:buChar char="l"/>
                <a:defRPr sz="1500"/>
              </a:lvl4pPr>
              <a:lvl5pPr marL="1161994" indent="-174617" defTabSz="914354">
                <a:spcBef>
                  <a:spcPts val="0"/>
                </a:spcBef>
                <a:spcAft>
                  <a:spcPts val="601"/>
                </a:spcAft>
                <a:buClr>
                  <a:schemeClr val="accent6"/>
                </a:buClr>
                <a:buFont typeface="ITCOfficinaSans LT Book" pitchFamily="2" charset="0"/>
                <a:buChar char="&gt;"/>
                <a:defRPr sz="1200" i="1"/>
              </a:lvl5pPr>
              <a:lvl6pPr marL="2514476" indent="-228589" defTabSz="914354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2971652" indent="-228589" defTabSz="914354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28829" indent="-228589" defTabSz="914354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886007" indent="-228589" defTabSz="914354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r>
                <a:rPr lang="en-US" sz="750" dirty="0"/>
                <a:t>Example : Large Volume Press – ID06</a:t>
              </a:r>
            </a:p>
            <a:p>
              <a:r>
                <a:rPr lang="en-US" sz="750" b="0" dirty="0"/>
                <a:t>Analysis of structure deformation and implementation of data processing system to detect irregular events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9CAE51-C64F-485A-9F49-BB72667B8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4581" y="3395585"/>
              <a:ext cx="1566174" cy="1174631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A41E60-DCB3-41BA-AA0E-6235FAD2BD4B}"/>
              </a:ext>
            </a:extLst>
          </p:cNvPr>
          <p:cNvCxnSpPr>
            <a:cxnSpLocks/>
          </p:cNvCxnSpPr>
          <p:nvPr/>
        </p:nvCxnSpPr>
        <p:spPr>
          <a:xfrm>
            <a:off x="4572000" y="751415"/>
            <a:ext cx="0" cy="4497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45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 : M</a:t>
            </a:r>
            <a:r>
              <a:rPr lang="en-US" b="0" dirty="0"/>
              <a:t>echatronics </a:t>
            </a:r>
            <a:r>
              <a:rPr lang="en-US" dirty="0"/>
              <a:t>E</a:t>
            </a:r>
            <a:r>
              <a:rPr lang="en-US" b="0" dirty="0"/>
              <a:t>ngineering </a:t>
            </a:r>
            <a:r>
              <a:rPr lang="en-US" dirty="0"/>
              <a:t>L</a:t>
            </a:r>
            <a:r>
              <a:rPr lang="en-US" b="0" dirty="0"/>
              <a:t>ab</a:t>
            </a:r>
            <a:endParaRPr lang="en-US" cap="none" dirty="0"/>
          </a:p>
        </p:txBody>
      </p:sp>
      <p:pic>
        <p:nvPicPr>
          <p:cNvPr id="4" name="4_tomography_id31_mea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67" end="3934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5493" y="3085389"/>
            <a:ext cx="3745373" cy="1954617"/>
          </a:xfrm>
          <a:prstGeom prst="rect">
            <a:avLst/>
          </a:prstGeom>
        </p:spPr>
      </p:pic>
      <p:pic>
        <p:nvPicPr>
          <p:cNvPr id="12" name="3_tomography_id3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0217" y="999858"/>
            <a:ext cx="3707610" cy="20855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41015" y="853420"/>
            <a:ext cx="1700599" cy="21783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Active Vibration Control</a:t>
            </a:r>
            <a:endParaRPr lang="en-GB" sz="1050" dirty="0"/>
          </a:p>
        </p:txBody>
      </p:sp>
      <p:sp>
        <p:nvSpPr>
          <p:cNvPr id="17" name="Rectangle 16"/>
          <p:cNvSpPr/>
          <p:nvPr/>
        </p:nvSpPr>
        <p:spPr>
          <a:xfrm>
            <a:off x="5326528" y="3263858"/>
            <a:ext cx="1045672" cy="3857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197CBB"/>
                </a:solidFill>
              </a:rPr>
              <a:t>Without Control</a:t>
            </a:r>
            <a:endParaRPr lang="en-GB" sz="900" dirty="0">
              <a:solidFill>
                <a:srgbClr val="197CBB"/>
              </a:solidFill>
            </a:endParaRPr>
          </a:p>
          <a:p>
            <a:pPr algn="ctr"/>
            <a:r>
              <a:rPr lang="en-US" sz="900" dirty="0">
                <a:solidFill>
                  <a:srgbClr val="D45726"/>
                </a:solidFill>
              </a:rPr>
              <a:t>With Control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28191" y="2761279"/>
            <a:ext cx="489636" cy="25865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ID31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EB357-601E-48AD-9DCE-3D4AEF08EF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        PDM Team - October-2024 - L. Ducotté</a:t>
            </a:r>
            <a:endParaRPr lang="fr-FR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D82500-FFB9-4059-AE8C-391858B84D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676" y="962712"/>
            <a:ext cx="1296144" cy="99980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1569386-1C8C-4286-9C05-0FC7EECD097A}"/>
              </a:ext>
            </a:extLst>
          </p:cNvPr>
          <p:cNvSpPr/>
          <p:nvPr/>
        </p:nvSpPr>
        <p:spPr>
          <a:xfrm>
            <a:off x="1835696" y="2137420"/>
            <a:ext cx="2025041" cy="51528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/>
              <a:t>System Modelling</a:t>
            </a:r>
          </a:p>
          <a:p>
            <a:pPr algn="ctr"/>
            <a:r>
              <a:rPr lang="en-US" sz="1050" dirty="0"/>
              <a:t>Predict System Performances </a:t>
            </a:r>
            <a:endParaRPr lang="en-GB" sz="1050" dirty="0"/>
          </a:p>
        </p:txBody>
      </p:sp>
      <p:pic>
        <p:nvPicPr>
          <p:cNvPr id="39" name="2_simulation">
            <a:hlinkClick r:id="" action="ppaction://media"/>
            <a:extLst>
              <a:ext uri="{FF2B5EF4-FFF2-40B4-BE49-F238E27FC236}">
                <a16:creationId xmlns:a16="http://schemas.microsoft.com/office/drawing/2014/main" id="{4B768652-FA0D-43B8-A4A6-A76F8CA71F2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2808" y="2786756"/>
            <a:ext cx="3474875" cy="1954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DDA204-EC8A-4EDE-B485-F6B65198E3FC}"/>
              </a:ext>
            </a:extLst>
          </p:cNvPr>
          <p:cNvSpPr/>
          <p:nvPr/>
        </p:nvSpPr>
        <p:spPr>
          <a:xfrm>
            <a:off x="251520" y="1335658"/>
            <a:ext cx="1394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Thomas </a:t>
            </a:r>
            <a:r>
              <a:rPr lang="en-US" sz="1200" i="1" dirty="0" err="1"/>
              <a:t>Dehaeze</a:t>
            </a:r>
            <a:endParaRPr lang="en-US" sz="1200" i="1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3FA3300-7BE1-458F-8D3C-4289376A4C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18</a:t>
            </a:fld>
            <a:endParaRPr lang="fr-FR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64088" y="3865612"/>
            <a:ext cx="16217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08304" y="3865612"/>
            <a:ext cx="16217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49364" y="3790799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µm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7733634" y="3835708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0,2 µm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6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1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ADF10-4EC8-4577-95A4-E66295620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25720"/>
            <a:ext cx="8096395" cy="445297"/>
          </a:xfrm>
        </p:spPr>
        <p:txBody>
          <a:bodyPr/>
          <a:lstStyle/>
          <a:p>
            <a:r>
              <a:rPr lang="en-US" dirty="0"/>
              <a:t>OTHER ACTIVITIES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283E3D-B615-4C75-826B-1D95EE19F0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        PDM Team - October-2024 - L. Ducotté</a:t>
            </a:r>
            <a:endParaRPr lang="fr-FR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5104B-5A64-4668-A50B-AB38E749CC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1026" name="Picture 2" descr="\\samba\MONOCHROMATORS\Prototype\Photos\2018_11_06\Last_Day_PAMU\PB062631.JPG">
            <a:extLst>
              <a:ext uri="{FF2B5EF4-FFF2-40B4-BE49-F238E27FC236}">
                <a16:creationId xmlns:a16="http://schemas.microsoft.com/office/drawing/2014/main" id="{D81C4D5A-53FC-4603-A49C-66734232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045" y="1602853"/>
            <a:ext cx="3359998" cy="25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C3350-9554-4931-85E5-355C66E7BBDB}"/>
              </a:ext>
            </a:extLst>
          </p:cNvPr>
          <p:cNvSpPr txBox="1"/>
          <p:nvPr/>
        </p:nvSpPr>
        <p:spPr>
          <a:xfrm>
            <a:off x="2492636" y="782230"/>
            <a:ext cx="2565285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Management of PDM Team</a:t>
            </a:r>
          </a:p>
          <a:p>
            <a:pPr marL="214313" indent="-214313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Design, prototyping and tests of high precision positioning  systems and online metrology systems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CDFA05-65EA-48E5-B25C-786644C79C9E}"/>
              </a:ext>
            </a:extLst>
          </p:cNvPr>
          <p:cNvSpPr/>
          <p:nvPr/>
        </p:nvSpPr>
        <p:spPr>
          <a:xfrm>
            <a:off x="247927" y="1091634"/>
            <a:ext cx="1284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Ludovic </a:t>
            </a:r>
            <a:r>
              <a:rPr lang="en-US" sz="1200" i="1" dirty="0" err="1"/>
              <a:t>Ducotté</a:t>
            </a:r>
            <a:endParaRPr lang="en-US" sz="12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4EBDA-516C-44E7-BDE6-8D132554BB8E}"/>
              </a:ext>
            </a:extLst>
          </p:cNvPr>
          <p:cNvSpPr/>
          <p:nvPr/>
        </p:nvSpPr>
        <p:spPr>
          <a:xfrm>
            <a:off x="4987912" y="4114132"/>
            <a:ext cx="402225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Participation to ESRF DCM project over last years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810B4D-E9D8-4DFD-9A16-882729408D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080" y="2204178"/>
            <a:ext cx="1076657" cy="1507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E4698C-3C43-4655-A31A-A6AD2439E0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55676" y="819997"/>
            <a:ext cx="783087" cy="1042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953D0C-2016-4F67-96AC-5B9234882A24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869" y="2280732"/>
            <a:ext cx="1646735" cy="13341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9CC686-EEEE-4387-B672-52F9C334F2F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3435822">
            <a:off x="715680" y="3508163"/>
            <a:ext cx="459705" cy="1752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DC99A-994C-4F6B-8767-145BF1CF3F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080" y="3751258"/>
            <a:ext cx="1076656" cy="14355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EE271A-DE00-4995-82F1-EC911970D2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549" y="2204178"/>
            <a:ext cx="1167377" cy="15077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A4179F-45CD-47A5-9750-DD233DF6D3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13801">
            <a:off x="1078593" y="4162473"/>
            <a:ext cx="1959020" cy="5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7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DOING ?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633364"/>
            <a:ext cx="6988978" cy="3274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75844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MEG = team </a:t>
            </a:r>
            <a:r>
              <a:rPr lang="en-US" dirty="0"/>
              <a:t>of engineers and technicians in charge of developing advanced </a:t>
            </a:r>
            <a:r>
              <a:rPr lang="en-US" dirty="0" smtClean="0"/>
              <a:t>instrumentation for </a:t>
            </a:r>
            <a:r>
              <a:rPr lang="en-US" dirty="0"/>
              <a:t>the ESRF </a:t>
            </a:r>
            <a:r>
              <a:rPr lang="en-US" dirty="0" smtClean="0"/>
              <a:t>beamlines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644008" y="1026236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and accelerator complex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7" y="1408507"/>
            <a:ext cx="5186677" cy="3492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1674" y="2065412"/>
            <a:ext cx="4412700" cy="2234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001" y="3072073"/>
            <a:ext cx="3517372" cy="174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 / MEG / </a:t>
            </a:r>
            <a:r>
              <a:rPr lang="en-US" dirty="0" smtClean="0">
                <a:solidFill>
                  <a:srgbClr val="FF0000"/>
                </a:solidFill>
              </a:rPr>
              <a:t>DPU</a:t>
            </a:r>
            <a:r>
              <a:rPr lang="en-US" dirty="0" smtClean="0"/>
              <a:t> </a:t>
            </a:r>
            <a:r>
              <a:rPr lang="en-US" dirty="0"/>
              <a:t>/ drafting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3" name="Oval 2"/>
          <p:cNvSpPr/>
          <p:nvPr/>
        </p:nvSpPr>
        <p:spPr>
          <a:xfrm>
            <a:off x="3334454" y="1417340"/>
            <a:ext cx="3073750" cy="390519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Drafting Unit</a:t>
            </a:r>
            <a:endParaRPr lang="en-GB" dirty="0"/>
          </a:p>
          <a:p>
            <a:pPr algn="ctr"/>
            <a:r>
              <a:rPr lang="en-US" dirty="0"/>
              <a:t>4 ESRF Staff</a:t>
            </a:r>
          </a:p>
          <a:p>
            <a:pPr algn="ctr"/>
            <a:r>
              <a:rPr lang="en-US" dirty="0"/>
              <a:t>+</a:t>
            </a:r>
          </a:p>
          <a:p>
            <a:pPr algn="ctr"/>
            <a:r>
              <a:rPr lang="en-US" dirty="0"/>
              <a:t>2 External </a:t>
            </a:r>
            <a:r>
              <a:rPr lang="en-US" dirty="0" smtClean="0"/>
              <a:t>companies</a:t>
            </a:r>
          </a:p>
          <a:p>
            <a:pPr algn="ctr"/>
            <a:r>
              <a:rPr lang="en-US" dirty="0" smtClean="0"/>
              <a:t>( 3 persons in total)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Budget:</a:t>
            </a:r>
          </a:p>
          <a:p>
            <a:pPr algn="ctr"/>
            <a:r>
              <a:rPr lang="en-US" dirty="0" smtClean="0"/>
              <a:t> ~ 300-500k€ / Year</a:t>
            </a:r>
            <a:endParaRPr lang="en-GB" dirty="0"/>
          </a:p>
        </p:txBody>
      </p:sp>
      <p:sp>
        <p:nvSpPr>
          <p:cNvPr id="4" name="Pentagon 3"/>
          <p:cNvSpPr/>
          <p:nvPr/>
        </p:nvSpPr>
        <p:spPr>
          <a:xfrm>
            <a:off x="6588224" y="3225921"/>
            <a:ext cx="1584176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3D drawings</a:t>
            </a:r>
            <a:endParaRPr lang="en-GB" dirty="0"/>
          </a:p>
        </p:txBody>
      </p:sp>
      <p:sp>
        <p:nvSpPr>
          <p:cNvPr id="8" name="Pentagon 7"/>
          <p:cNvSpPr/>
          <p:nvPr/>
        </p:nvSpPr>
        <p:spPr>
          <a:xfrm>
            <a:off x="6660232" y="3683643"/>
            <a:ext cx="1584176" cy="288032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2D drawings</a:t>
            </a:r>
            <a:endParaRPr lang="en-GB" dirty="0"/>
          </a:p>
        </p:txBody>
      </p:sp>
      <p:cxnSp>
        <p:nvCxnSpPr>
          <p:cNvPr id="9" name="Straight Connector 8"/>
          <p:cNvCxnSpPr>
            <a:cxnSpLocks/>
            <a:stCxn id="3" idx="6"/>
            <a:endCxn id="4" idx="1"/>
          </p:cNvCxnSpPr>
          <p:nvPr/>
        </p:nvCxnSpPr>
        <p:spPr>
          <a:xfrm flipV="1">
            <a:off x="6408204" y="3369937"/>
            <a:ext cx="18002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4" idx="3"/>
            <a:endCxn id="8" idx="1"/>
          </p:cNvCxnSpPr>
          <p:nvPr/>
        </p:nvCxnSpPr>
        <p:spPr>
          <a:xfrm flipH="1">
            <a:off x="6660232" y="3369937"/>
            <a:ext cx="1512168" cy="457722"/>
          </a:xfrm>
          <a:prstGeom prst="bentConnector5">
            <a:avLst>
              <a:gd name="adj1" fmla="val -15117"/>
              <a:gd name="adj2" fmla="val 50000"/>
              <a:gd name="adj3" fmla="val 1151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352966" y="4211383"/>
            <a:ext cx="1656184" cy="4744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Procurement</a:t>
            </a:r>
            <a:endParaRPr lang="en-GB" dirty="0"/>
          </a:p>
        </p:txBody>
      </p:sp>
      <p:cxnSp>
        <p:nvCxnSpPr>
          <p:cNvPr id="14" name="Elbow Connector 13"/>
          <p:cNvCxnSpPr>
            <a:stCxn id="8" idx="3"/>
            <a:endCxn id="12" idx="0"/>
          </p:cNvCxnSpPr>
          <p:nvPr/>
        </p:nvCxnSpPr>
        <p:spPr>
          <a:xfrm flipH="1">
            <a:off x="8181058" y="3827659"/>
            <a:ext cx="63350" cy="383724"/>
          </a:xfrm>
          <a:prstGeom prst="bentConnector4">
            <a:avLst>
              <a:gd name="adj1" fmla="val -360852"/>
              <a:gd name="adj2" fmla="val 6876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entagon 15"/>
          <p:cNvSpPr/>
          <p:nvPr/>
        </p:nvSpPr>
        <p:spPr>
          <a:xfrm>
            <a:off x="2127969" y="2578492"/>
            <a:ext cx="1080120" cy="158289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Unit</a:t>
            </a:r>
            <a:endParaRPr lang="en-GB" dirty="0"/>
          </a:p>
        </p:txBody>
      </p:sp>
      <p:sp>
        <p:nvSpPr>
          <p:cNvPr id="19" name="Pentagon 18"/>
          <p:cNvSpPr/>
          <p:nvPr/>
        </p:nvSpPr>
        <p:spPr>
          <a:xfrm>
            <a:off x="404780" y="1631527"/>
            <a:ext cx="1080120" cy="749711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EXPD</a:t>
            </a:r>
            <a:endParaRPr lang="en-GB" dirty="0"/>
          </a:p>
        </p:txBody>
      </p:sp>
      <p:sp>
        <p:nvSpPr>
          <p:cNvPr id="22" name="Pentagon 21"/>
          <p:cNvSpPr/>
          <p:nvPr/>
        </p:nvSpPr>
        <p:spPr>
          <a:xfrm>
            <a:off x="404780" y="2529830"/>
            <a:ext cx="1080120" cy="749711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ASD</a:t>
            </a:r>
            <a:endParaRPr lang="en-GB" dirty="0"/>
          </a:p>
        </p:txBody>
      </p:sp>
      <p:sp>
        <p:nvSpPr>
          <p:cNvPr id="23" name="Pentagon 22"/>
          <p:cNvSpPr/>
          <p:nvPr/>
        </p:nvSpPr>
        <p:spPr>
          <a:xfrm>
            <a:off x="404780" y="3421979"/>
            <a:ext cx="1080120" cy="749711"/>
          </a:xfrm>
          <a:prstGeom prst="homePlate">
            <a:avLst/>
          </a:prstGeom>
          <a:solidFill>
            <a:srgbClr val="B7B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TID</a:t>
            </a:r>
            <a:endParaRPr lang="en-GB" dirty="0"/>
          </a:p>
        </p:txBody>
      </p:sp>
      <p:sp>
        <p:nvSpPr>
          <p:cNvPr id="30" name="Pentagon 22">
            <a:extLst>
              <a:ext uri="{FF2B5EF4-FFF2-40B4-BE49-F238E27FC236}">
                <a16:creationId xmlns:a16="http://schemas.microsoft.com/office/drawing/2014/main" id="{E917B7C6-D0DF-4488-B034-656512F248D6}"/>
              </a:ext>
            </a:extLst>
          </p:cNvPr>
          <p:cNvSpPr/>
          <p:nvPr/>
        </p:nvSpPr>
        <p:spPr>
          <a:xfrm>
            <a:off x="404780" y="4310953"/>
            <a:ext cx="1080120" cy="74971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ISDD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459009-CA1D-4EE4-92FC-350D7713913E}"/>
              </a:ext>
            </a:extLst>
          </p:cNvPr>
          <p:cNvSpPr txBox="1"/>
          <p:nvPr/>
        </p:nvSpPr>
        <p:spPr>
          <a:xfrm>
            <a:off x="198001" y="697014"/>
            <a:ext cx="873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DPU mission is to provide assistance in mechanical design 3D + 2D to procurement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A26740A-F563-4B46-AD0B-897FD39B7FB7}"/>
              </a:ext>
            </a:extLst>
          </p:cNvPr>
          <p:cNvCxnSpPr>
            <a:stCxn id="16" idx="3"/>
            <a:endCxn id="3" idx="2"/>
          </p:cNvCxnSpPr>
          <p:nvPr/>
        </p:nvCxnSpPr>
        <p:spPr>
          <a:xfrm>
            <a:off x="3208089" y="3369937"/>
            <a:ext cx="12636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F258F885-B265-48A9-926B-BDA0DCB6831B}"/>
              </a:ext>
            </a:extLst>
          </p:cNvPr>
          <p:cNvCxnSpPr>
            <a:stCxn id="19" idx="3"/>
            <a:endCxn id="16" idx="1"/>
          </p:cNvCxnSpPr>
          <p:nvPr/>
        </p:nvCxnSpPr>
        <p:spPr>
          <a:xfrm>
            <a:off x="1484900" y="2006383"/>
            <a:ext cx="643069" cy="136355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66D7AE06-2DA8-4ECF-A4E3-8047C20D1BA5}"/>
              </a:ext>
            </a:extLst>
          </p:cNvPr>
          <p:cNvCxnSpPr>
            <a:stCxn id="22" idx="3"/>
            <a:endCxn id="16" idx="1"/>
          </p:cNvCxnSpPr>
          <p:nvPr/>
        </p:nvCxnSpPr>
        <p:spPr>
          <a:xfrm>
            <a:off x="1484900" y="2904686"/>
            <a:ext cx="643069" cy="4652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762486FD-474D-464A-99DE-03339BD3C454}"/>
              </a:ext>
            </a:extLst>
          </p:cNvPr>
          <p:cNvSpPr txBox="1"/>
          <p:nvPr/>
        </p:nvSpPr>
        <p:spPr>
          <a:xfrm>
            <a:off x="1921080" y="1571547"/>
            <a:ext cx="215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Normal communication way is through </a:t>
            </a:r>
            <a:r>
              <a:rPr lang="en-US" sz="1600" dirty="0" err="1"/>
              <a:t>EngU</a:t>
            </a:r>
            <a:endParaRPr lang="en-US" sz="1600" dirty="0"/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C22EF39E-C277-4556-BEB4-0175C4B96BA9}"/>
              </a:ext>
            </a:extLst>
          </p:cNvPr>
          <p:cNvCxnSpPr>
            <a:stCxn id="23" idx="3"/>
            <a:endCxn id="16" idx="1"/>
          </p:cNvCxnSpPr>
          <p:nvPr/>
        </p:nvCxnSpPr>
        <p:spPr>
          <a:xfrm flipV="1">
            <a:off x="1484900" y="3369937"/>
            <a:ext cx="643069" cy="4268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4C419577-3D6C-466C-81B5-78A9F7C4EE46}"/>
              </a:ext>
            </a:extLst>
          </p:cNvPr>
          <p:cNvCxnSpPr>
            <a:stCxn id="30" idx="3"/>
            <a:endCxn id="16" idx="1"/>
          </p:cNvCxnSpPr>
          <p:nvPr/>
        </p:nvCxnSpPr>
        <p:spPr>
          <a:xfrm flipV="1">
            <a:off x="1484900" y="3369937"/>
            <a:ext cx="643069" cy="13158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4F118FC7-E925-4F1D-9D14-D5CF5F4F00D4}"/>
              </a:ext>
            </a:extLst>
          </p:cNvPr>
          <p:cNvCxnSpPr>
            <a:stCxn id="30" idx="3"/>
            <a:endCxn id="3" idx="3"/>
          </p:cNvCxnSpPr>
          <p:nvPr/>
        </p:nvCxnSpPr>
        <p:spPr>
          <a:xfrm>
            <a:off x="1484900" y="4685809"/>
            <a:ext cx="2299694" cy="64823"/>
          </a:xfrm>
          <a:prstGeom prst="bentConnector4">
            <a:avLst>
              <a:gd name="adj1" fmla="val 40213"/>
              <a:gd name="adj2" fmla="val 452653"/>
            </a:avLst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A31785A-B1C7-4DC6-866B-39DD57413A98}"/>
              </a:ext>
            </a:extLst>
          </p:cNvPr>
          <p:cNvSpPr txBox="1"/>
          <p:nvPr/>
        </p:nvSpPr>
        <p:spPr>
          <a:xfrm>
            <a:off x="2632978" y="4756699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(DEG)</a:t>
            </a:r>
            <a:endParaRPr lang="en-US" sz="1400" i="1" dirty="0"/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1AE7A73-16B7-4B29-B9B4-F4068F4C73D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1484900" y="3796835"/>
            <a:ext cx="2223004" cy="703227"/>
          </a:xfrm>
          <a:prstGeom prst="bentConnector3">
            <a:avLst>
              <a:gd name="adj1" fmla="val 22784"/>
            </a:avLst>
          </a:prstGeom>
          <a:ln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A31785A-B1C7-4DC6-866B-39DD57413A98}"/>
              </a:ext>
            </a:extLst>
          </p:cNvPr>
          <p:cNvSpPr txBox="1"/>
          <p:nvPr/>
        </p:nvSpPr>
        <p:spPr>
          <a:xfrm>
            <a:off x="2632978" y="4280502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(BIG)</a:t>
            </a:r>
            <a:endParaRPr lang="en-US" sz="140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2486FD-474D-464A-99DE-03339BD3C454}"/>
              </a:ext>
            </a:extLst>
          </p:cNvPr>
          <p:cNvSpPr txBox="1"/>
          <p:nvPr/>
        </p:nvSpPr>
        <p:spPr>
          <a:xfrm>
            <a:off x="984512" y="5037705"/>
            <a:ext cx="422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Some projects are driven with direct supervision of the main proposer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83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 / MEG / </a:t>
            </a:r>
            <a:r>
              <a:rPr lang="en-US" dirty="0" smtClean="0">
                <a:solidFill>
                  <a:srgbClr val="FF0000"/>
                </a:solidFill>
              </a:rPr>
              <a:t>DPU</a:t>
            </a:r>
            <a:r>
              <a:rPr lang="en-US" dirty="0" smtClean="0"/>
              <a:t> </a:t>
            </a:r>
            <a:r>
              <a:rPr lang="en-US" dirty="0"/>
              <a:t>Organization chart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2" name="Rectangle 1"/>
          <p:cNvSpPr/>
          <p:nvPr/>
        </p:nvSpPr>
        <p:spPr>
          <a:xfrm>
            <a:off x="2123728" y="697260"/>
            <a:ext cx="3744416" cy="5772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Drafting and Procurement Unit</a:t>
            </a:r>
          </a:p>
          <a:p>
            <a:pPr algn="ctr"/>
            <a:r>
              <a:rPr lang="en-US" dirty="0"/>
              <a:t>Head: Thierry Brochard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078770" y="681892"/>
            <a:ext cx="1589573" cy="7096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Assist. : </a:t>
            </a:r>
            <a:endParaRPr lang="en-US" dirty="0" smtClean="0"/>
          </a:p>
          <a:p>
            <a:pPr algn="ctr"/>
            <a:r>
              <a:rPr lang="en-US" dirty="0" smtClean="0"/>
              <a:t>L</a:t>
            </a:r>
            <a:r>
              <a:rPr lang="en-US" dirty="0"/>
              <a:t>. </a:t>
            </a:r>
            <a:r>
              <a:rPr lang="en-US" dirty="0" err="1" smtClean="0"/>
              <a:t>Loiacono</a:t>
            </a:r>
            <a:r>
              <a:rPr lang="en-US" dirty="0" smtClean="0"/>
              <a:t> </a:t>
            </a:r>
            <a:r>
              <a:rPr lang="en-US" dirty="0" err="1"/>
              <a:t>Levet</a:t>
            </a:r>
            <a:endParaRPr lang="en-US" dirty="0"/>
          </a:p>
        </p:txBody>
      </p:sp>
      <p:cxnSp>
        <p:nvCxnSpPr>
          <p:cNvPr id="4" name="Straight Connector 3"/>
          <p:cNvCxnSpPr>
            <a:stCxn id="6" idx="1"/>
            <a:endCxn id="2" idx="3"/>
          </p:cNvCxnSpPr>
          <p:nvPr/>
        </p:nvCxnSpPr>
        <p:spPr>
          <a:xfrm flipH="1" flipV="1">
            <a:off x="5868144" y="985905"/>
            <a:ext cx="210626" cy="50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3528" y="1641576"/>
            <a:ext cx="3744416" cy="567852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Drafting</a:t>
            </a:r>
            <a:endParaRPr lang="en-GB" b="1" dirty="0"/>
          </a:p>
        </p:txBody>
      </p:sp>
      <p:cxnSp>
        <p:nvCxnSpPr>
          <p:cNvPr id="12" name="Elbow Connector 11"/>
          <p:cNvCxnSpPr>
            <a:stCxn id="2" idx="2"/>
            <a:endCxn id="10" idx="0"/>
          </p:cNvCxnSpPr>
          <p:nvPr/>
        </p:nvCxnSpPr>
        <p:spPr>
          <a:xfrm rot="5400000">
            <a:off x="2912323" y="557963"/>
            <a:ext cx="367026" cy="18002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3528" y="2200105"/>
            <a:ext cx="2043614" cy="25199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ESRF Staff</a:t>
            </a:r>
          </a:p>
          <a:p>
            <a:pPr algn="ctr"/>
            <a:endParaRPr lang="en-GB" dirty="0"/>
          </a:p>
          <a:p>
            <a:r>
              <a:rPr lang="en-GB" dirty="0"/>
              <a:t>Delphine </a:t>
            </a:r>
            <a:r>
              <a:rPr lang="en-GB" dirty="0" err="1"/>
              <a:t>Baboulin</a:t>
            </a:r>
            <a:endParaRPr lang="en-GB" dirty="0"/>
          </a:p>
          <a:p>
            <a:r>
              <a:rPr lang="en-GB" dirty="0"/>
              <a:t>Florian </a:t>
            </a:r>
            <a:r>
              <a:rPr lang="en-GB" dirty="0" err="1"/>
              <a:t>Banos</a:t>
            </a:r>
            <a:endParaRPr lang="en-GB" dirty="0"/>
          </a:p>
          <a:p>
            <a:r>
              <a:rPr lang="en-GB" dirty="0"/>
              <a:t>Christopher Rossi</a:t>
            </a:r>
          </a:p>
          <a:p>
            <a:r>
              <a:rPr lang="en-GB" dirty="0"/>
              <a:t>Philippe Tardieu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70765" y="2218866"/>
            <a:ext cx="1692188" cy="25012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Ext. Company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ERIA = 1.5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err="1" smtClean="0"/>
              <a:t>Probent</a:t>
            </a:r>
            <a:r>
              <a:rPr lang="en-GB" dirty="0" smtClean="0"/>
              <a:t> = 1.5</a:t>
            </a:r>
            <a:endParaRPr lang="en-GB" dirty="0"/>
          </a:p>
          <a:p>
            <a:pPr algn="ctr"/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4328586" y="1637654"/>
            <a:ext cx="2115622" cy="5717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CAD Management</a:t>
            </a:r>
            <a:endParaRPr lang="en-GB" b="1" dirty="0"/>
          </a:p>
        </p:txBody>
      </p:sp>
      <p:sp>
        <p:nvSpPr>
          <p:cNvPr id="19" name="Rectangle 18"/>
          <p:cNvSpPr/>
          <p:nvPr/>
        </p:nvSpPr>
        <p:spPr>
          <a:xfrm>
            <a:off x="4331682" y="2209428"/>
            <a:ext cx="2115622" cy="17196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r>
              <a:rPr lang="en-GB" dirty="0" err="1"/>
              <a:t>Ludovic</a:t>
            </a:r>
            <a:r>
              <a:rPr lang="en-GB" dirty="0"/>
              <a:t> Sipos</a:t>
            </a:r>
          </a:p>
          <a:p>
            <a:endParaRPr lang="en-GB" dirty="0"/>
          </a:p>
          <a:p>
            <a:endParaRPr lang="en-GB" dirty="0"/>
          </a:p>
          <a:p>
            <a:pPr algn="ctr"/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6660232" y="1653634"/>
            <a:ext cx="2115622" cy="5652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Procurement</a:t>
            </a:r>
            <a:endParaRPr lang="en-GB" b="1" dirty="0"/>
          </a:p>
        </p:txBody>
      </p:sp>
      <p:sp>
        <p:nvSpPr>
          <p:cNvPr id="21" name="Rectangle 20"/>
          <p:cNvSpPr/>
          <p:nvPr/>
        </p:nvSpPr>
        <p:spPr>
          <a:xfrm>
            <a:off x="6660232" y="2209428"/>
            <a:ext cx="2115622" cy="171967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r>
              <a:rPr lang="en-GB" dirty="0"/>
              <a:t>Pierre Yves Lacombe</a:t>
            </a:r>
          </a:p>
          <a:p>
            <a:endParaRPr lang="en-GB" dirty="0"/>
          </a:p>
          <a:p>
            <a:endParaRPr lang="en-GB" dirty="0"/>
          </a:p>
          <a:p>
            <a:pPr algn="ctr"/>
            <a:endParaRPr lang="en-GB" dirty="0"/>
          </a:p>
        </p:txBody>
      </p:sp>
      <p:cxnSp>
        <p:nvCxnSpPr>
          <p:cNvPr id="25" name="Elbow Connector 24"/>
          <p:cNvCxnSpPr>
            <a:stCxn id="2" idx="2"/>
            <a:endCxn id="18" idx="0"/>
          </p:cNvCxnSpPr>
          <p:nvPr/>
        </p:nvCxnSpPr>
        <p:spPr>
          <a:xfrm rot="16200000" flipH="1">
            <a:off x="4509614" y="760871"/>
            <a:ext cx="363104" cy="139046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" idx="2"/>
            <a:endCxn id="20" idx="0"/>
          </p:cNvCxnSpPr>
          <p:nvPr/>
        </p:nvCxnSpPr>
        <p:spPr>
          <a:xfrm rot="16200000" flipH="1">
            <a:off x="5667447" y="-396962"/>
            <a:ext cx="379084" cy="3722107"/>
          </a:xfrm>
          <a:prstGeom prst="bentConnector3">
            <a:avLst>
              <a:gd name="adj1" fmla="val 4891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DF27D71-2655-4B01-8EFC-11AB756F6B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8" t="13418" r="25898" b="47523"/>
          <a:stretch/>
        </p:blipFill>
        <p:spPr>
          <a:xfrm>
            <a:off x="5546654" y="2958369"/>
            <a:ext cx="853606" cy="9222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C368A7-28AB-4B31-BBA2-D291D4E4D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22280" r="23120" b="36140"/>
          <a:stretch/>
        </p:blipFill>
        <p:spPr>
          <a:xfrm>
            <a:off x="7906434" y="2920177"/>
            <a:ext cx="838380" cy="9222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E98C51-F065-4BB4-9C9B-3342D58D6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3" r="21378" b="6437"/>
          <a:stretch/>
        </p:blipFill>
        <p:spPr>
          <a:xfrm>
            <a:off x="3085762" y="4755913"/>
            <a:ext cx="695477" cy="9222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78CC6E-E14C-4F93-ABAC-B9A68AB05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5" t="7560" r="14586" b="37001"/>
          <a:stretch/>
        </p:blipFill>
        <p:spPr>
          <a:xfrm>
            <a:off x="2278623" y="4755914"/>
            <a:ext cx="733582" cy="92221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D41D76-0DAE-4319-BFAF-FB6AC13A2A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34997" b="31610"/>
          <a:stretch/>
        </p:blipFill>
        <p:spPr>
          <a:xfrm>
            <a:off x="1381639" y="4757395"/>
            <a:ext cx="792088" cy="91925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3AB461-9D58-4A14-91D5-0962F9BF69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849" r="34101" b="29761"/>
          <a:stretch/>
        </p:blipFill>
        <p:spPr>
          <a:xfrm>
            <a:off x="484655" y="4751549"/>
            <a:ext cx="792088" cy="9309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401" r="27950" b="30400"/>
          <a:stretch/>
        </p:blipFill>
        <p:spPr>
          <a:xfrm>
            <a:off x="1137925" y="681892"/>
            <a:ext cx="663593" cy="9005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0" t="32360" r="16400" b="38660"/>
          <a:stretch/>
        </p:blipFill>
        <p:spPr>
          <a:xfrm>
            <a:off x="7878969" y="663220"/>
            <a:ext cx="723236" cy="92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 / MEG / </a:t>
            </a:r>
            <a:r>
              <a:rPr lang="en-US" dirty="0" smtClean="0">
                <a:solidFill>
                  <a:srgbClr val="FF0000"/>
                </a:solidFill>
              </a:rPr>
              <a:t>DPU</a:t>
            </a:r>
            <a:r>
              <a:rPr lang="en-US" dirty="0" smtClean="0"/>
              <a:t> </a:t>
            </a:r>
            <a:r>
              <a:rPr lang="en-US" dirty="0"/>
              <a:t>/ drafting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88F21-1A79-4573-BB6B-E96970D15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3075878"/>
            <a:ext cx="3122669" cy="2342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3AB461-9D58-4A14-91D5-0962F9BF69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1849" r="31962" b="29761"/>
          <a:stretch/>
        </p:blipFill>
        <p:spPr>
          <a:xfrm>
            <a:off x="198001" y="820672"/>
            <a:ext cx="1891670" cy="1944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73788" y="5452151"/>
            <a:ext cx="933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ESRF - DCM</a:t>
            </a:r>
            <a:endParaRPr lang="en-GB" sz="1000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220052" y="1021977"/>
            <a:ext cx="4514231" cy="4609577"/>
            <a:chOff x="4220052" y="1021977"/>
            <a:chExt cx="4514231" cy="4609577"/>
          </a:xfrm>
        </p:grpSpPr>
        <p:grpSp>
          <p:nvGrpSpPr>
            <p:cNvPr id="4" name="Group 3"/>
            <p:cNvGrpSpPr/>
            <p:nvPr/>
          </p:nvGrpSpPr>
          <p:grpSpPr>
            <a:xfrm>
              <a:off x="4220052" y="1021977"/>
              <a:ext cx="4465276" cy="4609577"/>
              <a:chOff x="4220052" y="1021977"/>
              <a:chExt cx="4465276" cy="460957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DF5CBCB-95A5-4EE6-96C4-4BB7B28BF733}"/>
                  </a:ext>
                </a:extLst>
              </p:cNvPr>
              <p:cNvSpPr txBox="1"/>
              <p:nvPr/>
            </p:nvSpPr>
            <p:spPr>
              <a:xfrm>
                <a:off x="6722418" y="4988953"/>
                <a:ext cx="1962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Philippe Tardieu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B7B6BE1-BA67-430B-B74F-AD01EBAD4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0052" y="2764888"/>
                <a:ext cx="2363575" cy="286666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084E176-4559-4A71-ABA7-89C67D44F0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448" y="1021977"/>
                <a:ext cx="2883064" cy="189348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8D41D76-0DAE-4319-BFAF-FB6AC13A2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77" r="31856" b="31610"/>
              <a:stretch/>
            </p:blipFill>
            <p:spPr>
              <a:xfrm>
                <a:off x="6629891" y="3075878"/>
                <a:ext cx="2049309" cy="194421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8073525" y="2682766"/>
              <a:ext cx="6607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smtClean="0"/>
                <a:t>Cryostat</a:t>
              </a:r>
              <a:endParaRPr lang="en-GB" sz="1000" i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994069"/>
            <a:ext cx="1956658" cy="20037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81AF03-F8C1-4E70-8941-70C6E10F08EF}"/>
              </a:ext>
            </a:extLst>
          </p:cNvPr>
          <p:cNvSpPr txBox="1"/>
          <p:nvPr/>
        </p:nvSpPr>
        <p:spPr>
          <a:xfrm>
            <a:off x="2089671" y="658686"/>
            <a:ext cx="2210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Delphine </a:t>
            </a:r>
            <a:r>
              <a:rPr lang="en-US" b="1" dirty="0" err="1"/>
              <a:t>Baboulin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7200" y="5385333"/>
            <a:ext cx="9428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ID21 - station</a:t>
            </a:r>
            <a:endParaRPr lang="en-GB" sz="10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96839" y="2749289"/>
            <a:ext cx="875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ID03 - DMM</a:t>
            </a:r>
            <a:endParaRPr lang="en-GB" sz="1000" i="1" dirty="0"/>
          </a:p>
        </p:txBody>
      </p:sp>
    </p:spTree>
    <p:extLst>
      <p:ext uri="{BB962C8B-B14F-4D97-AF65-F5344CB8AC3E}">
        <p14:creationId xmlns:p14="http://schemas.microsoft.com/office/powerpoint/2010/main" val="22637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 / MEG / </a:t>
            </a:r>
            <a:r>
              <a:rPr lang="en-US" dirty="0" smtClean="0"/>
              <a:t>DPU </a:t>
            </a:r>
            <a:r>
              <a:rPr lang="en-US" dirty="0"/>
              <a:t>/ drafting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078CC6E-E14C-4F93-ABAC-B9A68AB05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5" t="7560" r="14586" b="37001"/>
          <a:stretch/>
        </p:blipFill>
        <p:spPr>
          <a:xfrm>
            <a:off x="323528" y="769268"/>
            <a:ext cx="1584176" cy="1991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27C2EF-8CA9-42C4-B99B-9C16C3176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11382" r="7264" b="4198"/>
          <a:stretch/>
        </p:blipFill>
        <p:spPr>
          <a:xfrm>
            <a:off x="60233" y="3473735"/>
            <a:ext cx="3178631" cy="2129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8051F-4A8B-4A6B-BD72-13B6A3EE6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0897" r="11343"/>
          <a:stretch/>
        </p:blipFill>
        <p:spPr>
          <a:xfrm>
            <a:off x="2073579" y="1227565"/>
            <a:ext cx="2018501" cy="1568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58936F-DF27-40E7-A5C5-EFBF868D6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906" y="2495421"/>
            <a:ext cx="2330570" cy="2324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E2580A-D731-41D0-84D9-DC79D7D269A0}"/>
              </a:ext>
            </a:extLst>
          </p:cNvPr>
          <p:cNvSpPr txBox="1"/>
          <p:nvPr/>
        </p:nvSpPr>
        <p:spPr>
          <a:xfrm>
            <a:off x="1915689" y="740516"/>
            <a:ext cx="21852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Christopher Rossi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91889" y="2377704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Cooling absorber</a:t>
            </a:r>
            <a:endParaRPr lang="en-GB" sz="10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72680" y="4696529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ID26 – </a:t>
            </a:r>
            <a:r>
              <a:rPr lang="en-US" sz="1000" i="1" dirty="0" err="1" smtClean="0"/>
              <a:t>Xtal</a:t>
            </a:r>
            <a:r>
              <a:rPr lang="en-US" sz="1000" i="1" dirty="0" smtClean="0"/>
              <a:t> support</a:t>
            </a:r>
            <a:endParaRPr lang="en-GB" sz="10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9082" y="5356416"/>
            <a:ext cx="1439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Electronics integration</a:t>
            </a:r>
            <a:endParaRPr lang="en-GB" sz="1000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4962413" y="740516"/>
            <a:ext cx="3703052" cy="4517287"/>
            <a:chOff x="4962413" y="740516"/>
            <a:chExt cx="3703052" cy="45172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144BA2-3B9D-414D-8629-1AA2032199FE}"/>
                </a:ext>
              </a:extLst>
            </p:cNvPr>
            <p:cNvSpPr txBox="1"/>
            <p:nvPr/>
          </p:nvSpPr>
          <p:spPr>
            <a:xfrm>
              <a:off x="5368731" y="4887687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Florian </a:t>
              </a:r>
              <a:r>
                <a:rPr lang="en-US" b="1" dirty="0" err="1"/>
                <a:t>Banos</a:t>
              </a:r>
              <a:endParaRPr lang="en-US" b="1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853DC5-676E-48F4-9800-4EE52F32E25B}"/>
                </a:ext>
              </a:extLst>
            </p:cNvPr>
            <p:cNvSpPr/>
            <p:nvPr/>
          </p:nvSpPr>
          <p:spPr>
            <a:xfrm>
              <a:off x="4962413" y="3939981"/>
              <a:ext cx="205174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Newcomer Arrived </a:t>
              </a:r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baseline="30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October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E98C51-F065-4BB4-9C9B-3342D58D6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3" r="21378" b="6437"/>
            <a:stretch/>
          </p:blipFill>
          <p:spPr>
            <a:xfrm>
              <a:off x="7092280" y="3266267"/>
              <a:ext cx="1501889" cy="199153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2080" y="740516"/>
              <a:ext cx="1722077" cy="263111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48264" y="1777380"/>
              <a:ext cx="1717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ASD projects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9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 / MEG / </a:t>
            </a:r>
            <a:r>
              <a:rPr lang="en-US" dirty="0" smtClean="0">
                <a:solidFill>
                  <a:srgbClr val="FF0000"/>
                </a:solidFill>
              </a:rPr>
              <a:t>DPU</a:t>
            </a:r>
            <a:r>
              <a:rPr lang="en-US" dirty="0" smtClean="0"/>
              <a:t> </a:t>
            </a:r>
            <a:r>
              <a:rPr lang="en-US" dirty="0"/>
              <a:t>/ CAD management &amp; procurement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grpSp>
        <p:nvGrpSpPr>
          <p:cNvPr id="6" name="Group 5"/>
          <p:cNvGrpSpPr/>
          <p:nvPr/>
        </p:nvGrpSpPr>
        <p:grpSpPr>
          <a:xfrm>
            <a:off x="4386170" y="650581"/>
            <a:ext cx="4631756" cy="4827323"/>
            <a:chOff x="4386170" y="650581"/>
            <a:chExt cx="4631756" cy="482732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144BA2-3B9D-414D-8629-1AA2032199FE}"/>
                </a:ext>
              </a:extLst>
            </p:cNvPr>
            <p:cNvSpPr txBox="1"/>
            <p:nvPr/>
          </p:nvSpPr>
          <p:spPr>
            <a:xfrm>
              <a:off x="6516216" y="4831573"/>
              <a:ext cx="25017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Pierre Yves Lacombe</a:t>
              </a:r>
            </a:p>
            <a:p>
              <a:r>
                <a:rPr lang="en-US" dirty="0"/>
                <a:t>procurement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C368A7-28AB-4B31-BBA2-D291D4E4D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0" t="22280" r="23120" b="36140"/>
            <a:stretch/>
          </p:blipFill>
          <p:spPr>
            <a:xfrm>
              <a:off x="6660231" y="2455309"/>
              <a:ext cx="2160241" cy="23762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EF87D9-E1A0-4FAF-A43E-9ED532B4B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6170" y="2569468"/>
              <a:ext cx="2017963" cy="269412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40C9EF-203C-4F8B-A3F7-0A8D48CB4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60279" y="334310"/>
              <a:ext cx="1897625" cy="253016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79512" y="683374"/>
            <a:ext cx="4434971" cy="4896490"/>
            <a:chOff x="179512" y="683374"/>
            <a:chExt cx="4434971" cy="48964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E2580A-D731-41D0-84D9-DC79D7D269A0}"/>
                </a:ext>
              </a:extLst>
            </p:cNvPr>
            <p:cNvSpPr txBox="1"/>
            <p:nvPr/>
          </p:nvSpPr>
          <p:spPr>
            <a:xfrm>
              <a:off x="198001" y="2877013"/>
              <a:ext cx="17620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Ludovic</a:t>
              </a:r>
              <a:r>
                <a:rPr lang="en-US" b="1" dirty="0"/>
                <a:t> Sipos</a:t>
              </a:r>
            </a:p>
            <a:p>
              <a:r>
                <a:rPr lang="en-US" dirty="0"/>
                <a:t>Cad manager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F27D71-2655-4B01-8EFC-11AB756F6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98" t="13418" r="25898" b="47523"/>
            <a:stretch/>
          </p:blipFill>
          <p:spPr>
            <a:xfrm>
              <a:off x="323528" y="683374"/>
              <a:ext cx="2066172" cy="223224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4609A9-2454-4D06-A262-D19EF8029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01" y="3996584"/>
              <a:ext cx="2257425" cy="14287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031" y="4585691"/>
              <a:ext cx="874064" cy="99417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1A129D8-40F1-483B-967B-7D0677B9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554401"/>
              <a:ext cx="3154288" cy="6486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419225" y="1064983"/>
              <a:ext cx="2195258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55 SW </a:t>
              </a:r>
              <a:r>
                <a:rPr lang="en-US" dirty="0" err="1" smtClean="0"/>
                <a:t>licences</a:t>
              </a:r>
              <a:r>
                <a:rPr lang="en-US" dirty="0" smtClean="0"/>
                <a:t> – 250 users</a:t>
              </a:r>
            </a:p>
            <a:p>
              <a:r>
                <a:rPr lang="en-US" dirty="0" smtClean="0"/>
                <a:t>55 EPDM </a:t>
              </a:r>
              <a:r>
                <a:rPr lang="en-US" dirty="0" err="1" smtClean="0"/>
                <a:t>licences</a:t>
              </a:r>
              <a:endParaRPr lang="en-US" dirty="0" smtClean="0"/>
            </a:p>
            <a:p>
              <a:r>
                <a:rPr lang="en-US" dirty="0" smtClean="0"/>
                <a:t>180 users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6246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01648">
            <a:off x="2275512" y="1207386"/>
            <a:ext cx="2294637" cy="2671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990" y="2672008"/>
            <a:ext cx="2975567" cy="270125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ISDD / MEG / </a:t>
            </a:r>
            <a:r>
              <a:rPr lang="en-US" dirty="0" smtClean="0">
                <a:solidFill>
                  <a:srgbClr val="FF0000"/>
                </a:solidFill>
              </a:rPr>
              <a:t>DPU</a:t>
            </a:r>
            <a:r>
              <a:rPr lang="en-US" dirty="0" smtClean="0"/>
              <a:t> /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2580A-D731-41D0-84D9-DC79D7D269A0}"/>
              </a:ext>
            </a:extLst>
          </p:cNvPr>
          <p:cNvSpPr txBox="1"/>
          <p:nvPr/>
        </p:nvSpPr>
        <p:spPr>
          <a:xfrm>
            <a:off x="467545" y="3195567"/>
            <a:ext cx="23006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Loiacono</a:t>
            </a:r>
            <a:r>
              <a:rPr lang="en-US" b="1" dirty="0" smtClean="0"/>
              <a:t> Laurence</a:t>
            </a:r>
            <a:endParaRPr lang="en-US" b="1" dirty="0"/>
          </a:p>
          <a:p>
            <a:r>
              <a:rPr lang="en-US" dirty="0" err="1" smtClean="0"/>
              <a:t>Assistante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840" r="9680" b="34020"/>
          <a:stretch/>
        </p:blipFill>
        <p:spPr>
          <a:xfrm rot="10800000" flipV="1">
            <a:off x="539552" y="922701"/>
            <a:ext cx="1944216" cy="232358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436096" y="1129308"/>
            <a:ext cx="3073750" cy="3905195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 </a:t>
            </a:r>
            <a:r>
              <a:rPr lang="en-US" dirty="0"/>
              <a:t>External </a:t>
            </a:r>
            <a:r>
              <a:rPr lang="en-US" dirty="0" smtClean="0"/>
              <a:t>companies</a:t>
            </a:r>
          </a:p>
          <a:p>
            <a:pPr algn="ctr"/>
            <a:r>
              <a:rPr lang="en-US" dirty="0" smtClean="0"/>
              <a:t>(3 persons in total)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Budget:</a:t>
            </a:r>
          </a:p>
          <a:p>
            <a:pPr algn="ctr"/>
            <a:r>
              <a:rPr lang="en-US" dirty="0" smtClean="0"/>
              <a:t> ~ 300-500k€ / 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4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1331639" y="637254"/>
            <a:ext cx="6480720" cy="4620513"/>
          </a:xfrm>
        </p:spPr>
        <p:txBody>
          <a:bodyPr>
            <a:normAutofit/>
          </a:bodyPr>
          <a:lstStyle/>
          <a:p>
            <a:pPr algn="ctr"/>
            <a:endParaRPr lang="en-US" sz="3750" dirty="0"/>
          </a:p>
          <a:p>
            <a:pPr algn="ctr"/>
            <a:endParaRPr lang="en-US" sz="375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dirty="0" err="1">
                <a:solidFill>
                  <a:srgbClr val="FF0000"/>
                </a:solidFill>
              </a:rPr>
              <a:t>pamu</a:t>
            </a:r>
            <a:r>
              <a:rPr lang="en-US" dirty="0"/>
              <a:t> - </a:t>
            </a:r>
            <a:r>
              <a:rPr lang="en-GB" dirty="0"/>
              <a:t>Precision Adjustment &amp; Machining Unit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8CBF1-A081-400E-B450-41C49F765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354" y="4360938"/>
            <a:ext cx="1867648" cy="1055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A4F81-D0B8-4758-8234-3DEA0991D23E}"/>
              </a:ext>
            </a:extLst>
          </p:cNvPr>
          <p:cNvSpPr txBox="1"/>
          <p:nvPr/>
        </p:nvSpPr>
        <p:spPr>
          <a:xfrm>
            <a:off x="6344259" y="3965134"/>
            <a:ext cx="9012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ID27 KB</a:t>
            </a:r>
            <a:endParaRPr lang="fr-FR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AA4F0-B7D9-4CC1-85A8-D6FA635B28BB}"/>
              </a:ext>
            </a:extLst>
          </p:cNvPr>
          <p:cNvSpPr txBox="1"/>
          <p:nvPr/>
        </p:nvSpPr>
        <p:spPr>
          <a:xfrm>
            <a:off x="971195" y="557210"/>
            <a:ext cx="72608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The main mission of the </a:t>
            </a:r>
            <a:r>
              <a:rPr lang="en-GB" sz="1500" b="1" dirty="0"/>
              <a:t>Precision Adjustment &amp; Machining Unit</a:t>
            </a:r>
          </a:p>
          <a:p>
            <a:endParaRPr lang="en-GB" sz="1500" b="1" dirty="0"/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GB" sz="1500" b="1" dirty="0"/>
              <a:t> Assemble and test high precision instrumentation </a:t>
            </a:r>
            <a:r>
              <a:rPr lang="en-GB" sz="1500" dirty="0"/>
              <a:t>( DCM, MML, KB, etc … )</a:t>
            </a:r>
          </a:p>
          <a:p>
            <a:endParaRPr lang="en-GB" sz="1500" dirty="0"/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GB" sz="1500" b="1" dirty="0"/>
              <a:t>Manage</a:t>
            </a:r>
            <a:r>
              <a:rPr lang="en-GB" sz="1500" dirty="0"/>
              <a:t> </a:t>
            </a:r>
            <a:r>
              <a:rPr lang="en-GB" sz="1500" b="1" dirty="0"/>
              <a:t>standard Beamline instruments </a:t>
            </a:r>
            <a:r>
              <a:rPr lang="en-GB" sz="1500" dirty="0"/>
              <a:t>(slits, attenuators, shutters, photon absorbers, etc…)</a:t>
            </a:r>
          </a:p>
          <a:p>
            <a:pPr marL="285739" indent="-285739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85739" indent="-285739">
              <a:buFont typeface="Arial" panose="020B0604020202020204" pitchFamily="34" charset="0"/>
              <a:buChar char="•"/>
            </a:pPr>
            <a:r>
              <a:rPr lang="en-GB" sz="1500" b="1" dirty="0"/>
              <a:t>Produce urgent machined components either in-house or through subcontractors</a:t>
            </a:r>
            <a:endParaRPr lang="en-GB" sz="1500" dirty="0"/>
          </a:p>
          <a:p>
            <a:endParaRPr lang="fr-FR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CA7EF7-265D-4AAF-AE20-E8F0FE36CFBA}"/>
              </a:ext>
            </a:extLst>
          </p:cNvPr>
          <p:cNvSpPr txBox="1"/>
          <p:nvPr/>
        </p:nvSpPr>
        <p:spPr>
          <a:xfrm>
            <a:off x="4275979" y="2657084"/>
            <a:ext cx="6238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DCM</a:t>
            </a:r>
            <a:endParaRPr lang="fr-FR" sz="15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B812C5-5EF1-4988-80F7-52449952D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421" y="3031804"/>
            <a:ext cx="2002833" cy="23991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5D8ADE-CE99-4537-83F6-3480DDB53958}"/>
              </a:ext>
            </a:extLst>
          </p:cNvPr>
          <p:cNvSpPr txBox="1"/>
          <p:nvPr/>
        </p:nvSpPr>
        <p:spPr>
          <a:xfrm>
            <a:off x="1504298" y="2656212"/>
            <a:ext cx="14494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Machining part</a:t>
            </a:r>
            <a:endParaRPr lang="fr-FR" sz="15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5D4342-35F2-46AA-A280-44504E5A8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04" y="3035627"/>
            <a:ext cx="1166852" cy="9309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3BA9EB-FFC5-49F7-8CA5-8DC527E7F815}"/>
              </a:ext>
            </a:extLst>
          </p:cNvPr>
          <p:cNvSpPr txBox="1"/>
          <p:nvPr/>
        </p:nvSpPr>
        <p:spPr>
          <a:xfrm>
            <a:off x="5926857" y="2504282"/>
            <a:ext cx="22755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Giovanni </a:t>
            </a:r>
            <a:r>
              <a:rPr lang="en-US" sz="1500" dirty="0" err="1"/>
              <a:t>Malandrino</a:t>
            </a:r>
            <a:endParaRPr lang="en-US" sz="1500" dirty="0"/>
          </a:p>
          <a:p>
            <a:r>
              <a:rPr lang="en-US" sz="1500" dirty="0"/>
              <a:t>      Team Leader </a:t>
            </a:r>
            <a:endParaRPr lang="fr-FR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038A6-972E-4FCA-808C-C24DEFFDB9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003" y="3337026"/>
            <a:ext cx="2373373" cy="178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1304934" y="566900"/>
            <a:ext cx="6480720" cy="4620513"/>
          </a:xfrm>
        </p:spPr>
        <p:txBody>
          <a:bodyPr>
            <a:normAutofit/>
          </a:bodyPr>
          <a:lstStyle/>
          <a:p>
            <a:pPr algn="ctr"/>
            <a:endParaRPr lang="en-US" sz="3750" dirty="0"/>
          </a:p>
          <a:p>
            <a:pPr algn="ctr"/>
            <a:endParaRPr lang="en-US" sz="3750" dirty="0"/>
          </a:p>
          <a:p>
            <a:pPr algn="ctr"/>
            <a:endParaRPr lang="en-US" sz="3750" dirty="0"/>
          </a:p>
          <a:p>
            <a:pPr algn="ctr"/>
            <a:endParaRPr lang="en-US" sz="2667" dirty="0"/>
          </a:p>
          <a:p>
            <a:pPr algn="ctr"/>
            <a:endParaRPr lang="en-US" sz="2667" dirty="0"/>
          </a:p>
          <a:p>
            <a:pPr algn="ctr"/>
            <a:endParaRPr lang="en-US" sz="2667" dirty="0"/>
          </a:p>
          <a:p>
            <a:pPr algn="ctr"/>
            <a:endParaRPr lang="en-US" sz="2667" dirty="0"/>
          </a:p>
          <a:p>
            <a:pPr algn="ctr"/>
            <a:endParaRPr lang="en-US" sz="2667" dirty="0"/>
          </a:p>
          <a:p>
            <a:pPr algn="ctr"/>
            <a:endParaRPr lang="en-GB" sz="2667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PAMU</a:t>
            </a:r>
            <a:r>
              <a:rPr lang="en-US" dirty="0"/>
              <a:t> : machining workshop 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C631D8-A912-4B9C-ACA7-AC7D42E9A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4659" y="1860854"/>
            <a:ext cx="1882731" cy="1412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010623-C196-43B1-AFE8-54F5D3DEBB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6818" y="1813790"/>
            <a:ext cx="1882731" cy="1412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4D4CF0-43FB-4E3F-87F3-DC0D82E05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470" y="3823714"/>
            <a:ext cx="1478493" cy="12538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BE02C7-2181-4E54-97DE-FDD31A26A501}"/>
              </a:ext>
            </a:extLst>
          </p:cNvPr>
          <p:cNvSpPr txBox="1"/>
          <p:nvPr/>
        </p:nvSpPr>
        <p:spPr>
          <a:xfrm>
            <a:off x="1261591" y="623403"/>
            <a:ext cx="54490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The machining team is specialized in high accuracy parts </a:t>
            </a:r>
          </a:p>
          <a:p>
            <a:r>
              <a:rPr lang="en-US" sz="1500" dirty="0"/>
              <a:t> </a:t>
            </a:r>
            <a:r>
              <a:rPr lang="en-US" sz="1500" dirty="0" err="1"/>
              <a:t>Valérie</a:t>
            </a:r>
            <a:r>
              <a:rPr lang="en-US" sz="1500" dirty="0"/>
              <a:t> manages the subcontracting activity and procurement</a:t>
            </a:r>
            <a:endParaRPr lang="fr-FR" sz="15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F314D4-BFD5-49DD-98E8-E46D570289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1130" y="1813789"/>
            <a:ext cx="1882731" cy="1412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537CAE-F251-46D3-943B-E62A5849C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987" y="3762530"/>
            <a:ext cx="1537679" cy="13150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03251D-3F13-4D94-AD95-42FDB5380AA2}"/>
              </a:ext>
            </a:extLst>
          </p:cNvPr>
          <p:cNvSpPr txBox="1"/>
          <p:nvPr/>
        </p:nvSpPr>
        <p:spPr>
          <a:xfrm>
            <a:off x="4681295" y="5083739"/>
            <a:ext cx="17688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DCM- UHV below</a:t>
            </a:r>
            <a:endParaRPr lang="fr-FR" sz="15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73A5F24-A5F1-4E83-B56C-3E095279F5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41" y="1618030"/>
            <a:ext cx="1412049" cy="18827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53B0DA4-DCCE-44C5-BC01-231C6312206E}"/>
              </a:ext>
            </a:extLst>
          </p:cNvPr>
          <p:cNvSpPr txBox="1"/>
          <p:nvPr/>
        </p:nvSpPr>
        <p:spPr>
          <a:xfrm>
            <a:off x="1256314" y="5052300"/>
            <a:ext cx="175080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Sample environment</a:t>
            </a:r>
            <a:endParaRPr lang="fr-FR" sz="1333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C8FF98-EBAA-4D83-8A2A-598BA53EB08F}"/>
              </a:ext>
            </a:extLst>
          </p:cNvPr>
          <p:cNvSpPr txBox="1"/>
          <p:nvPr/>
        </p:nvSpPr>
        <p:spPr>
          <a:xfrm>
            <a:off x="1395873" y="1225799"/>
            <a:ext cx="12666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Arnaud Brun</a:t>
            </a:r>
            <a:endParaRPr lang="fr-FR" sz="15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F49138-AF66-476A-83B8-A22B8ABC6001}"/>
              </a:ext>
            </a:extLst>
          </p:cNvPr>
          <p:cNvSpPr txBox="1"/>
          <p:nvPr/>
        </p:nvSpPr>
        <p:spPr>
          <a:xfrm>
            <a:off x="3099738" y="1237052"/>
            <a:ext cx="13644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Pierre </a:t>
            </a:r>
            <a:r>
              <a:rPr lang="en-US" sz="1500" dirty="0" err="1"/>
              <a:t>Haubin</a:t>
            </a:r>
            <a:endParaRPr lang="fr-FR" sz="15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F3708B-CD3C-4079-9E58-76233E7610FD}"/>
              </a:ext>
            </a:extLst>
          </p:cNvPr>
          <p:cNvSpPr txBox="1"/>
          <p:nvPr/>
        </p:nvSpPr>
        <p:spPr>
          <a:xfrm>
            <a:off x="4634424" y="1237052"/>
            <a:ext cx="18165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Dominique </a:t>
            </a:r>
            <a:r>
              <a:rPr lang="en-US" sz="1500" dirty="0" err="1"/>
              <a:t>Rolhion</a:t>
            </a:r>
            <a:endParaRPr lang="fr-FR" sz="15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01F453-E6A1-486A-9E22-903A73BF35E4}"/>
              </a:ext>
            </a:extLst>
          </p:cNvPr>
          <p:cNvSpPr txBox="1"/>
          <p:nvPr/>
        </p:nvSpPr>
        <p:spPr>
          <a:xfrm>
            <a:off x="6450169" y="1237052"/>
            <a:ext cx="17573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Valérie </a:t>
            </a:r>
            <a:r>
              <a:rPr lang="en-US" sz="1500" dirty="0" err="1"/>
              <a:t>Bergerioux</a:t>
            </a:r>
            <a:endParaRPr lang="fr-FR" sz="15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27FFB-16FD-4F0B-8A97-48AE2DBDBDC3}"/>
              </a:ext>
            </a:extLst>
          </p:cNvPr>
          <p:cNvSpPr txBox="1"/>
          <p:nvPr/>
        </p:nvSpPr>
        <p:spPr>
          <a:xfrm>
            <a:off x="3220964" y="5070641"/>
            <a:ext cx="12650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 V – HRC 60</a:t>
            </a:r>
            <a:endParaRPr lang="fr-FR" sz="15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16A5F48-221D-437A-8FCD-17C6DDDE0F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" r="22913" b="-3305"/>
          <a:stretch/>
        </p:blipFill>
        <p:spPr>
          <a:xfrm>
            <a:off x="6548555" y="3743366"/>
            <a:ext cx="1622865" cy="1315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0E9C03-1BEF-421E-B194-277B1B0C02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5352" y="3780219"/>
            <a:ext cx="1489736" cy="1117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1667" y="5340193"/>
            <a:ext cx="52421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Key figures = up to 200 projects and 120K€/subcontracting </a:t>
            </a:r>
            <a:endParaRPr lang="en-GB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77CD3305-1073-4CBF-8AC0-E02560D4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Pamu</a:t>
            </a:r>
            <a:r>
              <a:rPr lang="en-US" dirty="0"/>
              <a:t> : assembly lab</a:t>
            </a:r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E9FBC3-6112-4419-9E86-FB991D33B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0" y="1472001"/>
            <a:ext cx="2950307" cy="1962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602E0-8B8A-42EC-BD1E-4D26E97B7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 b="14197"/>
          <a:stretch/>
        </p:blipFill>
        <p:spPr>
          <a:xfrm>
            <a:off x="1211627" y="1452272"/>
            <a:ext cx="1479038" cy="1982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BDD024-5837-4AA8-9E50-2E07F7D13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7" y="1474770"/>
            <a:ext cx="1479038" cy="19720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A383BF7-CA36-499E-9902-05B54927F8AD}"/>
              </a:ext>
            </a:extLst>
          </p:cNvPr>
          <p:cNvSpPr txBox="1"/>
          <p:nvPr/>
        </p:nvSpPr>
        <p:spPr>
          <a:xfrm>
            <a:off x="1431023" y="1118456"/>
            <a:ext cx="11446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Eve Di-Vita</a:t>
            </a:r>
            <a:endParaRPr lang="fr-FR" sz="15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6E983A-AEF7-4F8B-90E2-61694C96D105}"/>
              </a:ext>
            </a:extLst>
          </p:cNvPr>
          <p:cNvSpPr txBox="1"/>
          <p:nvPr/>
        </p:nvSpPr>
        <p:spPr>
          <a:xfrm>
            <a:off x="6267195" y="1155809"/>
            <a:ext cx="15151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Cédric </a:t>
            </a:r>
            <a:r>
              <a:rPr lang="en-US" sz="1500" dirty="0" err="1"/>
              <a:t>Régaldo</a:t>
            </a:r>
            <a:endParaRPr lang="fr-FR" sz="1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DE8FF2-F712-452B-8654-0A92231DEC15}"/>
              </a:ext>
            </a:extLst>
          </p:cNvPr>
          <p:cNvSpPr txBox="1"/>
          <p:nvPr/>
        </p:nvSpPr>
        <p:spPr>
          <a:xfrm>
            <a:off x="2941310" y="1122814"/>
            <a:ext cx="1728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Rodolphe </a:t>
            </a:r>
            <a:r>
              <a:rPr lang="en-US" sz="1500" dirty="0" err="1"/>
              <a:t>Grivelet</a:t>
            </a:r>
            <a:endParaRPr lang="fr-FR" sz="15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AF17B4-5EA3-426C-B25B-305EB3922D76}"/>
              </a:ext>
            </a:extLst>
          </p:cNvPr>
          <p:cNvSpPr txBox="1"/>
          <p:nvPr/>
        </p:nvSpPr>
        <p:spPr>
          <a:xfrm>
            <a:off x="1212480" y="3457375"/>
            <a:ext cx="136287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ID21 NANO KB</a:t>
            </a:r>
            <a:endParaRPr lang="fr-FR" sz="1333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844597-CDC1-41BD-A1EB-1AFAAF7953C2}"/>
              </a:ext>
            </a:extLst>
          </p:cNvPr>
          <p:cNvSpPr txBox="1"/>
          <p:nvPr/>
        </p:nvSpPr>
        <p:spPr>
          <a:xfrm>
            <a:off x="4027636" y="3456778"/>
            <a:ext cx="6126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MML</a:t>
            </a:r>
            <a:endParaRPr lang="fr-FR" sz="15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652216-5D47-49F9-9E09-237BC32BFA04}"/>
              </a:ext>
            </a:extLst>
          </p:cNvPr>
          <p:cNvSpPr txBox="1"/>
          <p:nvPr/>
        </p:nvSpPr>
        <p:spPr>
          <a:xfrm>
            <a:off x="947076" y="629301"/>
            <a:ext cx="710162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The main activities are the Opto-</a:t>
            </a:r>
            <a:r>
              <a:rPr lang="en-US" sz="1500" dirty="0" err="1"/>
              <a:t>Mecanique</a:t>
            </a:r>
            <a:r>
              <a:rPr lang="en-US" sz="1500" dirty="0"/>
              <a:t> assembly &amp; Cryocooler Maintenance</a:t>
            </a:r>
            <a:endParaRPr lang="fr-FR" sz="15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08620E1-7635-402F-BA0C-5A8C3A4554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4" t="1136" r="3438" b="31397"/>
          <a:stretch/>
        </p:blipFill>
        <p:spPr>
          <a:xfrm rot="5400000">
            <a:off x="6263983" y="3732466"/>
            <a:ext cx="1569150" cy="13527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6FB03FD-9ED2-485C-B75C-FB5A3795C942}"/>
              </a:ext>
            </a:extLst>
          </p:cNvPr>
          <p:cNvSpPr txBox="1"/>
          <p:nvPr/>
        </p:nvSpPr>
        <p:spPr>
          <a:xfrm>
            <a:off x="6573972" y="5215769"/>
            <a:ext cx="101021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Cryocooler</a:t>
            </a:r>
            <a:endParaRPr lang="fr-FR" sz="1333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8E702DF-3925-413D-99DD-AF7B575A1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854" y="3817607"/>
            <a:ext cx="1185103" cy="145889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73C1A00-F2EE-4CCC-B193-5ABC34F05563}"/>
              </a:ext>
            </a:extLst>
          </p:cNvPr>
          <p:cNvSpPr txBox="1"/>
          <p:nvPr/>
        </p:nvSpPr>
        <p:spPr>
          <a:xfrm>
            <a:off x="971601" y="5356833"/>
            <a:ext cx="17203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/>
              <a:t>BM18 Cross Lenses</a:t>
            </a:r>
            <a:endParaRPr lang="fr-FR" sz="1333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337B916-82C4-44BF-860A-85695F36A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408" y="3772333"/>
            <a:ext cx="2087685" cy="1555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43181-D4EA-4709-A049-FFA3E2F51BF3}"/>
              </a:ext>
            </a:extLst>
          </p:cNvPr>
          <p:cNvSpPr txBox="1"/>
          <p:nvPr/>
        </p:nvSpPr>
        <p:spPr>
          <a:xfrm>
            <a:off x="4371080" y="1472001"/>
            <a:ext cx="118173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Clean room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9964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&amp; Conclusions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 flipH="1">
            <a:off x="899592" y="911250"/>
            <a:ext cx="6651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We're facing the same challenges as 15 years ago, only </a:t>
            </a:r>
            <a:r>
              <a:rPr lang="en-US" dirty="0" smtClean="0"/>
              <a:t>more difficult.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With continued improvements of optics and insertion device technologies the beam is getting smaller and smaller while beam power density is getting higher and higher (800 W/mm2)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99592" y="249746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=&gt; We need higher-precision mechanisms that are even more compact and sometimes even faster.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1070" y="3269145"/>
            <a:ext cx="720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=&gt; We have a much better </a:t>
            </a:r>
            <a:r>
              <a:rPr lang="en-US" dirty="0" smtClean="0"/>
              <a:t>organization </a:t>
            </a:r>
            <a:r>
              <a:rPr lang="en-US" dirty="0"/>
              <a:t>(ISDD) and we have gained </a:t>
            </a:r>
            <a:r>
              <a:rPr lang="en-US" dirty="0" smtClean="0"/>
              <a:t>expertise </a:t>
            </a:r>
            <a:r>
              <a:rPr lang="en-US" dirty="0"/>
              <a:t>with </a:t>
            </a:r>
            <a:r>
              <a:rPr lang="en-US" dirty="0" smtClean="0"/>
              <a:t>modelling (beam &amp; mechanisms) and  real-time control. We have Projects </a:t>
            </a:r>
            <a:r>
              <a:rPr lang="en-US" dirty="0"/>
              <a:t>that are already working well (DCM/</a:t>
            </a:r>
            <a:r>
              <a:rPr lang="en-US" dirty="0" err="1"/>
              <a:t>nano</a:t>
            </a:r>
            <a:r>
              <a:rPr lang="en-US" dirty="0"/>
              <a:t> </a:t>
            </a:r>
            <a:r>
              <a:rPr lang="en-US" dirty="0" smtClean="0"/>
              <a:t>station/beamlines). We have to develop/test new actuators and new on-line measurement system.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4850257"/>
            <a:ext cx="607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 We need ambitious beamline projects to move forward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149" y="3505572"/>
            <a:ext cx="1762807" cy="16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7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ORGANISATION AND STAFF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</a:t>
            </a:fld>
            <a:endParaRPr lang="en-US" noProof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96" y="697260"/>
            <a:ext cx="1656184" cy="3659012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134392" y="3845978"/>
            <a:ext cx="1368152" cy="1200329"/>
          </a:xfrm>
          <a:prstGeom prst="rect">
            <a:avLst/>
          </a:prstGeom>
          <a:solidFill>
            <a:srgbClr val="FFFFCC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Expertise in calculations, visible optics, tests and </a:t>
            </a:r>
            <a:r>
              <a:rPr lang="en-US" sz="1200" b="1" i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optimisation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precision motion systems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697260"/>
            <a:ext cx="1889700" cy="3914378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876184" y="3937620"/>
            <a:ext cx="1680931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Drawings, CAD, Procurement assistance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77" y="698167"/>
            <a:ext cx="1922431" cy="3838346"/>
          </a:xfrm>
          <a:prstGeom prst="rect">
            <a:avLst/>
          </a:prstGeom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68506" y="4506365"/>
            <a:ext cx="1793372" cy="692497"/>
          </a:xfrm>
          <a:prstGeom prst="rect">
            <a:avLst/>
          </a:prstGeom>
          <a:solidFill>
            <a:srgbClr val="FFFFCC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3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Engineering projects for the beamlines and the accelerators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666638" y="4665964"/>
            <a:ext cx="2912361" cy="931369"/>
            <a:chOff x="3647952" y="4690236"/>
            <a:chExt cx="2912361" cy="93136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9840" r="9680" b="34020"/>
            <a:stretch/>
          </p:blipFill>
          <p:spPr>
            <a:xfrm rot="10800000" flipV="1">
              <a:off x="3647952" y="4690236"/>
              <a:ext cx="779304" cy="931369"/>
            </a:xfrm>
            <a:prstGeom prst="rect">
              <a:avLst/>
            </a:prstGeom>
            <a:ln>
              <a:solidFill>
                <a:srgbClr val="132577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4479743" y="5017421"/>
              <a:ext cx="2080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132577"/>
                  </a:solidFill>
                </a:rPr>
                <a:t>L. </a:t>
              </a:r>
              <a:r>
                <a:rPr lang="en-US" sz="1200" dirty="0" err="1" smtClean="0">
                  <a:solidFill>
                    <a:srgbClr val="132577"/>
                  </a:solidFill>
                </a:rPr>
                <a:t>Loiacono</a:t>
              </a:r>
              <a:r>
                <a:rPr lang="en-US" sz="1200" dirty="0" smtClean="0">
                  <a:solidFill>
                    <a:srgbClr val="132577"/>
                  </a:solidFill>
                </a:rPr>
                <a:t> – MEG </a:t>
              </a:r>
              <a:r>
                <a:rPr lang="en-US" sz="1200" dirty="0" err="1" smtClean="0">
                  <a:solidFill>
                    <a:srgbClr val="132577"/>
                  </a:solidFill>
                </a:rPr>
                <a:t>Assitant</a:t>
              </a:r>
              <a:endParaRPr lang="en-GB" sz="1200" dirty="0">
                <a:solidFill>
                  <a:srgbClr val="132577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804" y="707542"/>
            <a:ext cx="1842924" cy="3635871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974892" y="3894607"/>
            <a:ext cx="1601936" cy="461665"/>
          </a:xfrm>
          <a:prstGeom prst="rect">
            <a:avLst/>
          </a:prstGeom>
          <a:solidFill>
            <a:srgbClr val="FFFFCC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Mechanical Assembly, 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Machining</a:t>
            </a:r>
          </a:p>
        </p:txBody>
      </p:sp>
    </p:spTree>
    <p:extLst>
      <p:ext uri="{BB962C8B-B14F-4D97-AF65-F5344CB8AC3E}">
        <p14:creationId xmlns:p14="http://schemas.microsoft.com/office/powerpoint/2010/main" val="25592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21196"/>
            <a:ext cx="8236800" cy="496800"/>
          </a:xfrm>
        </p:spPr>
        <p:txBody>
          <a:bodyPr/>
          <a:lstStyle/>
          <a:p>
            <a:r>
              <a:rPr lang="en-US" dirty="0" smtClean="0"/>
              <a:t>ISDD 15 YEARS - MEG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15 years of ISDD – 11</a:t>
            </a:r>
            <a:r>
              <a:rPr lang="en-US" baseline="30000" noProof="0" smtClean="0"/>
              <a:t>th</a:t>
            </a:r>
            <a:r>
              <a:rPr lang="en-US" noProof="0" smtClean="0"/>
              <a:t> October 24 – L. Eybert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13284"/>
            <a:ext cx="8622471" cy="14542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67744" y="3505572"/>
            <a:ext cx="470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132577"/>
                </a:solidFill>
              </a:rPr>
              <a:t>THANK YOU FOR YOUR ATTENTION</a:t>
            </a:r>
            <a:endParaRPr lang="en-GB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9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460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– </a:t>
            </a:r>
            <a:r>
              <a:rPr lang="en-US" dirty="0">
                <a:solidFill>
                  <a:srgbClr val="FF0000"/>
                </a:solidFill>
              </a:rPr>
              <a:t>ENG. UNIT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2" y="1849388"/>
            <a:ext cx="8275365" cy="20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32127" y="769269"/>
            <a:ext cx="6626946" cy="4644653"/>
            <a:chOff x="1532127" y="769269"/>
            <a:chExt cx="6626946" cy="4644653"/>
          </a:xfrm>
        </p:grpSpPr>
        <p:sp>
          <p:nvSpPr>
            <p:cNvPr id="6" name="Hexagon 5"/>
            <p:cNvSpPr/>
            <p:nvPr/>
          </p:nvSpPr>
          <p:spPr>
            <a:xfrm>
              <a:off x="1532127" y="769269"/>
              <a:ext cx="6626946" cy="4644653"/>
            </a:xfrm>
            <a:prstGeom prst="hex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8" name="Straight Connector 7"/>
            <p:cNvCxnSpPr>
              <a:stCxn id="6" idx="4"/>
            </p:cNvCxnSpPr>
            <p:nvPr/>
          </p:nvCxnSpPr>
          <p:spPr>
            <a:xfrm>
              <a:off x="2701021" y="769270"/>
              <a:ext cx="782476" cy="774107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6" idx="1"/>
            </p:cNvCxnSpPr>
            <p:nvPr/>
          </p:nvCxnSpPr>
          <p:spPr>
            <a:xfrm>
              <a:off x="6372043" y="4540867"/>
              <a:ext cx="618137" cy="873054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6" idx="0"/>
            </p:cNvCxnSpPr>
            <p:nvPr/>
          </p:nvCxnSpPr>
          <p:spPr>
            <a:xfrm>
              <a:off x="7233333" y="3091595"/>
              <a:ext cx="92574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6" idx="2"/>
            </p:cNvCxnSpPr>
            <p:nvPr/>
          </p:nvCxnSpPr>
          <p:spPr>
            <a:xfrm flipH="1">
              <a:off x="2701021" y="4540867"/>
              <a:ext cx="782477" cy="873054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3"/>
            </p:cNvCxnSpPr>
            <p:nvPr/>
          </p:nvCxnSpPr>
          <p:spPr>
            <a:xfrm>
              <a:off x="1532127" y="3091595"/>
              <a:ext cx="1125235" cy="53838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6" idx="5"/>
            </p:cNvCxnSpPr>
            <p:nvPr/>
          </p:nvCxnSpPr>
          <p:spPr>
            <a:xfrm flipH="1">
              <a:off x="6290016" y="769269"/>
              <a:ext cx="700163" cy="989461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3918827" y="2589562"/>
            <a:ext cx="2193640" cy="93333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MEG – </a:t>
            </a:r>
            <a:r>
              <a:rPr lang="en-US" sz="1200" dirty="0" err="1" smtClean="0"/>
              <a:t>Eng</a:t>
            </a:r>
            <a:r>
              <a:rPr lang="en-US" sz="1200" dirty="0" smtClean="0"/>
              <a:t> </a:t>
            </a:r>
            <a:r>
              <a:rPr lang="en-US" sz="1200" dirty="0"/>
              <a:t>Unit</a:t>
            </a:r>
          </a:p>
          <a:p>
            <a:pPr algn="ctr"/>
            <a:r>
              <a:rPr lang="en-US" sz="1200" dirty="0" smtClean="0"/>
              <a:t>Project management </a:t>
            </a:r>
            <a:r>
              <a:rPr lang="en-US" sz="1200" dirty="0"/>
              <a:t>&amp; Mechanical design</a:t>
            </a:r>
            <a:endParaRPr lang="en-GB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25582" y="3118339"/>
            <a:ext cx="2094094" cy="2114996"/>
            <a:chOff x="2125582" y="3118339"/>
            <a:chExt cx="2094094" cy="2114996"/>
          </a:xfrm>
        </p:grpSpPr>
        <p:sp>
          <p:nvSpPr>
            <p:cNvPr id="28" name="TextBox 27"/>
            <p:cNvSpPr txBox="1"/>
            <p:nvPr/>
          </p:nvSpPr>
          <p:spPr>
            <a:xfrm rot="3771839">
              <a:off x="1374551" y="3869370"/>
              <a:ext cx="2114996" cy="612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Advanced Analysis     &amp; Precision u</a:t>
              </a:r>
              <a:r>
                <a:rPr lang="en-US" dirty="0"/>
                <a:t>nit</a:t>
              </a:r>
              <a:endParaRPr lang="en-GB" dirty="0"/>
            </a:p>
          </p:txBody>
        </p:sp>
        <p:sp>
          <p:nvSpPr>
            <p:cNvPr id="36" name="Left-Right Arrow 35"/>
            <p:cNvSpPr/>
            <p:nvPr/>
          </p:nvSpPr>
          <p:spPr>
            <a:xfrm rot="19804630">
              <a:off x="2699375" y="3330795"/>
              <a:ext cx="1520301" cy="8216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Calculation</a:t>
              </a:r>
              <a:endParaRPr lang="en-GB" sz="135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73331" y="954461"/>
            <a:ext cx="2062678" cy="2034206"/>
            <a:chOff x="2073331" y="954461"/>
            <a:chExt cx="2062678" cy="2034206"/>
          </a:xfrm>
        </p:grpSpPr>
        <p:sp>
          <p:nvSpPr>
            <p:cNvPr id="24" name="TextBox 23"/>
            <p:cNvSpPr txBox="1"/>
            <p:nvPr/>
          </p:nvSpPr>
          <p:spPr>
            <a:xfrm rot="17767736">
              <a:off x="1287061" y="1740731"/>
              <a:ext cx="2034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DEG/ACU-BCU/XOG</a:t>
              </a:r>
              <a:endParaRPr lang="en-US" sz="1200" dirty="0"/>
            </a:p>
            <a:p>
              <a:pPr algn="ctr"/>
              <a:r>
                <a:rPr lang="en-US" sz="1200" dirty="0" smtClean="0"/>
                <a:t>ISDD</a:t>
              </a:r>
              <a:endParaRPr lang="en-GB" sz="1200" dirty="0"/>
            </a:p>
          </p:txBody>
        </p:sp>
        <p:sp>
          <p:nvSpPr>
            <p:cNvPr id="37" name="Left-Right Arrow 36"/>
            <p:cNvSpPr/>
            <p:nvPr/>
          </p:nvSpPr>
          <p:spPr>
            <a:xfrm rot="1545609">
              <a:off x="2371842" y="2034608"/>
              <a:ext cx="1764167" cy="92491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Design (choice) </a:t>
              </a:r>
              <a:r>
                <a:rPr lang="en-US" sz="1200" dirty="0"/>
                <a:t>compatibility</a:t>
              </a:r>
              <a:endParaRPr lang="en-GB" sz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06940" y="769268"/>
            <a:ext cx="2121073" cy="1820260"/>
            <a:chOff x="3906940" y="769268"/>
            <a:chExt cx="2121073" cy="1820260"/>
          </a:xfrm>
        </p:grpSpPr>
        <p:sp>
          <p:nvSpPr>
            <p:cNvPr id="25" name="TextBox 24"/>
            <p:cNvSpPr txBox="1"/>
            <p:nvPr/>
          </p:nvSpPr>
          <p:spPr>
            <a:xfrm>
              <a:off x="3906940" y="769268"/>
              <a:ext cx="2121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Beamline/machine</a:t>
              </a:r>
              <a:endParaRPr lang="en-GB" dirty="0"/>
            </a:p>
          </p:txBody>
        </p:sp>
        <p:sp>
          <p:nvSpPr>
            <p:cNvPr id="38" name="Left-Right Arrow 37"/>
            <p:cNvSpPr/>
            <p:nvPr/>
          </p:nvSpPr>
          <p:spPr>
            <a:xfrm rot="4790738">
              <a:off x="3717435" y="1459347"/>
              <a:ext cx="1433213" cy="82714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Technical specification</a:t>
              </a:r>
              <a:endParaRPr lang="en-GB" sz="1200" dirty="0"/>
            </a:p>
          </p:txBody>
        </p:sp>
      </p:grpSp>
      <p:sp>
        <p:nvSpPr>
          <p:cNvPr id="39" name="Left-Right Arrow 38"/>
          <p:cNvSpPr/>
          <p:nvPr/>
        </p:nvSpPr>
        <p:spPr>
          <a:xfrm rot="16581092">
            <a:off x="4792288" y="1416151"/>
            <a:ext cx="1386149" cy="82714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Equipment installation</a:t>
            </a:r>
            <a:endParaRPr lang="en-GB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5966839" y="959778"/>
            <a:ext cx="1739460" cy="2596143"/>
            <a:chOff x="5966839" y="959778"/>
            <a:chExt cx="1739460" cy="2596143"/>
          </a:xfrm>
        </p:grpSpPr>
        <p:sp>
          <p:nvSpPr>
            <p:cNvPr id="30" name="TextBox 29"/>
            <p:cNvSpPr txBox="1"/>
            <p:nvPr/>
          </p:nvSpPr>
          <p:spPr>
            <a:xfrm rot="3812683">
              <a:off x="6233104" y="2082726"/>
              <a:ext cx="2596143" cy="35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Drafting, procurement </a:t>
              </a:r>
              <a:endParaRPr lang="en-GB" sz="1600" dirty="0"/>
            </a:p>
          </p:txBody>
        </p:sp>
        <p:sp>
          <p:nvSpPr>
            <p:cNvPr id="40" name="Left-Right Arrow 39"/>
            <p:cNvSpPr/>
            <p:nvPr/>
          </p:nvSpPr>
          <p:spPr>
            <a:xfrm rot="19684645">
              <a:off x="5966839" y="2040331"/>
              <a:ext cx="1395377" cy="8216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Design &amp; drawings</a:t>
              </a:r>
              <a:endParaRPr lang="en-GB" sz="135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50537" y="3292316"/>
            <a:ext cx="1741643" cy="1577485"/>
            <a:chOff x="5850537" y="3292316"/>
            <a:chExt cx="1741643" cy="1577485"/>
          </a:xfrm>
        </p:grpSpPr>
        <p:sp>
          <p:nvSpPr>
            <p:cNvPr id="29" name="TextBox 28"/>
            <p:cNvSpPr txBox="1"/>
            <p:nvPr/>
          </p:nvSpPr>
          <p:spPr>
            <a:xfrm rot="17770191">
              <a:off x="6618771" y="3896393"/>
              <a:ext cx="1577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PAMU / PEL </a:t>
              </a:r>
              <a:endParaRPr lang="en-GB" dirty="0"/>
            </a:p>
          </p:txBody>
        </p:sp>
        <p:sp>
          <p:nvSpPr>
            <p:cNvPr id="41" name="Left-Right Arrow 40"/>
            <p:cNvSpPr/>
            <p:nvPr/>
          </p:nvSpPr>
          <p:spPr>
            <a:xfrm rot="1886939">
              <a:off x="5850537" y="3351109"/>
              <a:ext cx="1527300" cy="8216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Mounting &amp; measurement</a:t>
              </a:r>
              <a:endParaRPr lang="en-GB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84729" y="3493541"/>
            <a:ext cx="3271224" cy="1963528"/>
            <a:chOff x="3384729" y="3493541"/>
            <a:chExt cx="3271224" cy="1963528"/>
          </a:xfrm>
        </p:grpSpPr>
        <p:sp>
          <p:nvSpPr>
            <p:cNvPr id="26" name="TextBox 25"/>
            <p:cNvSpPr txBox="1"/>
            <p:nvPr/>
          </p:nvSpPr>
          <p:spPr>
            <a:xfrm>
              <a:off x="4772943" y="5087737"/>
              <a:ext cx="676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TID</a:t>
              </a:r>
              <a:endParaRPr lang="en-GB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4729" y="4814302"/>
              <a:ext cx="3271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BIG         Vacuum group     ALGE</a:t>
              </a:r>
              <a:endParaRPr lang="en-GB" sz="1600" dirty="0"/>
            </a:p>
          </p:txBody>
        </p:sp>
        <p:sp>
          <p:nvSpPr>
            <p:cNvPr id="42" name="Left-Right Arrow 41"/>
            <p:cNvSpPr/>
            <p:nvPr/>
          </p:nvSpPr>
          <p:spPr>
            <a:xfrm rot="17474930">
              <a:off x="3701021" y="3789114"/>
              <a:ext cx="1410743" cy="81959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Buildings, Handling</a:t>
              </a:r>
              <a:endParaRPr lang="en-GB" sz="1350" dirty="0"/>
            </a:p>
          </p:txBody>
        </p:sp>
        <p:sp>
          <p:nvSpPr>
            <p:cNvPr id="43" name="Left-Right Arrow 42"/>
            <p:cNvSpPr/>
            <p:nvPr/>
          </p:nvSpPr>
          <p:spPr>
            <a:xfrm rot="4698799">
              <a:off x="4933733" y="3842148"/>
              <a:ext cx="1275350" cy="819598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Alignment</a:t>
              </a:r>
              <a:endParaRPr lang="en-GB" sz="1200" dirty="0"/>
            </a:p>
          </p:txBody>
        </p:sp>
      </p:grpSp>
      <p:sp>
        <p:nvSpPr>
          <p:cNvPr id="52" name="TextBox 51"/>
          <p:cNvSpPr txBox="1"/>
          <p:nvPr/>
        </p:nvSpPr>
        <p:spPr>
          <a:xfrm rot="16200000">
            <a:off x="-1540695" y="2684103"/>
            <a:ext cx="4837078" cy="43858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b="1" dirty="0"/>
              <a:t>Mechanical Engineering Unit missions </a:t>
            </a:r>
            <a:endParaRPr lang="en-GB" b="1" dirty="0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727200" y="126000"/>
            <a:ext cx="8236800" cy="496800"/>
          </a:xfrm>
        </p:spPr>
        <p:txBody>
          <a:bodyPr/>
          <a:lstStyle/>
          <a:p>
            <a:r>
              <a:rPr lang="en-US" dirty="0" smtClean="0"/>
              <a:t>MEG – </a:t>
            </a:r>
            <a:r>
              <a:rPr lang="en-US" dirty="0" smtClean="0">
                <a:solidFill>
                  <a:srgbClr val="FF0000"/>
                </a:solidFill>
              </a:rPr>
              <a:t>ENG. UNIT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87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– ENG U / team 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grpSp>
        <p:nvGrpSpPr>
          <p:cNvPr id="5" name="Group 4"/>
          <p:cNvGrpSpPr/>
          <p:nvPr/>
        </p:nvGrpSpPr>
        <p:grpSpPr>
          <a:xfrm>
            <a:off x="245824" y="608624"/>
            <a:ext cx="4264670" cy="1863680"/>
            <a:chOff x="231849" y="435282"/>
            <a:chExt cx="4264670" cy="1863680"/>
          </a:xfrm>
        </p:grpSpPr>
        <p:sp>
          <p:nvSpPr>
            <p:cNvPr id="6" name="TextBox 5"/>
            <p:cNvSpPr txBox="1"/>
            <p:nvPr/>
          </p:nvSpPr>
          <p:spPr>
            <a:xfrm>
              <a:off x="1921540" y="435282"/>
              <a:ext cx="2574979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Carole CLAVEL</a:t>
              </a:r>
            </a:p>
            <a:p>
              <a:r>
                <a:rPr lang="en-US" b="1" dirty="0"/>
                <a:t>Mechanical </a:t>
              </a:r>
              <a:r>
                <a:rPr lang="en-US" b="1" dirty="0" smtClean="0"/>
                <a:t>Engineer Team A leader</a:t>
              </a:r>
              <a:endParaRPr lang="en-US" b="1" dirty="0"/>
            </a:p>
            <a:p>
              <a:endParaRPr lang="en-US" sz="1350" dirty="0"/>
            </a:p>
            <a:p>
              <a:r>
                <a:rPr lang="en-US" sz="1350" dirty="0"/>
                <a:t>Beamline ID10, ID23, ID24, ID29, Mirrors, KB</a:t>
              </a:r>
              <a:endParaRPr lang="en-GB" sz="135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4" t="28709" r="6845" b="25640"/>
            <a:stretch/>
          </p:blipFill>
          <p:spPr>
            <a:xfrm>
              <a:off x="231849" y="495805"/>
              <a:ext cx="1547796" cy="1803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107504" y="2210036"/>
            <a:ext cx="4556828" cy="3474411"/>
            <a:chOff x="35496" y="1854681"/>
            <a:chExt cx="4556828" cy="3474411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03"/>
            <a:stretch/>
          </p:blipFill>
          <p:spPr>
            <a:xfrm>
              <a:off x="1770946" y="1854681"/>
              <a:ext cx="2821378" cy="15922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0" t="12253" r="13423" b="11111"/>
            <a:stretch/>
          </p:blipFill>
          <p:spPr>
            <a:xfrm>
              <a:off x="35496" y="2771363"/>
              <a:ext cx="1996496" cy="14845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7" r="24414" b="19159"/>
            <a:stretch/>
          </p:blipFill>
          <p:spPr>
            <a:xfrm>
              <a:off x="2576135" y="3522063"/>
              <a:ext cx="1963374" cy="13609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53" b="1649"/>
            <a:stretch/>
          </p:blipFill>
          <p:spPr>
            <a:xfrm rot="5400000">
              <a:off x="1362962" y="3896453"/>
              <a:ext cx="1103420" cy="17618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4713666" y="659744"/>
            <a:ext cx="4408750" cy="4739321"/>
            <a:chOff x="4519195" y="521524"/>
            <a:chExt cx="4644136" cy="49196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905" y="521524"/>
              <a:ext cx="2451986" cy="15433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519195" y="4123287"/>
              <a:ext cx="2285053" cy="1317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Joachim </a:t>
              </a:r>
              <a:r>
                <a:rPr lang="en-US" b="1" dirty="0" err="1"/>
                <a:t>Léonardon</a:t>
              </a:r>
              <a:endParaRPr lang="en-US" b="1" dirty="0"/>
            </a:p>
            <a:p>
              <a:pPr algn="r"/>
              <a:endParaRPr lang="en-US" sz="1350" dirty="0"/>
            </a:p>
            <a:p>
              <a:pPr algn="r"/>
              <a:r>
                <a:rPr lang="en-US" sz="1350" dirty="0"/>
                <a:t>Beamline BM05, ID02, Choppers, </a:t>
              </a:r>
              <a:r>
                <a:rPr lang="en-US" sz="1350" dirty="0" err="1" smtClean="0"/>
                <a:t>HPSlits</a:t>
              </a:r>
              <a:r>
                <a:rPr lang="en-US" sz="1350" dirty="0" smtClean="0"/>
                <a:t> </a:t>
              </a:r>
              <a:endParaRPr lang="en-US" sz="135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8" t="28662"/>
            <a:stretch/>
          </p:blipFill>
          <p:spPr>
            <a:xfrm>
              <a:off x="6423012" y="831645"/>
              <a:ext cx="2740319" cy="19261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774" y="2298962"/>
              <a:ext cx="2767859" cy="16127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9" t="40851" r="33190" b="29178"/>
            <a:stretch/>
          </p:blipFill>
          <p:spPr>
            <a:xfrm rot="10800000">
              <a:off x="6942162" y="2991879"/>
              <a:ext cx="2082266" cy="22453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4213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– ENG U / team 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18TH MAC MEETING – 23/24 MAY 2023 - Gael LE BEC</a:t>
            </a:r>
            <a:endParaRPr lang="en-US" noProof="0"/>
          </a:p>
        </p:txBody>
      </p:sp>
      <p:grpSp>
        <p:nvGrpSpPr>
          <p:cNvPr id="5" name="Group 4"/>
          <p:cNvGrpSpPr/>
          <p:nvPr/>
        </p:nvGrpSpPr>
        <p:grpSpPr>
          <a:xfrm>
            <a:off x="212968" y="745572"/>
            <a:ext cx="4277895" cy="4614344"/>
            <a:chOff x="212968" y="384077"/>
            <a:chExt cx="4270345" cy="4975839"/>
          </a:xfrm>
        </p:grpSpPr>
        <p:sp>
          <p:nvSpPr>
            <p:cNvPr id="6" name="TextBox 5"/>
            <p:cNvSpPr txBox="1"/>
            <p:nvPr/>
          </p:nvSpPr>
          <p:spPr>
            <a:xfrm>
              <a:off x="1940352" y="384077"/>
              <a:ext cx="254296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Bernard </a:t>
              </a:r>
              <a:r>
                <a:rPr lang="en-US" b="1" dirty="0" err="1"/>
                <a:t>Ogier</a:t>
              </a:r>
              <a:endParaRPr lang="en-US" b="1" dirty="0"/>
            </a:p>
            <a:p>
              <a:r>
                <a:rPr lang="en-US" b="1" dirty="0"/>
                <a:t>Mechanical Engineer</a:t>
              </a:r>
            </a:p>
            <a:p>
              <a:endParaRPr lang="en-US" sz="1350" dirty="0"/>
            </a:p>
            <a:p>
              <a:r>
                <a:rPr lang="en-US" sz="1350" dirty="0"/>
                <a:t>Mechanical Project for Machine (insertion device, RF</a:t>
              </a:r>
            </a:p>
            <a:p>
              <a:r>
                <a:rPr lang="en-US" sz="1350" dirty="0"/>
                <a:t>Transfer Line, </a:t>
              </a:r>
              <a:r>
                <a:rPr lang="en-US" sz="1350" dirty="0" smtClean="0"/>
                <a:t>Booster)</a:t>
              </a:r>
              <a:endParaRPr lang="en-GB" sz="135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44" t="16465" b="31190"/>
            <a:stretch/>
          </p:blipFill>
          <p:spPr>
            <a:xfrm>
              <a:off x="315097" y="499017"/>
              <a:ext cx="1532239" cy="18824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8B22270-8F01-4873-8552-BCC742054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968" y="2560162"/>
              <a:ext cx="1736496" cy="21397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49497" y="1886061"/>
              <a:ext cx="1745891" cy="23312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60D948-D02F-4707-8BC0-D2CF59500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710" r="23293" b="16750"/>
            <a:stretch/>
          </p:blipFill>
          <p:spPr>
            <a:xfrm>
              <a:off x="1612573" y="3747974"/>
              <a:ext cx="1188704" cy="16119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0" t="24255" r="34618"/>
            <a:stretch/>
          </p:blipFill>
          <p:spPr>
            <a:xfrm>
              <a:off x="3363850" y="3240527"/>
              <a:ext cx="928721" cy="21193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4499991" y="639511"/>
            <a:ext cx="4540684" cy="4746569"/>
            <a:chOff x="4513540" y="495806"/>
            <a:chExt cx="4540684" cy="4746569"/>
          </a:xfrm>
        </p:grpSpPr>
        <p:sp>
          <p:nvSpPr>
            <p:cNvPr id="13" name="TextBox 12"/>
            <p:cNvSpPr txBox="1"/>
            <p:nvPr/>
          </p:nvSpPr>
          <p:spPr>
            <a:xfrm>
              <a:off x="4572000" y="4180546"/>
              <a:ext cx="247238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Alban Moyne</a:t>
              </a:r>
            </a:p>
            <a:p>
              <a:pPr algn="r"/>
              <a:r>
                <a:rPr lang="en-US" b="1" dirty="0"/>
                <a:t>Mechanical Engineer</a:t>
              </a:r>
            </a:p>
            <a:p>
              <a:pPr algn="r"/>
              <a:endParaRPr lang="en-US" sz="1350" dirty="0"/>
            </a:p>
            <a:p>
              <a:pPr algn="r"/>
              <a:r>
                <a:rPr lang="en-US" sz="1350" dirty="0"/>
                <a:t>DCM, Beamline BM23, ID15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540" y="1278172"/>
              <a:ext cx="1862984" cy="2794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147" y="495806"/>
              <a:ext cx="1361375" cy="18151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3" t="11000" r="29417" b="4555"/>
            <a:stretch/>
          </p:blipFill>
          <p:spPr>
            <a:xfrm>
              <a:off x="7118013" y="992986"/>
              <a:ext cx="1936211" cy="23695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389" y="3532357"/>
              <a:ext cx="1708349" cy="17021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6088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– ENG U / team a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grpSp>
        <p:nvGrpSpPr>
          <p:cNvPr id="5" name="Group 4"/>
          <p:cNvGrpSpPr/>
          <p:nvPr/>
        </p:nvGrpSpPr>
        <p:grpSpPr>
          <a:xfrm>
            <a:off x="395536" y="622800"/>
            <a:ext cx="4483798" cy="5033644"/>
            <a:chOff x="244667" y="165172"/>
            <a:chExt cx="6312250" cy="6551957"/>
          </a:xfrm>
        </p:grpSpPr>
        <p:sp>
          <p:nvSpPr>
            <p:cNvPr id="6" name="TextBox 5"/>
            <p:cNvSpPr txBox="1"/>
            <p:nvPr/>
          </p:nvSpPr>
          <p:spPr>
            <a:xfrm>
              <a:off x="2735457" y="165172"/>
              <a:ext cx="3821460" cy="136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Eric </a:t>
              </a:r>
              <a:r>
                <a:rPr lang="en-US" b="1" dirty="0" err="1" smtClean="0"/>
                <a:t>Gagliardini</a:t>
              </a:r>
              <a:endParaRPr lang="en-US" b="1" dirty="0" smtClean="0"/>
            </a:p>
            <a:p>
              <a:r>
                <a:rPr lang="en-US" sz="1200" b="1" dirty="0" smtClean="0"/>
                <a:t>Mechanical Engineer</a:t>
              </a:r>
              <a:endParaRPr lang="en-US" dirty="0" smtClean="0"/>
            </a:p>
            <a:p>
              <a:r>
                <a:rPr lang="en-US" sz="1600" dirty="0" smtClean="0"/>
                <a:t>Beamline ID11, ID16B</a:t>
              </a:r>
            </a:p>
            <a:p>
              <a:r>
                <a:rPr lang="en-US" sz="1600" dirty="0" smtClean="0"/>
                <a:t>EBS - absorbers</a:t>
              </a:r>
              <a:endParaRPr lang="en-GB" sz="16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9773" y="1920171"/>
              <a:ext cx="2776222" cy="20821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981" y="4095345"/>
              <a:ext cx="3495712" cy="2621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Content Placeholder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4" t="7808" r="49554"/>
            <a:stretch/>
          </p:blipFill>
          <p:spPr>
            <a:xfrm>
              <a:off x="244668" y="3348492"/>
              <a:ext cx="1700864" cy="27605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667" y="316149"/>
              <a:ext cx="2256817" cy="21157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860032" y="697984"/>
            <a:ext cx="4093795" cy="4699659"/>
            <a:chOff x="5929486" y="192055"/>
            <a:chExt cx="6016080" cy="6433509"/>
          </a:xfrm>
        </p:grpSpPr>
        <p:sp>
          <p:nvSpPr>
            <p:cNvPr id="17" name="TextBox 16"/>
            <p:cNvSpPr txBox="1"/>
            <p:nvPr/>
          </p:nvSpPr>
          <p:spPr>
            <a:xfrm>
              <a:off x="5929486" y="5193060"/>
              <a:ext cx="5079366" cy="1432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Marin </a:t>
              </a:r>
              <a:r>
                <a:rPr lang="en-US" sz="1600" b="1" dirty="0" err="1" smtClean="0"/>
                <a:t>Bossard</a:t>
              </a:r>
              <a:endParaRPr lang="en-US" sz="1600" b="1" dirty="0" smtClean="0"/>
            </a:p>
            <a:p>
              <a:r>
                <a:rPr lang="en-US" sz="1600" b="1" dirty="0" smtClean="0"/>
                <a:t>Mechanical Engineer</a:t>
              </a:r>
            </a:p>
            <a:p>
              <a:endParaRPr lang="en-US" dirty="0" smtClean="0"/>
            </a:p>
            <a:p>
              <a:r>
                <a:rPr lang="en-US" sz="1200" dirty="0" smtClean="0"/>
                <a:t>Beamline ID24, ID10, ID29 </a:t>
              </a:r>
              <a:endParaRPr lang="en-US" sz="12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1979" y="192055"/>
              <a:ext cx="4293587" cy="34374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6232" y="2094739"/>
              <a:ext cx="2957122" cy="28307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4" r="18885"/>
            <a:stretch/>
          </p:blipFill>
          <p:spPr>
            <a:xfrm>
              <a:off x="9380893" y="3854428"/>
              <a:ext cx="2092596" cy="2677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9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– ENG U / team </a:t>
            </a:r>
            <a:r>
              <a:rPr lang="en-US" dirty="0" smtClean="0"/>
              <a:t>B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grpSp>
        <p:nvGrpSpPr>
          <p:cNvPr id="8" name="Group 7"/>
          <p:cNvGrpSpPr/>
          <p:nvPr/>
        </p:nvGrpSpPr>
        <p:grpSpPr>
          <a:xfrm>
            <a:off x="107504" y="757870"/>
            <a:ext cx="4781250" cy="4457888"/>
            <a:chOff x="296030" y="757870"/>
            <a:chExt cx="4781250" cy="44578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853" y="757870"/>
              <a:ext cx="2328022" cy="1552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030" y="757870"/>
              <a:ext cx="2006050" cy="44578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02080" y="2641476"/>
              <a:ext cx="277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ea typeface="Adobe Fan Heiti Std B" panose="020B0700000000000000" pitchFamily="34" charset="-128"/>
                </a:rPr>
                <a:t>Anne-Lise Buisson</a:t>
              </a:r>
            </a:p>
            <a:p>
              <a:r>
                <a:rPr lang="en-US" b="1" dirty="0" smtClean="0">
                  <a:ea typeface="Adobe Fan Heiti Std B" panose="020B0700000000000000" pitchFamily="34" charset="-128"/>
                </a:rPr>
                <a:t>Team B Leader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 smtClean="0">
                <a:ea typeface="Adobe Fan Heiti Std B" panose="020B0700000000000000" pitchFamily="34" charset="-128"/>
              </a:endParaRPr>
            </a:p>
            <a:p>
              <a:r>
                <a:rPr lang="en-US" sz="1200" dirty="0" smtClean="0">
                  <a:ea typeface="Adobe Fan Heiti Std B" panose="020B0700000000000000" pitchFamily="34" charset="-128"/>
                </a:rPr>
                <a:t>Beamline correspondent</a:t>
              </a:r>
            </a:p>
            <a:p>
              <a:r>
                <a:rPr lang="en-US" sz="1200" dirty="0" smtClean="0">
                  <a:ea typeface="Adobe Fan Heiti Std B" panose="020B0700000000000000" pitchFamily="34" charset="-128"/>
                </a:rPr>
                <a:t> ID01, BM29, ID30A, ID30B</a:t>
              </a:r>
            </a:p>
            <a:p>
              <a:pPr marL="285750" indent="-285750" algn="r">
                <a:buFont typeface="Arial" panose="020B0604020202020204" pitchFamily="34" charset="0"/>
                <a:buChar char="•"/>
              </a:pPr>
              <a:endParaRPr lang="en-GB" dirty="0">
                <a:ea typeface="Adobe Fan Heiti Std B" panose="020B0700000000000000" pitchFamily="34" charset="-128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81174" y="700291"/>
            <a:ext cx="4715969" cy="4901285"/>
            <a:chOff x="25831" y="120981"/>
            <a:chExt cx="6203515" cy="6489084"/>
          </a:xfrm>
        </p:grpSpPr>
        <p:sp>
          <p:nvSpPr>
            <p:cNvPr id="13" name="TextBox 12"/>
            <p:cNvSpPr txBox="1"/>
            <p:nvPr/>
          </p:nvSpPr>
          <p:spPr>
            <a:xfrm>
              <a:off x="314206" y="3489158"/>
              <a:ext cx="5915140" cy="11816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Keith Martel</a:t>
              </a:r>
            </a:p>
            <a:p>
              <a:r>
                <a:rPr lang="en-US" b="1" dirty="0" smtClean="0"/>
                <a:t>Mechanical Engineer</a:t>
              </a:r>
              <a:endParaRPr lang="en-US" dirty="0" smtClean="0"/>
            </a:p>
            <a:p>
              <a:r>
                <a:rPr lang="en-US" sz="1600" dirty="0" smtClean="0"/>
                <a:t>Mechanical Project Leader for ID20, ID27, ID28</a:t>
              </a:r>
              <a:endParaRPr lang="en-GB" sz="16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74"/>
            <a:stretch/>
          </p:blipFill>
          <p:spPr>
            <a:xfrm>
              <a:off x="314206" y="120981"/>
              <a:ext cx="4742079" cy="316029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9" t="7328" r="21665" b="17808"/>
            <a:stretch/>
          </p:blipFill>
          <p:spPr>
            <a:xfrm>
              <a:off x="25831" y="4769184"/>
              <a:ext cx="1846337" cy="18363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1595" y="4743055"/>
              <a:ext cx="1886440" cy="186701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22534"/>
            <a:stretch/>
          </p:blipFill>
          <p:spPr>
            <a:xfrm>
              <a:off x="4098651" y="4803245"/>
              <a:ext cx="1755877" cy="1762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67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Meg – ENG U / team B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grpSp>
        <p:nvGrpSpPr>
          <p:cNvPr id="35" name="Group 34"/>
          <p:cNvGrpSpPr/>
          <p:nvPr/>
        </p:nvGrpSpPr>
        <p:grpSpPr>
          <a:xfrm>
            <a:off x="98379" y="697260"/>
            <a:ext cx="4511425" cy="4608512"/>
            <a:chOff x="98379" y="697260"/>
            <a:chExt cx="4511425" cy="4608512"/>
          </a:xfrm>
        </p:grpSpPr>
        <p:sp>
          <p:nvSpPr>
            <p:cNvPr id="11" name="TextBox 10"/>
            <p:cNvSpPr txBox="1"/>
            <p:nvPr/>
          </p:nvSpPr>
          <p:spPr>
            <a:xfrm>
              <a:off x="98379" y="2830487"/>
              <a:ext cx="45114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Filippo </a:t>
              </a:r>
              <a:r>
                <a:rPr lang="en-US" b="1" dirty="0" err="1" smtClean="0"/>
                <a:t>Cianciosi</a:t>
              </a:r>
              <a:endParaRPr lang="en-US" b="1" dirty="0" smtClean="0"/>
            </a:p>
            <a:p>
              <a:r>
                <a:rPr lang="en-US" b="1" dirty="0" smtClean="0"/>
                <a:t>Mechanical Engineer</a:t>
              </a:r>
              <a:endParaRPr lang="en-US" dirty="0" smtClean="0"/>
            </a:p>
            <a:p>
              <a:r>
                <a:rPr lang="en-US" dirty="0"/>
                <a:t>EBS girders</a:t>
              </a:r>
              <a:r>
                <a:rPr lang="en-US" dirty="0" smtClean="0"/>
                <a:t>&amp; </a:t>
              </a:r>
              <a:r>
                <a:rPr lang="en-US" dirty="0" err="1" smtClean="0"/>
                <a:t>Dchambers</a:t>
              </a:r>
              <a:r>
                <a:rPr lang="en-US" dirty="0"/>
                <a:t>,  BM18 </a:t>
              </a:r>
              <a:r>
                <a:rPr lang="en-US" dirty="0" err="1"/>
                <a:t>Mec</a:t>
              </a:r>
              <a:r>
                <a:rPr lang="en-US" dirty="0"/>
                <a:t>. Resp., ID32 Spectrometer</a:t>
              </a:r>
            </a:p>
            <a:p>
              <a:pPr algn="r"/>
              <a:endParaRPr lang="en-GB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2" t="36"/>
            <a:stretch/>
          </p:blipFill>
          <p:spPr>
            <a:xfrm>
              <a:off x="3090767" y="4193879"/>
              <a:ext cx="1197239" cy="11118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5993" r="10106"/>
            <a:stretch/>
          </p:blipFill>
          <p:spPr>
            <a:xfrm>
              <a:off x="1691680" y="4193880"/>
              <a:ext cx="1098266" cy="11118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87" t="33685" r="11404" b="-1"/>
            <a:stretch/>
          </p:blipFill>
          <p:spPr>
            <a:xfrm>
              <a:off x="98379" y="4193881"/>
              <a:ext cx="1325640" cy="111189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01" y="697260"/>
              <a:ext cx="2706652" cy="205181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974593" y="670312"/>
            <a:ext cx="3550816" cy="4684967"/>
            <a:chOff x="243470" y="282948"/>
            <a:chExt cx="5250075" cy="6163189"/>
          </a:xfrm>
        </p:grpSpPr>
        <p:sp>
          <p:nvSpPr>
            <p:cNvPr id="30" name="TextBox 29"/>
            <p:cNvSpPr txBox="1"/>
            <p:nvPr/>
          </p:nvSpPr>
          <p:spPr>
            <a:xfrm>
              <a:off x="243471" y="3610600"/>
              <a:ext cx="525007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Julien </a:t>
              </a:r>
              <a:r>
                <a:rPr lang="en-US" sz="1600" b="1" dirty="0" err="1" smtClean="0"/>
                <a:t>Bonnefoy</a:t>
              </a:r>
              <a:endParaRPr lang="en-US" sz="1600" b="1" dirty="0" smtClean="0"/>
            </a:p>
            <a:p>
              <a:r>
                <a:rPr lang="en-US" sz="1600" b="1" dirty="0" smtClean="0"/>
                <a:t>Mechanical Engineer</a:t>
              </a:r>
              <a:endParaRPr lang="en-US" sz="1600" dirty="0" smtClean="0"/>
            </a:p>
            <a:p>
              <a:r>
                <a:rPr lang="en-US" dirty="0" smtClean="0"/>
                <a:t>DCM Team, ID31-ID09 MEG correspondent</a:t>
              </a:r>
            </a:p>
            <a:p>
              <a:r>
                <a:rPr lang="en-US" dirty="0" smtClean="0"/>
                <a:t>Nano-Hexapod, LEAPS</a:t>
              </a:r>
              <a:endParaRPr lang="en-GB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9" r="18314" b="11708"/>
            <a:stretch/>
          </p:blipFill>
          <p:spPr>
            <a:xfrm>
              <a:off x="2738752" y="282948"/>
              <a:ext cx="2679032" cy="31783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2479" y="5006137"/>
              <a:ext cx="2492556" cy="1440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70" y="282949"/>
              <a:ext cx="2378732" cy="317164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103" y="5004912"/>
              <a:ext cx="2248311" cy="1441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2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0</TotalTime>
  <Words>1374</Words>
  <Application>Microsoft Office PowerPoint</Application>
  <PresentationFormat>On-screen Show (16:10)</PresentationFormat>
  <Paragraphs>356</Paragraphs>
  <Slides>32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Adobe Fan Heiti Std B</vt:lpstr>
      <vt:lpstr>Arial</vt:lpstr>
      <vt:lpstr>Calibri</vt:lpstr>
      <vt:lpstr>ITCOfficinaSans LT Book</vt:lpstr>
      <vt:lpstr>Wingdings</vt:lpstr>
      <vt:lpstr>wide-screen</vt:lpstr>
      <vt:lpstr>ISDD 15 YEARS - MEG</vt:lpstr>
      <vt:lpstr>WHAT ARE WE DOING ?</vt:lpstr>
      <vt:lpstr>ORGANISATION AND STAFF</vt:lpstr>
      <vt:lpstr>MEG – ENG. UNIT</vt:lpstr>
      <vt:lpstr>Meg – ENG U / team a</vt:lpstr>
      <vt:lpstr>Meg – ENG U / team a</vt:lpstr>
      <vt:lpstr>Meg – ENG U / team a</vt:lpstr>
      <vt:lpstr>Meg – ENG U / team B</vt:lpstr>
      <vt:lpstr>Meg – ENG U / team B</vt:lpstr>
      <vt:lpstr>Meg – ENG U / team B</vt:lpstr>
      <vt:lpstr>Meg – ENG U</vt:lpstr>
      <vt:lpstr>ISDD/MEG/AAP unit /Modelling team</vt:lpstr>
      <vt:lpstr>ISDD/MEG/AAP unit /Modelling team</vt:lpstr>
      <vt:lpstr>ISDD/MEG/AAP unit /Modelling team</vt:lpstr>
      <vt:lpstr>Precision Dynamics &amp; Mechatronics Team</vt:lpstr>
      <vt:lpstr>PEL : Precision engineering lab</vt:lpstr>
      <vt:lpstr>PDM = VIBRATIONS &amp; SIGNAL ANALYSIS</vt:lpstr>
      <vt:lpstr>MEL : Mechatronics Engineering Lab</vt:lpstr>
      <vt:lpstr>OTHER ACTIVITIES</vt:lpstr>
      <vt:lpstr>ISDD / MEG / DPU / drafting</vt:lpstr>
      <vt:lpstr>ISDD / MEG / DPU Organization chart</vt:lpstr>
      <vt:lpstr>ISDD / MEG / DPU / drafting</vt:lpstr>
      <vt:lpstr>ISDD / MEG / DPU / drafting</vt:lpstr>
      <vt:lpstr>ISDD / MEG / DPU / CAD management &amp; procurement</vt:lpstr>
      <vt:lpstr>ISDD / MEG / DPU /</vt:lpstr>
      <vt:lpstr>  pamu - Precision Adjustment &amp; Machining Unit</vt:lpstr>
      <vt:lpstr>  PAMU : machining workshop </vt:lpstr>
      <vt:lpstr>Pamu : assembly lab</vt:lpstr>
      <vt:lpstr>Challenges &amp; Conclusions</vt:lpstr>
      <vt:lpstr>ISDD 15 YEARS - MEG</vt:lpstr>
      <vt:lpstr>PowerPoint Presentation</vt:lpstr>
      <vt:lpstr>MEG – ENG. UNIT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EYBERT-BERARD Laurent</cp:lastModifiedBy>
  <cp:revision>384</cp:revision>
  <cp:lastPrinted>2021-05-17T08:24:34Z</cp:lastPrinted>
  <dcterms:created xsi:type="dcterms:W3CDTF">2014-01-17T08:20:57Z</dcterms:created>
  <dcterms:modified xsi:type="dcterms:W3CDTF">2024-10-17T07:58:00Z</dcterms:modified>
</cp:coreProperties>
</file>