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62" r:id="rId2"/>
    <p:sldId id="263" r:id="rId3"/>
    <p:sldId id="301" r:id="rId4"/>
    <p:sldId id="264" r:id="rId5"/>
    <p:sldId id="265" r:id="rId6"/>
    <p:sldId id="266" r:id="rId7"/>
    <p:sldId id="268" r:id="rId8"/>
    <p:sldId id="277" r:id="rId9"/>
    <p:sldId id="267" r:id="rId10"/>
    <p:sldId id="275" r:id="rId11"/>
    <p:sldId id="272" r:id="rId12"/>
    <p:sldId id="269" r:id="rId13"/>
    <p:sldId id="291" r:id="rId14"/>
    <p:sldId id="280" r:id="rId15"/>
    <p:sldId id="292" r:id="rId16"/>
    <p:sldId id="273" r:id="rId17"/>
    <p:sldId id="274" r:id="rId18"/>
    <p:sldId id="293" r:id="rId19"/>
    <p:sldId id="276" r:id="rId20"/>
    <p:sldId id="281" r:id="rId21"/>
    <p:sldId id="279" r:id="rId22"/>
    <p:sldId id="282" r:id="rId23"/>
    <p:sldId id="283" r:id="rId24"/>
    <p:sldId id="294" r:id="rId25"/>
    <p:sldId id="295" r:id="rId26"/>
    <p:sldId id="284" r:id="rId27"/>
    <p:sldId id="286" r:id="rId28"/>
    <p:sldId id="288" r:id="rId29"/>
    <p:sldId id="287" r:id="rId30"/>
    <p:sldId id="285" r:id="rId31"/>
    <p:sldId id="289" r:id="rId32"/>
    <p:sldId id="290" r:id="rId33"/>
    <p:sldId id="296" r:id="rId34"/>
    <p:sldId id="299" r:id="rId35"/>
    <p:sldId id="298" r:id="rId36"/>
    <p:sldId id="297" r:id="rId37"/>
    <p:sldId id="300" r:id="rId38"/>
  </p:sldIdLst>
  <p:sldSz cx="9144000" cy="5715000" type="screen16x1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312">
          <p15:clr>
            <a:srgbClr val="A4A3A4"/>
          </p15:clr>
        </p15:guide>
        <p15:guide id="4" orient="horz" pos="855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5B99"/>
    <a:srgbClr val="B7B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6" autoAdjust="0"/>
    <p:restoredTop sz="94660"/>
  </p:normalViewPr>
  <p:slideViewPr>
    <p:cSldViewPr showGuides="1">
      <p:cViewPr varScale="1">
        <p:scale>
          <a:sx n="122" d="100"/>
          <a:sy n="122" d="100"/>
        </p:scale>
        <p:origin x="120" y="642"/>
      </p:cViewPr>
      <p:guideLst>
        <p:guide orient="horz" pos="1800"/>
        <p:guide orient="horz" pos="288"/>
        <p:guide orient="horz" pos="3312"/>
        <p:guide orient="horz" pos="855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07/10/2024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44538"/>
            <a:ext cx="59594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D7C95-2238-490A-960B-75C49E68A375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953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44538"/>
            <a:ext cx="59594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D7C95-2238-490A-960B-75C49E68A375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566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44538"/>
            <a:ext cx="59594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D7C95-2238-490A-960B-75C49E68A375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627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44538"/>
            <a:ext cx="59594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D7C95-2238-490A-960B-75C49E68A375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947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44538"/>
            <a:ext cx="59594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D7C95-2238-490A-960B-75C49E68A375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11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44538"/>
            <a:ext cx="59594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D7C95-2238-490A-960B-75C49E68A375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3200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44538"/>
            <a:ext cx="59594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D7C95-2238-490A-960B-75C49E68A375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472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44538"/>
            <a:ext cx="59594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D7C95-2238-490A-960B-75C49E68A375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713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089" y="1"/>
            <a:ext cx="7489825" cy="457729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088" y="457729"/>
            <a:ext cx="7489825" cy="479558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 66TH MEETING OF THE ESRF l 30-31 May 2014 l Author</a:t>
            </a:r>
          </a:p>
        </p:txBody>
      </p:sp>
      <p:pic>
        <p:nvPicPr>
          <p:cNvPr id="9" name="Image 8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2000" y="1417500"/>
            <a:ext cx="7200000" cy="28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915000"/>
            <a:ext cx="56124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915000"/>
            <a:ext cx="2574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l 66TH MEETING OF THE ESRF l 30-31 May 2014 l Author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l 66TH MEETING OF THE ESRF l 30-31 May 2014 l Author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l 66TH MEETING OF THE ESRF l 30-31 May 2014 l Author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168056" y="5067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805272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3"/>
            <a:ext cx="611560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26/07/2013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5402791"/>
            <a:ext cx="612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l 66TH MEETING OF THE ESRF l 30-31 May 2014 l Author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0.png"/><Relationship Id="rId9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5587803"/>
            <a:ext cx="611560" cy="127197"/>
          </a:xfrm>
        </p:spPr>
        <p:txBody>
          <a:bodyPr/>
          <a:lstStyle/>
          <a:p>
            <a:r>
              <a:rPr lang="fr-FR"/>
              <a:t>26/07/2013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US"/>
              <a:t>l 66TH MEETING OF THE ESRF l 30-31 May 2014 l Author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198001" y="5402865"/>
            <a:ext cx="413559" cy="177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81000" tIns="0" rIns="81000" bIns="0" rtlCol="0" anchor="ctr" anchorCtr="0">
            <a:noAutofit/>
          </a:bodyPr>
          <a:lstStyle/>
          <a:p>
            <a:r>
              <a:rPr lang="en-US" sz="1500" dirty="0"/>
              <a:t>Technical design of ID03/EBSL2: priorities (1)</a:t>
            </a:r>
            <a:endParaRPr lang="en-CA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fr-FR">
                <a:solidFill>
                  <a:srgbClr val="132577"/>
                </a:solidFill>
                <a:latin typeface="Arial"/>
              </a:rPr>
              <a:pPr>
                <a:defRPr/>
              </a:pPr>
              <a:t>10</a:t>
            </a:fld>
            <a:endParaRPr lang="fr-FR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328" y="769268"/>
            <a:ext cx="79208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Dark-field x-ray microscopy is a notoriously photon-starved technique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Optimize photon flux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b="1" dirty="0">
              <a:solidFill>
                <a:schemeClr val="accent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sym typeface="Wingdings" panose="05000000000000000000" pitchFamily="2" charset="2"/>
              </a:rPr>
              <a:t>Use the best available source device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New generation of cryogenically-cooled permanent magnet </a:t>
            </a:r>
            <a:r>
              <a:rPr lang="en-US" dirty="0" err="1">
                <a:solidFill>
                  <a:schemeClr val="accent1"/>
                </a:solidFill>
                <a:sym typeface="Wingdings" panose="05000000000000000000" pitchFamily="2" charset="2"/>
              </a:rPr>
              <a:t>undulators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 (CPMU)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Machine project for minimum gap 4 mm (currently 5 mm)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sym typeface="Wingdings" panose="05000000000000000000" pitchFamily="2" charset="2"/>
              </a:rPr>
              <a:t>Allow “pink beam” operation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Band width </a:t>
            </a:r>
            <a:r>
              <a:rPr lang="el-GR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Δ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E/E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~ 10</a:t>
            </a:r>
            <a:r>
              <a:rPr lang="en-US" baseline="30000" dirty="0">
                <a:solidFill>
                  <a:schemeClr val="accent1"/>
                </a:solidFill>
                <a:sym typeface="Wingdings" panose="05000000000000000000" pitchFamily="2" charset="2"/>
              </a:rPr>
              <a:t>-2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given by peak width of the undulator harmonic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gain of ~ x100 compared to Si(111) crystal monochromator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30916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81000" tIns="0" rIns="81000" bIns="0" rtlCol="0" anchor="ctr" anchorCtr="0">
            <a:noAutofit/>
          </a:bodyPr>
          <a:lstStyle/>
          <a:p>
            <a:r>
              <a:rPr lang="en-US" sz="1500" dirty="0"/>
              <a:t>Technical design of ID03/EBSL2: Priorities (2)</a:t>
            </a:r>
            <a:endParaRPr lang="en-CA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fr-FR">
                <a:solidFill>
                  <a:srgbClr val="132577"/>
                </a:solidFill>
                <a:latin typeface="Arial"/>
              </a:rPr>
              <a:pPr>
                <a:defRPr/>
              </a:pPr>
              <a:t>11</a:t>
            </a:fld>
            <a:endParaRPr lang="fr-FR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137" y="769268"/>
            <a:ext cx="79208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Spatial resolution at present ~150 nm, future target ~60 nm</a:t>
            </a:r>
          </a:p>
          <a:p>
            <a:pPr lvl="1"/>
            <a:endParaRPr lang="en-US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 Optimize stability</a:t>
            </a:r>
          </a:p>
          <a:p>
            <a:pPr lvl="1"/>
            <a:endParaRPr lang="en-US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sym typeface="Wingdings" panose="05000000000000000000" pitchFamily="2" charset="2"/>
              </a:rPr>
              <a:t>Optical elements with horizontal deflection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Ground vibrations are mainly vertical </a:t>
            </a:r>
            <a:b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 horizontal optics less sensitive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Vertical source size is still smaller than horizontal source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baseline="30000" dirty="0">
              <a:solidFill>
                <a:schemeClr val="accent2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baseline="30000" dirty="0">
              <a:solidFill>
                <a:schemeClr val="accent2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sym typeface="Wingdings" panose="05000000000000000000" pitchFamily="2" charset="2"/>
              </a:rPr>
              <a:t>Thermal stability of end station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High performance HVAC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Use of granite for support frames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baseline="30000" dirty="0">
              <a:solidFill>
                <a:schemeClr val="accent2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34901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81000" tIns="0" rIns="81000" bIns="0" rtlCol="0" anchor="ctr" anchorCtr="0">
            <a:noAutofit/>
          </a:bodyPr>
          <a:lstStyle/>
          <a:p>
            <a:r>
              <a:rPr lang="en-US" sz="1500" dirty="0"/>
              <a:t>Conceptual design of ID03/EBSL2</a:t>
            </a:r>
            <a:endParaRPr lang="en-CA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fr-FR">
                <a:solidFill>
                  <a:srgbClr val="132577"/>
                </a:solidFill>
                <a:latin typeface="Arial"/>
              </a:rPr>
              <a:pPr>
                <a:defRPr/>
              </a:pPr>
              <a:t>12</a:t>
            </a:fld>
            <a:endParaRPr lang="fr-FR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841276"/>
            <a:ext cx="74888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CDR was approved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“Gate B letter” 11/03/2021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b="1" dirty="0">
              <a:solidFill>
                <a:schemeClr val="accent2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accent2"/>
                </a:solidFill>
                <a:sym typeface="Wingdings" panose="05000000000000000000" pitchFamily="2" charset="2"/>
              </a:rPr>
              <a:t>Marching order to develop the Technical Design Report (TDR)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Total budget envelope of 4 </a:t>
            </a:r>
            <a:r>
              <a:rPr lang="en-US" dirty="0" err="1">
                <a:solidFill>
                  <a:schemeClr val="accent1"/>
                </a:solidFill>
                <a:sym typeface="Wingdings" panose="05000000000000000000" pitchFamily="2" charset="2"/>
              </a:rPr>
              <a:t>Meuros</a:t>
            </a:r>
            <a:endParaRPr lang="en-US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Implementation on sector ID03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Target date September 2023 for start of user 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Implicit: Allocation of internal resources for design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accent2"/>
                </a:solidFill>
                <a:sym typeface="Wingdings" panose="05000000000000000000" pitchFamily="2" charset="2"/>
              </a:rPr>
              <a:t>Project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Helena </a:t>
            </a:r>
            <a:r>
              <a:rPr lang="en-US" dirty="0" err="1">
                <a:solidFill>
                  <a:schemeClr val="accent1"/>
                </a:solidFill>
                <a:sym typeface="Wingdings" panose="05000000000000000000" pitchFamily="2" charset="2"/>
              </a:rPr>
              <a:t>Isern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 (Beamline operations manager)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Thierry </a:t>
            </a:r>
            <a:r>
              <a:rPr lang="en-US" dirty="0" err="1">
                <a:solidFill>
                  <a:schemeClr val="accent1"/>
                </a:solidFill>
                <a:sym typeface="Wingdings" panose="05000000000000000000" pitchFamily="2" charset="2"/>
              </a:rPr>
              <a:t>Brochard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 (Mechanical engineer)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Carsten Detlefs (Beard)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Thomas </a:t>
            </a:r>
            <a:r>
              <a:rPr lang="en-US" dirty="0" err="1">
                <a:solidFill>
                  <a:schemeClr val="accent1"/>
                </a:solidFill>
                <a:sym typeface="Wingdings" panose="05000000000000000000" pitchFamily="2" charset="2"/>
              </a:rPr>
              <a:t>Dufrane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 (Beamline technician)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6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3206" y="2497460"/>
            <a:ext cx="5042863" cy="79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1500" dirty="0"/>
              <a:t>How to build a beamline</a:t>
            </a:r>
            <a:endParaRPr lang="en-GB" sz="15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682353" y="5148263"/>
            <a:ext cx="4887869" cy="148857"/>
          </a:xfrm>
        </p:spPr>
        <p:txBody>
          <a:bodyPr/>
          <a:lstStyle/>
          <a:p>
            <a:r>
              <a:rPr lang="en-US" dirty="0"/>
              <a:t>| ID03 beamline webinar l 14/12/2023  l C. Detlefs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719139" y="5148265"/>
            <a:ext cx="428134" cy="159544"/>
          </a:xfrm>
        </p:spPr>
        <p:txBody>
          <a:bodyPr/>
          <a:lstStyle/>
          <a:p>
            <a:pPr>
              <a:defRPr/>
            </a:pPr>
            <a:r>
              <a:rPr lang="fr-FR" dirty="0"/>
              <a:t>Page </a:t>
            </a:r>
            <a:fld id="{75F5A9F6-215F-40A5-8AF8-B8F28639195A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1451457" y="1253562"/>
            <a:ext cx="4512179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1"/>
                </a:solidFill>
              </a:rPr>
              <a:t>Figure out what the beamline should do</a:t>
            </a:r>
          </a:p>
          <a:p>
            <a:endParaRPr lang="en-US" sz="1350" b="1" dirty="0">
              <a:solidFill>
                <a:schemeClr val="accent1"/>
              </a:solidFill>
            </a:endParaRP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Scientific case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Technical concept</a:t>
            </a:r>
            <a:br>
              <a:rPr lang="en-US" sz="1350" dirty="0">
                <a:solidFill>
                  <a:schemeClr val="accent1"/>
                </a:solidFill>
              </a:rPr>
            </a:br>
            <a:r>
              <a:rPr lang="en-US" sz="1350" dirty="0">
                <a:solidFill>
                  <a:schemeClr val="accent1"/>
                </a:solidFill>
                <a:sym typeface="Wingdings" panose="05000000000000000000" pitchFamily="2" charset="2"/>
              </a:rPr>
              <a:t> Conceptual Design Report (CDR)</a:t>
            </a:r>
            <a:endParaRPr lang="en-US" sz="1350" dirty="0">
              <a:solidFill>
                <a:schemeClr val="accent1"/>
              </a:solidFill>
            </a:endParaRPr>
          </a:p>
          <a:p>
            <a:pPr marL="214313" indent="-214313">
              <a:buFontTx/>
              <a:buChar char="-"/>
            </a:pPr>
            <a:endParaRPr lang="en-US" sz="1350" dirty="0">
              <a:solidFill>
                <a:schemeClr val="accent1"/>
              </a:solidFill>
            </a:endParaRPr>
          </a:p>
          <a:p>
            <a:r>
              <a:rPr lang="en-US" sz="1350" b="1" dirty="0">
                <a:solidFill>
                  <a:schemeClr val="accent1"/>
                </a:solidFill>
              </a:rPr>
              <a:t>Figure out how to do that</a:t>
            </a:r>
          </a:p>
          <a:p>
            <a:endParaRPr lang="en-US" sz="1350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350" dirty="0">
                <a:solidFill>
                  <a:schemeClr val="accent1"/>
                </a:solidFill>
                <a:sym typeface="Wingdings" panose="05000000000000000000" pitchFamily="2" charset="2"/>
              </a:rPr>
              <a:t>Technical Design Report (TDR)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135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Source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Optics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End station</a:t>
            </a:r>
          </a:p>
        </p:txBody>
      </p:sp>
    </p:spTree>
    <p:extLst>
      <p:ext uri="{BB962C8B-B14F-4D97-AF65-F5344CB8AC3E}">
        <p14:creationId xmlns:p14="http://schemas.microsoft.com/office/powerpoint/2010/main" val="27054885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6" name="TextBox 5"/>
          <p:cNvSpPr txBox="1"/>
          <p:nvPr/>
        </p:nvSpPr>
        <p:spPr>
          <a:xfrm>
            <a:off x="1835696" y="2065412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Technical concept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01" y="2944516"/>
            <a:ext cx="79024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design process was iterative, so difficult to present in a linear fashion.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Starting points were the ID06 optics and the new ID27, which has similar specifications in terms of photon energy, source device, etc.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We optimized and modified from there.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22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3206" y="3361556"/>
            <a:ext cx="5042863" cy="2160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1500" dirty="0"/>
              <a:t>How to build a beamline</a:t>
            </a:r>
            <a:endParaRPr lang="en-GB" sz="15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682353" y="5148263"/>
            <a:ext cx="4887869" cy="148857"/>
          </a:xfrm>
        </p:spPr>
        <p:txBody>
          <a:bodyPr/>
          <a:lstStyle/>
          <a:p>
            <a:r>
              <a:rPr lang="en-US" dirty="0"/>
              <a:t>| ID03 beamline webinar l 14/12/2023  l C. Detlefs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719139" y="5148265"/>
            <a:ext cx="428134" cy="159544"/>
          </a:xfrm>
        </p:spPr>
        <p:txBody>
          <a:bodyPr/>
          <a:lstStyle/>
          <a:p>
            <a:pPr>
              <a:defRPr/>
            </a:pPr>
            <a:r>
              <a:rPr lang="fr-FR" dirty="0"/>
              <a:t>Page </a:t>
            </a:r>
            <a:fld id="{75F5A9F6-215F-40A5-8AF8-B8F28639195A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1451457" y="1253562"/>
            <a:ext cx="4512179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1"/>
                </a:solidFill>
              </a:rPr>
              <a:t>Figure out what the beamline should do</a:t>
            </a:r>
          </a:p>
          <a:p>
            <a:endParaRPr lang="en-US" sz="1350" b="1" dirty="0">
              <a:solidFill>
                <a:schemeClr val="accent1"/>
              </a:solidFill>
            </a:endParaRP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Scientific case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Technical concept</a:t>
            </a:r>
            <a:br>
              <a:rPr lang="en-US" sz="1350" dirty="0">
                <a:solidFill>
                  <a:schemeClr val="accent1"/>
                </a:solidFill>
              </a:rPr>
            </a:br>
            <a:r>
              <a:rPr lang="en-US" sz="1350" dirty="0">
                <a:solidFill>
                  <a:schemeClr val="accent1"/>
                </a:solidFill>
                <a:sym typeface="Wingdings" panose="05000000000000000000" pitchFamily="2" charset="2"/>
              </a:rPr>
              <a:t> Conceptual Design Report (CDR)</a:t>
            </a:r>
            <a:endParaRPr lang="en-US" sz="1350" dirty="0">
              <a:solidFill>
                <a:schemeClr val="accent1"/>
              </a:solidFill>
            </a:endParaRPr>
          </a:p>
          <a:p>
            <a:pPr marL="214313" indent="-214313">
              <a:buFontTx/>
              <a:buChar char="-"/>
            </a:pPr>
            <a:endParaRPr lang="en-US" sz="1350" dirty="0">
              <a:solidFill>
                <a:schemeClr val="accent1"/>
              </a:solidFill>
            </a:endParaRPr>
          </a:p>
          <a:p>
            <a:r>
              <a:rPr lang="en-US" sz="1350" b="1" dirty="0">
                <a:solidFill>
                  <a:schemeClr val="accent1"/>
                </a:solidFill>
              </a:rPr>
              <a:t>Figure out how to do that</a:t>
            </a:r>
          </a:p>
          <a:p>
            <a:endParaRPr lang="en-US" sz="1350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350" dirty="0">
                <a:solidFill>
                  <a:schemeClr val="accent1"/>
                </a:solidFill>
                <a:sym typeface="Wingdings" panose="05000000000000000000" pitchFamily="2" charset="2"/>
              </a:rPr>
              <a:t>Technical Design Report (TDR)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135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Source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Optics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End station</a:t>
            </a:r>
          </a:p>
        </p:txBody>
      </p:sp>
    </p:spTree>
    <p:extLst>
      <p:ext uri="{BB962C8B-B14F-4D97-AF65-F5344CB8AC3E}">
        <p14:creationId xmlns:p14="http://schemas.microsoft.com/office/powerpoint/2010/main" val="34722402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device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" t="37091" r="-557" b="-392"/>
          <a:stretch/>
        </p:blipFill>
        <p:spPr>
          <a:xfrm>
            <a:off x="4783574" y="1705372"/>
            <a:ext cx="4368140" cy="368676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16</a:t>
            </a:fld>
            <a:endParaRPr lang="en-US" noProof="0"/>
          </a:p>
        </p:txBody>
      </p:sp>
      <p:sp>
        <p:nvSpPr>
          <p:cNvPr id="8" name="TextBox 7"/>
          <p:cNvSpPr txBox="1"/>
          <p:nvPr/>
        </p:nvSpPr>
        <p:spPr>
          <a:xfrm>
            <a:off x="265990" y="1009099"/>
            <a:ext cx="4306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Reducing the gap from 5 mm to 4 mm closes the “dark” energy range between the fundamental and 3</a:t>
            </a:r>
            <a:r>
              <a:rPr lang="en-US" b="1" baseline="30000" dirty="0">
                <a:solidFill>
                  <a:schemeClr val="accent2"/>
                </a:solidFill>
              </a:rPr>
              <a:t>rd</a:t>
            </a:r>
            <a:r>
              <a:rPr lang="en-US" b="1" dirty="0">
                <a:solidFill>
                  <a:schemeClr val="accent2"/>
                </a:solidFill>
              </a:rPr>
              <a:t> harmonic.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4168" y="1796430"/>
            <a:ext cx="432048" cy="295232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95536" y="4873724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Credit: Ph. Brumund, R. </a:t>
            </a:r>
            <a:r>
              <a:rPr lang="en-US" sz="1200" dirty="0" err="1">
                <a:solidFill>
                  <a:schemeClr val="accent1"/>
                </a:solidFill>
              </a:rPr>
              <a:t>Versteegen</a:t>
            </a:r>
            <a:endParaRPr lang="en-GB" sz="1200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2626375"/>
            <a:ext cx="43265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Disadvantage: At 4 mm gap, the heat load becomes …. interesting.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We had to do a lot of heat load studies and re-design some optical components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6"/>
                </a:solidFill>
                <a:sym typeface="Wingdings" panose="05000000000000000000" pitchFamily="2" charset="2"/>
              </a:rPr>
              <a:t> Front end apertures</a:t>
            </a:r>
          </a:p>
          <a:p>
            <a:r>
              <a:rPr lang="en-US" dirty="0">
                <a:solidFill>
                  <a:schemeClr val="accent6"/>
                </a:solidFill>
                <a:sym typeface="Wingdings" panose="05000000000000000000" pitchFamily="2" charset="2"/>
              </a:rPr>
              <a:t> Primary slits</a:t>
            </a:r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6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handle the heat load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17</a:t>
            </a:fld>
            <a:endParaRPr lang="en-US" noProof="0"/>
          </a:p>
        </p:txBody>
      </p:sp>
      <p:sp>
        <p:nvSpPr>
          <p:cNvPr id="8" name="TextBox 7"/>
          <p:cNvSpPr txBox="1"/>
          <p:nvPr/>
        </p:nvSpPr>
        <p:spPr>
          <a:xfrm>
            <a:off x="265990" y="1109488"/>
            <a:ext cx="4594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Design choices: 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Front end apertures 2mm (h) x 1 mm(v)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Leave most of the heat load in the Front End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17.4 kW </a:t>
            </a:r>
            <a:r>
              <a:rPr lang="en-US" dirty="0">
                <a:solidFill>
                  <a:schemeClr val="accent6"/>
                </a:solidFill>
                <a:sym typeface="Wingdings" panose="05000000000000000000" pitchFamily="2" charset="2"/>
              </a:rPr>
              <a:t> 3.4 kW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2526" y="3823342"/>
            <a:ext cx="1709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Credit: Ph. Brumund</a:t>
            </a:r>
            <a:endParaRPr lang="en-GB" sz="1200" dirty="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72" y="985292"/>
            <a:ext cx="4191635" cy="2596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4105443"/>
            <a:ext cx="7839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The complete technical design is made for operation with 4 mm gap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We are still waiting for the ASD to develop the </a:t>
            </a:r>
            <a:r>
              <a:rPr lang="en-US" dirty="0" err="1">
                <a:solidFill>
                  <a:schemeClr val="accent1"/>
                </a:solidFill>
              </a:rPr>
              <a:t>minigap</a:t>
            </a:r>
            <a:r>
              <a:rPr lang="en-US" dirty="0">
                <a:solidFill>
                  <a:schemeClr val="accent1"/>
                </a:solidFill>
              </a:rPr>
              <a:t> straight sections</a:t>
            </a:r>
          </a:p>
          <a:p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 Until further notice, the minimum operation gap is 5 mm</a:t>
            </a:r>
            <a:endParaRPr lang="en-GB" dirty="0">
              <a:solidFill>
                <a:schemeClr val="accent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48064" y="1201316"/>
            <a:ext cx="3024336" cy="2102746"/>
            <a:chOff x="5148064" y="1201316"/>
            <a:chExt cx="3024336" cy="2102746"/>
          </a:xfrm>
        </p:grpSpPr>
        <p:sp>
          <p:nvSpPr>
            <p:cNvPr id="7" name="Rectangle 6"/>
            <p:cNvSpPr/>
            <p:nvPr/>
          </p:nvSpPr>
          <p:spPr>
            <a:xfrm>
              <a:off x="5148064" y="1201316"/>
              <a:ext cx="1152128" cy="20882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20272" y="1215830"/>
              <a:ext cx="1152128" cy="20882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48064" y="1210728"/>
              <a:ext cx="3015092" cy="9266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48064" y="2378934"/>
              <a:ext cx="3015092" cy="92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0513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3206" y="3577580"/>
            <a:ext cx="5042863" cy="2160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1500" dirty="0"/>
              <a:t>How to build a beamline</a:t>
            </a:r>
            <a:endParaRPr lang="en-GB" sz="15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682353" y="5148263"/>
            <a:ext cx="4887869" cy="148857"/>
          </a:xfrm>
        </p:spPr>
        <p:txBody>
          <a:bodyPr/>
          <a:lstStyle/>
          <a:p>
            <a:r>
              <a:rPr lang="en-US" dirty="0"/>
              <a:t>| ID03 beamline webinar l 14/12/2023  l C. Detlefs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719139" y="5148265"/>
            <a:ext cx="428134" cy="159544"/>
          </a:xfrm>
        </p:spPr>
        <p:txBody>
          <a:bodyPr/>
          <a:lstStyle/>
          <a:p>
            <a:pPr>
              <a:defRPr/>
            </a:pPr>
            <a:r>
              <a:rPr lang="fr-FR" dirty="0"/>
              <a:t>Page </a:t>
            </a:r>
            <a:fld id="{75F5A9F6-215F-40A5-8AF8-B8F28639195A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1451457" y="1253562"/>
            <a:ext cx="4512179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1"/>
                </a:solidFill>
              </a:rPr>
              <a:t>Figure out what the beamline should do</a:t>
            </a:r>
          </a:p>
          <a:p>
            <a:endParaRPr lang="en-US" sz="1350" b="1" dirty="0">
              <a:solidFill>
                <a:schemeClr val="accent1"/>
              </a:solidFill>
            </a:endParaRP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Scientific case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Technical concept</a:t>
            </a:r>
            <a:br>
              <a:rPr lang="en-US" sz="1350" dirty="0">
                <a:solidFill>
                  <a:schemeClr val="accent1"/>
                </a:solidFill>
              </a:rPr>
            </a:br>
            <a:r>
              <a:rPr lang="en-US" sz="1350" dirty="0">
                <a:solidFill>
                  <a:schemeClr val="accent1"/>
                </a:solidFill>
                <a:sym typeface="Wingdings" panose="05000000000000000000" pitchFamily="2" charset="2"/>
              </a:rPr>
              <a:t> Conceptual Design Report (CDR)</a:t>
            </a:r>
            <a:endParaRPr lang="en-US" sz="1350" dirty="0">
              <a:solidFill>
                <a:schemeClr val="accent1"/>
              </a:solidFill>
            </a:endParaRPr>
          </a:p>
          <a:p>
            <a:pPr marL="214313" indent="-214313">
              <a:buFontTx/>
              <a:buChar char="-"/>
            </a:pPr>
            <a:endParaRPr lang="en-US" sz="1350" dirty="0">
              <a:solidFill>
                <a:schemeClr val="accent1"/>
              </a:solidFill>
            </a:endParaRPr>
          </a:p>
          <a:p>
            <a:r>
              <a:rPr lang="en-US" sz="1350" b="1" dirty="0">
                <a:solidFill>
                  <a:schemeClr val="accent1"/>
                </a:solidFill>
              </a:rPr>
              <a:t>Figure out how to do that</a:t>
            </a:r>
          </a:p>
          <a:p>
            <a:endParaRPr lang="en-US" sz="1350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350" dirty="0">
                <a:solidFill>
                  <a:schemeClr val="accent1"/>
                </a:solidFill>
                <a:sym typeface="Wingdings" panose="05000000000000000000" pitchFamily="2" charset="2"/>
              </a:rPr>
              <a:t>Technical Design Report (TDR)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135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Source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Optics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End station</a:t>
            </a:r>
          </a:p>
        </p:txBody>
      </p:sp>
    </p:spTree>
    <p:extLst>
      <p:ext uri="{BB962C8B-B14F-4D97-AF65-F5344CB8AC3E}">
        <p14:creationId xmlns:p14="http://schemas.microsoft.com/office/powerpoint/2010/main" val="39290070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Optics overview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19</a:t>
            </a:fld>
            <a:endParaRPr lang="en-US" noProof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r="1524"/>
          <a:stretch/>
        </p:blipFill>
        <p:spPr>
          <a:xfrm>
            <a:off x="144000" y="2785492"/>
            <a:ext cx="8820000" cy="2404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7545" y="9132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Primary slits</a:t>
            </a:r>
            <a:endParaRPr lang="en-GB" dirty="0"/>
          </a:p>
        </p:txBody>
      </p:sp>
      <p:cxnSp>
        <p:nvCxnSpPr>
          <p:cNvPr id="11" name="Straight Arrow Connector 10"/>
          <p:cNvCxnSpPr>
            <a:stCxn id="7" idx="2"/>
          </p:cNvCxnSpPr>
          <p:nvPr/>
        </p:nvCxnSpPr>
        <p:spPr>
          <a:xfrm flipH="1">
            <a:off x="7884368" y="1282616"/>
            <a:ext cx="271289" cy="200693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68144" y="1657875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power attenuators</a:t>
            </a:r>
            <a:endParaRPr lang="en-GB" dirty="0"/>
          </a:p>
        </p:txBody>
      </p:sp>
      <p:cxnSp>
        <p:nvCxnSpPr>
          <p:cNvPr id="16" name="Straight Arrow Connector 15"/>
          <p:cNvCxnSpPr>
            <a:stCxn id="15" idx="2"/>
          </p:cNvCxnSpPr>
          <p:nvPr/>
        </p:nvCxnSpPr>
        <p:spPr>
          <a:xfrm>
            <a:off x="6876256" y="2304206"/>
            <a:ext cx="424430" cy="98534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322978" y="85547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Double multilayer monochromator</a:t>
            </a:r>
            <a:endParaRPr lang="en-GB" dirty="0"/>
          </a:p>
        </p:txBody>
      </p:sp>
      <p:cxnSp>
        <p:nvCxnSpPr>
          <p:cNvPr id="20" name="Straight Arrow Connector 19"/>
          <p:cNvCxnSpPr>
            <a:stCxn id="19" idx="2"/>
          </p:cNvCxnSpPr>
          <p:nvPr/>
        </p:nvCxnSpPr>
        <p:spPr>
          <a:xfrm>
            <a:off x="5331090" y="1501803"/>
            <a:ext cx="745216" cy="1787745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739296" y="187946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Diagnostics</a:t>
            </a:r>
            <a:endParaRPr lang="en-GB" dirty="0"/>
          </a:p>
        </p:txBody>
      </p:sp>
      <p:cxnSp>
        <p:nvCxnSpPr>
          <p:cNvPr id="24" name="Straight Arrow Connector 23"/>
          <p:cNvCxnSpPr>
            <a:stCxn id="23" idx="2"/>
          </p:cNvCxnSpPr>
          <p:nvPr/>
        </p:nvCxnSpPr>
        <p:spPr>
          <a:xfrm flipH="1">
            <a:off x="4718900" y="2248797"/>
            <a:ext cx="28508" cy="1040751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94130" y="88892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Crystal monochromator</a:t>
            </a:r>
            <a:endParaRPr lang="en-GB" dirty="0"/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>
          <a:xfrm>
            <a:off x="3202242" y="1535257"/>
            <a:ext cx="320786" cy="1754291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233270" y="177281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Transfocator</a:t>
            </a:r>
            <a:endParaRPr lang="en-GB" dirty="0"/>
          </a:p>
        </p:txBody>
      </p:sp>
      <p:cxnSp>
        <p:nvCxnSpPr>
          <p:cNvPr id="30" name="Straight Arrow Connector 29"/>
          <p:cNvCxnSpPr>
            <a:stCxn id="29" idx="2"/>
          </p:cNvCxnSpPr>
          <p:nvPr/>
        </p:nvCxnSpPr>
        <p:spPr>
          <a:xfrm flipH="1">
            <a:off x="2212874" y="2142150"/>
            <a:ext cx="28508" cy="1040751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-48376" y="999104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Diagnostics </a:t>
            </a:r>
            <a:br>
              <a:rPr lang="en-US" dirty="0"/>
            </a:br>
            <a:r>
              <a:rPr lang="en-US" dirty="0"/>
              <a:t>+ </a:t>
            </a:r>
            <a:br>
              <a:rPr lang="en-US" dirty="0"/>
            </a:br>
            <a:r>
              <a:rPr lang="en-US" dirty="0"/>
              <a:t>beam shutter</a:t>
            </a:r>
            <a:endParaRPr lang="en-GB" dirty="0"/>
          </a:p>
        </p:txBody>
      </p:sp>
      <p:cxnSp>
        <p:nvCxnSpPr>
          <p:cNvPr id="32" name="Straight Arrow Connector 31"/>
          <p:cNvCxnSpPr>
            <a:stCxn id="31" idx="2"/>
          </p:cNvCxnSpPr>
          <p:nvPr/>
        </p:nvCxnSpPr>
        <p:spPr>
          <a:xfrm>
            <a:off x="959736" y="1922434"/>
            <a:ext cx="10638" cy="1260467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C3D0146-FA34-4F54-BC60-2D8B614DCFAE}"/>
              </a:ext>
            </a:extLst>
          </p:cNvPr>
          <p:cNvSpPr txBox="1"/>
          <p:nvPr/>
        </p:nvSpPr>
        <p:spPr>
          <a:xfrm>
            <a:off x="1035746" y="498464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Modules, each on a granite support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16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1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92" y="993604"/>
            <a:ext cx="8757608" cy="1178753"/>
          </a:xfrm>
        </p:spPr>
        <p:txBody>
          <a:bodyPr/>
          <a:lstStyle/>
          <a:p>
            <a:r>
              <a:rPr lang="en-US" dirty="0"/>
              <a:t>ID03, </a:t>
            </a:r>
            <a:br>
              <a:rPr lang="en-US" dirty="0"/>
            </a:br>
            <a:r>
              <a:rPr lang="en-US" dirty="0"/>
              <a:t>the ESRF Dark-Field X-ray microscopy beamline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553766" y="5162551"/>
            <a:ext cx="4887869" cy="146171"/>
          </a:xfrm>
        </p:spPr>
        <p:txBody>
          <a:bodyPr/>
          <a:lstStyle/>
          <a:p>
            <a:r>
              <a:rPr lang="en-US" dirty="0"/>
              <a:t>| ID03 beamline webinar l 14/12/2023  l C. Detlefs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719140" y="5148265"/>
            <a:ext cx="331994" cy="159544"/>
          </a:xfrm>
        </p:spPr>
        <p:txBody>
          <a:bodyPr/>
          <a:lstStyle/>
          <a:p>
            <a:pPr>
              <a:defRPr/>
            </a:pPr>
            <a:r>
              <a:rPr lang="fr-FR" dirty="0"/>
              <a:t>Page </a:t>
            </a:r>
            <a:fld id="{75F5A9F6-215F-40A5-8AF8-B8F28639195A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885136" y="2787546"/>
            <a:ext cx="37529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</a:rPr>
              <a:t>C. Detlefs (ESRF), on behalf of the ID03 team:</a:t>
            </a:r>
          </a:p>
          <a:p>
            <a:r>
              <a:rPr lang="en-US" sz="1350" dirty="0">
                <a:solidFill>
                  <a:schemeClr val="accent1"/>
                </a:solidFill>
              </a:rPr>
              <a:t>	Helena </a:t>
            </a:r>
            <a:r>
              <a:rPr lang="en-US" sz="1350" dirty="0" err="1">
                <a:solidFill>
                  <a:schemeClr val="accent1"/>
                </a:solidFill>
              </a:rPr>
              <a:t>Isern</a:t>
            </a:r>
            <a:endParaRPr lang="en-US" sz="1350" dirty="0">
              <a:solidFill>
                <a:schemeClr val="accent1"/>
              </a:solidFill>
            </a:endParaRPr>
          </a:p>
          <a:p>
            <a:r>
              <a:rPr lang="en-US" sz="1350" dirty="0">
                <a:solidFill>
                  <a:schemeClr val="accent1"/>
                </a:solidFill>
              </a:rPr>
              <a:t>	Raquel Rodriguez Lamas</a:t>
            </a:r>
          </a:p>
          <a:p>
            <a:r>
              <a:rPr lang="en-US" sz="1350" dirty="0">
                <a:solidFill>
                  <a:schemeClr val="accent1"/>
                </a:solidFill>
              </a:rPr>
              <a:t>	Thierry </a:t>
            </a:r>
            <a:r>
              <a:rPr lang="en-US" sz="1350" dirty="0" err="1">
                <a:solidFill>
                  <a:schemeClr val="accent1"/>
                </a:solidFill>
              </a:rPr>
              <a:t>Brochard</a:t>
            </a:r>
            <a:endParaRPr lang="en-US" sz="1350" dirty="0">
              <a:solidFill>
                <a:schemeClr val="accent1"/>
              </a:solidFill>
            </a:endParaRPr>
          </a:p>
          <a:p>
            <a:r>
              <a:rPr lang="en-US" sz="1350" dirty="0">
                <a:solidFill>
                  <a:schemeClr val="accent1"/>
                </a:solidFill>
              </a:rPr>
              <a:t>	Thomas </a:t>
            </a:r>
            <a:r>
              <a:rPr lang="en-US" sz="1350" dirty="0" err="1">
                <a:solidFill>
                  <a:schemeClr val="accent1"/>
                </a:solidFill>
              </a:rPr>
              <a:t>Dufrane</a:t>
            </a:r>
            <a:endParaRPr lang="en-US" sz="1350" dirty="0">
              <a:solidFill>
                <a:schemeClr val="accent1"/>
              </a:solidFill>
            </a:endParaRPr>
          </a:p>
          <a:p>
            <a:r>
              <a:rPr lang="en-US" sz="1350" dirty="0">
                <a:solidFill>
                  <a:schemeClr val="accent1"/>
                </a:solidFill>
              </a:rPr>
              <a:t>	Can Yildirim</a:t>
            </a:r>
          </a:p>
          <a:p>
            <a:r>
              <a:rPr lang="en-US" sz="1350" dirty="0">
                <a:solidFill>
                  <a:schemeClr val="accent1"/>
                </a:solidFill>
              </a:rPr>
              <a:t>and many collaborators</a:t>
            </a:r>
          </a:p>
          <a:p>
            <a:endParaRPr lang="en-GB" sz="1350" dirty="0"/>
          </a:p>
        </p:txBody>
      </p:sp>
      <p:pic>
        <p:nvPicPr>
          <p:cNvPr id="7" name="Picture 2" descr="C:\Users\Detlefs\Dropbox\hxrm\dark field microscopy\Papers\work in progress\nature_v2\new\figs\fig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4111" y="2737258"/>
            <a:ext cx="3524760" cy="22363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996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20</a:t>
            </a:fld>
            <a:endParaRPr lang="en-US" noProof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r="1524"/>
          <a:stretch/>
        </p:blipFill>
        <p:spPr>
          <a:xfrm>
            <a:off x="191924" y="885015"/>
            <a:ext cx="8820000" cy="240453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917184" y="2795679"/>
            <a:ext cx="4248472" cy="2059640"/>
            <a:chOff x="3917184" y="2795679"/>
            <a:chExt cx="4248472" cy="2059640"/>
          </a:xfrm>
        </p:grpSpPr>
        <p:sp>
          <p:nvSpPr>
            <p:cNvPr id="9" name="Down Arrow 8"/>
            <p:cNvSpPr/>
            <p:nvPr/>
          </p:nvSpPr>
          <p:spPr>
            <a:xfrm rot="10800000">
              <a:off x="5645377" y="2795679"/>
              <a:ext cx="792088" cy="151216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17184" y="4485987"/>
              <a:ext cx="4248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Double multilayer monochromator</a:t>
              </a:r>
              <a:endParaRPr lang="en-GB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39552" y="3145532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Design principle: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Organized in “blocks”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Diagnostics elements after each optical element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6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21</a:t>
            </a:fld>
            <a:endParaRPr lang="en-US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7380"/>
            <a:ext cx="6750001" cy="33983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4798" y="830758"/>
            <a:ext cx="80556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Double multilayer monochromator: Modified ESRF standard design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</a:rPr>
              <a:t>(Carole </a:t>
            </a:r>
            <a:r>
              <a:rPr lang="en-US" sz="1600" b="1" dirty="0" err="1">
                <a:solidFill>
                  <a:schemeClr val="accent1"/>
                </a:solidFill>
              </a:rPr>
              <a:t>Clavel</a:t>
            </a:r>
            <a:r>
              <a:rPr lang="en-US" sz="1600" b="1" dirty="0">
                <a:solidFill>
                  <a:schemeClr val="accent1"/>
                </a:solidFill>
              </a:rPr>
              <a:t>, Philipp </a:t>
            </a:r>
            <a:r>
              <a:rPr lang="en-US" sz="1600" b="1" dirty="0" err="1">
                <a:solidFill>
                  <a:schemeClr val="accent1"/>
                </a:solidFill>
              </a:rPr>
              <a:t>Brumund</a:t>
            </a:r>
            <a:r>
              <a:rPr lang="en-US" sz="1600" b="1" dirty="0">
                <a:solidFill>
                  <a:schemeClr val="accent1"/>
                </a:solidFill>
              </a:rPr>
              <a:t>, Christian </a:t>
            </a:r>
            <a:r>
              <a:rPr lang="en-US" sz="1600" b="1" dirty="0" err="1">
                <a:solidFill>
                  <a:schemeClr val="accent1"/>
                </a:solidFill>
              </a:rPr>
              <a:t>Morawe</a:t>
            </a:r>
            <a:r>
              <a:rPr lang="en-US" sz="1600" b="1" dirty="0">
                <a:solidFill>
                  <a:schemeClr val="accent1"/>
                </a:solidFill>
              </a:rPr>
              <a:t>, Ray Barrett, PAMU)</a:t>
            </a:r>
            <a:endParaRPr lang="en-GB" sz="1600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4242" y="5226507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accent1"/>
                </a:solidFill>
              </a:rPr>
              <a:t>R. Baker et al (2013) </a:t>
            </a:r>
            <a:r>
              <a:rPr lang="en-US" sz="900" b="1" i="1" dirty="0">
                <a:solidFill>
                  <a:schemeClr val="accent1"/>
                </a:solidFill>
              </a:rPr>
              <a:t>New generation mirror systems for the ESRF upgrade beamlines,</a:t>
            </a:r>
            <a:r>
              <a:rPr lang="en-GB" sz="900" b="1" i="1" dirty="0">
                <a:solidFill>
                  <a:schemeClr val="accent1"/>
                </a:solidFill>
              </a:rPr>
              <a:t> J. Phys. Conf. Series 425, 052015 (2013), </a:t>
            </a:r>
            <a:br>
              <a:rPr lang="en-GB" sz="900" b="1" i="1" dirty="0">
                <a:solidFill>
                  <a:schemeClr val="accent1"/>
                </a:solidFill>
              </a:rPr>
            </a:br>
            <a:r>
              <a:rPr lang="en-GB" sz="900" b="1" i="1" dirty="0">
                <a:solidFill>
                  <a:schemeClr val="accent1"/>
                </a:solidFill>
              </a:rPr>
              <a:t>                             DOI: 10.1088/1742-6596/425/5/052015</a:t>
            </a:r>
          </a:p>
        </p:txBody>
      </p:sp>
    </p:spTree>
    <p:extLst>
      <p:ext uri="{BB962C8B-B14F-4D97-AF65-F5344CB8AC3E}">
        <p14:creationId xmlns:p14="http://schemas.microsoft.com/office/powerpoint/2010/main" val="3186357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22</a:t>
            </a:fld>
            <a:endParaRPr lang="en-US" noProof="0"/>
          </a:p>
        </p:txBody>
      </p:sp>
      <p:sp>
        <p:nvSpPr>
          <p:cNvPr id="8" name="TextBox 7"/>
          <p:cNvSpPr txBox="1"/>
          <p:nvPr/>
        </p:nvSpPr>
        <p:spPr>
          <a:xfrm>
            <a:off x="305780" y="816650"/>
            <a:ext cx="80556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Multilayer specifications: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300 mm 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Angle of incidence: 3.5 – 7.4 mrad (0.2 – 0.4 deg)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 projected size 1 – 2 mm</a:t>
            </a: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3 multilayer stripes</a:t>
            </a:r>
            <a:endParaRPr lang="en-GB" dirty="0">
              <a:solidFill>
                <a:schemeClr val="accent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346501"/>
              </p:ext>
            </p:extLst>
          </p:nvPr>
        </p:nvGraphicFramePr>
        <p:xfrm>
          <a:off x="467544" y="2989391"/>
          <a:ext cx="8046456" cy="1707411"/>
        </p:xfrm>
        <a:graphic>
          <a:graphicData uri="http://schemas.openxmlformats.org/drawingml/2006/table">
            <a:tbl>
              <a:tblPr/>
              <a:tblGrid>
                <a:gridCol w="2011614">
                  <a:extLst>
                    <a:ext uri="{9D8B030D-6E8A-4147-A177-3AD203B41FA5}">
                      <a16:colId xmlns:a16="http://schemas.microsoft.com/office/drawing/2014/main" val="3256736130"/>
                    </a:ext>
                  </a:extLst>
                </a:gridCol>
                <a:gridCol w="2011614">
                  <a:extLst>
                    <a:ext uri="{9D8B030D-6E8A-4147-A177-3AD203B41FA5}">
                      <a16:colId xmlns:a16="http://schemas.microsoft.com/office/drawing/2014/main" val="2333769601"/>
                    </a:ext>
                  </a:extLst>
                </a:gridCol>
                <a:gridCol w="2011614">
                  <a:extLst>
                    <a:ext uri="{9D8B030D-6E8A-4147-A177-3AD203B41FA5}">
                      <a16:colId xmlns:a16="http://schemas.microsoft.com/office/drawing/2014/main" val="3200505593"/>
                    </a:ext>
                  </a:extLst>
                </a:gridCol>
                <a:gridCol w="2011614">
                  <a:extLst>
                    <a:ext uri="{9D8B030D-6E8A-4147-A177-3AD203B41FA5}">
                      <a16:colId xmlns:a16="http://schemas.microsoft.com/office/drawing/2014/main" val="769547061"/>
                    </a:ext>
                  </a:extLst>
                </a:gridCol>
              </a:tblGrid>
              <a:tr h="27221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Stripe</a:t>
                      </a:r>
                      <a:endParaRPr lang="en-GB" sz="1400" b="1" dirty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#1</a:t>
                      </a:r>
                      <a:endParaRPr lang="en-GB" sz="1400" b="1" dirty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#2</a:t>
                      </a:r>
                      <a:endParaRPr lang="en-GB" sz="1400" b="1" dirty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#3</a:t>
                      </a:r>
                      <a:endParaRPr lang="en-GB" sz="1400" b="1" dirty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284141"/>
                  </a:ext>
                </a:extLst>
              </a:tr>
              <a:tr h="365937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1"/>
                          </a:solidFill>
                          <a:effectLst/>
                        </a:rPr>
                        <a:t>Multilayer system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1"/>
                          </a:solidFill>
                          <a:effectLst/>
                        </a:rPr>
                        <a:t>[Pd(3.50)/C(5.00)]</a:t>
                      </a:r>
                      <a:r>
                        <a:rPr lang="en-GB" sz="1400" baseline="-25000" dirty="0">
                          <a:solidFill>
                            <a:schemeClr val="accent1"/>
                          </a:solidFill>
                          <a:effectLst/>
                        </a:rPr>
                        <a:t>20</a:t>
                      </a:r>
                      <a:endParaRPr lang="en-GB" sz="1400" dirty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chemeClr val="accent1"/>
                          </a:solidFill>
                          <a:effectLst/>
                        </a:rPr>
                        <a:t>[W(2.00)/B</a:t>
                      </a:r>
                      <a:r>
                        <a:rPr lang="en-GB" sz="1400" baseline="-25000">
                          <a:solidFill>
                            <a:schemeClr val="accent1"/>
                          </a:solidFill>
                          <a:effectLst/>
                        </a:rPr>
                        <a:t>4</a:t>
                      </a:r>
                      <a:r>
                        <a:rPr lang="en-GB" sz="1400">
                          <a:solidFill>
                            <a:schemeClr val="accent1"/>
                          </a:solidFill>
                          <a:effectLst/>
                        </a:rPr>
                        <a:t>C(2.80)]</a:t>
                      </a:r>
                      <a:r>
                        <a:rPr lang="en-GB" sz="1400" baseline="-25000">
                          <a:solidFill>
                            <a:schemeClr val="accent1"/>
                          </a:solidFill>
                          <a:effectLst/>
                        </a:rPr>
                        <a:t>30</a:t>
                      </a:r>
                      <a:endParaRPr lang="en-GB" sz="140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chemeClr val="accent1"/>
                          </a:solidFill>
                          <a:effectLst/>
                        </a:rPr>
                        <a:t>[W(1.45)/B</a:t>
                      </a:r>
                      <a:r>
                        <a:rPr lang="en-GB" sz="1400" baseline="-25000">
                          <a:solidFill>
                            <a:schemeClr val="accent1"/>
                          </a:solidFill>
                          <a:effectLst/>
                        </a:rPr>
                        <a:t>4</a:t>
                      </a:r>
                      <a:r>
                        <a:rPr lang="en-GB" sz="1400">
                          <a:solidFill>
                            <a:schemeClr val="accent1"/>
                          </a:solidFill>
                          <a:effectLst/>
                        </a:rPr>
                        <a:t>C(1.60)]</a:t>
                      </a:r>
                      <a:r>
                        <a:rPr lang="en-GB" sz="1400" baseline="-25000">
                          <a:solidFill>
                            <a:schemeClr val="accent1"/>
                          </a:solidFill>
                          <a:effectLst/>
                        </a:rPr>
                        <a:t>70</a:t>
                      </a:r>
                      <a:endParaRPr lang="en-GB" sz="140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597363"/>
                  </a:ext>
                </a:extLst>
              </a:tr>
              <a:tr h="365937"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chemeClr val="accent1"/>
                          </a:solidFill>
                          <a:effectLst/>
                        </a:rPr>
                        <a:t>Energy range (keV)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1"/>
                          </a:solidFill>
                          <a:effectLst/>
                        </a:rPr>
                        <a:t>12 – 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chemeClr val="accent1"/>
                          </a:solidFill>
                          <a:effectLst/>
                        </a:rPr>
                        <a:t>20 – 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chemeClr val="accent1"/>
                          </a:solidFill>
                          <a:effectLst/>
                        </a:rPr>
                        <a:t>30 – 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325086"/>
                  </a:ext>
                </a:extLst>
              </a:tr>
              <a:tr h="365937"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chemeClr val="accent1"/>
                          </a:solidFill>
                          <a:effectLst/>
                        </a:rPr>
                        <a:t>Total Transmission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chemeClr val="accent1"/>
                          </a:solidFill>
                          <a:effectLst/>
                        </a:rPr>
                        <a:t>82%  – 93%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chemeClr val="accent1"/>
                          </a:solidFill>
                          <a:effectLst/>
                        </a:rPr>
                        <a:t>66% – 87%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chemeClr val="accent1"/>
                          </a:solidFill>
                          <a:effectLst/>
                        </a:rPr>
                        <a:t>72% - 88%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692835"/>
                  </a:ext>
                </a:extLst>
              </a:tr>
              <a:tr h="272210"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chemeClr val="accent1"/>
                          </a:solidFill>
                          <a:effectLst/>
                        </a:rPr>
                        <a:t>dE/E FWHM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chemeClr val="accent1"/>
                          </a:solidFill>
                          <a:effectLst/>
                        </a:rPr>
                        <a:t>12%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chemeClr val="accent1"/>
                          </a:solidFill>
                          <a:effectLst/>
                        </a:rPr>
                        <a:t>6.0%  – 6.9%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1"/>
                          </a:solidFill>
                          <a:effectLst/>
                        </a:rPr>
                        <a:t>2.5%  – 2.6%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38536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26476" y="4978187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Credit: Christian Morawe, ESRF</a:t>
            </a:r>
            <a:endParaRPr lang="en-GB" sz="1400" dirty="0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50" y="635542"/>
            <a:ext cx="2892050" cy="21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53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23</a:t>
            </a:fld>
            <a:endParaRPr lang="en-US" noProof="0"/>
          </a:p>
        </p:txBody>
      </p:sp>
      <p:sp>
        <p:nvSpPr>
          <p:cNvPr id="9" name="TextBox 8"/>
          <p:cNvSpPr txBox="1"/>
          <p:nvPr/>
        </p:nvSpPr>
        <p:spPr>
          <a:xfrm>
            <a:off x="3201072" y="4252652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Credit: Ph. Brumund, ESRF</a:t>
            </a:r>
            <a:endParaRPr lang="en-GB" sz="1400" dirty="0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2" y="126000"/>
            <a:ext cx="3268555" cy="2448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5547" y="1987134"/>
            <a:ext cx="3496281" cy="3401449"/>
            <a:chOff x="5189737" y="1417340"/>
            <a:chExt cx="3496281" cy="34014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r="38030"/>
            <a:stretch/>
          </p:blipFill>
          <p:spPr>
            <a:xfrm>
              <a:off x="5508104" y="1633364"/>
              <a:ext cx="2770370" cy="3185425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6214696" y="1773399"/>
              <a:ext cx="194421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7030351" y="1417340"/>
                  <a:ext cx="4774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0351" y="1417340"/>
                  <a:ext cx="477438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/>
            <p:cNvCxnSpPr/>
            <p:nvPr/>
          </p:nvCxnSpPr>
          <p:spPr>
            <a:xfrm>
              <a:off x="8269188" y="1926240"/>
              <a:ext cx="0" cy="247279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8262184" y="2857500"/>
                  <a:ext cx="4238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2184" y="2857500"/>
                  <a:ext cx="423834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/>
            <p:cNvCxnSpPr/>
            <p:nvPr/>
          </p:nvCxnSpPr>
          <p:spPr>
            <a:xfrm>
              <a:off x="6084168" y="1896869"/>
              <a:ext cx="0" cy="81661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189737" y="2209428"/>
                  <a:ext cx="9602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𝑐𝑜𝑜𝑙𝑒𝑑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9737" y="2209428"/>
                  <a:ext cx="960263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/>
            <p:cNvCxnSpPr/>
            <p:nvPr/>
          </p:nvCxnSpPr>
          <p:spPr>
            <a:xfrm>
              <a:off x="6228657" y="3001516"/>
              <a:ext cx="20823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140621" y="3005406"/>
                  <a:ext cx="7194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𝑐𝑢𝑡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0621" y="3005406"/>
                  <a:ext cx="719492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3090" y="3969361"/>
              <a:ext cx="897462" cy="77741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342" y="425566"/>
            <a:ext cx="5176574" cy="38840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03513" y="4711124"/>
            <a:ext cx="599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Ph. Brumund et al: Thermal optimization of a high-heat-load double-multilayer monochromator, J. Synchrotron Rad. </a:t>
            </a:r>
            <a:r>
              <a:rPr lang="en-US" sz="1200" b="1" dirty="0">
                <a:solidFill>
                  <a:schemeClr val="accent1"/>
                </a:solidFill>
              </a:rPr>
              <a:t>28</a:t>
            </a:r>
            <a:r>
              <a:rPr lang="en-US" sz="1200" dirty="0">
                <a:solidFill>
                  <a:schemeClr val="accent1"/>
                </a:solidFill>
              </a:rPr>
              <a:t>, 1423 (2021)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GB" sz="1200" dirty="0">
                <a:solidFill>
                  <a:schemeClr val="accent1"/>
                </a:solidFill>
              </a:rPr>
              <a:t>DOI: 10.1107/S160057752100758X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6300192" y="1633364"/>
            <a:ext cx="0" cy="231116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495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24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l 66TH MEETING OF THE ESRF l 30-31 May 2014 l Author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r="1524"/>
          <a:stretch/>
        </p:blipFill>
        <p:spPr>
          <a:xfrm>
            <a:off x="191924" y="885015"/>
            <a:ext cx="8820000" cy="240453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131840" y="2857500"/>
            <a:ext cx="3312368" cy="1907917"/>
            <a:chOff x="1900344" y="2834001"/>
            <a:chExt cx="3312368" cy="1907917"/>
          </a:xfrm>
        </p:grpSpPr>
        <p:sp>
          <p:nvSpPr>
            <p:cNvPr id="9" name="Down Arrow 8"/>
            <p:cNvSpPr/>
            <p:nvPr/>
          </p:nvSpPr>
          <p:spPr>
            <a:xfrm rot="10800000">
              <a:off x="3160485" y="2834001"/>
              <a:ext cx="792088" cy="151216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900344" y="4372586"/>
              <a:ext cx="3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Diagnostics block</a:t>
              </a:r>
              <a:endParaRPr lang="en-GB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38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25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l 66TH MEETING OF THE ESRF l 30-31 May 2014 l Author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2040" y="1057300"/>
            <a:ext cx="403195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Diagnostics block 3:</a:t>
            </a:r>
          </a:p>
          <a:p>
            <a:r>
              <a:rPr lang="en-US" sz="1600" b="1" dirty="0">
                <a:solidFill>
                  <a:schemeClr val="accent1"/>
                </a:solidFill>
              </a:rPr>
              <a:t>(Thierry </a:t>
            </a:r>
            <a:r>
              <a:rPr lang="en-US" sz="1600" b="1" dirty="0" err="1">
                <a:solidFill>
                  <a:schemeClr val="accent1"/>
                </a:solidFill>
              </a:rPr>
              <a:t>Brochard</a:t>
            </a:r>
            <a:r>
              <a:rPr lang="en-US" sz="1600" b="1" dirty="0">
                <a:solidFill>
                  <a:schemeClr val="accent1"/>
                </a:solidFill>
              </a:rPr>
              <a:t>, Thomas </a:t>
            </a:r>
            <a:r>
              <a:rPr lang="en-US" sz="1600" b="1" dirty="0" err="1">
                <a:solidFill>
                  <a:schemeClr val="accent1"/>
                </a:solidFill>
              </a:rPr>
              <a:t>Dufrane</a:t>
            </a:r>
            <a:r>
              <a:rPr lang="en-US" sz="1600" b="1" dirty="0">
                <a:solidFill>
                  <a:schemeClr val="accent1"/>
                </a:solidFill>
              </a:rPr>
              <a:t>)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Emergency white beam stop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Beam limiting aperture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Secondary slits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Water cooled, new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Intensity monitor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back-scattering diamond with metal coatings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4-quadrant photodiode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“Beam viewer”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Diamond with video camera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3" t="10385" r="16925" b="14346"/>
          <a:stretch/>
        </p:blipFill>
        <p:spPr>
          <a:xfrm>
            <a:off x="0" y="0"/>
            <a:ext cx="4752528" cy="576370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467544" y="4297660"/>
            <a:ext cx="1908720" cy="11936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907845">
            <a:off x="783029" y="490308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908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26</a:t>
            </a:fld>
            <a:endParaRPr lang="en-US" noProof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r="1524"/>
          <a:stretch/>
        </p:blipFill>
        <p:spPr>
          <a:xfrm>
            <a:off x="191924" y="885015"/>
            <a:ext cx="8820000" cy="240453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900344" y="2834001"/>
            <a:ext cx="3312368" cy="1907917"/>
            <a:chOff x="1900344" y="2834001"/>
            <a:chExt cx="3312368" cy="1907917"/>
          </a:xfrm>
        </p:grpSpPr>
        <p:sp>
          <p:nvSpPr>
            <p:cNvPr id="9" name="Down Arrow 8"/>
            <p:cNvSpPr/>
            <p:nvPr/>
          </p:nvSpPr>
          <p:spPr>
            <a:xfrm rot="10800000">
              <a:off x="3160485" y="2834001"/>
              <a:ext cx="792088" cy="151216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900344" y="4372586"/>
              <a:ext cx="3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Crystal monochromator</a:t>
              </a:r>
              <a:endParaRPr lang="en-GB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908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27</a:t>
            </a:fld>
            <a:endParaRPr lang="en-US" noProof="0"/>
          </a:p>
        </p:txBody>
      </p:sp>
      <p:sp>
        <p:nvSpPr>
          <p:cNvPr id="8" name="TextBox 7"/>
          <p:cNvSpPr txBox="1"/>
          <p:nvPr/>
        </p:nvSpPr>
        <p:spPr>
          <a:xfrm>
            <a:off x="305779" y="985292"/>
            <a:ext cx="45358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Crystal monochromator: </a:t>
            </a:r>
          </a:p>
          <a:p>
            <a:r>
              <a:rPr lang="en-US" b="1" dirty="0">
                <a:solidFill>
                  <a:schemeClr val="accent1"/>
                </a:solidFill>
              </a:rPr>
              <a:t>Subcontracted to </a:t>
            </a:r>
            <a:r>
              <a:rPr lang="en-US" b="1" dirty="0" err="1">
                <a:solidFill>
                  <a:schemeClr val="accent1"/>
                </a:solidFill>
              </a:rPr>
              <a:t>Cinel</a:t>
            </a:r>
            <a:r>
              <a:rPr lang="en-US" b="1" dirty="0">
                <a:solidFill>
                  <a:schemeClr val="accent1"/>
                </a:solidFill>
              </a:rPr>
              <a:t> (Italy)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Channel cut Si(111) crystal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Liquid Nitrogen cooled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Horizontally deflecting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8 mm offset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12 – 60 keV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In-vacuum: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In-out translation (y)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Main Bragg rotation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Second surface pitch fine-tuning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Channel cut crystal produced in-house</a:t>
            </a:r>
          </a:p>
          <a:p>
            <a:endParaRPr lang="en-GB" b="1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3" t="16076" r="22806" b="4701"/>
          <a:stretch/>
        </p:blipFill>
        <p:spPr>
          <a:xfrm>
            <a:off x="4860032" y="-3501"/>
            <a:ext cx="4288221" cy="57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50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2699793" y="3145532"/>
            <a:ext cx="6480720" cy="2645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28</a:t>
            </a:fld>
            <a:endParaRPr lang="en-US" noProof="0"/>
          </a:p>
        </p:txBody>
      </p:sp>
      <p:sp>
        <p:nvSpPr>
          <p:cNvPr id="8" name="TextBox 7"/>
          <p:cNvSpPr txBox="1"/>
          <p:nvPr/>
        </p:nvSpPr>
        <p:spPr>
          <a:xfrm>
            <a:off x="305780" y="697260"/>
            <a:ext cx="4770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Trade-off: Large offset vs. small offset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Large offset: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Allows larger angles/lower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For channel cut: Easier access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to optical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1274663"/>
            <a:ext cx="4247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Small offset: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Smaller crystal size/less travel when changing Bragg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For fixed offset: Smaller variation of beam offset</a:t>
            </a: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3223" y="4081636"/>
            <a:ext cx="2592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Ph. Brumund et al,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Design Simulations Of A Horizontally Deflecting High-Heat-Load Monochromator,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J. Synchrotron Rad </a:t>
            </a:r>
            <a:r>
              <a:rPr lang="en-US" sz="1200" b="1" dirty="0">
                <a:solidFill>
                  <a:schemeClr val="accent1"/>
                </a:solidFill>
              </a:rPr>
              <a:t>28</a:t>
            </a:r>
            <a:r>
              <a:rPr lang="en-US" sz="1200" dirty="0">
                <a:solidFill>
                  <a:schemeClr val="accent1"/>
                </a:solidFill>
              </a:rPr>
              <a:t>, 91 (2021)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DOI: 10.1107/S1600577520014009</a:t>
            </a:r>
            <a:endParaRPr lang="en-GB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26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29</a:t>
            </a:fld>
            <a:endParaRPr lang="en-US" noProof="0"/>
          </a:p>
        </p:txBody>
      </p:sp>
      <p:sp>
        <p:nvSpPr>
          <p:cNvPr id="8" name="TextBox 7"/>
          <p:cNvSpPr txBox="1"/>
          <p:nvPr/>
        </p:nvSpPr>
        <p:spPr>
          <a:xfrm>
            <a:off x="212348" y="752301"/>
            <a:ext cx="45358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Channel cut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5"/>
                </a:solidFill>
              </a:rPr>
              <a:t>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Mechanical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Good thermal contact to second “crystal”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 Simpler mechanics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5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Disadvantages: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Crystal surfaces more difficult to polish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 “roll” motion possible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(probably not needed)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Fixed exit not possible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(but change in offset negligible for high energies)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3" t="16076" r="22806" b="4701"/>
          <a:stretch/>
        </p:blipFill>
        <p:spPr>
          <a:xfrm>
            <a:off x="4860032" y="-3501"/>
            <a:ext cx="4288221" cy="57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27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/>
          </a:p>
        </p:txBody>
      </p:sp>
      <p:grpSp>
        <p:nvGrpSpPr>
          <p:cNvPr id="14" name="Group 13"/>
          <p:cNvGrpSpPr/>
          <p:nvPr/>
        </p:nvGrpSpPr>
        <p:grpSpPr>
          <a:xfrm>
            <a:off x="727200" y="4297660"/>
            <a:ext cx="7561630" cy="5715000"/>
            <a:chOff x="727200" y="4297660"/>
            <a:chExt cx="7561630" cy="5715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200" y="4297660"/>
              <a:ext cx="7561630" cy="5715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264494" y="4756534"/>
              <a:ext cx="3024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T. </a:t>
              </a:r>
              <a:r>
                <a:rPr lang="en-US" dirty="0" err="1" smtClean="0"/>
                <a:t>Brochard</a:t>
              </a:r>
              <a:r>
                <a:rPr lang="en-US" dirty="0" smtClean="0"/>
                <a:t>, T. </a:t>
              </a:r>
              <a:r>
                <a:rPr lang="en-US" dirty="0" err="1" smtClean="0"/>
                <a:t>Dufrane</a:t>
              </a:r>
              <a:r>
                <a:rPr lang="en-US" dirty="0" smtClean="0"/>
                <a:t>, </a:t>
              </a:r>
              <a:br>
                <a:rPr lang="en-US" dirty="0" smtClean="0"/>
              </a:br>
              <a:r>
                <a:rPr lang="en-US" dirty="0" smtClean="0"/>
                <a:t>H. </a:t>
              </a:r>
              <a:r>
                <a:rPr lang="en-US" dirty="0" err="1" smtClean="0"/>
                <a:t>Isern</a:t>
              </a:r>
              <a:r>
                <a:rPr lang="en-US" dirty="0" smtClean="0"/>
                <a:t>. C. Detlefs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19872" y="6385892"/>
              <a:ext cx="21602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ESRF Support Services</a:t>
              </a:r>
              <a:endParaRPr lang="en-GB" sz="3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29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00868 -0.73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36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30</a:t>
            </a:fld>
            <a:endParaRPr lang="en-US" noProof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r="1524"/>
          <a:stretch/>
        </p:blipFill>
        <p:spPr>
          <a:xfrm>
            <a:off x="191924" y="885015"/>
            <a:ext cx="8820000" cy="240453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11560" y="2887329"/>
            <a:ext cx="3312368" cy="1907917"/>
            <a:chOff x="1900344" y="2834001"/>
            <a:chExt cx="3312368" cy="1907917"/>
          </a:xfrm>
        </p:grpSpPr>
        <p:sp>
          <p:nvSpPr>
            <p:cNvPr id="9" name="Down Arrow 8"/>
            <p:cNvSpPr/>
            <p:nvPr/>
          </p:nvSpPr>
          <p:spPr>
            <a:xfrm rot="10800000">
              <a:off x="3160485" y="2834001"/>
              <a:ext cx="792088" cy="151216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900344" y="4372586"/>
              <a:ext cx="3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Transfocator</a:t>
              </a:r>
              <a:endParaRPr lang="en-GB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61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31</a:t>
            </a:fld>
            <a:endParaRPr lang="en-US" noProof="0"/>
          </a:p>
        </p:txBody>
      </p:sp>
      <p:sp>
        <p:nvSpPr>
          <p:cNvPr id="8" name="TextBox 7"/>
          <p:cNvSpPr txBox="1"/>
          <p:nvPr/>
        </p:nvSpPr>
        <p:spPr>
          <a:xfrm>
            <a:off x="305779" y="985292"/>
            <a:ext cx="48422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Transfocator: In-house development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(now ESRF standard)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9 Actuators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Diamond lenses (Palm Scientific)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R=320 µm, Aperture 1mm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R=640 µm and R=1280 µm for fine tuning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Alignment motions ex-vacuum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New flexor design to align lens cartridges with reference V rail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Al lenses would melt in the pink beam!</a:t>
            </a:r>
          </a:p>
          <a:p>
            <a:endParaRPr lang="en-GB" b="1" dirty="0">
              <a:solidFill>
                <a:schemeClr val="accent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58" y="0"/>
            <a:ext cx="337343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57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32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l 66TH MEETING OF THE ESRF l 30-31 May 2014 l Author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779" y="985292"/>
            <a:ext cx="45358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Transfocator: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CRLs are highly chromatic (f </a:t>
            </a:r>
            <a:r>
              <a:rPr lang="el-GR" dirty="0">
                <a:solidFill>
                  <a:schemeClr val="accent1"/>
                </a:solidFill>
              </a:rPr>
              <a:t>α</a:t>
            </a:r>
            <a:r>
              <a:rPr lang="en-US" dirty="0">
                <a:solidFill>
                  <a:schemeClr val="accent1"/>
                </a:solidFill>
              </a:rPr>
              <a:t> E</a:t>
            </a:r>
            <a:r>
              <a:rPr lang="en-US" baseline="30000" dirty="0">
                <a:solidFill>
                  <a:schemeClr val="accent1"/>
                </a:solidFill>
              </a:rPr>
              <a:t>2</a:t>
            </a:r>
            <a:r>
              <a:rPr lang="en-US" dirty="0">
                <a:solidFill>
                  <a:schemeClr val="accent1"/>
                </a:solidFill>
              </a:rPr>
              <a:t>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Need to vary number of lenses when changing working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Either focus onto sample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Or Collimation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64" y="95160"/>
            <a:ext cx="3852548" cy="5715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724274"/>
              </p:ext>
            </p:extLst>
          </p:nvPr>
        </p:nvGraphicFramePr>
        <p:xfrm>
          <a:off x="181538" y="3865612"/>
          <a:ext cx="5742151" cy="914400"/>
        </p:xfrm>
        <a:graphic>
          <a:graphicData uri="http://schemas.openxmlformats.org/drawingml/2006/table">
            <a:tbl>
              <a:tblPr/>
              <a:tblGrid>
                <a:gridCol w="917614">
                  <a:extLst>
                    <a:ext uri="{9D8B030D-6E8A-4147-A177-3AD203B41FA5}">
                      <a16:colId xmlns:a16="http://schemas.microsoft.com/office/drawing/2014/main" val="342670771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4131597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516698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83395936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97928172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63046860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234982568"/>
                    </a:ext>
                  </a:extLst>
                </a:gridCol>
                <a:gridCol w="530279">
                  <a:extLst>
                    <a:ext uri="{9D8B030D-6E8A-4147-A177-3AD203B41FA5}">
                      <a16:colId xmlns:a16="http://schemas.microsoft.com/office/drawing/2014/main" val="995557940"/>
                    </a:ext>
                  </a:extLst>
                </a:gridCol>
                <a:gridCol w="560391">
                  <a:extLst>
                    <a:ext uri="{9D8B030D-6E8A-4147-A177-3AD203B41FA5}">
                      <a16:colId xmlns:a16="http://schemas.microsoft.com/office/drawing/2014/main" val="2116366868"/>
                    </a:ext>
                  </a:extLst>
                </a:gridCol>
                <a:gridCol w="565515">
                  <a:extLst>
                    <a:ext uri="{9D8B030D-6E8A-4147-A177-3AD203B41FA5}">
                      <a16:colId xmlns:a16="http://schemas.microsoft.com/office/drawing/2014/main" val="8600364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400" b="1"/>
                        <a:t>Actuator</a:t>
                      </a:r>
                      <a:endParaRPr lang="en-GB" sz="14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1</a:t>
                      </a:r>
                      <a:endParaRPr lang="en-GB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</a:t>
                      </a:r>
                      <a:endParaRPr lang="en-GB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3</a:t>
                      </a:r>
                      <a:endParaRPr lang="en-GB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4</a:t>
                      </a:r>
                      <a:endParaRPr lang="en-GB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5</a:t>
                      </a:r>
                      <a:endParaRPr lang="en-GB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/>
                        <a:t>6</a:t>
                      </a:r>
                      <a:endParaRPr lang="en-GB" sz="14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/>
                        <a:t>7</a:t>
                      </a:r>
                      <a:endParaRPr lang="en-GB" sz="14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/>
                        <a:t>8</a:t>
                      </a:r>
                      <a:endParaRPr lang="en-GB" sz="14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9</a:t>
                      </a:r>
                      <a:endParaRPr lang="en-GB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634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Radius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1280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640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320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320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320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320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320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320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320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1388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Number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16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16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444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6801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3206" y="3770159"/>
            <a:ext cx="5042863" cy="2160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1500" dirty="0"/>
              <a:t>How to build a beamline</a:t>
            </a:r>
            <a:endParaRPr lang="en-GB" sz="15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682353" y="5148263"/>
            <a:ext cx="4887869" cy="148857"/>
          </a:xfrm>
        </p:spPr>
        <p:txBody>
          <a:bodyPr/>
          <a:lstStyle/>
          <a:p>
            <a:r>
              <a:rPr lang="en-US" dirty="0"/>
              <a:t>| ID03 beamline webinar l 14/12/2023  l C. Detlefs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719139" y="5148265"/>
            <a:ext cx="428134" cy="159544"/>
          </a:xfrm>
        </p:spPr>
        <p:txBody>
          <a:bodyPr/>
          <a:lstStyle/>
          <a:p>
            <a:pPr>
              <a:defRPr/>
            </a:pPr>
            <a:r>
              <a:rPr lang="fr-FR" dirty="0"/>
              <a:t>Page </a:t>
            </a:r>
            <a:fld id="{75F5A9F6-215F-40A5-8AF8-B8F28639195A}" type="slidenum">
              <a:rPr lang="fr-FR" smtClean="0"/>
              <a:pPr>
                <a:defRPr/>
              </a:pPr>
              <a:t>33</a:t>
            </a:fld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1451457" y="1253562"/>
            <a:ext cx="4512179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1"/>
                </a:solidFill>
              </a:rPr>
              <a:t>Figure out what the beamline should do</a:t>
            </a:r>
          </a:p>
          <a:p>
            <a:endParaRPr lang="en-US" sz="1350" b="1" dirty="0">
              <a:solidFill>
                <a:schemeClr val="accent1"/>
              </a:solidFill>
            </a:endParaRP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Scientific case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Technical concept</a:t>
            </a:r>
            <a:br>
              <a:rPr lang="en-US" sz="1350" dirty="0">
                <a:solidFill>
                  <a:schemeClr val="accent1"/>
                </a:solidFill>
              </a:rPr>
            </a:br>
            <a:r>
              <a:rPr lang="en-US" sz="1350" dirty="0">
                <a:solidFill>
                  <a:schemeClr val="accent1"/>
                </a:solidFill>
                <a:sym typeface="Wingdings" panose="05000000000000000000" pitchFamily="2" charset="2"/>
              </a:rPr>
              <a:t> Conceptual Design Report (CDR)</a:t>
            </a:r>
            <a:endParaRPr lang="en-US" sz="1350" dirty="0">
              <a:solidFill>
                <a:schemeClr val="accent1"/>
              </a:solidFill>
            </a:endParaRPr>
          </a:p>
          <a:p>
            <a:pPr marL="214313" indent="-214313">
              <a:buFontTx/>
              <a:buChar char="-"/>
            </a:pPr>
            <a:endParaRPr lang="en-US" sz="1350" dirty="0">
              <a:solidFill>
                <a:schemeClr val="accent1"/>
              </a:solidFill>
            </a:endParaRPr>
          </a:p>
          <a:p>
            <a:r>
              <a:rPr lang="en-US" sz="1350" b="1" dirty="0">
                <a:solidFill>
                  <a:schemeClr val="accent1"/>
                </a:solidFill>
              </a:rPr>
              <a:t>Figure out how to do that</a:t>
            </a:r>
          </a:p>
          <a:p>
            <a:endParaRPr lang="en-US" sz="1350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350" dirty="0">
                <a:solidFill>
                  <a:schemeClr val="accent1"/>
                </a:solidFill>
                <a:sym typeface="Wingdings" panose="05000000000000000000" pitchFamily="2" charset="2"/>
              </a:rPr>
              <a:t>Technical Design Report (TDR)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135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Source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Optics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End station</a:t>
            </a:r>
          </a:p>
        </p:txBody>
      </p:sp>
    </p:spTree>
    <p:extLst>
      <p:ext uri="{BB962C8B-B14F-4D97-AF65-F5344CB8AC3E}">
        <p14:creationId xmlns:p14="http://schemas.microsoft.com/office/powerpoint/2010/main" val="2434691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4" y="0"/>
            <a:ext cx="8585471" cy="5715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fr-FR">
                <a:solidFill>
                  <a:srgbClr val="132577"/>
                </a:solidFill>
                <a:latin typeface="Arial"/>
              </a:rPr>
              <a:pPr>
                <a:defRPr/>
              </a:pPr>
              <a:t>34</a:t>
            </a:fld>
            <a:endParaRPr lang="fr-FR" dirty="0">
              <a:solidFill>
                <a:srgbClr val="132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782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81000" tIns="0" rIns="81000" bIns="0" rtlCol="0" anchor="ctr" anchorCtr="0">
            <a:noAutofit/>
          </a:bodyPr>
          <a:lstStyle/>
          <a:p>
            <a:endParaRPr lang="en-CA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fr-FR">
                <a:solidFill>
                  <a:srgbClr val="132577"/>
                </a:solidFill>
                <a:latin typeface="Arial"/>
              </a:rPr>
              <a:pPr>
                <a:defRPr/>
              </a:pPr>
              <a:t>35</a:t>
            </a:fld>
            <a:endParaRPr lang="fr-FR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900372"/>
            <a:ext cx="74888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End station: Dismantled from ID06-HXM, re-installed on ID03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Upgrades: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EH1 is ~10 m further downstream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6"/>
                </a:solidFill>
                <a:sym typeface="Wingdings" panose="05000000000000000000" pitchFamily="2" charset="2"/>
              </a:rPr>
              <a:t> a bit more space around the bench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High-stability HVAC +/- 0.1 deg C</a:t>
            </a: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Large HVAC installation on roof of CC4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Thermal insulation on walls, false floor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New goniometer (LAB)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Optimized for topo-tomo scans in vertical plane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More space and better xyz positioning of the sample with Hexapod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Upgrade of far field detector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Back-illuminated </a:t>
            </a:r>
            <a:r>
              <a:rPr lang="en-US" dirty="0" err="1">
                <a:solidFill>
                  <a:schemeClr val="accent6"/>
                </a:solidFill>
              </a:rPr>
              <a:t>sCMOS</a:t>
            </a:r>
            <a:r>
              <a:rPr lang="en-US" dirty="0">
                <a:solidFill>
                  <a:schemeClr val="accent6"/>
                </a:solidFill>
              </a:rPr>
              <a:t> camera with ~2x better detection efficiency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Move the previous </a:t>
            </a:r>
            <a:r>
              <a:rPr lang="en-US" dirty="0" err="1">
                <a:solidFill>
                  <a:schemeClr val="accent6"/>
                </a:solidFill>
              </a:rPr>
              <a:t>sCMOS</a:t>
            </a:r>
            <a:r>
              <a:rPr lang="en-US" dirty="0">
                <a:solidFill>
                  <a:schemeClr val="accent6"/>
                </a:solidFill>
              </a:rPr>
              <a:t> camera to the near field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62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5102" r="23226" b="5102"/>
          <a:stretch/>
        </p:blipFill>
        <p:spPr>
          <a:xfrm>
            <a:off x="4269442" y="1"/>
            <a:ext cx="487455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81000" tIns="0" rIns="81000" bIns="0" rtlCol="0" anchor="ctr" anchorCtr="0">
            <a:noAutofit/>
          </a:bodyPr>
          <a:lstStyle/>
          <a:p>
            <a:endParaRPr lang="en-CA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fr-FR">
                <a:solidFill>
                  <a:srgbClr val="132577"/>
                </a:solidFill>
                <a:latin typeface="Arial"/>
              </a:rPr>
              <a:pPr>
                <a:defRPr/>
              </a:pPr>
              <a:t>36</a:t>
            </a:fld>
            <a:endParaRPr lang="fr-FR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755498"/>
            <a:ext cx="38164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New goniometer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LAB motion systems</a:t>
            </a:r>
            <a:endParaRPr lang="en-US" dirty="0">
              <a:solidFill>
                <a:schemeClr val="accent6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2 air bearing rotations</a:t>
            </a:r>
            <a:endParaRPr lang="en-US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Hexapod for sample xyz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and sample tilts</a:t>
            </a:r>
            <a:endParaRPr lang="en-US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Slip rings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user electrical signals</a:t>
            </a:r>
            <a:endParaRPr lang="en-US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Hexapod positioning not quite as precise and reproducible as we would like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Software coordinate system to be worked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One of the air bearings seized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 back at manufacturer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00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fr-FR">
                <a:solidFill>
                  <a:srgbClr val="132577"/>
                </a:solidFill>
                <a:latin typeface="Arial"/>
              </a:rPr>
              <a:pPr>
                <a:defRPr/>
              </a:pPr>
              <a:t>37</a:t>
            </a:fld>
            <a:endParaRPr lang="fr-FR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67544" y="5411592"/>
            <a:ext cx="4995555" cy="15954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| ID03 beamline webinar l 14/12/2023  l C. Detlefs</a:t>
            </a: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3" y="0"/>
            <a:ext cx="857935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90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3206" y="1057300"/>
            <a:ext cx="5042863" cy="1368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1500" dirty="0"/>
              <a:t>How to build a beamline</a:t>
            </a:r>
            <a:endParaRPr lang="en-GB" sz="15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682353" y="5148263"/>
            <a:ext cx="4887869" cy="148857"/>
          </a:xfrm>
        </p:spPr>
        <p:txBody>
          <a:bodyPr/>
          <a:lstStyle/>
          <a:p>
            <a:r>
              <a:rPr lang="en-US" dirty="0"/>
              <a:t>| ID03 beamline webinar l 14/12/2023  l C. Detlefs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719139" y="5148265"/>
            <a:ext cx="428134" cy="159544"/>
          </a:xfrm>
        </p:spPr>
        <p:txBody>
          <a:bodyPr/>
          <a:lstStyle/>
          <a:p>
            <a:pPr>
              <a:defRPr/>
            </a:pPr>
            <a:r>
              <a:rPr lang="fr-FR" dirty="0"/>
              <a:t>Page </a:t>
            </a:r>
            <a:fld id="{75F5A9F6-215F-40A5-8AF8-B8F28639195A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1451457" y="1253562"/>
            <a:ext cx="4512179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1"/>
                </a:solidFill>
              </a:rPr>
              <a:t>Figure out what the beamline should do</a:t>
            </a:r>
          </a:p>
          <a:p>
            <a:endParaRPr lang="en-US" sz="1350" b="1" dirty="0">
              <a:solidFill>
                <a:schemeClr val="accent1"/>
              </a:solidFill>
            </a:endParaRP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Scientific case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Technical concept</a:t>
            </a:r>
            <a:br>
              <a:rPr lang="en-US" sz="1350" dirty="0">
                <a:solidFill>
                  <a:schemeClr val="accent1"/>
                </a:solidFill>
              </a:rPr>
            </a:br>
            <a:r>
              <a:rPr lang="en-US" sz="1350" dirty="0">
                <a:solidFill>
                  <a:schemeClr val="accent1"/>
                </a:solidFill>
                <a:sym typeface="Wingdings" panose="05000000000000000000" pitchFamily="2" charset="2"/>
              </a:rPr>
              <a:t> Conceptual Design Report (CDR)</a:t>
            </a:r>
            <a:endParaRPr lang="en-US" sz="1350" dirty="0">
              <a:solidFill>
                <a:schemeClr val="accent1"/>
              </a:solidFill>
            </a:endParaRPr>
          </a:p>
          <a:p>
            <a:pPr marL="214313" indent="-214313">
              <a:buFontTx/>
              <a:buChar char="-"/>
            </a:pPr>
            <a:endParaRPr lang="en-US" sz="1350" dirty="0">
              <a:solidFill>
                <a:schemeClr val="accent1"/>
              </a:solidFill>
            </a:endParaRPr>
          </a:p>
          <a:p>
            <a:r>
              <a:rPr lang="en-US" sz="1350" b="1" dirty="0">
                <a:solidFill>
                  <a:schemeClr val="accent1"/>
                </a:solidFill>
              </a:rPr>
              <a:t>Figure out how to do that</a:t>
            </a:r>
          </a:p>
          <a:p>
            <a:endParaRPr lang="en-US" sz="1350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350" dirty="0">
                <a:solidFill>
                  <a:schemeClr val="accent1"/>
                </a:solidFill>
                <a:sym typeface="Wingdings" panose="05000000000000000000" pitchFamily="2" charset="2"/>
              </a:rPr>
              <a:t>Technical Design Report (TDR)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135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Source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Optics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accent1"/>
                </a:solidFill>
              </a:rPr>
              <a:t>End station</a:t>
            </a:r>
          </a:p>
        </p:txBody>
      </p:sp>
    </p:spTree>
    <p:extLst>
      <p:ext uri="{BB962C8B-B14F-4D97-AF65-F5344CB8AC3E}">
        <p14:creationId xmlns:p14="http://schemas.microsoft.com/office/powerpoint/2010/main" val="3156984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tlefs\Dropbox\hxrm\dark field microscopy\Papers\work in progress\nature_v2\new\figs\fig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5880" y="1497793"/>
            <a:ext cx="5204751" cy="330156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11509" y="2106005"/>
            <a:ext cx="4787782" cy="429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Rectangle 2"/>
          <p:cNvSpPr/>
          <p:nvPr/>
        </p:nvSpPr>
        <p:spPr>
          <a:xfrm>
            <a:off x="211509" y="1638123"/>
            <a:ext cx="4787782" cy="467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1500" dirty="0"/>
              <a:t>Dark field x-ray microscopy</a:t>
            </a:r>
            <a:endParaRPr lang="en-GB" sz="15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682353" y="5148263"/>
            <a:ext cx="4887869" cy="148857"/>
          </a:xfrm>
        </p:spPr>
        <p:txBody>
          <a:bodyPr/>
          <a:lstStyle/>
          <a:p>
            <a:r>
              <a:rPr lang="en-US" dirty="0"/>
              <a:t>| ID03 beamline webinar l 14/12/2023  l C. Detlefs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218477" y="5439473"/>
            <a:ext cx="428134" cy="159544"/>
          </a:xfrm>
        </p:spPr>
        <p:txBody>
          <a:bodyPr/>
          <a:lstStyle/>
          <a:p>
            <a:pPr>
              <a:defRPr/>
            </a:pPr>
            <a:r>
              <a:rPr lang="fr-FR" dirty="0"/>
              <a:t>Page </a:t>
            </a:r>
            <a:fld id="{75F5A9F6-215F-40A5-8AF8-B8F28639195A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9" name="TextBox 8"/>
          <p:cNvSpPr txBox="1"/>
          <p:nvPr/>
        </p:nvSpPr>
        <p:spPr>
          <a:xfrm>
            <a:off x="373252" y="1021296"/>
            <a:ext cx="4311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6"/>
                </a:solidFill>
              </a:rPr>
              <a:t>Magnified diffraction topography</a:t>
            </a:r>
          </a:p>
          <a:p>
            <a:r>
              <a:rPr lang="en-US" sz="1350" b="1" dirty="0">
                <a:solidFill>
                  <a:schemeClr val="accent6"/>
                </a:solidFill>
              </a:rPr>
              <a:t>using a lens between sample and detector</a:t>
            </a:r>
          </a:p>
          <a:p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You take a sample and align a Bragg reflection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You put an imaging detector in the diffracted beam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You insert an objective lens between the sample and the detector</a:t>
            </a:r>
          </a:p>
          <a:p>
            <a:endParaRPr lang="en-US" sz="1350" dirty="0"/>
          </a:p>
        </p:txBody>
      </p:sp>
      <p:sp>
        <p:nvSpPr>
          <p:cNvPr id="12" name="Rectangle 11"/>
          <p:cNvSpPr/>
          <p:nvPr/>
        </p:nvSpPr>
        <p:spPr>
          <a:xfrm>
            <a:off x="211509" y="3369366"/>
            <a:ext cx="2217634" cy="467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Diffraction topography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Rocking curve imaging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1508" y="3922775"/>
            <a:ext cx="2217634" cy="429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X-ray microscopy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176" y="5200947"/>
            <a:ext cx="9001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chemeClr val="accent1"/>
                </a:solidFill>
              </a:rPr>
              <a:t>H. Simons et al. (2014). Dark-field X-ray microscopy for multiscale structural characterization. Nature Communications 6, 6098. DOI: 10.1038/ncomms7098</a:t>
            </a:r>
            <a:endParaRPr lang="en-GB" sz="900" b="1" i="1" dirty="0">
              <a:solidFill>
                <a:schemeClr val="accent1"/>
              </a:solidFill>
            </a:endParaRPr>
          </a:p>
          <a:p>
            <a:endParaRPr lang="en-US" sz="900" b="1" i="1" dirty="0">
              <a:solidFill>
                <a:schemeClr val="accent1"/>
              </a:solidFill>
            </a:endParaRPr>
          </a:p>
          <a:p>
            <a:endParaRPr lang="en-GB" sz="9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255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1500" dirty="0"/>
              <a:t>Dark field x-ray microscopy</a:t>
            </a:r>
            <a:endParaRPr lang="en-GB" sz="15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682353" y="5148263"/>
            <a:ext cx="4887869" cy="148857"/>
          </a:xfrm>
        </p:spPr>
        <p:txBody>
          <a:bodyPr/>
          <a:lstStyle/>
          <a:p>
            <a:r>
              <a:rPr lang="en-US" dirty="0"/>
              <a:t>| ID03 beamline webinar l 14/12/2023  l C. Detlefs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59185" y="5449788"/>
            <a:ext cx="428134" cy="159544"/>
          </a:xfrm>
        </p:spPr>
        <p:txBody>
          <a:bodyPr/>
          <a:lstStyle/>
          <a:p>
            <a:pPr>
              <a:defRPr/>
            </a:pPr>
            <a:r>
              <a:rPr lang="fr-FR" dirty="0"/>
              <a:t>Page </a:t>
            </a:r>
            <a:fld id="{75F5A9F6-215F-40A5-8AF8-B8F28639195A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pic>
        <p:nvPicPr>
          <p:cNvPr id="1026" name="Picture 2" descr="C:\Users\Detlefs\Dropbox\hxrm\dark field microscopy\Papers\work in progress\nature_v2\new\figs\fig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730" y="1237321"/>
            <a:ext cx="5204751" cy="330156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73252" y="1021296"/>
            <a:ext cx="375303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6"/>
                </a:solidFill>
              </a:rPr>
              <a:t>Magnified diffraction topography</a:t>
            </a:r>
          </a:p>
          <a:p>
            <a:r>
              <a:rPr lang="en-US" sz="1350" b="1" dirty="0">
                <a:solidFill>
                  <a:schemeClr val="accent6"/>
                </a:solidFill>
              </a:rPr>
              <a:t>using a lens between sample and detector</a:t>
            </a:r>
          </a:p>
          <a:p>
            <a:endParaRPr lang="en-US" sz="1350" dirty="0"/>
          </a:p>
          <a:p>
            <a:r>
              <a:rPr lang="en-US" sz="1350" dirty="0"/>
              <a:t> Detector resolution 1 </a:t>
            </a:r>
            <a:r>
              <a:rPr lang="el-GR" sz="1350" dirty="0"/>
              <a:t>μ</a:t>
            </a:r>
            <a:r>
              <a:rPr lang="en-US" sz="1350" dirty="0"/>
              <a:t>m</a:t>
            </a:r>
          </a:p>
          <a:p>
            <a:r>
              <a:rPr lang="en-US" sz="1350" dirty="0"/>
              <a:t> Magnification 10x – 30x</a:t>
            </a:r>
          </a:p>
          <a:p>
            <a:r>
              <a:rPr lang="en-US" sz="1350" dirty="0">
                <a:sym typeface="Wingdings" pitchFamily="2" charset="2"/>
              </a:rPr>
              <a:t> Resolution at the sample 100 nm – 30 nm.</a:t>
            </a:r>
            <a:endParaRPr lang="en-GB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5598114" y="350557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6"/>
                </a:solidFill>
              </a:rPr>
              <a:t>Advantages: </a:t>
            </a:r>
          </a:p>
          <a:p>
            <a:pPr>
              <a:buFont typeface="Arial" pitchFamily="34" charset="0"/>
              <a:buChar char="•"/>
            </a:pPr>
            <a:r>
              <a:rPr lang="en-US" sz="1350" dirty="0"/>
              <a:t> Full field method, </a:t>
            </a:r>
          </a:p>
          <a:p>
            <a:pPr>
              <a:buFont typeface="Arial" pitchFamily="34" charset="0"/>
              <a:buChar char="•"/>
            </a:pPr>
            <a:r>
              <a:rPr lang="en-US" sz="1350" dirty="0"/>
              <a:t> High spatial and angular resolution,</a:t>
            </a:r>
          </a:p>
          <a:p>
            <a:pPr>
              <a:buFont typeface="Arial" pitchFamily="34" charset="0"/>
              <a:buChar char="•"/>
            </a:pPr>
            <a:r>
              <a:rPr lang="en-US" sz="1350" dirty="0"/>
              <a:t> Diffraction</a:t>
            </a:r>
            <a:endParaRPr lang="en-GB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35496" y="5229989"/>
            <a:ext cx="85892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chemeClr val="accent1"/>
                </a:solidFill>
              </a:rPr>
              <a:t>H. Simons et al. (2014). Dark-field X-ray microscopy for multiscale structural characterization. Nature Communications 6, 6098. DOI: 10.1038/ncomms7098</a:t>
            </a:r>
            <a:endParaRPr lang="en-GB" sz="900" b="1" i="1" dirty="0">
              <a:solidFill>
                <a:schemeClr val="accent1"/>
              </a:solidFill>
            </a:endParaRPr>
          </a:p>
          <a:p>
            <a:endParaRPr lang="en-US" sz="900" b="1" i="1" dirty="0">
              <a:solidFill>
                <a:schemeClr val="accent1"/>
              </a:solidFill>
            </a:endParaRPr>
          </a:p>
          <a:p>
            <a:endParaRPr lang="en-GB" sz="9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4676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57069" y="854780"/>
            <a:ext cx="2789496" cy="3638760"/>
            <a:chOff x="1142758" y="758706"/>
            <a:chExt cx="3719328" cy="4851680"/>
          </a:xfrm>
        </p:grpSpPr>
        <p:sp>
          <p:nvSpPr>
            <p:cNvPr id="13" name="Rounded Rectangle 12"/>
            <p:cNvSpPr/>
            <p:nvPr/>
          </p:nvSpPr>
          <p:spPr>
            <a:xfrm>
              <a:off x="1142758" y="758706"/>
              <a:ext cx="3719328" cy="4851680"/>
            </a:xfrm>
            <a:prstGeom prst="roundRect">
              <a:avLst>
                <a:gd name="adj" fmla="val 9982"/>
              </a:avLst>
            </a:prstGeom>
            <a:solidFill>
              <a:srgbClr val="539A4C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350" b="1" dirty="0"/>
                <a:t>Metallurgy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78183" y="1238338"/>
              <a:ext cx="303054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0963" indent="-80963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Pattern formation</a:t>
              </a:r>
            </a:p>
            <a:p>
              <a:pPr marL="80963" indent="-80963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Materials fatigue</a:t>
              </a:r>
            </a:p>
            <a:p>
              <a:pPr marL="80963" indent="-80963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Recovery and recrystallization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3238" y="2190157"/>
              <a:ext cx="2355138" cy="32182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ID03: Scientific case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1240" y="1283452"/>
            <a:ext cx="142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3" indent="-8096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224699" y="2618517"/>
            <a:ext cx="2789496" cy="1875023"/>
          </a:xfrm>
          <a:prstGeom prst="roundRect">
            <a:avLst>
              <a:gd name="adj" fmla="val 9982"/>
            </a:avLst>
          </a:prstGeom>
          <a:solidFill>
            <a:srgbClr val="98248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350" b="1" dirty="0"/>
              <a:t>Biominerals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73447" y="2874669"/>
            <a:ext cx="1941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3" indent="-8096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Microstructure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064579" y="3176869"/>
            <a:ext cx="792480" cy="1124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Image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899323" y="3447210"/>
            <a:ext cx="3741412" cy="1657387"/>
            <a:chOff x="3865763" y="4215279"/>
            <a:chExt cx="4988549" cy="2209849"/>
          </a:xfrm>
        </p:grpSpPr>
        <p:sp>
          <p:nvSpPr>
            <p:cNvPr id="28" name="Rounded Rectangle 27"/>
            <p:cNvSpPr/>
            <p:nvPr/>
          </p:nvSpPr>
          <p:spPr>
            <a:xfrm>
              <a:off x="3865763" y="4215279"/>
              <a:ext cx="4899096" cy="2209849"/>
            </a:xfrm>
            <a:prstGeom prst="roundRect">
              <a:avLst>
                <a:gd name="adj" fmla="val 9982"/>
              </a:avLst>
            </a:prstGeom>
            <a:solidFill>
              <a:srgbClr val="E7A33D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r"/>
              <a:r>
                <a:rPr lang="en-US" sz="1350" b="1" dirty="0"/>
                <a:t>Ceramics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24773" y="4314166"/>
              <a:ext cx="1429539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0963" indent="-80963"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80963" indent="-80963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Dislocation-</a:t>
              </a:r>
              <a:b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toughening</a:t>
              </a:r>
            </a:p>
            <a:p>
              <a:pPr marL="80963" indent="-80963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Nano-</a:t>
              </a:r>
              <a:b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twinning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1773" y="4473488"/>
              <a:ext cx="3375697" cy="17770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4265342" y="804600"/>
            <a:ext cx="3987648" cy="1930335"/>
            <a:chOff x="6423102" y="691800"/>
            <a:chExt cx="5316864" cy="2573780"/>
          </a:xfrm>
        </p:grpSpPr>
        <p:sp>
          <p:nvSpPr>
            <p:cNvPr id="22" name="Rounded Rectangle 21"/>
            <p:cNvSpPr/>
            <p:nvPr/>
          </p:nvSpPr>
          <p:spPr>
            <a:xfrm>
              <a:off x="6423102" y="691800"/>
              <a:ext cx="5316864" cy="2209849"/>
            </a:xfrm>
            <a:prstGeom prst="roundRect">
              <a:avLst>
                <a:gd name="adj" fmla="val 9982"/>
              </a:avLst>
            </a:prstGeom>
            <a:solidFill>
              <a:srgbClr val="1C8CBA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350" b="1" dirty="0"/>
                <a:t>Functional materials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43869" y="1418920"/>
              <a:ext cx="2831419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0963" indent="-80963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Strain at grain boundaries</a:t>
              </a:r>
            </a:p>
            <a:p>
              <a:pPr marL="80963" indent="-80963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Formation of domain patterns</a:t>
              </a:r>
            </a:p>
            <a:p>
              <a:pPr marL="80963" indent="-80963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Dynamics of domain switching</a:t>
              </a:r>
            </a:p>
            <a:p>
              <a:endPara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6355" y="748178"/>
              <a:ext cx="2127508" cy="20909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2" name="Oval 31"/>
          <p:cNvSpPr/>
          <p:nvPr/>
        </p:nvSpPr>
        <p:spPr>
          <a:xfrm>
            <a:off x="2899323" y="2247476"/>
            <a:ext cx="3379603" cy="12921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3D strain maps with 150 nm spatial resolution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652" y="3180751"/>
            <a:ext cx="2289903" cy="1225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89107" y="5220388"/>
            <a:ext cx="106571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chemeClr val="accent1"/>
                </a:solidFill>
              </a:rPr>
              <a:t>C. Yildirim et al. (2020). Probing nanoscale structure and strain by dark-field x-ray microscopy. MRS Bulletin, 45, 277. DOI:10.1557/mrs.2020.89</a:t>
            </a:r>
            <a:endParaRPr lang="en-GB" sz="900" b="1" i="1" dirty="0">
              <a:solidFill>
                <a:schemeClr val="accent1"/>
              </a:solidFill>
            </a:endParaRPr>
          </a:p>
          <a:p>
            <a:endParaRPr lang="en-US" sz="900" b="1" i="1" dirty="0">
              <a:solidFill>
                <a:schemeClr val="accent6"/>
              </a:solidFill>
            </a:endParaRPr>
          </a:p>
          <a:p>
            <a:endParaRPr lang="en-GB" sz="9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02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6" name="TextBox 5"/>
          <p:cNvSpPr txBox="1"/>
          <p:nvPr/>
        </p:nvSpPr>
        <p:spPr>
          <a:xfrm>
            <a:off x="1997473" y="28350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Technical concept</a:t>
            </a:r>
            <a:endParaRPr lang="en-GB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10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81000" tIns="0" rIns="81000" bIns="0" rtlCol="0" anchor="ctr" anchorCtr="0">
            <a:noAutofit/>
          </a:bodyPr>
          <a:lstStyle/>
          <a:p>
            <a:r>
              <a:rPr lang="en-US" sz="1500" dirty="0"/>
              <a:t>Conceptual design of ID03/EBSL2</a:t>
            </a:r>
            <a:endParaRPr lang="en-CA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fr-FR">
                <a:solidFill>
                  <a:srgbClr val="132577"/>
                </a:solidFill>
                <a:latin typeface="Arial"/>
              </a:rPr>
              <a:pPr>
                <a:defRPr/>
              </a:pPr>
              <a:t>9</a:t>
            </a:fld>
            <a:endParaRPr lang="fr-FR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900372"/>
            <a:ext cx="74888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Boundary conditions: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Evolution of the prototype beamline ID06-HXM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Re-use the end station from ID06-HXM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Key parameters: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Typical working energy 17-33 keV, up to 60 keV for complementary techniques (3DXRD, DCT)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Resolution ~150 nm, diffraction limits ~60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Design new optics fully optimized for Dark-Field x-ray microscopy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Pink beam and monochromatic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Rebuild beamline infrastructure from ground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Budget envelope ~4 </a:t>
            </a:r>
            <a:r>
              <a:rPr lang="en-US" dirty="0" err="1">
                <a:solidFill>
                  <a:schemeClr val="accent1"/>
                </a:solidFill>
              </a:rPr>
              <a:t>MEuros</a:t>
            </a:r>
            <a:r>
              <a:rPr lang="en-US" dirty="0">
                <a:solidFill>
                  <a:schemeClr val="accent1"/>
                </a:solidFill>
              </a:rPr>
              <a:t>, excluding in-house man power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4983533"/>
            <a:ext cx="7992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accent1"/>
                </a:solidFill>
              </a:rPr>
              <a:t>M. Kutsal et al. (2019). The ESRF dark-field x-ray microscope at ID06. IOP Conference Series: Materials Science and Engineering, 580, 012007. 	DOI: 10.1088/1757-899X/580/1/012007. </a:t>
            </a:r>
            <a:endParaRPr lang="en-US" sz="900" b="1" i="1" dirty="0">
              <a:solidFill>
                <a:schemeClr val="accent1"/>
              </a:solidFill>
            </a:endParaRPr>
          </a:p>
          <a:p>
            <a:endParaRPr lang="en-GB" sz="9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67220"/>
      </p:ext>
    </p:extLst>
  </p:cSld>
  <p:clrMapOvr>
    <a:masterClrMapping/>
  </p:clrMapOvr>
</p:sld>
</file>

<file path=ppt/theme/theme1.xml><?xml version="1.0" encoding="utf-8"?>
<a:theme xmlns:a="http://schemas.openxmlformats.org/drawingml/2006/main" name="ESRF - default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Detlefs_ID03</Template>
  <TotalTime>0</TotalTime>
  <Words>2025</Words>
  <Application>Microsoft Office PowerPoint</Application>
  <PresentationFormat>On-screen Show (16:10)</PresentationFormat>
  <Paragraphs>426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Cambria Math</vt:lpstr>
      <vt:lpstr>ITCOfficinaSans LT Book</vt:lpstr>
      <vt:lpstr>Wingdings</vt:lpstr>
      <vt:lpstr>ESRF - default</vt:lpstr>
      <vt:lpstr>PowerPoint Presentation</vt:lpstr>
      <vt:lpstr>PowerPoint Presentation</vt:lpstr>
      <vt:lpstr>PowerPoint Presentation</vt:lpstr>
      <vt:lpstr>How to build a beamline</vt:lpstr>
      <vt:lpstr>Dark field x-ray microscopy</vt:lpstr>
      <vt:lpstr>Dark field x-ray microscopy</vt:lpstr>
      <vt:lpstr>ID03: Scientific case</vt:lpstr>
      <vt:lpstr>PowerPoint Presentation</vt:lpstr>
      <vt:lpstr>Conceptual design of ID03/EBSL2</vt:lpstr>
      <vt:lpstr>Technical design of ID03/EBSL2: priorities (1)</vt:lpstr>
      <vt:lpstr>Technical design of ID03/EBSL2: Priorities (2)</vt:lpstr>
      <vt:lpstr>Conceptual design of ID03/EBSL2</vt:lpstr>
      <vt:lpstr>How to build a beamline</vt:lpstr>
      <vt:lpstr>PowerPoint Presentation</vt:lpstr>
      <vt:lpstr>How to build a beamline</vt:lpstr>
      <vt:lpstr>Source device</vt:lpstr>
      <vt:lpstr>How to handle the heat load</vt:lpstr>
      <vt:lpstr>How to build a beamline</vt:lpstr>
      <vt:lpstr>Optics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build a beamline</vt:lpstr>
      <vt:lpstr>PowerPoint Presentation</vt:lpstr>
      <vt:lpstr>PowerPoint Presentation</vt:lpstr>
      <vt:lpstr>PowerPoint Presentation</vt:lpstr>
      <vt:lpstr>PowerPoint Presentation</vt:lpstr>
    </vt:vector>
  </TitlesOfParts>
  <Company>E.S.R.F.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DETLEFS Carsten</dc:creator>
  <cp:lastModifiedBy>DETLEFS Carsten</cp:lastModifiedBy>
  <cp:revision>53</cp:revision>
  <dcterms:created xsi:type="dcterms:W3CDTF">2024-07-16T07:31:05Z</dcterms:created>
  <dcterms:modified xsi:type="dcterms:W3CDTF">2024-10-07T07:27:08Z</dcterms:modified>
</cp:coreProperties>
</file>