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57" r:id="rId3"/>
    <p:sldId id="4318" r:id="rId4"/>
    <p:sldId id="4317" r:id="rId5"/>
    <p:sldId id="4321" r:id="rId6"/>
    <p:sldId id="3859" r:id="rId7"/>
    <p:sldId id="3863" r:id="rId8"/>
    <p:sldId id="3875" r:id="rId9"/>
    <p:sldId id="4305" r:id="rId10"/>
    <p:sldId id="4309" r:id="rId11"/>
    <p:sldId id="3866" r:id="rId12"/>
    <p:sldId id="3865" r:id="rId13"/>
    <p:sldId id="3873" r:id="rId14"/>
    <p:sldId id="4310" r:id="rId15"/>
    <p:sldId id="4311" r:id="rId16"/>
    <p:sldId id="4315" r:id="rId17"/>
    <p:sldId id="4316" r:id="rId18"/>
    <p:sldId id="4320" r:id="rId19"/>
    <p:sldId id="4319" r:id="rId20"/>
    <p:sldId id="265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05276-26B8-4420-8F31-76386A45EB8D}" v="4" dt="2025-02-19T08:29:30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Villa" userId="0f85e7e8-262a-4be5-8c55-5d2a2042602d" providerId="ADAL" clId="{3C405276-26B8-4420-8F31-76386A45EB8D}"/>
    <pc:docChg chg="custSel addSld modSld">
      <pc:chgData name="Fabio Villa" userId="0f85e7e8-262a-4be5-8c55-5d2a2042602d" providerId="ADAL" clId="{3C405276-26B8-4420-8F31-76386A45EB8D}" dt="2025-02-19T09:05:48.526" v="291" actId="113"/>
      <pc:docMkLst>
        <pc:docMk/>
      </pc:docMkLst>
      <pc:sldChg chg="modSp mod">
        <pc:chgData name="Fabio Villa" userId="0f85e7e8-262a-4be5-8c55-5d2a2042602d" providerId="ADAL" clId="{3C405276-26B8-4420-8F31-76386A45EB8D}" dt="2025-02-19T08:20:42.818" v="0" actId="1076"/>
        <pc:sldMkLst>
          <pc:docMk/>
          <pc:sldMk cId="2125065387" sldId="4317"/>
        </pc:sldMkLst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3" creationId="{31E4480C-E7E1-949B-B48B-A7D4945201B2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11" creationId="{138F87A8-D12A-2632-3A46-0D9E461AFC27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12" creationId="{002960B4-11A5-9DEB-5BAA-6F61CE2FFBE2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13" creationId="{D900DEA6-8B7B-CE35-FC83-B529D435D2BE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14" creationId="{5B6DBFB2-3416-B6B8-3A27-376DDCE3EEEC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15" creationId="{68F9EE9A-6396-F9D9-CB22-AA69AB694253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21" creationId="{EDB27B1E-24AA-2747-A513-E81BA18B2B01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24" creationId="{6689EF9E-F456-CC28-387B-B67019B5456F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27" creationId="{9622FA8D-4C6E-DD85-3D08-E3FBF9ED2C52}"/>
          </ac:spMkLst>
        </pc:spChg>
        <pc:spChg chg="mod">
          <ac:chgData name="Fabio Villa" userId="0f85e7e8-262a-4be5-8c55-5d2a2042602d" providerId="ADAL" clId="{3C405276-26B8-4420-8F31-76386A45EB8D}" dt="2025-02-19T08:20:42.818" v="0" actId="1076"/>
          <ac:spMkLst>
            <pc:docMk/>
            <pc:sldMk cId="2125065387" sldId="4317"/>
            <ac:spMk id="37" creationId="{3C52180C-1615-64F5-33E7-922AA7B7AF48}"/>
          </ac:spMkLst>
        </pc:spChg>
      </pc:sldChg>
      <pc:sldChg chg="addSp delSp modSp new mod">
        <pc:chgData name="Fabio Villa" userId="0f85e7e8-262a-4be5-8c55-5d2a2042602d" providerId="ADAL" clId="{3C405276-26B8-4420-8F31-76386A45EB8D}" dt="2025-02-19T09:05:48.526" v="291" actId="113"/>
        <pc:sldMkLst>
          <pc:docMk/>
          <pc:sldMk cId="2411026782" sldId="4321"/>
        </pc:sldMkLst>
        <pc:spChg chg="del">
          <ac:chgData name="Fabio Villa" userId="0f85e7e8-262a-4be5-8c55-5d2a2042602d" providerId="ADAL" clId="{3C405276-26B8-4420-8F31-76386A45EB8D}" dt="2025-02-19T08:21:53.917" v="15" actId="478"/>
          <ac:spMkLst>
            <pc:docMk/>
            <pc:sldMk cId="2411026782" sldId="4321"/>
            <ac:spMk id="2" creationId="{8EB1FAC7-D95A-EC23-21FF-F13D434A4F17}"/>
          </ac:spMkLst>
        </pc:spChg>
        <pc:spChg chg="mod">
          <ac:chgData name="Fabio Villa" userId="0f85e7e8-262a-4be5-8c55-5d2a2042602d" providerId="ADAL" clId="{3C405276-26B8-4420-8F31-76386A45EB8D}" dt="2025-02-19T08:21:51.096" v="14" actId="20577"/>
          <ac:spMkLst>
            <pc:docMk/>
            <pc:sldMk cId="2411026782" sldId="4321"/>
            <ac:spMk id="4" creationId="{17A03780-D11D-2490-A91F-73E1D68620AF}"/>
          </ac:spMkLst>
        </pc:spChg>
        <pc:spChg chg="add mod">
          <ac:chgData name="Fabio Villa" userId="0f85e7e8-262a-4be5-8c55-5d2a2042602d" providerId="ADAL" clId="{3C405276-26B8-4420-8F31-76386A45EB8D}" dt="2025-02-19T09:05:44.320" v="290" actId="113"/>
          <ac:spMkLst>
            <pc:docMk/>
            <pc:sldMk cId="2411026782" sldId="4321"/>
            <ac:spMk id="8" creationId="{C9D8ABAC-85B6-35AB-E063-73ACB6C0648F}"/>
          </ac:spMkLst>
        </pc:spChg>
        <pc:spChg chg="add mod">
          <ac:chgData name="Fabio Villa" userId="0f85e7e8-262a-4be5-8c55-5d2a2042602d" providerId="ADAL" clId="{3C405276-26B8-4420-8F31-76386A45EB8D}" dt="2025-02-19T09:05:48.526" v="291" actId="113"/>
          <ac:spMkLst>
            <pc:docMk/>
            <pc:sldMk cId="2411026782" sldId="4321"/>
            <ac:spMk id="9" creationId="{4422B247-3349-C054-92A1-C1A16CEF27AA}"/>
          </ac:spMkLst>
        </pc:spChg>
        <pc:picChg chg="add del mod">
          <ac:chgData name="Fabio Villa" userId="0f85e7e8-262a-4be5-8c55-5d2a2042602d" providerId="ADAL" clId="{3C405276-26B8-4420-8F31-76386A45EB8D}" dt="2025-02-19T08:25:30.701" v="17" actId="478"/>
          <ac:picMkLst>
            <pc:docMk/>
            <pc:sldMk cId="2411026782" sldId="4321"/>
            <ac:picMk id="6" creationId="{0A3BAE2E-FFC3-9951-FE91-64F83C1070C3}"/>
          </ac:picMkLst>
        </pc:picChg>
        <pc:picChg chg="add mod modCrop">
          <ac:chgData name="Fabio Villa" userId="0f85e7e8-262a-4be5-8c55-5d2a2042602d" providerId="ADAL" clId="{3C405276-26B8-4420-8F31-76386A45EB8D}" dt="2025-02-19T08:26:30.255" v="24" actId="1076"/>
          <ac:picMkLst>
            <pc:docMk/>
            <pc:sldMk cId="2411026782" sldId="4321"/>
            <ac:picMk id="7" creationId="{E07838B1-D618-59BA-B961-D3E0FF9D6A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635B8-8781-4046-8355-A41FFFFA202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25BB3-35EF-4480-AADE-02BCB28C7F6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2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8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4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7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9313-102F-457A-9A17-F94AA9681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0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9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66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61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01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19-02-25 – INFN-ESRF Collaboration Meeting – EuPRAXIA@SPARC_LAB FEL beamlines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132E"/>
                </a:solidFill>
                <a:effectLst/>
                <a:uLnTx/>
                <a:uFillTx/>
                <a:latin typeface="Roboto Slab" pitchFamily="2" charset="0"/>
                <a:ea typeface="+mn-ea"/>
                <a:cs typeface="+mn-cs"/>
              </a:rPr>
              <a:t>– F. Villa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866374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51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34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726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7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38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endParaRPr lang="en-GB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rgbClr val="2C3882"/>
                  </a:solidFill>
                </a:rPr>
                <a:t>a</a:t>
              </a:r>
              <a:r>
                <a:rPr lang="en-IT" sz="1100">
                  <a:solidFill>
                    <a:srgbClr val="2C3882"/>
                  </a:solidFill>
                </a:rPr>
                <a:t>t </a:t>
              </a:r>
              <a:r>
                <a:rPr lang="en-IT" sz="1100">
                  <a:solidFill>
                    <a:srgbClr val="FCAF18"/>
                  </a:solidFill>
                </a:rPr>
                <a:t>S</a:t>
              </a:r>
              <a:r>
                <a:rPr lang="en-IT" sz="1100">
                  <a:solidFill>
                    <a:srgbClr val="2C3882"/>
                  </a:solidFill>
                </a:rPr>
                <a:t>PARC_</a:t>
              </a:r>
              <a:r>
                <a:rPr lang="en-IT" sz="1100">
                  <a:solidFill>
                    <a:srgbClr val="FCAF18"/>
                  </a:solidFill>
                </a:rPr>
                <a:t>L</a:t>
              </a:r>
              <a:r>
                <a:rPr lang="en-IT" sz="110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795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512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75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278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2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3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07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5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5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9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7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43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8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g"/><Relationship Id="rId7" Type="http://schemas.openxmlformats.org/officeDocument/2006/relationships/image" Target="../media/image6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55.jpe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12" Type="http://schemas.openxmlformats.org/officeDocument/2006/relationships/image" Target="../media/image5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11" Type="http://schemas.openxmlformats.org/officeDocument/2006/relationships/image" Target="../media/image80.png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image" Target="../media/image75.jpeg"/><Relationship Id="rId9" Type="http://schemas.openxmlformats.org/officeDocument/2006/relationships/hyperlink" Target="https://www.nature.com/nphot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5E40C9-94AD-A1C1-E270-9C0F50A41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1425" y="1657350"/>
            <a:ext cx="7214103" cy="146685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CAF18"/>
                </a:solidFill>
              </a:rPr>
              <a:t>EuPRAXIA@SPARC_LAB </a:t>
            </a:r>
            <a:br>
              <a:rPr lang="en-US" sz="4400" dirty="0">
                <a:solidFill>
                  <a:srgbClr val="FCAF18"/>
                </a:solidFill>
              </a:rPr>
            </a:br>
            <a:r>
              <a:rPr lang="en-US" sz="4400" dirty="0">
                <a:solidFill>
                  <a:srgbClr val="FCAF18"/>
                </a:solidFill>
              </a:rPr>
              <a:t>FEL beamlines</a:t>
            </a:r>
            <a:endParaRPr lang="en-GB" sz="44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6F2BDD-3E49-D171-A9F5-8D061FDA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8033" y="3124200"/>
            <a:ext cx="7813967" cy="104385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D9E0B"/>
                </a:solidFill>
              </a:rPr>
              <a:t>F. Villa, INFN-LNF</a:t>
            </a:r>
          </a:p>
          <a:p>
            <a:r>
              <a:rPr lang="en-GB" dirty="0">
                <a:solidFill>
                  <a:srgbClr val="ED9E0B"/>
                </a:solidFill>
              </a:rPr>
              <a:t>On behalf of the EuPRAXIA@SPARC_LAB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AQUA beamline scientific case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E02431-2809-A56A-4C4B-7C7D1FA50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709" y="3577324"/>
            <a:ext cx="2122665" cy="177183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2808904-1CCF-9417-AB81-8994B258D417}"/>
              </a:ext>
            </a:extLst>
          </p:cNvPr>
          <p:cNvSpPr txBox="1">
            <a:spLocks noChangeArrowheads="1"/>
          </p:cNvSpPr>
          <p:nvPr/>
        </p:nvSpPr>
        <p:spPr>
          <a:xfrm>
            <a:off x="535630" y="198854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Coherent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X-ray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4FDB87-1F6A-F167-EC51-C65673C62A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9071" y="1289025"/>
            <a:ext cx="1751662" cy="1748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90CE95-615B-B412-110E-F12847B05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559" y="4916147"/>
            <a:ext cx="4956296" cy="11746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028324-5EE8-857E-71AE-B3A00E17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59" y="2573718"/>
            <a:ext cx="2023441" cy="1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EC890BC-C7AE-A01B-F5C9-329C761FC70F}"/>
              </a:ext>
            </a:extLst>
          </p:cNvPr>
          <p:cNvSpPr txBox="1">
            <a:spLocks noChangeArrowheads="1"/>
          </p:cNvSpPr>
          <p:nvPr/>
        </p:nvSpPr>
        <p:spPr>
          <a:xfrm>
            <a:off x="8226483" y="1699214"/>
            <a:ext cx="4066446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(Large) Viruses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Organelles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Bacteria/Cells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Metals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Semiconductors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Superconductors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Magnetic materials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Organic molecules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7F7364-B140-E7EE-8636-32BB6C785C41}"/>
              </a:ext>
            </a:extLst>
          </p:cNvPr>
          <p:cNvSpPr/>
          <p:nvPr/>
        </p:nvSpPr>
        <p:spPr>
          <a:xfrm>
            <a:off x="535630" y="866868"/>
            <a:ext cx="98675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typology of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F2B3BC5-7E95-C87C-783F-0FB76C87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9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ARIA beamline scientific case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9F140E-35C7-C60C-1083-9FBC80CF4CDC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C3F37C-82D2-EA3A-C548-F6231970B2D5}"/>
              </a:ext>
            </a:extLst>
          </p:cNvPr>
          <p:cNvSpPr txBox="1"/>
          <p:nvPr/>
        </p:nvSpPr>
        <p:spPr>
          <a:xfrm>
            <a:off x="7996288" y="1305309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kumimoji="0" lang="en-US" altLang="it-IT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222B148-BCFC-6163-6078-C505C553EBCF}"/>
              </a:ext>
            </a:extLst>
          </p:cNvPr>
          <p:cNvSpPr/>
          <p:nvPr/>
        </p:nvSpPr>
        <p:spPr>
          <a:xfrm>
            <a:off x="222680" y="947143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Defining experimental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typology of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 (and applications)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1DDC50-28FB-DEA9-9688-746CF75E4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A093B-7B90-86D6-5986-A9E29211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226DCC-E2A4-7B5D-A724-821F663D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118B434-C244-2091-8A7F-2FA9084E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933" y="4852370"/>
            <a:ext cx="1287887" cy="17185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8ACE19-DCFD-7B53-9221-0F1CD1007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17619AF-CD15-52CA-400D-1E06C8314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930" y="4828703"/>
            <a:ext cx="2673042" cy="18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96B537-5729-7B50-603D-728A1CECD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92"/>
          <a:stretch/>
        </p:blipFill>
        <p:spPr>
          <a:xfrm>
            <a:off x="247591" y="793924"/>
            <a:ext cx="11607282" cy="56549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Timelines</a:t>
            </a:r>
            <a:endParaRPr lang="de-DE" sz="3600" b="0" dirty="0">
              <a:latin typeface="+mn-l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821260-CACB-80EC-1C3D-B34A4DE78C55}"/>
              </a:ext>
            </a:extLst>
          </p:cNvPr>
          <p:cNvSpPr txBox="1"/>
          <p:nvPr/>
        </p:nvSpPr>
        <p:spPr>
          <a:xfrm>
            <a:off x="1895932" y="6096071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A. Falone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28B153-720A-F5C3-F0EF-72678D9B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1982A7C-44E2-0413-8B43-1119C4848FA9}"/>
              </a:ext>
            </a:extLst>
          </p:cNvPr>
          <p:cNvCxnSpPr/>
          <p:nvPr/>
        </p:nvCxnSpPr>
        <p:spPr>
          <a:xfrm>
            <a:off x="5429250" y="1247775"/>
            <a:ext cx="0" cy="484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42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op view of a building&#10;&#10;AI-generated content may be incorrect.">
            <a:extLst>
              <a:ext uri="{FF2B5EF4-FFF2-40B4-BE49-F238E27FC236}">
                <a16:creationId xmlns:a16="http://schemas.microsoft.com/office/drawing/2014/main" id="{885F636E-3E51-0A18-9BFB-FCEBBE322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805580"/>
            <a:ext cx="12171190" cy="530946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568A8-C624-2F44-8E32-77C24765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CCBF06-C5B2-DA69-54FD-B80B27C0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beamlines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48FFF3-3763-8659-3697-1AEC64CDE077}"/>
              </a:ext>
            </a:extLst>
          </p:cNvPr>
          <p:cNvGrpSpPr/>
          <p:nvPr/>
        </p:nvGrpSpPr>
        <p:grpSpPr>
          <a:xfrm>
            <a:off x="0" y="1732097"/>
            <a:ext cx="12192000" cy="1696903"/>
            <a:chOff x="0" y="3589547"/>
            <a:chExt cx="12192000" cy="1696903"/>
          </a:xfrm>
        </p:grpSpPr>
        <p:pic>
          <p:nvPicPr>
            <p:cNvPr id="7" name="Content Placeholder 9" descr="A close-up of several colorful objects&#10;&#10;AI-generated content may be incorrect.">
              <a:extLst>
                <a:ext uri="{FF2B5EF4-FFF2-40B4-BE49-F238E27FC236}">
                  <a16:creationId xmlns:a16="http://schemas.microsoft.com/office/drawing/2014/main" id="{73C0AB51-9679-D35E-5DDB-2038DD94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71" r="3907" b="35991"/>
            <a:stretch/>
          </p:blipFill>
          <p:spPr>
            <a:xfrm>
              <a:off x="0" y="3589547"/>
              <a:ext cx="12192000" cy="16969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45FCD-6934-B7FE-7A66-DD63D78D4B09}"/>
                </a:ext>
              </a:extLst>
            </p:cNvPr>
            <p:cNvSpPr txBox="1"/>
            <p:nvPr/>
          </p:nvSpPr>
          <p:spPr>
            <a:xfrm>
              <a:off x="4505325" y="4791075"/>
              <a:ext cx="167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AQUA beamline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1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several colorful objects&#10;&#10;AI-generated content may be incorrect.">
            <a:extLst>
              <a:ext uri="{FF2B5EF4-FFF2-40B4-BE49-F238E27FC236}">
                <a16:creationId xmlns:a16="http://schemas.microsoft.com/office/drawing/2014/main" id="{8359078B-E0A6-2F9E-835E-C2E4B0014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4" r="3251" b="36281"/>
          <a:stretch/>
        </p:blipFill>
        <p:spPr>
          <a:xfrm>
            <a:off x="-1" y="800202"/>
            <a:ext cx="12187385" cy="159992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09CF4F-D952-000A-1E54-BCFC5AB3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17E5F-1775-6492-0A32-A24990CB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beamline</a:t>
            </a:r>
          </a:p>
        </p:txBody>
      </p:sp>
      <p:pic>
        <p:nvPicPr>
          <p:cNvPr id="13" name="Picture 12" descr="A diagram of a pipe system&#10;&#10;AI-generated content may be incorrect.">
            <a:extLst>
              <a:ext uri="{FF2B5EF4-FFF2-40B4-BE49-F238E27FC236}">
                <a16:creationId xmlns:a16="http://schemas.microsoft.com/office/drawing/2014/main" id="{CAD94F2F-411D-2276-7F71-E3DD7DF6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075"/>
            <a:ext cx="12192000" cy="2508000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51A24937-64A4-66E3-6A12-2EC7F39C7D50}"/>
              </a:ext>
            </a:extLst>
          </p:cNvPr>
          <p:cNvSpPr/>
          <p:nvPr/>
        </p:nvSpPr>
        <p:spPr>
          <a:xfrm rot="5400000">
            <a:off x="960437" y="1236664"/>
            <a:ext cx="455248" cy="900476"/>
          </a:xfrm>
          <a:prstGeom prst="rightBrace">
            <a:avLst>
              <a:gd name="adj1" fmla="val 1417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C3F9BF-EF9A-8EE0-A055-3ED2BE35D98F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185499" y="1914526"/>
            <a:ext cx="2562" cy="1543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E1051D2-A512-8E3B-9A34-6808658833A6}"/>
              </a:ext>
            </a:extLst>
          </p:cNvPr>
          <p:cNvSpPr/>
          <p:nvPr/>
        </p:nvSpPr>
        <p:spPr>
          <a:xfrm rot="5400000" flipH="1">
            <a:off x="1055961" y="101460"/>
            <a:ext cx="107250" cy="2011083"/>
          </a:xfrm>
          <a:prstGeom prst="rightBrace">
            <a:avLst>
              <a:gd name="adj1" fmla="val 1417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30C843-32B2-B15A-5DCB-C82275E09704}"/>
              </a:ext>
            </a:extLst>
          </p:cNvPr>
          <p:cNvSpPr txBox="1"/>
          <p:nvPr/>
        </p:nvSpPr>
        <p:spPr>
          <a:xfrm>
            <a:off x="764415" y="812925"/>
            <a:ext cx="90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68E62A-DC49-A580-8800-D36C990AA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443" t="4079" r="10648" b="33461"/>
          <a:stretch/>
        </p:blipFill>
        <p:spPr>
          <a:xfrm>
            <a:off x="6519096" y="2336308"/>
            <a:ext cx="1002890" cy="19692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DA745B-10DF-A1BB-110D-212742D8B3DF}"/>
              </a:ext>
            </a:extLst>
          </p:cNvPr>
          <p:cNvSpPr txBox="1"/>
          <p:nvPr/>
        </p:nvSpPr>
        <p:spPr>
          <a:xfrm>
            <a:off x="5271883" y="5939909"/>
            <a:ext cx="225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 m from undulators)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C8A4F0-E859-8642-117B-449C2B4B8AAC}"/>
              </a:ext>
            </a:extLst>
          </p:cNvPr>
          <p:cNvGrpSpPr/>
          <p:nvPr/>
        </p:nvGrpSpPr>
        <p:grpSpPr>
          <a:xfrm>
            <a:off x="1635737" y="2127695"/>
            <a:ext cx="3247622" cy="1976148"/>
            <a:chOff x="1635737" y="2127695"/>
            <a:chExt cx="3247622" cy="1976148"/>
          </a:xfrm>
        </p:grpSpPr>
        <p:pic>
          <p:nvPicPr>
            <p:cNvPr id="20" name="Immagine 1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CF8E3A63-3791-7455-4F78-8D178642E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962" t="28033" r="21401" b="21515"/>
            <a:stretch/>
          </p:blipFill>
          <p:spPr>
            <a:xfrm>
              <a:off x="1635737" y="2127695"/>
              <a:ext cx="3247622" cy="197614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081BF2B-2847-33B6-93CF-08A0FC0A1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553" y="3548372"/>
              <a:ext cx="569806" cy="55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8DAD37-3C9B-60C1-866E-B92C8E260484}"/>
              </a:ext>
            </a:extLst>
          </p:cNvPr>
          <p:cNvGrpSpPr/>
          <p:nvPr/>
        </p:nvGrpSpPr>
        <p:grpSpPr>
          <a:xfrm>
            <a:off x="8001196" y="2479624"/>
            <a:ext cx="4151356" cy="3059799"/>
            <a:chOff x="8001196" y="2479624"/>
            <a:chExt cx="4151356" cy="30597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B911CC-70E1-5B6D-9D8C-554998F3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01196" y="2479624"/>
              <a:ext cx="4151356" cy="3059799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CE624EAE-56DA-5A23-CE63-E3B5D7B8F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2624" y="4791075"/>
              <a:ext cx="569806" cy="55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70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41DF-BBF1-6334-0006-27F68DF31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9" descr="A close-up of several colorful objects&#10;&#10;AI-generated content may be incorrect.">
            <a:extLst>
              <a:ext uri="{FF2B5EF4-FFF2-40B4-BE49-F238E27FC236}">
                <a16:creationId xmlns:a16="http://schemas.microsoft.com/office/drawing/2014/main" id="{F2A9AA0D-4CD3-F5D8-01A9-BBF892AC5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4" r="3251" b="36281"/>
          <a:stretch/>
        </p:blipFill>
        <p:spPr>
          <a:xfrm>
            <a:off x="14127" y="1180127"/>
            <a:ext cx="12187385" cy="1599921"/>
          </a:xfrm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A3BBF788-5646-1D94-D36B-C15B77595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587"/>
            <a:ext cx="12192000" cy="3302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D1F83-D66A-DED8-9BC1-AEE97329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DA5383-3B6D-D5DA-470A-B9F06671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beamline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A2C19F5-BAEE-833A-8FC1-1552FD5CD49D}"/>
              </a:ext>
            </a:extLst>
          </p:cNvPr>
          <p:cNvSpPr/>
          <p:nvPr/>
        </p:nvSpPr>
        <p:spPr>
          <a:xfrm rot="5400000">
            <a:off x="3072019" y="824119"/>
            <a:ext cx="514513" cy="2428298"/>
          </a:xfrm>
          <a:prstGeom prst="rightBrace">
            <a:avLst>
              <a:gd name="adj1" fmla="val 1417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06C1E7-C93A-732C-8BB1-FF2E30CF64AC}"/>
              </a:ext>
            </a:extLst>
          </p:cNvPr>
          <p:cNvCxnSpPr>
            <a:cxnSpLocks/>
            <a:stCxn id="14" idx="1"/>
          </p:cNvCxnSpPr>
          <p:nvPr/>
        </p:nvCxnSpPr>
        <p:spPr>
          <a:xfrm>
            <a:off x="3329276" y="2295525"/>
            <a:ext cx="0" cy="1476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7EB5C635-4E69-D82A-E6A0-AFAC68057362}"/>
              </a:ext>
            </a:extLst>
          </p:cNvPr>
          <p:cNvSpPr/>
          <p:nvPr/>
        </p:nvSpPr>
        <p:spPr>
          <a:xfrm rot="5400000" flipH="1">
            <a:off x="3106569" y="407260"/>
            <a:ext cx="169188" cy="2152074"/>
          </a:xfrm>
          <a:prstGeom prst="rightBrace">
            <a:avLst>
              <a:gd name="adj1" fmla="val 1417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39E45D-E1E4-C246-EBE0-E66D1E8118D0}"/>
              </a:ext>
            </a:extLst>
          </p:cNvPr>
          <p:cNvSpPr txBox="1"/>
          <p:nvPr/>
        </p:nvSpPr>
        <p:spPr>
          <a:xfrm>
            <a:off x="2863188" y="110412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137E19-CF5E-8B30-F7B7-A86314D9833C}"/>
              </a:ext>
            </a:extLst>
          </p:cNvPr>
          <p:cNvGrpSpPr/>
          <p:nvPr/>
        </p:nvGrpSpPr>
        <p:grpSpPr>
          <a:xfrm>
            <a:off x="3519137" y="1866900"/>
            <a:ext cx="3810000" cy="2695576"/>
            <a:chOff x="3519137" y="1866900"/>
            <a:chExt cx="3810000" cy="26955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5E9A16-244B-555C-F7A1-BD08C0735FB2}"/>
                </a:ext>
              </a:extLst>
            </p:cNvPr>
            <p:cNvGrpSpPr/>
            <p:nvPr/>
          </p:nvGrpSpPr>
          <p:grpSpPr>
            <a:xfrm>
              <a:off x="3519137" y="1866900"/>
              <a:ext cx="3810000" cy="2695576"/>
              <a:chOff x="184150" y="-1287463"/>
              <a:chExt cx="3810000" cy="2695576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D8F9DDC3-D851-79B1-BC76-9E12DE748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150" y="-1287463"/>
                <a:ext cx="3810000" cy="2695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3">
                <a:extLst>
                  <a:ext uri="{FF2B5EF4-FFF2-40B4-BE49-F238E27FC236}">
                    <a16:creationId xmlns:a16="http://schemas.microsoft.com/office/drawing/2014/main" id="{BD5837C7-536A-5916-2ADA-7FD81A1880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943"/>
              <a:stretch/>
            </p:blipFill>
            <p:spPr bwMode="auto">
              <a:xfrm>
                <a:off x="3336925" y="979488"/>
                <a:ext cx="469900" cy="42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o 7">
              <a:extLst>
                <a:ext uri="{FF2B5EF4-FFF2-40B4-BE49-F238E27FC236}">
                  <a16:creationId xmlns:a16="http://schemas.microsoft.com/office/drawing/2014/main" id="{0BA7B3E0-9ACF-4CA3-8D81-40A723540986}"/>
                </a:ext>
              </a:extLst>
            </p:cNvPr>
            <p:cNvGrpSpPr/>
            <p:nvPr/>
          </p:nvGrpSpPr>
          <p:grpSpPr>
            <a:xfrm>
              <a:off x="6454107" y="3178796"/>
              <a:ext cx="687705" cy="548294"/>
              <a:chOff x="0" y="0"/>
              <a:chExt cx="687705" cy="548294"/>
            </a:xfrm>
          </p:grpSpPr>
          <p:grpSp>
            <p:nvGrpSpPr>
              <p:cNvPr id="17" name="Gruppo 8">
                <a:extLst>
                  <a:ext uri="{FF2B5EF4-FFF2-40B4-BE49-F238E27FC236}">
                    <a16:creationId xmlns:a16="http://schemas.microsoft.com/office/drawing/2014/main" id="{245BBB31-CD31-405A-A93F-CFF63C505641}"/>
                  </a:ext>
                </a:extLst>
              </p:cNvPr>
              <p:cNvGrpSpPr/>
              <p:nvPr/>
            </p:nvGrpSpPr>
            <p:grpSpPr>
              <a:xfrm>
                <a:off x="0" y="0"/>
                <a:ext cx="687705" cy="548294"/>
                <a:chOff x="0" y="0"/>
                <a:chExt cx="687705" cy="548294"/>
              </a:xfrm>
            </p:grpSpPr>
            <p:grpSp>
              <p:nvGrpSpPr>
                <p:cNvPr id="19" name="Gruppo 10">
                  <a:extLst>
                    <a:ext uri="{FF2B5EF4-FFF2-40B4-BE49-F238E27FC236}">
                      <a16:creationId xmlns:a16="http://schemas.microsoft.com/office/drawing/2014/main" id="{BF945899-D662-49D5-BE97-3FE66A80FE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39503" cy="461818"/>
                  <a:chOff x="0" y="0"/>
                  <a:chExt cx="539503" cy="461818"/>
                </a:xfrm>
              </p:grpSpPr>
              <p:sp>
                <p:nvSpPr>
                  <p:cNvPr id="21" name="Rettangolo 12">
                    <a:extLst>
                      <a:ext uri="{FF2B5EF4-FFF2-40B4-BE49-F238E27FC236}">
                        <a16:creationId xmlns:a16="http://schemas.microsoft.com/office/drawing/2014/main" id="{6A0CCC14-97C5-4F36-B21D-3249B31B42A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33400" cy="4572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" name="Rettangolo 13">
                    <a:extLst>
                      <a:ext uri="{FF2B5EF4-FFF2-40B4-BE49-F238E27FC236}">
                        <a16:creationId xmlns:a16="http://schemas.microsoft.com/office/drawing/2014/main" id="{33F7E747-58C0-484D-B650-D0B1CE671FC5}"/>
                      </a:ext>
                    </a:extLst>
                  </p:cNvPr>
                  <p:cNvSpPr/>
                  <p:nvPr/>
                </p:nvSpPr>
                <p:spPr>
                  <a:xfrm>
                    <a:off x="131618" y="129309"/>
                    <a:ext cx="260985" cy="21209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  <p:cxnSp>
                <p:nvCxnSpPr>
                  <p:cNvPr id="23" name="Connettore diritto 14">
                    <a:extLst>
                      <a:ext uri="{FF2B5EF4-FFF2-40B4-BE49-F238E27FC236}">
                        <a16:creationId xmlns:a16="http://schemas.microsoft.com/office/drawing/2014/main" id="{55FF13EF-ED70-4B21-938A-B95E470CA4B9}"/>
                      </a:ext>
                    </a:extLst>
                  </p:cNvPr>
                  <p:cNvCxnSpPr/>
                  <p:nvPr/>
                </p:nvCxnSpPr>
                <p:spPr>
                  <a:xfrm>
                    <a:off x="392545" y="341746"/>
                    <a:ext cx="146958" cy="11430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ttore diritto 15">
                    <a:extLst>
                      <a:ext uri="{FF2B5EF4-FFF2-40B4-BE49-F238E27FC236}">
                        <a16:creationId xmlns:a16="http://schemas.microsoft.com/office/drawing/2014/main" id="{EBB87294-FD7C-4EE1-8DF0-7CCEC6F9D820}"/>
                      </a:ext>
                    </a:extLst>
                  </p:cNvPr>
                  <p:cNvCxnSpPr/>
                  <p:nvPr/>
                </p:nvCxnSpPr>
                <p:spPr>
                  <a:xfrm>
                    <a:off x="2309" y="4618"/>
                    <a:ext cx="129136" cy="124634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ttore diritto 16">
                    <a:extLst>
                      <a:ext uri="{FF2B5EF4-FFF2-40B4-BE49-F238E27FC236}">
                        <a16:creationId xmlns:a16="http://schemas.microsoft.com/office/drawing/2014/main" id="{59D4E861-F1A6-4304-849C-52EA8C144C3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309" y="341746"/>
                    <a:ext cx="133235" cy="120072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ttore diritto 17">
                    <a:extLst>
                      <a:ext uri="{FF2B5EF4-FFF2-40B4-BE49-F238E27FC236}">
                        <a16:creationId xmlns:a16="http://schemas.microsoft.com/office/drawing/2014/main" id="{4ACD1170-565E-4500-B248-2327F884D78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92545" y="9237"/>
                    <a:ext cx="133235" cy="120072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0" name="Immagine 11">
                  <a:extLst>
                    <a:ext uri="{FF2B5EF4-FFF2-40B4-BE49-F238E27FC236}">
                      <a16:creationId xmlns:a16="http://schemas.microsoft.com/office/drawing/2014/main" id="{D6221765-3A37-473A-9DBE-B7B2C6366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00" y="66964"/>
                  <a:ext cx="560705" cy="48133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8" name="Stella a 10 punte 9">
                <a:extLst>
                  <a:ext uri="{FF2B5EF4-FFF2-40B4-BE49-F238E27FC236}">
                    <a16:creationId xmlns:a16="http://schemas.microsoft.com/office/drawing/2014/main" id="{82D0591F-37FA-47B2-977B-F8478A4BDDD4}"/>
                  </a:ext>
                </a:extLst>
              </p:cNvPr>
              <p:cNvSpPr/>
              <p:nvPr/>
            </p:nvSpPr>
            <p:spPr>
              <a:xfrm>
                <a:off x="293370" y="237490"/>
                <a:ext cx="65315" cy="70757"/>
              </a:xfrm>
              <a:prstGeom prst="star10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DFD92D-0FAA-E58C-86FB-A23A5802B2F8}"/>
              </a:ext>
            </a:extLst>
          </p:cNvPr>
          <p:cNvGrpSpPr/>
          <p:nvPr/>
        </p:nvGrpSpPr>
        <p:grpSpPr>
          <a:xfrm>
            <a:off x="7826033" y="1520266"/>
            <a:ext cx="4346904" cy="3071812"/>
            <a:chOff x="7826033" y="1520266"/>
            <a:chExt cx="4346904" cy="3071812"/>
          </a:xfrm>
        </p:grpSpPr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4B310E9A-3905-8EC5-0239-9402EFA3C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033" y="1520266"/>
              <a:ext cx="4346904" cy="307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5EBFC81F-611A-2CA6-9750-8ACB803479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10777187" y="3971942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3F3108A-0A41-9856-3F02-4637656EF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1092" y="1232052"/>
            <a:ext cx="3841306" cy="341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4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75CC5-8C25-A579-E056-FA8F24A4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9" descr="A close-up of several colorful objects&#10;&#10;AI-generated content may be incorrect.">
            <a:extLst>
              <a:ext uri="{FF2B5EF4-FFF2-40B4-BE49-F238E27FC236}">
                <a16:creationId xmlns:a16="http://schemas.microsoft.com/office/drawing/2014/main" id="{FEEC5507-7B60-C69B-5E62-FCF168612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4" r="3251" b="36281"/>
          <a:stretch/>
        </p:blipFill>
        <p:spPr>
          <a:xfrm>
            <a:off x="4615" y="1009605"/>
            <a:ext cx="12187385" cy="1599921"/>
          </a:xfrm>
        </p:spPr>
      </p:pic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64F9E16D-8015-7D5A-9AFD-F0A6CF5D0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912"/>
            <a:ext cx="12192000" cy="18516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F6039-8480-D620-128A-ABDBAC15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2F99F-309C-6577-89D5-12AC9D37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beamline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7BC946A-ECFB-E5F8-5408-F40C49F96682}"/>
              </a:ext>
            </a:extLst>
          </p:cNvPr>
          <p:cNvSpPr/>
          <p:nvPr/>
        </p:nvSpPr>
        <p:spPr>
          <a:xfrm rot="5400000">
            <a:off x="8649075" y="-406656"/>
            <a:ext cx="694577" cy="6067428"/>
          </a:xfrm>
          <a:prstGeom prst="rightBrace">
            <a:avLst>
              <a:gd name="adj1" fmla="val 1417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940F82-669E-C6DC-7736-A6C07B7A0B83}"/>
              </a:ext>
            </a:extLst>
          </p:cNvPr>
          <p:cNvCxnSpPr>
            <a:cxnSpLocks/>
            <a:stCxn id="14" idx="1"/>
          </p:cNvCxnSpPr>
          <p:nvPr/>
        </p:nvCxnSpPr>
        <p:spPr>
          <a:xfrm>
            <a:off x="8996364" y="2974347"/>
            <a:ext cx="0" cy="59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D1FB1D07-D5C9-680E-AE1C-38FEAF21A83C}"/>
              </a:ext>
            </a:extLst>
          </p:cNvPr>
          <p:cNvSpPr/>
          <p:nvPr/>
        </p:nvSpPr>
        <p:spPr>
          <a:xfrm rot="5400000">
            <a:off x="8136422" y="-2616212"/>
            <a:ext cx="106563" cy="76807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782C8-4ECE-271D-3C87-7F336433E39B}"/>
              </a:ext>
            </a:extLst>
          </p:cNvPr>
          <p:cNvSpPr txBox="1"/>
          <p:nvPr/>
        </p:nvSpPr>
        <p:spPr>
          <a:xfrm>
            <a:off x="7861728" y="92746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 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576B40-D94E-FD9B-35BC-401F188823F7}"/>
              </a:ext>
            </a:extLst>
          </p:cNvPr>
          <p:cNvGrpSpPr/>
          <p:nvPr/>
        </p:nvGrpSpPr>
        <p:grpSpPr>
          <a:xfrm>
            <a:off x="371794" y="1296796"/>
            <a:ext cx="3283036" cy="2503273"/>
            <a:chOff x="371794" y="1296796"/>
            <a:chExt cx="3283036" cy="2503273"/>
          </a:xfrm>
        </p:grpSpPr>
        <p:pic>
          <p:nvPicPr>
            <p:cNvPr id="12" name="Immagine 1" descr="Immagine che contiene ingegneria, macchina, interno, acciaio&#10;&#10;Descrizione generata automaticamente">
              <a:extLst>
                <a:ext uri="{FF2B5EF4-FFF2-40B4-BE49-F238E27FC236}">
                  <a16:creationId xmlns:a16="http://schemas.microsoft.com/office/drawing/2014/main" id="{398B0B72-91A8-6EC6-DCD9-14B72CC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94" y="1296796"/>
              <a:ext cx="3283036" cy="2503273"/>
            </a:xfrm>
            <a:prstGeom prst="rect">
              <a:avLst/>
            </a:prstGeom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B2686F1-BED9-8FFB-3F31-FE53610A5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476569" y="3282654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0C2E1-3815-9705-8A77-2A34BB8C09A4}"/>
              </a:ext>
            </a:extLst>
          </p:cNvPr>
          <p:cNvGrpSpPr/>
          <p:nvPr/>
        </p:nvGrpSpPr>
        <p:grpSpPr>
          <a:xfrm>
            <a:off x="9387657" y="1627899"/>
            <a:ext cx="2805340" cy="2095452"/>
            <a:chOff x="9386660" y="1594854"/>
            <a:chExt cx="2805340" cy="2095452"/>
          </a:xfrm>
        </p:grpSpPr>
        <p:pic>
          <p:nvPicPr>
            <p:cNvPr id="19" name="Picture 18" descr="A picture containing indoor, cluttered&#10;&#10;Description automatically generated">
              <a:extLst>
                <a:ext uri="{FF2B5EF4-FFF2-40B4-BE49-F238E27FC236}">
                  <a16:creationId xmlns:a16="http://schemas.microsoft.com/office/drawing/2014/main" id="{979E4731-9872-12D8-4654-BB598C73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60" y="1594854"/>
              <a:ext cx="2805340" cy="2095452"/>
            </a:xfrm>
            <a:prstGeom prst="rect">
              <a:avLst/>
            </a:prstGeom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15F510DC-3D03-E21D-ADE3-9225869910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11650867" y="3204067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396FC3-BC1F-66B0-EC23-8A9549B88425}"/>
              </a:ext>
            </a:extLst>
          </p:cNvPr>
          <p:cNvGrpSpPr/>
          <p:nvPr/>
        </p:nvGrpSpPr>
        <p:grpSpPr>
          <a:xfrm>
            <a:off x="664384" y="927464"/>
            <a:ext cx="1638059" cy="5789981"/>
            <a:chOff x="664384" y="927464"/>
            <a:chExt cx="1638059" cy="5789981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8544A1E4-DDB0-81E9-6D0F-2160EA0571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7" b="2960"/>
            <a:stretch/>
          </p:blipFill>
          <p:spPr bwMode="auto">
            <a:xfrm>
              <a:off x="768918" y="927464"/>
              <a:ext cx="1533525" cy="418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A41C4092-539C-4B45-C277-0B724474F3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02" r="15283" b="25189"/>
            <a:stretch/>
          </p:blipFill>
          <p:spPr bwMode="auto">
            <a:xfrm>
              <a:off x="664384" y="5099582"/>
              <a:ext cx="1638059" cy="161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03D487-65B9-58B0-649A-9843893814D1}"/>
              </a:ext>
            </a:extLst>
          </p:cNvPr>
          <p:cNvGrpSpPr/>
          <p:nvPr/>
        </p:nvGrpSpPr>
        <p:grpSpPr>
          <a:xfrm>
            <a:off x="4168685" y="1613963"/>
            <a:ext cx="4827678" cy="2883750"/>
            <a:chOff x="4209186" y="1760135"/>
            <a:chExt cx="4827678" cy="288375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2C2BB8-A379-CB22-DA26-EA794B6068E6}"/>
                </a:ext>
              </a:extLst>
            </p:cNvPr>
            <p:cNvGrpSpPr/>
            <p:nvPr/>
          </p:nvGrpSpPr>
          <p:grpSpPr>
            <a:xfrm>
              <a:off x="4209186" y="1760135"/>
              <a:ext cx="4827678" cy="2883750"/>
              <a:chOff x="4209186" y="1760135"/>
              <a:chExt cx="4827678" cy="2883750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CB94025C-A18A-2AF7-1941-BD8304D7CE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9186" y="1760135"/>
                <a:ext cx="4827678" cy="107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9" name="Picture 3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2A4B5DA5-F1C2-254C-902C-2DEB458B77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200"/>
              <a:stretch/>
            </p:blipFill>
            <p:spPr bwMode="auto">
              <a:xfrm>
                <a:off x="4706473" y="2548433"/>
                <a:ext cx="3964143" cy="2095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6FFFA019-5366-36FD-A219-CAF613D80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7507492" y="4082280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09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D997C9-3360-FFE4-3245-B06A2015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734515-5695-9203-55F9-104B9056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beamline losses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33C91FD-CC58-C047-DB40-EDFAC005BC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437685"/>
              </p:ext>
            </p:extLst>
          </p:nvPr>
        </p:nvGraphicFramePr>
        <p:xfrm>
          <a:off x="472611" y="1737360"/>
          <a:ext cx="3285032" cy="3383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8412">
                  <a:extLst>
                    <a:ext uri="{9D8B030D-6E8A-4147-A177-3AD203B41FA5}">
                      <a16:colId xmlns:a16="http://schemas.microsoft.com/office/drawing/2014/main" val="1757954503"/>
                    </a:ext>
                  </a:extLst>
                </a:gridCol>
                <a:gridCol w="1135317">
                  <a:extLst>
                    <a:ext uri="{9D8B030D-6E8A-4147-A177-3AD203B41FA5}">
                      <a16:colId xmlns:a16="http://schemas.microsoft.com/office/drawing/2014/main" val="1426773608"/>
                    </a:ext>
                  </a:extLst>
                </a:gridCol>
                <a:gridCol w="381303">
                  <a:extLst>
                    <a:ext uri="{9D8B030D-6E8A-4147-A177-3AD203B41FA5}">
                      <a16:colId xmlns:a16="http://schemas.microsoft.com/office/drawing/2014/main" val="2435430013"/>
                    </a:ext>
                  </a:extLst>
                </a:gridCol>
              </a:tblGrid>
              <a:tr h="211708">
                <a:tc>
                  <a:txBody>
                    <a:bodyPr/>
                    <a:lstStyle/>
                    <a:p>
                      <a:r>
                        <a:rPr lang="en-US" sz="1400" dirty="0"/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Transmission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0439305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Mirror chamber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0.80 (0.85)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4706083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BDA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86151599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BPM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3433541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Spectrometer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0.75 (0.80)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3804390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Monochromator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0.08 to 0.02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4678962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Intensity monitor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24898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Time measurement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66647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Split &amp; delay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0.41 (0.52)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6323384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attenuators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to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60284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YAG screens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or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3699669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r>
                        <a:rPr lang="en-US" sz="1400" dirty="0"/>
                        <a:t>K-B focusing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0.64 (0.72)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32926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A1811B-D49C-79D0-8A94-5DBFAF1BA94F}"/>
                  </a:ext>
                </a:extLst>
              </p:cNvPr>
              <p:cNvSpPr txBox="1"/>
              <p:nvPr/>
            </p:nvSpPr>
            <p:spPr>
              <a:xfrm>
                <a:off x="3888272" y="2049086"/>
                <a:ext cx="47985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Total transmission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without monochromator and S&amp;D: 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34% </a:t>
                </a:r>
                <a:b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(with R=85% mirrors:  44%)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Split &amp; Delay: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14%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(23%)</a:t>
                </a:r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1-g: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2.6%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(3.3%)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𝜹𝝀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2-g: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0.8%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(1.0%)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𝜹𝝀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2-g + S&amp;D: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0.32%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(0.52%)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x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𝜹𝝀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	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A1811B-D49C-79D0-8A94-5DBFAF1BA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272" y="2049086"/>
                <a:ext cx="4798528" cy="2062103"/>
              </a:xfrm>
              <a:prstGeom prst="rect">
                <a:avLst/>
              </a:prstGeom>
              <a:blipFill>
                <a:blip r:embed="rId2"/>
                <a:stretch>
                  <a:fillRect l="-762" t="-8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a 3">
            <a:extLst>
              <a:ext uri="{FF2B5EF4-FFF2-40B4-BE49-F238E27FC236}">
                <a16:creationId xmlns:a16="http://schemas.microsoft.com/office/drawing/2014/main" id="{D0254768-A5AE-71AF-DB64-1E217293F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496245"/>
              </p:ext>
            </p:extLst>
          </p:nvPr>
        </p:nvGraphicFramePr>
        <p:xfrm>
          <a:off x="7840841" y="3899772"/>
          <a:ext cx="4269735" cy="244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528">
                  <a:extLst>
                    <a:ext uri="{9D8B030D-6E8A-4147-A177-3AD203B41FA5}">
                      <a16:colId xmlns:a16="http://schemas.microsoft.com/office/drawing/2014/main" val="42930166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84422581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970706253"/>
                    </a:ext>
                  </a:extLst>
                </a:gridCol>
              </a:tblGrid>
              <a:tr h="647224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AQUA FEL parameters (Linear Polarization)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</a:rPr>
                        <a:t>AQUA FEL parameters (Circular Polarization)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38754185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Central wavelength range (nm, eV)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4.0 nm, 310eV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4.0 nm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7599335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Spectral bandwidth (rms, % to the central wavelength)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0.088%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0.117%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58669517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</a:rPr>
                        <a:t>Beam</a:t>
                      </a:r>
                      <a:r>
                        <a:rPr lang="it-IT" sz="1200" u="none" strike="noStrike" dirty="0">
                          <a:effectLst/>
                        </a:rPr>
                        <a:t> </a:t>
                      </a:r>
                      <a:r>
                        <a:rPr lang="it-IT" sz="1200" u="none" strike="noStrike" dirty="0" err="1">
                          <a:effectLst/>
                        </a:rPr>
                        <a:t>length</a:t>
                      </a:r>
                      <a:r>
                        <a:rPr lang="it-IT" sz="1200" u="none" strike="noStrike" dirty="0">
                          <a:effectLst/>
                        </a:rPr>
                        <a:t> (</a:t>
                      </a:r>
                      <a:r>
                        <a:rPr lang="it-IT" sz="1200" u="none" strike="noStrike" dirty="0" err="1">
                          <a:effectLst/>
                        </a:rPr>
                        <a:t>rms</a:t>
                      </a:r>
                      <a:r>
                        <a:rPr lang="it-IT" sz="1200" u="none" strike="noStrike" dirty="0">
                          <a:effectLst/>
                        </a:rPr>
                        <a:t>, </a:t>
                      </a:r>
                      <a:r>
                        <a:rPr lang="it-IT" sz="1200" u="none" strike="noStrike" dirty="0" err="1">
                          <a:effectLst/>
                        </a:rPr>
                        <a:t>fs</a:t>
                      </a:r>
                      <a:r>
                        <a:rPr lang="it-IT" sz="1200" u="none" strike="noStrike" dirty="0">
                          <a:effectLst/>
                        </a:rPr>
                        <a:t>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3.50 </a:t>
                      </a:r>
                      <a:r>
                        <a:rPr lang="it-IT" sz="1200" u="none" strike="noStrike" dirty="0" err="1">
                          <a:effectLst/>
                        </a:rPr>
                        <a:t>fs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3.76 fs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30593265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Beam transverse size (rms, um)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133 </a:t>
                      </a:r>
                      <a:r>
                        <a:rPr lang="it-IT" sz="1200" u="none" strike="noStrike" dirty="0" err="1">
                          <a:effectLst/>
                        </a:rPr>
                        <a:t>um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132 </a:t>
                      </a:r>
                      <a:r>
                        <a:rPr lang="it-IT" sz="1200" u="none" strike="noStrike" dirty="0" err="1">
                          <a:effectLst/>
                        </a:rPr>
                        <a:t>um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31505301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Beam divergence (half angle, mrad)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0.023 </a:t>
                      </a:r>
                      <a:r>
                        <a:rPr lang="it-IT" sz="1200" u="none" strike="noStrike" dirty="0" err="1">
                          <a:effectLst/>
                        </a:rPr>
                        <a:t>mrad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0.022 </a:t>
                      </a:r>
                      <a:r>
                        <a:rPr lang="it-IT" sz="1200" u="none" strike="noStrike" dirty="0" err="1">
                          <a:effectLst/>
                        </a:rPr>
                        <a:t>mrad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65570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Photons per pulse (number)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2.33*10^11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2.77*10^11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17394956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Polarization (direction)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H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C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5548101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Repetition rate (Hz)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100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100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07726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94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C734-6ED1-867A-1944-AB82339CD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19E19734-DF09-3961-D60C-E4E8CA7BB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490"/>
            <a:ext cx="12192000" cy="18516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4B103-0DA8-BD68-DC7F-88C25726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062311-8DC8-4338-3019-1F550EFE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questions: S&amp;D line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401A7-3C71-BE89-4027-782F45F0252F}"/>
              </a:ext>
            </a:extLst>
          </p:cNvPr>
          <p:cNvCxnSpPr>
            <a:cxnSpLocks/>
          </p:cNvCxnSpPr>
          <p:nvPr/>
        </p:nvCxnSpPr>
        <p:spPr>
          <a:xfrm>
            <a:off x="8996364" y="2974347"/>
            <a:ext cx="0" cy="59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56ACD7-F42D-4234-D974-2FFE8C65097D}"/>
              </a:ext>
            </a:extLst>
          </p:cNvPr>
          <p:cNvSpPr txBox="1"/>
          <p:nvPr/>
        </p:nvSpPr>
        <p:spPr>
          <a:xfrm>
            <a:off x="7861728" y="92746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 m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9E0FC795-DB92-B47A-EC4E-1CE451836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45800" r="16925" b="16400"/>
          <a:stretch/>
        </p:blipFill>
        <p:spPr>
          <a:xfrm>
            <a:off x="758810" y="910389"/>
            <a:ext cx="9560981" cy="26890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875CFF-1F65-F3A1-2014-160DF1EB1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22001" r="61025" b="19201"/>
          <a:stretch/>
        </p:blipFill>
        <p:spPr>
          <a:xfrm>
            <a:off x="10319792" y="592154"/>
            <a:ext cx="1872208" cy="302433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B759512-ABEC-59E6-639A-7013CE8E9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3"/>
          <a:stretch/>
        </p:blipFill>
        <p:spPr bwMode="auto">
          <a:xfrm>
            <a:off x="11670752" y="3103683"/>
            <a:ext cx="469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36AA99-ECA8-4EC4-3132-75238B8C7E9A}"/>
              </a:ext>
            </a:extLst>
          </p:cNvPr>
          <p:cNvCxnSpPr/>
          <p:nvPr/>
        </p:nvCxnSpPr>
        <p:spPr>
          <a:xfrm flipH="1">
            <a:off x="4657725" y="2750279"/>
            <a:ext cx="122765" cy="1193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02C878-0D13-F0F7-AA6F-0A0435D5BFAB}"/>
              </a:ext>
            </a:extLst>
          </p:cNvPr>
          <p:cNvCxnSpPr>
            <a:cxnSpLocks/>
          </p:cNvCxnSpPr>
          <p:nvPr/>
        </p:nvCxnSpPr>
        <p:spPr>
          <a:xfrm flipH="1">
            <a:off x="8875954" y="3241510"/>
            <a:ext cx="1706321" cy="715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77DB35C-DC14-4125-01B3-B1AE8082D93F}"/>
              </a:ext>
            </a:extLst>
          </p:cNvPr>
          <p:cNvSpPr txBox="1"/>
          <p:nvPr/>
        </p:nvSpPr>
        <p:spPr>
          <a:xfrm>
            <a:off x="3731292" y="500417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3737A1D-6750-92EC-43E6-6784661381F1}"/>
              </a:ext>
            </a:extLst>
          </p:cNvPr>
          <p:cNvSpPr/>
          <p:nvPr/>
        </p:nvSpPr>
        <p:spPr>
          <a:xfrm rot="5400000">
            <a:off x="3971881" y="3587378"/>
            <a:ext cx="90575" cy="28241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9CB3CA-A46A-1163-DB29-D3592F0E642F}"/>
              </a:ext>
            </a:extLst>
          </p:cNvPr>
          <p:cNvSpPr txBox="1"/>
          <p:nvPr/>
        </p:nvSpPr>
        <p:spPr>
          <a:xfrm>
            <a:off x="6915164" y="2974347"/>
            <a:ext cx="13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~26 </a:t>
            </a:r>
            <a:r>
              <a:rPr lang="en-US" dirty="0" err="1"/>
              <a:t>ps</a:t>
            </a:r>
            <a:r>
              <a:rPr lang="en-US" dirty="0"/>
              <a:t> delay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F5B38-438B-2C56-389C-5B675FA5E30E}"/>
              </a:ext>
            </a:extLst>
          </p:cNvPr>
          <p:cNvSpPr txBox="1"/>
          <p:nvPr/>
        </p:nvSpPr>
        <p:spPr>
          <a:xfrm>
            <a:off x="10450547" y="3452992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~100s fs delay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1E199A0-ECCE-1D8E-EC14-D6002C037441}"/>
              </a:ext>
            </a:extLst>
          </p:cNvPr>
          <p:cNvGrpSpPr/>
          <p:nvPr/>
        </p:nvGrpSpPr>
        <p:grpSpPr>
          <a:xfrm>
            <a:off x="2730" y="775591"/>
            <a:ext cx="3368455" cy="2823824"/>
            <a:chOff x="2730" y="775591"/>
            <a:chExt cx="3368455" cy="2823824"/>
          </a:xfrm>
        </p:grpSpPr>
        <p:pic>
          <p:nvPicPr>
            <p:cNvPr id="36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BE0D21-68AB-29C6-8BD0-37EE9AC6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0" y="789699"/>
              <a:ext cx="3368455" cy="2809716"/>
            </a:xfrm>
            <a:prstGeom prst="rect">
              <a:avLst/>
            </a:prstGeom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60B1A61D-DC4F-3FC6-6472-DA9F903ED9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43"/>
            <a:stretch/>
          </p:blipFill>
          <p:spPr bwMode="auto">
            <a:xfrm>
              <a:off x="523859" y="775591"/>
              <a:ext cx="469900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76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icture containing text, computer, cartoon, screenshot&#10;&#10;Description automatically generated">
            <a:extLst>
              <a:ext uri="{FF2B5EF4-FFF2-40B4-BE49-F238E27FC236}">
                <a16:creationId xmlns:a16="http://schemas.microsoft.com/office/drawing/2014/main" id="{9EDAD850-36D7-383F-BEED-47FB02B36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131" y="2102714"/>
            <a:ext cx="625504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17E1E-DEA7-C506-7C3B-2901FD04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questions: Monochromator</a:t>
            </a:r>
          </a:p>
        </p:txBody>
      </p:sp>
      <p:pic>
        <p:nvPicPr>
          <p:cNvPr id="9220" name="Picture 4" descr="A picture containing text, screenshot, computer, multimedia&#10;&#10;Description automatically generated">
            <a:extLst>
              <a:ext uri="{FF2B5EF4-FFF2-40B4-BE49-F238E27FC236}">
                <a16:creationId xmlns:a16="http://schemas.microsoft.com/office/drawing/2014/main" id="{8B9390B9-BD7E-C6A7-E31E-58C0C5E0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79" y="2604215"/>
            <a:ext cx="5519420" cy="38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F161441-3698-E64C-AE51-B59009EEBBD8}"/>
              </a:ext>
            </a:extLst>
          </p:cNvPr>
          <p:cNvSpPr/>
          <p:nvPr/>
        </p:nvSpPr>
        <p:spPr>
          <a:xfrm>
            <a:off x="8630949" y="3814922"/>
            <a:ext cx="269875" cy="4667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038D6A1-4B78-A861-F437-06D58B9EB820}"/>
              </a:ext>
            </a:extLst>
          </p:cNvPr>
          <p:cNvSpPr/>
          <p:nvPr/>
        </p:nvSpPr>
        <p:spPr>
          <a:xfrm>
            <a:off x="9841164" y="3662362"/>
            <a:ext cx="269875" cy="4667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8482BEA-4959-E1B8-59FA-7F6AE7BBBDAF}"/>
              </a:ext>
            </a:extLst>
          </p:cNvPr>
          <p:cNvSpPr/>
          <p:nvPr/>
        </p:nvSpPr>
        <p:spPr>
          <a:xfrm>
            <a:off x="10981281" y="3195637"/>
            <a:ext cx="269875" cy="4667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220AEC2-33C6-FCD8-2935-C1984AF95937}"/>
              </a:ext>
            </a:extLst>
          </p:cNvPr>
          <p:cNvSpPr/>
          <p:nvPr/>
        </p:nvSpPr>
        <p:spPr>
          <a:xfrm>
            <a:off x="6948557" y="4274343"/>
            <a:ext cx="269875" cy="4667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ABDCECB-5797-E969-DA6B-377AEDE91BCE}"/>
              </a:ext>
            </a:extLst>
          </p:cNvPr>
          <p:cNvSpPr/>
          <p:nvPr/>
        </p:nvSpPr>
        <p:spPr>
          <a:xfrm>
            <a:off x="10711406" y="3456622"/>
            <a:ext cx="269875" cy="4667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E3DFB4-1EBA-EB70-6D32-B7D495060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095" y="3491000"/>
            <a:ext cx="649576" cy="633235"/>
          </a:xfrm>
          <a:prstGeom prst="rect">
            <a:avLst/>
          </a:prstGeom>
        </p:spPr>
      </p:pic>
      <p:pic>
        <p:nvPicPr>
          <p:cNvPr id="3" name="Content Placeholder 9" descr="A close-up of several colorful objects&#10;&#10;AI-generated content may be incorrect.">
            <a:extLst>
              <a:ext uri="{FF2B5EF4-FFF2-40B4-BE49-F238E27FC236}">
                <a16:creationId xmlns:a16="http://schemas.microsoft.com/office/drawing/2014/main" id="{3CBDB761-3C77-6ED5-0F7A-CA7433062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1" r="3907" b="35991"/>
          <a:stretch/>
        </p:blipFill>
        <p:spPr>
          <a:xfrm>
            <a:off x="0" y="777151"/>
            <a:ext cx="12192000" cy="16969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A14B78E-3103-6E0C-7F5F-7F6CEED36C2F}"/>
              </a:ext>
            </a:extLst>
          </p:cNvPr>
          <p:cNvSpPr/>
          <p:nvPr/>
        </p:nvSpPr>
        <p:spPr>
          <a:xfrm>
            <a:off x="4286250" y="923925"/>
            <a:ext cx="1962150" cy="1038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B4DC0AC-AC0F-AF96-E0AC-A4230213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89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18648E-D710-A52B-1719-686065574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Preliminary FEL simulations results</a:t>
            </a:r>
          </a:p>
          <a:p>
            <a:r>
              <a:rPr lang="en-US" dirty="0"/>
              <a:t>Scientific case and timeline</a:t>
            </a:r>
          </a:p>
          <a:p>
            <a:r>
              <a:rPr lang="en-US" dirty="0"/>
              <a:t>AQUA beamline</a:t>
            </a:r>
          </a:p>
          <a:p>
            <a:pPr lvl="1"/>
            <a:r>
              <a:rPr lang="en-US" dirty="0"/>
              <a:t>Layout</a:t>
            </a:r>
          </a:p>
          <a:p>
            <a:pPr lvl="1"/>
            <a:r>
              <a:rPr lang="en-US" dirty="0"/>
              <a:t>Optics and diagnostics</a:t>
            </a:r>
          </a:p>
          <a:p>
            <a:pPr lvl="1"/>
            <a:r>
              <a:rPr lang="en-US" dirty="0"/>
              <a:t>Open questions</a:t>
            </a:r>
          </a:p>
          <a:p>
            <a:r>
              <a:rPr lang="en-US" dirty="0"/>
              <a:t>Discussion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A8DC2-CB91-58D4-A223-59C8DCC1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3EFB00-2815-39E4-4D73-DEC9AB28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2077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2746-4167-0D91-CF34-A5E4CE16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9029121" cy="1325563"/>
          </a:xfrm>
        </p:spPr>
        <p:txBody>
          <a:bodyPr/>
          <a:lstStyle/>
          <a:p>
            <a:r>
              <a:rPr lang="en-US" dirty="0"/>
              <a:t>Open question: time and polarization measures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82EF66-D0A4-3B63-ADB2-39E1A13305FC}"/>
              </a:ext>
            </a:extLst>
          </p:cNvPr>
          <p:cNvGrpSpPr/>
          <p:nvPr/>
        </p:nvGrpSpPr>
        <p:grpSpPr>
          <a:xfrm>
            <a:off x="5312002" y="4062919"/>
            <a:ext cx="1869907" cy="2236079"/>
            <a:chOff x="20001" y="4193627"/>
            <a:chExt cx="1869907" cy="2236079"/>
          </a:xfrm>
        </p:grpSpPr>
        <p:pic>
          <p:nvPicPr>
            <p:cNvPr id="2062" name="Picture 14" descr="Immagine che contiene testo, schermata, software, Software multimediale&#10;&#10;Descrizione generata automaticamente">
              <a:extLst>
                <a:ext uri="{FF2B5EF4-FFF2-40B4-BE49-F238E27FC236}">
                  <a16:creationId xmlns:a16="http://schemas.microsoft.com/office/drawing/2014/main" id="{2B2C05FC-1F5C-D857-AAC9-A3F13203B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6" t="58346" r="42510" b="10833"/>
            <a:stretch/>
          </p:blipFill>
          <p:spPr bwMode="auto">
            <a:xfrm>
              <a:off x="20001" y="4600575"/>
              <a:ext cx="1869907" cy="1829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047771-ED83-92D1-F183-335E0209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1" y="4193627"/>
              <a:ext cx="695422" cy="40486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AAFE6-5262-0169-52FB-DBE4319C05F1}"/>
              </a:ext>
            </a:extLst>
          </p:cNvPr>
          <p:cNvGrpSpPr/>
          <p:nvPr/>
        </p:nvGrpSpPr>
        <p:grpSpPr>
          <a:xfrm>
            <a:off x="7254437" y="2044303"/>
            <a:ext cx="4937563" cy="4405353"/>
            <a:chOff x="7225716" y="2034778"/>
            <a:chExt cx="4937563" cy="4405353"/>
          </a:xfrm>
        </p:grpSpPr>
        <p:pic>
          <p:nvPicPr>
            <p:cNvPr id="2060" name="Picture 12" descr="A person standing in front of a screen&#10;&#10;Description automatically generated with low confidence">
              <a:extLst>
                <a:ext uri="{FF2B5EF4-FFF2-40B4-BE49-F238E27FC236}">
                  <a16:creationId xmlns:a16="http://schemas.microsoft.com/office/drawing/2014/main" id="{EEC46846-8160-4A4B-2F4B-AFE20E236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94" t="28472" r="29097" b="12035"/>
            <a:stretch/>
          </p:blipFill>
          <p:spPr bwMode="auto">
            <a:xfrm>
              <a:off x="10302092" y="3248925"/>
              <a:ext cx="1861187" cy="3040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5A6AAC60-68D9-B0CF-5039-68C1E9628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32"/>
            <a:stretch/>
          </p:blipFill>
          <p:spPr bwMode="auto">
            <a:xfrm rot="5400000">
              <a:off x="7618016" y="3785725"/>
              <a:ext cx="2880519" cy="2428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CD62EAAE-9141-C808-DD9A-5894DC5A9A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97"/>
            <a:stretch/>
          </p:blipFill>
          <p:spPr bwMode="auto">
            <a:xfrm>
              <a:off x="7251408" y="2034778"/>
              <a:ext cx="4911871" cy="2428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55919A-2099-09AF-BF55-DCDE09C4A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7229" y="4032883"/>
              <a:ext cx="238719" cy="61198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9DC746F-7E4A-A03C-CB4B-0C24F10D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5716" y="4463072"/>
              <a:ext cx="649576" cy="633235"/>
            </a:xfrm>
            <a:prstGeom prst="rect">
              <a:avLst/>
            </a:prstGeom>
          </p:spPr>
        </p:pic>
      </p:grp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B2ED703-59A2-420C-142D-C246F958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AD5CA-19A5-28ED-17BD-A32E8EB8ABC4}"/>
              </a:ext>
            </a:extLst>
          </p:cNvPr>
          <p:cNvSpPr txBox="1"/>
          <p:nvPr/>
        </p:nvSpPr>
        <p:spPr>
          <a:xfrm>
            <a:off x="6007424" y="815996"/>
            <a:ext cx="388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ionization </a:t>
            </a:r>
            <a:r>
              <a:rPr lang="en-US" dirty="0" err="1"/>
              <a:t>ToF</a:t>
            </a:r>
            <a:r>
              <a:rPr lang="en-US" dirty="0"/>
              <a:t> array + THz streaking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076FB7-AE91-3EB8-CD92-33996BF36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202205"/>
            <a:ext cx="3486150" cy="117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A95D49-C204-C707-51D6-1CF41CC0DAB2}"/>
              </a:ext>
            </a:extLst>
          </p:cNvPr>
          <p:cNvSpPr txBox="1"/>
          <p:nvPr/>
        </p:nvSpPr>
        <p:spPr>
          <a:xfrm>
            <a:off x="9424988" y="1750427"/>
            <a:ext cx="2767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dirty="0">
                <a:solidFill>
                  <a:srgbClr val="006699"/>
                </a:solidFill>
                <a:effectLst/>
                <a:latin typeface="-apple-system"/>
                <a:hlinkClick r:id="rId9"/>
              </a:rPr>
              <a:t>Nature Phot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sz="1200" b="1" i="0" dirty="0">
                <a:solidFill>
                  <a:srgbClr val="222222"/>
                </a:solidFill>
                <a:effectLst/>
                <a:latin typeface="-apple-system"/>
              </a:rPr>
              <a:t> 12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-apple-system"/>
              </a:rPr>
              <a:t>, 215 (2018)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4822B9-4BF7-0026-3BFB-49994D990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50" y="1249626"/>
            <a:ext cx="4595529" cy="2008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8A9A6E-30C8-3823-3836-EE76E6A6BB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" y="3258450"/>
            <a:ext cx="3542829" cy="228366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0F05459B-64A0-6766-89E1-019C11E1D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3"/>
          <a:stretch/>
        </p:blipFill>
        <p:spPr bwMode="auto">
          <a:xfrm>
            <a:off x="3542884" y="3258450"/>
            <a:ext cx="4699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44526E-B2FA-0469-54DE-D9F5FFAA573D}"/>
              </a:ext>
            </a:extLst>
          </p:cNvPr>
          <p:cNvSpPr txBox="1"/>
          <p:nvPr/>
        </p:nvSpPr>
        <p:spPr>
          <a:xfrm>
            <a:off x="-39297" y="5516513"/>
            <a:ext cx="193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Opt. Expr., </a:t>
            </a:r>
            <a:r>
              <a:rPr lang="en-US" sz="1200" b="1" dirty="0"/>
              <a:t>22</a:t>
            </a:r>
            <a:r>
              <a:rPr lang="en-US" sz="1200" dirty="0"/>
              <a:t>, 12869 (2014)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062A29-814D-42BA-CBCF-A345C02CE1F2}"/>
              </a:ext>
            </a:extLst>
          </p:cNvPr>
          <p:cNvSpPr txBox="1"/>
          <p:nvPr/>
        </p:nvSpPr>
        <p:spPr>
          <a:xfrm>
            <a:off x="0" y="847904"/>
            <a:ext cx="4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Transient reflectivity encoding of arrival time</a:t>
            </a:r>
          </a:p>
        </p:txBody>
      </p:sp>
    </p:spTree>
    <p:extLst>
      <p:ext uri="{BB962C8B-B14F-4D97-AF65-F5344CB8AC3E}">
        <p14:creationId xmlns:p14="http://schemas.microsoft.com/office/powerpoint/2010/main" val="237595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mputer keyboard with many buttons&#10;&#10;AI-generated content may be incorrect.">
            <a:extLst>
              <a:ext uri="{FF2B5EF4-FFF2-40B4-BE49-F238E27FC236}">
                <a16:creationId xmlns:a16="http://schemas.microsoft.com/office/drawing/2014/main" id="{4921C158-0B30-E74D-F0C1-54E904F12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24959"/>
          <a:stretch/>
        </p:blipFill>
        <p:spPr>
          <a:xfrm>
            <a:off x="0" y="1748712"/>
            <a:ext cx="12192000" cy="3042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E4480C-E7E1-949B-B48B-A7D49452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947136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F49012-26BB-D03E-B070-07E1C8E3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EuPRAXIA@SPARC_LAB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38F87A8-D12A-2632-3A46-0D9E461AFC27}"/>
              </a:ext>
            </a:extLst>
          </p:cNvPr>
          <p:cNvSpPr/>
          <p:nvPr/>
        </p:nvSpPr>
        <p:spPr>
          <a:xfrm rot="5400000" flipH="1">
            <a:off x="3267112" y="585209"/>
            <a:ext cx="180899" cy="4467225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960B4-11A5-9DEB-5BAA-6F61CE2FFBE2}"/>
              </a:ext>
            </a:extLst>
          </p:cNvPr>
          <p:cNvSpPr txBox="1"/>
          <p:nvPr/>
        </p:nvSpPr>
        <p:spPr>
          <a:xfrm>
            <a:off x="2178874" y="2530446"/>
            <a:ext cx="226930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Accelerator area 62m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D900DEA6-8B7B-CE35-FC83-B529D435D2BE}"/>
              </a:ext>
            </a:extLst>
          </p:cNvPr>
          <p:cNvSpPr/>
          <p:nvPr/>
        </p:nvSpPr>
        <p:spPr>
          <a:xfrm rot="5400000" flipH="1">
            <a:off x="6846295" y="1469488"/>
            <a:ext cx="175812" cy="2686049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DBFB2-3416-B6B8-3A27-376DDCE3EEEC}"/>
              </a:ext>
            </a:extLst>
          </p:cNvPr>
          <p:cNvSpPr txBox="1"/>
          <p:nvPr/>
        </p:nvSpPr>
        <p:spPr>
          <a:xfrm>
            <a:off x="5794565" y="2520890"/>
            <a:ext cx="23812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Undulators area 38m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8F9EE9A-6396-F9D9-CB22-AA69AB694253}"/>
              </a:ext>
            </a:extLst>
          </p:cNvPr>
          <p:cNvSpPr/>
          <p:nvPr/>
        </p:nvSpPr>
        <p:spPr>
          <a:xfrm rot="5400000" flipH="1">
            <a:off x="9983197" y="1009107"/>
            <a:ext cx="203746" cy="361569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982B9-E612-5BF9-2E98-9154124B37B9}"/>
              </a:ext>
            </a:extLst>
          </p:cNvPr>
          <p:cNvSpPr txBox="1"/>
          <p:nvPr/>
        </p:nvSpPr>
        <p:spPr>
          <a:xfrm>
            <a:off x="9191625" y="2511364"/>
            <a:ext cx="23812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FEL User area 50m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EDB27B1E-24AA-2747-A513-E81BA18B2B01}"/>
              </a:ext>
            </a:extLst>
          </p:cNvPr>
          <p:cNvSpPr/>
          <p:nvPr/>
        </p:nvSpPr>
        <p:spPr>
          <a:xfrm rot="5400000">
            <a:off x="3052512" y="3042608"/>
            <a:ext cx="275045" cy="2516281"/>
          </a:xfrm>
          <a:prstGeom prst="rightBrac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29A3D-8992-685F-D308-610CE1194162}"/>
              </a:ext>
            </a:extLst>
          </p:cNvPr>
          <p:cNvSpPr txBox="1"/>
          <p:nvPr/>
        </p:nvSpPr>
        <p:spPr>
          <a:xfrm>
            <a:off x="1918172" y="4269154"/>
            <a:ext cx="352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rooms area 32m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7ED6193-A985-719C-0601-56B7FC222EEB}"/>
              </a:ext>
            </a:extLst>
          </p:cNvPr>
          <p:cNvSpPr/>
          <p:nvPr/>
        </p:nvSpPr>
        <p:spPr>
          <a:xfrm rot="5400000">
            <a:off x="6290785" y="2451833"/>
            <a:ext cx="275045" cy="369783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89EF9E-F456-CC28-387B-B67019B5456F}"/>
              </a:ext>
            </a:extLst>
          </p:cNvPr>
          <p:cNvSpPr txBox="1"/>
          <p:nvPr/>
        </p:nvSpPr>
        <p:spPr>
          <a:xfrm>
            <a:off x="4646067" y="4268831"/>
            <a:ext cx="518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 experimental area 49m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43A5E1-E55F-FDB3-07B9-4B68B03BAD9A}"/>
              </a:ext>
            </a:extLst>
          </p:cNvPr>
          <p:cNvCxnSpPr>
            <a:cxnSpLocks/>
          </p:cNvCxnSpPr>
          <p:nvPr/>
        </p:nvCxnSpPr>
        <p:spPr>
          <a:xfrm>
            <a:off x="2505075" y="4287881"/>
            <a:ext cx="0" cy="655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22FA8D-4C6E-DD85-3D08-E3FBF9ED2C52}"/>
              </a:ext>
            </a:extLst>
          </p:cNvPr>
          <p:cNvSpPr txBox="1"/>
          <p:nvPr/>
        </p:nvSpPr>
        <p:spPr>
          <a:xfrm>
            <a:off x="1931894" y="4891861"/>
            <a:ext cx="352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Synchronization</a:t>
            </a:r>
          </a:p>
          <a:p>
            <a:r>
              <a:rPr lang="en-US" dirty="0"/>
              <a:t>Lasers (photocathode, HP)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78D600-DAD6-9355-1F04-7485E339B819}"/>
              </a:ext>
            </a:extLst>
          </p:cNvPr>
          <p:cNvSpPr txBox="1"/>
          <p:nvPr/>
        </p:nvSpPr>
        <p:spPr>
          <a:xfrm>
            <a:off x="5044499" y="4928220"/>
            <a:ext cx="421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HP laser users</a:t>
            </a:r>
          </a:p>
          <a:p>
            <a:r>
              <a:rPr lang="en-US" dirty="0"/>
              <a:t>HEP users with electrons (and HP laser)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FB8933-084B-99B9-E6F5-AF5A93938FC0}"/>
              </a:ext>
            </a:extLst>
          </p:cNvPr>
          <p:cNvCxnSpPr>
            <a:cxnSpLocks/>
          </p:cNvCxnSpPr>
          <p:nvPr/>
        </p:nvCxnSpPr>
        <p:spPr>
          <a:xfrm>
            <a:off x="5459956" y="4300748"/>
            <a:ext cx="0" cy="59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6D2135-32A7-5714-4F22-52E7F73FCAC6}"/>
              </a:ext>
            </a:extLst>
          </p:cNvPr>
          <p:cNvCxnSpPr>
            <a:cxnSpLocks/>
          </p:cNvCxnSpPr>
          <p:nvPr/>
        </p:nvCxnSpPr>
        <p:spPr>
          <a:xfrm flipV="1">
            <a:off x="5129334" y="2269287"/>
            <a:ext cx="0" cy="54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C52180C-1615-64F5-33E7-922AA7B7AF48}"/>
              </a:ext>
            </a:extLst>
          </p:cNvPr>
          <p:cNvSpPr txBox="1"/>
          <p:nvPr/>
        </p:nvSpPr>
        <p:spPr>
          <a:xfrm>
            <a:off x="1533112" y="2088165"/>
            <a:ext cx="352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supply area 55m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A1D471-5D81-EC7F-D7F0-3B56913F154F}"/>
              </a:ext>
            </a:extLst>
          </p:cNvPr>
          <p:cNvSpPr txBox="1"/>
          <p:nvPr/>
        </p:nvSpPr>
        <p:spPr>
          <a:xfrm>
            <a:off x="4719746" y="1427273"/>
            <a:ext cx="3528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Photoinjector</a:t>
            </a:r>
          </a:p>
          <a:p>
            <a:r>
              <a:rPr lang="en-US" dirty="0"/>
              <a:t>X-band linac (and compressor)</a:t>
            </a:r>
          </a:p>
          <a:p>
            <a:r>
              <a:rPr lang="en-US" dirty="0"/>
              <a:t>Plasma acceleration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60BFB900-C219-7E64-BD73-A5381287F50E}"/>
              </a:ext>
            </a:extLst>
          </p:cNvPr>
          <p:cNvSpPr/>
          <p:nvPr/>
        </p:nvSpPr>
        <p:spPr>
          <a:xfrm rot="5400000" flipH="1">
            <a:off x="2906452" y="528600"/>
            <a:ext cx="205970" cy="3744494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26165D1-6374-AFBE-ECA4-FF139DF7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A03780-D11D-2490-A91F-73E1D686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FEL </a:t>
            </a:r>
            <a:r>
              <a:rPr lang="it-IT" dirty="0" err="1"/>
              <a:t>beamlines</a:t>
            </a:r>
            <a:endParaRPr lang="it-IT" dirty="0"/>
          </a:p>
        </p:txBody>
      </p:sp>
      <p:pic>
        <p:nvPicPr>
          <p:cNvPr id="7" name="Picture 17" descr="A computer keyboard with many buttons&#10;&#10;AI-generated content may be incorrect.">
            <a:extLst>
              <a:ext uri="{FF2B5EF4-FFF2-40B4-BE49-F238E27FC236}">
                <a16:creationId xmlns:a16="http://schemas.microsoft.com/office/drawing/2014/main" id="{E07838B1-D618-59BA-B961-D3E0FF9D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4" t="42158" b="43810"/>
          <a:stretch/>
        </p:blipFill>
        <p:spPr>
          <a:xfrm>
            <a:off x="10886" y="2666426"/>
            <a:ext cx="12181114" cy="15251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D8ABAC-85B6-35AB-E063-73ACB6C0648F}"/>
              </a:ext>
            </a:extLst>
          </p:cNvPr>
          <p:cNvSpPr txBox="1"/>
          <p:nvPr/>
        </p:nvSpPr>
        <p:spPr>
          <a:xfrm>
            <a:off x="70284" y="1797876"/>
            <a:ext cx="1202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AQUA</a:t>
            </a:r>
            <a:r>
              <a:rPr lang="it-IT" sz="2000" dirty="0"/>
              <a:t> </a:t>
            </a:r>
            <a:r>
              <a:rPr lang="it-IT" sz="2000" dirty="0" err="1"/>
              <a:t>beamline</a:t>
            </a:r>
            <a:r>
              <a:rPr lang="it-IT" sz="2000" dirty="0"/>
              <a:t>:  SASE FEL from 4(3) to 10(15)nm with </a:t>
            </a:r>
            <a:r>
              <a:rPr lang="it-IT" sz="2000" dirty="0" err="1"/>
              <a:t>polarization</a:t>
            </a:r>
            <a:r>
              <a:rPr lang="it-IT" sz="2000" dirty="0"/>
              <a:t> </a:t>
            </a:r>
            <a:r>
              <a:rPr lang="it-IT" sz="2000" dirty="0" err="1"/>
              <a:t>tunability</a:t>
            </a:r>
            <a:r>
              <a:rPr lang="it-IT" sz="2000" dirty="0"/>
              <a:t>, in the EuPRAXIA@SPARC_LAB TDR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22B247-3349-C054-92A1-C1A16CEF27AA}"/>
              </a:ext>
            </a:extLst>
          </p:cNvPr>
          <p:cNvSpPr txBox="1"/>
          <p:nvPr/>
        </p:nvSpPr>
        <p:spPr>
          <a:xfrm>
            <a:off x="82110" y="4487205"/>
            <a:ext cx="12015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ARIA</a:t>
            </a:r>
            <a:r>
              <a:rPr lang="it-IT" sz="2000" dirty="0"/>
              <a:t> </a:t>
            </a:r>
            <a:r>
              <a:rPr lang="it-IT" sz="2000" dirty="0" err="1"/>
              <a:t>beamline</a:t>
            </a:r>
            <a:r>
              <a:rPr lang="it-IT" sz="2000" dirty="0"/>
              <a:t>:  </a:t>
            </a:r>
            <a:r>
              <a:rPr lang="it-IT" sz="2000" dirty="0" err="1"/>
              <a:t>seeded</a:t>
            </a:r>
            <a:r>
              <a:rPr lang="it-IT" sz="2000" dirty="0"/>
              <a:t> FEL from 50 to 150 nm with </a:t>
            </a:r>
            <a:r>
              <a:rPr lang="it-IT" sz="2000" dirty="0" err="1"/>
              <a:t>polarization</a:t>
            </a:r>
            <a:r>
              <a:rPr lang="it-IT" sz="2000" dirty="0"/>
              <a:t> </a:t>
            </a:r>
            <a:r>
              <a:rPr lang="it-IT" sz="2000" dirty="0" err="1"/>
              <a:t>tunability</a:t>
            </a:r>
            <a:r>
              <a:rPr lang="it-IT" sz="2000" dirty="0"/>
              <a:t>, </a:t>
            </a:r>
            <a:r>
              <a:rPr lang="it-IT" sz="2000" dirty="0" err="1"/>
              <a:t>recently</a:t>
            </a:r>
            <a:r>
              <a:rPr lang="it-IT" sz="2000" dirty="0"/>
              <a:t> </a:t>
            </a:r>
            <a:r>
              <a:rPr lang="it-IT" sz="2000" dirty="0" err="1"/>
              <a:t>approved</a:t>
            </a:r>
            <a:r>
              <a:rPr lang="it-IT" sz="2000" dirty="0"/>
              <a:t> with regione Lazio 		funds (</a:t>
            </a:r>
            <a:r>
              <a:rPr lang="it-IT" sz="2000" dirty="0" err="1"/>
              <a:t>still</a:t>
            </a:r>
            <a:r>
              <a:rPr lang="it-IT" sz="2000" dirty="0"/>
              <a:t> in </a:t>
            </a:r>
            <a:r>
              <a:rPr lang="it-IT" sz="2000" dirty="0" err="1"/>
              <a:t>early</a:t>
            </a:r>
            <a:r>
              <a:rPr lang="it-IT" sz="2000" dirty="0"/>
              <a:t> </a:t>
            </a:r>
            <a:r>
              <a:rPr lang="it-IT" sz="2000" dirty="0" err="1"/>
              <a:t>phase</a:t>
            </a:r>
            <a:r>
              <a:rPr lang="it-IT" sz="2000" dirty="0"/>
              <a:t> of design)</a:t>
            </a:r>
          </a:p>
        </p:txBody>
      </p:sp>
    </p:spTree>
    <p:extLst>
      <p:ext uri="{BB962C8B-B14F-4D97-AF65-F5344CB8AC3E}">
        <p14:creationId xmlns:p14="http://schemas.microsoft.com/office/powerpoint/2010/main" val="241102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+mn-lt"/>
              </a:rPr>
              <a:t>Undulators</a:t>
            </a:r>
          </a:p>
        </p:txBody>
      </p:sp>
      <p:graphicFrame>
        <p:nvGraphicFramePr>
          <p:cNvPr id="7" name="Table 70">
            <a:extLst>
              <a:ext uri="{FF2B5EF4-FFF2-40B4-BE49-F238E27FC236}">
                <a16:creationId xmlns:a16="http://schemas.microsoft.com/office/drawing/2014/main" id="{559C137B-ED53-E50A-640D-D144FD92BA81}"/>
              </a:ext>
            </a:extLst>
          </p:cNvPr>
          <p:cNvGraphicFramePr>
            <a:graphicFrameLocks noGrp="1"/>
          </p:cNvGraphicFramePr>
          <p:nvPr/>
        </p:nvGraphicFramePr>
        <p:xfrm>
          <a:off x="6438840" y="837992"/>
          <a:ext cx="4406773" cy="268224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BBE0E3">
                        <a:tint val="50000"/>
                        <a:satMod val="300000"/>
                      </a:srgbClr>
                    </a:gs>
                    <a:gs pos="35000">
                      <a:srgbClr val="BBE0E3">
                        <a:tint val="37000"/>
                        <a:satMod val="300000"/>
                      </a:srgbClr>
                    </a:gs>
                    <a:gs pos="100000">
                      <a:srgbClr val="BBE0E3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393125">
                  <a:extLst>
                    <a:ext uri="{9D8B030D-6E8A-4147-A177-3AD203B41FA5}">
                      <a16:colId xmlns:a16="http://schemas.microsoft.com/office/drawing/2014/main" val="4162048754"/>
                    </a:ext>
                  </a:extLst>
                </a:gridCol>
                <a:gridCol w="1115367">
                  <a:extLst>
                    <a:ext uri="{9D8B030D-6E8A-4147-A177-3AD203B41FA5}">
                      <a16:colId xmlns:a16="http://schemas.microsoft.com/office/drawing/2014/main" val="1290518798"/>
                    </a:ext>
                  </a:extLst>
                </a:gridCol>
                <a:gridCol w="898281">
                  <a:extLst>
                    <a:ext uri="{9D8B030D-6E8A-4147-A177-3AD203B41FA5}">
                      <a16:colId xmlns:a16="http://schemas.microsoft.com/office/drawing/2014/main" val="2121883667"/>
                    </a:ext>
                  </a:extLst>
                </a:gridCol>
              </a:tblGrid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Undulator parameters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ARIA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53877"/>
                  </a:ext>
                </a:extLst>
              </a:tr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Modulator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Radiator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0593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Period (mm)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100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55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604"/>
                  </a:ext>
                </a:extLst>
              </a:tr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Active length (m)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3.0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8.4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31457"/>
                  </a:ext>
                </a:extLst>
              </a:tr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Seeding laser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OPA configuration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528177"/>
                  </a:ext>
                </a:extLst>
              </a:tr>
              <a:tr h="253391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Seeding wavelengths (nm)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320-400 + 600-800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380501"/>
                  </a:ext>
                </a:extLst>
              </a:tr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Seeding energy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&gt;20 µJ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052544"/>
                  </a:ext>
                </a:extLst>
              </a:tr>
              <a:tr h="178312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Seeding duration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200 fs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43871"/>
                  </a:ext>
                </a:extLst>
              </a:tr>
            </a:tbl>
          </a:graphicData>
        </a:graphic>
      </p:graphicFrame>
      <p:graphicFrame>
        <p:nvGraphicFramePr>
          <p:cNvPr id="9" name="Table 68">
            <a:extLst>
              <a:ext uri="{FF2B5EF4-FFF2-40B4-BE49-F238E27FC236}">
                <a16:creationId xmlns:a16="http://schemas.microsoft.com/office/drawing/2014/main" id="{E869C112-B48B-8705-F962-61F8BD94779E}"/>
              </a:ext>
            </a:extLst>
          </p:cNvPr>
          <p:cNvGraphicFramePr>
            <a:graphicFrameLocks noGrp="1"/>
          </p:cNvGraphicFramePr>
          <p:nvPr/>
        </p:nvGraphicFramePr>
        <p:xfrm>
          <a:off x="532406" y="891870"/>
          <a:ext cx="3580975" cy="16764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BBE0E3">
                        <a:tint val="50000"/>
                        <a:satMod val="300000"/>
                      </a:srgbClr>
                    </a:gs>
                    <a:gs pos="35000">
                      <a:srgbClr val="BBE0E3">
                        <a:tint val="37000"/>
                        <a:satMod val="300000"/>
                      </a:srgbClr>
                    </a:gs>
                    <a:gs pos="100000">
                      <a:srgbClr val="BBE0E3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237175">
                  <a:extLst>
                    <a:ext uri="{9D8B030D-6E8A-4147-A177-3AD203B41FA5}">
                      <a16:colId xmlns:a16="http://schemas.microsoft.com/office/drawing/2014/main" val="4162048754"/>
                    </a:ext>
                  </a:extLst>
                </a:gridCol>
                <a:gridCol w="1343800">
                  <a:extLst>
                    <a:ext uri="{9D8B030D-6E8A-4147-A177-3AD203B41FA5}">
                      <a16:colId xmlns:a16="http://schemas.microsoft.com/office/drawing/2014/main" val="1872520675"/>
                    </a:ext>
                  </a:extLst>
                </a:gridCol>
              </a:tblGrid>
              <a:tr h="19044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Undulator parameters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AQUA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53877"/>
                  </a:ext>
                </a:extLst>
              </a:tr>
              <a:tr h="19044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Period (mm)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18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705937"/>
                  </a:ext>
                </a:extLst>
              </a:tr>
              <a:tr h="19044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Maximum strength (k)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1.47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604"/>
                  </a:ext>
                </a:extLst>
              </a:tr>
              <a:tr h="19044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Minimum gap (mm)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31457"/>
                  </a:ext>
                </a:extLst>
              </a:tr>
              <a:tr h="190448"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+mn-lt"/>
                        </a:rPr>
                        <a:t>Active length (m)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49399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298798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448197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597597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7469962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8963955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0457947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1951940" algn="l" defTabSz="2987985" rtl="0" eaLnBrk="1" latinLnBrk="0" hangingPunct="1">
                        <a:defRPr sz="5882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19.8</a:t>
                      </a:r>
                    </a:p>
                  </a:txBody>
                  <a:tcPr>
                    <a:lnL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345742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2655FA5D-E3C8-6599-EA64-B565A3C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09"/>
          <a:stretch/>
        </p:blipFill>
        <p:spPr>
          <a:xfrm>
            <a:off x="532406" y="2731213"/>
            <a:ext cx="2733654" cy="32776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429F94-7698-D1EB-DF86-0E2F7D50C7E6}"/>
              </a:ext>
            </a:extLst>
          </p:cNvPr>
          <p:cNvSpPr txBox="1"/>
          <p:nvPr/>
        </p:nvSpPr>
        <p:spPr>
          <a:xfrm>
            <a:off x="3412248" y="3124316"/>
            <a:ext cx="2880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APPLE X undulator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 for polarization tuning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(from linear to circular)</a:t>
            </a:r>
          </a:p>
        </p:txBody>
      </p:sp>
      <p:pic>
        <p:nvPicPr>
          <p:cNvPr id="4" name="Immagine 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E26A09DE-0057-2171-7B20-7204A17AE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40" y="3610116"/>
            <a:ext cx="4268784" cy="24273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9721E1-429F-E35F-806F-8C1AF1E99C31}"/>
              </a:ext>
            </a:extLst>
          </p:cNvPr>
          <p:cNvSpPr txBox="1"/>
          <p:nvPr/>
        </p:nvSpPr>
        <p:spPr>
          <a:xfrm>
            <a:off x="10707624" y="443023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 laser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tunability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8B09D4-2B71-3122-661B-238D0E34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352035" cy="1325563"/>
          </a:xfrm>
        </p:spPr>
        <p:txBody>
          <a:bodyPr>
            <a:norm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</a:rPr>
              <a:t>Expected FEL radiation at undulators end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2E3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93FEB466-F3D5-1D77-3B13-77C200E9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7F01F3-193A-EB98-EA91-61D5417C2767}"/>
              </a:ext>
            </a:extLst>
          </p:cNvPr>
          <p:cNvGrpSpPr/>
          <p:nvPr/>
        </p:nvGrpSpPr>
        <p:grpSpPr>
          <a:xfrm>
            <a:off x="7264005" y="905259"/>
            <a:ext cx="4531057" cy="5404083"/>
            <a:chOff x="7538028" y="790206"/>
            <a:chExt cx="4531057" cy="5404083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CC3BFD8-D959-98B5-B89C-B560854B84A2}"/>
                </a:ext>
              </a:extLst>
            </p:cNvPr>
            <p:cNvGrpSpPr/>
            <p:nvPr/>
          </p:nvGrpSpPr>
          <p:grpSpPr>
            <a:xfrm>
              <a:off x="7538028" y="3467564"/>
              <a:ext cx="4531056" cy="2726725"/>
              <a:chOff x="2838735" y="3698532"/>
              <a:chExt cx="4531056" cy="2726725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C8064D05-825A-53BD-4C3A-5DCC5C973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8735" y="3698532"/>
                <a:ext cx="4531056" cy="2726725"/>
              </a:xfrm>
              <a:prstGeom prst="rect">
                <a:avLst/>
              </a:prstGeom>
            </p:spPr>
          </p:pic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96EE38A-BB3F-0940-1949-56F1C681FD8D}"/>
                  </a:ext>
                </a:extLst>
              </p:cNvPr>
              <p:cNvSpPr txBox="1"/>
              <p:nvPr/>
            </p:nvSpPr>
            <p:spPr>
              <a:xfrm>
                <a:off x="5227093" y="4188439"/>
                <a:ext cx="13487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AQUA PWFA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circular</a:t>
                </a: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B3A48B-CFB7-06E4-ABEB-3B33D485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8028" y="790206"/>
              <a:ext cx="4531057" cy="2687114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86588C1-7127-060B-4E31-0BCE68929131}"/>
                </a:ext>
              </a:extLst>
            </p:cNvPr>
            <p:cNvSpPr txBox="1"/>
            <p:nvPr/>
          </p:nvSpPr>
          <p:spPr>
            <a:xfrm>
              <a:off x="9759402" y="962513"/>
              <a:ext cx="13487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AQUA PWFA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linear</a:t>
              </a:r>
            </a:p>
          </p:txBody>
        </p:sp>
      </p:grpSp>
      <p:graphicFrame>
        <p:nvGraphicFramePr>
          <p:cNvPr id="29" name="Tabella 3">
            <a:extLst>
              <a:ext uri="{FF2B5EF4-FFF2-40B4-BE49-F238E27FC236}">
                <a16:creationId xmlns:a16="http://schemas.microsoft.com/office/drawing/2014/main" id="{DAFA7BA4-00E5-1FA8-CCD7-C08C41C04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40504"/>
              </p:ext>
            </p:extLst>
          </p:nvPr>
        </p:nvGraphicFramePr>
        <p:xfrm>
          <a:off x="458734" y="1498137"/>
          <a:ext cx="6200845" cy="3861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712">
                  <a:extLst>
                    <a:ext uri="{9D8B030D-6E8A-4147-A177-3AD203B41FA5}">
                      <a16:colId xmlns:a16="http://schemas.microsoft.com/office/drawing/2014/main" val="4293016602"/>
                    </a:ext>
                  </a:extLst>
                </a:gridCol>
                <a:gridCol w="1721675">
                  <a:extLst>
                    <a:ext uri="{9D8B030D-6E8A-4147-A177-3AD203B41FA5}">
                      <a16:colId xmlns:a16="http://schemas.microsoft.com/office/drawing/2014/main" val="484422581"/>
                    </a:ext>
                  </a:extLst>
                </a:gridCol>
                <a:gridCol w="1711458">
                  <a:extLst>
                    <a:ext uri="{9D8B030D-6E8A-4147-A177-3AD203B41FA5}">
                      <a16:colId xmlns:a16="http://schemas.microsoft.com/office/drawing/2014/main" val="970706253"/>
                    </a:ext>
                  </a:extLst>
                </a:gridCol>
              </a:tblGrid>
              <a:tr h="1237464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AQUA FEL parameters (Linear Polarization)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AQUA FEL parameters (Circular Polarization)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38754185"/>
                  </a:ext>
                </a:extLst>
              </a:tr>
              <a:tr h="33927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Central wavelength range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4.0 nm, 310eV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4.0 nm, 310eV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759933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Spectral bandwidth (rms)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0.088%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0.117%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58669517"/>
                  </a:ext>
                </a:extLst>
              </a:tr>
              <a:tr h="33766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Beam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length</a:t>
                      </a:r>
                      <a:r>
                        <a:rPr lang="it-IT" sz="1800" u="none" strike="noStrike" dirty="0">
                          <a:effectLst/>
                        </a:rPr>
                        <a:t> (</a:t>
                      </a:r>
                      <a:r>
                        <a:rPr lang="it-IT" sz="1800" u="none" strike="noStrike" dirty="0" err="1">
                          <a:effectLst/>
                        </a:rPr>
                        <a:t>rms</a:t>
                      </a:r>
                      <a:r>
                        <a:rPr lang="it-IT" sz="1800" u="none" strike="noStrike" dirty="0">
                          <a:effectLst/>
                        </a:rPr>
                        <a:t>)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3.50 </a:t>
                      </a:r>
                      <a:r>
                        <a:rPr lang="it-IT" sz="1800" u="none" strike="noStrike" dirty="0" err="1">
                          <a:effectLst/>
                        </a:rPr>
                        <a:t>fs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3.76 </a:t>
                      </a:r>
                      <a:r>
                        <a:rPr lang="it-IT" sz="1800" u="none" strike="noStrike" dirty="0" err="1">
                          <a:effectLst/>
                        </a:rPr>
                        <a:t>fs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30593265"/>
                  </a:ext>
                </a:extLst>
              </a:tr>
              <a:tr h="318342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u="none" strike="noStrike" dirty="0">
                          <a:effectLst/>
                        </a:rPr>
                        <a:t>Beam </a:t>
                      </a:r>
                      <a:r>
                        <a:rPr lang="de-DE" sz="1800" u="none" strike="noStrike" dirty="0" err="1">
                          <a:effectLst/>
                        </a:rPr>
                        <a:t>transverse</a:t>
                      </a:r>
                      <a:r>
                        <a:rPr lang="de-DE" sz="1800" u="none" strike="noStrike" dirty="0">
                          <a:effectLst/>
                        </a:rPr>
                        <a:t> </a:t>
                      </a:r>
                      <a:r>
                        <a:rPr lang="de-DE" sz="1800" u="none" strike="noStrike" dirty="0" err="1">
                          <a:effectLst/>
                        </a:rPr>
                        <a:t>size</a:t>
                      </a:r>
                      <a:r>
                        <a:rPr lang="de-DE" sz="1800" u="none" strike="noStrike" dirty="0">
                          <a:effectLst/>
                        </a:rPr>
                        <a:t> (</a:t>
                      </a:r>
                      <a:r>
                        <a:rPr lang="de-DE" sz="1800" u="none" strike="noStrike" dirty="0" err="1">
                          <a:effectLst/>
                        </a:rPr>
                        <a:t>rms</a:t>
                      </a:r>
                      <a:r>
                        <a:rPr lang="de-DE" sz="1800" u="none" strike="noStrike" dirty="0">
                          <a:effectLst/>
                        </a:rPr>
                        <a:t>)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133 </a:t>
                      </a:r>
                      <a:r>
                        <a:rPr lang="it-IT" sz="1800" u="none" strike="noStrike" dirty="0" err="1">
                          <a:effectLst/>
                        </a:rPr>
                        <a:t>um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132 </a:t>
                      </a:r>
                      <a:r>
                        <a:rPr lang="it-IT" sz="1800" u="none" strike="noStrike" dirty="0" err="1">
                          <a:effectLst/>
                        </a:rPr>
                        <a:t>um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31505301"/>
                  </a:ext>
                </a:extLst>
              </a:tr>
              <a:tr h="35263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Beam divergence (half angle)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0.023 </a:t>
                      </a:r>
                      <a:r>
                        <a:rPr lang="it-IT" sz="1800" u="none" strike="noStrike" dirty="0" err="1">
                          <a:effectLst/>
                        </a:rPr>
                        <a:t>mrad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0.022 </a:t>
                      </a:r>
                      <a:r>
                        <a:rPr lang="it-IT" sz="1800" u="none" strike="noStrike" dirty="0" err="1">
                          <a:effectLst/>
                        </a:rPr>
                        <a:t>mrad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655700"/>
                  </a:ext>
                </a:extLst>
              </a:tr>
              <a:tr h="31834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Photons</a:t>
                      </a:r>
                      <a:r>
                        <a:rPr lang="it-IT" sz="1800" u="none" strike="noStrike" dirty="0">
                          <a:effectLst/>
                        </a:rPr>
                        <a:t> per </a:t>
                      </a:r>
                      <a:r>
                        <a:rPr lang="it-IT" sz="1800" u="none" strike="noStrike" dirty="0" err="1">
                          <a:effectLst/>
                        </a:rPr>
                        <a:t>pulse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2.33*10^11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2.77*10^11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17394956"/>
                  </a:ext>
                </a:extLst>
              </a:tr>
              <a:tr h="318342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Polarization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H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C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55481010"/>
                  </a:ext>
                </a:extLst>
              </a:tr>
              <a:tr h="28724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Repetition</a:t>
                      </a:r>
                      <a:r>
                        <a:rPr lang="it-IT" sz="1800" u="none" strike="noStrike" dirty="0">
                          <a:effectLst/>
                        </a:rPr>
                        <a:t> rate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100 Hz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100 Hz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07726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1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6F6FC43-1BFC-7DF1-B169-2D617EF0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32" r="37340"/>
          <a:stretch/>
        </p:blipFill>
        <p:spPr>
          <a:xfrm>
            <a:off x="431764" y="3996365"/>
            <a:ext cx="3366729" cy="1453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0286F7-535F-B398-DC0B-C774ADF2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881" t="16624"/>
          <a:stretch/>
        </p:blipFill>
        <p:spPr>
          <a:xfrm>
            <a:off x="3655277" y="4019225"/>
            <a:ext cx="1080480" cy="14307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657019-2E69-CC18-2E23-35BA0784B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228" y="1584732"/>
            <a:ext cx="7039202" cy="43068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8F8B2C-E14A-8010-38E1-0CE1C2EED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32555"/>
          <a:stretch/>
        </p:blipFill>
        <p:spPr>
          <a:xfrm>
            <a:off x="390637" y="1991972"/>
            <a:ext cx="3747730" cy="192060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9582D-41F0-78B4-1D91-05E1E5D5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DDFBCB-3D8C-30A5-D598-1FE72624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S2E WP: AQUA SASE beamline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F21A52A-D2BE-B0DF-0711-32F3473BA6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827"/>
          <a:stretch/>
        </p:blipFill>
        <p:spPr>
          <a:xfrm>
            <a:off x="3672713" y="1991972"/>
            <a:ext cx="1176509" cy="19206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EB7484-A2EF-E271-AE93-D3A04DDFB5B7}"/>
              </a:ext>
            </a:extLst>
          </p:cNvPr>
          <p:cNvCxnSpPr>
            <a:cxnSpLocks/>
          </p:cNvCxnSpPr>
          <p:nvPr/>
        </p:nvCxnSpPr>
        <p:spPr>
          <a:xfrm flipH="1">
            <a:off x="7641967" y="1779795"/>
            <a:ext cx="560133" cy="200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242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43CC1-7066-91CC-727F-91CFF1B6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368A2-9535-A4AF-AA83-4E7D6403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Stability (AQUA SASE beamline)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4E3A746-5484-A046-A012-726A5B1E8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" y="798024"/>
            <a:ext cx="7819667" cy="2377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36765-0EAE-624A-FF38-CA46F7DF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249821"/>
            <a:ext cx="4530667" cy="3230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778DF5-6355-77D3-554C-564D7642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75855"/>
            <a:ext cx="4643805" cy="32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3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9E817C-D888-6CBE-F492-817691A59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200" y="953070"/>
            <a:ext cx="3193543" cy="545022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4783C7-2A7E-01D5-EDE0-95591F06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6CF6306-C12A-17AC-DB2B-4072DC44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49" y="-271463"/>
            <a:ext cx="8753475" cy="1325563"/>
          </a:xfrm>
        </p:spPr>
        <p:txBody>
          <a:bodyPr/>
          <a:lstStyle/>
          <a:p>
            <a:r>
              <a:rPr lang="en-US" dirty="0"/>
              <a:t>ARIA seeded beamline, preliminary simulations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9EEFA9-BC79-7DC8-8871-C46284407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1" y="4156905"/>
            <a:ext cx="5800929" cy="231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514F7-FA0B-B70D-3432-3E587E46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910"/>
            <a:ext cx="8313420" cy="33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385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808</Words>
  <Application>Microsoft Office PowerPoint</Application>
  <PresentationFormat>Widescreen</PresentationFormat>
  <Paragraphs>265</Paragraphs>
  <Slides>20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-apple-system</vt:lpstr>
      <vt:lpstr>Aptos</vt:lpstr>
      <vt:lpstr>Arial</vt:lpstr>
      <vt:lpstr>Arial Narrow</vt:lpstr>
      <vt:lpstr>Arial Rounded MT Bold</vt:lpstr>
      <vt:lpstr>Calibri</vt:lpstr>
      <vt:lpstr>Calibri </vt:lpstr>
      <vt:lpstr>Calibri Light</vt:lpstr>
      <vt:lpstr>Cambria Math</vt:lpstr>
      <vt:lpstr>Roboto Slab</vt:lpstr>
      <vt:lpstr>Times New Roman</vt:lpstr>
      <vt:lpstr>1_Office Theme</vt:lpstr>
      <vt:lpstr>5_Office Theme</vt:lpstr>
      <vt:lpstr>EuPRAXIA@SPARC_LAB  FEL beamlines</vt:lpstr>
      <vt:lpstr>Outline</vt:lpstr>
      <vt:lpstr>EuPRAXIA@SPARC_LAB</vt:lpstr>
      <vt:lpstr>FEL beamlines</vt:lpstr>
      <vt:lpstr>Undulators</vt:lpstr>
      <vt:lpstr> Expected FEL radiation at undulators end</vt:lpstr>
      <vt:lpstr>First S2E WP: AQUA SASE beamline</vt:lpstr>
      <vt:lpstr>Stability (AQUA SASE beamline)</vt:lpstr>
      <vt:lpstr>ARIA seeded beamline, preliminary simulations</vt:lpstr>
      <vt:lpstr>AQUA beamline scientific case</vt:lpstr>
      <vt:lpstr>ARIA beamline scientific case</vt:lpstr>
      <vt:lpstr>Timelines</vt:lpstr>
      <vt:lpstr>Photon beamlines</vt:lpstr>
      <vt:lpstr>AQUA beamline</vt:lpstr>
      <vt:lpstr>AQUA beamline</vt:lpstr>
      <vt:lpstr>AQUA beamline</vt:lpstr>
      <vt:lpstr>AQUA beamline losses</vt:lpstr>
      <vt:lpstr>Open questions: S&amp;D line</vt:lpstr>
      <vt:lpstr>Open questions: Monochromator</vt:lpstr>
      <vt:lpstr>Open question: time and polarization measures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Villa</dc:creator>
  <cp:lastModifiedBy>Fabio Villa</cp:lastModifiedBy>
  <cp:revision>1</cp:revision>
  <dcterms:created xsi:type="dcterms:W3CDTF">2025-02-17T11:01:27Z</dcterms:created>
  <dcterms:modified xsi:type="dcterms:W3CDTF">2025-02-19T09:05:50Z</dcterms:modified>
</cp:coreProperties>
</file>