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80" r:id="rId2"/>
    <p:sldId id="281" r:id="rId3"/>
    <p:sldId id="258" r:id="rId4"/>
    <p:sldId id="260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63" r:id="rId22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DE8"/>
    <a:srgbClr val="5858FF"/>
    <a:srgbClr val="FFC700"/>
    <a:srgbClr val="FF0303"/>
    <a:srgbClr val="D1D2D4"/>
    <a:srgbClr val="0000FF"/>
    <a:srgbClr val="FF0000"/>
    <a:srgbClr val="A2E17F"/>
    <a:srgbClr val="7F7FFF"/>
    <a:srgbClr val="F96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97B3E-9B2E-4E3E-8225-342C73F20C9D}" v="32" dt="2020-04-30T08:10:06.049"/>
    <p1510:client id="{5660EB3E-8EF8-4DC6-9F21-B92FDFB5D34E}" v="55" dt="2020-04-30T08:39:00.047"/>
    <p1510:client id="{7EE435E5-32EF-4CC6-9345-E6A4BD3BDC42}" v="2" dt="2020-04-30T08:06:15.384"/>
    <p1510:client id="{B56A9804-7EC6-49A8-BABC-6C0A5C78926A}" v="2" dt="2020-04-30T08:14:23.868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06" autoAdjust="0"/>
    <p:restoredTop sz="94660"/>
  </p:normalViewPr>
  <p:slideViewPr>
    <p:cSldViewPr showGuides="1">
      <p:cViewPr varScale="1">
        <p:scale>
          <a:sx n="82" d="100"/>
          <a:sy n="82" d="100"/>
        </p:scale>
        <p:origin x="1308" y="78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18/02/2025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INFN Frascati Collaboration - 19/02/25 - S. White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/>
              <a:t>INFN Frascati Collaboration - 19/02/25 - S. White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INFN Frascati Collaboration - 19/02/25 - S. White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/>
          <a:srcRect l="9524" t="12659" r="9524" b="36705"/>
          <a:stretch>
            <a:fillRect/>
          </a:stretch>
        </p:blipFill>
        <p:spPr>
          <a:xfrm>
            <a:off x="615876" y="4225652"/>
            <a:ext cx="4896544" cy="122513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1506570"/>
            <a:ext cx="9144000" cy="12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ESRF Status and Plans 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20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S. White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EFDCB-707B-44C0-8D69-DCAE142F3425}"/>
              </a:ext>
            </a:extLst>
          </p:cNvPr>
          <p:cNvSpPr txBox="1"/>
          <p:nvPr/>
        </p:nvSpPr>
        <p:spPr>
          <a:xfrm>
            <a:off x="2123728" y="3361556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Material from: </a:t>
            </a:r>
            <a:r>
              <a:rPr lang="en-US" sz="1400" dirty="0"/>
              <a:t>N. </a:t>
            </a:r>
            <a:r>
              <a:rPr lang="en-US" sz="1400" dirty="0" err="1"/>
              <a:t>Carmignani</a:t>
            </a:r>
            <a:r>
              <a:rPr lang="en-US" sz="1400" dirty="0"/>
              <a:t>, L. Carver, S. Liuzzo, T. </a:t>
            </a:r>
            <a:r>
              <a:rPr lang="en-US" sz="1400" dirty="0" err="1"/>
              <a:t>Perron</a:t>
            </a:r>
            <a:r>
              <a:rPr lang="en-US" sz="1400" dirty="0"/>
              <a:t>, A. </a:t>
            </a:r>
            <a:r>
              <a:rPr lang="en-US" sz="1400" dirty="0" err="1"/>
              <a:t>Sauret</a:t>
            </a:r>
            <a:r>
              <a:rPr lang="en-US" sz="1400" dirty="0"/>
              <a:t>, P. </a:t>
            </a:r>
            <a:r>
              <a:rPr lang="en-US" sz="1400" dirty="0" err="1"/>
              <a:t>Borowiec</a:t>
            </a:r>
            <a:r>
              <a:rPr lang="en-US" sz="1400" dirty="0"/>
              <a:t>, M. </a:t>
            </a:r>
            <a:r>
              <a:rPr lang="en-US" sz="1400" dirty="0" err="1"/>
              <a:t>Dubrulle</a:t>
            </a:r>
            <a:r>
              <a:rPr lang="en-US" sz="1400" dirty="0"/>
              <a:t>, M. </a:t>
            </a:r>
            <a:r>
              <a:rPr lang="en-US" sz="1400" dirty="0" err="1"/>
              <a:t>Morati</a:t>
            </a:r>
            <a:r>
              <a:rPr lang="en-US" sz="1400" dirty="0"/>
              <a:t>, V. </a:t>
            </a:r>
            <a:r>
              <a:rPr lang="en-US" sz="1400" dirty="0" err="1"/>
              <a:t>Serriere</a:t>
            </a:r>
            <a:r>
              <a:rPr lang="en-US" sz="1400" dirty="0"/>
              <a:t>, A. </a:t>
            </a:r>
            <a:r>
              <a:rPr lang="en-US" sz="1400" dirty="0" err="1"/>
              <a:t>D’Elia</a:t>
            </a:r>
            <a:r>
              <a:rPr lang="en-US" sz="1400" dirty="0"/>
              <a:t>, L. Hardy, T. </a:t>
            </a:r>
            <a:r>
              <a:rPr lang="en-US" sz="1400" dirty="0" err="1"/>
              <a:t>Brochard</a:t>
            </a:r>
            <a:r>
              <a:rPr lang="en-US" sz="1400" dirty="0"/>
              <a:t>, D. </a:t>
            </a:r>
            <a:r>
              <a:rPr lang="en-US" sz="1400" dirty="0" err="1"/>
              <a:t>Baboulin</a:t>
            </a:r>
            <a:r>
              <a:rPr lang="en-US" sz="1400" dirty="0"/>
              <a:t>, G. Le Bec, C. </a:t>
            </a:r>
            <a:r>
              <a:rPr lang="en-US" sz="1400" dirty="0" err="1"/>
              <a:t>Benabderrahmane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4293A-C567-426D-BE29-A520B098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Brilliance increase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D345F1-18B9-4F6E-9A6B-EE7FA396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6A0D7-B6C6-49AD-9085-D8AF6AD9AA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EBA73A-A9C1-4B91-84BE-CDDFB588731E}"/>
              </a:ext>
            </a:extLst>
          </p:cNvPr>
          <p:cNvSpPr/>
          <p:nvPr/>
        </p:nvSpPr>
        <p:spPr>
          <a:xfrm>
            <a:off x="630000" y="697260"/>
            <a:ext cx="833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8D4"/>
                </a:solidFill>
              </a:rPr>
              <a:t>Request for beam lines to reduce ID gaps: </a:t>
            </a:r>
            <a:r>
              <a:rPr lang="en-US" b="1" dirty="0">
                <a:solidFill>
                  <a:srgbClr val="000000"/>
                </a:solidFill>
              </a:rPr>
              <a:t>criteria for ESRF, operate at constant losses on the gap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2BA921-FF77-4807-AC4E-0C8EB313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08098"/>
            <a:ext cx="3898514" cy="3730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A617D-2BAB-4A09-BEFA-D4719B83D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797" y="1343591"/>
            <a:ext cx="3672408" cy="22097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E7D2F5-3B48-403D-A626-11ADBC589AE8}"/>
              </a:ext>
            </a:extLst>
          </p:cNvPr>
          <p:cNvSpPr/>
          <p:nvPr/>
        </p:nvSpPr>
        <p:spPr>
          <a:xfrm>
            <a:off x="4893617" y="3574779"/>
            <a:ext cx="40223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Mini-beta optics designed for ESRF-EBS: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Most of the gain from reduction of the ID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Horizontal beta matching does not contribute significantly to the brilliance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2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230F-B66C-4057-9F03-D79B50C7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Brilliance increase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98AC4-0F34-4CF2-A720-29C56BB27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7CACE-4080-4DC2-811F-C98788F715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DFE0B-383A-41CE-8B2D-6CC28AD4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3" t="41359" r="283" b="415"/>
          <a:stretch/>
        </p:blipFill>
        <p:spPr>
          <a:xfrm>
            <a:off x="5433959" y="2902640"/>
            <a:ext cx="3602537" cy="2628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3AD73-4E7E-4DF8-A761-D88063DD5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307" y="717853"/>
            <a:ext cx="3115173" cy="21847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2698BB-4DE1-449F-9CD7-AE057F291BC5}"/>
              </a:ext>
            </a:extLst>
          </p:cNvPr>
          <p:cNvSpPr/>
          <p:nvPr/>
        </p:nvSpPr>
        <p:spPr>
          <a:xfrm>
            <a:off x="465407" y="697260"/>
            <a:ext cx="52587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Brilliance increases as expected but losses do not scale with beta function as expected </a:t>
            </a:r>
            <a:endParaRPr lang="en-US" b="1" dirty="0">
              <a:solidFill>
                <a:srgbClr val="C00000"/>
              </a:solidFill>
              <a:latin typeface="AAAAAB+Arial-BoldMT"/>
            </a:endParaRPr>
          </a:p>
          <a:p>
            <a:endParaRPr lang="en-US" b="1" dirty="0">
              <a:solidFill>
                <a:schemeClr val="accent6"/>
              </a:solidFill>
              <a:latin typeface="AAAAAB+Arial-BoldMT"/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Mini-beta optics do not seem to be the most promising option to close ID gaps: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Touschek</a:t>
            </a:r>
            <a:r>
              <a:rPr lang="en-US" dirty="0">
                <a:solidFill>
                  <a:srgbClr val="000000"/>
                </a:solidFill>
              </a:rPr>
              <a:t> losses increased with gap reduced to 4mm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Injection efficiency reduced by ~10% with gap closed at 4mm 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Operation with low ID gap is presently not possible: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HALO reduction: </a:t>
            </a:r>
            <a:r>
              <a:rPr lang="en-US" b="1" dirty="0">
                <a:solidFill>
                  <a:schemeClr val="accent5"/>
                </a:solidFill>
              </a:rPr>
              <a:t>low Q’ optics + 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High brilliance uniform mode?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Alternative injection scheme: </a:t>
            </a:r>
            <a:r>
              <a:rPr lang="en-US" b="1" dirty="0">
                <a:solidFill>
                  <a:schemeClr val="accent5"/>
                </a:solidFill>
              </a:rPr>
              <a:t>shared oscillation using fast </a:t>
            </a:r>
            <a:r>
              <a:rPr lang="en-US" b="1" dirty="0" err="1">
                <a:solidFill>
                  <a:schemeClr val="accent5"/>
                </a:solidFill>
              </a:rPr>
              <a:t>stripline</a:t>
            </a:r>
            <a:r>
              <a:rPr lang="en-US" b="1" dirty="0">
                <a:solidFill>
                  <a:schemeClr val="accent5"/>
                </a:solidFill>
              </a:rPr>
              <a:t> kickers </a:t>
            </a:r>
          </a:p>
        </p:txBody>
      </p:sp>
    </p:spTree>
    <p:extLst>
      <p:ext uri="{BB962C8B-B14F-4D97-AF65-F5344CB8AC3E}">
        <p14:creationId xmlns:p14="http://schemas.microsoft.com/office/powerpoint/2010/main" val="387879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02C73-B1C4-4D0F-A583-57357061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Injectors - </a:t>
            </a:r>
            <a:r>
              <a:rPr lang="en-US" dirty="0" err="1"/>
              <a:t>Linac</a:t>
            </a:r>
            <a:r>
              <a:rPr lang="en-US" dirty="0"/>
              <a:t> consolidation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DCDA8F-52C4-4CA4-8056-F9D4A190F0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D5C87-A35A-4C78-B055-A3C4463CAA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A9D74-79F5-4506-8BA3-06A6D1887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34" y="671251"/>
            <a:ext cx="5512666" cy="21405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530D56-44E4-4E90-AEE5-F71030F9B49F}"/>
              </a:ext>
            </a:extLst>
          </p:cNvPr>
          <p:cNvSpPr/>
          <p:nvPr/>
        </p:nvSpPr>
        <p:spPr>
          <a:xfrm>
            <a:off x="6495699" y="717675"/>
            <a:ext cx="806520" cy="10801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DB01D-11AD-41AF-BB60-C152B02DA909}"/>
              </a:ext>
            </a:extLst>
          </p:cNvPr>
          <p:cNvSpPr/>
          <p:nvPr/>
        </p:nvSpPr>
        <p:spPr>
          <a:xfrm>
            <a:off x="7791843" y="711334"/>
            <a:ext cx="806520" cy="10801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45D145-B93E-4A69-B3A7-470B3C7CE64F}"/>
              </a:ext>
            </a:extLst>
          </p:cNvPr>
          <p:cNvSpPr txBox="1">
            <a:spLocks/>
          </p:cNvSpPr>
          <p:nvPr/>
        </p:nvSpPr>
        <p:spPr bwMode="gray">
          <a:xfrm>
            <a:off x="3515017" y="3478837"/>
            <a:ext cx="5396676" cy="2099106"/>
          </a:xfrm>
          <a:prstGeom prst="rect">
            <a:avLst/>
          </a:prstGeom>
          <a:ln w="19050">
            <a:noFill/>
          </a:ln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algn="just">
              <a:spcAft>
                <a:spcPts val="600"/>
              </a:spcAft>
            </a:pPr>
            <a:endParaRPr lang="en-US" b="1" dirty="0">
              <a:solidFill>
                <a:schemeClr val="accent6"/>
              </a:solidFill>
            </a:endParaRPr>
          </a:p>
          <a:p>
            <a:pPr marL="87312" algn="just">
              <a:spcAft>
                <a:spcPts val="600"/>
              </a:spcAft>
            </a:pPr>
            <a:r>
              <a:rPr lang="en-US" b="1" dirty="0">
                <a:solidFill>
                  <a:schemeClr val="accent6"/>
                </a:solidFill>
              </a:rPr>
              <a:t>Implemented actions:</a:t>
            </a:r>
          </a:p>
          <a:p>
            <a:pPr marL="37306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Purchase of new accelerating</a:t>
            </a:r>
            <a:r>
              <a:rPr lang="pl-PL" dirty="0"/>
              <a:t> section </a:t>
            </a:r>
            <a:r>
              <a:rPr lang="en-US" dirty="0"/>
              <a:t>-&gt; </a:t>
            </a:r>
            <a:r>
              <a:rPr lang="en-US" b="1" dirty="0"/>
              <a:t>CFT awarded by Research Instruments GmbH</a:t>
            </a:r>
            <a:r>
              <a:rPr lang="pl-PL" b="1" dirty="0"/>
              <a:t>, delivery September 2025, kick-off meeting already held</a:t>
            </a:r>
            <a:endParaRPr lang="en-US" b="1" dirty="0"/>
          </a:p>
          <a:p>
            <a:pPr marL="37306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Purchase of RF Unit which consists: </a:t>
            </a:r>
            <a:r>
              <a:rPr lang="en-US" b="1" dirty="0"/>
              <a:t>solid state modulator</a:t>
            </a:r>
            <a:r>
              <a:rPr lang="en-US" dirty="0"/>
              <a:t>, HV transformer, focusing coils with PS, RF driver, control unit, Canon klystron. -&gt; </a:t>
            </a:r>
            <a:r>
              <a:rPr lang="en-US" b="1" dirty="0"/>
              <a:t>CFT awarded by </a:t>
            </a:r>
            <a:r>
              <a:rPr lang="en-US" b="1" dirty="0" err="1"/>
              <a:t>Nodica</a:t>
            </a:r>
            <a:r>
              <a:rPr lang="en-US" b="1" dirty="0"/>
              <a:t> Group (former </a:t>
            </a:r>
            <a:r>
              <a:rPr lang="en-US" b="1" dirty="0" err="1"/>
              <a:t>Scandinova</a:t>
            </a:r>
            <a:r>
              <a:rPr lang="en-US" b="1" dirty="0"/>
              <a:t> AB)</a:t>
            </a:r>
            <a:r>
              <a:rPr lang="pl-PL" b="1" dirty="0"/>
              <a:t>, delivery September 2025, kick-off meeting already held</a:t>
            </a:r>
            <a:endParaRPr lang="en-US" b="1" dirty="0"/>
          </a:p>
          <a:p>
            <a:pPr marL="37306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Purchase of vacuum chamber</a:t>
            </a:r>
            <a:r>
              <a:rPr lang="pl-PL" dirty="0"/>
              <a:t> </a:t>
            </a:r>
            <a:r>
              <a:rPr lang="en-US" dirty="0"/>
              <a:t>to replace any section -&gt; </a:t>
            </a:r>
            <a:r>
              <a:rPr lang="en-US" b="1" dirty="0"/>
              <a:t>delivered</a:t>
            </a:r>
            <a:endParaRPr lang="en-US" dirty="0"/>
          </a:p>
          <a:p>
            <a:pPr marL="37306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Machining of the gun body -&gt; </a:t>
            </a:r>
            <a:r>
              <a:rPr lang="en-US" b="1" dirty="0"/>
              <a:t>to be launched</a:t>
            </a:r>
          </a:p>
          <a:p>
            <a:pPr marL="373062" lvl="2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29AA4-4CB2-4DC1-965A-A5352A470EDB}"/>
              </a:ext>
            </a:extLst>
          </p:cNvPr>
          <p:cNvSpPr/>
          <p:nvPr/>
        </p:nvSpPr>
        <p:spPr>
          <a:xfrm>
            <a:off x="6962295" y="2800561"/>
            <a:ext cx="1169889" cy="648072"/>
          </a:xfrm>
          <a:prstGeom prst="rect">
            <a:avLst/>
          </a:prstGeom>
          <a:solidFill>
            <a:srgbClr val="D0E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FA66E-B728-493B-85E8-EB769814298D}"/>
              </a:ext>
            </a:extLst>
          </p:cNvPr>
          <p:cNvSpPr txBox="1"/>
          <p:nvPr/>
        </p:nvSpPr>
        <p:spPr>
          <a:xfrm>
            <a:off x="7089447" y="2847699"/>
            <a:ext cx="915587" cy="509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l-PL" sz="900" dirty="0"/>
              <a:t>Modulator 3</a:t>
            </a:r>
          </a:p>
          <a:p>
            <a:pPr algn="ctr"/>
            <a:r>
              <a:rPr lang="pl-PL" sz="900" dirty="0"/>
              <a:t>(backup for Mod.1 or 2)</a:t>
            </a:r>
            <a:endParaRPr lang="en-GB" sz="9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0EB0D4-81D3-4E4F-A64A-64200C8869E6}"/>
              </a:ext>
            </a:extLst>
          </p:cNvPr>
          <p:cNvSpPr/>
          <p:nvPr/>
        </p:nvSpPr>
        <p:spPr>
          <a:xfrm>
            <a:off x="3361201" y="751450"/>
            <a:ext cx="652274" cy="82032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D963B6-17F7-4434-83F6-D775F159402B}"/>
              </a:ext>
            </a:extLst>
          </p:cNvPr>
          <p:cNvSpPr/>
          <p:nvPr/>
        </p:nvSpPr>
        <p:spPr>
          <a:xfrm>
            <a:off x="3361201" y="766523"/>
            <a:ext cx="263487" cy="263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2AF159-80FC-40A2-A113-F2E8ACB36CFD}"/>
              </a:ext>
            </a:extLst>
          </p:cNvPr>
          <p:cNvSpPr/>
          <p:nvPr/>
        </p:nvSpPr>
        <p:spPr>
          <a:xfrm>
            <a:off x="8548563" y="618161"/>
            <a:ext cx="263487" cy="263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D07DF0-360A-4025-A14E-88E54E2BF29E}"/>
              </a:ext>
            </a:extLst>
          </p:cNvPr>
          <p:cNvSpPr/>
          <p:nvPr/>
        </p:nvSpPr>
        <p:spPr>
          <a:xfrm>
            <a:off x="6329841" y="627319"/>
            <a:ext cx="263487" cy="263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0712A8-2EED-4803-9A33-F39EF01370E0}"/>
              </a:ext>
            </a:extLst>
          </p:cNvPr>
          <p:cNvSpPr/>
          <p:nvPr/>
        </p:nvSpPr>
        <p:spPr>
          <a:xfrm>
            <a:off x="6830551" y="2901942"/>
            <a:ext cx="263487" cy="263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0AF640-279E-4FBF-AE21-B3534F161959}"/>
              </a:ext>
            </a:extLst>
          </p:cNvPr>
          <p:cNvGrpSpPr/>
          <p:nvPr/>
        </p:nvGrpSpPr>
        <p:grpSpPr>
          <a:xfrm>
            <a:off x="420522" y="756334"/>
            <a:ext cx="3266816" cy="1106740"/>
            <a:chOff x="34599" y="825431"/>
            <a:chExt cx="3266816" cy="1106740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F4275B0A-2F59-4706-A3F2-CEE0B87741A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46407" y="969873"/>
              <a:ext cx="2955008" cy="96229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1000"/>
                </a:spcAft>
                <a:buFont typeface="Arial" pitchFamily="34" charset="0"/>
                <a:buNone/>
                <a:defRPr sz="1800" b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spcBef>
                  <a:spcPts val="0"/>
                </a:spcBef>
                <a:spcAft>
                  <a:spcPts val="1500"/>
                </a:spcAft>
                <a:buFont typeface="Arial" pitchFamily="34" charset="0"/>
                <a:buNone/>
                <a:defRPr sz="17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None/>
                <a:defRPr sz="15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57188" indent="-174625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6"/>
                </a:buClr>
                <a:buSzPct val="80000"/>
                <a:buFont typeface="Wingdings" pitchFamily="2" charset="2"/>
                <a:buChar char="l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62050" indent="-174625" algn="l" defTabSz="914400" rtl="0" eaLnBrk="1" latinLnBrk="0" hangingPunct="1">
                <a:spcBef>
                  <a:spcPts val="0"/>
                </a:spcBef>
                <a:spcAft>
                  <a:spcPts val="300"/>
                </a:spcAft>
                <a:buClr>
                  <a:schemeClr val="accent6"/>
                </a:buClr>
                <a:buFont typeface="ITCOfficinaSans LT Book" pitchFamily="2" charset="0"/>
                <a:buChar char="&gt;"/>
                <a:defRPr sz="1200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Aft>
                  <a:spcPts val="600"/>
                </a:spcAft>
              </a:pPr>
              <a:r>
                <a:rPr lang="en-US" sz="1200" dirty="0"/>
                <a:t>No spares of:</a:t>
              </a:r>
              <a:endParaRPr lang="en-US" sz="1200" b="0" dirty="0"/>
            </a:p>
            <a:p>
              <a:pPr marL="87312" lvl="2" algn="just">
                <a:spcAft>
                  <a:spcPts val="600"/>
                </a:spcAft>
              </a:pPr>
              <a:r>
                <a:rPr lang="en-US" sz="1200" dirty="0"/>
                <a:t>Gun body but cathode</a:t>
              </a:r>
              <a:r>
                <a:rPr lang="pl-PL" sz="1200" dirty="0"/>
                <a:t>s</a:t>
              </a:r>
              <a:r>
                <a:rPr lang="en-US" sz="1200" dirty="0"/>
                <a:t> on stock</a:t>
              </a:r>
            </a:p>
            <a:p>
              <a:pPr marL="87312" lvl="2" algn="just">
                <a:spcAft>
                  <a:spcPts val="600"/>
                </a:spcAft>
              </a:pPr>
              <a:r>
                <a:rPr lang="en-US" sz="1200" dirty="0"/>
                <a:t>Accelerating section</a:t>
              </a:r>
            </a:p>
            <a:p>
              <a:pPr marL="87312" lvl="2" algn="just">
                <a:spcAft>
                  <a:spcPts val="600"/>
                </a:spcAft>
              </a:pPr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998365E-74C0-4EDB-AD26-3400B9F7C89C}"/>
                </a:ext>
              </a:extLst>
            </p:cNvPr>
            <p:cNvSpPr/>
            <p:nvPr/>
          </p:nvSpPr>
          <p:spPr>
            <a:xfrm>
              <a:off x="83724" y="1451022"/>
              <a:ext cx="262683" cy="26268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BD8813-850E-460D-A7FE-BBAB7C5E378E}"/>
                </a:ext>
              </a:extLst>
            </p:cNvPr>
            <p:cNvSpPr/>
            <p:nvPr/>
          </p:nvSpPr>
          <p:spPr>
            <a:xfrm>
              <a:off x="83725" y="1111394"/>
              <a:ext cx="262683" cy="26268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34404F-A847-482B-AE61-B7D2FDA9D1A8}"/>
                </a:ext>
              </a:extLst>
            </p:cNvPr>
            <p:cNvSpPr/>
            <p:nvPr/>
          </p:nvSpPr>
          <p:spPr>
            <a:xfrm>
              <a:off x="34599" y="825431"/>
              <a:ext cx="2772856" cy="1092049"/>
            </a:xfrm>
            <a:prstGeom prst="rect">
              <a:avLst/>
            </a:prstGeom>
            <a:noFill/>
            <a:ln>
              <a:solidFill>
                <a:srgbClr val="009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F7F7094-3EA1-41CE-92B7-1559B551A038}"/>
              </a:ext>
            </a:extLst>
          </p:cNvPr>
          <p:cNvSpPr txBox="1">
            <a:spLocks/>
          </p:cNvSpPr>
          <p:nvPr/>
        </p:nvSpPr>
        <p:spPr bwMode="gray">
          <a:xfrm>
            <a:off x="402843" y="3104358"/>
            <a:ext cx="3660369" cy="374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lvl="2" algn="just">
              <a:spcAft>
                <a:spcPts val="600"/>
              </a:spcAft>
            </a:pPr>
            <a:r>
              <a:rPr lang="en-US" sz="800" b="1" dirty="0">
                <a:solidFill>
                  <a:srgbClr val="FF0000"/>
                </a:solidFill>
              </a:rPr>
              <a:t>Other interventions require much longer down time.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C3A7D-043B-4454-AC12-D14334C8BA19}"/>
              </a:ext>
            </a:extLst>
          </p:cNvPr>
          <p:cNvSpPr txBox="1"/>
          <p:nvPr/>
        </p:nvSpPr>
        <p:spPr>
          <a:xfrm>
            <a:off x="404780" y="1884084"/>
            <a:ext cx="3031445" cy="12421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rmAutofit lnSpcReduction="10000"/>
          </a:bodyPr>
          <a:lstStyle/>
          <a:p>
            <a:r>
              <a:rPr lang="en-US" sz="900" b="1" dirty="0">
                <a:solidFill>
                  <a:srgbClr val="0098D4"/>
                </a:solidFill>
              </a:rPr>
              <a:t>Fall back scenario 1 (modulator 1 or modulator 2 out of order):</a:t>
            </a:r>
          </a:p>
          <a:p>
            <a:r>
              <a:rPr lang="en-US" sz="900" dirty="0"/>
              <a:t>Modulator 3 can replace Modulator 1 or 2. Switching between modulators takes around 2 hours (2 skipped refills).</a:t>
            </a:r>
          </a:p>
          <a:p>
            <a:endParaRPr lang="en-US" sz="900" dirty="0"/>
          </a:p>
          <a:p>
            <a:r>
              <a:rPr lang="en-US" sz="900" b="1" dirty="0">
                <a:solidFill>
                  <a:srgbClr val="0098D4"/>
                </a:solidFill>
              </a:rPr>
              <a:t>Fall back scenario 2 (section 2 out of order):</a:t>
            </a:r>
          </a:p>
          <a:p>
            <a:r>
              <a:rPr lang="en-US" sz="900" dirty="0"/>
              <a:t>100 MeV injection with section 1 only has been validated as possible.</a:t>
            </a:r>
            <a:endParaRPr lang="en-US" sz="900" dirty="0">
              <a:solidFill>
                <a:srgbClr val="0098D4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588021F-CEEC-4E1D-825A-1E2096FCE4F2}"/>
              </a:ext>
            </a:extLst>
          </p:cNvPr>
          <p:cNvSpPr/>
          <p:nvPr/>
        </p:nvSpPr>
        <p:spPr>
          <a:xfrm>
            <a:off x="66257" y="2201101"/>
            <a:ext cx="263487" cy="29983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752E45-9C9D-4C1C-9FDE-12524BD4EAF2}"/>
              </a:ext>
            </a:extLst>
          </p:cNvPr>
          <p:cNvSpPr/>
          <p:nvPr/>
        </p:nvSpPr>
        <p:spPr>
          <a:xfrm>
            <a:off x="81366" y="2709844"/>
            <a:ext cx="263487" cy="263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1C9638-4C07-4BC6-B2AD-DC0E4EA0BC09}"/>
              </a:ext>
            </a:extLst>
          </p:cNvPr>
          <p:cNvSpPr txBox="1"/>
          <p:nvPr/>
        </p:nvSpPr>
        <p:spPr>
          <a:xfrm>
            <a:off x="307710" y="3339305"/>
            <a:ext cx="3143624" cy="953303"/>
          </a:xfrm>
          <a:prstGeom prst="rect">
            <a:avLst/>
          </a:prstGeom>
          <a:noFill/>
          <a:ln w="19050">
            <a:solidFill>
              <a:srgbClr val="0098D4"/>
            </a:solidFill>
          </a:ln>
        </p:spPr>
        <p:txBody>
          <a:bodyPr wrap="square" rtlCol="0">
            <a:noAutofit/>
          </a:bodyPr>
          <a:lstStyle/>
          <a:p>
            <a:r>
              <a:rPr lang="en-US" sz="900" b="1" dirty="0">
                <a:solidFill>
                  <a:srgbClr val="0098D4"/>
                </a:solidFill>
              </a:rPr>
              <a:t>No simple fall back scenario if: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Leak into VAC of any section (cavities of sections are not brazed, they are just screwed together)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Section 1 failure (i.e. solenoid), (100 MeV injection with section 2 only is not possible)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endParaRPr lang="en-US" sz="9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B3B4D3-DD73-4C2D-A52F-58EF914D6F95}"/>
              </a:ext>
            </a:extLst>
          </p:cNvPr>
          <p:cNvSpPr txBox="1">
            <a:spLocks/>
          </p:cNvSpPr>
          <p:nvPr/>
        </p:nvSpPr>
        <p:spPr bwMode="gray">
          <a:xfrm>
            <a:off x="404780" y="1702474"/>
            <a:ext cx="3069588" cy="152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lvl="2" algn="just">
              <a:spcAft>
                <a:spcPts val="600"/>
              </a:spcAft>
            </a:pPr>
            <a:r>
              <a:rPr lang="en-US" sz="800" dirty="0"/>
              <a:t>Other components are available, some partially assembled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E7FE52-AC16-45D2-BBB1-36A79EDBCE02}"/>
              </a:ext>
            </a:extLst>
          </p:cNvPr>
          <p:cNvSpPr txBox="1"/>
          <p:nvPr/>
        </p:nvSpPr>
        <p:spPr>
          <a:xfrm>
            <a:off x="-34515" y="4428503"/>
            <a:ext cx="3828074" cy="23085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100" b="1" dirty="0">
                <a:solidFill>
                  <a:srgbClr val="0098D4"/>
                </a:solidFill>
              </a:rPr>
              <a:t>Strong motivation to increase the reliability level.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E53430A-6CC1-4915-BE7A-5B7532DBF7D1}"/>
              </a:ext>
            </a:extLst>
          </p:cNvPr>
          <p:cNvSpPr txBox="1">
            <a:spLocks/>
          </p:cNvSpPr>
          <p:nvPr/>
        </p:nvSpPr>
        <p:spPr bwMode="gray">
          <a:xfrm>
            <a:off x="307710" y="4145835"/>
            <a:ext cx="3660369" cy="374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lvl="2" algn="just">
              <a:spcAft>
                <a:spcPts val="600"/>
              </a:spcAft>
            </a:pPr>
            <a:r>
              <a:rPr lang="en-US" sz="800" b="1" dirty="0">
                <a:solidFill>
                  <a:srgbClr val="FF0000"/>
                </a:solidFill>
              </a:rPr>
              <a:t>Working section needs to be installed on the first position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3DF5C9-605C-4B04-9C80-077FEB625732}"/>
              </a:ext>
            </a:extLst>
          </p:cNvPr>
          <p:cNvSpPr/>
          <p:nvPr/>
        </p:nvSpPr>
        <p:spPr>
          <a:xfrm>
            <a:off x="402843" y="1904476"/>
            <a:ext cx="2839156" cy="1358883"/>
          </a:xfrm>
          <a:prstGeom prst="rect">
            <a:avLst/>
          </a:prstGeom>
          <a:noFill/>
          <a:ln>
            <a:solidFill>
              <a:srgbClr val="0098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804DC6-1F40-4B3D-9408-E57928341AC6}"/>
              </a:ext>
            </a:extLst>
          </p:cNvPr>
          <p:cNvSpPr txBox="1"/>
          <p:nvPr/>
        </p:nvSpPr>
        <p:spPr>
          <a:xfrm>
            <a:off x="3708440" y="2922266"/>
            <a:ext cx="20745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FF0000"/>
                </a:solidFill>
              </a:rPr>
              <a:t>Accelerating sections in operation</a:t>
            </a:r>
          </a:p>
          <a:p>
            <a:pPr algn="ctr"/>
            <a:r>
              <a:rPr lang="en-US" sz="900" i="1" dirty="0">
                <a:solidFill>
                  <a:srgbClr val="FF0000"/>
                </a:solidFill>
              </a:rPr>
              <a:t>since 1988</a:t>
            </a:r>
            <a:endParaRPr lang="en-GB" sz="900" i="1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86050F6-4345-4C57-B7D0-D68D6977C87B}"/>
              </a:ext>
            </a:extLst>
          </p:cNvPr>
          <p:cNvSpPr/>
          <p:nvPr/>
        </p:nvSpPr>
        <p:spPr>
          <a:xfrm>
            <a:off x="3555594" y="2861478"/>
            <a:ext cx="263487" cy="2634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D1ED3C-8951-4707-8601-B9FC842944CB}"/>
              </a:ext>
            </a:extLst>
          </p:cNvPr>
          <p:cNvSpPr txBox="1"/>
          <p:nvPr/>
        </p:nvSpPr>
        <p:spPr>
          <a:xfrm>
            <a:off x="729283" y="4865529"/>
            <a:ext cx="2155334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SAT: autumn 2025</a:t>
            </a:r>
          </a:p>
        </p:txBody>
      </p:sp>
    </p:spTree>
    <p:extLst>
      <p:ext uri="{BB962C8B-B14F-4D97-AF65-F5344CB8AC3E}">
        <p14:creationId xmlns:p14="http://schemas.microsoft.com/office/powerpoint/2010/main" val="3933512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B7EB-20F7-4FC7-96D4-650CC837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light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AAD27-BC2F-448F-8BD1-CBC26E8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DF5FA-F522-4D18-94F1-29203DD932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EABDEB-8E81-421B-88E5-050F96F2D12C}"/>
              </a:ext>
            </a:extLst>
          </p:cNvPr>
          <p:cNvSpPr txBox="1">
            <a:spLocks/>
          </p:cNvSpPr>
          <p:nvPr/>
        </p:nvSpPr>
        <p:spPr>
          <a:xfrm>
            <a:off x="198001" y="625252"/>
            <a:ext cx="8765999" cy="13005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In 2022, several options for a light upgrade of the booster have been studied and the options are presented in at IPAC22: </a:t>
            </a:r>
            <a:r>
              <a:rPr lang="en-GB" sz="1400" b="0" i="1" dirty="0">
                <a:solidFill>
                  <a:schemeClr val="tx1"/>
                </a:solidFill>
              </a:rPr>
              <a:t>Options for a Light Upgrade of the ESRF Booster Synchrotron Lattice (T. </a:t>
            </a:r>
            <a:r>
              <a:rPr lang="en-GB" sz="1400" b="0" i="1" dirty="0" err="1">
                <a:solidFill>
                  <a:schemeClr val="tx1"/>
                </a:solidFill>
              </a:rPr>
              <a:t>Perron</a:t>
            </a:r>
            <a:r>
              <a:rPr lang="en-GB" sz="1400" b="0" i="1" dirty="0">
                <a:solidFill>
                  <a:schemeClr val="tx1"/>
                </a:solidFill>
              </a:rPr>
              <a:t>)</a:t>
            </a:r>
          </a:p>
          <a:p>
            <a:r>
              <a:rPr lang="en-GB" sz="1400" dirty="0"/>
              <a:t>The basic idea is to increase the number of quadrupole families from 2 to more (4, 5 or 6) to reduce horizontal emittance. This was initially proposed by P. Raimondi.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D6DD3A8-3D80-4FCA-8C54-FE92562E6FF5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C7785DC-3790-42CF-B605-11758F847997}"/>
              </a:ext>
            </a:extLst>
          </p:cNvPr>
          <p:cNvSpPr txBox="1">
            <a:spLocks/>
          </p:cNvSpPr>
          <p:nvPr/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ASD workshop – Booster light upgrade – Nicola Carmignani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E49DA-DD92-4037-BF18-D2FBC08B7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3748" r="-1"/>
          <a:stretch/>
        </p:blipFill>
        <p:spPr>
          <a:xfrm>
            <a:off x="529841" y="2425453"/>
            <a:ext cx="3623816" cy="2664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B5795-DEB0-4594-85BC-81BEF4BD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3324" r="3637"/>
          <a:stretch/>
        </p:blipFill>
        <p:spPr>
          <a:xfrm>
            <a:off x="4932040" y="2425452"/>
            <a:ext cx="3385321" cy="2591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5072D7-5F33-48CB-B352-D3B1042CA562}"/>
              </a:ext>
            </a:extLst>
          </p:cNvPr>
          <p:cNvSpPr txBox="1"/>
          <p:nvPr/>
        </p:nvSpPr>
        <p:spPr>
          <a:xfrm>
            <a:off x="1760570" y="1777380"/>
            <a:ext cx="15872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39 QD, 39 QF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ymbol" pitchFamily="2" charset="2"/>
              </a:rPr>
              <a:t>e</a:t>
            </a:r>
            <a:r>
              <a:rPr lang="en-GB" sz="1400" baseline="-25000" dirty="0"/>
              <a:t>x</a:t>
            </a:r>
            <a:r>
              <a:rPr lang="en-GB" sz="1400" dirty="0"/>
              <a:t> = 83.1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BL = 22.6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DB2F6-13E1-4990-ABB7-005392E64EFA}"/>
              </a:ext>
            </a:extLst>
          </p:cNvPr>
          <p:cNvSpPr txBox="1"/>
          <p:nvPr/>
        </p:nvSpPr>
        <p:spPr>
          <a:xfrm>
            <a:off x="176843" y="1849388"/>
            <a:ext cx="1527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</a:rPr>
              <a:t>Present lattice</a:t>
            </a:r>
          </a:p>
          <a:p>
            <a:r>
              <a:rPr lang="en-GB" sz="1400" dirty="0"/>
              <a:t>2 quad families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07B547-EFCD-46B9-AE60-516BB329F471}"/>
              </a:ext>
            </a:extLst>
          </p:cNvPr>
          <p:cNvSpPr txBox="1"/>
          <p:nvPr/>
        </p:nvSpPr>
        <p:spPr>
          <a:xfrm>
            <a:off x="4696633" y="1830224"/>
            <a:ext cx="1527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/>
                </a:solidFill>
              </a:rPr>
              <a:t>New lattice</a:t>
            </a:r>
          </a:p>
          <a:p>
            <a:r>
              <a:rPr lang="en-GB" sz="1400" dirty="0"/>
              <a:t>5 quad families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4BDB3-0602-4D1C-99D8-97BBF8D0C5CC}"/>
              </a:ext>
            </a:extLst>
          </p:cNvPr>
          <p:cNvSpPr txBox="1"/>
          <p:nvPr/>
        </p:nvSpPr>
        <p:spPr>
          <a:xfrm>
            <a:off x="6156176" y="1687369"/>
            <a:ext cx="2736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39 QD, 21 QF,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6 QF1, 6 QF2, 6 QF3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ymbol" pitchFamily="2" charset="2"/>
              </a:rPr>
              <a:t>e</a:t>
            </a:r>
            <a:r>
              <a:rPr lang="en-GB" sz="1400" baseline="-25000" dirty="0"/>
              <a:t>x</a:t>
            </a:r>
            <a:r>
              <a:rPr lang="en-GB" sz="1400" dirty="0"/>
              <a:t> = 59.6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BL = 19.9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84E1E8-4C38-4BB2-B139-0DBC59E597C7}"/>
              </a:ext>
            </a:extLst>
          </p:cNvPr>
          <p:cNvSpPr txBox="1"/>
          <p:nvPr/>
        </p:nvSpPr>
        <p:spPr>
          <a:xfrm>
            <a:off x="3205209" y="5105983"/>
            <a:ext cx="3018775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Installation: summer 2027</a:t>
            </a:r>
          </a:p>
        </p:txBody>
      </p:sp>
    </p:spTree>
    <p:extLst>
      <p:ext uri="{BB962C8B-B14F-4D97-AF65-F5344CB8AC3E}">
        <p14:creationId xmlns:p14="http://schemas.microsoft.com/office/powerpoint/2010/main" val="325649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271B-9E64-4446-B319-E3B8EFF77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linear kicker injection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20922-8FF5-49C3-A2E5-F5F1D6B445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0F5DC-C413-45F4-BD13-7C5E445544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ACFE1F-0495-470E-B7F2-D4091B019D31}"/>
              </a:ext>
            </a:extLst>
          </p:cNvPr>
          <p:cNvSpPr/>
          <p:nvPr/>
        </p:nvSpPr>
        <p:spPr>
          <a:xfrm>
            <a:off x="650216" y="656744"/>
            <a:ext cx="8313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8D4"/>
                </a:solidFill>
              </a:rPr>
              <a:t>Provide transparent injection: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beam lines cannot acquire data during injections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NLK injection scheme found as the most promising option (can be combined with other methods)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3C1E2-99EF-4692-A185-D5C6037B9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55" y="1986541"/>
            <a:ext cx="4221878" cy="20780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6F9ED-391D-41EE-9716-3EB8E2D2847C}"/>
              </a:ext>
            </a:extLst>
          </p:cNvPr>
          <p:cNvSpPr/>
          <p:nvPr/>
        </p:nvSpPr>
        <p:spPr>
          <a:xfrm>
            <a:off x="3612963" y="2305040"/>
            <a:ext cx="1044287" cy="3077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84FD3C8-A9FE-49F5-BEC9-5177B1AB0C88}"/>
              </a:ext>
            </a:extLst>
          </p:cNvPr>
          <p:cNvSpPr txBox="1"/>
          <p:nvPr/>
        </p:nvSpPr>
        <p:spPr>
          <a:xfrm>
            <a:off x="3527713" y="1946262"/>
            <a:ext cx="104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</a:rPr>
              <a:t>3 NLK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6182A-CFF6-4DA2-9595-A5B9C098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315" y="3649168"/>
            <a:ext cx="2415600" cy="181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3EDD1-B66F-479E-BB24-AD2434392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934" y="1577825"/>
            <a:ext cx="2706347" cy="19195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E1EA9E-D4E2-4355-B1AE-C509637E6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216" y="3597788"/>
            <a:ext cx="2406783" cy="180508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3E023A3-CF17-40BD-9475-9E2F157F1A8D}"/>
              </a:ext>
            </a:extLst>
          </p:cNvPr>
          <p:cNvSpPr/>
          <p:nvPr/>
        </p:nvSpPr>
        <p:spPr>
          <a:xfrm>
            <a:off x="7742607" y="4392298"/>
            <a:ext cx="147091" cy="5225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0598177-00EE-4F63-8FBC-7149D9F7E257}"/>
              </a:ext>
            </a:extLst>
          </p:cNvPr>
          <p:cNvSpPr/>
          <p:nvPr/>
        </p:nvSpPr>
        <p:spPr>
          <a:xfrm>
            <a:off x="8169325" y="3741352"/>
            <a:ext cx="147091" cy="5225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E54F7E-C99C-4E84-9B63-8C48A880CEB0}"/>
              </a:ext>
            </a:extLst>
          </p:cNvPr>
          <p:cNvSpPr txBox="1"/>
          <p:nvPr/>
        </p:nvSpPr>
        <p:spPr>
          <a:xfrm>
            <a:off x="7502354" y="4678688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</a:rPr>
              <a:t>Stored beam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CF8006-B7B5-4C14-822A-1279BB3B92A5}"/>
              </a:ext>
            </a:extLst>
          </p:cNvPr>
          <p:cNvSpPr txBox="1"/>
          <p:nvPr/>
        </p:nvSpPr>
        <p:spPr>
          <a:xfrm>
            <a:off x="7981812" y="3457150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3"/>
                </a:solidFill>
              </a:rPr>
              <a:t>Injected beam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FC8793-F076-4316-AF4D-903CFD48994A}"/>
              </a:ext>
            </a:extLst>
          </p:cNvPr>
          <p:cNvSpPr txBox="1"/>
          <p:nvPr/>
        </p:nvSpPr>
        <p:spPr>
          <a:xfrm>
            <a:off x="375546" y="4274686"/>
            <a:ext cx="399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Stored beam sees no field or gradient: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chemeClr val="accent5"/>
                </a:solidFill>
              </a:rPr>
              <a:t>injection perturbation suppressed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Field quality strongly depends on coils position: </a:t>
            </a:r>
            <a:r>
              <a:rPr lang="en-US" sz="1400" b="1" dirty="0">
                <a:solidFill>
                  <a:schemeClr val="accent5"/>
                </a:solidFill>
              </a:rPr>
              <a:t>precise characterization required</a:t>
            </a:r>
          </a:p>
        </p:txBody>
      </p:sp>
    </p:spTree>
    <p:extLst>
      <p:ext uri="{BB962C8B-B14F-4D97-AF65-F5344CB8AC3E}">
        <p14:creationId xmlns:p14="http://schemas.microsoft.com/office/powerpoint/2010/main" val="98655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FA73-0551-4842-AF7D-AF58CB8F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magnets measurement bench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92952-4513-40E2-A00A-7132D786DB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258E1-ABE5-4127-8D52-7DBFA318BE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6679D0-22C4-4AF6-AA12-E300648F5145}"/>
              </a:ext>
            </a:extLst>
          </p:cNvPr>
          <p:cNvSpPr txBox="1">
            <a:spLocks/>
          </p:cNvSpPr>
          <p:nvPr/>
        </p:nvSpPr>
        <p:spPr>
          <a:xfrm>
            <a:off x="630001" y="769268"/>
            <a:ext cx="7417491" cy="115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7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US" dirty="0"/>
              <a:t>Developed dedicated pulsed magnets measurement bench: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Adaptation of stretched-wire measurement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2 loops for simultaneous measurement of horizontal and vertical planes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Voltage (V) measured across loops and converted to magnetic flux value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All multipoles reconstructed from 2D fit of measurement on a closed contour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B0F783-6608-4689-A302-4B0534CFA9C5}"/>
              </a:ext>
            </a:extLst>
          </p:cNvPr>
          <p:cNvSpPr txBox="1">
            <a:spLocks/>
          </p:cNvSpPr>
          <p:nvPr/>
        </p:nvSpPr>
        <p:spPr>
          <a:xfrm>
            <a:off x="611560" y="2307233"/>
            <a:ext cx="1859247" cy="24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7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en-US" dirty="0"/>
              <a:t>Theoretically :</a:t>
            </a:r>
          </a:p>
          <a:p>
            <a:pPr marL="228600" indent="0"/>
            <a:endParaRPr lang="en-US" sz="1400" dirty="0"/>
          </a:p>
          <a:p>
            <a:endParaRPr lang="en-US" sz="1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05D846-CB0D-4DD6-A462-D22E6A8DBFB4}"/>
              </a:ext>
            </a:extLst>
          </p:cNvPr>
          <p:cNvSpPr txBox="1">
            <a:spLocks/>
          </p:cNvSpPr>
          <p:nvPr/>
        </p:nvSpPr>
        <p:spPr>
          <a:xfrm>
            <a:off x="633558" y="2830118"/>
            <a:ext cx="2123117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7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Faraday’s law 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Magnetic flux 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5979E-713C-4D43-B37D-F048F841B834}"/>
                  </a:ext>
                </a:extLst>
              </p:cNvPr>
              <p:cNvSpPr txBox="1"/>
              <p:nvPr/>
            </p:nvSpPr>
            <p:spPr>
              <a:xfrm>
                <a:off x="2609473" y="2624963"/>
                <a:ext cx="1874520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1800" b="0" i="0"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 b="0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18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 b="0" i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A5979E-713C-4D43-B37D-F048F841B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473" y="2624963"/>
                <a:ext cx="1874520" cy="6183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C15D331-850B-481C-87D6-16138650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53" y="2716363"/>
            <a:ext cx="4471826" cy="2877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1CD5B8-07A6-4F06-AC74-3779EE927D22}"/>
              </a:ext>
            </a:extLst>
          </p:cNvPr>
          <p:cNvSpPr txBox="1"/>
          <p:nvPr/>
        </p:nvSpPr>
        <p:spPr>
          <a:xfrm>
            <a:off x="5077532" y="2292469"/>
            <a:ext cx="3775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2060"/>
                </a:solidFill>
              </a:rPr>
              <a:t>3D scheme of the magnetic test bench.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E3280FC-7F72-42D2-81A4-A2E234ED1B78}"/>
              </a:ext>
            </a:extLst>
          </p:cNvPr>
          <p:cNvSpPr txBox="1"/>
          <p:nvPr/>
        </p:nvSpPr>
        <p:spPr>
          <a:xfrm>
            <a:off x="1850337" y="4956765"/>
            <a:ext cx="188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2060"/>
                </a:solidFill>
              </a:rPr>
              <a:t>Wires arrangement</a:t>
            </a:r>
          </a:p>
        </p:txBody>
      </p:sp>
      <p:pic>
        <p:nvPicPr>
          <p:cNvPr id="13" name="Image 19">
            <a:extLst>
              <a:ext uri="{FF2B5EF4-FFF2-40B4-BE49-F238E27FC236}">
                <a16:creationId xmlns:a16="http://schemas.microsoft.com/office/drawing/2014/main" id="{9EE9492B-69B8-419C-B826-1B5263DC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591" y="4126054"/>
            <a:ext cx="919074" cy="919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1362C2-2DD0-4EA0-A582-C4453002545F}"/>
              </a:ext>
            </a:extLst>
          </p:cNvPr>
          <p:cNvSpPr txBox="1"/>
          <p:nvPr/>
        </p:nvSpPr>
        <p:spPr>
          <a:xfrm>
            <a:off x="6965115" y="3206242"/>
            <a:ext cx="219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593B19-03E6-4DBB-87EF-B6AAF4ECD6A2}"/>
                  </a:ext>
                </a:extLst>
              </p:cNvPr>
              <p:cNvSpPr txBox="1"/>
              <p:nvPr/>
            </p:nvSpPr>
            <p:spPr>
              <a:xfrm>
                <a:off x="2734421" y="3216546"/>
                <a:ext cx="1692744" cy="81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𝐁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1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593B19-03E6-4DBB-87EF-B6AAF4ECD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421" y="3216546"/>
                <a:ext cx="1692744" cy="81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982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D286-6FB9-4BEF-BA96-3DB3ECCA9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linear kicker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1039B6-282A-46CD-84A2-2A16D0BD7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C97AB-29A7-494B-A388-7AFE1AC239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25606-1C0A-4A0A-96DB-95B120F6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777" y="2020758"/>
            <a:ext cx="2523089" cy="1892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46D251-C326-4EF9-B6F2-7495764E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3185" y="2020759"/>
            <a:ext cx="2523088" cy="1892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697B0-5A49-4C28-8949-B7B9B97FB8E3}"/>
              </a:ext>
            </a:extLst>
          </p:cNvPr>
          <p:cNvSpPr txBox="1"/>
          <p:nvPr/>
        </p:nvSpPr>
        <p:spPr>
          <a:xfrm>
            <a:off x="5008571" y="4228461"/>
            <a:ext cx="3775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2060"/>
                </a:solidFill>
              </a:rPr>
              <a:t>Test bench with SOLEIL NLK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3015B-8CF0-4C39-A8A2-BADFF0A62B6F}"/>
              </a:ext>
            </a:extLst>
          </p:cNvPr>
          <p:cNvSpPr/>
          <p:nvPr/>
        </p:nvSpPr>
        <p:spPr>
          <a:xfrm>
            <a:off x="630000" y="769268"/>
            <a:ext cx="833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8D4"/>
                </a:solidFill>
              </a:rPr>
              <a:t>Existing SOLEIL NLK installed on the bench for validation</a:t>
            </a:r>
          </a:p>
          <a:p>
            <a:r>
              <a:rPr lang="en-US" b="1" dirty="0"/>
              <a:t>Use ESRF injection kickers power supplies (2kA)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9081D-715C-4512-9529-990121F5E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661145"/>
            <a:ext cx="2535631" cy="1691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C4A315-10A0-4AA8-929E-2691BAE21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01" y="3442937"/>
            <a:ext cx="4598998" cy="1869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E3AB09-8638-410C-B58B-126795B9D7BB}"/>
              </a:ext>
            </a:extLst>
          </p:cNvPr>
          <p:cNvSpPr txBox="1"/>
          <p:nvPr/>
        </p:nvSpPr>
        <p:spPr>
          <a:xfrm>
            <a:off x="4977814" y="4801716"/>
            <a:ext cx="4044697" cy="646331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Beam tests: summer 2026</a:t>
            </a:r>
          </a:p>
          <a:p>
            <a:r>
              <a:rPr lang="en-US" b="1" dirty="0">
                <a:solidFill>
                  <a:srgbClr val="C00000"/>
                </a:solidFill>
              </a:rPr>
              <a:t>Installation: summer 2028 (earliest)</a:t>
            </a:r>
          </a:p>
        </p:txBody>
      </p:sp>
    </p:spTree>
    <p:extLst>
      <p:ext uri="{BB962C8B-B14F-4D97-AF65-F5344CB8AC3E}">
        <p14:creationId xmlns:p14="http://schemas.microsoft.com/office/powerpoint/2010/main" val="107121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6CF9-3AAC-40F2-A9F3-F0720243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6 GeV LINAC?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F8787-C304-4671-A257-88D1DC393E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735A0-4967-4A72-AD31-242296C0A1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 dirty="0"/>
              <a:t>INFN Frascati Collaboration - 19/02/25 - S. White</a:t>
            </a:r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3DD8C-CC30-4B55-A896-5C80F1F32340}"/>
              </a:ext>
            </a:extLst>
          </p:cNvPr>
          <p:cNvSpPr txBox="1"/>
          <p:nvPr/>
        </p:nvSpPr>
        <p:spPr bwMode="auto">
          <a:xfrm>
            <a:off x="630001" y="697260"/>
            <a:ext cx="833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</a:rPr>
              <a:t>Presently considering a complete upgrade of our injectors with a full energy </a:t>
            </a:r>
            <a:r>
              <a:rPr lang="en-US" b="1" dirty="0" err="1">
                <a:solidFill>
                  <a:schemeClr val="accent6"/>
                </a:solidFill>
              </a:rPr>
              <a:t>linac</a:t>
            </a:r>
            <a:r>
              <a:rPr lang="en-US" b="1" dirty="0">
                <a:solidFill>
                  <a:schemeClr val="accent6"/>
                </a:solidFill>
              </a:rPr>
              <a:t>: </a:t>
            </a:r>
            <a:r>
              <a:rPr lang="en-US" b="1" dirty="0"/>
              <a:t>limited space available, high gradient technologies could be a solution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EC477D-2BE6-4E29-8E13-BB807EA0E72A}"/>
              </a:ext>
            </a:extLst>
          </p:cNvPr>
          <p:cNvSpPr txBox="1"/>
          <p:nvPr/>
        </p:nvSpPr>
        <p:spPr bwMode="auto">
          <a:xfrm>
            <a:off x="630001" y="1693753"/>
            <a:ext cx="3772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400" dirty="0"/>
              <a:t>Complete </a:t>
            </a:r>
            <a:r>
              <a:rPr lang="en-US" sz="1400" b="1" dirty="0"/>
              <a:t>renewal of obsolete injectors</a:t>
            </a:r>
            <a:r>
              <a:rPr lang="en-US" sz="1400" dirty="0"/>
              <a:t> providing low emittance injected beams (&lt;1nmrad, </a:t>
            </a:r>
            <a:r>
              <a:rPr lang="en-US" sz="1400" b="1" dirty="0"/>
              <a:t>&gt;40 times smaller than the present injectors, </a:t>
            </a:r>
            <a:r>
              <a:rPr lang="en-US" sz="1400" dirty="0"/>
              <a:t>&lt;1mm bunch length </a:t>
            </a:r>
            <a:r>
              <a:rPr lang="en-US" sz="1400" b="1" dirty="0"/>
              <a:t>&gt;10 times shorter bunch, </a:t>
            </a:r>
            <a:r>
              <a:rPr lang="en-US" sz="1400" dirty="0"/>
              <a:t>0.6mA/bunch)</a:t>
            </a:r>
            <a:endParaRPr sz="14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/>
              <a:t>Enable </a:t>
            </a:r>
            <a:r>
              <a:rPr lang="en-US" sz="1400" b="1" dirty="0"/>
              <a:t>ultra-low emittance </a:t>
            </a:r>
            <a:r>
              <a:rPr lang="en-US" sz="1400" dirty="0"/>
              <a:t>/ </a:t>
            </a:r>
            <a:r>
              <a:rPr lang="en-US" sz="1400" b="1" dirty="0"/>
              <a:t>low aperture / low gaps</a:t>
            </a:r>
            <a:r>
              <a:rPr lang="en-US" sz="1400" dirty="0"/>
              <a:t> SR lattice design by relaxing constraint on DA. </a:t>
            </a:r>
            <a:endParaRPr sz="14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/>
              <a:t>Demonstrate </a:t>
            </a:r>
            <a:r>
              <a:rPr lang="en-US" sz="1400" b="1" dirty="0"/>
              <a:t>state-of-the-art</a:t>
            </a:r>
            <a:r>
              <a:rPr lang="en-US" sz="1400" dirty="0"/>
              <a:t> compact technology for users facilities injectors</a:t>
            </a:r>
            <a:endParaRPr sz="14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/>
              <a:t>Enable </a:t>
            </a:r>
            <a:r>
              <a:rPr lang="en-US" sz="1400" b="1" dirty="0"/>
              <a:t>transparent on-axis off-energy </a:t>
            </a:r>
            <a:r>
              <a:rPr lang="en-US" sz="1400" dirty="0"/>
              <a:t>accumulation with ultra short injected beam (with ultra-fast kicker).</a:t>
            </a:r>
            <a:endParaRPr sz="14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/>
              <a:t>Enable new science making use of the </a:t>
            </a:r>
            <a:r>
              <a:rPr lang="en-US" sz="1400" dirty="0" err="1"/>
              <a:t>linac</a:t>
            </a:r>
            <a:r>
              <a:rPr lang="en-US" sz="1400" dirty="0"/>
              <a:t> electron beam (short pulse e</a:t>
            </a:r>
            <a:r>
              <a:rPr lang="en-US" sz="1400" baseline="30000" dirty="0"/>
              <a:t>-</a:t>
            </a:r>
            <a:r>
              <a:rPr lang="en-US" sz="1400" dirty="0"/>
              <a:t>, FEL)</a:t>
            </a:r>
            <a:endParaRPr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7ECFFD-D99D-45F0-8251-C7E1B62E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56" y="1599946"/>
            <a:ext cx="3634754" cy="3057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0DA2B2-62EF-4A3A-AE21-7ACE683E168A}"/>
              </a:ext>
            </a:extLst>
          </p:cNvPr>
          <p:cNvSpPr txBox="1"/>
          <p:nvPr/>
        </p:nvSpPr>
        <p:spPr>
          <a:xfrm>
            <a:off x="4845600" y="4781971"/>
            <a:ext cx="3974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Possible site integration using C3 technology</a:t>
            </a:r>
          </a:p>
        </p:txBody>
      </p:sp>
    </p:spTree>
    <p:extLst>
      <p:ext uri="{BB962C8B-B14F-4D97-AF65-F5344CB8AC3E}">
        <p14:creationId xmlns:p14="http://schemas.microsoft.com/office/powerpoint/2010/main" val="374361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A6D34-0D09-48AA-9F58-0ECC9A38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step: </a:t>
            </a:r>
            <a:r>
              <a:rPr lang="en-US" dirty="0" err="1"/>
              <a:t>Linac</a:t>
            </a:r>
            <a:r>
              <a:rPr lang="en-US" dirty="0"/>
              <a:t> test facility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D4247-AA1E-4BDF-8AED-BF6480574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E079-08D7-457D-A03D-0DF3AD3674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11560" y="5389594"/>
            <a:ext cx="6120000" cy="177074"/>
          </a:xfrm>
        </p:spPr>
        <p:txBody>
          <a:bodyPr/>
          <a:lstStyle/>
          <a:p>
            <a:r>
              <a:rPr lang="it-IT" noProof="0" dirty="0"/>
              <a:t>INFN Frascati Collaboration - 19/02/25 - S. White</a:t>
            </a:r>
            <a:endParaRPr lang="en-US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84E554-30EE-4447-ACF6-7424E8EE1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220"/>
            <a:ext cx="9144000" cy="42245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D8FAF0-CBA8-4E26-818B-26F4E0C9A706}"/>
              </a:ext>
            </a:extLst>
          </p:cNvPr>
          <p:cNvSpPr txBox="1"/>
          <p:nvPr/>
        </p:nvSpPr>
        <p:spPr>
          <a:xfrm>
            <a:off x="2915816" y="5147502"/>
            <a:ext cx="5305683" cy="369332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More in S. Liuzzo’s presentation this afternoon</a:t>
            </a:r>
          </a:p>
        </p:txBody>
      </p:sp>
    </p:spTree>
    <p:extLst>
      <p:ext uri="{BB962C8B-B14F-4D97-AF65-F5344CB8AC3E}">
        <p14:creationId xmlns:p14="http://schemas.microsoft.com/office/powerpoint/2010/main" val="1065432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0847-601D-4D1A-8E7D-5DE24D914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736BA-DB49-4CE6-B369-1DA93E075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03C7C-62D0-4EA4-8C82-5C781273C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87D90-F86C-4159-AB0B-638C9BB86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4" y="741937"/>
            <a:ext cx="8100392" cy="46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2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DD9FAC-4E97-4F87-A60D-B6A38C81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A0A06C-2B57-4054-8C5C-454237CC8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ESRF-EBS accelerator complex</a:t>
            </a:r>
          </a:p>
          <a:p>
            <a:endParaRPr lang="en-US" dirty="0"/>
          </a:p>
          <a:p>
            <a:r>
              <a:rPr lang="en-US" dirty="0"/>
              <a:t>ESRF-EBS operation status</a:t>
            </a:r>
          </a:p>
          <a:p>
            <a:endParaRPr lang="en-US" dirty="0"/>
          </a:p>
          <a:p>
            <a:r>
              <a:rPr lang="en-US" dirty="0"/>
              <a:t>Storage ring improvements</a:t>
            </a:r>
          </a:p>
          <a:p>
            <a:endParaRPr lang="en-US" dirty="0"/>
          </a:p>
          <a:p>
            <a:r>
              <a:rPr lang="en-US" dirty="0"/>
              <a:t>Injection and injectors upgrade</a:t>
            </a:r>
          </a:p>
          <a:p>
            <a:endParaRPr lang="en-US" dirty="0"/>
          </a:p>
          <a:p>
            <a:r>
              <a:rPr lang="en-US" dirty="0"/>
              <a:t>New </a:t>
            </a:r>
            <a:r>
              <a:rPr lang="en-US" dirty="0" err="1"/>
              <a:t>Linac</a:t>
            </a:r>
            <a:r>
              <a:rPr lang="en-US" dirty="0"/>
              <a:t>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C207C-C1BC-4F0B-8B07-D63A34338F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3EA7C-9C68-4B5E-B190-9665188066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6412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AB3E-BE83-487C-B291-49A9968C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A8EF7F-B244-4E2C-B813-9EA40105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ESRF finally reached design parameters for all modes in 2024</a:t>
            </a:r>
          </a:p>
          <a:p>
            <a:endParaRPr lang="en-US" dirty="0"/>
          </a:p>
          <a:p>
            <a:r>
              <a:rPr lang="en-US" dirty="0"/>
              <a:t>Availability and reliability slowly improving</a:t>
            </a:r>
          </a:p>
          <a:p>
            <a:endParaRPr lang="en-US" dirty="0"/>
          </a:p>
          <a:p>
            <a:r>
              <a:rPr lang="en-US" dirty="0"/>
              <a:t>Short / mid-term improvement program: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 err="1"/>
              <a:t>Linac</a:t>
            </a:r>
            <a:r>
              <a:rPr lang="en-US" dirty="0"/>
              <a:t> refurbishment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Replacement of klystrons by SSAs for SR main RF systems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4</a:t>
            </a:r>
            <a:r>
              <a:rPr lang="en-US" baseline="30000" dirty="0"/>
              <a:t>th</a:t>
            </a:r>
            <a:r>
              <a:rPr lang="en-US" dirty="0"/>
              <a:t> harmonic system for bunch lengthening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new booster lattice for emittance reduction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NLK injection for transparent top-up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Long term improvement: </a:t>
            </a:r>
            <a:r>
              <a:rPr lang="en-US" b="0" dirty="0">
                <a:solidFill>
                  <a:schemeClr val="tx1"/>
                </a:solidFill>
              </a:rPr>
              <a:t>replacement of aging injectors, a new 6 GeV LINAC? Future facility upgrades?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D6A190-8DFB-4A9C-A3D5-7640D6B4E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6A263-74A3-48C3-840E-31BF6D270E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2646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/>
              <a:t>INFN Frascati Collaboration - 19/02/25 - S. White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45" b="13077"/>
          <a:stretch/>
        </p:blipFill>
        <p:spPr bwMode="auto">
          <a:xfrm>
            <a:off x="171762" y="639154"/>
            <a:ext cx="8792238" cy="474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34470-2426-4A7A-A50A-ADD77ED6FA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B86E-D5D5-4B8D-9426-1C2F6CAF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 Accelerator complex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4BB963-667A-40B2-A69C-B5C46EDC9A6E}"/>
              </a:ext>
            </a:extLst>
          </p:cNvPr>
          <p:cNvSpPr/>
          <p:nvPr/>
        </p:nvSpPr>
        <p:spPr>
          <a:xfrm>
            <a:off x="2915815" y="2843028"/>
            <a:ext cx="1872208" cy="114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72" descr="toto.jpg">
            <a:extLst>
              <a:ext uri="{FF2B5EF4-FFF2-40B4-BE49-F238E27FC236}">
                <a16:creationId xmlns:a16="http://schemas.microsoft.com/office/drawing/2014/main" id="{DBCF9294-3638-4A0E-859C-C50AFD5FD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15" y="4534083"/>
            <a:ext cx="1130201" cy="6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EBCFA1-86F0-4794-9DB0-6BFE0EA26E98}"/>
              </a:ext>
            </a:extLst>
          </p:cNvPr>
          <p:cNvGrpSpPr/>
          <p:nvPr/>
        </p:nvGrpSpPr>
        <p:grpSpPr>
          <a:xfrm>
            <a:off x="3995936" y="2451196"/>
            <a:ext cx="4714887" cy="3142608"/>
            <a:chOff x="3214136" y="718440"/>
            <a:chExt cx="5894368" cy="40067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6494FE-4F2C-4E9F-9835-819752AA1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136" y="718440"/>
              <a:ext cx="5894368" cy="40067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D1DFE9-447E-4256-A558-84D07AE4B65E}"/>
                </a:ext>
              </a:extLst>
            </p:cNvPr>
            <p:cNvCxnSpPr/>
            <p:nvPr/>
          </p:nvCxnSpPr>
          <p:spPr>
            <a:xfrm flipV="1">
              <a:off x="6678027" y="2305541"/>
              <a:ext cx="241202" cy="130716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17C246F3-021A-48D1-8044-ECB607495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545" y="1879114"/>
              <a:ext cx="1333563" cy="529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 b="1" dirty="0">
                  <a:solidFill>
                    <a:srgbClr val="51A026"/>
                  </a:solidFill>
                  <a:latin typeface="Arial"/>
                </a:rPr>
                <a:t>Linac</a:t>
              </a:r>
            </a:p>
            <a:p>
              <a:pPr>
                <a:defRPr/>
              </a:pPr>
              <a:r>
                <a:rPr lang="fr-FR" sz="1000" b="1" dirty="0">
                  <a:solidFill>
                    <a:srgbClr val="51A026"/>
                  </a:solidFill>
                  <a:latin typeface="Arial"/>
                </a:rPr>
                <a:t>200 MeV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1FE803-765E-40FC-AABB-241FDB68B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3288" y="3059701"/>
              <a:ext cx="1525369" cy="706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000" b="1" dirty="0">
                  <a:solidFill>
                    <a:schemeClr val="accent6">
                      <a:lumMod val="75000"/>
                    </a:schemeClr>
                  </a:solidFill>
                  <a:latin typeface="Arial"/>
                </a:rPr>
                <a:t>Booster synchrotron</a:t>
              </a:r>
            </a:p>
            <a:p>
              <a:pPr>
                <a:defRPr/>
              </a:pPr>
              <a:r>
                <a:rPr lang="fr-FR" sz="10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sym typeface="Wingdings" pitchFamily="2" charset="2"/>
                </a:rPr>
                <a:t>300m, 4Hz</a:t>
              </a:r>
              <a:endParaRPr lang="fr-FR" sz="1000" b="1" dirty="0">
                <a:solidFill>
                  <a:schemeClr val="accent6">
                    <a:lumMod val="75000"/>
                  </a:schemeClr>
                </a:solidFill>
                <a:latin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A31266-0BEA-420F-AE2A-06DB697803F5}"/>
                </a:ext>
              </a:extLst>
            </p:cNvPr>
            <p:cNvSpPr/>
            <p:nvPr/>
          </p:nvSpPr>
          <p:spPr>
            <a:xfrm flipH="1">
              <a:off x="6922335" y="1960162"/>
              <a:ext cx="870690" cy="870690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89144EBB-2294-49D0-BD1C-06F05F11AD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4232" y="2934739"/>
              <a:ext cx="1333562" cy="706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000" b="1" dirty="0">
                  <a:solidFill>
                    <a:srgbClr val="FF0000"/>
                  </a:solidFill>
                  <a:latin typeface="Arial"/>
                </a:rPr>
                <a:t>Storage Ring</a:t>
              </a:r>
            </a:p>
            <a:p>
              <a:pPr algn="ctr">
                <a:defRPr/>
              </a:pPr>
              <a:r>
                <a:rPr lang="fr-FR" sz="1000" b="1" dirty="0">
                  <a:solidFill>
                    <a:srgbClr val="FF0000"/>
                  </a:solidFill>
                  <a:latin typeface="Arial"/>
                </a:rPr>
                <a:t>6 </a:t>
              </a:r>
              <a:r>
                <a:rPr lang="fr-FR" sz="1000" b="1" dirty="0" err="1">
                  <a:solidFill>
                    <a:srgbClr val="FF0000"/>
                  </a:solidFill>
                  <a:latin typeface="Arial"/>
                </a:rPr>
                <a:t>GeV</a:t>
              </a:r>
              <a:endParaRPr lang="fr-FR" sz="1000" b="1" dirty="0">
                <a:solidFill>
                  <a:srgbClr val="FF0000"/>
                </a:solidFill>
                <a:latin typeface="Arial"/>
              </a:endParaRPr>
            </a:p>
            <a:p>
              <a:pPr algn="ctr">
                <a:defRPr/>
              </a:pPr>
              <a:r>
                <a:rPr lang="fr-FR" sz="1000" b="1" dirty="0">
                  <a:solidFill>
                    <a:srgbClr val="FF0000"/>
                  </a:solidFill>
                  <a:latin typeface="Arial"/>
                </a:rPr>
                <a:t>32 </a:t>
              </a:r>
              <a:r>
                <a:rPr lang="fr-FR" sz="1000" b="1" dirty="0" err="1">
                  <a:solidFill>
                    <a:srgbClr val="FF0000"/>
                  </a:solidFill>
                  <a:latin typeface="Arial"/>
                </a:rPr>
                <a:t>cells</a:t>
              </a:r>
              <a:endParaRPr lang="fr-FR" sz="1000" b="1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EA8E469-062A-4B7C-83FC-E47B42905CCE}"/>
                </a:ext>
              </a:extLst>
            </p:cNvPr>
            <p:cNvSpPr/>
            <p:nvPr/>
          </p:nvSpPr>
          <p:spPr>
            <a:xfrm>
              <a:off x="5480174" y="1652313"/>
              <a:ext cx="2548210" cy="25482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2C46407-C981-4D4D-974D-A8F92B8C94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06" y="830168"/>
            <a:ext cx="3811155" cy="2171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815F32-CBED-4E42-8EB9-2514727A8BDE}"/>
              </a:ext>
            </a:extLst>
          </p:cNvPr>
          <p:cNvSpPr txBox="1"/>
          <p:nvPr/>
        </p:nvSpPr>
        <p:spPr>
          <a:xfrm>
            <a:off x="308758" y="3343553"/>
            <a:ext cx="4191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The ESRF Extremely Brilliant Source upgrade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Decrease the horizontal emittance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Increase the source brilliance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Increase the source coherence</a:t>
            </a:r>
          </a:p>
        </p:txBody>
      </p:sp>
      <p:pic>
        <p:nvPicPr>
          <p:cNvPr id="17" name="Picture 16" descr="untitled.jpg">
            <a:extLst>
              <a:ext uri="{FF2B5EF4-FFF2-40B4-BE49-F238E27FC236}">
                <a16:creationId xmlns:a16="http://schemas.microsoft.com/office/drawing/2014/main" id="{B12D0036-F2C6-46EC-840C-F366F7A83514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3" y="4441676"/>
            <a:ext cx="1927443" cy="85062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13EE39-0B2C-4309-94DE-63DB2B2D7A08}"/>
              </a:ext>
            </a:extLst>
          </p:cNvPr>
          <p:cNvCxnSpPr/>
          <p:nvPr/>
        </p:nvCxnSpPr>
        <p:spPr>
          <a:xfrm>
            <a:off x="1547664" y="4842181"/>
            <a:ext cx="5402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C467091-9639-4DE0-9FC2-7472CA5925FD}"/>
              </a:ext>
            </a:extLst>
          </p:cNvPr>
          <p:cNvSpPr/>
          <p:nvPr/>
        </p:nvSpPr>
        <p:spPr>
          <a:xfrm>
            <a:off x="4644008" y="598465"/>
            <a:ext cx="4319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1400" b="1" dirty="0">
                <a:solidFill>
                  <a:srgbClr val="132577"/>
                </a:solidFill>
              </a:rPr>
              <a:t>Light source in operation since 1994 located in Grenoble, France: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33 Insertion Devices (ID) end stations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16 Bending Magnets (BM) end station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1 Cryo-Electron Microscope (Cryo-EM)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1400" b="1" dirty="0"/>
          </a:p>
          <a:p>
            <a:pPr lvl="0">
              <a:defRPr/>
            </a:pPr>
            <a:r>
              <a:rPr lang="en-US" altLang="en-US" sz="1400" b="1" dirty="0">
                <a:solidFill>
                  <a:srgbClr val="132577"/>
                </a:solidFill>
              </a:rPr>
              <a:t>22 partner nations: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Annual budget: 100 million euros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Staff: 650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8EEC4-C53A-4049-A8D3-3C8B1DDF17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/>
              <a:t>INFN Frascati Collaboration - 19/02/25 - S. White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880D-8F9C-4080-BEEF-CCA85001AF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34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0B7D-AF3E-46DD-9EBB-BB5412DD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HMBA lattice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E5212-6AC0-4339-B159-5AA3CB7BF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745756"/>
            <a:ext cx="8306434" cy="2315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2D820A-782E-4B41-AF64-371390EE0374}"/>
              </a:ext>
            </a:extLst>
          </p:cNvPr>
          <p:cNvSpPr txBox="1"/>
          <p:nvPr/>
        </p:nvSpPr>
        <p:spPr>
          <a:xfrm>
            <a:off x="251520" y="3005294"/>
            <a:ext cx="504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Main design constraints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Horizontal equilibrium emittance of &lt;150 </a:t>
            </a:r>
            <a:r>
              <a:rPr lang="en-US" sz="1200" dirty="0" err="1"/>
              <a:t>pm.rad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Fit existing tunnel and infrastructure and maintain beamlines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Use existing injectors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Minimize energy loss and power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b="1" dirty="0">
                <a:solidFill>
                  <a:schemeClr val="accent1"/>
                </a:solidFill>
              </a:rPr>
              <a:t>HMBA technical solutions: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Longer and weaker “Multi-Bends”: combined function magnets with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dispersion + longitudinal gradient permanent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Dispersion bump with -I transform: weaker, fewer </a:t>
            </a:r>
            <a:r>
              <a:rPr lang="en-US" sz="1200" dirty="0" err="1"/>
              <a:t>sextupoles</a:t>
            </a:r>
            <a:r>
              <a:rPr lang="en-US" sz="1200" dirty="0"/>
              <a:t> with partial compensation of aberrations for improved lifetime and acceptance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E2281-DD7A-4218-94EB-58A811404EF2}"/>
              </a:ext>
            </a:extLst>
          </p:cNvPr>
          <p:cNvSpPr/>
          <p:nvPr/>
        </p:nvSpPr>
        <p:spPr>
          <a:xfrm>
            <a:off x="5508104" y="4641196"/>
            <a:ext cx="3312368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ESRF-EBS design: </a:t>
            </a:r>
            <a:endParaRPr lang="en-US" sz="1400" b="1" dirty="0">
              <a:solidFill>
                <a:srgbClr val="CD0000"/>
              </a:solidFill>
              <a:latin typeface="StandardSym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Horizontal emittance ~135 </a:t>
            </a:r>
            <a:r>
              <a:rPr lang="en-US" sz="1400" b="1" dirty="0" err="1">
                <a:solidFill>
                  <a:srgbClr val="CD0000"/>
                </a:solidFill>
                <a:latin typeface="LiberationSans-Bold"/>
              </a:rPr>
              <a:t>pm.rad</a:t>
            </a: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CD0000"/>
                </a:solidFill>
                <a:latin typeface="LiberationSans-Bold"/>
              </a:rPr>
              <a:t>Touschek</a:t>
            </a: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 Lifetime ~20h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Injection efficiency &gt;90%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7EA73C-909A-4916-BCBA-85050490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122020"/>
            <a:ext cx="3745808" cy="10113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0DC7D5-4406-4323-8D9D-D8E14C54165B}"/>
              </a:ext>
            </a:extLst>
          </p:cNvPr>
          <p:cNvSpPr/>
          <p:nvPr/>
        </p:nvSpPr>
        <p:spPr>
          <a:xfrm>
            <a:off x="5508104" y="4194213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 magnets per cell instead of 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FBC15-4694-41C6-9A15-D492ED9C8F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/>
              <a:t>INFN Frascati Collaboration - 19/02/25 - S. White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D0634-C306-49F0-8A09-DCCF2A536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98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E90E-C1F9-46F4-845D-2E2E4D9E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6D80-65A3-4C12-B4D7-8C2DB36D0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B6CB7-D481-455E-AE96-B535FDBD9F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/>
              <a:t>INFN Frascati Collaboration - 19/02/25 - S. White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810CA-127D-4AC8-B79F-9C6BBBE02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3" r="12336"/>
          <a:stretch/>
        </p:blipFill>
        <p:spPr>
          <a:xfrm>
            <a:off x="6084168" y="673790"/>
            <a:ext cx="2724857" cy="2701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670E418-0334-452B-89BD-129C28F27B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1553986"/>
                  </p:ext>
                </p:extLst>
              </p:nvPr>
            </p:nvGraphicFramePr>
            <p:xfrm>
              <a:off x="521122" y="735788"/>
              <a:ext cx="4829540" cy="16918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1423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786513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813967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759703">
                      <a:extLst>
                        <a:ext uri="{9D8B030D-6E8A-4147-A177-3AD203B41FA5}">
                          <a16:colId xmlns:a16="http://schemas.microsoft.com/office/drawing/2014/main" val="2532734931"/>
                        </a:ext>
                      </a:extLst>
                    </a:gridCol>
                    <a:gridCol w="759703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868231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395352">
                    <a:tc>
                      <a:txBody>
                        <a:bodyPr/>
                        <a:lstStyle/>
                        <a:p>
                          <a:endParaRPr lang="en-GB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7/8 + 1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Uniform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28*12+1</a:t>
                          </a:r>
                        </a:p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(Hybrid)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rgbClr val="D76D03"/>
                              </a:solidFill>
                            </a:rPr>
                            <a:t>16 bunch</a:t>
                          </a:r>
                          <a:endParaRPr lang="en-GB" sz="10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4 bunch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251587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1000" b="1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(mA)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192+8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200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192 + 8</a:t>
                          </a:r>
                          <a:endParaRPr lang="en-GB" sz="1000" b="1" strike="sngStrike" baseline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75</a:t>
                          </a:r>
                          <a:endParaRPr lang="en-GB" sz="1000" b="1" strike="sngStrike" baseline="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40</a:t>
                          </a:r>
                          <a:endParaRPr lang="en-GB" sz="1000" b="1" strike="sngStrike" baseline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173006">
                    <a:tc>
                      <a:txBody>
                        <a:bodyPr/>
                        <a:lstStyle/>
                        <a:p>
                          <a:r>
                            <a:rPr lang="en-US" sz="10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</a:t>
                          </a:r>
                          <a:r>
                            <a:rPr lang="en-US" sz="1000" b="1" baseline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10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(h)</a:t>
                          </a:r>
                          <a:endParaRPr lang="en-GB" sz="10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~ 25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&gt; 16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~ 5.5 </a:t>
                          </a:r>
                          <a:endParaRPr lang="en-GB" sz="1000" b="1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~ 5 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251587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000" b="1" dirty="0"/>
                            <a:t> (pm)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20</a:t>
                          </a:r>
                          <a:endParaRPr lang="en-GB" sz="1000" b="1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40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  <a:tr h="539116">
                    <a:tc>
                      <a:txBody>
                        <a:bodyPr/>
                        <a:lstStyle/>
                        <a:p>
                          <a:r>
                            <a:rPr lang="en-US" sz="1000" b="1" i="1" dirty="0"/>
                            <a:t>Nominal</a:t>
                          </a:r>
                        </a:p>
                        <a:p>
                          <a:r>
                            <a:rPr lang="en-US" sz="1000" b="1" i="1" dirty="0"/>
                            <a:t>Reached on</a:t>
                          </a:r>
                          <a:endParaRPr lang="en-GB" sz="1000" b="1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13/09/22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21/11/20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14/11/22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23/08/22</a:t>
                          </a:r>
                          <a:endParaRPr lang="en-GB" sz="1000" b="1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05/12/22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4975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670E418-0334-452B-89BD-129C28F27B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1553986"/>
                  </p:ext>
                </p:extLst>
              </p:nvPr>
            </p:nvGraphicFramePr>
            <p:xfrm>
              <a:off x="521122" y="735788"/>
              <a:ext cx="4829540" cy="16918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1423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786513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813967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759703">
                      <a:extLst>
                        <a:ext uri="{9D8B030D-6E8A-4147-A177-3AD203B41FA5}">
                          <a16:colId xmlns:a16="http://schemas.microsoft.com/office/drawing/2014/main" val="2532734931"/>
                        </a:ext>
                      </a:extLst>
                    </a:gridCol>
                    <a:gridCol w="759703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868231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GB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7/8 + 1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Uniform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28*12+1</a:t>
                          </a:r>
                        </a:p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(Hybrid)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rgbClr val="D76D03"/>
                              </a:solidFill>
                            </a:rPr>
                            <a:t>16 bunch</a:t>
                          </a:r>
                          <a:endParaRPr lang="en-GB" sz="100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solidFill>
                                <a:schemeClr val="accent5"/>
                              </a:solidFill>
                            </a:rPr>
                            <a:t>4 bunch</a:t>
                          </a:r>
                          <a:endParaRPr lang="en-GB" sz="10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2515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157143" r="-477536" b="-41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192+8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200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192 + 8</a:t>
                          </a:r>
                          <a:endParaRPr lang="en-GB" sz="1000" b="1" strike="sngStrike" baseline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75</a:t>
                          </a:r>
                          <a:endParaRPr lang="en-GB" sz="1000" b="1" strike="sngStrike" baseline="0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40</a:t>
                          </a:r>
                          <a:endParaRPr lang="en-GB" sz="1000" b="1" strike="sngStrike" baseline="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</a:t>
                          </a:r>
                          <a:r>
                            <a:rPr lang="en-US" sz="1000" b="1" baseline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sz="10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(h)</a:t>
                          </a:r>
                          <a:endParaRPr lang="en-GB" sz="10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Wingdings" panose="05000000000000000000" pitchFamily="2" charset="2"/>
                            <a:buChar char="Ø"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~ 25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&gt; 16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~ 5.5 </a:t>
                          </a:r>
                          <a:endParaRPr lang="en-GB" sz="1000" b="1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~ 5 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2515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25" t="-352381" r="-477536" b="-2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20</a:t>
                          </a:r>
                          <a:endParaRPr lang="en-GB" sz="1000" b="1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40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sz="1000" b="1" i="1" dirty="0"/>
                            <a:t>Nominal</a:t>
                          </a:r>
                        </a:p>
                        <a:p>
                          <a:r>
                            <a:rPr lang="en-US" sz="1000" b="1" i="1" dirty="0"/>
                            <a:t>Reached on</a:t>
                          </a:r>
                          <a:endParaRPr lang="en-GB" sz="1000" b="1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13/09/22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21/11/20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14/11/22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rgbClr val="D76D03"/>
                              </a:solidFill>
                            </a:rPr>
                            <a:t>23/08/22</a:t>
                          </a:r>
                          <a:endParaRPr lang="en-GB" sz="1000" b="1" dirty="0">
                            <a:solidFill>
                              <a:srgbClr val="D76D0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>
                              <a:solidFill>
                                <a:schemeClr val="accent5"/>
                              </a:solidFill>
                            </a:rPr>
                            <a:t>05/12/22</a:t>
                          </a:r>
                          <a:endParaRPr lang="en-GB" sz="10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914975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B857BA4-A84E-441F-868C-F0FB1E580FCE}"/>
              </a:ext>
            </a:extLst>
          </p:cNvPr>
          <p:cNvSpPr txBox="1"/>
          <p:nvPr/>
        </p:nvSpPr>
        <p:spPr>
          <a:xfrm>
            <a:off x="459863" y="2483060"/>
            <a:ext cx="58677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000" i="1" dirty="0">
                <a:solidFill>
                  <a:schemeClr val="accent2"/>
                </a:solidFill>
                <a:latin typeface="Arial"/>
              </a:rPr>
              <a:t>*</a:t>
            </a:r>
            <a:r>
              <a:rPr lang="en-US" sz="1000" i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000" i="1" dirty="0">
                <a:solidFill>
                  <a:schemeClr val="accent2"/>
                </a:solidFill>
                <a:latin typeface="Arial"/>
              </a:rPr>
              <a:t>Intensity limitation for timing modes due to mech. weakness of the kicker ceramic chambers</a:t>
            </a:r>
          </a:p>
          <a:p>
            <a:pPr defTabSz="914400">
              <a:defRPr/>
            </a:pPr>
            <a:r>
              <a:rPr lang="en-US" sz="1000" i="1" dirty="0">
                <a:solidFill>
                  <a:srgbClr val="51A026"/>
                </a:solidFill>
                <a:latin typeface="Arial"/>
              </a:rPr>
              <a:t>* Vertical emittance artificially increased from 1 pm rad for an operational lifetime</a:t>
            </a:r>
          </a:p>
          <a:p>
            <a:pPr defTabSz="914400">
              <a:spcBef>
                <a:spcPts val="600"/>
              </a:spcBef>
              <a:defRPr/>
            </a:pPr>
            <a:r>
              <a:rPr lang="en-US" sz="1000" i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000" i="1" dirty="0">
                <a:solidFill>
                  <a:srgbClr val="132577">
                    <a:lumMod val="60000"/>
                    <a:lumOff val="40000"/>
                  </a:srgbClr>
                </a:solidFill>
                <a:latin typeface="Arial"/>
              </a:rPr>
              <a:t>* All timing modes delivered with a purity of 10</a:t>
            </a:r>
            <a:r>
              <a:rPr lang="en-US" sz="1000" i="1" baseline="30000" dirty="0">
                <a:solidFill>
                  <a:srgbClr val="132577">
                    <a:lumMod val="60000"/>
                    <a:lumOff val="40000"/>
                  </a:srgbClr>
                </a:solidFill>
                <a:latin typeface="Arial"/>
              </a:rPr>
              <a:t>-9</a:t>
            </a:r>
            <a:r>
              <a:rPr lang="en-US" sz="1000" i="1" dirty="0">
                <a:solidFill>
                  <a:srgbClr val="132577">
                    <a:lumMod val="60000"/>
                    <a:lumOff val="40000"/>
                  </a:srgbClr>
                </a:solidFill>
                <a:latin typeface="Arial"/>
              </a:rPr>
              <a:t> with cleaning process in the booster</a:t>
            </a:r>
            <a:endParaRPr lang="en-GB" sz="1000" i="1" dirty="0">
              <a:solidFill>
                <a:srgbClr val="132577">
                  <a:lumMod val="60000"/>
                  <a:lumOff val="40000"/>
                </a:srgbClr>
              </a:solid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A5DF0E-85F8-412F-B0B6-497BC9DF4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3401126"/>
            <a:ext cx="2520280" cy="19161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477625-DF48-4CB5-85B1-99EC63611CFD}"/>
              </a:ext>
            </a:extLst>
          </p:cNvPr>
          <p:cNvSpPr txBox="1"/>
          <p:nvPr/>
        </p:nvSpPr>
        <p:spPr>
          <a:xfrm>
            <a:off x="7058210" y="3897512"/>
            <a:ext cx="1474230" cy="92333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All design parameters achieved!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A38D72-FAEF-4C40-BA01-2BEEF2A02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53" y="3352600"/>
            <a:ext cx="3116165" cy="126280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274C588-E170-4015-A1B4-E4AD3C10D3B5}"/>
              </a:ext>
            </a:extLst>
          </p:cNvPr>
          <p:cNvSpPr/>
          <p:nvPr/>
        </p:nvSpPr>
        <p:spPr>
          <a:xfrm>
            <a:off x="363829" y="4685897"/>
            <a:ext cx="3116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New ceramic  chambers finally installed and validated</a:t>
            </a:r>
          </a:p>
        </p:txBody>
      </p:sp>
    </p:spTree>
    <p:extLst>
      <p:ext uri="{BB962C8B-B14F-4D97-AF65-F5344CB8AC3E}">
        <p14:creationId xmlns:p14="http://schemas.microsoft.com/office/powerpoint/2010/main" val="182388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31D4-2BEA-498B-BB42-97B640120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ESRF modes in one graph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3BEE5-9A7D-4620-ABF3-01AFB36CFE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B4AE5-9D14-4BB8-940F-E1B2DFE0E4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14BAD-5C48-4C0A-A3C0-4AAA95AC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14" y="697260"/>
            <a:ext cx="7047371" cy="3888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DDA6CE-65C6-4C14-9485-E54E16EE5E7B}"/>
              </a:ext>
            </a:extLst>
          </p:cNvPr>
          <p:cNvSpPr txBox="1"/>
          <p:nvPr/>
        </p:nvSpPr>
        <p:spPr>
          <a:xfrm>
            <a:off x="404780" y="4809575"/>
            <a:ext cx="849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efficiency in USM varies between 60% and 80% depending on the mode</a:t>
            </a:r>
          </a:p>
        </p:txBody>
      </p:sp>
    </p:spTree>
    <p:extLst>
      <p:ext uri="{BB962C8B-B14F-4D97-AF65-F5344CB8AC3E}">
        <p14:creationId xmlns:p14="http://schemas.microsoft.com/office/powerpoint/2010/main" val="33889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18B7B-903F-4709-90E1-9053A7E0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and availability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0861F-6527-4368-82A8-6F48C1E90F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AD2472-DE57-45B2-9DEC-EE0034B3B0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E5B63B-089F-4EFF-B207-D6711022C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9" y="1022456"/>
            <a:ext cx="4408422" cy="1835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320DF0-F60D-4C0A-842E-818FF567E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899593"/>
            <a:ext cx="3815791" cy="2267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968F89-686B-40FE-8CD9-184D30B49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226" y="3223596"/>
            <a:ext cx="3894270" cy="22671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FDB422-6BD2-4A35-8947-ADDEEE38C36E}"/>
              </a:ext>
            </a:extLst>
          </p:cNvPr>
          <p:cNvSpPr txBox="1"/>
          <p:nvPr/>
        </p:nvSpPr>
        <p:spPr>
          <a:xfrm>
            <a:off x="386379" y="3094182"/>
            <a:ext cx="44084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Overall performance improving, main source of failures are RF systems</a:t>
            </a:r>
          </a:p>
          <a:p>
            <a:endParaRPr lang="en-US" sz="1600" dirty="0"/>
          </a:p>
          <a:p>
            <a:r>
              <a:rPr lang="en-US" sz="1600" dirty="0"/>
              <a:t>Power supply </a:t>
            </a:r>
            <a:r>
              <a:rPr lang="en-US" sz="1600" dirty="0" err="1"/>
              <a:t>hotswap</a:t>
            </a:r>
            <a:r>
              <a:rPr lang="en-US" sz="1600" dirty="0"/>
              <a:t> system now fully deployed</a:t>
            </a:r>
          </a:p>
          <a:p>
            <a:endParaRPr lang="en-US" sz="1600" dirty="0"/>
          </a:p>
          <a:p>
            <a:r>
              <a:rPr lang="en-US" sz="1600" b="1" dirty="0"/>
              <a:t>2024: </a:t>
            </a:r>
            <a:r>
              <a:rPr lang="en-US" sz="1600" b="1" dirty="0">
                <a:solidFill>
                  <a:srgbClr val="C00000"/>
                </a:solidFill>
              </a:rPr>
              <a:t>48h downtime due to single </a:t>
            </a:r>
            <a:r>
              <a:rPr lang="en-US" sz="1600" b="1" dirty="0" err="1">
                <a:solidFill>
                  <a:srgbClr val="C00000"/>
                </a:solidFill>
              </a:rPr>
              <a:t>linac</a:t>
            </a:r>
            <a:r>
              <a:rPr lang="en-US" sz="1600" b="1" dirty="0">
                <a:solidFill>
                  <a:srgbClr val="C00000"/>
                </a:solidFill>
              </a:rPr>
              <a:t> failure</a:t>
            </a:r>
          </a:p>
        </p:txBody>
      </p:sp>
    </p:spTree>
    <p:extLst>
      <p:ext uri="{BB962C8B-B14F-4D97-AF65-F5344CB8AC3E}">
        <p14:creationId xmlns:p14="http://schemas.microsoft.com/office/powerpoint/2010/main" val="106815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125E-78B8-4F30-BA1C-DCD45CC4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ring improvement – RF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EEE09-5F5C-4597-9025-73A275A24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491A1-5AA9-48D4-813B-7A59FFA592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DCF22-54A7-4C0B-B1BB-4CD26432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101" y="815404"/>
            <a:ext cx="1760899" cy="104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DD4C8-4071-4038-B93F-5676678FF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90" y="814816"/>
            <a:ext cx="1392000" cy="1044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7943EF-981C-4B2E-A8AC-CCA4675BBB58}"/>
              </a:ext>
            </a:extLst>
          </p:cNvPr>
          <p:cNvGrpSpPr/>
          <p:nvPr/>
        </p:nvGrpSpPr>
        <p:grpSpPr>
          <a:xfrm>
            <a:off x="378895" y="4294128"/>
            <a:ext cx="5025123" cy="1064306"/>
            <a:chOff x="1099335" y="3835684"/>
            <a:chExt cx="7429763" cy="15494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B753B4-2DCC-493D-87B7-10507774C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012" y="3844321"/>
              <a:ext cx="2030859" cy="15231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F41B35-65A6-40C0-A6DA-DD55973B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785" y="3844321"/>
              <a:ext cx="2030859" cy="152314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F9BA45-14A6-4CED-BE3A-1EC317AB022D}"/>
                </a:ext>
              </a:extLst>
            </p:cNvPr>
            <p:cNvGrpSpPr/>
            <p:nvPr/>
          </p:nvGrpSpPr>
          <p:grpSpPr>
            <a:xfrm>
              <a:off x="1099335" y="3835684"/>
              <a:ext cx="1162082" cy="1549443"/>
              <a:chOff x="1099335" y="3835684"/>
              <a:chExt cx="1162082" cy="1549443"/>
            </a:xfrm>
          </p:grpSpPr>
          <p:pic>
            <p:nvPicPr>
              <p:cNvPr id="16" name="Content Placeholder 6">
                <a:extLst>
                  <a:ext uri="{FF2B5EF4-FFF2-40B4-BE49-F238E27FC236}">
                    <a16:creationId xmlns:a16="http://schemas.microsoft.com/office/drawing/2014/main" id="{EC88E277-3C50-4377-A979-7AC4DB0F2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1099335" y="3835684"/>
                <a:ext cx="1162082" cy="1549443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A00BB2E-49C9-4E62-9BED-EBF833E5D5D1}"/>
                  </a:ext>
                </a:extLst>
              </p:cNvPr>
              <p:cNvSpPr/>
              <p:nvPr/>
            </p:nvSpPr>
            <p:spPr>
              <a:xfrm>
                <a:off x="1661693" y="4094346"/>
                <a:ext cx="271848" cy="29161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272E96C-6EE9-482A-A3CD-2A03121EF1E4}"/>
                </a:ext>
              </a:extLst>
            </p:cNvPr>
            <p:cNvGrpSpPr/>
            <p:nvPr/>
          </p:nvGrpSpPr>
          <p:grpSpPr>
            <a:xfrm>
              <a:off x="6498239" y="3844321"/>
              <a:ext cx="2030859" cy="1523144"/>
              <a:chOff x="6498239" y="3844321"/>
              <a:chExt cx="2030859" cy="152314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E9BECC1-2034-4BDF-9FE4-FBCD85748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8239" y="3844321"/>
                <a:ext cx="2030859" cy="1523144"/>
              </a:xfrm>
              <a:prstGeom prst="rect">
                <a:avLst/>
              </a:prstGeom>
            </p:spPr>
          </p:pic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E5219F12-B1F6-4344-84FA-E0036033053A}"/>
                  </a:ext>
                </a:extLst>
              </p:cNvPr>
              <p:cNvSpPr/>
              <p:nvPr/>
            </p:nvSpPr>
            <p:spPr>
              <a:xfrm rot="19655264">
                <a:off x="6533563" y="4710090"/>
                <a:ext cx="452389" cy="21882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FAADAB2-E881-40CD-98BF-254A6D863C06}"/>
              </a:ext>
            </a:extLst>
          </p:cNvPr>
          <p:cNvSpPr txBox="1"/>
          <p:nvPr/>
        </p:nvSpPr>
        <p:spPr>
          <a:xfrm>
            <a:off x="404780" y="985292"/>
            <a:ext cx="47003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Replacement of 352 MHz 1.1 MW klystrons by SSA power sources:</a:t>
            </a:r>
          </a:p>
          <a:p>
            <a:endParaRPr lang="en-US" sz="16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Major infrastructure work needed (pipe, holes, cables, cooling,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SAT performed either with EBS mono-cell cavity of on a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SSA0 delivered, tests and validation ongoing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4CF5A-0FA2-45B3-AB94-0C7EB47828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90" y="2210516"/>
            <a:ext cx="3373417" cy="25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F40B-CDC5-454B-8432-2A11831D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Harmonic cavity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F5BA6-2E56-47B0-8EE8-74DF867D1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88BC5-49DB-4EC2-AB6F-96C3C2D673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noProof="0"/>
              <a:t>INFN Frascati Collaboration - 19/02/25 - S. White</a:t>
            </a:r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ADEFF-18FF-4027-B4E4-E3F9B0AD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81" y="2462932"/>
            <a:ext cx="2297236" cy="14399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C1A9CD-676B-488E-8BB4-B824FEFFAE56}"/>
              </a:ext>
            </a:extLst>
          </p:cNvPr>
          <p:cNvSpPr/>
          <p:nvPr/>
        </p:nvSpPr>
        <p:spPr>
          <a:xfrm>
            <a:off x="305984" y="690014"/>
            <a:ext cx="42660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8D4"/>
                </a:solidFill>
              </a:rPr>
              <a:t>Implementation of harmonic cavities to increase lifetime has several 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Fewer shorter injections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Reduced losses on ID gaps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Reduced beam induced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Initially considered a 2-cell cavity design, now moved to 1-cell design to simplify cooling circuits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Considered at ESRF-EBS for equidistant modes (timing + uniform);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Collective effects and instabilities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Transient beam loading for hybrid modes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55CE0F-6641-4A11-A41C-EEABEBB0B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548" y="760195"/>
            <a:ext cx="2312080" cy="1517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E1C0B-39E8-479C-A958-5A288722D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729" y="3999039"/>
            <a:ext cx="2232543" cy="1653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09DEF-A5F8-4505-AB0C-09CB818B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27"/>
          <a:stretch/>
        </p:blipFill>
        <p:spPr>
          <a:xfrm>
            <a:off x="6974967" y="2388883"/>
            <a:ext cx="1903522" cy="1448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B40DEA-A2BC-4A78-A4E5-CC2AC72A5F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28" y="1057300"/>
            <a:ext cx="742203" cy="1656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0493518"/>
      </p:ext>
    </p:extLst>
  </p:cSld>
  <p:clrMapOvr>
    <a:masterClrMapping/>
  </p:clrMapOvr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16905</TotalTime>
  <Words>1727</Words>
  <Application>Microsoft Office PowerPoint</Application>
  <PresentationFormat>On-screen Show (16:10)</PresentationFormat>
  <Paragraphs>280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AAAAAB+Arial-BoldMT</vt:lpstr>
      <vt:lpstr>Arial</vt:lpstr>
      <vt:lpstr>Calibri</vt:lpstr>
      <vt:lpstr>Cambria Math</vt:lpstr>
      <vt:lpstr>ITCOfficinaSans LT Book</vt:lpstr>
      <vt:lpstr>LiberationSans-Bold</vt:lpstr>
      <vt:lpstr>StandardSymL</vt:lpstr>
      <vt:lpstr>Symbol</vt:lpstr>
      <vt:lpstr>Wingdings</vt:lpstr>
      <vt:lpstr>wide-screen</vt:lpstr>
      <vt:lpstr>PowerPoint Presentation</vt:lpstr>
      <vt:lpstr>outline</vt:lpstr>
      <vt:lpstr>ESRF Accelerator complex</vt:lpstr>
      <vt:lpstr>HMBA lattice</vt:lpstr>
      <vt:lpstr>Operation modes</vt:lpstr>
      <vt:lpstr>All ESRF modes in one graph</vt:lpstr>
      <vt:lpstr>Failures and availability</vt:lpstr>
      <vt:lpstr>Storage ring improvement – RF systems</vt:lpstr>
      <vt:lpstr>4th Harmonic cavity project</vt:lpstr>
      <vt:lpstr>Brilliance increase</vt:lpstr>
      <vt:lpstr>Brilliance increase</vt:lpstr>
      <vt:lpstr>Injectors - Linac consolidation</vt:lpstr>
      <vt:lpstr>Booster light upgrade</vt:lpstr>
      <vt:lpstr>Non linear kicker injection</vt:lpstr>
      <vt:lpstr>Pulsed magnets measurement bench</vt:lpstr>
      <vt:lpstr>Non linear kicker measurements</vt:lpstr>
      <vt:lpstr>A new 6 GeV LINAC?</vt:lpstr>
      <vt:lpstr>First step: Linac test facility</vt:lpstr>
      <vt:lpstr>Full picture</vt:lpstr>
      <vt:lpstr>Summary</vt:lpstr>
      <vt:lpstr>Many thanks for your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WHITE Simon</cp:lastModifiedBy>
  <cp:revision>839</cp:revision>
  <cp:lastPrinted>2021-05-17T08:24:34Z</cp:lastPrinted>
  <dcterms:created xsi:type="dcterms:W3CDTF">2014-01-17T08:20:57Z</dcterms:created>
  <dcterms:modified xsi:type="dcterms:W3CDTF">2025-02-18T08:46:24Z</dcterms:modified>
</cp:coreProperties>
</file>