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</p:sldIdLst>
  <p:sldSz cy="5143500" cx="9144000"/>
  <p:notesSz cx="6858000" cy="9144000"/>
  <p:embeddedFontLst>
    <p:embeddedFont>
      <p:font typeface="Architects Daughter"/>
      <p:regular r:id="rId69"/>
    </p:embeddedFont>
    <p:embeddedFont>
      <p:font typeface="Roboto"/>
      <p:regular r:id="rId70"/>
      <p:bold r:id="rId71"/>
      <p:italic r:id="rId72"/>
      <p:boldItalic r:id="rId73"/>
    </p:embeddedFont>
    <p:embeddedFont>
      <p:font typeface="Akatab"/>
      <p:regular r:id="rId74"/>
      <p:bold r:id="rId75"/>
    </p:embeddedFont>
    <p:embeddedFont>
      <p:font typeface="Lato"/>
      <p:regular r:id="rId76"/>
      <p:bold r:id="rId77"/>
      <p:italic r:id="rId78"/>
      <p:boldItalic r:id="rId79"/>
    </p:embeddedFont>
    <p:embeddedFont>
      <p:font typeface="Cabin"/>
      <p:regular r:id="rId80"/>
      <p:bold r:id="rId81"/>
      <p:italic r:id="rId82"/>
      <p:boldItalic r:id="rId83"/>
    </p:embeddedFont>
    <p:embeddedFont>
      <p:font typeface="Corbel"/>
      <p:regular r:id="rId84"/>
      <p:bold r:id="rId85"/>
      <p:italic r:id="rId86"/>
      <p:boldItalic r:id="rId87"/>
    </p:embeddedFont>
    <p:embeddedFont>
      <p:font typeface="Barlow"/>
      <p:regular r:id="rId88"/>
      <p:bold r:id="rId89"/>
      <p:italic r:id="rId90"/>
      <p:boldItalic r:id="rId9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7FD82DE-1F7E-4CEA-8AF4-4D66FE8EA5AA}">
  <a:tblStyle styleId="{67FD82DE-1F7E-4CEA-8AF4-4D66FE8EA5A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Corbel-regular.fntdata"/><Relationship Id="rId83" Type="http://schemas.openxmlformats.org/officeDocument/2006/relationships/font" Target="fonts/Cabin-boldItalic.fntdata"/><Relationship Id="rId42" Type="http://schemas.openxmlformats.org/officeDocument/2006/relationships/slide" Target="slides/slide36.xml"/><Relationship Id="rId86" Type="http://schemas.openxmlformats.org/officeDocument/2006/relationships/font" Target="fonts/Corbel-italic.fntdata"/><Relationship Id="rId41" Type="http://schemas.openxmlformats.org/officeDocument/2006/relationships/slide" Target="slides/slide35.xml"/><Relationship Id="rId85" Type="http://schemas.openxmlformats.org/officeDocument/2006/relationships/font" Target="fonts/Corbel-bold.fntdata"/><Relationship Id="rId44" Type="http://schemas.openxmlformats.org/officeDocument/2006/relationships/slide" Target="slides/slide38.xml"/><Relationship Id="rId88" Type="http://schemas.openxmlformats.org/officeDocument/2006/relationships/font" Target="fonts/Barlow-regular.fntdata"/><Relationship Id="rId43" Type="http://schemas.openxmlformats.org/officeDocument/2006/relationships/slide" Target="slides/slide37.xml"/><Relationship Id="rId87" Type="http://schemas.openxmlformats.org/officeDocument/2006/relationships/font" Target="fonts/Corbel-boldItalic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font" Target="fonts/Barlow-bold.fntdata"/><Relationship Id="rId80" Type="http://schemas.openxmlformats.org/officeDocument/2006/relationships/font" Target="fonts/Cabin-regular.fntdata"/><Relationship Id="rId82" Type="http://schemas.openxmlformats.org/officeDocument/2006/relationships/font" Target="fonts/Cabin-italic.fntdata"/><Relationship Id="rId81" Type="http://schemas.openxmlformats.org/officeDocument/2006/relationships/font" Target="fonts/Cabin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Roboto-boldItalic.fntdata"/><Relationship Id="rId72" Type="http://schemas.openxmlformats.org/officeDocument/2006/relationships/font" Target="fonts/Roboto-italic.fntdata"/><Relationship Id="rId31" Type="http://schemas.openxmlformats.org/officeDocument/2006/relationships/slide" Target="slides/slide25.xml"/><Relationship Id="rId75" Type="http://schemas.openxmlformats.org/officeDocument/2006/relationships/font" Target="fonts/Akatab-bold.fntdata"/><Relationship Id="rId30" Type="http://schemas.openxmlformats.org/officeDocument/2006/relationships/slide" Target="slides/slide24.xml"/><Relationship Id="rId74" Type="http://schemas.openxmlformats.org/officeDocument/2006/relationships/font" Target="fonts/Akatab-regular.fntdata"/><Relationship Id="rId33" Type="http://schemas.openxmlformats.org/officeDocument/2006/relationships/slide" Target="slides/slide27.xml"/><Relationship Id="rId77" Type="http://schemas.openxmlformats.org/officeDocument/2006/relationships/font" Target="fonts/Lato-bold.fntdata"/><Relationship Id="rId32" Type="http://schemas.openxmlformats.org/officeDocument/2006/relationships/slide" Target="slides/slide26.xml"/><Relationship Id="rId76" Type="http://schemas.openxmlformats.org/officeDocument/2006/relationships/font" Target="fonts/Lato-regular.fntdata"/><Relationship Id="rId35" Type="http://schemas.openxmlformats.org/officeDocument/2006/relationships/slide" Target="slides/slide29.xml"/><Relationship Id="rId79" Type="http://schemas.openxmlformats.org/officeDocument/2006/relationships/font" Target="fonts/Lato-boldItalic.fntdata"/><Relationship Id="rId34" Type="http://schemas.openxmlformats.org/officeDocument/2006/relationships/slide" Target="slides/slide28.xml"/><Relationship Id="rId78" Type="http://schemas.openxmlformats.org/officeDocument/2006/relationships/font" Target="fonts/Lato-italic.fntdata"/><Relationship Id="rId71" Type="http://schemas.openxmlformats.org/officeDocument/2006/relationships/font" Target="fonts/Roboto-bold.fntdata"/><Relationship Id="rId70" Type="http://schemas.openxmlformats.org/officeDocument/2006/relationships/font" Target="fonts/Roboto-regular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ArchitectsDaughter-regular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1" Type="http://schemas.openxmlformats.org/officeDocument/2006/relationships/font" Target="fonts/Barlow-boldItalic.fntdata"/><Relationship Id="rId90" Type="http://schemas.openxmlformats.org/officeDocument/2006/relationships/font" Target="fonts/Barlow-italic.fntdata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ea13d79ab7_0_272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g2ea13d79ab7_0_272:notes"/>
          <p:cNvSpPr/>
          <p:nvPr>
            <p:ph idx="2" type="sldImg"/>
          </p:nvPr>
        </p:nvSpPr>
        <p:spPr>
          <a:xfrm>
            <a:off x="114320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4c16dda81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34c16dda813_0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4c16dda813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34c16dda813_0_1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481808ea10_2_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3481808ea10_2_5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4c16dda813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34c16dda813_0_1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4c16dda813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34c16dda813_0_3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4c16dda813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34c16dda813_0_1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4c16dda813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34c16dda813_0_2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4c16dda813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34c16dda813_0_2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4c16dda813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34c16dda813_0_4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4c16dda813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34c16dda813_0_3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491d0a0ce0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g3491d0a0ce0_0_1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481808ea10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3481808ea10_2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481808ea10_2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g3481808ea10_2_1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481808ea10_2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3481808ea10_2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481808ea10_2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3481808ea10_2_1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491d0a0ce0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3491d0a0ce0_0_1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481808ea10_2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3481808ea10_2_1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4c16dda813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g34c16dda813_0_3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481808ea10_2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3481808ea10_2_2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481808ea10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3481808ea10_2_2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481808ea10_2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g3481808ea10_2_2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481808ea10_2_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3481808ea10_2_5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493b9a2a68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g3493b9a2a68_2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493b9a2a68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g3493b9a2a68_2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467c102f1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g3467c102f12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4c16dda813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g34c16dda813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4c16dda81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g34c16dda813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4c16dda813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g34c16dda813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467c102f12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 DESI BAO best-fit ΛCDM cosmology is ∼ 1.8σ disagreement with Planck ΛCDM result</a:t>
            </a:r>
            <a:endParaRPr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 April 2024, Dark Energy Spectroscopic Instrument (DESI) released BAO measurements based on its first year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of observations [102–106]. DESI BAO provides precise constraints on the transverse comoving distance, the Hubble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rate, and their combination (all relative to the value of the sound horizon at the drag epoch) that, when combined with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CMB data from the Planck satellite and the Atacama Cosmology Telescope (ACT) [107–109], generally push the best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fit to Σ = 0 and set a particularly tight limit Σ &lt; 0.072 eV at 95% CL. This limit is well below the minimum allowed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by oscillation experiments for IO and close to the minimum for NO [22]. Even more puzzling is that when relaxing the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well-motivated physical prior Σ &gt; 0 (employed in the DESI analyses) and allowing for the unphysical region Σ &lt; 0,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negative neutrino masses appear favored by the data, as reported by a few independent groups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DESI BAO best-fit ΛCDM cosmology is found to be in ∼ 1.8σ disagreement with the best-fit Planck ΛCDM cosmology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undetected observational systematics in the DESI BAO data?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new physics beyond the ΛCDM model?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cosmological constraints on Σ are inherently model-dependent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g3467c102f12_0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491d0a0ce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 DESI BAO best-fit ΛCDM cosmology is ∼ 1.8σ disagreement with Planck ΛCDM result</a:t>
            </a:r>
            <a:endParaRPr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 April 2024, Dark Energy Spectroscopic Instrument (DESI) released BAO measurements based on its first year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of observations [102–106]. DESI BAO provides precise constraints on the transverse comoving distance, the Hubble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rate, and their combination (all relative to the value of the sound horizon at the drag epoch) that, when combined with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CMB data from the Planck satellite and the Atacama Cosmology Telescope (ACT) [107–109], generally push the best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fit to Σ = 0 and set a particularly tight limit Σ &lt; 0.072 eV at 95% CL. This limit is well below the minimum allowed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by oscillation experiments for IO and close to the minimum for NO [22]. Even more puzzling is that when relaxing the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well-motivated physical prior Σ &gt; 0 (employed in the DESI analyses) and allowing for the unphysical region Σ &lt; 0,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negative neutrino masses appear favored by the data, as reported by a few independent groups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DESI BAO best-fit ΛCDM cosmology is found to be in ∼ 1.8σ disagreement with the best-fit Planck ΛCDM cosmology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undetected observational systematics in the DESI BAO data?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new physics beyond the ΛCDM model?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cosmological constraints on Σ are inherently model-dependent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g3491d0a0ce0_0_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3481808ea10_2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 DESI BAO best-fit ΛCDM cosmology is ∼ 1.8σ disagreement with Planck ΛCDM result</a:t>
            </a:r>
            <a:endParaRPr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 April 2024, Dark Energy Spectroscopic Instrument (DESI) released BAO measurements based on its first year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of observations [102–106]. DESI BAO provides precise constraints on the transverse comoving distance, the Hubble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rate, and their combination (all relative to the value of the sound horizon at the drag epoch) that, when combined with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CMB data from the Planck satellite and the Atacama Cosmology Telescope (ACT) [107–109], generally push the best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fit to Σ = 0 and set a particularly tight limit Σ &lt; 0.072 eV at 95% CL. This limit is well below the minimum allowed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by oscillation experiments for IO and close to the minimum for NO [22]. Even more puzzling is that when relaxing the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well-motivated physical prior Σ &gt; 0 (employed in the DESI analyses) and allowing for the unphysical region Σ &lt; 0,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negative neutrino masses appear favored by the data, as reported by a few independent groups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DESI BAO best-fit ΛCDM cosmology is found to be in ∼ 1.8σ disagreement with the best-fit Planck ΛCDM cosmology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undetected observational systematics in the DESI BAO data?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new physics beyond the ΛCDM model?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cosmological constraints on Σ are inherently model-dependent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g3481808ea10_2_6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2d8f193eef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g2d8f193eef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4c16dda813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34c16dda813_0_1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481808ea10_2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g3481808ea10_2_4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34c16dda81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g34c16dda813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491d0a0ce0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g3491d0a0ce0_0_2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481808ea10_2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g3481808ea10_2_1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467c102f1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g3467c102f12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3481808ea10_2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g3481808ea10_2_4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481808ea10_2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g3481808ea10_2_4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481808ea10_2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g3481808ea10_2_4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481808ea10_2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g3481808ea10_2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481808ea10_2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g3481808ea10_2_1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4c16dda81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34c16dda813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3491d0a0ce0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g3491d0a0ce0_0_1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491d0a0ce0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g3491d0a0ce0_0_1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3491d0a0ce0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g3491d0a0ce0_0_1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491d0a0ce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g3491d0a0ce0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491d0a0ce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g3491d0a0ce0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491d0a0ce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g3491d0a0ce0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3467c102f1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g3467c102f12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481808ea10_2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g3481808ea10_2_6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491d0a0ce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g3491d0a0ce0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491d0a0ce0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g3491d0a0ce0_0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91d0a0ce0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Maximum ~13 000 km baseline, </a:t>
            </a:r>
            <a:endParaRPr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Near minimal P survival for ~25 GeV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3491d0a0ce0_0_2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3491d0a0ce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g3491d0a0ce0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3491d0a0ce0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g3491d0a0ce0_0_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3481808ea10_2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g3481808ea10_2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4c16dda813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Maximum ~13 000 km baseline, </a:t>
            </a:r>
            <a:endParaRPr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Near minimal P survival for ~25 GeV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34c16dda813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4c16dda813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34c16dda813_0_1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481808ea10_2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3481808ea10_2_5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457110" y="120339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2" type="body"/>
          </p:nvPr>
        </p:nvSpPr>
        <p:spPr>
          <a:xfrm>
            <a:off x="457110" y="276156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" name="Google Shape;55;p12"/>
          <p:cNvSpPr txBox="1"/>
          <p:nvPr>
            <p:ph idx="1" type="body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12"/>
          <p:cNvSpPr txBox="1"/>
          <p:nvPr>
            <p:ph idx="2" type="body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" name="Google Shape;57;p12"/>
          <p:cNvSpPr txBox="1"/>
          <p:nvPr>
            <p:ph idx="3" type="body"/>
          </p:nvPr>
        </p:nvSpPr>
        <p:spPr>
          <a:xfrm>
            <a:off x="45711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2"/>
          <p:cNvSpPr txBox="1"/>
          <p:nvPr>
            <p:ph idx="4" type="body"/>
          </p:nvPr>
        </p:nvSpPr>
        <p:spPr>
          <a:xfrm>
            <a:off x="467397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/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3"/>
          <p:cNvSpPr txBox="1"/>
          <p:nvPr>
            <p:ph idx="1" type="body"/>
          </p:nvPr>
        </p:nvSpPr>
        <p:spPr>
          <a:xfrm>
            <a:off x="45711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idx="2" type="body"/>
          </p:nvPr>
        </p:nvSpPr>
        <p:spPr>
          <a:xfrm>
            <a:off x="323973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3" type="body"/>
          </p:nvPr>
        </p:nvSpPr>
        <p:spPr>
          <a:xfrm>
            <a:off x="602235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4" type="body"/>
          </p:nvPr>
        </p:nvSpPr>
        <p:spPr>
          <a:xfrm>
            <a:off x="45711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5" type="body"/>
          </p:nvPr>
        </p:nvSpPr>
        <p:spPr>
          <a:xfrm>
            <a:off x="323973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6" type="body"/>
          </p:nvPr>
        </p:nvSpPr>
        <p:spPr>
          <a:xfrm>
            <a:off x="602235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2" name="Google Shape;72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3" name="Google Shape;73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4" name="Google Shape;74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45711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2" type="body"/>
          </p:nvPr>
        </p:nvSpPr>
        <p:spPr>
          <a:xfrm>
            <a:off x="467397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idx="1" type="subTitle"/>
          </p:nvPr>
        </p:nvSpPr>
        <p:spPr>
          <a:xfrm>
            <a:off x="457110" y="205200"/>
            <a:ext cx="8229330" cy="3980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2" type="body"/>
          </p:nvPr>
        </p:nvSpPr>
        <p:spPr>
          <a:xfrm>
            <a:off x="467397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3" type="body"/>
          </p:nvPr>
        </p:nvSpPr>
        <p:spPr>
          <a:xfrm>
            <a:off x="45711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/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" type="body"/>
          </p:nvPr>
        </p:nvSpPr>
        <p:spPr>
          <a:xfrm>
            <a:off x="45711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3" type="body"/>
          </p:nvPr>
        </p:nvSpPr>
        <p:spPr>
          <a:xfrm>
            <a:off x="467397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" name="Google Shape;45;p10"/>
          <p:cNvSpPr txBox="1"/>
          <p:nvPr>
            <p:ph idx="2" type="body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3" type="body"/>
          </p:nvPr>
        </p:nvSpPr>
        <p:spPr>
          <a:xfrm>
            <a:off x="457110" y="276156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10.png"/><Relationship Id="rId5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5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hyperlink" Target="https://inspirehep.net/files/da35919931a1b19cde69f8e97c950de5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31.png"/><Relationship Id="rId5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4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5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5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7.png"/><Relationship Id="rId4" Type="http://schemas.openxmlformats.org/officeDocument/2006/relationships/image" Target="../media/image42.png"/><Relationship Id="rId5" Type="http://schemas.openxmlformats.org/officeDocument/2006/relationships/image" Target="../media/image3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2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151825" y="594200"/>
            <a:ext cx="7637700" cy="22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158B8E"/>
                </a:solidFill>
                <a:latin typeface="Corbel"/>
                <a:ea typeface="Corbel"/>
                <a:cs typeface="Corbel"/>
                <a:sym typeface="Corbel"/>
              </a:rPr>
              <a:t>Esperimenti con neutrini</a:t>
            </a:r>
            <a:br>
              <a:rPr lang="it" sz="2900">
                <a:solidFill>
                  <a:srgbClr val="158B8E"/>
                </a:solidFill>
                <a:latin typeface="Corbel"/>
                <a:ea typeface="Corbel"/>
                <a:cs typeface="Corbel"/>
                <a:sym typeface="Corbel"/>
              </a:rPr>
            </a:br>
            <a:endParaRPr sz="1600">
              <a:solidFill>
                <a:srgbClr val="158B8E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latin typeface="Corbel"/>
                <a:ea typeface="Corbel"/>
                <a:cs typeface="Corbel"/>
                <a:sym typeface="Corbel"/>
              </a:rPr>
              <a:t>Davide Basilico</a:t>
            </a:r>
            <a:endParaRPr b="1"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University of Milano and INFN Milano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Meeting della Commissione Nazionale II INFN</a:t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Palazzo Loredan dell'Istituto Veneto di Scienze, Lettere e Arti </a:t>
            </a:r>
            <a:br>
              <a:rPr lang="it">
                <a:latin typeface="Corbel"/>
                <a:ea typeface="Corbel"/>
                <a:cs typeface="Corbel"/>
                <a:sym typeface="Corbel"/>
              </a:rPr>
            </a:br>
            <a:r>
              <a:rPr lang="it">
                <a:latin typeface="Corbel"/>
                <a:ea typeface="Corbel"/>
                <a:cs typeface="Corbel"/>
                <a:sym typeface="Corbel"/>
              </a:rPr>
              <a:t>Venezia - 7 Aprile 2024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0013" y="3776051"/>
            <a:ext cx="1553725" cy="9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26" y="3842300"/>
            <a:ext cx="2473875" cy="83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7400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Google Shape;207;p24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8" name="Google Shape;208;p24"/>
          <p:cNvSpPr txBox="1"/>
          <p:nvPr/>
        </p:nvSpPr>
        <p:spPr>
          <a:xfrm>
            <a:off x="983000" y="220191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Atmospheric 𝜈 : IceCube &amp; DeepCore &amp; Upgrade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9" name="Google Shape;209;p24"/>
          <p:cNvSpPr txBox="1"/>
          <p:nvPr>
            <p:ph idx="12" type="sldNum"/>
          </p:nvPr>
        </p:nvSpPr>
        <p:spPr>
          <a:xfrm>
            <a:off x="85258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0" name="Google Shape;210;p24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75" y="138075"/>
            <a:ext cx="689100" cy="68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050" y="1040963"/>
            <a:ext cx="3849804" cy="32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8050" y="1026263"/>
            <a:ext cx="4298151" cy="32261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4"/>
          <p:cNvSpPr txBox="1"/>
          <p:nvPr/>
        </p:nvSpPr>
        <p:spPr>
          <a:xfrm>
            <a:off x="952592" y="788212"/>
            <a:ext cx="521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orbel"/>
                <a:ea typeface="Corbel"/>
                <a:cs typeface="Corbel"/>
                <a:sym typeface="Corbel"/>
              </a:rPr>
              <a:t>9.3 years of data in IceCube DeepCore</a:t>
            </a:r>
            <a:endParaRPr b="1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5" name="Google Shape;215;p24"/>
          <p:cNvSpPr txBox="1"/>
          <p:nvPr/>
        </p:nvSpPr>
        <p:spPr>
          <a:xfrm>
            <a:off x="5697717" y="788200"/>
            <a:ext cx="521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orbel"/>
                <a:ea typeface="Corbel"/>
                <a:cs typeface="Corbel"/>
                <a:sym typeface="Corbel"/>
              </a:rPr>
              <a:t>Icecube Upgrade proposal</a:t>
            </a:r>
            <a:endParaRPr b="1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6" name="Google Shape;216;p24"/>
          <p:cNvSpPr txBox="1"/>
          <p:nvPr/>
        </p:nvSpPr>
        <p:spPr>
          <a:xfrm>
            <a:off x="4662025" y="4204025"/>
            <a:ext cx="4512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latin typeface="Corbel"/>
                <a:ea typeface="Corbel"/>
                <a:cs typeface="Corbel"/>
                <a:sym typeface="Corbel"/>
              </a:rPr>
              <a:t>Conservative estimates predict world-leading results within 1 year of data-taking</a:t>
            </a:r>
            <a:endParaRPr sz="15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7" name="Google Shape;217;p24"/>
          <p:cNvSpPr txBox="1"/>
          <p:nvPr/>
        </p:nvSpPr>
        <p:spPr>
          <a:xfrm>
            <a:off x="504975" y="4230675"/>
            <a:ext cx="37578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Comparable θ</a:t>
            </a:r>
            <a:r>
              <a:rPr baseline="-25000" lang="it" sz="1600">
                <a:latin typeface="Corbel"/>
                <a:ea typeface="Corbel"/>
                <a:cs typeface="Corbel"/>
                <a:sym typeface="Corbel"/>
              </a:rPr>
              <a:t>23</a:t>
            </a:r>
            <a:r>
              <a:rPr lang="it" sz="1600">
                <a:latin typeface="Corbel"/>
                <a:ea typeface="Corbel"/>
                <a:cs typeface="Corbel"/>
                <a:sym typeface="Corbel"/>
              </a:rPr>
              <a:t> and mass splitting precision to LBL experiments</a:t>
            </a:r>
            <a:endParaRPr sz="16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>
            <a:off x="1645850" y="3548050"/>
            <a:ext cx="2547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050">
                <a:solidFill>
                  <a:srgbClr val="666666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Phys.Rev.Lett.</a:t>
            </a:r>
            <a:r>
              <a:rPr lang="it" sz="1050">
                <a:solidFill>
                  <a:srgbClr val="666666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 134 (2025) 9, 091801</a:t>
            </a:r>
            <a:endParaRPr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6790075" y="3518025"/>
            <a:ext cx="3000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100">
                <a:solidFill>
                  <a:srgbClr val="999999"/>
                </a:solidFill>
                <a:latin typeface="Corbel"/>
                <a:ea typeface="Corbel"/>
                <a:cs typeface="Corbel"/>
                <a:sym typeface="Corbel"/>
              </a:rPr>
              <a:t>Physical Review D 99 (2019) 032007</a:t>
            </a:r>
            <a:endParaRPr i="1" sz="1100">
              <a:solidFill>
                <a:srgbClr val="99999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1488" y="783613"/>
            <a:ext cx="5328700" cy="1930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p25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6" name="Google Shape;226;p25"/>
          <p:cNvSpPr txBox="1"/>
          <p:nvPr>
            <p:ph idx="12" type="sldNum"/>
          </p:nvPr>
        </p:nvSpPr>
        <p:spPr>
          <a:xfrm>
            <a:off x="85258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7" name="Google Shape;227;p25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75" y="138075"/>
            <a:ext cx="689100" cy="6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5"/>
          <p:cNvSpPr txBox="1"/>
          <p:nvPr/>
        </p:nvSpPr>
        <p:spPr>
          <a:xfrm>
            <a:off x="9304600" y="1507763"/>
            <a:ext cx="521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JHEP</a:t>
            </a:r>
            <a:r>
              <a:rPr lang="it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10 (2024) 206</a:t>
            </a:r>
            <a:endParaRPr/>
          </a:p>
        </p:txBody>
      </p:sp>
      <p:pic>
        <p:nvPicPr>
          <p:cNvPr id="230" name="Google Shape;23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6675" y="2818212"/>
            <a:ext cx="5750475" cy="20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5"/>
          <p:cNvSpPr/>
          <p:nvPr/>
        </p:nvSpPr>
        <p:spPr>
          <a:xfrm>
            <a:off x="4050579" y="783625"/>
            <a:ext cx="1030500" cy="280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5"/>
          <p:cNvSpPr txBox="1"/>
          <p:nvPr/>
        </p:nvSpPr>
        <p:spPr>
          <a:xfrm>
            <a:off x="983000" y="220194"/>
            <a:ext cx="8064900" cy="1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Atmospheric 𝜈 : KM3NeT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3" name="Google Shape;233;p25"/>
          <p:cNvSpPr/>
          <p:nvPr/>
        </p:nvSpPr>
        <p:spPr>
          <a:xfrm>
            <a:off x="1590175" y="942600"/>
            <a:ext cx="1839000" cy="1830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" name="Google Shape;238;p26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9" name="Google Shape;239;p26"/>
          <p:cNvSpPr txBox="1"/>
          <p:nvPr/>
        </p:nvSpPr>
        <p:spPr>
          <a:xfrm>
            <a:off x="983000" y="220191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Atmospheric 𝜈 : KM3NeT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0" name="Google Shape;240;p26"/>
          <p:cNvSpPr txBox="1"/>
          <p:nvPr>
            <p:ph idx="12" type="sldNum"/>
          </p:nvPr>
        </p:nvSpPr>
        <p:spPr>
          <a:xfrm>
            <a:off x="85258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1" name="Google Shape;241;p26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75" y="138075"/>
            <a:ext cx="689100" cy="68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025" y="952163"/>
            <a:ext cx="3762222" cy="3592987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6"/>
          <p:cNvSpPr txBox="1"/>
          <p:nvPr/>
        </p:nvSpPr>
        <p:spPr>
          <a:xfrm>
            <a:off x="4207050" y="3668550"/>
            <a:ext cx="31518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150">
                <a:solidFill>
                  <a:srgbClr val="666666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Measurement of neutrino oscillation parameters with the first six detection units of KM3NeT/ORCA JHEP 10 (2024) 206</a:t>
            </a:r>
            <a:endParaRPr i="1" sz="15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5" name="Google Shape;245;p26"/>
          <p:cNvSpPr txBox="1"/>
          <p:nvPr/>
        </p:nvSpPr>
        <p:spPr>
          <a:xfrm>
            <a:off x="4161250" y="1678150"/>
            <a:ext cx="47577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orbel"/>
              <a:buChar char="●"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low</a:t>
            </a:r>
            <a:r>
              <a:rPr lang="it" sz="1600">
                <a:latin typeface="Corbel"/>
                <a:ea typeface="Corbel"/>
                <a:cs typeface="Corbel"/>
                <a:sym typeface="Corbel"/>
              </a:rPr>
              <a:t> preference for IO</a:t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orbel"/>
              <a:buChar char="●"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maximum mixing preferred</a:t>
            </a:r>
            <a:endParaRPr baseline="-25000" sz="160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0" name="Google Shape;250;p27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1" name="Google Shape;251;p27"/>
          <p:cNvSpPr txBox="1"/>
          <p:nvPr/>
        </p:nvSpPr>
        <p:spPr>
          <a:xfrm>
            <a:off x="983000" y="220191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Reactor</a:t>
            </a: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 𝜈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2" name="Google Shape;252;p27"/>
          <p:cNvSpPr txBox="1"/>
          <p:nvPr>
            <p:ph idx="12" type="sldNum"/>
          </p:nvPr>
        </p:nvSpPr>
        <p:spPr>
          <a:xfrm>
            <a:off x="85258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53" name="Google Shape;253;p27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35477"/>
            <a:ext cx="773825" cy="77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7"/>
          <p:cNvPicPr preferRelativeResize="0"/>
          <p:nvPr/>
        </p:nvPicPr>
        <p:blipFill rotWithShape="1">
          <a:blip r:embed="rId4">
            <a:alphaModFix/>
          </a:blip>
          <a:srcRect b="0" l="0" r="0" t="5490"/>
          <a:stretch/>
        </p:blipFill>
        <p:spPr>
          <a:xfrm>
            <a:off x="291425" y="1682967"/>
            <a:ext cx="4518399" cy="32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 txBox="1"/>
          <p:nvPr/>
        </p:nvSpPr>
        <p:spPr>
          <a:xfrm>
            <a:off x="171025" y="756616"/>
            <a:ext cx="8647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950">
                <a:latin typeface="Corbel"/>
                <a:ea typeface="Corbel"/>
                <a:cs typeface="Corbel"/>
                <a:sym typeface="Corbel"/>
              </a:rPr>
              <a:t>A w</a:t>
            </a:r>
            <a:r>
              <a:rPr lang="it" sz="195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ide L/E range to explore different oscillation features</a:t>
            </a:r>
            <a:endParaRPr sz="185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1" name="Google Shape;261;p28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2" name="Google Shape;262;p28"/>
          <p:cNvSpPr txBox="1"/>
          <p:nvPr/>
        </p:nvSpPr>
        <p:spPr>
          <a:xfrm>
            <a:off x="983000" y="220191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Reactor 𝜈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3" name="Google Shape;263;p28"/>
          <p:cNvSpPr txBox="1"/>
          <p:nvPr>
            <p:ph idx="12" type="sldNum"/>
          </p:nvPr>
        </p:nvSpPr>
        <p:spPr>
          <a:xfrm>
            <a:off x="85258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4" name="Google Shape;264;p28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35477"/>
            <a:ext cx="773825" cy="77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 rotWithShape="1">
          <a:blip r:embed="rId4">
            <a:alphaModFix/>
          </a:blip>
          <a:srcRect b="0" l="0" r="0" t="5490"/>
          <a:stretch/>
        </p:blipFill>
        <p:spPr>
          <a:xfrm>
            <a:off x="291425" y="1682967"/>
            <a:ext cx="4518399" cy="32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9187" y="2069610"/>
            <a:ext cx="4074462" cy="88016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8"/>
          <p:cNvSpPr/>
          <p:nvPr/>
        </p:nvSpPr>
        <p:spPr>
          <a:xfrm>
            <a:off x="6422425" y="2042445"/>
            <a:ext cx="2655600" cy="295500"/>
          </a:xfrm>
          <a:prstGeom prst="roundRect">
            <a:avLst>
              <a:gd fmla="val 16667" name="adj"/>
            </a:avLst>
          </a:prstGeom>
          <a:solidFill>
            <a:srgbClr val="E40000">
              <a:alpha val="26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8"/>
          <p:cNvSpPr/>
          <p:nvPr/>
        </p:nvSpPr>
        <p:spPr>
          <a:xfrm>
            <a:off x="4087000" y="1704818"/>
            <a:ext cx="624000" cy="2785200"/>
          </a:xfrm>
          <a:prstGeom prst="roundRect">
            <a:avLst>
              <a:gd fmla="val 0" name="adj"/>
            </a:avLst>
          </a:prstGeom>
          <a:solidFill>
            <a:srgbClr val="E40000">
              <a:alpha val="26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8"/>
          <p:cNvSpPr txBox="1"/>
          <p:nvPr/>
        </p:nvSpPr>
        <p:spPr>
          <a:xfrm>
            <a:off x="4302375" y="1322668"/>
            <a:ext cx="95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35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KamLAND</a:t>
            </a:r>
            <a:endParaRPr sz="60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271" name="Google Shape;271;p28"/>
          <p:cNvCxnSpPr/>
          <p:nvPr/>
        </p:nvCxnSpPr>
        <p:spPr>
          <a:xfrm>
            <a:off x="4583813" y="1628793"/>
            <a:ext cx="0" cy="3243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2" name="Google Shape;272;p28"/>
          <p:cNvSpPr txBox="1"/>
          <p:nvPr/>
        </p:nvSpPr>
        <p:spPr>
          <a:xfrm>
            <a:off x="5912700" y="1632580"/>
            <a:ext cx="3116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5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Medium baseline (θ</a:t>
            </a:r>
            <a:r>
              <a:rPr baseline="-25000" lang="it" sz="165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12</a:t>
            </a:r>
            <a:r>
              <a:rPr lang="it" sz="165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, Δm</a:t>
            </a:r>
            <a:r>
              <a:rPr baseline="30000" lang="it" sz="165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2</a:t>
            </a:r>
            <a:r>
              <a:rPr baseline="-25000" lang="it" sz="165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12</a:t>
            </a:r>
            <a:r>
              <a:rPr lang="it" sz="165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)</a:t>
            </a:r>
            <a:endParaRPr sz="90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73" name="Google Shape;27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6011" y="3443820"/>
            <a:ext cx="2495994" cy="46851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8"/>
          <p:cNvSpPr txBox="1"/>
          <p:nvPr/>
        </p:nvSpPr>
        <p:spPr>
          <a:xfrm>
            <a:off x="171025" y="756616"/>
            <a:ext cx="8647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950">
                <a:latin typeface="Corbel"/>
                <a:ea typeface="Corbel"/>
                <a:cs typeface="Corbel"/>
                <a:sym typeface="Corbel"/>
              </a:rPr>
              <a:t>A w</a:t>
            </a:r>
            <a:r>
              <a:rPr lang="it" sz="195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ide L/E range to explore different oscillation features</a:t>
            </a:r>
            <a:endParaRPr sz="185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29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0" name="Google Shape;280;p29"/>
          <p:cNvSpPr txBox="1"/>
          <p:nvPr/>
        </p:nvSpPr>
        <p:spPr>
          <a:xfrm>
            <a:off x="983000" y="220191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Reactor 𝜈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1" name="Google Shape;281;p29"/>
          <p:cNvSpPr txBox="1"/>
          <p:nvPr>
            <p:ph idx="12" type="sldNum"/>
          </p:nvPr>
        </p:nvSpPr>
        <p:spPr>
          <a:xfrm>
            <a:off x="85258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2" name="Google Shape;282;p29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3" name="Google Shape;28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35477"/>
            <a:ext cx="773825" cy="77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9"/>
          <p:cNvPicPr preferRelativeResize="0"/>
          <p:nvPr/>
        </p:nvPicPr>
        <p:blipFill rotWithShape="1">
          <a:blip r:embed="rId4">
            <a:alphaModFix/>
          </a:blip>
          <a:srcRect b="0" l="0" r="0" t="5490"/>
          <a:stretch/>
        </p:blipFill>
        <p:spPr>
          <a:xfrm>
            <a:off x="291425" y="1682967"/>
            <a:ext cx="4518399" cy="32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9187" y="2069610"/>
            <a:ext cx="4074462" cy="88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6011" y="3443820"/>
            <a:ext cx="2495994" cy="468517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9"/>
          <p:cNvSpPr/>
          <p:nvPr/>
        </p:nvSpPr>
        <p:spPr>
          <a:xfrm>
            <a:off x="6422425" y="2042445"/>
            <a:ext cx="2655600" cy="295500"/>
          </a:xfrm>
          <a:prstGeom prst="roundRect">
            <a:avLst>
              <a:gd fmla="val 16667" name="adj"/>
            </a:avLst>
          </a:prstGeom>
          <a:solidFill>
            <a:srgbClr val="E40000">
              <a:alpha val="26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9"/>
          <p:cNvSpPr/>
          <p:nvPr/>
        </p:nvSpPr>
        <p:spPr>
          <a:xfrm>
            <a:off x="6422425" y="2365769"/>
            <a:ext cx="2655600" cy="584100"/>
          </a:xfrm>
          <a:prstGeom prst="roundRect">
            <a:avLst>
              <a:gd fmla="val 16667" name="adj"/>
            </a:avLst>
          </a:prstGeom>
          <a:solidFill>
            <a:srgbClr val="2FFF91">
              <a:alpha val="2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9"/>
          <p:cNvSpPr txBox="1"/>
          <p:nvPr/>
        </p:nvSpPr>
        <p:spPr>
          <a:xfrm>
            <a:off x="5912700" y="1632580"/>
            <a:ext cx="3116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5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Medium baseline (θ</a:t>
            </a:r>
            <a:r>
              <a:rPr baseline="-25000" lang="it" sz="165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12</a:t>
            </a:r>
            <a:r>
              <a:rPr lang="it" sz="165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, Δm</a:t>
            </a:r>
            <a:r>
              <a:rPr baseline="30000" lang="it" sz="165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2</a:t>
            </a:r>
            <a:r>
              <a:rPr baseline="-25000" lang="it" sz="165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21</a:t>
            </a:r>
            <a:r>
              <a:rPr lang="it" sz="165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)</a:t>
            </a:r>
            <a:endParaRPr sz="90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90" name="Google Shape;290;p29"/>
          <p:cNvSpPr txBox="1"/>
          <p:nvPr/>
        </p:nvSpPr>
        <p:spPr>
          <a:xfrm>
            <a:off x="6116600" y="2863200"/>
            <a:ext cx="2702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50">
                <a:solidFill>
                  <a:srgbClr val="00B05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Short baseline (θ</a:t>
            </a:r>
            <a:r>
              <a:rPr baseline="-25000" lang="it" sz="1650">
                <a:solidFill>
                  <a:srgbClr val="00B05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13</a:t>
            </a:r>
            <a:r>
              <a:rPr lang="it" sz="1650">
                <a:solidFill>
                  <a:srgbClr val="00B05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, Δm</a:t>
            </a:r>
            <a:r>
              <a:rPr baseline="30000" lang="it" sz="1650">
                <a:solidFill>
                  <a:srgbClr val="00B05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2</a:t>
            </a:r>
            <a:r>
              <a:rPr baseline="-25000" lang="it" sz="1650">
                <a:solidFill>
                  <a:srgbClr val="00B05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3l</a:t>
            </a:r>
            <a:r>
              <a:rPr lang="it" sz="1650">
                <a:solidFill>
                  <a:srgbClr val="00B05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)</a:t>
            </a:r>
            <a:endParaRPr sz="1650">
              <a:solidFill>
                <a:srgbClr val="00B05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4087000" y="1704818"/>
            <a:ext cx="624000" cy="2785200"/>
          </a:xfrm>
          <a:prstGeom prst="roundRect">
            <a:avLst>
              <a:gd fmla="val 0" name="adj"/>
            </a:avLst>
          </a:prstGeom>
          <a:solidFill>
            <a:srgbClr val="E40000">
              <a:alpha val="26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9"/>
          <p:cNvSpPr txBox="1"/>
          <p:nvPr/>
        </p:nvSpPr>
        <p:spPr>
          <a:xfrm>
            <a:off x="4302375" y="1322668"/>
            <a:ext cx="95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35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KamLAND</a:t>
            </a:r>
            <a:endParaRPr sz="60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293" name="Google Shape;293;p29"/>
          <p:cNvCxnSpPr/>
          <p:nvPr/>
        </p:nvCxnSpPr>
        <p:spPr>
          <a:xfrm>
            <a:off x="4583813" y="1628793"/>
            <a:ext cx="0" cy="3243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4" name="Google Shape;294;p29"/>
          <p:cNvSpPr/>
          <p:nvPr/>
        </p:nvSpPr>
        <p:spPr>
          <a:xfrm>
            <a:off x="1352575" y="1752975"/>
            <a:ext cx="1282500" cy="2737200"/>
          </a:xfrm>
          <a:prstGeom prst="roundRect">
            <a:avLst>
              <a:gd fmla="val 0" name="adj"/>
            </a:avLst>
          </a:prstGeom>
          <a:solidFill>
            <a:srgbClr val="2FFF91">
              <a:alpha val="2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9"/>
          <p:cNvSpPr txBox="1"/>
          <p:nvPr/>
        </p:nvSpPr>
        <p:spPr>
          <a:xfrm>
            <a:off x="1352575" y="2360168"/>
            <a:ext cx="12825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35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Daya Bay</a:t>
            </a:r>
            <a:endParaRPr sz="135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35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RENO</a:t>
            </a:r>
            <a:endParaRPr sz="135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35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Double Chooz</a:t>
            </a:r>
            <a:endParaRPr sz="135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96" name="Google Shape;296;p29"/>
          <p:cNvSpPr txBox="1"/>
          <p:nvPr/>
        </p:nvSpPr>
        <p:spPr>
          <a:xfrm>
            <a:off x="171025" y="756616"/>
            <a:ext cx="8647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950">
                <a:latin typeface="Corbel"/>
                <a:ea typeface="Corbel"/>
                <a:cs typeface="Corbel"/>
                <a:sym typeface="Corbel"/>
              </a:rPr>
              <a:t>A w</a:t>
            </a:r>
            <a:r>
              <a:rPr lang="it" sz="195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ide L/E range to explore different oscillation features</a:t>
            </a:r>
            <a:endParaRPr sz="185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1" name="Google Shape;301;p30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2" name="Google Shape;302;p30"/>
          <p:cNvSpPr txBox="1"/>
          <p:nvPr/>
        </p:nvSpPr>
        <p:spPr>
          <a:xfrm>
            <a:off x="983000" y="220191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Reactor 𝜈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3" name="Google Shape;303;p30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04" name="Google Shape;304;p30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35477"/>
            <a:ext cx="773825" cy="77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0"/>
          <p:cNvPicPr preferRelativeResize="0"/>
          <p:nvPr/>
        </p:nvPicPr>
        <p:blipFill rotWithShape="1">
          <a:blip r:embed="rId4">
            <a:alphaModFix/>
          </a:blip>
          <a:srcRect b="0" l="0" r="0" t="5490"/>
          <a:stretch/>
        </p:blipFill>
        <p:spPr>
          <a:xfrm>
            <a:off x="291425" y="1682967"/>
            <a:ext cx="4518399" cy="32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9187" y="2069610"/>
            <a:ext cx="4074462" cy="88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6011" y="3443820"/>
            <a:ext cx="2495994" cy="46851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0"/>
          <p:cNvSpPr/>
          <p:nvPr/>
        </p:nvSpPr>
        <p:spPr>
          <a:xfrm>
            <a:off x="6422425" y="2042460"/>
            <a:ext cx="2655600" cy="880200"/>
          </a:xfrm>
          <a:prstGeom prst="roundRect">
            <a:avLst>
              <a:gd fmla="val 16667" name="adj"/>
            </a:avLst>
          </a:prstGeom>
          <a:solidFill>
            <a:srgbClr val="9F00E4">
              <a:alpha val="26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0"/>
          <p:cNvSpPr/>
          <p:nvPr/>
        </p:nvSpPr>
        <p:spPr>
          <a:xfrm>
            <a:off x="4087000" y="1704818"/>
            <a:ext cx="624000" cy="2785200"/>
          </a:xfrm>
          <a:prstGeom prst="roundRect">
            <a:avLst>
              <a:gd fmla="val 0" name="adj"/>
            </a:avLst>
          </a:prstGeom>
          <a:solidFill>
            <a:srgbClr val="E40000">
              <a:alpha val="26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0"/>
          <p:cNvSpPr/>
          <p:nvPr/>
        </p:nvSpPr>
        <p:spPr>
          <a:xfrm>
            <a:off x="1352575" y="1752975"/>
            <a:ext cx="1282500" cy="2737200"/>
          </a:xfrm>
          <a:prstGeom prst="roundRect">
            <a:avLst>
              <a:gd fmla="val 0" name="adj"/>
            </a:avLst>
          </a:prstGeom>
          <a:solidFill>
            <a:srgbClr val="2FFF91">
              <a:alpha val="2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0"/>
          <p:cNvSpPr/>
          <p:nvPr/>
        </p:nvSpPr>
        <p:spPr>
          <a:xfrm>
            <a:off x="3553600" y="1712468"/>
            <a:ext cx="624000" cy="2785200"/>
          </a:xfrm>
          <a:prstGeom prst="roundRect">
            <a:avLst>
              <a:gd fmla="val 0" name="adj"/>
            </a:avLst>
          </a:prstGeom>
          <a:solidFill>
            <a:srgbClr val="9F00E4">
              <a:alpha val="26780"/>
            </a:srgbClr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0"/>
          <p:cNvSpPr txBox="1"/>
          <p:nvPr/>
        </p:nvSpPr>
        <p:spPr>
          <a:xfrm>
            <a:off x="1352575" y="2360168"/>
            <a:ext cx="12825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35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Daya Bay</a:t>
            </a:r>
            <a:endParaRPr sz="135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35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RENO</a:t>
            </a:r>
            <a:endParaRPr sz="135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35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Double Chooz</a:t>
            </a:r>
            <a:endParaRPr sz="135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4" name="Google Shape;314;p30"/>
          <p:cNvSpPr txBox="1"/>
          <p:nvPr/>
        </p:nvSpPr>
        <p:spPr>
          <a:xfrm>
            <a:off x="4302375" y="1322668"/>
            <a:ext cx="95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35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KamLAND</a:t>
            </a:r>
            <a:endParaRPr sz="60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5" name="Google Shape;315;p30"/>
          <p:cNvSpPr txBox="1"/>
          <p:nvPr/>
        </p:nvSpPr>
        <p:spPr>
          <a:xfrm>
            <a:off x="3257800" y="1320843"/>
            <a:ext cx="95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50" u="sng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JUNO</a:t>
            </a:r>
            <a:endParaRPr b="1" sz="1300" u="sng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316" name="Google Shape;316;p30"/>
          <p:cNvCxnSpPr/>
          <p:nvPr/>
        </p:nvCxnSpPr>
        <p:spPr>
          <a:xfrm>
            <a:off x="3810488" y="1666668"/>
            <a:ext cx="0" cy="3243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7" name="Google Shape;317;p30"/>
          <p:cNvCxnSpPr/>
          <p:nvPr/>
        </p:nvCxnSpPr>
        <p:spPr>
          <a:xfrm>
            <a:off x="4583813" y="1628793"/>
            <a:ext cx="0" cy="3243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8" name="Google Shape;318;p30"/>
          <p:cNvSpPr txBox="1"/>
          <p:nvPr/>
        </p:nvSpPr>
        <p:spPr>
          <a:xfrm>
            <a:off x="5912700" y="1632580"/>
            <a:ext cx="3116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50">
                <a:solidFill>
                  <a:srgbClr val="99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Medium baseline (θ</a:t>
            </a:r>
            <a:r>
              <a:rPr baseline="-25000" lang="it" sz="1650">
                <a:solidFill>
                  <a:srgbClr val="99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12</a:t>
            </a:r>
            <a:r>
              <a:rPr lang="it" sz="1650">
                <a:solidFill>
                  <a:srgbClr val="99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, Δm</a:t>
            </a:r>
            <a:r>
              <a:rPr baseline="30000" lang="it" sz="1650">
                <a:solidFill>
                  <a:srgbClr val="99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2</a:t>
            </a:r>
            <a:r>
              <a:rPr baseline="-25000" lang="it" sz="1650">
                <a:solidFill>
                  <a:srgbClr val="99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21</a:t>
            </a:r>
            <a:r>
              <a:rPr lang="it" sz="1650">
                <a:solidFill>
                  <a:srgbClr val="99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)</a:t>
            </a:r>
            <a:endParaRPr sz="900">
              <a:solidFill>
                <a:srgbClr val="99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9" name="Google Shape;319;p30"/>
          <p:cNvSpPr txBox="1"/>
          <p:nvPr/>
        </p:nvSpPr>
        <p:spPr>
          <a:xfrm>
            <a:off x="6116600" y="2863200"/>
            <a:ext cx="2702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50">
                <a:solidFill>
                  <a:srgbClr val="99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Short baseline (θ</a:t>
            </a:r>
            <a:r>
              <a:rPr baseline="-25000" lang="it" sz="1650">
                <a:solidFill>
                  <a:srgbClr val="99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13</a:t>
            </a:r>
            <a:r>
              <a:rPr lang="it" sz="1650">
                <a:solidFill>
                  <a:srgbClr val="99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, Δm</a:t>
            </a:r>
            <a:r>
              <a:rPr baseline="30000" lang="it" sz="1650">
                <a:solidFill>
                  <a:srgbClr val="99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2</a:t>
            </a:r>
            <a:r>
              <a:rPr baseline="-25000" lang="it" sz="1650">
                <a:solidFill>
                  <a:srgbClr val="99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3l</a:t>
            </a:r>
            <a:r>
              <a:rPr lang="it" sz="1650">
                <a:solidFill>
                  <a:srgbClr val="99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)</a:t>
            </a:r>
            <a:endParaRPr sz="1650">
              <a:solidFill>
                <a:srgbClr val="99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20" name="Google Shape;320;p30"/>
          <p:cNvSpPr txBox="1"/>
          <p:nvPr/>
        </p:nvSpPr>
        <p:spPr>
          <a:xfrm>
            <a:off x="171025" y="756616"/>
            <a:ext cx="8647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950">
                <a:latin typeface="Corbel"/>
                <a:ea typeface="Corbel"/>
                <a:cs typeface="Corbel"/>
                <a:sym typeface="Corbel"/>
              </a:rPr>
              <a:t>A w</a:t>
            </a:r>
            <a:r>
              <a:rPr lang="it" sz="195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ide L/E range to explore different oscillation features</a:t>
            </a:r>
            <a:endParaRPr sz="185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5" name="Google Shape;325;p31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6" name="Google Shape;326;p31"/>
          <p:cNvSpPr txBox="1"/>
          <p:nvPr/>
        </p:nvSpPr>
        <p:spPr>
          <a:xfrm>
            <a:off x="983000" y="220191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Reactor 𝜈: JUNO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27" name="Google Shape;327;p31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8" name="Google Shape;328;p31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1"/>
          <p:cNvSpPr/>
          <p:nvPr/>
        </p:nvSpPr>
        <p:spPr>
          <a:xfrm>
            <a:off x="7980475" y="2988900"/>
            <a:ext cx="1021200" cy="1908300"/>
          </a:xfrm>
          <a:prstGeom prst="roundRect">
            <a:avLst>
              <a:gd fmla="val 16667" name="adj"/>
            </a:avLst>
          </a:prstGeom>
          <a:solidFill>
            <a:srgbClr val="ED7D31">
              <a:alpha val="25680"/>
            </a:srgbClr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30" name="Google Shape;330;p31"/>
          <p:cNvGraphicFramePr/>
          <p:nvPr/>
        </p:nvGraphicFramePr>
        <p:xfrm>
          <a:off x="3087888" y="3146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{67FD82DE-1F7E-4CEA-8AF4-4D66FE8EA5AA}</a:tableStyleId>
              </a:tblPr>
              <a:tblGrid>
                <a:gridCol w="1466550"/>
                <a:gridCol w="1020350"/>
                <a:gridCol w="1163375"/>
                <a:gridCol w="1104975"/>
                <a:gridCol w="1344775"/>
              </a:tblGrid>
              <a:tr h="210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300">
                          <a:latin typeface="Lato"/>
                          <a:ea typeface="Lato"/>
                          <a:cs typeface="Lato"/>
                          <a:sym typeface="Lato"/>
                        </a:rPr>
                        <a:t>Experiment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300">
                          <a:latin typeface="Lato"/>
                          <a:ea typeface="Lato"/>
                          <a:cs typeface="Lato"/>
                          <a:sym typeface="Lato"/>
                        </a:rPr>
                        <a:t>Daya Bay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300">
                          <a:latin typeface="Lato"/>
                          <a:ea typeface="Lato"/>
                          <a:cs typeface="Lato"/>
                          <a:sym typeface="Lato"/>
                        </a:rPr>
                        <a:t>Borexino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300">
                          <a:latin typeface="Lato"/>
                          <a:ea typeface="Lato"/>
                          <a:cs typeface="Lato"/>
                          <a:sym typeface="Lato"/>
                        </a:rPr>
                        <a:t>KamLAND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500">
                          <a:latin typeface="Lato"/>
                          <a:ea typeface="Lato"/>
                          <a:cs typeface="Lato"/>
                          <a:sym typeface="Lato"/>
                        </a:rPr>
                        <a:t>JUNO</a:t>
                      </a:r>
                      <a:endParaRPr b="1" sz="15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</a:tr>
              <a:tr h="190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Lato"/>
                          <a:ea typeface="Lato"/>
                          <a:cs typeface="Lato"/>
                          <a:sym typeface="Lato"/>
                        </a:rPr>
                        <a:t>Target mass [kt]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latin typeface="Lato"/>
                          <a:ea typeface="Lato"/>
                          <a:cs typeface="Lato"/>
                          <a:sym typeface="Lato"/>
                        </a:rPr>
                        <a:t>0.</a:t>
                      </a:r>
                      <a:r>
                        <a:rPr lang="it" sz="1000">
                          <a:latin typeface="Lato"/>
                          <a:ea typeface="Lato"/>
                          <a:cs typeface="Lato"/>
                          <a:sym typeface="Lato"/>
                        </a:rPr>
                        <a:t>16</a:t>
                      </a: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latin typeface="Lato"/>
                          <a:ea typeface="Lato"/>
                          <a:cs typeface="Lato"/>
                          <a:sym typeface="Lato"/>
                        </a:rPr>
                        <a:t>~0.3</a:t>
                      </a: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latin typeface="Lato"/>
                          <a:ea typeface="Lato"/>
                          <a:cs typeface="Lato"/>
                          <a:sym typeface="Lato"/>
                        </a:rPr>
                        <a:t>~1</a:t>
                      </a: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>
                          <a:latin typeface="Lato"/>
                          <a:ea typeface="Lato"/>
                          <a:cs typeface="Lato"/>
                          <a:sym typeface="Lato"/>
                        </a:rPr>
                        <a:t>~20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</a:tr>
              <a:tr h="190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Lato"/>
                          <a:ea typeface="Lato"/>
                          <a:cs typeface="Lato"/>
                          <a:sym typeface="Lato"/>
                        </a:rPr>
                        <a:t>Photo electrons / MeV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latin typeface="Lato"/>
                          <a:ea typeface="Lato"/>
                          <a:cs typeface="Lato"/>
                          <a:sym typeface="Lato"/>
                        </a:rPr>
                        <a:t>~160</a:t>
                      </a: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latin typeface="Lato"/>
                          <a:ea typeface="Lato"/>
                          <a:cs typeface="Lato"/>
                          <a:sym typeface="Lato"/>
                        </a:rPr>
                        <a:t>~500</a:t>
                      </a: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latin typeface="Lato"/>
                          <a:ea typeface="Lato"/>
                          <a:cs typeface="Lato"/>
                          <a:sym typeface="Lato"/>
                        </a:rPr>
                        <a:t>~250</a:t>
                      </a: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>
                          <a:latin typeface="Lato"/>
                          <a:ea typeface="Lato"/>
                          <a:cs typeface="Lato"/>
                          <a:sym typeface="Lato"/>
                        </a:rPr>
                        <a:t>~1600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</a:tr>
              <a:tr h="190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Lato"/>
                          <a:ea typeface="Lato"/>
                          <a:cs typeface="Lato"/>
                          <a:sym typeface="Lato"/>
                        </a:rPr>
                        <a:t>Energy resolution @MeV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latin typeface="Lato"/>
                          <a:ea typeface="Lato"/>
                          <a:cs typeface="Lato"/>
                          <a:sym typeface="Lato"/>
                        </a:rPr>
                        <a:t>~8.5%</a:t>
                      </a: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latin typeface="Lato"/>
                          <a:ea typeface="Lato"/>
                          <a:cs typeface="Lato"/>
                          <a:sym typeface="Lato"/>
                        </a:rPr>
                        <a:t>~5%</a:t>
                      </a: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latin typeface="Lato"/>
                          <a:ea typeface="Lato"/>
                          <a:cs typeface="Lato"/>
                          <a:sym typeface="Lato"/>
                        </a:rPr>
                        <a:t>~6%</a:t>
                      </a: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>
                          <a:latin typeface="Lato"/>
                          <a:ea typeface="Lato"/>
                          <a:cs typeface="Lato"/>
                          <a:sym typeface="Lato"/>
                        </a:rPr>
                        <a:t>~3%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</a:tr>
              <a:tr h="190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Lato"/>
                          <a:ea typeface="Lato"/>
                          <a:cs typeface="Lato"/>
                          <a:sym typeface="Lato"/>
                        </a:rPr>
                        <a:t>Photocathode coverage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latin typeface="Lato"/>
                          <a:ea typeface="Lato"/>
                          <a:cs typeface="Lato"/>
                          <a:sym typeface="Lato"/>
                        </a:rPr>
                        <a:t>12%</a:t>
                      </a: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latin typeface="Lato"/>
                          <a:ea typeface="Lato"/>
                          <a:cs typeface="Lato"/>
                          <a:sym typeface="Lato"/>
                        </a:rPr>
                        <a:t>34%</a:t>
                      </a: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latin typeface="Lato"/>
                          <a:ea typeface="Lato"/>
                          <a:cs typeface="Lato"/>
                          <a:sym typeface="Lato"/>
                        </a:rPr>
                        <a:t>34%</a:t>
                      </a: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>
                          <a:latin typeface="Lato"/>
                          <a:ea typeface="Lato"/>
                          <a:cs typeface="Lato"/>
                          <a:sym typeface="Lato"/>
                        </a:rPr>
                        <a:t>78%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</a:tr>
              <a:tr h="190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Lato"/>
                          <a:ea typeface="Lato"/>
                          <a:cs typeface="Lato"/>
                          <a:sym typeface="Lato"/>
                        </a:rPr>
                        <a:t>Energy cal. Uncert.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latin typeface="Lato"/>
                          <a:ea typeface="Lato"/>
                          <a:cs typeface="Lato"/>
                          <a:sym typeface="Lato"/>
                        </a:rPr>
                        <a:t>0.5%</a:t>
                      </a: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latin typeface="Lato"/>
                          <a:ea typeface="Lato"/>
                          <a:cs typeface="Lato"/>
                          <a:sym typeface="Lato"/>
                        </a:rPr>
                        <a:t>1.0%</a:t>
                      </a: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latin typeface="Lato"/>
                          <a:ea typeface="Lato"/>
                          <a:cs typeface="Lato"/>
                          <a:sym typeface="Lato"/>
                        </a:rPr>
                        <a:t>2.0%</a:t>
                      </a:r>
                      <a:endParaRPr sz="1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>
                          <a:latin typeface="Lato"/>
                          <a:ea typeface="Lato"/>
                          <a:cs typeface="Lato"/>
                          <a:sym typeface="Lato"/>
                        </a:rPr>
                        <a:t>&lt;1%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36000" marB="18000" marR="91425" marL="91425" anchor="ctr"/>
                </a:tc>
              </a:tr>
            </a:tbl>
          </a:graphicData>
        </a:graphic>
      </p:graphicFrame>
      <p:cxnSp>
        <p:nvCxnSpPr>
          <p:cNvPr id="331" name="Google Shape;331;p31"/>
          <p:cNvCxnSpPr/>
          <p:nvPr/>
        </p:nvCxnSpPr>
        <p:spPr>
          <a:xfrm>
            <a:off x="3365150" y="3369500"/>
            <a:ext cx="5442900" cy="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31"/>
          <p:cNvCxnSpPr/>
          <p:nvPr/>
        </p:nvCxnSpPr>
        <p:spPr>
          <a:xfrm>
            <a:off x="4495800" y="3087650"/>
            <a:ext cx="0" cy="17886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3" name="Google Shape;333;p31"/>
          <p:cNvCxnSpPr/>
          <p:nvPr/>
        </p:nvCxnSpPr>
        <p:spPr>
          <a:xfrm>
            <a:off x="5574800" y="3087650"/>
            <a:ext cx="0" cy="17886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31"/>
          <p:cNvCxnSpPr/>
          <p:nvPr/>
        </p:nvCxnSpPr>
        <p:spPr>
          <a:xfrm>
            <a:off x="6738175" y="3087650"/>
            <a:ext cx="0" cy="17886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5" name="Google Shape;335;p31"/>
          <p:cNvCxnSpPr/>
          <p:nvPr/>
        </p:nvCxnSpPr>
        <p:spPr>
          <a:xfrm>
            <a:off x="7834550" y="3087650"/>
            <a:ext cx="0" cy="17886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6" name="Google Shape;33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5" y="966725"/>
            <a:ext cx="3000074" cy="347707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1"/>
          <p:cNvSpPr txBox="1"/>
          <p:nvPr/>
        </p:nvSpPr>
        <p:spPr>
          <a:xfrm>
            <a:off x="2836675" y="2418300"/>
            <a:ext cx="23625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Liquid scint. (20</a:t>
            </a:r>
            <a:r>
              <a:rPr lang="it" sz="1500">
                <a:latin typeface="Architects Daughter"/>
                <a:ea typeface="Architects Daughter"/>
                <a:cs typeface="Architects Daughter"/>
                <a:sym typeface="Architects Daughter"/>
              </a:rPr>
              <a:t>kt)</a:t>
            </a:r>
            <a:endParaRPr sz="13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38" name="Google Shape;338;p31"/>
          <p:cNvSpPr txBox="1"/>
          <p:nvPr/>
        </p:nvSpPr>
        <p:spPr>
          <a:xfrm>
            <a:off x="2920725" y="2193075"/>
            <a:ext cx="1550400" cy="6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Water pool</a:t>
            </a:r>
            <a:endParaRPr sz="13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39" name="Google Shape;339;p31"/>
          <p:cNvSpPr txBox="1"/>
          <p:nvPr/>
        </p:nvSpPr>
        <p:spPr>
          <a:xfrm>
            <a:off x="785950" y="1215717"/>
            <a:ext cx="1762200" cy="6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Top tracker</a:t>
            </a:r>
            <a:endParaRPr sz="1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40" name="Google Shape;340;p31"/>
          <p:cNvSpPr/>
          <p:nvPr/>
        </p:nvSpPr>
        <p:spPr>
          <a:xfrm flipH="1" rot="10800000">
            <a:off x="2376075" y="2381739"/>
            <a:ext cx="608791" cy="53465"/>
          </a:xfrm>
          <a:custGeom>
            <a:rect b="b" l="l" r="r" t="t"/>
            <a:pathLst>
              <a:path extrusionOk="0" h="9238" w="21596">
                <a:moveTo>
                  <a:pt x="21596" y="9238"/>
                </a:moveTo>
                <a:cubicBezTo>
                  <a:pt x="19137" y="1870"/>
                  <a:pt x="7618" y="-1036"/>
                  <a:pt x="0" y="483"/>
                </a:cubicBezTo>
              </a:path>
            </a:pathLst>
          </a:cu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41" name="Google Shape;341;p31"/>
          <p:cNvSpPr/>
          <p:nvPr/>
        </p:nvSpPr>
        <p:spPr>
          <a:xfrm flipH="1" rot="10800000">
            <a:off x="1815500" y="2584145"/>
            <a:ext cx="1021165" cy="201144"/>
          </a:xfrm>
          <a:custGeom>
            <a:rect b="b" l="l" r="r" t="t"/>
            <a:pathLst>
              <a:path extrusionOk="0" h="29183" w="32102">
                <a:moveTo>
                  <a:pt x="32102" y="29183"/>
                </a:moveTo>
                <a:cubicBezTo>
                  <a:pt x="17985" y="26045"/>
                  <a:pt x="13719" y="4573"/>
                  <a:pt x="0" y="0"/>
                </a:cubicBezTo>
              </a:path>
            </a:pathLst>
          </a:cu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42" name="Google Shape;342;p31"/>
          <p:cNvSpPr/>
          <p:nvPr/>
        </p:nvSpPr>
        <p:spPr>
          <a:xfrm>
            <a:off x="1753325" y="1517125"/>
            <a:ext cx="460605" cy="604638"/>
          </a:xfrm>
          <a:custGeom>
            <a:rect b="b" l="l" r="r" t="t"/>
            <a:pathLst>
              <a:path extrusionOk="0" h="12257" w="14014">
                <a:moveTo>
                  <a:pt x="0" y="0"/>
                </a:moveTo>
                <a:cubicBezTo>
                  <a:pt x="3417" y="0"/>
                  <a:pt x="6886" y="98"/>
                  <a:pt x="10214" y="875"/>
                </a:cubicBezTo>
                <a:cubicBezTo>
                  <a:pt x="14109" y="1784"/>
                  <a:pt x="14008" y="8258"/>
                  <a:pt x="14008" y="12257"/>
                </a:cubicBezTo>
              </a:path>
            </a:pathLst>
          </a:cu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43" name="Google Shape;343;p31"/>
          <p:cNvSpPr txBox="1"/>
          <p:nvPr/>
        </p:nvSpPr>
        <p:spPr>
          <a:xfrm>
            <a:off x="862150" y="4448613"/>
            <a:ext cx="8325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43.5 m</a:t>
            </a:r>
            <a:endParaRPr sz="1100"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344" name="Google Shape;344;p31"/>
          <p:cNvCxnSpPr/>
          <p:nvPr/>
        </p:nvCxnSpPr>
        <p:spPr>
          <a:xfrm>
            <a:off x="373325" y="4530000"/>
            <a:ext cx="2193900" cy="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triangle"/>
            <a:tailEnd len="med" w="med" type="triangle"/>
          </a:ln>
        </p:spPr>
      </p:cxnSp>
      <p:pic>
        <p:nvPicPr>
          <p:cNvPr id="345" name="Google Shape;34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507" y="3995311"/>
            <a:ext cx="102941" cy="10294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1"/>
          <p:cNvSpPr/>
          <p:nvPr/>
        </p:nvSpPr>
        <p:spPr>
          <a:xfrm>
            <a:off x="3406150" y="891525"/>
            <a:ext cx="5565600" cy="11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Corbel"/>
              <a:buChar char="●"/>
            </a:pPr>
            <a:r>
              <a:rPr b="1" lang="it" sz="1500">
                <a:latin typeface="Corbel"/>
                <a:ea typeface="Corbel"/>
                <a:cs typeface="Corbel"/>
                <a:sym typeface="Corbel"/>
              </a:rPr>
              <a:t>Medum baseline, </a:t>
            </a:r>
            <a:r>
              <a:rPr lang="it" sz="1500">
                <a:latin typeface="Corbel"/>
                <a:ea typeface="Corbel"/>
                <a:cs typeface="Corbel"/>
                <a:sym typeface="Corbel"/>
              </a:rPr>
              <a:t>L = 52 km, E ~ MeV</a:t>
            </a:r>
            <a:endParaRPr sz="1500">
              <a:latin typeface="Corbel"/>
              <a:ea typeface="Corbel"/>
              <a:cs typeface="Corbel"/>
              <a:sym typeface="Corbel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Corbel"/>
              <a:buChar char="●"/>
            </a:pPr>
            <a:r>
              <a:rPr b="1" lang="it" sz="15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Largest liquid scintillator ever (20 kton)</a:t>
            </a:r>
            <a:r>
              <a:rPr lang="it" sz="15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 equipped with </a:t>
            </a:r>
            <a:r>
              <a:rPr lang="it" sz="1500">
                <a:latin typeface="Corbel"/>
                <a:ea typeface="Corbel"/>
                <a:cs typeface="Corbel"/>
                <a:sym typeface="Corbel"/>
              </a:rPr>
              <a:t>17612 large</a:t>
            </a:r>
            <a:r>
              <a:rPr lang="it" sz="15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PMTs + </a:t>
            </a:r>
            <a:r>
              <a:rPr lang="it" sz="1500">
                <a:latin typeface="Corbel"/>
                <a:ea typeface="Corbel"/>
                <a:cs typeface="Corbel"/>
                <a:sym typeface="Corbel"/>
              </a:rPr>
              <a:t>25600 small PMTs</a:t>
            </a:r>
            <a:r>
              <a:rPr lang="it" sz="15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to collect scintillation light</a:t>
            </a:r>
            <a:endParaRPr sz="1500">
              <a:latin typeface="Corbel"/>
              <a:ea typeface="Corbel"/>
              <a:cs typeface="Corbel"/>
              <a:sym typeface="Corbel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Corbel"/>
              <a:buChar char="●"/>
            </a:pPr>
            <a:r>
              <a:rPr lang="it" sz="1500">
                <a:latin typeface="Corbel"/>
                <a:ea typeface="Corbel"/>
                <a:cs typeface="Corbel"/>
                <a:sym typeface="Corbel"/>
              </a:rPr>
              <a:t>Data taking started in December 2024</a:t>
            </a:r>
            <a:endParaRPr sz="13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47" name="Google Shape;34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" y="135477"/>
            <a:ext cx="773825" cy="77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2" name="Google Shape;352;p32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3" name="Google Shape;353;p32"/>
          <p:cNvSpPr txBox="1"/>
          <p:nvPr/>
        </p:nvSpPr>
        <p:spPr>
          <a:xfrm>
            <a:off x="983000" y="220191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Reactor 𝜈: JUNO, experimental challenges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54" name="Google Shape;354;p32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55" name="Google Shape;355;p32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6" name="Google Shape;3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35477"/>
            <a:ext cx="773825" cy="7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2"/>
          <p:cNvSpPr/>
          <p:nvPr/>
        </p:nvSpPr>
        <p:spPr>
          <a:xfrm>
            <a:off x="534925" y="912750"/>
            <a:ext cx="30759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8" name="Google Shape;358;p32"/>
          <p:cNvSpPr/>
          <p:nvPr/>
        </p:nvSpPr>
        <p:spPr>
          <a:xfrm>
            <a:off x="266150" y="1063200"/>
            <a:ext cx="8523900" cy="3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1) Large statistics</a:t>
            </a:r>
            <a:endParaRPr b="1"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→ huge scintillator mass, powerful nuclear reactors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2) Energy resolution: 2.95% @ 1MeV + 1% understanding </a:t>
            </a:r>
            <a:br>
              <a:rPr b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of the intrinsically non-linear energy scale </a:t>
            </a:r>
            <a:endParaRPr b="1"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→ LS optical properties + light collection + calibrations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3) Low background</a:t>
            </a:r>
            <a:endParaRPr b="1"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→ underground + scintillator purification system + material screening + veto systems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4) Knowledge of reactor spectra</a:t>
            </a: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b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at sub-% level</a:t>
            </a:r>
            <a:endParaRPr b="1"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→ near detector: Taishan Antineutrino Observatory (TAO) at 44 m from Taishan reactor </a:t>
            </a:r>
            <a:b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→ reduce spectral shape systematics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3" name="Google Shape;363;p33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4" name="Google Shape;364;p33"/>
          <p:cNvSpPr txBox="1"/>
          <p:nvPr/>
        </p:nvSpPr>
        <p:spPr>
          <a:xfrm>
            <a:off x="983000" y="220191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Reactor 𝜈: JUNO analysis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65" name="Google Shape;365;p33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6" name="Google Shape;366;p33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7" name="Google Shape;3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35477"/>
            <a:ext cx="773825" cy="7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3"/>
          <p:cNvSpPr txBox="1"/>
          <p:nvPr/>
        </p:nvSpPr>
        <p:spPr>
          <a:xfrm>
            <a:off x="126050" y="973375"/>
            <a:ext cx="4319700" cy="21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First experiment to observe both</a:t>
            </a:r>
            <a:r>
              <a:rPr b="1" lang="it" sz="160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b="1" lang="it" sz="1600">
                <a:solidFill>
                  <a:srgbClr val="FF00FF"/>
                </a:solidFill>
                <a:latin typeface="Corbel"/>
                <a:ea typeface="Corbel"/>
                <a:cs typeface="Corbel"/>
                <a:sym typeface="Corbel"/>
              </a:rPr>
              <a:t>fast</a:t>
            </a:r>
            <a:r>
              <a:rPr lang="it" sz="1600">
                <a:latin typeface="Corbel"/>
                <a:ea typeface="Corbel"/>
                <a:cs typeface="Corbel"/>
                <a:sym typeface="Corbel"/>
              </a:rPr>
              <a:t> (sin</a:t>
            </a:r>
            <a:r>
              <a:rPr baseline="30000" lang="it" sz="1600"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 sz="1600">
                <a:latin typeface="Corbel"/>
                <a:ea typeface="Corbel"/>
                <a:cs typeface="Corbel"/>
                <a:sym typeface="Corbel"/>
              </a:rPr>
              <a:t>θ</a:t>
            </a:r>
            <a:r>
              <a:rPr baseline="-25000" lang="it" sz="1600">
                <a:latin typeface="Corbel"/>
                <a:ea typeface="Corbel"/>
                <a:cs typeface="Corbel"/>
                <a:sym typeface="Corbel"/>
              </a:rPr>
              <a:t>13</a:t>
            </a:r>
            <a:r>
              <a:rPr lang="it" sz="1600">
                <a:latin typeface="Corbel"/>
                <a:ea typeface="Corbel"/>
                <a:cs typeface="Corbel"/>
                <a:sym typeface="Corbel"/>
              </a:rPr>
              <a:t>, |Δm</a:t>
            </a:r>
            <a:r>
              <a:rPr baseline="30000" lang="it" sz="1600"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 sz="1600">
                <a:latin typeface="Corbel"/>
                <a:ea typeface="Corbel"/>
                <a:cs typeface="Corbel"/>
                <a:sym typeface="Corbel"/>
              </a:rPr>
              <a:t>3</a:t>
            </a:r>
            <a:r>
              <a:rPr baseline="-25000" lang="it" sz="155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ℓ</a:t>
            </a:r>
            <a:r>
              <a:rPr lang="it" sz="1600">
                <a:latin typeface="Corbel"/>
                <a:ea typeface="Corbel"/>
                <a:cs typeface="Corbel"/>
                <a:sym typeface="Corbel"/>
              </a:rPr>
              <a:t>|) and</a:t>
            </a:r>
            <a:r>
              <a:rPr b="1" lang="it" sz="160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b="1" lang="it" sz="1600">
                <a:solidFill>
                  <a:srgbClr val="009737"/>
                </a:solidFill>
                <a:latin typeface="Corbel"/>
                <a:ea typeface="Corbel"/>
                <a:cs typeface="Corbel"/>
                <a:sym typeface="Corbel"/>
              </a:rPr>
              <a:t>slow</a:t>
            </a:r>
            <a:r>
              <a:rPr lang="it" sz="1600">
                <a:latin typeface="Corbel"/>
                <a:ea typeface="Corbel"/>
                <a:cs typeface="Corbel"/>
                <a:sym typeface="Corbel"/>
              </a:rPr>
              <a:t> (sin</a:t>
            </a:r>
            <a:r>
              <a:rPr baseline="30000" lang="it" sz="16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 sz="1600">
                <a:latin typeface="Corbel"/>
                <a:ea typeface="Corbel"/>
                <a:cs typeface="Corbel"/>
                <a:sym typeface="Corbel"/>
              </a:rPr>
              <a:t>θ</a:t>
            </a:r>
            <a:r>
              <a:rPr baseline="-25000" lang="it" sz="1600">
                <a:latin typeface="Corbel"/>
                <a:ea typeface="Corbel"/>
                <a:cs typeface="Corbel"/>
                <a:sym typeface="Corbel"/>
              </a:rPr>
              <a:t>12</a:t>
            </a:r>
            <a:r>
              <a:rPr lang="it" sz="1600">
                <a:latin typeface="Corbel"/>
                <a:ea typeface="Corbel"/>
                <a:cs typeface="Corbel"/>
                <a:sym typeface="Corbel"/>
              </a:rPr>
              <a:t>, Δm</a:t>
            </a:r>
            <a:r>
              <a:rPr baseline="30000" lang="it" sz="16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 sz="1600">
                <a:latin typeface="Corbel"/>
                <a:ea typeface="Corbel"/>
                <a:cs typeface="Corbel"/>
                <a:sym typeface="Corbel"/>
              </a:rPr>
              <a:t>21</a:t>
            </a:r>
            <a:r>
              <a:rPr lang="it" sz="1600">
                <a:latin typeface="Corbel"/>
                <a:ea typeface="Corbel"/>
                <a:cs typeface="Corbel"/>
                <a:sym typeface="Corbel"/>
              </a:rPr>
              <a:t>) oscillations </a:t>
            </a:r>
            <a:r>
              <a:rPr b="1" lang="it" sz="1600">
                <a:latin typeface="Corbel"/>
                <a:ea typeface="Corbel"/>
                <a:cs typeface="Corbel"/>
                <a:sym typeface="Corbel"/>
              </a:rPr>
              <a:t>in vacuum</a:t>
            </a:r>
            <a:endParaRPr b="1"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 </a:t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→ </a:t>
            </a:r>
            <a:r>
              <a:rPr b="1" lang="it" sz="16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interference pattern depends on NMO </a:t>
            </a:r>
            <a:endParaRPr b="1"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… no dependence on </a:t>
            </a:r>
            <a:r>
              <a:rPr lang="it" sz="16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θ</a:t>
            </a:r>
            <a:r>
              <a:rPr baseline="-25000" lang="it" sz="16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23</a:t>
            </a:r>
            <a:r>
              <a:rPr lang="it" sz="16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, δ</a:t>
            </a:r>
            <a:r>
              <a:rPr baseline="-25000" lang="it" sz="16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CP</a:t>
            </a:r>
            <a:r>
              <a:rPr lang="it" sz="16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 small dependence on matter effects: </a:t>
            </a:r>
            <a:r>
              <a:rPr b="1" lang="it" sz="16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no degeneracies</a:t>
            </a:r>
            <a:r>
              <a:rPr b="1" lang="it" sz="1600">
                <a:latin typeface="Corbel"/>
                <a:ea typeface="Corbel"/>
                <a:cs typeface="Corbel"/>
                <a:sym typeface="Corbel"/>
              </a:rPr>
              <a:t>.</a:t>
            </a:r>
            <a:endParaRPr b="1" sz="16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69" name="Google Shape;369;p33"/>
          <p:cNvSpPr txBox="1"/>
          <p:nvPr/>
        </p:nvSpPr>
        <p:spPr>
          <a:xfrm>
            <a:off x="5520475" y="440826"/>
            <a:ext cx="3428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Exemplary</a:t>
            </a:r>
            <a:r>
              <a:rPr lang="it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spectrum, 6y </a:t>
            </a:r>
            <a:br>
              <a:rPr lang="it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it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(10</a:t>
            </a:r>
            <a:r>
              <a:rPr baseline="30000" lang="it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5</a:t>
            </a:r>
            <a:r>
              <a:rPr lang="it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events, σ</a:t>
            </a:r>
            <a:r>
              <a:rPr baseline="-25000" lang="it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E</a:t>
            </a:r>
            <a:r>
              <a:rPr lang="it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/E = 2.95% @ 1 MeV)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370" name="Google Shape;370;p33"/>
          <p:cNvGrpSpPr/>
          <p:nvPr/>
        </p:nvGrpSpPr>
        <p:grpSpPr>
          <a:xfrm>
            <a:off x="4738600" y="876576"/>
            <a:ext cx="4482624" cy="2798850"/>
            <a:chOff x="4662400" y="1204275"/>
            <a:chExt cx="4482624" cy="2798850"/>
          </a:xfrm>
        </p:grpSpPr>
        <p:grpSp>
          <p:nvGrpSpPr>
            <p:cNvPr id="371" name="Google Shape;371;p33"/>
            <p:cNvGrpSpPr/>
            <p:nvPr/>
          </p:nvGrpSpPr>
          <p:grpSpPr>
            <a:xfrm>
              <a:off x="4662400" y="1204275"/>
              <a:ext cx="4482624" cy="2798850"/>
              <a:chOff x="4738600" y="1204275"/>
              <a:chExt cx="4482624" cy="2798850"/>
            </a:xfrm>
          </p:grpSpPr>
          <p:pic>
            <p:nvPicPr>
              <p:cNvPr id="372" name="Google Shape;372;p33"/>
              <p:cNvPicPr preferRelativeResize="0"/>
              <p:nvPr/>
            </p:nvPicPr>
            <p:blipFill rotWithShape="1">
              <a:blip r:embed="rId4">
                <a:alphaModFix/>
              </a:blip>
              <a:srcRect b="34253" l="0" r="0" t="0"/>
              <a:stretch/>
            </p:blipFill>
            <p:spPr>
              <a:xfrm>
                <a:off x="4738600" y="1204275"/>
                <a:ext cx="4482624" cy="2615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3" name="Google Shape;373;p3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92346"/>
              <a:stretch/>
            </p:blipFill>
            <p:spPr>
              <a:xfrm>
                <a:off x="4738600" y="3698675"/>
                <a:ext cx="4482624" cy="3044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74" name="Google Shape;374;p33"/>
            <p:cNvSpPr/>
            <p:nvPr/>
          </p:nvSpPr>
          <p:spPr>
            <a:xfrm>
              <a:off x="4715125" y="3615900"/>
              <a:ext cx="342900" cy="1020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75" name="Google Shape;375;p33"/>
          <p:cNvCxnSpPr/>
          <p:nvPr/>
        </p:nvCxnSpPr>
        <p:spPr>
          <a:xfrm>
            <a:off x="7295625" y="2630211"/>
            <a:ext cx="926700" cy="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6" name="Google Shape;376;p33"/>
          <p:cNvCxnSpPr/>
          <p:nvPr/>
        </p:nvCxnSpPr>
        <p:spPr>
          <a:xfrm>
            <a:off x="7361550" y="2708476"/>
            <a:ext cx="852300" cy="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7" name="Google Shape;377;p33"/>
          <p:cNvCxnSpPr/>
          <p:nvPr/>
        </p:nvCxnSpPr>
        <p:spPr>
          <a:xfrm>
            <a:off x="5937425" y="1601501"/>
            <a:ext cx="0" cy="11955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78" name="Google Shape;378;p33"/>
          <p:cNvCxnSpPr/>
          <p:nvPr/>
        </p:nvCxnSpPr>
        <p:spPr>
          <a:xfrm>
            <a:off x="7171028" y="2727005"/>
            <a:ext cx="0" cy="1905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9" name="Google Shape;379;p33"/>
          <p:cNvCxnSpPr/>
          <p:nvPr/>
        </p:nvCxnSpPr>
        <p:spPr>
          <a:xfrm>
            <a:off x="7427430" y="2727005"/>
            <a:ext cx="0" cy="1905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0" name="Google Shape;380;p33"/>
          <p:cNvCxnSpPr/>
          <p:nvPr/>
        </p:nvCxnSpPr>
        <p:spPr>
          <a:xfrm>
            <a:off x="7517549" y="2718244"/>
            <a:ext cx="0" cy="1761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1" name="Google Shape;381;p33"/>
          <p:cNvCxnSpPr/>
          <p:nvPr/>
        </p:nvCxnSpPr>
        <p:spPr>
          <a:xfrm rot="10800000">
            <a:off x="7078884" y="2718244"/>
            <a:ext cx="0" cy="1761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2" name="Google Shape;382;p33"/>
          <p:cNvCxnSpPr/>
          <p:nvPr/>
        </p:nvCxnSpPr>
        <p:spPr>
          <a:xfrm rot="10800000">
            <a:off x="5195147" y="3060700"/>
            <a:ext cx="784500" cy="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83" name="Google Shape;383;p33"/>
          <p:cNvSpPr txBox="1"/>
          <p:nvPr/>
        </p:nvSpPr>
        <p:spPr>
          <a:xfrm>
            <a:off x="5937425" y="1949201"/>
            <a:ext cx="9174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009737"/>
                </a:solidFill>
                <a:latin typeface="Lato"/>
                <a:ea typeface="Lato"/>
                <a:cs typeface="Lato"/>
                <a:sym typeface="Lato"/>
              </a:rPr>
              <a:t>sin</a:t>
            </a:r>
            <a:r>
              <a:rPr b="1" baseline="30000" lang="it">
                <a:solidFill>
                  <a:srgbClr val="009737"/>
                </a:solidFill>
                <a:latin typeface="Lato"/>
                <a:ea typeface="Lato"/>
                <a:cs typeface="Lato"/>
                <a:sym typeface="Lato"/>
              </a:rPr>
              <a:t>2 </a:t>
            </a:r>
            <a:r>
              <a:rPr b="1" lang="it">
                <a:solidFill>
                  <a:srgbClr val="009737"/>
                </a:solidFill>
                <a:latin typeface="Lato"/>
                <a:ea typeface="Lato"/>
                <a:cs typeface="Lato"/>
                <a:sym typeface="Lato"/>
              </a:rPr>
              <a:t>2θ</a:t>
            </a:r>
            <a:r>
              <a:rPr b="1" baseline="-25000" lang="it">
                <a:solidFill>
                  <a:srgbClr val="009737"/>
                </a:solidFill>
                <a:latin typeface="Lato"/>
                <a:ea typeface="Lato"/>
                <a:cs typeface="Lato"/>
                <a:sym typeface="Lato"/>
              </a:rPr>
              <a:t>12</a:t>
            </a:r>
            <a:endParaRPr b="1" baseline="-25000">
              <a:solidFill>
                <a:srgbClr val="009737"/>
              </a:solidFill>
            </a:endParaRPr>
          </a:p>
        </p:txBody>
      </p:sp>
      <p:sp>
        <p:nvSpPr>
          <p:cNvPr id="384" name="Google Shape;384;p33"/>
          <p:cNvSpPr txBox="1"/>
          <p:nvPr/>
        </p:nvSpPr>
        <p:spPr>
          <a:xfrm>
            <a:off x="5239275" y="2962133"/>
            <a:ext cx="9174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009737"/>
                </a:solidFill>
                <a:latin typeface="Lato"/>
                <a:ea typeface="Lato"/>
                <a:cs typeface="Lato"/>
                <a:sym typeface="Lato"/>
              </a:rPr>
              <a:t>Δm</a:t>
            </a:r>
            <a:r>
              <a:rPr b="1" baseline="30000" lang="it">
                <a:solidFill>
                  <a:srgbClr val="009737"/>
                </a:solidFill>
                <a:latin typeface="Lato"/>
                <a:ea typeface="Lato"/>
                <a:cs typeface="Lato"/>
                <a:sym typeface="Lato"/>
              </a:rPr>
              <a:t>2 </a:t>
            </a:r>
            <a:r>
              <a:rPr b="1" baseline="-25000" lang="it">
                <a:solidFill>
                  <a:srgbClr val="009737"/>
                </a:solidFill>
                <a:latin typeface="Lato"/>
                <a:ea typeface="Lato"/>
                <a:cs typeface="Lato"/>
                <a:sym typeface="Lato"/>
              </a:rPr>
              <a:t>21</a:t>
            </a:r>
            <a:endParaRPr b="1" baseline="-25000">
              <a:solidFill>
                <a:srgbClr val="009737"/>
              </a:solidFill>
            </a:endParaRPr>
          </a:p>
        </p:txBody>
      </p:sp>
      <p:sp>
        <p:nvSpPr>
          <p:cNvPr id="385" name="Google Shape;385;p33"/>
          <p:cNvSpPr txBox="1"/>
          <p:nvPr/>
        </p:nvSpPr>
        <p:spPr>
          <a:xfrm>
            <a:off x="6797790" y="2806308"/>
            <a:ext cx="9174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|Δm</a:t>
            </a:r>
            <a:r>
              <a:rPr b="1" baseline="30000" lang="it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2 </a:t>
            </a:r>
            <a:r>
              <a:rPr b="1" baseline="-25000" lang="it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3ℓ</a:t>
            </a:r>
            <a:r>
              <a:rPr b="1" lang="it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|</a:t>
            </a:r>
            <a:endParaRPr b="1" baseline="-25000">
              <a:solidFill>
                <a:srgbClr val="FF00FF"/>
              </a:solidFill>
            </a:endParaRPr>
          </a:p>
        </p:txBody>
      </p:sp>
      <p:sp>
        <p:nvSpPr>
          <p:cNvPr id="386" name="Google Shape;386;p33"/>
          <p:cNvSpPr txBox="1"/>
          <p:nvPr/>
        </p:nvSpPr>
        <p:spPr>
          <a:xfrm>
            <a:off x="119550" y="2813200"/>
            <a:ext cx="33048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see A. Serafini’s talk</a:t>
            </a:r>
            <a:endParaRPr/>
          </a:p>
        </p:txBody>
      </p:sp>
      <p:pic>
        <p:nvPicPr>
          <p:cNvPr id="387" name="Google Shape;38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025" y="3854626"/>
            <a:ext cx="8136926" cy="11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3"/>
          <p:cNvSpPr/>
          <p:nvPr/>
        </p:nvSpPr>
        <p:spPr>
          <a:xfrm>
            <a:off x="5542000" y="3854625"/>
            <a:ext cx="1408800" cy="1158900"/>
          </a:xfrm>
          <a:prstGeom prst="roundRect">
            <a:avLst>
              <a:gd fmla="val 11557" name="adj"/>
            </a:avLst>
          </a:prstGeom>
          <a:solidFill>
            <a:srgbClr val="FF6D00">
              <a:alpha val="2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3"/>
          <p:cNvSpPr/>
          <p:nvPr/>
        </p:nvSpPr>
        <p:spPr>
          <a:xfrm>
            <a:off x="4148600" y="3854625"/>
            <a:ext cx="1354500" cy="1158900"/>
          </a:xfrm>
          <a:prstGeom prst="roundRect">
            <a:avLst>
              <a:gd fmla="val 11557" name="adj"/>
            </a:avLst>
          </a:prstGeom>
          <a:solidFill>
            <a:srgbClr val="FF6D00">
              <a:alpha val="2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3"/>
          <p:cNvSpPr txBox="1"/>
          <p:nvPr/>
        </p:nvSpPr>
        <p:spPr>
          <a:xfrm>
            <a:off x="181475" y="3590817"/>
            <a:ext cx="3428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>
                <a:solidFill>
                  <a:srgbClr val="666666"/>
                </a:solidFill>
                <a:uFill>
                  <a:noFill/>
                </a:uFill>
                <a:latin typeface="Corbel"/>
                <a:ea typeface="Corbel"/>
                <a:cs typeface="Corbel"/>
                <a:sym typeface="Corbe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Chin. Phys. C46 (2022) 12, 123001</a:t>
            </a:r>
            <a:endParaRPr i="1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Google Shape;87;p16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8" name="Google Shape;88;p16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Outline</a:t>
            </a:r>
            <a:endParaRPr b="1" sz="28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9" name="Google Shape;89;p16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6"/>
          <p:cNvSpPr txBox="1"/>
          <p:nvPr/>
        </p:nvSpPr>
        <p:spPr>
          <a:xfrm>
            <a:off x="483500" y="2190750"/>
            <a:ext cx="2794500" cy="10263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Flavor oscillation physics is entering its precision era</a:t>
            </a:r>
            <a:endParaRPr b="1"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4374850" y="1306850"/>
            <a:ext cx="4315800" cy="6057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sub-percentual measurement of mixing angles and mass splittings </a:t>
            </a:r>
            <a:endParaRPr/>
          </a:p>
        </p:txBody>
      </p:sp>
      <p:sp>
        <p:nvSpPr>
          <p:cNvPr id="93" name="Google Shape;93;p16"/>
          <p:cNvSpPr txBox="1"/>
          <p:nvPr/>
        </p:nvSpPr>
        <p:spPr>
          <a:xfrm>
            <a:off x="4374850" y="2074800"/>
            <a:ext cx="4315800" cy="689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determination of Neutrino Mass Ordering (NMO) with high statistical significance</a:t>
            </a:r>
            <a:endParaRPr/>
          </a:p>
        </p:txBody>
      </p:sp>
      <p:sp>
        <p:nvSpPr>
          <p:cNvPr id="94" name="Google Shape;94;p16"/>
          <p:cNvSpPr txBox="1"/>
          <p:nvPr/>
        </p:nvSpPr>
        <p:spPr>
          <a:xfrm>
            <a:off x="4374850" y="2970550"/>
            <a:ext cx="4315800" cy="485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is there any CP violation phase in leptonic sector?</a:t>
            </a:r>
            <a:endParaRPr/>
          </a:p>
        </p:txBody>
      </p:sp>
      <p:sp>
        <p:nvSpPr>
          <p:cNvPr id="95" name="Google Shape;95;p16"/>
          <p:cNvSpPr txBox="1"/>
          <p:nvPr/>
        </p:nvSpPr>
        <p:spPr>
          <a:xfrm>
            <a:off x="4374850" y="3662300"/>
            <a:ext cx="4315800" cy="6057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precision testing of 3𝜈 paradigm </a:t>
            </a:r>
            <a:b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→ unitarity mixing? sterile 𝜈? dark sector? </a:t>
            </a:r>
            <a:endParaRPr/>
          </a:p>
        </p:txBody>
      </p:sp>
      <p:cxnSp>
        <p:nvCxnSpPr>
          <p:cNvPr id="96" name="Google Shape;96;p16"/>
          <p:cNvCxnSpPr/>
          <p:nvPr/>
        </p:nvCxnSpPr>
        <p:spPr>
          <a:xfrm flipH="1" rot="10800000">
            <a:off x="3354200" y="1703700"/>
            <a:ext cx="858000" cy="102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7" name="Google Shape;97;p16"/>
          <p:cNvCxnSpPr/>
          <p:nvPr/>
        </p:nvCxnSpPr>
        <p:spPr>
          <a:xfrm>
            <a:off x="3354200" y="2922900"/>
            <a:ext cx="858000" cy="102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" name="Google Shape;98;p16"/>
          <p:cNvCxnSpPr/>
          <p:nvPr/>
        </p:nvCxnSpPr>
        <p:spPr>
          <a:xfrm>
            <a:off x="3354200" y="2846700"/>
            <a:ext cx="861600" cy="37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" name="Google Shape;99;p16"/>
          <p:cNvCxnSpPr/>
          <p:nvPr/>
        </p:nvCxnSpPr>
        <p:spPr>
          <a:xfrm flipH="1" rot="10800000">
            <a:off x="3354200" y="2430166"/>
            <a:ext cx="861600" cy="37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4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96" name="Google Shape;396;p34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7" name="Google Shape;397;p34"/>
          <p:cNvCxnSpPr/>
          <p:nvPr/>
        </p:nvCxnSpPr>
        <p:spPr>
          <a:xfrm>
            <a:off x="772900" y="714025"/>
            <a:ext cx="49392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8" name="Google Shape;398;p34"/>
          <p:cNvSpPr txBox="1"/>
          <p:nvPr/>
        </p:nvSpPr>
        <p:spPr>
          <a:xfrm>
            <a:off x="943067" y="227299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Accelerator</a:t>
            </a: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 𝜈: NOvA and T2K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99" name="Google Shape;3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47" y="74397"/>
            <a:ext cx="810200" cy="8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5950" y="732221"/>
            <a:ext cx="7091474" cy="3727829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4"/>
          <p:cNvSpPr txBox="1"/>
          <p:nvPr/>
        </p:nvSpPr>
        <p:spPr>
          <a:xfrm>
            <a:off x="5328650" y="4460050"/>
            <a:ext cx="30000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latin typeface="Corbel"/>
                <a:ea typeface="Corbel"/>
                <a:cs typeface="Corbel"/>
                <a:sym typeface="Corbel"/>
              </a:rPr>
              <a:t>L = 810 km, E</a:t>
            </a:r>
            <a:r>
              <a:rPr b="1" baseline="-25000" lang="it" sz="1800">
                <a:latin typeface="Corbel"/>
                <a:ea typeface="Corbel"/>
                <a:cs typeface="Corbel"/>
                <a:sym typeface="Corbel"/>
              </a:rPr>
              <a:t>peak</a:t>
            </a:r>
            <a:r>
              <a:rPr b="1" lang="it" sz="1800">
                <a:latin typeface="Corbel"/>
                <a:ea typeface="Corbel"/>
                <a:cs typeface="Corbel"/>
                <a:sym typeface="Corbel"/>
              </a:rPr>
              <a:t> = </a:t>
            </a:r>
            <a:r>
              <a:rPr b="1" lang="it" sz="1800">
                <a:latin typeface="Corbel"/>
                <a:ea typeface="Corbel"/>
                <a:cs typeface="Corbel"/>
                <a:sym typeface="Corbel"/>
              </a:rPr>
              <a:t>2 GeV</a:t>
            </a:r>
            <a:endParaRPr b="1"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02" name="Google Shape;402;p34"/>
          <p:cNvSpPr txBox="1"/>
          <p:nvPr/>
        </p:nvSpPr>
        <p:spPr>
          <a:xfrm>
            <a:off x="985250" y="4460050"/>
            <a:ext cx="30000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latin typeface="Corbel"/>
                <a:ea typeface="Corbel"/>
                <a:cs typeface="Corbel"/>
                <a:sym typeface="Corbel"/>
              </a:rPr>
              <a:t>L = 295 km, E</a:t>
            </a:r>
            <a:r>
              <a:rPr b="1" baseline="-25000" lang="it" sz="1800">
                <a:latin typeface="Corbel"/>
                <a:ea typeface="Corbel"/>
                <a:cs typeface="Corbel"/>
                <a:sym typeface="Corbel"/>
              </a:rPr>
              <a:t>peak</a:t>
            </a:r>
            <a:r>
              <a:rPr b="1" lang="it" sz="1800">
                <a:latin typeface="Corbel"/>
                <a:ea typeface="Corbel"/>
                <a:cs typeface="Corbel"/>
                <a:sym typeface="Corbel"/>
              </a:rPr>
              <a:t> = 0.6 GeV</a:t>
            </a:r>
            <a:endParaRPr b="1" sz="180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03" name="Google Shape;403;p34"/>
          <p:cNvPicPr preferRelativeResize="0"/>
          <p:nvPr/>
        </p:nvPicPr>
        <p:blipFill rotWithShape="1">
          <a:blip r:embed="rId4">
            <a:alphaModFix/>
          </a:blip>
          <a:srcRect b="81514" l="0" r="82558" t="0"/>
          <a:stretch/>
        </p:blipFill>
        <p:spPr>
          <a:xfrm>
            <a:off x="657425" y="808425"/>
            <a:ext cx="1915076" cy="1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4"/>
          <p:cNvPicPr preferRelativeResize="0"/>
          <p:nvPr/>
        </p:nvPicPr>
        <p:blipFill rotWithShape="1">
          <a:blip r:embed="rId4">
            <a:alphaModFix/>
          </a:blip>
          <a:srcRect b="78265" l="56649" r="28818" t="0"/>
          <a:stretch/>
        </p:blipFill>
        <p:spPr>
          <a:xfrm>
            <a:off x="4633573" y="884625"/>
            <a:ext cx="1526428" cy="120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5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10" name="Google Shape;410;p35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1" name="Google Shape;411;p35"/>
          <p:cNvCxnSpPr/>
          <p:nvPr/>
        </p:nvCxnSpPr>
        <p:spPr>
          <a:xfrm>
            <a:off x="772900" y="714025"/>
            <a:ext cx="49392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2" name="Google Shape;412;p35"/>
          <p:cNvSpPr txBox="1"/>
          <p:nvPr/>
        </p:nvSpPr>
        <p:spPr>
          <a:xfrm>
            <a:off x="943067" y="227299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Accelerator 𝜈: NOvA and T2K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13" name="Google Shape;4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47" y="74397"/>
            <a:ext cx="810200" cy="8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5"/>
          <p:cNvPicPr preferRelativeResize="0"/>
          <p:nvPr/>
        </p:nvPicPr>
        <p:blipFill>
          <a:blip r:embed="rId4">
            <a:alphaModFix amt="11000"/>
          </a:blip>
          <a:stretch>
            <a:fillRect/>
          </a:stretch>
        </p:blipFill>
        <p:spPr>
          <a:xfrm>
            <a:off x="1035950" y="732221"/>
            <a:ext cx="7091474" cy="372782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5"/>
          <p:cNvSpPr txBox="1"/>
          <p:nvPr/>
        </p:nvSpPr>
        <p:spPr>
          <a:xfrm>
            <a:off x="5328650" y="4460050"/>
            <a:ext cx="30000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rgbClr val="B7B7B7"/>
                </a:solidFill>
                <a:latin typeface="Corbel"/>
                <a:ea typeface="Corbel"/>
                <a:cs typeface="Corbel"/>
                <a:sym typeface="Corbel"/>
              </a:rPr>
              <a:t>L = 810 km, E</a:t>
            </a:r>
            <a:r>
              <a:rPr b="1" baseline="-25000" lang="it" sz="1800">
                <a:solidFill>
                  <a:srgbClr val="B7B7B7"/>
                </a:solidFill>
                <a:latin typeface="Corbel"/>
                <a:ea typeface="Corbel"/>
                <a:cs typeface="Corbel"/>
                <a:sym typeface="Corbel"/>
              </a:rPr>
              <a:t>peak</a:t>
            </a:r>
            <a:r>
              <a:rPr b="1" lang="it" sz="1800">
                <a:solidFill>
                  <a:srgbClr val="B7B7B7"/>
                </a:solidFill>
                <a:latin typeface="Corbel"/>
                <a:ea typeface="Corbel"/>
                <a:cs typeface="Corbel"/>
                <a:sym typeface="Corbel"/>
              </a:rPr>
              <a:t> = 2 GeV</a:t>
            </a:r>
            <a:endParaRPr b="1" sz="1800">
              <a:solidFill>
                <a:srgbClr val="B7B7B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6" name="Google Shape;416;p35"/>
          <p:cNvSpPr txBox="1"/>
          <p:nvPr/>
        </p:nvSpPr>
        <p:spPr>
          <a:xfrm>
            <a:off x="985250" y="4460050"/>
            <a:ext cx="30000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rgbClr val="B7B7B7"/>
                </a:solidFill>
                <a:latin typeface="Corbel"/>
                <a:ea typeface="Corbel"/>
                <a:cs typeface="Corbel"/>
                <a:sym typeface="Corbel"/>
              </a:rPr>
              <a:t>L = 295 km, E</a:t>
            </a:r>
            <a:r>
              <a:rPr b="1" baseline="-25000" lang="it" sz="1800">
                <a:solidFill>
                  <a:srgbClr val="B7B7B7"/>
                </a:solidFill>
                <a:latin typeface="Corbel"/>
                <a:ea typeface="Corbel"/>
                <a:cs typeface="Corbel"/>
                <a:sym typeface="Corbel"/>
              </a:rPr>
              <a:t>peak</a:t>
            </a:r>
            <a:r>
              <a:rPr b="1" lang="it" sz="1800">
                <a:solidFill>
                  <a:srgbClr val="B7B7B7"/>
                </a:solidFill>
                <a:latin typeface="Corbel"/>
                <a:ea typeface="Corbel"/>
                <a:cs typeface="Corbel"/>
                <a:sym typeface="Corbel"/>
              </a:rPr>
              <a:t> = 0.6 GeV</a:t>
            </a:r>
            <a:endParaRPr b="1" sz="1800">
              <a:solidFill>
                <a:srgbClr val="B7B7B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17" name="Google Shape;417;p35"/>
          <p:cNvPicPr preferRelativeResize="0"/>
          <p:nvPr/>
        </p:nvPicPr>
        <p:blipFill rotWithShape="1">
          <a:blip r:embed="rId4">
            <a:alphaModFix amt="11000"/>
          </a:blip>
          <a:srcRect b="81514" l="0" r="82558" t="0"/>
          <a:stretch/>
        </p:blipFill>
        <p:spPr>
          <a:xfrm>
            <a:off x="657425" y="808425"/>
            <a:ext cx="1915076" cy="1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5"/>
          <p:cNvPicPr preferRelativeResize="0"/>
          <p:nvPr/>
        </p:nvPicPr>
        <p:blipFill rotWithShape="1">
          <a:blip r:embed="rId4">
            <a:alphaModFix amt="11000"/>
          </a:blip>
          <a:srcRect b="78265" l="56649" r="28818" t="0"/>
          <a:stretch/>
        </p:blipFill>
        <p:spPr>
          <a:xfrm>
            <a:off x="4633573" y="884625"/>
            <a:ext cx="1526428" cy="12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9297" y="1049589"/>
            <a:ext cx="5709499" cy="2074183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0" name="Google Shape;420;p35"/>
          <p:cNvSpPr txBox="1"/>
          <p:nvPr/>
        </p:nvSpPr>
        <p:spPr>
          <a:xfrm>
            <a:off x="1652300" y="3386775"/>
            <a:ext cx="5709600" cy="810300"/>
          </a:xfrm>
          <a:prstGeom prst="rect">
            <a:avLst/>
          </a:prstGeom>
          <a:solidFill>
            <a:srgbClr val="FCE5CD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 LBL experiments, </a:t>
            </a:r>
            <a:r>
              <a:rPr b="1" lang="it" sz="2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matter effects are </a:t>
            </a:r>
            <a:r>
              <a:rPr b="1" lang="it" sz="2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“degenerate”</a:t>
            </a:r>
            <a:r>
              <a:rPr b="1" lang="it" sz="2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with NMO and CP violation effects.</a:t>
            </a:r>
            <a:endParaRPr b="1" sz="20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6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26" name="Google Shape;426;p36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7" name="Google Shape;427;p36"/>
          <p:cNvCxnSpPr/>
          <p:nvPr/>
        </p:nvCxnSpPr>
        <p:spPr>
          <a:xfrm>
            <a:off x="772900" y="714025"/>
            <a:ext cx="49392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8" name="Google Shape;428;p36"/>
          <p:cNvSpPr txBox="1"/>
          <p:nvPr/>
        </p:nvSpPr>
        <p:spPr>
          <a:xfrm>
            <a:off x="943067" y="227299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Accelerator 𝜈: NOvA and T2K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29" name="Google Shape;42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47" y="74397"/>
            <a:ext cx="810200" cy="8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6"/>
          <p:cNvSpPr txBox="1"/>
          <p:nvPr/>
        </p:nvSpPr>
        <p:spPr>
          <a:xfrm>
            <a:off x="5179075" y="982925"/>
            <a:ext cx="3748800" cy="24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044C97"/>
                </a:solidFill>
                <a:latin typeface="Corbel"/>
                <a:ea typeface="Corbel"/>
                <a:cs typeface="Corbel"/>
                <a:sym typeface="Corbel"/>
              </a:rPr>
              <a:t>NOvA</a:t>
            </a:r>
            <a:r>
              <a:rPr lang="it">
                <a:latin typeface="Corbel"/>
                <a:ea typeface="Corbel"/>
                <a:cs typeface="Corbel"/>
                <a:sym typeface="Corbel"/>
              </a:rPr>
              <a:t>: lower E and shorter L reduces the matter effects → less degenerate CPV values of δ</a:t>
            </a:r>
            <a:r>
              <a:rPr baseline="-25000" lang="it">
                <a:latin typeface="Corbel"/>
                <a:ea typeface="Corbel"/>
                <a:cs typeface="Corbel"/>
                <a:sym typeface="Corbel"/>
              </a:rPr>
              <a:t>CP</a:t>
            </a:r>
            <a:r>
              <a:rPr lang="it">
                <a:latin typeface="Corbel"/>
                <a:ea typeface="Corbel"/>
                <a:cs typeface="Corbel"/>
                <a:sym typeface="Corbel"/>
              </a:rPr>
              <a:t> 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990000"/>
                </a:solidFill>
                <a:latin typeface="Corbel"/>
                <a:ea typeface="Corbel"/>
                <a:cs typeface="Corbel"/>
                <a:sym typeface="Corbel"/>
              </a:rPr>
              <a:t>T2K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: higher E and longer L enhances the NMO dependent matter effects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orbel"/>
                <a:ea typeface="Corbel"/>
                <a:cs typeface="Corbel"/>
                <a:sym typeface="Corbel"/>
              </a:rPr>
              <a:t>→ impact on P(νµ → νe ) and P(anti-νµ → anti-νe ) differs for each experiment</a:t>
            </a:r>
            <a:endParaRPr b="1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31" name="Google Shape;43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825" y="891399"/>
            <a:ext cx="4818299" cy="40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9075" y="3170047"/>
            <a:ext cx="3024075" cy="120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7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38" name="Google Shape;438;p37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9" name="Google Shape;439;p37"/>
          <p:cNvCxnSpPr/>
          <p:nvPr/>
        </p:nvCxnSpPr>
        <p:spPr>
          <a:xfrm>
            <a:off x="772900" y="714025"/>
            <a:ext cx="49392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0" name="Google Shape;440;p37"/>
          <p:cNvSpPr txBox="1"/>
          <p:nvPr/>
        </p:nvSpPr>
        <p:spPr>
          <a:xfrm>
            <a:off x="943067" y="227299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NOvA and T2K joint analysis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41" name="Google Shape;44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47" y="74397"/>
            <a:ext cx="810200" cy="8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7"/>
          <p:cNvSpPr txBox="1"/>
          <p:nvPr/>
        </p:nvSpPr>
        <p:spPr>
          <a:xfrm>
            <a:off x="239850" y="995900"/>
            <a:ext cx="39264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Joint analysis lifts degeneracies of individual experiments. 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Based on Eur. Phys. J. C (2023) 83: 782 and Phys. Rev. D 110, 012005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8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8" name="Google Shape;448;p38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9" name="Google Shape;449;p38"/>
          <p:cNvCxnSpPr/>
          <p:nvPr/>
        </p:nvCxnSpPr>
        <p:spPr>
          <a:xfrm>
            <a:off x="772900" y="714025"/>
            <a:ext cx="49392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0" name="Google Shape;450;p38"/>
          <p:cNvSpPr txBox="1"/>
          <p:nvPr/>
        </p:nvSpPr>
        <p:spPr>
          <a:xfrm>
            <a:off x="943067" y="227299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NOvA and T2K joint analysis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47" y="74397"/>
            <a:ext cx="810200" cy="8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8"/>
          <p:cNvSpPr txBox="1"/>
          <p:nvPr/>
        </p:nvSpPr>
        <p:spPr>
          <a:xfrm>
            <a:off x="149550" y="2252050"/>
            <a:ext cx="4692000" cy="27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orbel"/>
                <a:ea typeface="Corbel"/>
                <a:cs typeface="Corbel"/>
                <a:sym typeface="Corbel"/>
              </a:rPr>
              <a:t>NMO: </a:t>
            </a:r>
            <a:endParaRPr b="1"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b="1" lang="it">
                <a:latin typeface="Corbel"/>
                <a:ea typeface="Corbel"/>
                <a:cs typeface="Corbel"/>
                <a:sym typeface="Corbel"/>
              </a:rPr>
              <a:t>Joint analysis flips the preference</a:t>
            </a:r>
            <a:r>
              <a:rPr lang="it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b="1" lang="it">
                <a:latin typeface="Corbel"/>
                <a:ea typeface="Corbel"/>
                <a:cs typeface="Corbel"/>
                <a:sym typeface="Corbel"/>
              </a:rPr>
              <a:t>for the IO: T2K and NOvA individually prefer NO</a:t>
            </a:r>
            <a:endParaRPr b="1"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Very weak preference for IO, Bayes factor 1.3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53" name="Google Shape;45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1550" y="1203425"/>
            <a:ext cx="4304900" cy="2776682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8"/>
          <p:cNvSpPr txBox="1"/>
          <p:nvPr/>
        </p:nvSpPr>
        <p:spPr>
          <a:xfrm>
            <a:off x="239850" y="995900"/>
            <a:ext cx="39264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Joint analysis lifts degeneracies of individual experiments. 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Based on Eur. Phys. J. C (2023) 83: 782 and Phys. Rev. D 110, 012005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9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60" name="Google Shape;460;p39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61" name="Google Shape;461;p39"/>
          <p:cNvCxnSpPr/>
          <p:nvPr/>
        </p:nvCxnSpPr>
        <p:spPr>
          <a:xfrm>
            <a:off x="772900" y="714025"/>
            <a:ext cx="49392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2" name="Google Shape;462;p39"/>
          <p:cNvSpPr txBox="1"/>
          <p:nvPr/>
        </p:nvSpPr>
        <p:spPr>
          <a:xfrm>
            <a:off x="943067" y="227299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NOvA and T2K joint analysis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63" name="Google Shape;46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47" y="74397"/>
            <a:ext cx="810200" cy="8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8675" y="74400"/>
            <a:ext cx="4095223" cy="48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9"/>
          <p:cNvSpPr txBox="1"/>
          <p:nvPr/>
        </p:nvSpPr>
        <p:spPr>
          <a:xfrm>
            <a:off x="149550" y="2325775"/>
            <a:ext cx="4692000" cy="27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NMO: </a:t>
            </a:r>
            <a:endParaRPr b="1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orbel"/>
              <a:buChar char="●"/>
            </a:pPr>
            <a:r>
              <a:rPr lang="it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Joint analysis flips the preference for the IO: T2K and NOvA individually prefer NO</a:t>
            </a:r>
            <a:endParaRPr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orbel"/>
              <a:buChar char="●"/>
            </a:pPr>
            <a:r>
              <a:rPr lang="it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Very weak preference for IO, Bayes factor 1.3</a:t>
            </a:r>
            <a:endParaRPr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δCP:</a:t>
            </a:r>
            <a:endParaRPr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Degeneracy between δCP and MO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NO: allows for a broad range of possible δCP 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IO: CP-conserving outside 3σ CIs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Char char="●"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Neither NMO points to δCP ~ +π/2 (outside 3σ CI) 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66" name="Google Shape;466;p39"/>
          <p:cNvSpPr txBox="1"/>
          <p:nvPr/>
        </p:nvSpPr>
        <p:spPr>
          <a:xfrm>
            <a:off x="239850" y="995900"/>
            <a:ext cx="39264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Joint analysis lifts degeneracies of individual experiments. 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Based on Eur. Phys. J. C (2023) 83: 782 and Phys. Rev. D 110, 012005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1" name="Google Shape;471;p40"/>
          <p:cNvCxnSpPr/>
          <p:nvPr/>
        </p:nvCxnSpPr>
        <p:spPr>
          <a:xfrm>
            <a:off x="257675" y="5616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2" name="Google Shape;472;p40"/>
          <p:cNvSpPr txBox="1"/>
          <p:nvPr/>
        </p:nvSpPr>
        <p:spPr>
          <a:xfrm>
            <a:off x="297300" y="271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An intense experimental effort</a:t>
            </a:r>
            <a:endParaRPr b="1" sz="28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73" name="Google Shape;473;p40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74" name="Google Shape;474;p40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5" name="Google Shape;47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724" y="3508627"/>
            <a:ext cx="991901" cy="991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648" y="2059050"/>
            <a:ext cx="1058655" cy="105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125" y="776716"/>
            <a:ext cx="848922" cy="848918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0"/>
          <p:cNvSpPr txBox="1"/>
          <p:nvPr/>
        </p:nvSpPr>
        <p:spPr>
          <a:xfrm>
            <a:off x="-33400" y="1643917"/>
            <a:ext cx="24579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Atmospheric 𝜈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79" name="Google Shape;479;p40"/>
          <p:cNvSpPr txBox="1"/>
          <p:nvPr/>
        </p:nvSpPr>
        <p:spPr>
          <a:xfrm>
            <a:off x="-104950" y="3031117"/>
            <a:ext cx="24579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Accelerator 𝜈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80" name="Google Shape;480;p40"/>
          <p:cNvSpPr txBox="1"/>
          <p:nvPr/>
        </p:nvSpPr>
        <p:spPr>
          <a:xfrm>
            <a:off x="-228600" y="4447317"/>
            <a:ext cx="24579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Reactor 𝜈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81" name="Google Shape;48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3275" y="1180851"/>
            <a:ext cx="2159175" cy="25026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2" name="Google Shape;482;p40"/>
          <p:cNvCxnSpPr/>
          <p:nvPr/>
        </p:nvCxnSpPr>
        <p:spPr>
          <a:xfrm>
            <a:off x="1879950" y="1331700"/>
            <a:ext cx="1040100" cy="77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3" name="Google Shape;483;p40"/>
          <p:cNvSpPr txBox="1"/>
          <p:nvPr/>
        </p:nvSpPr>
        <p:spPr>
          <a:xfrm>
            <a:off x="5028650" y="1283550"/>
            <a:ext cx="40956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latin typeface="Corbel"/>
                <a:ea typeface="Corbel"/>
                <a:cs typeface="Corbel"/>
                <a:sym typeface="Corbel"/>
              </a:rPr>
              <a:t>Global oscillations analysis </a:t>
            </a:r>
            <a:br>
              <a:rPr b="1" lang="it" sz="2000">
                <a:latin typeface="Corbel"/>
                <a:ea typeface="Corbel"/>
                <a:cs typeface="Corbel"/>
                <a:sym typeface="Corbel"/>
              </a:rPr>
            </a:br>
            <a:r>
              <a:rPr b="1" lang="it" sz="2000">
                <a:latin typeface="Corbel"/>
                <a:ea typeface="Corbel"/>
                <a:cs typeface="Corbel"/>
                <a:sym typeface="Corbel"/>
              </a:rPr>
              <a:t>of</a:t>
            </a:r>
            <a:r>
              <a:rPr b="1" lang="it" sz="20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𝜈 experiments</a:t>
            </a:r>
            <a:endParaRPr b="1" sz="1600"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484" name="Google Shape;484;p40"/>
          <p:cNvCxnSpPr/>
          <p:nvPr/>
        </p:nvCxnSpPr>
        <p:spPr>
          <a:xfrm flipH="1" rot="10800000">
            <a:off x="1788750" y="3280025"/>
            <a:ext cx="1040100" cy="77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5" name="Google Shape;485;p40"/>
          <p:cNvCxnSpPr/>
          <p:nvPr/>
        </p:nvCxnSpPr>
        <p:spPr>
          <a:xfrm>
            <a:off x="1809500" y="2670425"/>
            <a:ext cx="1019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6" name="Google Shape;486;p40"/>
          <p:cNvSpPr txBox="1"/>
          <p:nvPr/>
        </p:nvSpPr>
        <p:spPr>
          <a:xfrm>
            <a:off x="5044050" y="2043200"/>
            <a:ext cx="3906600" cy="16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latin typeface="Corbel"/>
                <a:ea typeface="Corbel"/>
                <a:cs typeface="Corbel"/>
                <a:sym typeface="Corbel"/>
              </a:rPr>
              <a:t>Recipes and Wizards:</a:t>
            </a:r>
            <a:endParaRPr sz="1500"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300"/>
              <a:buFont typeface="Lato"/>
              <a:buChar char="●"/>
            </a:pPr>
            <a:r>
              <a:rPr b="1" lang="it" sz="1300">
                <a:solidFill>
                  <a:srgbClr val="990000"/>
                </a:solidFill>
                <a:latin typeface="Corbel"/>
                <a:ea typeface="Corbel"/>
                <a:cs typeface="Corbel"/>
                <a:sym typeface="Corbel"/>
              </a:rPr>
              <a:t>Bari)</a:t>
            </a:r>
            <a:r>
              <a:rPr lang="it" sz="1300">
                <a:solidFill>
                  <a:srgbClr val="990000"/>
                </a:solidFill>
                <a:latin typeface="Corbel"/>
                <a:ea typeface="Corbel"/>
                <a:cs typeface="Corbel"/>
                <a:sym typeface="Corbel"/>
              </a:rPr>
              <a:t> Capozzi, </a:t>
            </a:r>
            <a:r>
              <a:rPr lang="it" sz="1300">
                <a:solidFill>
                  <a:srgbClr val="990000"/>
                </a:solidFill>
                <a:latin typeface="Corbel"/>
                <a:ea typeface="Corbel"/>
                <a:cs typeface="Corbel"/>
                <a:sym typeface="Corbel"/>
              </a:rPr>
              <a:t>Lisi et al, </a:t>
            </a:r>
            <a:r>
              <a:rPr i="1" lang="it" sz="1300">
                <a:solidFill>
                  <a:srgbClr val="990000"/>
                </a:solidFill>
                <a:latin typeface="Corbel"/>
                <a:ea typeface="Corbel"/>
                <a:cs typeface="Corbel"/>
                <a:sym typeface="Corbel"/>
              </a:rPr>
              <a:t>Neutrino masses and mixing: Entering the era of subpercent precision, </a:t>
            </a:r>
            <a:r>
              <a:rPr lang="it" sz="1300">
                <a:solidFill>
                  <a:srgbClr val="990000"/>
                </a:solidFill>
                <a:latin typeface="Corbel"/>
                <a:ea typeface="Corbel"/>
                <a:cs typeface="Corbel"/>
                <a:sym typeface="Corbel"/>
              </a:rPr>
              <a:t>https://arxiv.org/pdf/2503.07752</a:t>
            </a:r>
            <a:endParaRPr sz="1300">
              <a:solidFill>
                <a:srgbClr val="99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b="1" lang="it" sz="1300">
                <a:latin typeface="Corbel"/>
                <a:ea typeface="Corbel"/>
                <a:cs typeface="Corbel"/>
                <a:sym typeface="Corbel"/>
              </a:rPr>
              <a:t>NuFit)</a:t>
            </a:r>
            <a:r>
              <a:rPr lang="it" sz="130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Esteban et al., </a:t>
            </a:r>
            <a:r>
              <a:rPr lang="it" sz="1300">
                <a:latin typeface="Corbel"/>
                <a:ea typeface="Corbel"/>
                <a:cs typeface="Corbel"/>
                <a:sym typeface="Corbel"/>
              </a:rPr>
              <a:t>NuFit-6.0: updated global analysis of three-flavor neutrino oscillations, JHEP 12 (2024) 216, </a:t>
            </a:r>
            <a:endParaRPr sz="1300"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b="1" lang="it" sz="1300">
                <a:latin typeface="Corbel"/>
                <a:ea typeface="Corbel"/>
                <a:cs typeface="Corbel"/>
                <a:sym typeface="Corbel"/>
              </a:rPr>
              <a:t>Valencia)</a:t>
            </a:r>
            <a:r>
              <a:rPr lang="it" sz="1300">
                <a:latin typeface="Corbel"/>
                <a:ea typeface="Corbel"/>
                <a:cs typeface="Corbel"/>
                <a:sym typeface="Corbel"/>
              </a:rPr>
              <a:t> de Salas et al, JHEP 02 (2021) 071  https://globalfit.astroparticles.es/</a:t>
            </a:r>
            <a:endParaRPr sz="13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1" name="Google Shape;491;p41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2" name="Google Shape;492;p41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4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Adding ingredients to the g</a:t>
            </a:r>
            <a:r>
              <a:rPr b="1" lang="it" sz="24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lobal </a:t>
            </a:r>
            <a:r>
              <a:rPr b="1" lang="it" sz="24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analysis</a:t>
            </a:r>
            <a:endParaRPr b="1" sz="24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93" name="Google Shape;493;p41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94" name="Google Shape;494;p41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41"/>
          <p:cNvSpPr txBox="1"/>
          <p:nvPr/>
        </p:nvSpPr>
        <p:spPr>
          <a:xfrm>
            <a:off x="91800" y="4556900"/>
            <a:ext cx="4175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300">
                <a:solidFill>
                  <a:srgbClr val="999999"/>
                </a:solidFill>
                <a:latin typeface="Corbel"/>
                <a:ea typeface="Corbel"/>
                <a:cs typeface="Corbel"/>
                <a:sym typeface="Corbel"/>
              </a:rPr>
              <a:t>Capozzi, Lisi et al, https://arxiv.org/pdf/2503.07752</a:t>
            </a:r>
            <a:endParaRPr i="1">
              <a:solidFill>
                <a:srgbClr val="999999"/>
              </a:solidFill>
            </a:endParaRPr>
          </a:p>
        </p:txBody>
      </p:sp>
      <p:pic>
        <p:nvPicPr>
          <p:cNvPr id="496" name="Google Shape;496;p41"/>
          <p:cNvPicPr preferRelativeResize="0"/>
          <p:nvPr/>
        </p:nvPicPr>
        <p:blipFill rotWithShape="1">
          <a:blip r:embed="rId3">
            <a:alphaModFix/>
          </a:blip>
          <a:srcRect b="50426" l="0" r="0" t="0"/>
          <a:stretch/>
        </p:blipFill>
        <p:spPr>
          <a:xfrm>
            <a:off x="1296075" y="1261574"/>
            <a:ext cx="4183378" cy="219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1"/>
          <p:cNvPicPr preferRelativeResize="0"/>
          <p:nvPr/>
        </p:nvPicPr>
        <p:blipFill rotWithShape="1">
          <a:blip r:embed="rId3">
            <a:alphaModFix/>
          </a:blip>
          <a:srcRect b="0" l="50704" r="0" t="48178"/>
          <a:stretch/>
        </p:blipFill>
        <p:spPr>
          <a:xfrm>
            <a:off x="5470066" y="1192582"/>
            <a:ext cx="2062160" cy="229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1"/>
          <p:cNvSpPr txBox="1"/>
          <p:nvPr/>
        </p:nvSpPr>
        <p:spPr>
          <a:xfrm>
            <a:off x="546300" y="17682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Nσ</a:t>
            </a:r>
            <a:endParaRPr/>
          </a:p>
        </p:txBody>
      </p:sp>
      <p:sp>
        <p:nvSpPr>
          <p:cNvPr id="499" name="Google Shape;499;p41"/>
          <p:cNvSpPr txBox="1"/>
          <p:nvPr/>
        </p:nvSpPr>
        <p:spPr>
          <a:xfrm>
            <a:off x="1155900" y="23016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endParaRPr/>
          </a:p>
        </p:txBody>
      </p:sp>
      <p:sp>
        <p:nvSpPr>
          <p:cNvPr id="500" name="Google Shape;500;p41"/>
          <p:cNvSpPr txBox="1"/>
          <p:nvPr/>
        </p:nvSpPr>
        <p:spPr>
          <a:xfrm>
            <a:off x="1155900" y="190283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endParaRPr/>
          </a:p>
        </p:txBody>
      </p:sp>
      <p:sp>
        <p:nvSpPr>
          <p:cNvPr id="501" name="Google Shape;501;p41"/>
          <p:cNvSpPr txBox="1"/>
          <p:nvPr/>
        </p:nvSpPr>
        <p:spPr>
          <a:xfrm>
            <a:off x="1164783" y="149518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</a:t>
            </a:r>
            <a:endParaRPr/>
          </a:p>
        </p:txBody>
      </p:sp>
      <p:sp>
        <p:nvSpPr>
          <p:cNvPr id="502" name="Google Shape;502;p41"/>
          <p:cNvSpPr txBox="1"/>
          <p:nvPr/>
        </p:nvSpPr>
        <p:spPr>
          <a:xfrm>
            <a:off x="1164783" y="103798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</a:t>
            </a:r>
            <a:endParaRPr/>
          </a:p>
        </p:txBody>
      </p:sp>
      <p:sp>
        <p:nvSpPr>
          <p:cNvPr id="503" name="Google Shape;503;p41"/>
          <p:cNvSpPr txBox="1"/>
          <p:nvPr/>
        </p:nvSpPr>
        <p:spPr>
          <a:xfrm>
            <a:off x="1164783" y="271438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0</a:t>
            </a:r>
            <a:endParaRPr/>
          </a:p>
        </p:txBody>
      </p:sp>
      <p:sp>
        <p:nvSpPr>
          <p:cNvPr id="504" name="Google Shape;504;p41"/>
          <p:cNvSpPr txBox="1"/>
          <p:nvPr/>
        </p:nvSpPr>
        <p:spPr>
          <a:xfrm>
            <a:off x="3289500" y="2319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endParaRPr/>
          </a:p>
        </p:txBody>
      </p:sp>
      <p:sp>
        <p:nvSpPr>
          <p:cNvPr id="505" name="Google Shape;505;p41"/>
          <p:cNvSpPr txBox="1"/>
          <p:nvPr/>
        </p:nvSpPr>
        <p:spPr>
          <a:xfrm>
            <a:off x="3289500" y="19206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endParaRPr/>
          </a:p>
        </p:txBody>
      </p:sp>
      <p:sp>
        <p:nvSpPr>
          <p:cNvPr id="506" name="Google Shape;506;p41"/>
          <p:cNvSpPr txBox="1"/>
          <p:nvPr/>
        </p:nvSpPr>
        <p:spPr>
          <a:xfrm>
            <a:off x="3298383" y="15129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</a:t>
            </a:r>
            <a:endParaRPr/>
          </a:p>
        </p:txBody>
      </p:sp>
      <p:sp>
        <p:nvSpPr>
          <p:cNvPr id="507" name="Google Shape;507;p41"/>
          <p:cNvSpPr txBox="1"/>
          <p:nvPr/>
        </p:nvSpPr>
        <p:spPr>
          <a:xfrm>
            <a:off x="3298383" y="10557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</a:t>
            </a:r>
            <a:endParaRPr/>
          </a:p>
        </p:txBody>
      </p:sp>
      <p:sp>
        <p:nvSpPr>
          <p:cNvPr id="508" name="Google Shape;508;p41"/>
          <p:cNvSpPr txBox="1"/>
          <p:nvPr/>
        </p:nvSpPr>
        <p:spPr>
          <a:xfrm>
            <a:off x="3298383" y="27321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0</a:t>
            </a:r>
            <a:endParaRPr/>
          </a:p>
        </p:txBody>
      </p:sp>
      <p:sp>
        <p:nvSpPr>
          <p:cNvPr id="509" name="Google Shape;509;p41"/>
          <p:cNvSpPr txBox="1"/>
          <p:nvPr/>
        </p:nvSpPr>
        <p:spPr>
          <a:xfrm>
            <a:off x="5346900" y="2319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endParaRPr/>
          </a:p>
        </p:txBody>
      </p:sp>
      <p:sp>
        <p:nvSpPr>
          <p:cNvPr id="510" name="Google Shape;510;p41"/>
          <p:cNvSpPr txBox="1"/>
          <p:nvPr/>
        </p:nvSpPr>
        <p:spPr>
          <a:xfrm>
            <a:off x="5346900" y="19206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endParaRPr/>
          </a:p>
        </p:txBody>
      </p:sp>
      <p:sp>
        <p:nvSpPr>
          <p:cNvPr id="511" name="Google Shape;511;p41"/>
          <p:cNvSpPr txBox="1"/>
          <p:nvPr/>
        </p:nvSpPr>
        <p:spPr>
          <a:xfrm>
            <a:off x="5355783" y="15129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</a:t>
            </a:r>
            <a:endParaRPr/>
          </a:p>
        </p:txBody>
      </p:sp>
      <p:sp>
        <p:nvSpPr>
          <p:cNvPr id="512" name="Google Shape;512;p41"/>
          <p:cNvSpPr txBox="1"/>
          <p:nvPr/>
        </p:nvSpPr>
        <p:spPr>
          <a:xfrm>
            <a:off x="5355783" y="10557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</a:t>
            </a:r>
            <a:endParaRPr/>
          </a:p>
        </p:txBody>
      </p:sp>
      <p:sp>
        <p:nvSpPr>
          <p:cNvPr id="513" name="Google Shape;513;p41"/>
          <p:cNvSpPr txBox="1"/>
          <p:nvPr/>
        </p:nvSpPr>
        <p:spPr>
          <a:xfrm>
            <a:off x="5355783" y="27321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0</a:t>
            </a:r>
            <a:endParaRPr/>
          </a:p>
        </p:txBody>
      </p:sp>
      <p:sp>
        <p:nvSpPr>
          <p:cNvPr id="514" name="Google Shape;514;p41"/>
          <p:cNvSpPr txBox="1"/>
          <p:nvPr/>
        </p:nvSpPr>
        <p:spPr>
          <a:xfrm>
            <a:off x="2045100" y="791000"/>
            <a:ext cx="4569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9900FF"/>
                </a:solidFill>
                <a:latin typeface="Corbel"/>
                <a:ea typeface="Corbel"/>
                <a:cs typeface="Corbel"/>
                <a:sym typeface="Corbel"/>
              </a:rPr>
              <a:t>LBL Acc + Solar + KamLAND</a:t>
            </a:r>
            <a:endParaRPr b="1">
              <a:solidFill>
                <a:srgbClr val="9900FF"/>
              </a:solidFill>
            </a:endParaRPr>
          </a:p>
        </p:txBody>
      </p:sp>
      <p:pic>
        <p:nvPicPr>
          <p:cNvPr id="515" name="Google Shape;51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709" y="4221853"/>
            <a:ext cx="2575638" cy="3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1"/>
          <p:cNvSpPr txBox="1"/>
          <p:nvPr/>
        </p:nvSpPr>
        <p:spPr>
          <a:xfrm>
            <a:off x="139275" y="3605500"/>
            <a:ext cx="29892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Large (“atmospheric”) </a:t>
            </a:r>
            <a:b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mass splitting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517" name="Google Shape;517;p41"/>
          <p:cNvCxnSpPr>
            <a:stCxn id="516" idx="0"/>
          </p:cNvCxnSpPr>
          <p:nvPr/>
        </p:nvCxnSpPr>
        <p:spPr>
          <a:xfrm flipH="1" rot="10800000">
            <a:off x="1633875" y="3474400"/>
            <a:ext cx="160500" cy="13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8" name="Google Shape;518;p41"/>
          <p:cNvCxnSpPr/>
          <p:nvPr/>
        </p:nvCxnSpPr>
        <p:spPr>
          <a:xfrm rot="10800000">
            <a:off x="6520475" y="1155850"/>
            <a:ext cx="0" cy="180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19" name="Google Shape;519;p41"/>
          <p:cNvSpPr txBox="1"/>
          <p:nvPr/>
        </p:nvSpPr>
        <p:spPr>
          <a:xfrm>
            <a:off x="7813500" y="750950"/>
            <a:ext cx="954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200">
                <a:solidFill>
                  <a:srgbClr val="0F10D4"/>
                </a:solidFill>
                <a:latin typeface="Corbel"/>
                <a:ea typeface="Corbel"/>
                <a:cs typeface="Corbel"/>
                <a:sym typeface="Corbel"/>
              </a:rPr>
              <a:t>NO</a:t>
            </a:r>
            <a:br>
              <a:rPr b="1" lang="it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1" lang="it" sz="22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IO</a:t>
            </a:r>
            <a:endParaRPr b="1" sz="2000">
              <a:solidFill>
                <a:srgbClr val="FF0000"/>
              </a:solidFill>
            </a:endParaRPr>
          </a:p>
        </p:txBody>
      </p:sp>
      <p:sp>
        <p:nvSpPr>
          <p:cNvPr id="520" name="Google Shape;520;p41"/>
          <p:cNvSpPr txBox="1"/>
          <p:nvPr/>
        </p:nvSpPr>
        <p:spPr>
          <a:xfrm>
            <a:off x="4495800" y="3623625"/>
            <a:ext cx="39069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Char char="●"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IO favored at 2σ level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Char char="●"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θ</a:t>
            </a:r>
            <a:r>
              <a:rPr baseline="-25000"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23</a:t>
            </a: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octant ambiguity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Char char="●"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CP conservation in NO (δ ≃ nπ), inconsistent with it at &gt; 3σ in IO 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5" name="Google Shape;525;p42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6" name="Google Shape;526;p42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4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Adding ingredients to the global analysis</a:t>
            </a:r>
            <a:endParaRPr b="1" sz="24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527" name="Google Shape;527;p42"/>
          <p:cNvGrpSpPr/>
          <p:nvPr/>
        </p:nvGrpSpPr>
        <p:grpSpPr>
          <a:xfrm>
            <a:off x="1247399" y="1184599"/>
            <a:ext cx="6375599" cy="2294824"/>
            <a:chOff x="173025" y="1676759"/>
            <a:chExt cx="7327433" cy="2637426"/>
          </a:xfrm>
        </p:grpSpPr>
        <p:pic>
          <p:nvPicPr>
            <p:cNvPr id="528" name="Google Shape;528;p42"/>
            <p:cNvPicPr preferRelativeResize="0"/>
            <p:nvPr/>
          </p:nvPicPr>
          <p:blipFill rotWithShape="1">
            <a:blip r:embed="rId3">
              <a:alphaModFix/>
            </a:blip>
            <a:srcRect b="50000" l="0" r="0" t="0"/>
            <a:stretch/>
          </p:blipFill>
          <p:spPr>
            <a:xfrm>
              <a:off x="173025" y="1717250"/>
              <a:ext cx="4978051" cy="257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42"/>
            <p:cNvPicPr preferRelativeResize="0"/>
            <p:nvPr/>
          </p:nvPicPr>
          <p:blipFill rotWithShape="1">
            <a:blip r:embed="rId3">
              <a:alphaModFix/>
            </a:blip>
            <a:srcRect b="0" l="49799" r="0" t="48723"/>
            <a:stretch/>
          </p:blipFill>
          <p:spPr>
            <a:xfrm>
              <a:off x="5001407" y="1676759"/>
              <a:ext cx="2499051" cy="26374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0" name="Google Shape;530;p42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1" name="Google Shape;531;p42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42"/>
          <p:cNvSpPr txBox="1"/>
          <p:nvPr/>
        </p:nvSpPr>
        <p:spPr>
          <a:xfrm>
            <a:off x="91800" y="4556900"/>
            <a:ext cx="4175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300">
                <a:solidFill>
                  <a:srgbClr val="999999"/>
                </a:solidFill>
                <a:latin typeface="Corbel"/>
                <a:ea typeface="Corbel"/>
                <a:cs typeface="Corbel"/>
                <a:sym typeface="Corbel"/>
              </a:rPr>
              <a:t>Capozzi, Lisi et al, https://arxiv.org/pdf/2503.07752</a:t>
            </a:r>
            <a:endParaRPr i="1">
              <a:solidFill>
                <a:srgbClr val="999999"/>
              </a:solidFill>
            </a:endParaRPr>
          </a:p>
        </p:txBody>
      </p:sp>
      <p:sp>
        <p:nvSpPr>
          <p:cNvPr id="533" name="Google Shape;533;p42"/>
          <p:cNvSpPr txBox="1"/>
          <p:nvPr/>
        </p:nvSpPr>
        <p:spPr>
          <a:xfrm>
            <a:off x="546300" y="17682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Nσ</a:t>
            </a:r>
            <a:endParaRPr/>
          </a:p>
        </p:txBody>
      </p:sp>
      <p:sp>
        <p:nvSpPr>
          <p:cNvPr id="534" name="Google Shape;534;p42"/>
          <p:cNvSpPr txBox="1"/>
          <p:nvPr/>
        </p:nvSpPr>
        <p:spPr>
          <a:xfrm>
            <a:off x="1155900" y="23016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endParaRPr/>
          </a:p>
        </p:txBody>
      </p:sp>
      <p:sp>
        <p:nvSpPr>
          <p:cNvPr id="535" name="Google Shape;535;p42"/>
          <p:cNvSpPr txBox="1"/>
          <p:nvPr/>
        </p:nvSpPr>
        <p:spPr>
          <a:xfrm>
            <a:off x="1155900" y="190283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endParaRPr/>
          </a:p>
        </p:txBody>
      </p:sp>
      <p:sp>
        <p:nvSpPr>
          <p:cNvPr id="536" name="Google Shape;536;p42"/>
          <p:cNvSpPr txBox="1"/>
          <p:nvPr/>
        </p:nvSpPr>
        <p:spPr>
          <a:xfrm>
            <a:off x="1164783" y="149518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</a:t>
            </a:r>
            <a:endParaRPr/>
          </a:p>
        </p:txBody>
      </p:sp>
      <p:sp>
        <p:nvSpPr>
          <p:cNvPr id="537" name="Google Shape;537;p42"/>
          <p:cNvSpPr txBox="1"/>
          <p:nvPr/>
        </p:nvSpPr>
        <p:spPr>
          <a:xfrm>
            <a:off x="1164783" y="103798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</a:t>
            </a:r>
            <a:endParaRPr/>
          </a:p>
        </p:txBody>
      </p:sp>
      <p:sp>
        <p:nvSpPr>
          <p:cNvPr id="538" name="Google Shape;538;p42"/>
          <p:cNvSpPr txBox="1"/>
          <p:nvPr/>
        </p:nvSpPr>
        <p:spPr>
          <a:xfrm>
            <a:off x="1164783" y="271438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0</a:t>
            </a:r>
            <a:endParaRPr/>
          </a:p>
        </p:txBody>
      </p:sp>
      <p:sp>
        <p:nvSpPr>
          <p:cNvPr id="539" name="Google Shape;539;p42"/>
          <p:cNvSpPr txBox="1"/>
          <p:nvPr/>
        </p:nvSpPr>
        <p:spPr>
          <a:xfrm>
            <a:off x="3289500" y="2319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endParaRPr/>
          </a:p>
        </p:txBody>
      </p:sp>
      <p:sp>
        <p:nvSpPr>
          <p:cNvPr id="540" name="Google Shape;540;p42"/>
          <p:cNvSpPr txBox="1"/>
          <p:nvPr/>
        </p:nvSpPr>
        <p:spPr>
          <a:xfrm>
            <a:off x="3289500" y="19206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endParaRPr/>
          </a:p>
        </p:txBody>
      </p:sp>
      <p:sp>
        <p:nvSpPr>
          <p:cNvPr id="541" name="Google Shape;541;p42"/>
          <p:cNvSpPr txBox="1"/>
          <p:nvPr/>
        </p:nvSpPr>
        <p:spPr>
          <a:xfrm>
            <a:off x="3298383" y="15129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</a:t>
            </a:r>
            <a:endParaRPr/>
          </a:p>
        </p:txBody>
      </p:sp>
      <p:sp>
        <p:nvSpPr>
          <p:cNvPr id="542" name="Google Shape;542;p42"/>
          <p:cNvSpPr txBox="1"/>
          <p:nvPr/>
        </p:nvSpPr>
        <p:spPr>
          <a:xfrm>
            <a:off x="3298383" y="10557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</a:t>
            </a:r>
            <a:endParaRPr/>
          </a:p>
        </p:txBody>
      </p:sp>
      <p:sp>
        <p:nvSpPr>
          <p:cNvPr id="543" name="Google Shape;543;p42"/>
          <p:cNvSpPr txBox="1"/>
          <p:nvPr/>
        </p:nvSpPr>
        <p:spPr>
          <a:xfrm>
            <a:off x="3298383" y="27321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0</a:t>
            </a:r>
            <a:endParaRPr/>
          </a:p>
        </p:txBody>
      </p:sp>
      <p:sp>
        <p:nvSpPr>
          <p:cNvPr id="544" name="Google Shape;544;p42"/>
          <p:cNvSpPr txBox="1"/>
          <p:nvPr/>
        </p:nvSpPr>
        <p:spPr>
          <a:xfrm>
            <a:off x="5346900" y="2319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endParaRPr/>
          </a:p>
        </p:txBody>
      </p:sp>
      <p:sp>
        <p:nvSpPr>
          <p:cNvPr id="545" name="Google Shape;545;p42"/>
          <p:cNvSpPr txBox="1"/>
          <p:nvPr/>
        </p:nvSpPr>
        <p:spPr>
          <a:xfrm>
            <a:off x="5346900" y="19206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endParaRPr/>
          </a:p>
        </p:txBody>
      </p:sp>
      <p:sp>
        <p:nvSpPr>
          <p:cNvPr id="546" name="Google Shape;546;p42"/>
          <p:cNvSpPr txBox="1"/>
          <p:nvPr/>
        </p:nvSpPr>
        <p:spPr>
          <a:xfrm>
            <a:off x="5355783" y="15129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</a:t>
            </a:r>
            <a:endParaRPr/>
          </a:p>
        </p:txBody>
      </p:sp>
      <p:sp>
        <p:nvSpPr>
          <p:cNvPr id="547" name="Google Shape;547;p42"/>
          <p:cNvSpPr txBox="1"/>
          <p:nvPr/>
        </p:nvSpPr>
        <p:spPr>
          <a:xfrm>
            <a:off x="5355783" y="10557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</a:t>
            </a:r>
            <a:endParaRPr/>
          </a:p>
        </p:txBody>
      </p:sp>
      <p:sp>
        <p:nvSpPr>
          <p:cNvPr id="548" name="Google Shape;548;p42"/>
          <p:cNvSpPr txBox="1"/>
          <p:nvPr/>
        </p:nvSpPr>
        <p:spPr>
          <a:xfrm>
            <a:off x="5355783" y="27321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0</a:t>
            </a:r>
            <a:endParaRPr/>
          </a:p>
        </p:txBody>
      </p:sp>
      <p:sp>
        <p:nvSpPr>
          <p:cNvPr id="549" name="Google Shape;549;p42"/>
          <p:cNvSpPr txBox="1"/>
          <p:nvPr/>
        </p:nvSpPr>
        <p:spPr>
          <a:xfrm>
            <a:off x="1740300" y="791000"/>
            <a:ext cx="5905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LBL Acc + Solar + KamLAND </a:t>
            </a:r>
            <a:r>
              <a:rPr b="1" lang="it" sz="1600">
                <a:solidFill>
                  <a:srgbClr val="9900FF"/>
                </a:solidFill>
                <a:latin typeface="Corbel"/>
                <a:ea typeface="Corbel"/>
                <a:cs typeface="Corbel"/>
                <a:sym typeface="Corbel"/>
              </a:rPr>
              <a:t>+ short baseline reactors</a:t>
            </a:r>
            <a:endParaRPr b="1">
              <a:solidFill>
                <a:srgbClr val="9900FF"/>
              </a:solidFill>
            </a:endParaRPr>
          </a:p>
        </p:txBody>
      </p:sp>
      <p:cxnSp>
        <p:nvCxnSpPr>
          <p:cNvPr id="550" name="Google Shape;550;p42"/>
          <p:cNvCxnSpPr/>
          <p:nvPr/>
        </p:nvCxnSpPr>
        <p:spPr>
          <a:xfrm rot="10800000">
            <a:off x="6511592" y="1155850"/>
            <a:ext cx="0" cy="180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51" name="Google Shape;551;p42"/>
          <p:cNvSpPr txBox="1"/>
          <p:nvPr/>
        </p:nvSpPr>
        <p:spPr>
          <a:xfrm>
            <a:off x="7813500" y="727400"/>
            <a:ext cx="954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200">
                <a:solidFill>
                  <a:srgbClr val="0F10D4"/>
                </a:solidFill>
                <a:latin typeface="Corbel"/>
                <a:ea typeface="Corbel"/>
                <a:cs typeface="Corbel"/>
                <a:sym typeface="Corbel"/>
              </a:rPr>
              <a:t>NO</a:t>
            </a:r>
            <a:br>
              <a:rPr b="1" lang="it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1" lang="it" sz="22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IO</a:t>
            </a:r>
            <a:endParaRPr b="1" sz="2000">
              <a:solidFill>
                <a:srgbClr val="FF0000"/>
              </a:solidFill>
            </a:endParaRPr>
          </a:p>
        </p:txBody>
      </p:sp>
      <p:sp>
        <p:nvSpPr>
          <p:cNvPr id="552" name="Google Shape;552;p42"/>
          <p:cNvSpPr txBox="1"/>
          <p:nvPr/>
        </p:nvSpPr>
        <p:spPr>
          <a:xfrm>
            <a:off x="1086117" y="3579208"/>
            <a:ext cx="73077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Char char="●"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IO favored at 1.4σ level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Char char="●"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second θ</a:t>
            </a:r>
            <a:r>
              <a:rPr baseline="-25000"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23</a:t>
            </a: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octant is favored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Char char="●"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 strong indication for CP violation (sin δ &lt; 0 at almost 4σ). 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53" name="Google Shape;553;p42"/>
          <p:cNvSpPr/>
          <p:nvPr/>
        </p:nvSpPr>
        <p:spPr>
          <a:xfrm>
            <a:off x="6609325" y="2754825"/>
            <a:ext cx="322800" cy="322800"/>
          </a:xfrm>
          <a:prstGeom prst="ellipse">
            <a:avLst/>
          </a:prstGeom>
          <a:solidFill>
            <a:srgbClr val="FF6D00">
              <a:alpha val="20220"/>
            </a:srgbClr>
          </a:solidFill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42"/>
          <p:cNvSpPr/>
          <p:nvPr/>
        </p:nvSpPr>
        <p:spPr>
          <a:xfrm>
            <a:off x="4323325" y="1154625"/>
            <a:ext cx="322800" cy="322800"/>
          </a:xfrm>
          <a:prstGeom prst="ellipse">
            <a:avLst/>
          </a:prstGeom>
          <a:solidFill>
            <a:srgbClr val="FF6D00">
              <a:alpha val="20220"/>
            </a:srgbClr>
          </a:solidFill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43"/>
          <p:cNvGrpSpPr/>
          <p:nvPr/>
        </p:nvGrpSpPr>
        <p:grpSpPr>
          <a:xfrm>
            <a:off x="1223576" y="1184603"/>
            <a:ext cx="6358640" cy="2272281"/>
            <a:chOff x="370500" y="1211858"/>
            <a:chExt cx="7319719" cy="2615725"/>
          </a:xfrm>
        </p:grpSpPr>
        <p:pic>
          <p:nvPicPr>
            <p:cNvPr id="560" name="Google Shape;560;p43"/>
            <p:cNvPicPr preferRelativeResize="0"/>
            <p:nvPr/>
          </p:nvPicPr>
          <p:blipFill rotWithShape="1">
            <a:blip r:embed="rId3">
              <a:alphaModFix/>
            </a:blip>
            <a:srcRect b="50310" l="0" r="0" t="0"/>
            <a:stretch/>
          </p:blipFill>
          <p:spPr>
            <a:xfrm>
              <a:off x="370500" y="1261575"/>
              <a:ext cx="4976400" cy="2555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43"/>
            <p:cNvPicPr preferRelativeResize="0"/>
            <p:nvPr/>
          </p:nvPicPr>
          <p:blipFill rotWithShape="1">
            <a:blip r:embed="rId3">
              <a:alphaModFix/>
            </a:blip>
            <a:srcRect b="0" l="51566" r="0" t="49145"/>
            <a:stretch/>
          </p:blipFill>
          <p:spPr>
            <a:xfrm>
              <a:off x="5280019" y="1211858"/>
              <a:ext cx="2410200" cy="26157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62" name="Google Shape;562;p43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3" name="Google Shape;563;p43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4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Adding ingredients to the global analysis</a:t>
            </a:r>
            <a:endParaRPr b="1" sz="24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64" name="Google Shape;564;p43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65" name="Google Shape;565;p43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43"/>
          <p:cNvSpPr txBox="1"/>
          <p:nvPr/>
        </p:nvSpPr>
        <p:spPr>
          <a:xfrm>
            <a:off x="15600" y="4691533"/>
            <a:ext cx="4175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200">
                <a:solidFill>
                  <a:srgbClr val="999999"/>
                </a:solidFill>
                <a:latin typeface="Corbel"/>
                <a:ea typeface="Corbel"/>
                <a:cs typeface="Corbel"/>
                <a:sym typeface="Corbel"/>
              </a:rPr>
              <a:t>Capozzi, Lisi et al, https://arxiv.org/pdf/2503.07752</a:t>
            </a:r>
            <a:endParaRPr i="1" sz="1300">
              <a:solidFill>
                <a:srgbClr val="999999"/>
              </a:solidFill>
            </a:endParaRPr>
          </a:p>
        </p:txBody>
      </p:sp>
      <p:sp>
        <p:nvSpPr>
          <p:cNvPr id="567" name="Google Shape;567;p43"/>
          <p:cNvSpPr txBox="1"/>
          <p:nvPr/>
        </p:nvSpPr>
        <p:spPr>
          <a:xfrm>
            <a:off x="546300" y="17682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Nσ</a:t>
            </a:r>
            <a:endParaRPr/>
          </a:p>
        </p:txBody>
      </p:sp>
      <p:sp>
        <p:nvSpPr>
          <p:cNvPr id="568" name="Google Shape;568;p43"/>
          <p:cNvSpPr txBox="1"/>
          <p:nvPr/>
        </p:nvSpPr>
        <p:spPr>
          <a:xfrm>
            <a:off x="1155900" y="23016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endParaRPr/>
          </a:p>
        </p:txBody>
      </p:sp>
      <p:sp>
        <p:nvSpPr>
          <p:cNvPr id="569" name="Google Shape;569;p43"/>
          <p:cNvSpPr txBox="1"/>
          <p:nvPr/>
        </p:nvSpPr>
        <p:spPr>
          <a:xfrm>
            <a:off x="1155900" y="190283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endParaRPr/>
          </a:p>
        </p:txBody>
      </p:sp>
      <p:sp>
        <p:nvSpPr>
          <p:cNvPr id="570" name="Google Shape;570;p43"/>
          <p:cNvSpPr txBox="1"/>
          <p:nvPr/>
        </p:nvSpPr>
        <p:spPr>
          <a:xfrm>
            <a:off x="1164783" y="149518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</a:t>
            </a:r>
            <a:endParaRPr/>
          </a:p>
        </p:txBody>
      </p:sp>
      <p:sp>
        <p:nvSpPr>
          <p:cNvPr id="571" name="Google Shape;571;p43"/>
          <p:cNvSpPr txBox="1"/>
          <p:nvPr/>
        </p:nvSpPr>
        <p:spPr>
          <a:xfrm>
            <a:off x="1164783" y="103798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</a:t>
            </a:r>
            <a:endParaRPr/>
          </a:p>
        </p:txBody>
      </p:sp>
      <p:sp>
        <p:nvSpPr>
          <p:cNvPr id="572" name="Google Shape;572;p43"/>
          <p:cNvSpPr txBox="1"/>
          <p:nvPr/>
        </p:nvSpPr>
        <p:spPr>
          <a:xfrm>
            <a:off x="1164783" y="271438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0</a:t>
            </a:r>
            <a:endParaRPr/>
          </a:p>
        </p:txBody>
      </p:sp>
      <p:sp>
        <p:nvSpPr>
          <p:cNvPr id="573" name="Google Shape;573;p43"/>
          <p:cNvSpPr txBox="1"/>
          <p:nvPr/>
        </p:nvSpPr>
        <p:spPr>
          <a:xfrm>
            <a:off x="3289500" y="2319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endParaRPr/>
          </a:p>
        </p:txBody>
      </p:sp>
      <p:sp>
        <p:nvSpPr>
          <p:cNvPr id="574" name="Google Shape;574;p43"/>
          <p:cNvSpPr txBox="1"/>
          <p:nvPr/>
        </p:nvSpPr>
        <p:spPr>
          <a:xfrm>
            <a:off x="3289500" y="19206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endParaRPr/>
          </a:p>
        </p:txBody>
      </p:sp>
      <p:sp>
        <p:nvSpPr>
          <p:cNvPr id="575" name="Google Shape;575;p43"/>
          <p:cNvSpPr txBox="1"/>
          <p:nvPr/>
        </p:nvSpPr>
        <p:spPr>
          <a:xfrm>
            <a:off x="3298383" y="15129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</a:t>
            </a:r>
            <a:endParaRPr/>
          </a:p>
        </p:txBody>
      </p:sp>
      <p:sp>
        <p:nvSpPr>
          <p:cNvPr id="576" name="Google Shape;576;p43"/>
          <p:cNvSpPr txBox="1"/>
          <p:nvPr/>
        </p:nvSpPr>
        <p:spPr>
          <a:xfrm>
            <a:off x="3298383" y="10557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</a:t>
            </a:r>
            <a:endParaRPr/>
          </a:p>
        </p:txBody>
      </p:sp>
      <p:sp>
        <p:nvSpPr>
          <p:cNvPr id="577" name="Google Shape;577;p43"/>
          <p:cNvSpPr txBox="1"/>
          <p:nvPr/>
        </p:nvSpPr>
        <p:spPr>
          <a:xfrm>
            <a:off x="3298383" y="27321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0</a:t>
            </a:r>
            <a:endParaRPr/>
          </a:p>
        </p:txBody>
      </p:sp>
      <p:sp>
        <p:nvSpPr>
          <p:cNvPr id="578" name="Google Shape;578;p43"/>
          <p:cNvSpPr txBox="1"/>
          <p:nvPr/>
        </p:nvSpPr>
        <p:spPr>
          <a:xfrm>
            <a:off x="5346900" y="2319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endParaRPr/>
          </a:p>
        </p:txBody>
      </p:sp>
      <p:sp>
        <p:nvSpPr>
          <p:cNvPr id="579" name="Google Shape;579;p43"/>
          <p:cNvSpPr txBox="1"/>
          <p:nvPr/>
        </p:nvSpPr>
        <p:spPr>
          <a:xfrm>
            <a:off x="5346900" y="19206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endParaRPr/>
          </a:p>
        </p:txBody>
      </p:sp>
      <p:sp>
        <p:nvSpPr>
          <p:cNvPr id="580" name="Google Shape;580;p43"/>
          <p:cNvSpPr txBox="1"/>
          <p:nvPr/>
        </p:nvSpPr>
        <p:spPr>
          <a:xfrm>
            <a:off x="5355783" y="15129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</a:t>
            </a:r>
            <a:endParaRPr/>
          </a:p>
        </p:txBody>
      </p:sp>
      <p:sp>
        <p:nvSpPr>
          <p:cNvPr id="581" name="Google Shape;581;p43"/>
          <p:cNvSpPr txBox="1"/>
          <p:nvPr/>
        </p:nvSpPr>
        <p:spPr>
          <a:xfrm>
            <a:off x="5355783" y="10557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</a:t>
            </a:r>
            <a:endParaRPr/>
          </a:p>
        </p:txBody>
      </p:sp>
      <p:sp>
        <p:nvSpPr>
          <p:cNvPr id="582" name="Google Shape;582;p43"/>
          <p:cNvSpPr txBox="1"/>
          <p:nvPr/>
        </p:nvSpPr>
        <p:spPr>
          <a:xfrm>
            <a:off x="5355783" y="27321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0</a:t>
            </a:r>
            <a:endParaRPr/>
          </a:p>
        </p:txBody>
      </p:sp>
      <p:sp>
        <p:nvSpPr>
          <p:cNvPr id="583" name="Google Shape;583;p43"/>
          <p:cNvSpPr txBox="1"/>
          <p:nvPr/>
        </p:nvSpPr>
        <p:spPr>
          <a:xfrm>
            <a:off x="1054500" y="791000"/>
            <a:ext cx="6983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LBL Acc + Solar + KamLAND + short baseline reactors +</a:t>
            </a:r>
            <a:r>
              <a:rPr b="1" lang="it" sz="1600">
                <a:solidFill>
                  <a:srgbClr val="9900FF"/>
                </a:solidFill>
                <a:latin typeface="Corbel"/>
                <a:ea typeface="Corbel"/>
                <a:cs typeface="Corbel"/>
                <a:sym typeface="Corbel"/>
              </a:rPr>
              <a:t> SK+IC</a:t>
            </a:r>
            <a:endParaRPr b="1">
              <a:solidFill>
                <a:srgbClr val="9900FF"/>
              </a:solidFill>
            </a:endParaRPr>
          </a:p>
        </p:txBody>
      </p:sp>
      <p:cxnSp>
        <p:nvCxnSpPr>
          <p:cNvPr id="584" name="Google Shape;584;p43"/>
          <p:cNvCxnSpPr/>
          <p:nvPr/>
        </p:nvCxnSpPr>
        <p:spPr>
          <a:xfrm rot="10800000">
            <a:off x="6493825" y="1155850"/>
            <a:ext cx="0" cy="180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85" name="Google Shape;585;p43"/>
          <p:cNvSpPr txBox="1"/>
          <p:nvPr/>
        </p:nvSpPr>
        <p:spPr>
          <a:xfrm>
            <a:off x="7813500" y="903350"/>
            <a:ext cx="954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200">
                <a:solidFill>
                  <a:srgbClr val="0F10D4"/>
                </a:solidFill>
                <a:latin typeface="Corbel"/>
                <a:ea typeface="Corbel"/>
                <a:cs typeface="Corbel"/>
                <a:sym typeface="Corbel"/>
              </a:rPr>
              <a:t>NO</a:t>
            </a:r>
            <a:br>
              <a:rPr b="1" lang="it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1" lang="it" sz="22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IO</a:t>
            </a:r>
            <a:endParaRPr b="1" sz="2000">
              <a:solidFill>
                <a:srgbClr val="FF0000"/>
              </a:solidFill>
            </a:endParaRPr>
          </a:p>
        </p:txBody>
      </p:sp>
      <p:sp>
        <p:nvSpPr>
          <p:cNvPr id="586" name="Google Shape;586;p43"/>
          <p:cNvSpPr txBox="1"/>
          <p:nvPr/>
        </p:nvSpPr>
        <p:spPr>
          <a:xfrm>
            <a:off x="705117" y="3426808"/>
            <a:ext cx="73077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700"/>
              <a:buFont typeface="Corbel"/>
              <a:buChar char="●"/>
            </a:pPr>
            <a:r>
              <a:rPr b="1" lang="it" sz="1700">
                <a:solidFill>
                  <a:srgbClr val="9900FF"/>
                </a:solidFill>
                <a:latin typeface="Corbel"/>
                <a:ea typeface="Corbel"/>
                <a:cs typeface="Corbel"/>
                <a:sym typeface="Corbel"/>
              </a:rPr>
              <a:t>Different tendencies in global fit!</a:t>
            </a:r>
            <a:endParaRPr b="1" sz="1700">
              <a:solidFill>
                <a:srgbClr val="9900F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Char char="●"/>
            </a:pP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Δm</a:t>
            </a:r>
            <a:r>
              <a:rPr baseline="30000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precision 0.8%, sub-percentual for the first time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Char char="●"/>
            </a:pP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Flipped preference for MO: </a:t>
            </a:r>
            <a:r>
              <a:rPr b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</a:t>
            </a:r>
            <a:r>
              <a:rPr b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 favored at 2.2σ level</a:t>
            </a: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(</a:t>
            </a: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2.5σ in previous analysis) 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Char char="●"/>
            </a:pP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Flipped </a:t>
            </a: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θ</a:t>
            </a:r>
            <a:r>
              <a:rPr baseline="-25000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23</a:t>
            </a: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octant</a:t>
            </a: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: </a:t>
            </a:r>
            <a:r>
              <a:rPr b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first octant favored at 1</a:t>
            </a:r>
            <a:r>
              <a:rPr b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.1σ level</a:t>
            </a: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Char char="●"/>
            </a:pPr>
            <a:r>
              <a:rPr b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CP conservation disfavored at 1.2σ level</a:t>
            </a: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(1.6σ in previous analysis)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Google Shape;104;p17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5" name="Google Shape;105;p17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Outline</a:t>
            </a:r>
            <a:endParaRPr b="1" sz="28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6" name="Google Shape;106;p17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7"/>
          <p:cNvSpPr txBox="1"/>
          <p:nvPr/>
        </p:nvSpPr>
        <p:spPr>
          <a:xfrm>
            <a:off x="4374850" y="1306850"/>
            <a:ext cx="4315800" cy="6057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sub-percentual measurement of mixing angles and mass splittings </a:t>
            </a:r>
            <a:endParaRPr/>
          </a:p>
        </p:txBody>
      </p:sp>
      <p:sp>
        <p:nvSpPr>
          <p:cNvPr id="109" name="Google Shape;109;p17"/>
          <p:cNvSpPr txBox="1"/>
          <p:nvPr/>
        </p:nvSpPr>
        <p:spPr>
          <a:xfrm>
            <a:off x="4374850" y="2074800"/>
            <a:ext cx="4315800" cy="689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determination of Neutrino Mass Ordering (NMO) with high statistical significance</a:t>
            </a:r>
            <a:endParaRPr/>
          </a:p>
        </p:txBody>
      </p:sp>
      <p:sp>
        <p:nvSpPr>
          <p:cNvPr id="110" name="Google Shape;110;p17"/>
          <p:cNvSpPr txBox="1"/>
          <p:nvPr/>
        </p:nvSpPr>
        <p:spPr>
          <a:xfrm>
            <a:off x="4374850" y="2970550"/>
            <a:ext cx="4315800" cy="485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is there any CP violation phase in leptonic sector?</a:t>
            </a:r>
            <a:endParaRPr/>
          </a:p>
        </p:txBody>
      </p:sp>
      <p:sp>
        <p:nvSpPr>
          <p:cNvPr id="111" name="Google Shape;111;p17"/>
          <p:cNvSpPr txBox="1"/>
          <p:nvPr/>
        </p:nvSpPr>
        <p:spPr>
          <a:xfrm>
            <a:off x="4374850" y="3662300"/>
            <a:ext cx="4315800" cy="6057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precision testing of 3𝜈 paradigm </a:t>
            </a:r>
            <a:b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→ unitarity mixing? sterile 𝜈? dark sector? </a:t>
            </a:r>
            <a:endParaRPr/>
          </a:p>
        </p:txBody>
      </p:sp>
      <p:sp>
        <p:nvSpPr>
          <p:cNvPr id="112" name="Google Shape;112;p17"/>
          <p:cNvSpPr/>
          <p:nvPr/>
        </p:nvSpPr>
        <p:spPr>
          <a:xfrm>
            <a:off x="4157500" y="1198850"/>
            <a:ext cx="4761600" cy="3307200"/>
          </a:xfrm>
          <a:prstGeom prst="roundRect">
            <a:avLst>
              <a:gd fmla="val 6715" name="adj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 txBox="1"/>
          <p:nvPr/>
        </p:nvSpPr>
        <p:spPr>
          <a:xfrm>
            <a:off x="381000" y="1991825"/>
            <a:ext cx="2715300" cy="13875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Focus on the </a:t>
            </a:r>
            <a:r>
              <a:rPr b="1"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current status</a:t>
            </a: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and on challenges to be addressed in the </a:t>
            </a:r>
            <a:r>
              <a:rPr b="1"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very next years</a:t>
            </a:r>
            <a:endParaRPr b="1"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4" name="Google Shape;114;p17"/>
          <p:cNvSpPr/>
          <p:nvPr/>
        </p:nvSpPr>
        <p:spPr>
          <a:xfrm>
            <a:off x="3477225" y="2575775"/>
            <a:ext cx="364200" cy="245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1" name="Google Shape;591;p44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2" name="Google Shape;592;p44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7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NMO in the next future: synergies with JUNO</a:t>
            </a:r>
            <a:endParaRPr b="1" sz="27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3" name="Google Shape;593;p44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94" name="Google Shape;594;p44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5" name="Google Shape;59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00" y="1031675"/>
            <a:ext cx="4484801" cy="4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3976" y="821925"/>
            <a:ext cx="3927970" cy="3820025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44"/>
          <p:cNvSpPr txBox="1"/>
          <p:nvPr/>
        </p:nvSpPr>
        <p:spPr>
          <a:xfrm>
            <a:off x="155100" y="1625600"/>
            <a:ext cx="4677600" cy="17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MBL effective mass splitting for ν</a:t>
            </a:r>
            <a:r>
              <a:rPr b="1"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</a:t>
            </a: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disappearance, only linear combination of ∆m</a:t>
            </a:r>
            <a:r>
              <a:rPr b="1"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31</a:t>
            </a:r>
            <a:r>
              <a:rPr b="1"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and ∆m</a:t>
            </a:r>
            <a:r>
              <a:rPr b="1"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32</a:t>
            </a:r>
            <a:r>
              <a:rPr b="1"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determined by JUNO</a:t>
            </a:r>
            <a:endParaRPr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JUNO is expected to measure 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ee</a:t>
            </a:r>
            <a:r>
              <a:rPr lang="it">
                <a:latin typeface="Corbel"/>
                <a:ea typeface="Corbel"/>
                <a:cs typeface="Corbel"/>
                <a:sym typeface="Corbel"/>
              </a:rPr>
              <a:t> and 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21</a:t>
            </a:r>
            <a:r>
              <a:rPr lang="it">
                <a:latin typeface="Corbel"/>
                <a:ea typeface="Corbel"/>
                <a:cs typeface="Corbel"/>
                <a:sym typeface="Corbel"/>
              </a:rPr>
              <a:t> with 2σ errors smaller than in Figure, in few months of operation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8" name="Google Shape;598;p44"/>
          <p:cNvSpPr txBox="1"/>
          <p:nvPr/>
        </p:nvSpPr>
        <p:spPr>
          <a:xfrm>
            <a:off x="5222700" y="4633100"/>
            <a:ext cx="4175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300">
                <a:solidFill>
                  <a:srgbClr val="999999"/>
                </a:solidFill>
                <a:latin typeface="Corbel"/>
                <a:ea typeface="Corbel"/>
                <a:cs typeface="Corbel"/>
                <a:sym typeface="Corbel"/>
              </a:rPr>
              <a:t>Capozzi, Lisi et al, https://arxiv.org/pdf/2503.07752</a:t>
            </a:r>
            <a:endParaRPr i="1">
              <a:solidFill>
                <a:srgbClr val="999999"/>
              </a:solidFill>
            </a:endParaRPr>
          </a:p>
        </p:txBody>
      </p:sp>
      <p:pic>
        <p:nvPicPr>
          <p:cNvPr id="599" name="Google Shape;599;p44"/>
          <p:cNvPicPr preferRelativeResize="0"/>
          <p:nvPr/>
        </p:nvPicPr>
        <p:blipFill rotWithShape="1">
          <a:blip r:embed="rId3">
            <a:alphaModFix/>
          </a:blip>
          <a:srcRect b="0" l="24173" r="64931" t="0"/>
          <a:stretch/>
        </p:blipFill>
        <p:spPr>
          <a:xfrm>
            <a:off x="4139700" y="1040558"/>
            <a:ext cx="488599" cy="430875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44"/>
          <p:cNvSpPr txBox="1"/>
          <p:nvPr/>
        </p:nvSpPr>
        <p:spPr>
          <a:xfrm>
            <a:off x="4460858" y="1176150"/>
            <a:ext cx="48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01" name="Google Shape;60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4970912" y="2914088"/>
            <a:ext cx="512025" cy="35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44"/>
          <p:cNvSpPr txBox="1"/>
          <p:nvPr/>
        </p:nvSpPr>
        <p:spPr>
          <a:xfrm>
            <a:off x="1469907" y="1214233"/>
            <a:ext cx="48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3ℓ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3" name="Google Shape;603;p44"/>
          <p:cNvSpPr txBox="1"/>
          <p:nvPr/>
        </p:nvSpPr>
        <p:spPr>
          <a:xfrm>
            <a:off x="2353950" y="670505"/>
            <a:ext cx="2591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+1 for NO, -1 for IO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04" name="Google Shape;604;p44"/>
          <p:cNvSpPr/>
          <p:nvPr/>
        </p:nvSpPr>
        <p:spPr>
          <a:xfrm>
            <a:off x="2096350" y="1162850"/>
            <a:ext cx="222000" cy="222000"/>
          </a:xfrm>
          <a:prstGeom prst="ellipse">
            <a:avLst/>
          </a:prstGeom>
          <a:solidFill>
            <a:srgbClr val="FF6D00">
              <a:alpha val="2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44"/>
          <p:cNvSpPr/>
          <p:nvPr/>
        </p:nvSpPr>
        <p:spPr>
          <a:xfrm>
            <a:off x="2194050" y="887800"/>
            <a:ext cx="222005" cy="222005"/>
          </a:xfrm>
          <a:custGeom>
            <a:rect b="b" l="l" r="r" t="t"/>
            <a:pathLst>
              <a:path extrusionOk="0" h="12792" w="6396">
                <a:moveTo>
                  <a:pt x="0" y="12792"/>
                </a:moveTo>
                <a:cubicBezTo>
                  <a:pt x="676" y="8073"/>
                  <a:pt x="1874" y="1510"/>
                  <a:pt x="6396" y="0"/>
                </a:cubicBezTo>
              </a:path>
            </a:pathLst>
          </a:custGeom>
          <a:noFill/>
          <a:ln cap="flat" cmpd="sng" w="9525">
            <a:solidFill>
              <a:srgbClr val="FF6D00"/>
            </a:solidFill>
            <a:prstDash val="solid"/>
            <a:round/>
            <a:headEnd len="med" w="med" type="none"/>
            <a:tailEnd len="med" w="med" type="triangle"/>
          </a:ln>
        </p:spPr>
      </p:sp>
      <p:cxnSp>
        <p:nvCxnSpPr>
          <p:cNvPr id="606" name="Google Shape;606;p44"/>
          <p:cNvCxnSpPr/>
          <p:nvPr/>
        </p:nvCxnSpPr>
        <p:spPr>
          <a:xfrm>
            <a:off x="541950" y="1431200"/>
            <a:ext cx="0" cy="22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1" name="Google Shape;611;p45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2" name="Google Shape;612;p45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7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NMO in the next future: synergies with JUNO</a:t>
            </a:r>
            <a:endParaRPr b="1" sz="27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13" name="Google Shape;613;p45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14" name="Google Shape;614;p45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5" name="Google Shape;61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00" y="1031675"/>
            <a:ext cx="4484801" cy="4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3976" y="821925"/>
            <a:ext cx="3927970" cy="382002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5"/>
          <p:cNvSpPr txBox="1"/>
          <p:nvPr/>
        </p:nvSpPr>
        <p:spPr>
          <a:xfrm>
            <a:off x="155100" y="1625600"/>
            <a:ext cx="4839000" cy="17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5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∆m</a:t>
            </a:r>
            <a:r>
              <a:rPr baseline="30000" lang="it" sz="15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 sz="15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ee</a:t>
            </a:r>
            <a:r>
              <a:rPr lang="it" sz="15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&lt; 2.47 10</a:t>
            </a:r>
            <a:r>
              <a:rPr baseline="30000" lang="it" sz="15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-3</a:t>
            </a:r>
            <a:r>
              <a:rPr lang="it" sz="15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 eV</a:t>
            </a:r>
            <a:r>
              <a:rPr baseline="30000" lang="it" sz="15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 sz="15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: strong preference for NO (agreement)</a:t>
            </a:r>
            <a:endParaRPr sz="1500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500">
                <a:solidFill>
                  <a:srgbClr val="9900FF"/>
                </a:solidFill>
                <a:latin typeface="Corbel"/>
                <a:ea typeface="Corbel"/>
                <a:cs typeface="Corbel"/>
                <a:sym typeface="Corbel"/>
              </a:rPr>
              <a:t>2.47 10</a:t>
            </a:r>
            <a:r>
              <a:rPr baseline="30000" lang="it" sz="1500">
                <a:solidFill>
                  <a:srgbClr val="9900FF"/>
                </a:solidFill>
                <a:latin typeface="Corbel"/>
                <a:ea typeface="Corbel"/>
                <a:cs typeface="Corbel"/>
                <a:sym typeface="Corbel"/>
              </a:rPr>
              <a:t>-3</a:t>
            </a:r>
            <a:r>
              <a:rPr lang="it" sz="1500">
                <a:solidFill>
                  <a:srgbClr val="9900FF"/>
                </a:solidFill>
                <a:latin typeface="Corbel"/>
                <a:ea typeface="Corbel"/>
                <a:cs typeface="Corbel"/>
                <a:sym typeface="Corbel"/>
              </a:rPr>
              <a:t> eV</a:t>
            </a:r>
            <a:r>
              <a:rPr baseline="30000" lang="it" sz="1500">
                <a:solidFill>
                  <a:srgbClr val="9900FF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 sz="1500">
                <a:solidFill>
                  <a:srgbClr val="9900FF"/>
                </a:solidFill>
                <a:latin typeface="Corbel"/>
                <a:ea typeface="Corbel"/>
                <a:cs typeface="Corbel"/>
                <a:sym typeface="Corbel"/>
              </a:rPr>
              <a:t>&lt; ∆m</a:t>
            </a:r>
            <a:r>
              <a:rPr baseline="30000" lang="it" sz="1500">
                <a:solidFill>
                  <a:srgbClr val="9900FF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 sz="1500">
                <a:solidFill>
                  <a:srgbClr val="9900FF"/>
                </a:solidFill>
                <a:latin typeface="Corbel"/>
                <a:ea typeface="Corbel"/>
                <a:cs typeface="Corbel"/>
                <a:sym typeface="Corbel"/>
              </a:rPr>
              <a:t>ee</a:t>
            </a:r>
            <a:r>
              <a:rPr lang="it" sz="1500">
                <a:solidFill>
                  <a:srgbClr val="9900FF"/>
                </a:solidFill>
                <a:latin typeface="Corbel"/>
                <a:ea typeface="Corbel"/>
                <a:cs typeface="Corbel"/>
                <a:sym typeface="Corbel"/>
              </a:rPr>
              <a:t>&lt; 2.49 10</a:t>
            </a:r>
            <a:r>
              <a:rPr baseline="30000" lang="it" sz="1500">
                <a:solidFill>
                  <a:srgbClr val="9900FF"/>
                </a:solidFill>
                <a:latin typeface="Corbel"/>
                <a:ea typeface="Corbel"/>
                <a:cs typeface="Corbel"/>
                <a:sym typeface="Corbel"/>
              </a:rPr>
              <a:t>-3</a:t>
            </a:r>
            <a:r>
              <a:rPr lang="it" sz="1500">
                <a:solidFill>
                  <a:srgbClr val="9900FF"/>
                </a:solidFill>
                <a:latin typeface="Corbel"/>
                <a:ea typeface="Corbel"/>
                <a:cs typeface="Corbel"/>
                <a:sym typeface="Corbel"/>
              </a:rPr>
              <a:t> eV</a:t>
            </a:r>
            <a:r>
              <a:rPr baseline="30000" lang="it" sz="1500">
                <a:solidFill>
                  <a:srgbClr val="9900FF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 sz="1500">
                <a:solidFill>
                  <a:srgbClr val="9900FF"/>
                </a:solidFill>
                <a:latin typeface="Corbel"/>
                <a:ea typeface="Corbel"/>
                <a:cs typeface="Corbel"/>
                <a:sym typeface="Corbel"/>
              </a:rPr>
              <a:t>: ambiguity</a:t>
            </a:r>
            <a:endParaRPr sz="15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500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∆m</a:t>
            </a:r>
            <a:r>
              <a:rPr baseline="30000" lang="it" sz="1500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 sz="1500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ee</a:t>
            </a:r>
            <a:r>
              <a:rPr lang="it" sz="1500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&gt; 2.47 10</a:t>
            </a:r>
            <a:r>
              <a:rPr baseline="30000" lang="it" sz="1500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-3</a:t>
            </a:r>
            <a:r>
              <a:rPr lang="it" sz="1500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 eV</a:t>
            </a:r>
            <a:r>
              <a:rPr baseline="30000" lang="it" sz="1500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 sz="1500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: strong preference for IO (tension)</a:t>
            </a:r>
            <a:endParaRPr sz="15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Central values matters!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ee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central value by JUNO pointing to agreement/tension with pre-JUNO constraints 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18" name="Google Shape;618;p45"/>
          <p:cNvSpPr txBox="1"/>
          <p:nvPr/>
        </p:nvSpPr>
        <p:spPr>
          <a:xfrm>
            <a:off x="195900" y="4102150"/>
            <a:ext cx="4942500" cy="8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19" name="Google Shape;619;p45"/>
          <p:cNvSpPr txBox="1"/>
          <p:nvPr/>
        </p:nvSpPr>
        <p:spPr>
          <a:xfrm>
            <a:off x="5146500" y="4556900"/>
            <a:ext cx="4175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300">
                <a:solidFill>
                  <a:srgbClr val="999999"/>
                </a:solidFill>
                <a:latin typeface="Corbel"/>
                <a:ea typeface="Corbel"/>
                <a:cs typeface="Corbel"/>
                <a:sym typeface="Corbel"/>
              </a:rPr>
              <a:t>Capozzi, Lisi et al, https://arxiv.org/pdf/2503.07752</a:t>
            </a:r>
            <a:endParaRPr i="1">
              <a:solidFill>
                <a:srgbClr val="999999"/>
              </a:solidFill>
            </a:endParaRPr>
          </a:p>
        </p:txBody>
      </p:sp>
      <p:pic>
        <p:nvPicPr>
          <p:cNvPr id="620" name="Google Shape;620;p45"/>
          <p:cNvPicPr preferRelativeResize="0"/>
          <p:nvPr/>
        </p:nvPicPr>
        <p:blipFill rotWithShape="1">
          <a:blip r:embed="rId3">
            <a:alphaModFix/>
          </a:blip>
          <a:srcRect b="0" l="24173" r="64931" t="0"/>
          <a:stretch/>
        </p:blipFill>
        <p:spPr>
          <a:xfrm>
            <a:off x="4139700" y="1040558"/>
            <a:ext cx="488599" cy="4308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45"/>
          <p:cNvSpPr txBox="1"/>
          <p:nvPr/>
        </p:nvSpPr>
        <p:spPr>
          <a:xfrm>
            <a:off x="4460858" y="1176150"/>
            <a:ext cx="48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22" name="Google Shape;622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4970912" y="2914088"/>
            <a:ext cx="512025" cy="35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45"/>
          <p:cNvSpPr/>
          <p:nvPr/>
        </p:nvSpPr>
        <p:spPr>
          <a:xfrm>
            <a:off x="7320000" y="1093625"/>
            <a:ext cx="1323600" cy="3100200"/>
          </a:xfrm>
          <a:prstGeom prst="rect">
            <a:avLst/>
          </a:prstGeom>
          <a:solidFill>
            <a:srgbClr val="0047FF">
              <a:alpha val="20220"/>
            </a:srgbClr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45"/>
          <p:cNvSpPr/>
          <p:nvPr/>
        </p:nvSpPr>
        <p:spPr>
          <a:xfrm>
            <a:off x="6911345" y="1093625"/>
            <a:ext cx="405000" cy="3100200"/>
          </a:xfrm>
          <a:prstGeom prst="rect">
            <a:avLst/>
          </a:prstGeom>
          <a:solidFill>
            <a:srgbClr val="9F00E4">
              <a:alpha val="26780"/>
            </a:srgbClr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45"/>
          <p:cNvSpPr/>
          <p:nvPr/>
        </p:nvSpPr>
        <p:spPr>
          <a:xfrm>
            <a:off x="5567400" y="1093625"/>
            <a:ext cx="1323600" cy="3100200"/>
          </a:xfrm>
          <a:prstGeom prst="rect">
            <a:avLst/>
          </a:prstGeom>
          <a:solidFill>
            <a:srgbClr val="FF0000">
              <a:alpha val="20220"/>
            </a:srgbClr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45"/>
          <p:cNvSpPr txBox="1"/>
          <p:nvPr/>
        </p:nvSpPr>
        <p:spPr>
          <a:xfrm>
            <a:off x="1469907" y="1214233"/>
            <a:ext cx="48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3ℓ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7" name="Google Shape;627;p45"/>
          <p:cNvSpPr txBox="1"/>
          <p:nvPr/>
        </p:nvSpPr>
        <p:spPr>
          <a:xfrm>
            <a:off x="2353950" y="670505"/>
            <a:ext cx="2591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+1 for NO, -1 for IO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28" name="Google Shape;628;p45"/>
          <p:cNvSpPr/>
          <p:nvPr/>
        </p:nvSpPr>
        <p:spPr>
          <a:xfrm>
            <a:off x="2096350" y="1162850"/>
            <a:ext cx="222000" cy="222000"/>
          </a:xfrm>
          <a:prstGeom prst="ellipse">
            <a:avLst/>
          </a:prstGeom>
          <a:solidFill>
            <a:srgbClr val="FF6D00">
              <a:alpha val="2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45"/>
          <p:cNvSpPr/>
          <p:nvPr/>
        </p:nvSpPr>
        <p:spPr>
          <a:xfrm>
            <a:off x="2194050" y="887800"/>
            <a:ext cx="222005" cy="222005"/>
          </a:xfrm>
          <a:custGeom>
            <a:rect b="b" l="l" r="r" t="t"/>
            <a:pathLst>
              <a:path extrusionOk="0" h="12792" w="6396">
                <a:moveTo>
                  <a:pt x="0" y="12792"/>
                </a:moveTo>
                <a:cubicBezTo>
                  <a:pt x="676" y="8073"/>
                  <a:pt x="1874" y="1510"/>
                  <a:pt x="6396" y="0"/>
                </a:cubicBezTo>
              </a:path>
            </a:pathLst>
          </a:custGeom>
          <a:noFill/>
          <a:ln cap="flat" cmpd="sng" w="9525">
            <a:solidFill>
              <a:srgbClr val="FF6D00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4" name="Google Shape;634;p46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5" name="Google Shape;635;p46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Any anomalies?</a:t>
            </a:r>
            <a:endParaRPr b="1" sz="28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36" name="Google Shape;636;p46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37" name="Google Shape;637;p46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46"/>
          <p:cNvSpPr txBox="1"/>
          <p:nvPr/>
        </p:nvSpPr>
        <p:spPr>
          <a:xfrm>
            <a:off x="6473259" y="1336733"/>
            <a:ext cx="24579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Corbel"/>
                <a:ea typeface="Corbel"/>
                <a:cs typeface="Corbel"/>
                <a:sym typeface="Corbel"/>
              </a:rPr>
              <a:t>eV-scale sterile </a:t>
            </a:r>
            <a:r>
              <a:rPr lang="it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𝜈?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639" name="Google Shape;63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1073" y="3110225"/>
            <a:ext cx="916000" cy="9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46"/>
          <p:cNvSpPr txBox="1"/>
          <p:nvPr/>
        </p:nvSpPr>
        <p:spPr>
          <a:xfrm>
            <a:off x="3112188" y="4029117"/>
            <a:ext cx="24579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Corbel"/>
                <a:ea typeface="Corbel"/>
                <a:cs typeface="Corbel"/>
                <a:sym typeface="Corbel"/>
              </a:rPr>
              <a:t>Interplay with cosmology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41" name="Google Shape;641;p46"/>
          <p:cNvSpPr txBox="1"/>
          <p:nvPr/>
        </p:nvSpPr>
        <p:spPr>
          <a:xfrm>
            <a:off x="3209563" y="1956417"/>
            <a:ext cx="24579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Corbel"/>
                <a:ea typeface="Corbel"/>
                <a:cs typeface="Corbel"/>
                <a:sym typeface="Corbel"/>
              </a:rPr>
              <a:t>Unitarity of mixing matrix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42" name="Google Shape;642;p46"/>
          <p:cNvSpPr txBox="1"/>
          <p:nvPr/>
        </p:nvSpPr>
        <p:spPr>
          <a:xfrm>
            <a:off x="110750" y="2032625"/>
            <a:ext cx="22257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Corbel"/>
                <a:ea typeface="Corbel"/>
                <a:cs typeface="Corbel"/>
                <a:sym typeface="Corbel"/>
              </a:rPr>
              <a:t>New physics from oscillations? 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643" name="Google Shape;643;p46"/>
          <p:cNvCxnSpPr>
            <a:stCxn id="642" idx="3"/>
          </p:cNvCxnSpPr>
          <p:nvPr/>
        </p:nvCxnSpPr>
        <p:spPr>
          <a:xfrm flipH="1" rot="10800000">
            <a:off x="2336450" y="1862825"/>
            <a:ext cx="701700" cy="746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4" name="Google Shape;644;p46"/>
          <p:cNvCxnSpPr/>
          <p:nvPr/>
        </p:nvCxnSpPr>
        <p:spPr>
          <a:xfrm>
            <a:off x="2336450" y="2774075"/>
            <a:ext cx="701700" cy="746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45" name="Google Shape;64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7249" y="992475"/>
            <a:ext cx="2792605" cy="91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6" name="Google Shape;646;p46"/>
          <p:cNvCxnSpPr/>
          <p:nvPr/>
        </p:nvCxnSpPr>
        <p:spPr>
          <a:xfrm flipH="1" rot="10800000">
            <a:off x="6086625" y="1590975"/>
            <a:ext cx="593700" cy="2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47" name="Google Shape;647;p46"/>
          <p:cNvSpPr txBox="1"/>
          <p:nvPr/>
        </p:nvSpPr>
        <p:spPr>
          <a:xfrm>
            <a:off x="6473259" y="3394133"/>
            <a:ext cx="24579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Corbel"/>
                <a:ea typeface="Corbel"/>
                <a:cs typeface="Corbel"/>
                <a:sym typeface="Corbel"/>
              </a:rPr>
              <a:t>Neutrino masses:</a:t>
            </a:r>
            <a:br>
              <a:rPr lang="it" sz="1800">
                <a:latin typeface="Corbel"/>
                <a:ea typeface="Corbel"/>
                <a:cs typeface="Corbel"/>
                <a:sym typeface="Corbel"/>
              </a:rPr>
            </a:br>
            <a:r>
              <a:rPr lang="it" sz="1800">
                <a:latin typeface="Corbel"/>
                <a:ea typeface="Corbel"/>
                <a:cs typeface="Corbel"/>
                <a:sym typeface="Corbel"/>
              </a:rPr>
              <a:t>ΛCDM tension?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648" name="Google Shape;648;p46"/>
          <p:cNvCxnSpPr/>
          <p:nvPr/>
        </p:nvCxnSpPr>
        <p:spPr>
          <a:xfrm flipH="1" rot="10800000">
            <a:off x="6086625" y="3724575"/>
            <a:ext cx="593700" cy="2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49" name="Google Shape;649;p46"/>
          <p:cNvSpPr/>
          <p:nvPr/>
        </p:nvSpPr>
        <p:spPr>
          <a:xfrm>
            <a:off x="3855450" y="1662150"/>
            <a:ext cx="1403700" cy="200700"/>
          </a:xfrm>
          <a:prstGeom prst="roundRect">
            <a:avLst>
              <a:gd fmla="val 16667" name="adj"/>
            </a:avLst>
          </a:prstGeom>
          <a:solidFill>
            <a:srgbClr val="FF6D00">
              <a:alpha val="2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46"/>
          <p:cNvSpPr/>
          <p:nvPr/>
        </p:nvSpPr>
        <p:spPr>
          <a:xfrm>
            <a:off x="5507775" y="1662150"/>
            <a:ext cx="284700" cy="200700"/>
          </a:xfrm>
          <a:prstGeom prst="roundRect">
            <a:avLst>
              <a:gd fmla="val 16667" name="adj"/>
            </a:avLst>
          </a:prstGeom>
          <a:solidFill>
            <a:srgbClr val="FF6D00">
              <a:alpha val="2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46"/>
          <p:cNvSpPr/>
          <p:nvPr/>
        </p:nvSpPr>
        <p:spPr>
          <a:xfrm>
            <a:off x="3221775" y="1662150"/>
            <a:ext cx="284700" cy="200700"/>
          </a:xfrm>
          <a:prstGeom prst="roundRect">
            <a:avLst>
              <a:gd fmla="val 16667" name="adj"/>
            </a:avLst>
          </a:prstGeom>
          <a:solidFill>
            <a:srgbClr val="FF6D00">
              <a:alpha val="2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6" name="Google Shape;656;p47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7" name="Google Shape;657;p47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Sterile neutrinos</a:t>
            </a:r>
            <a:endParaRPr b="1" sz="28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58" name="Google Shape;658;p47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59" name="Google Shape;659;p47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47"/>
          <p:cNvSpPr txBox="1"/>
          <p:nvPr/>
        </p:nvSpPr>
        <p:spPr>
          <a:xfrm>
            <a:off x="135275" y="905675"/>
            <a:ext cx="5115000" cy="27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Global analyses disfavoured eV sterile neutrino oscillations already 20 years ago</a:t>
            </a:r>
            <a:b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endParaRPr sz="120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661" name="Google Shape;66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6850" y="791325"/>
            <a:ext cx="3508850" cy="401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6" name="Google Shape;666;p48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7" name="Google Shape;667;p48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Sterile neutrinos</a:t>
            </a:r>
            <a:r>
              <a:rPr b="1" lang="it" sz="29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: fading away?</a:t>
            </a:r>
            <a:endParaRPr b="1" sz="29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68" name="Google Shape;668;p48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69" name="Google Shape;669;p48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48"/>
          <p:cNvSpPr txBox="1"/>
          <p:nvPr/>
        </p:nvSpPr>
        <p:spPr>
          <a:xfrm>
            <a:off x="135275" y="905675"/>
            <a:ext cx="5115000" cy="27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Global analyses disfavoured eV sterile neutrino oscillations already 20 years ago</a:t>
            </a:r>
            <a:b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endParaRPr sz="120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671" name="Google Shape;67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6850" y="791325"/>
            <a:ext cx="3508850" cy="401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678" y="2146773"/>
            <a:ext cx="7059947" cy="8499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73" name="Google Shape;673;p48"/>
          <p:cNvSpPr/>
          <p:nvPr/>
        </p:nvSpPr>
        <p:spPr>
          <a:xfrm>
            <a:off x="5187975" y="4265992"/>
            <a:ext cx="3739800" cy="576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48"/>
          <p:cNvSpPr/>
          <p:nvPr/>
        </p:nvSpPr>
        <p:spPr>
          <a:xfrm>
            <a:off x="4237450" y="3056850"/>
            <a:ext cx="870575" cy="1483525"/>
          </a:xfrm>
          <a:custGeom>
            <a:rect b="b" l="l" r="r" t="t"/>
            <a:pathLst>
              <a:path extrusionOk="0" h="59341" w="34823">
                <a:moveTo>
                  <a:pt x="34823" y="59341"/>
                </a:moveTo>
                <a:cubicBezTo>
                  <a:pt x="24922" y="57543"/>
                  <a:pt x="17877" y="47552"/>
                  <a:pt x="12436" y="39087"/>
                </a:cubicBezTo>
                <a:cubicBezTo>
                  <a:pt x="5043" y="27586"/>
                  <a:pt x="0" y="13673"/>
                  <a:pt x="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sp>
      <p:sp>
        <p:nvSpPr>
          <p:cNvPr id="675" name="Google Shape;675;p48"/>
          <p:cNvSpPr txBox="1"/>
          <p:nvPr/>
        </p:nvSpPr>
        <p:spPr>
          <a:xfrm>
            <a:off x="214575" y="3393045"/>
            <a:ext cx="4903800" cy="11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 20 years…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Char char="●"/>
            </a:pP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reactor anomaly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: came and went away 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Char char="●"/>
            </a:pP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LSND/MiniBoone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: (largely) unsolved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Char char="●"/>
            </a:pP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Gallium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anomaly: unsolved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Char char="●"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Strong tension with </a:t>
            </a: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cosmology</a:t>
            </a:r>
            <a:endParaRPr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0" name="Google Shape;680;p49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1" name="Google Shape;681;p49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Sterile neutrinos: fading away?</a:t>
            </a:r>
            <a:endParaRPr b="1" sz="28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82" name="Google Shape;682;p49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83" name="Google Shape;683;p49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4" name="Google Shape;684;p49"/>
          <p:cNvGrpSpPr/>
          <p:nvPr/>
        </p:nvGrpSpPr>
        <p:grpSpPr>
          <a:xfrm>
            <a:off x="3807920" y="768721"/>
            <a:ext cx="5336282" cy="3902905"/>
            <a:chOff x="4265075" y="868625"/>
            <a:chExt cx="4782900" cy="3498167"/>
          </a:xfrm>
        </p:grpSpPr>
        <p:pic>
          <p:nvPicPr>
            <p:cNvPr id="685" name="Google Shape;685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65075" y="868625"/>
              <a:ext cx="4761726" cy="3467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6" name="Google Shape;686;p49"/>
            <p:cNvSpPr/>
            <p:nvPr/>
          </p:nvSpPr>
          <p:spPr>
            <a:xfrm>
              <a:off x="6556025" y="907058"/>
              <a:ext cx="2491800" cy="204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49"/>
            <p:cNvSpPr/>
            <p:nvPr/>
          </p:nvSpPr>
          <p:spPr>
            <a:xfrm>
              <a:off x="8554775" y="3973192"/>
              <a:ext cx="493200" cy="3936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8" name="Google Shape;688;p49"/>
          <p:cNvSpPr txBox="1"/>
          <p:nvPr/>
        </p:nvSpPr>
        <p:spPr>
          <a:xfrm>
            <a:off x="197475" y="1074475"/>
            <a:ext cx="3462600" cy="27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nlike a few years ago, sterile 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𝜈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no longer able to simultaneously explaining anomalies sharing the same channel.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New experimental data required, as upgraded VSBL reactor experiments (KATRIN, PROSPECT-II, JUNO-TAO, DANSS)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If 𝜈𝑒 → 𝜈𝑒 and 𝜈𝜇 → 𝜈𝑒 anomalies confirmed, new physics needed: extra sterile states + </a:t>
            </a:r>
            <a:r>
              <a:rPr i="1" lang="it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something else</a:t>
            </a:r>
            <a:r>
              <a:rPr i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(intense theoretical effort)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89" name="Google Shape;689;p49"/>
          <p:cNvSpPr txBox="1"/>
          <p:nvPr/>
        </p:nvSpPr>
        <p:spPr>
          <a:xfrm>
            <a:off x="4625950" y="4558309"/>
            <a:ext cx="4459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3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V. Brdar et al., JHEP 05 (2023) 143 [arXiv:2303.05528]</a:t>
            </a:r>
            <a:endParaRPr i="1" sz="130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4" name="Google Shape;694;p50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5" name="Google Shape;695;p50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Neutrino masses: tension with cosmology?</a:t>
            </a:r>
            <a:endParaRPr b="1" sz="28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96" name="Google Shape;696;p50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97" name="Google Shape;697;p50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8" name="Google Shape;69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196" y="1097225"/>
            <a:ext cx="4116804" cy="3249688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50"/>
          <p:cNvSpPr txBox="1"/>
          <p:nvPr/>
        </p:nvSpPr>
        <p:spPr>
          <a:xfrm>
            <a:off x="68700" y="990725"/>
            <a:ext cx="5186700" cy="3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</a:t>
            </a: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osmology provides tight constraints on the sum of neutrino masses Σ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 ΛCDM mode</a:t>
            </a: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l. Too tight?</a:t>
            </a:r>
            <a:endParaRPr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DESI (April 2024) + CMB Planck + CMB Atacama Telescope: </a:t>
            </a:r>
            <a:b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1" lang="it">
                <a:solidFill>
                  <a:srgbClr val="00B050"/>
                </a:solidFill>
                <a:latin typeface="Corbel"/>
                <a:ea typeface="Corbel"/>
                <a:cs typeface="Corbel"/>
                <a:sym typeface="Corbel"/>
              </a:rPr>
              <a:t>- Best fit value: Σ = 0 , and Σ &lt; 0.072 eV at 95% CL</a:t>
            </a:r>
            <a:endParaRPr b="1">
              <a:solidFill>
                <a:srgbClr val="00B05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 Relaxing the Σ &gt; 0 prior,negative neutrino masses are favored.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4" name="Google Shape;704;p51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5" name="Google Shape;705;p51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Neutrino masses: tension with cosmology?</a:t>
            </a:r>
            <a:endParaRPr b="1" sz="28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06" name="Google Shape;706;p51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07" name="Google Shape;707;p51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8" name="Google Shape;70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196" y="1097225"/>
            <a:ext cx="4116804" cy="3249688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51"/>
          <p:cNvSpPr txBox="1"/>
          <p:nvPr/>
        </p:nvSpPr>
        <p:spPr>
          <a:xfrm>
            <a:off x="68700" y="990725"/>
            <a:ext cx="5186700" cy="38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Cosmology provides tight constraints on the sum of neutrino masses Σ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 ΛCDM model. Too tight?</a:t>
            </a:r>
            <a:endParaRPr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DESI (April 2024) + CMB Planck + CMB Atacama Telescope: </a:t>
            </a:r>
            <a:b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1" lang="it">
                <a:solidFill>
                  <a:srgbClr val="00B050"/>
                </a:solidFill>
                <a:latin typeface="Corbel"/>
                <a:ea typeface="Corbel"/>
                <a:cs typeface="Corbel"/>
                <a:sym typeface="Corbel"/>
              </a:rPr>
              <a:t>- Best fit value: Σ = 0 , and Σ &lt; 0.072 eV at 95% CL</a:t>
            </a:r>
            <a:endParaRPr b="1">
              <a:solidFill>
                <a:srgbClr val="00B05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 Relaxing the Σ &gt; 0 prior,negative neutrino masses are favored.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Long list of possible interpretations: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●"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Undetected systematics in DESI BAO data?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●"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Non-standard cosmology?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●"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New physics beyond the ΛCDM model?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rbel"/>
              <a:buChar char="●"/>
            </a:pP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Exotic neutrino properties?</a:t>
            </a:r>
            <a:endParaRPr sz="13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direct mass determinations crucial ⇒ KATRIN and beyond</a:t>
            </a:r>
            <a:b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4" name="Google Shape;714;p52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5" name="Google Shape;715;p52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Summary &amp; hopes</a:t>
            </a:r>
            <a:endParaRPr b="1" sz="28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16" name="Google Shape;716;p52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17" name="Google Shape;717;p52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52"/>
          <p:cNvSpPr txBox="1"/>
          <p:nvPr/>
        </p:nvSpPr>
        <p:spPr>
          <a:xfrm>
            <a:off x="297300" y="990725"/>
            <a:ext cx="8124300" cy="3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Neutrino oscillation physics is entering an exciting era</a:t>
            </a:r>
            <a:endParaRPr b="1"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 multi-faceted experimental panorama: 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→ </a:t>
            </a: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several experiments/upgrades starting, other ones reaching maturity levels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→ a variety of designs and expertises required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Near-term hopes (very few years):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Char char="●"/>
            </a:pP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Synergies leading to NMO evidence (JUNO, NOvA+T2K, SK, IC…)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Char char="○"/>
            </a:pP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Also comparing indications by experiments in the same channel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Char char="●"/>
            </a:pP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Upcoming oscillation parameters measurements to probe mixing unitarity at fine levels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Char char="●"/>
            </a:pP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Interplay with cosmology (DESI, EUCLID?) to highlight possible tensions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3" name="Google Shape;723;p53"/>
          <p:cNvCxnSpPr/>
          <p:nvPr/>
        </p:nvCxnSpPr>
        <p:spPr>
          <a:xfrm>
            <a:off x="257675" y="219756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4" name="Google Shape;724;p53"/>
          <p:cNvSpPr txBox="1"/>
          <p:nvPr/>
        </p:nvSpPr>
        <p:spPr>
          <a:xfrm>
            <a:off x="373500" y="12633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4300">
                <a:solidFill>
                  <a:srgbClr val="4472C4"/>
                </a:solidFill>
                <a:latin typeface="Cabin"/>
                <a:ea typeface="Cabin"/>
                <a:cs typeface="Cabin"/>
                <a:sym typeface="Cabin"/>
              </a:rPr>
              <a:t>Thanks</a:t>
            </a:r>
            <a:endParaRPr b="1" sz="4300">
              <a:solidFill>
                <a:srgbClr val="4472C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25" name="Google Shape;725;p5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726" name="Google Shape;726;p53"/>
          <p:cNvSpPr/>
          <p:nvPr/>
        </p:nvSpPr>
        <p:spPr>
          <a:xfrm>
            <a:off x="0" y="4857750"/>
            <a:ext cx="8385900" cy="2856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Google Shape;119;p18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0" name="Google Shape;120;p18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An intense experimental effort</a:t>
            </a:r>
            <a:endParaRPr b="1" sz="28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1" name="Google Shape;121;p18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2" name="Google Shape;122;p18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8"/>
          <p:cNvSpPr txBox="1"/>
          <p:nvPr/>
        </p:nvSpPr>
        <p:spPr>
          <a:xfrm>
            <a:off x="297300" y="406675"/>
            <a:ext cx="8541900" cy="18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3868" y="858833"/>
            <a:ext cx="1027764" cy="102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1788" y="824250"/>
            <a:ext cx="1096932" cy="10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7125" y="932907"/>
            <a:ext cx="879616" cy="87961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/>
        </p:nvSpPr>
        <p:spPr>
          <a:xfrm>
            <a:off x="347600" y="1720117"/>
            <a:ext cx="24579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Atmospheric 𝜈</a:t>
            </a:r>
            <a:endParaRPr sz="17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3273500" y="1720117"/>
            <a:ext cx="24579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Accelerator 𝜈</a:t>
            </a:r>
            <a:endParaRPr sz="17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6158800" y="1720117"/>
            <a:ext cx="24579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Reactor 𝜈</a:t>
            </a:r>
            <a:endParaRPr sz="17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434163" y="3483175"/>
            <a:ext cx="17814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rbel"/>
              <a:buChar char="●"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KM3NeT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rbel"/>
              <a:buChar char="●"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IceCube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rbel"/>
              <a:buChar char="●"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(JUNO)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3478528" y="3483175"/>
            <a:ext cx="22791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rbel"/>
              <a:buChar char="●"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T2K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rbel"/>
              <a:buChar char="●"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NOvA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rbel"/>
              <a:buChar char="●"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(DUNE, HyperK)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6522882" y="3483175"/>
            <a:ext cx="28497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rbel"/>
              <a:buChar char="●"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(JUNO)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rbel"/>
              <a:buChar char="●"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KamLAND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rbel"/>
              <a:buChar char="●"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RENO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rbel"/>
              <a:buChar char="●"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+ short-baseline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6692825" y="2238225"/>
            <a:ext cx="2279100" cy="5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 ~1-10</a:t>
            </a:r>
            <a:r>
              <a:rPr baseline="30000"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km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E~MeV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3721025" y="2238225"/>
            <a:ext cx="2950800" cy="5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 ~10</a:t>
            </a:r>
            <a:r>
              <a:rPr baseline="30000"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-10</a:t>
            </a:r>
            <a:r>
              <a:rPr baseline="30000"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</a:t>
            </a: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km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E~10</a:t>
            </a:r>
            <a:r>
              <a:rPr baseline="30000"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</a:t>
            </a: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MeV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matter effects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2743600" y="1020825"/>
            <a:ext cx="879600" cy="5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+</a:t>
            </a:r>
            <a:endParaRPr b="1" sz="3400"/>
          </a:p>
        </p:txBody>
      </p:sp>
      <p:sp>
        <p:nvSpPr>
          <p:cNvPr id="136" name="Google Shape;136;p18"/>
          <p:cNvSpPr txBox="1"/>
          <p:nvPr/>
        </p:nvSpPr>
        <p:spPr>
          <a:xfrm>
            <a:off x="6020200" y="1020825"/>
            <a:ext cx="879600" cy="5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+</a:t>
            </a:r>
            <a:endParaRPr b="1" sz="3400"/>
          </a:p>
        </p:txBody>
      </p:sp>
      <p:sp>
        <p:nvSpPr>
          <p:cNvPr id="137" name="Google Shape;137;p18"/>
          <p:cNvSpPr txBox="1"/>
          <p:nvPr/>
        </p:nvSpPr>
        <p:spPr>
          <a:xfrm>
            <a:off x="711525" y="2238225"/>
            <a:ext cx="3141000" cy="5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 ~10</a:t>
            </a:r>
            <a:r>
              <a:rPr baseline="30000"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</a:t>
            </a: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-10</a:t>
            </a:r>
            <a:r>
              <a:rPr baseline="30000"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</a:t>
            </a: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km, </a:t>
            </a:r>
            <a:b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E~10</a:t>
            </a:r>
            <a:r>
              <a:rPr baseline="30000"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-10</a:t>
            </a:r>
            <a:r>
              <a:rPr baseline="30000"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</a:t>
            </a: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MeV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matter effects</a:t>
            </a:r>
            <a:endParaRPr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1" name="Google Shape;731;p54"/>
          <p:cNvCxnSpPr/>
          <p:nvPr/>
        </p:nvCxnSpPr>
        <p:spPr>
          <a:xfrm>
            <a:off x="257675" y="219756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2" name="Google Shape;732;p54"/>
          <p:cNvSpPr txBox="1"/>
          <p:nvPr/>
        </p:nvSpPr>
        <p:spPr>
          <a:xfrm>
            <a:off x="373500" y="12633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4300">
                <a:solidFill>
                  <a:srgbClr val="4472C4"/>
                </a:solidFill>
                <a:latin typeface="Cabin"/>
                <a:ea typeface="Cabin"/>
                <a:cs typeface="Cabin"/>
                <a:sym typeface="Cabin"/>
              </a:rPr>
              <a:t>Backup</a:t>
            </a:r>
            <a:endParaRPr b="1" sz="4300">
              <a:solidFill>
                <a:srgbClr val="4472C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33" name="Google Shape;733;p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734" name="Google Shape;734;p54"/>
          <p:cNvSpPr/>
          <p:nvPr/>
        </p:nvSpPr>
        <p:spPr>
          <a:xfrm>
            <a:off x="0" y="4857750"/>
            <a:ext cx="8385900" cy="2856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9" name="Google Shape;739;p55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0" name="Google Shape;740;p55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4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Global 3ν oscillation analysis: best-fit values and 1s ranges</a:t>
            </a:r>
            <a:endParaRPr b="1" sz="24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41" name="Google Shape;741;p55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42" name="Google Shape;742;p55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3" name="Google Shape;743;p55"/>
          <p:cNvGrpSpPr/>
          <p:nvPr/>
        </p:nvGrpSpPr>
        <p:grpSpPr>
          <a:xfrm>
            <a:off x="-65389" y="1074383"/>
            <a:ext cx="6809073" cy="3558713"/>
            <a:chOff x="1582625" y="1224425"/>
            <a:chExt cx="5685599" cy="2897975"/>
          </a:xfrm>
        </p:grpSpPr>
        <p:pic>
          <p:nvPicPr>
            <p:cNvPr id="744" name="Google Shape;744;p55"/>
            <p:cNvPicPr preferRelativeResize="0"/>
            <p:nvPr/>
          </p:nvPicPr>
          <p:blipFill rotWithShape="1">
            <a:blip r:embed="rId3">
              <a:alphaModFix/>
            </a:blip>
            <a:srcRect b="0" l="0" r="43133" t="0"/>
            <a:stretch/>
          </p:blipFill>
          <p:spPr>
            <a:xfrm>
              <a:off x="1582625" y="1224425"/>
              <a:ext cx="5026676" cy="2897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5" name="Google Shape;745;p55"/>
            <p:cNvPicPr preferRelativeResize="0"/>
            <p:nvPr/>
          </p:nvPicPr>
          <p:blipFill rotWithShape="1">
            <a:blip r:embed="rId3">
              <a:alphaModFix/>
            </a:blip>
            <a:srcRect b="0" l="90334" r="0" t="0"/>
            <a:stretch/>
          </p:blipFill>
          <p:spPr>
            <a:xfrm>
              <a:off x="6413899" y="1224425"/>
              <a:ext cx="854325" cy="2897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6" name="Google Shape;746;p55"/>
          <p:cNvSpPr txBox="1"/>
          <p:nvPr/>
        </p:nvSpPr>
        <p:spPr>
          <a:xfrm>
            <a:off x="320400" y="4556900"/>
            <a:ext cx="4175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300">
                <a:solidFill>
                  <a:srgbClr val="999999"/>
                </a:solidFill>
                <a:latin typeface="Corbel"/>
                <a:ea typeface="Corbel"/>
                <a:cs typeface="Corbel"/>
                <a:sym typeface="Corbel"/>
              </a:rPr>
              <a:t>Capozzi, Lisi et al, </a:t>
            </a:r>
            <a:r>
              <a:rPr i="1" lang="it" sz="1300">
                <a:solidFill>
                  <a:srgbClr val="999999"/>
                </a:solidFill>
                <a:latin typeface="Corbel"/>
                <a:ea typeface="Corbel"/>
                <a:cs typeface="Corbel"/>
                <a:sym typeface="Corbel"/>
              </a:rPr>
              <a:t>https://arxiv.org/pdf/2503.07752</a:t>
            </a:r>
            <a:endParaRPr i="1">
              <a:solidFill>
                <a:srgbClr val="999999"/>
              </a:solidFill>
            </a:endParaRPr>
          </a:p>
        </p:txBody>
      </p:sp>
      <p:pic>
        <p:nvPicPr>
          <p:cNvPr id="747" name="Google Shape;74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8798" y="2120823"/>
            <a:ext cx="2262800" cy="3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55"/>
          <p:cNvSpPr txBox="1"/>
          <p:nvPr/>
        </p:nvSpPr>
        <p:spPr>
          <a:xfrm>
            <a:off x="7101925" y="1490475"/>
            <a:ext cx="29892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Small (“solar”) </a:t>
            </a:r>
            <a:b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mass splitting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49" name="Google Shape;749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8359" y="3512553"/>
            <a:ext cx="2575638" cy="3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55"/>
          <p:cNvSpPr txBox="1"/>
          <p:nvPr/>
        </p:nvSpPr>
        <p:spPr>
          <a:xfrm>
            <a:off x="6339925" y="2896200"/>
            <a:ext cx="29892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Large</a:t>
            </a: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(“atmospheric”) </a:t>
            </a:r>
            <a:b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mass splitting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6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56" name="Google Shape;756;p56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7" name="Google Shape;75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300" y="109700"/>
            <a:ext cx="7157324" cy="4578949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56"/>
          <p:cNvSpPr txBox="1"/>
          <p:nvPr/>
        </p:nvSpPr>
        <p:spPr>
          <a:xfrm>
            <a:off x="181475" y="4688650"/>
            <a:ext cx="53436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Minakata et al, </a:t>
            </a:r>
            <a:r>
              <a:rPr i="1" lang="it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Phys.Rev.D 76 (2007) 053004</a:t>
            </a:r>
            <a:endParaRPr i="1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3" name="Google Shape;763;p57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4" name="Google Shape;764;p57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4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Global 3ν oscillation analysis: best-fit values and 1s ranges</a:t>
            </a:r>
            <a:endParaRPr b="1" sz="24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65" name="Google Shape;765;p57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66" name="Google Shape;766;p57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7" name="Google Shape;767;p57"/>
          <p:cNvGrpSpPr/>
          <p:nvPr/>
        </p:nvGrpSpPr>
        <p:grpSpPr>
          <a:xfrm>
            <a:off x="-65389" y="1074383"/>
            <a:ext cx="6809073" cy="3558713"/>
            <a:chOff x="1582625" y="1224425"/>
            <a:chExt cx="5685599" cy="2897975"/>
          </a:xfrm>
        </p:grpSpPr>
        <p:pic>
          <p:nvPicPr>
            <p:cNvPr id="768" name="Google Shape;768;p57"/>
            <p:cNvPicPr preferRelativeResize="0"/>
            <p:nvPr/>
          </p:nvPicPr>
          <p:blipFill rotWithShape="1">
            <a:blip r:embed="rId3">
              <a:alphaModFix/>
            </a:blip>
            <a:srcRect b="0" l="0" r="43133" t="0"/>
            <a:stretch/>
          </p:blipFill>
          <p:spPr>
            <a:xfrm>
              <a:off x="1582625" y="1224425"/>
              <a:ext cx="5026676" cy="2897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9" name="Google Shape;769;p57"/>
            <p:cNvPicPr preferRelativeResize="0"/>
            <p:nvPr/>
          </p:nvPicPr>
          <p:blipFill rotWithShape="1">
            <a:blip r:embed="rId3">
              <a:alphaModFix/>
            </a:blip>
            <a:srcRect b="0" l="90334" r="0" t="0"/>
            <a:stretch/>
          </p:blipFill>
          <p:spPr>
            <a:xfrm>
              <a:off x="6413899" y="1224425"/>
              <a:ext cx="854325" cy="2897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0" name="Google Shape;770;p57"/>
          <p:cNvSpPr/>
          <p:nvPr/>
        </p:nvSpPr>
        <p:spPr>
          <a:xfrm>
            <a:off x="5867450" y="2088567"/>
            <a:ext cx="548700" cy="435300"/>
          </a:xfrm>
          <a:prstGeom prst="roundRect">
            <a:avLst>
              <a:gd fmla="val 16667" name="adj"/>
            </a:avLst>
          </a:prstGeom>
          <a:solidFill>
            <a:srgbClr val="FF6D00">
              <a:alpha val="2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57"/>
          <p:cNvSpPr/>
          <p:nvPr/>
        </p:nvSpPr>
        <p:spPr>
          <a:xfrm>
            <a:off x="3429050" y="4145967"/>
            <a:ext cx="548700" cy="435300"/>
          </a:xfrm>
          <a:prstGeom prst="roundRect">
            <a:avLst>
              <a:gd fmla="val 16667" name="adj"/>
            </a:avLst>
          </a:prstGeom>
          <a:solidFill>
            <a:srgbClr val="FF6D00">
              <a:alpha val="2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57"/>
          <p:cNvSpPr/>
          <p:nvPr/>
        </p:nvSpPr>
        <p:spPr>
          <a:xfrm>
            <a:off x="4648250" y="3688775"/>
            <a:ext cx="1094700" cy="435300"/>
          </a:xfrm>
          <a:prstGeom prst="roundRect">
            <a:avLst>
              <a:gd fmla="val 16667" name="adj"/>
            </a:avLst>
          </a:prstGeom>
          <a:solidFill>
            <a:srgbClr val="FF6D00">
              <a:alpha val="2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57"/>
          <p:cNvSpPr txBox="1"/>
          <p:nvPr/>
        </p:nvSpPr>
        <p:spPr>
          <a:xfrm>
            <a:off x="6908575" y="2047900"/>
            <a:ext cx="18066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FF6D00"/>
                </a:solidFill>
                <a:latin typeface="Corbel"/>
                <a:ea typeface="Corbel"/>
                <a:cs typeface="Corbel"/>
                <a:sym typeface="Corbel"/>
              </a:rPr>
              <a:t>sub-percent era</a:t>
            </a:r>
            <a:endParaRPr b="1">
              <a:solidFill>
                <a:srgbClr val="FF6D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74" name="Google Shape;774;p57"/>
          <p:cNvSpPr txBox="1"/>
          <p:nvPr/>
        </p:nvSpPr>
        <p:spPr>
          <a:xfrm>
            <a:off x="6972150" y="4145966"/>
            <a:ext cx="18954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FF6D00"/>
                </a:solidFill>
                <a:latin typeface="Corbel"/>
                <a:ea typeface="Corbel"/>
                <a:cs typeface="Corbel"/>
                <a:sym typeface="Corbel"/>
              </a:rPr>
              <a:t>NO preference</a:t>
            </a:r>
            <a:endParaRPr b="1">
              <a:solidFill>
                <a:srgbClr val="FF6D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75" name="Google Shape;775;p57"/>
          <p:cNvSpPr txBox="1"/>
          <p:nvPr/>
        </p:nvSpPr>
        <p:spPr>
          <a:xfrm>
            <a:off x="6972050" y="3571900"/>
            <a:ext cx="18954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FF6D00"/>
                </a:solidFill>
                <a:latin typeface="Corbel"/>
                <a:ea typeface="Corbel"/>
                <a:cs typeface="Corbel"/>
                <a:sym typeface="Corbel"/>
              </a:rPr>
              <a:t>CP violation preference</a:t>
            </a:r>
            <a:endParaRPr b="1">
              <a:solidFill>
                <a:srgbClr val="FF6D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76" name="Google Shape;776;p57"/>
          <p:cNvSpPr txBox="1"/>
          <p:nvPr/>
        </p:nvSpPr>
        <p:spPr>
          <a:xfrm>
            <a:off x="91800" y="4556900"/>
            <a:ext cx="4175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300">
                <a:solidFill>
                  <a:srgbClr val="999999"/>
                </a:solidFill>
                <a:latin typeface="Corbel"/>
                <a:ea typeface="Corbel"/>
                <a:cs typeface="Corbel"/>
                <a:sym typeface="Corbel"/>
              </a:rPr>
              <a:t>Capozzi, Lisi et al, https://arxiv.org/pdf/2503.07752</a:t>
            </a:r>
            <a:endParaRPr i="1">
              <a:solidFill>
                <a:srgbClr val="999999"/>
              </a:solidFill>
            </a:endParaRPr>
          </a:p>
        </p:txBody>
      </p:sp>
      <p:cxnSp>
        <p:nvCxnSpPr>
          <p:cNvPr id="777" name="Google Shape;777;p57"/>
          <p:cNvCxnSpPr>
            <a:stCxn id="772" idx="3"/>
          </p:cNvCxnSpPr>
          <p:nvPr/>
        </p:nvCxnSpPr>
        <p:spPr>
          <a:xfrm>
            <a:off x="5742950" y="3906425"/>
            <a:ext cx="1211400" cy="0"/>
          </a:xfrm>
          <a:prstGeom prst="straightConnector1">
            <a:avLst/>
          </a:prstGeom>
          <a:noFill/>
          <a:ln cap="flat" cmpd="sng" w="19050">
            <a:solidFill>
              <a:srgbClr val="ED7D3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8" name="Google Shape;778;p57"/>
          <p:cNvCxnSpPr/>
          <p:nvPr/>
        </p:nvCxnSpPr>
        <p:spPr>
          <a:xfrm>
            <a:off x="6416150" y="2306217"/>
            <a:ext cx="462000" cy="0"/>
          </a:xfrm>
          <a:prstGeom prst="straightConnector1">
            <a:avLst/>
          </a:prstGeom>
          <a:noFill/>
          <a:ln cap="flat" cmpd="sng" w="19050">
            <a:solidFill>
              <a:srgbClr val="ED7D3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9" name="Google Shape;779;p57"/>
          <p:cNvCxnSpPr/>
          <p:nvPr/>
        </p:nvCxnSpPr>
        <p:spPr>
          <a:xfrm>
            <a:off x="3964425" y="4363625"/>
            <a:ext cx="2989800" cy="0"/>
          </a:xfrm>
          <a:prstGeom prst="straightConnector1">
            <a:avLst/>
          </a:prstGeom>
          <a:noFill/>
          <a:ln cap="flat" cmpd="sng" w="19050">
            <a:solidFill>
              <a:srgbClr val="ED7D3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4" name="Google Shape;784;p58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5" name="Google Shape;785;p58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700">
                <a:solidFill>
                  <a:schemeClr val="accent5"/>
                </a:solidFill>
                <a:latin typeface="Corbel"/>
                <a:ea typeface="Corbel"/>
                <a:cs typeface="Corbel"/>
                <a:sym typeface="Corbel"/>
              </a:rPr>
              <a:t>NMO</a:t>
            </a:r>
            <a:r>
              <a:rPr b="1" lang="it" sz="27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 hints in JUNO perspective</a:t>
            </a:r>
            <a:endParaRPr b="1" sz="27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86" name="Google Shape;786;p58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7" name="Google Shape;787;p58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58"/>
          <p:cNvSpPr txBox="1"/>
          <p:nvPr/>
        </p:nvSpPr>
        <p:spPr>
          <a:xfrm>
            <a:off x="97703" y="788050"/>
            <a:ext cx="88746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JUNO will contribute to the NO and IO discrimination in two ways: 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1) L/E oscillometry 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2) relative difference between 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ee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from JUNO 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and |∆m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| from other non-reactor data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789" name="Google Shape;78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350" y="3163725"/>
            <a:ext cx="4484801" cy="430875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58"/>
          <p:cNvSpPr txBox="1"/>
          <p:nvPr/>
        </p:nvSpPr>
        <p:spPr>
          <a:xfrm>
            <a:off x="4335150" y="2651705"/>
            <a:ext cx="2591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+1 for NO, -1 for IO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91" name="Google Shape;791;p58"/>
          <p:cNvSpPr/>
          <p:nvPr/>
        </p:nvSpPr>
        <p:spPr>
          <a:xfrm>
            <a:off x="4077550" y="3296450"/>
            <a:ext cx="222000" cy="222000"/>
          </a:xfrm>
          <a:prstGeom prst="ellipse">
            <a:avLst/>
          </a:prstGeom>
          <a:solidFill>
            <a:srgbClr val="FF6D00">
              <a:alpha val="2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58"/>
          <p:cNvSpPr/>
          <p:nvPr/>
        </p:nvSpPr>
        <p:spPr>
          <a:xfrm>
            <a:off x="4175250" y="2923600"/>
            <a:ext cx="159900" cy="319800"/>
          </a:xfrm>
          <a:custGeom>
            <a:rect b="b" l="l" r="r" t="t"/>
            <a:pathLst>
              <a:path extrusionOk="0" h="12792" w="6396">
                <a:moveTo>
                  <a:pt x="0" y="12792"/>
                </a:moveTo>
                <a:cubicBezTo>
                  <a:pt x="676" y="8073"/>
                  <a:pt x="1874" y="1510"/>
                  <a:pt x="6396" y="0"/>
                </a:cubicBezTo>
              </a:path>
            </a:pathLst>
          </a:custGeom>
          <a:noFill/>
          <a:ln cap="flat" cmpd="sng" w="9525">
            <a:solidFill>
              <a:srgbClr val="FF6D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793" name="Google Shape;793;p58"/>
          <p:cNvSpPr txBox="1"/>
          <p:nvPr/>
        </p:nvSpPr>
        <p:spPr>
          <a:xfrm>
            <a:off x="297300" y="1715638"/>
            <a:ext cx="8661300" cy="7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∆m</a:t>
            </a:r>
            <a:r>
              <a:rPr b="1"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="1"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ee </a:t>
            </a:r>
            <a:r>
              <a:rPr b="1" lang="it">
                <a:latin typeface="Corbel"/>
                <a:ea typeface="Corbel"/>
                <a:cs typeface="Corbel"/>
                <a:sym typeface="Corbel"/>
              </a:rPr>
              <a:t>: short distance effective mass splitting in the νe disappearance channel: </a:t>
            </a:r>
            <a:endParaRPr b="1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orbel"/>
                <a:ea typeface="Corbel"/>
                <a:cs typeface="Corbel"/>
                <a:sym typeface="Corbel"/>
              </a:rPr>
              <a:t>only linear combination of ∆m</a:t>
            </a:r>
            <a:r>
              <a:rPr b="1"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31</a:t>
            </a:r>
            <a:r>
              <a:rPr b="1" baseline="30000" lang="it"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="1" lang="it">
                <a:latin typeface="Corbel"/>
                <a:ea typeface="Corbel"/>
                <a:cs typeface="Corbel"/>
                <a:sym typeface="Corbel"/>
              </a:rPr>
              <a:t> and </a:t>
            </a: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∆m</a:t>
            </a:r>
            <a:r>
              <a:rPr b="1"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32</a:t>
            </a:r>
            <a:r>
              <a:rPr b="1"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="1" lang="it">
                <a:latin typeface="Corbel"/>
                <a:ea typeface="Corbel"/>
                <a:cs typeface="Corbel"/>
                <a:sym typeface="Corbel"/>
              </a:rPr>
              <a:t> to be determined by JUNO</a:t>
            </a:r>
            <a:endParaRPr b="1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94" name="Google Shape;794;p58"/>
          <p:cNvSpPr txBox="1"/>
          <p:nvPr/>
        </p:nvSpPr>
        <p:spPr>
          <a:xfrm>
            <a:off x="91800" y="4556900"/>
            <a:ext cx="4175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300">
                <a:solidFill>
                  <a:srgbClr val="999999"/>
                </a:solidFill>
                <a:latin typeface="Corbel"/>
                <a:ea typeface="Corbel"/>
                <a:cs typeface="Corbel"/>
                <a:sym typeface="Corbel"/>
              </a:rPr>
              <a:t>Capozzi, Lisi et al, https://arxiv.org/pdf/2503.07752</a:t>
            </a:r>
            <a:endParaRPr i="1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9" name="Google Shape;799;p59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00" name="Google Shape;800;p59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700">
                <a:solidFill>
                  <a:schemeClr val="accent5"/>
                </a:solidFill>
                <a:latin typeface="Corbel"/>
                <a:ea typeface="Corbel"/>
                <a:cs typeface="Corbel"/>
                <a:sym typeface="Corbel"/>
              </a:rPr>
              <a:t>NMO</a:t>
            </a:r>
            <a:r>
              <a:rPr b="1" lang="it" sz="27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 hints in JUNO perspective</a:t>
            </a:r>
            <a:endParaRPr b="1" sz="27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01" name="Google Shape;801;p59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02" name="Google Shape;802;p59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3" name="Google Shape;80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350" y="3163725"/>
            <a:ext cx="4484801" cy="430875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59"/>
          <p:cNvSpPr txBox="1"/>
          <p:nvPr/>
        </p:nvSpPr>
        <p:spPr>
          <a:xfrm>
            <a:off x="4628300" y="3739675"/>
            <a:ext cx="3393600" cy="8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±0.015 eV</a:t>
            </a:r>
            <a:r>
              <a:rPr baseline="30000" lang="it">
                <a:latin typeface="Corbel"/>
                <a:ea typeface="Corbel"/>
                <a:cs typeface="Corbel"/>
                <a:sym typeface="Corbel"/>
              </a:rPr>
              <a:t>2</a:t>
            </a:r>
            <a:br>
              <a:rPr lang="it">
                <a:latin typeface="Corbel"/>
                <a:ea typeface="Corbel"/>
                <a:cs typeface="Corbel"/>
                <a:sym typeface="Corbel"/>
              </a:rPr>
            </a:br>
            <a:r>
              <a:rPr lang="it">
                <a:latin typeface="Corbel"/>
                <a:ea typeface="Corbel"/>
                <a:cs typeface="Corbel"/>
                <a:sym typeface="Corbel"/>
              </a:rPr>
              <a:t>(0.6% diff. between 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ee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and |∆m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|)</a:t>
            </a:r>
            <a:r>
              <a:rPr lang="it">
                <a:latin typeface="Corbel"/>
                <a:ea typeface="Corbel"/>
                <a:cs typeface="Corbel"/>
                <a:sym typeface="Corbel"/>
              </a:rPr>
              <a:t> 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05" name="Google Shape;805;p59"/>
          <p:cNvSpPr txBox="1"/>
          <p:nvPr/>
        </p:nvSpPr>
        <p:spPr>
          <a:xfrm>
            <a:off x="4335150" y="2651705"/>
            <a:ext cx="2591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+1 for NO, -1 for IO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06" name="Google Shape;806;p59"/>
          <p:cNvSpPr/>
          <p:nvPr/>
        </p:nvSpPr>
        <p:spPr>
          <a:xfrm>
            <a:off x="4077550" y="3296450"/>
            <a:ext cx="222000" cy="222000"/>
          </a:xfrm>
          <a:prstGeom prst="ellipse">
            <a:avLst/>
          </a:prstGeom>
          <a:solidFill>
            <a:srgbClr val="FF6D00">
              <a:alpha val="2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59"/>
          <p:cNvSpPr/>
          <p:nvPr/>
        </p:nvSpPr>
        <p:spPr>
          <a:xfrm rot="-5400000">
            <a:off x="5090250" y="2411300"/>
            <a:ext cx="222000" cy="25317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59"/>
          <p:cNvSpPr/>
          <p:nvPr/>
        </p:nvSpPr>
        <p:spPr>
          <a:xfrm>
            <a:off x="4175250" y="2923600"/>
            <a:ext cx="159900" cy="319800"/>
          </a:xfrm>
          <a:custGeom>
            <a:rect b="b" l="l" r="r" t="t"/>
            <a:pathLst>
              <a:path extrusionOk="0" h="12792" w="6396">
                <a:moveTo>
                  <a:pt x="0" y="12792"/>
                </a:moveTo>
                <a:cubicBezTo>
                  <a:pt x="676" y="8073"/>
                  <a:pt x="1874" y="1510"/>
                  <a:pt x="6396" y="0"/>
                </a:cubicBezTo>
              </a:path>
            </a:pathLst>
          </a:custGeom>
          <a:noFill/>
          <a:ln cap="flat" cmpd="sng" w="9525">
            <a:solidFill>
              <a:srgbClr val="FF6D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09" name="Google Shape;809;p59"/>
          <p:cNvSpPr txBox="1"/>
          <p:nvPr/>
        </p:nvSpPr>
        <p:spPr>
          <a:xfrm>
            <a:off x="604125" y="2580850"/>
            <a:ext cx="3188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to</a:t>
            </a:r>
            <a:r>
              <a:rPr lang="it">
                <a:latin typeface="Corbel"/>
                <a:ea typeface="Corbel"/>
                <a:cs typeface="Corbel"/>
                <a:sym typeface="Corbel"/>
              </a:rPr>
              <a:t> be measured in JUNO at &lt; % level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10" name="Google Shape;810;p59"/>
          <p:cNvSpPr/>
          <p:nvPr/>
        </p:nvSpPr>
        <p:spPr>
          <a:xfrm rot="3524683">
            <a:off x="1715323" y="3057388"/>
            <a:ext cx="565896" cy="123505"/>
          </a:xfrm>
          <a:custGeom>
            <a:rect b="b" l="l" r="r" t="t"/>
            <a:pathLst>
              <a:path extrusionOk="0" h="3817" w="26650">
                <a:moveTo>
                  <a:pt x="26650" y="0"/>
                </a:moveTo>
                <a:cubicBezTo>
                  <a:pt x="18965" y="4611"/>
                  <a:pt x="8962" y="3553"/>
                  <a:pt x="0" y="35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11" name="Google Shape;811;p59"/>
          <p:cNvSpPr txBox="1"/>
          <p:nvPr/>
        </p:nvSpPr>
        <p:spPr>
          <a:xfrm>
            <a:off x="6708425" y="2449450"/>
            <a:ext cx="2059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can be measured in JUNO at &lt; % level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12" name="Google Shape;812;p59"/>
          <p:cNvSpPr/>
          <p:nvPr/>
        </p:nvSpPr>
        <p:spPr>
          <a:xfrm rot="8099428">
            <a:off x="6273281" y="2946046"/>
            <a:ext cx="565897" cy="123507"/>
          </a:xfrm>
          <a:custGeom>
            <a:rect b="b" l="l" r="r" t="t"/>
            <a:pathLst>
              <a:path extrusionOk="0" h="3817" w="26650">
                <a:moveTo>
                  <a:pt x="26650" y="0"/>
                </a:moveTo>
                <a:cubicBezTo>
                  <a:pt x="18965" y="4611"/>
                  <a:pt x="8962" y="3553"/>
                  <a:pt x="0" y="35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13" name="Google Shape;813;p59"/>
          <p:cNvSpPr/>
          <p:nvPr/>
        </p:nvSpPr>
        <p:spPr>
          <a:xfrm>
            <a:off x="6058750" y="3220250"/>
            <a:ext cx="548700" cy="319800"/>
          </a:xfrm>
          <a:prstGeom prst="ellipse">
            <a:avLst/>
          </a:prstGeom>
          <a:solidFill>
            <a:srgbClr val="2FFF91">
              <a:alpha val="2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59"/>
          <p:cNvSpPr/>
          <p:nvPr/>
        </p:nvSpPr>
        <p:spPr>
          <a:xfrm>
            <a:off x="2249150" y="3219263"/>
            <a:ext cx="548700" cy="319800"/>
          </a:xfrm>
          <a:prstGeom prst="ellipse">
            <a:avLst/>
          </a:prstGeom>
          <a:solidFill>
            <a:srgbClr val="9F00E4">
              <a:alpha val="26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59"/>
          <p:cNvSpPr txBox="1"/>
          <p:nvPr/>
        </p:nvSpPr>
        <p:spPr>
          <a:xfrm>
            <a:off x="297300" y="1715638"/>
            <a:ext cx="8661300" cy="7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∆m</a:t>
            </a:r>
            <a:r>
              <a:rPr b="1"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="1"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ee </a:t>
            </a:r>
            <a:r>
              <a:rPr b="1" lang="it">
                <a:latin typeface="Corbel"/>
                <a:ea typeface="Corbel"/>
                <a:cs typeface="Corbel"/>
                <a:sym typeface="Corbel"/>
              </a:rPr>
              <a:t>: only linear combination of ∆m</a:t>
            </a:r>
            <a:r>
              <a:rPr b="1"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31</a:t>
            </a:r>
            <a:r>
              <a:rPr b="1" baseline="30000" lang="it"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="1" lang="it">
                <a:latin typeface="Corbel"/>
                <a:ea typeface="Corbel"/>
                <a:cs typeface="Corbel"/>
                <a:sym typeface="Corbel"/>
              </a:rPr>
              <a:t> and </a:t>
            </a: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∆m</a:t>
            </a:r>
            <a:r>
              <a:rPr b="1"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32</a:t>
            </a:r>
            <a:r>
              <a:rPr b="1"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="1" lang="it">
                <a:latin typeface="Corbel"/>
                <a:ea typeface="Corbel"/>
                <a:cs typeface="Corbel"/>
                <a:sym typeface="Corbel"/>
              </a:rPr>
              <a:t> that can be determined </a:t>
            </a:r>
            <a:br>
              <a:rPr b="1" lang="it">
                <a:latin typeface="Corbel"/>
                <a:ea typeface="Corbel"/>
                <a:cs typeface="Corbel"/>
                <a:sym typeface="Corbel"/>
              </a:rPr>
            </a:br>
            <a:r>
              <a:rPr b="1" lang="it">
                <a:latin typeface="Corbel"/>
                <a:ea typeface="Corbel"/>
                <a:cs typeface="Corbel"/>
                <a:sym typeface="Corbel"/>
              </a:rPr>
              <a:t>by a MBL νe disappearance experiment as JUNO</a:t>
            </a:r>
            <a:endParaRPr b="1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16" name="Google Shape;816;p59"/>
          <p:cNvSpPr txBox="1"/>
          <p:nvPr/>
        </p:nvSpPr>
        <p:spPr>
          <a:xfrm>
            <a:off x="97703" y="788050"/>
            <a:ext cx="88746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JUNO will contribute to the NO and IO discrimination in two ways: 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1) L/E oscillometry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2) relative difference between 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ee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from JUNO and |∆m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| from other non-reactor data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1" name="Google Shape;821;p60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2" name="Google Shape;822;p60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7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NMO</a:t>
            </a:r>
            <a:r>
              <a:rPr b="1" lang="it" sz="27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 hints in JUNO perspective</a:t>
            </a:r>
            <a:endParaRPr b="1" sz="27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23" name="Google Shape;823;p60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24" name="Google Shape;824;p60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5" name="Google Shape;82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350" y="3163725"/>
            <a:ext cx="4484801" cy="430875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60"/>
          <p:cNvSpPr txBox="1"/>
          <p:nvPr/>
        </p:nvSpPr>
        <p:spPr>
          <a:xfrm>
            <a:off x="297300" y="1715638"/>
            <a:ext cx="8661300" cy="7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∆m</a:t>
            </a:r>
            <a:r>
              <a:rPr b="1"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="1"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ee </a:t>
            </a:r>
            <a:r>
              <a:rPr b="1" lang="it">
                <a:latin typeface="Corbel"/>
                <a:ea typeface="Corbel"/>
                <a:cs typeface="Corbel"/>
                <a:sym typeface="Corbel"/>
              </a:rPr>
              <a:t>: only linear combination of ∆m</a:t>
            </a:r>
            <a:r>
              <a:rPr b="1"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31</a:t>
            </a:r>
            <a:r>
              <a:rPr b="1" baseline="30000" lang="it"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="1" lang="it">
                <a:latin typeface="Corbel"/>
                <a:ea typeface="Corbel"/>
                <a:cs typeface="Corbel"/>
                <a:sym typeface="Corbel"/>
              </a:rPr>
              <a:t> and </a:t>
            </a:r>
            <a:r>
              <a:rPr b="1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∆m</a:t>
            </a:r>
            <a:r>
              <a:rPr b="1"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32</a:t>
            </a:r>
            <a:r>
              <a:rPr b="1"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="1" lang="it">
                <a:latin typeface="Corbel"/>
                <a:ea typeface="Corbel"/>
                <a:cs typeface="Corbel"/>
                <a:sym typeface="Corbel"/>
              </a:rPr>
              <a:t> that can be determined </a:t>
            </a:r>
            <a:br>
              <a:rPr b="1" lang="it">
                <a:latin typeface="Corbel"/>
                <a:ea typeface="Corbel"/>
                <a:cs typeface="Corbel"/>
                <a:sym typeface="Corbel"/>
              </a:rPr>
            </a:br>
            <a:r>
              <a:rPr b="1" lang="it">
                <a:latin typeface="Corbel"/>
                <a:ea typeface="Corbel"/>
                <a:cs typeface="Corbel"/>
                <a:sym typeface="Corbel"/>
              </a:rPr>
              <a:t>by a MBL νe disappearance experiment as JUNO</a:t>
            </a:r>
            <a:endParaRPr b="1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27" name="Google Shape;827;p60"/>
          <p:cNvSpPr txBox="1"/>
          <p:nvPr/>
        </p:nvSpPr>
        <p:spPr>
          <a:xfrm>
            <a:off x="4628300" y="3739675"/>
            <a:ext cx="3393600" cy="8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±0.015 eV</a:t>
            </a:r>
            <a:r>
              <a:rPr baseline="30000" lang="it">
                <a:latin typeface="Corbel"/>
                <a:ea typeface="Corbel"/>
                <a:cs typeface="Corbel"/>
                <a:sym typeface="Corbel"/>
              </a:rPr>
              <a:t>2</a:t>
            </a:r>
            <a:br>
              <a:rPr lang="it">
                <a:latin typeface="Corbel"/>
                <a:ea typeface="Corbel"/>
                <a:cs typeface="Corbel"/>
                <a:sym typeface="Corbel"/>
              </a:rPr>
            </a:br>
            <a:r>
              <a:rPr lang="it">
                <a:latin typeface="Corbel"/>
                <a:ea typeface="Corbel"/>
                <a:cs typeface="Corbel"/>
                <a:sym typeface="Corbel"/>
              </a:rPr>
              <a:t>(0.6% diff. between 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ee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and |∆m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|)</a:t>
            </a:r>
            <a:r>
              <a:rPr lang="it">
                <a:latin typeface="Corbel"/>
                <a:ea typeface="Corbel"/>
                <a:cs typeface="Corbel"/>
                <a:sym typeface="Corbel"/>
              </a:rPr>
              <a:t> 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28" name="Google Shape;828;p60"/>
          <p:cNvSpPr txBox="1"/>
          <p:nvPr/>
        </p:nvSpPr>
        <p:spPr>
          <a:xfrm>
            <a:off x="4335150" y="2651705"/>
            <a:ext cx="2591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+1 for NO, -1 for IO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29" name="Google Shape;829;p60"/>
          <p:cNvSpPr/>
          <p:nvPr/>
        </p:nvSpPr>
        <p:spPr>
          <a:xfrm>
            <a:off x="4077550" y="3296450"/>
            <a:ext cx="222000" cy="222000"/>
          </a:xfrm>
          <a:prstGeom prst="ellipse">
            <a:avLst/>
          </a:prstGeom>
          <a:solidFill>
            <a:srgbClr val="FF6D00">
              <a:alpha val="2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60"/>
          <p:cNvSpPr/>
          <p:nvPr/>
        </p:nvSpPr>
        <p:spPr>
          <a:xfrm rot="-5400000">
            <a:off x="5090250" y="2411300"/>
            <a:ext cx="222000" cy="25317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60"/>
          <p:cNvSpPr/>
          <p:nvPr/>
        </p:nvSpPr>
        <p:spPr>
          <a:xfrm>
            <a:off x="4175250" y="2923600"/>
            <a:ext cx="159900" cy="319800"/>
          </a:xfrm>
          <a:custGeom>
            <a:rect b="b" l="l" r="r" t="t"/>
            <a:pathLst>
              <a:path extrusionOk="0" h="12792" w="6396">
                <a:moveTo>
                  <a:pt x="0" y="12792"/>
                </a:moveTo>
                <a:cubicBezTo>
                  <a:pt x="676" y="8073"/>
                  <a:pt x="1874" y="1510"/>
                  <a:pt x="6396" y="0"/>
                </a:cubicBezTo>
              </a:path>
            </a:pathLst>
          </a:custGeom>
          <a:noFill/>
          <a:ln cap="flat" cmpd="sng" w="9525">
            <a:solidFill>
              <a:srgbClr val="FF6D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32" name="Google Shape;832;p60"/>
          <p:cNvSpPr txBox="1"/>
          <p:nvPr/>
        </p:nvSpPr>
        <p:spPr>
          <a:xfrm>
            <a:off x="453050" y="3783875"/>
            <a:ext cx="3473400" cy="10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comparable to</a:t>
            </a:r>
            <a:br>
              <a:rPr lang="it">
                <a:latin typeface="Corbel"/>
                <a:ea typeface="Corbel"/>
                <a:cs typeface="Corbel"/>
                <a:sym typeface="Corbel"/>
              </a:rPr>
            </a:br>
            <a:r>
              <a:rPr lang="it">
                <a:latin typeface="Corbel"/>
                <a:ea typeface="Corbel"/>
                <a:cs typeface="Corbel"/>
                <a:sym typeface="Corbel"/>
              </a:rPr>
              <a:t>- current 1σ of |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>
                <a:latin typeface="Corbel"/>
                <a:ea typeface="Corbel"/>
                <a:cs typeface="Corbel"/>
                <a:sym typeface="Corbel"/>
              </a:rPr>
              <a:t> | (±0.8%) 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- expected 1σ of 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ee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it">
                <a:latin typeface="Corbel"/>
                <a:ea typeface="Corbel"/>
                <a:cs typeface="Corbel"/>
                <a:sym typeface="Corbel"/>
              </a:rPr>
              <a:t> in JUNO </a:t>
            </a:r>
            <a:br>
              <a:rPr lang="it">
                <a:latin typeface="Corbel"/>
                <a:ea typeface="Corbel"/>
                <a:cs typeface="Corbel"/>
                <a:sym typeface="Corbel"/>
              </a:rPr>
            </a:br>
            <a:r>
              <a:rPr lang="it">
                <a:latin typeface="Corbel"/>
                <a:ea typeface="Corbel"/>
                <a:cs typeface="Corbel"/>
                <a:sym typeface="Corbel"/>
              </a:rPr>
              <a:t>(±0.8% after just 100 days of operation)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33" name="Google Shape;833;p60"/>
          <p:cNvSpPr txBox="1"/>
          <p:nvPr/>
        </p:nvSpPr>
        <p:spPr>
          <a:xfrm>
            <a:off x="604125" y="2580850"/>
            <a:ext cx="3188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to be</a:t>
            </a:r>
            <a:r>
              <a:rPr lang="it">
                <a:latin typeface="Corbel"/>
                <a:ea typeface="Corbel"/>
                <a:cs typeface="Corbel"/>
                <a:sym typeface="Corbel"/>
              </a:rPr>
              <a:t> measured in JUNO at &lt; % level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34" name="Google Shape;834;p60"/>
          <p:cNvSpPr/>
          <p:nvPr/>
        </p:nvSpPr>
        <p:spPr>
          <a:xfrm>
            <a:off x="3144775" y="4291650"/>
            <a:ext cx="1430239" cy="95425"/>
          </a:xfrm>
          <a:custGeom>
            <a:rect b="b" l="l" r="r" t="t"/>
            <a:pathLst>
              <a:path extrusionOk="0" h="3817" w="26650">
                <a:moveTo>
                  <a:pt x="26650" y="0"/>
                </a:moveTo>
                <a:cubicBezTo>
                  <a:pt x="18965" y="4611"/>
                  <a:pt x="8962" y="3553"/>
                  <a:pt x="0" y="35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35" name="Google Shape;835;p60"/>
          <p:cNvSpPr/>
          <p:nvPr/>
        </p:nvSpPr>
        <p:spPr>
          <a:xfrm rot="3524683">
            <a:off x="1715323" y="3057388"/>
            <a:ext cx="565896" cy="123505"/>
          </a:xfrm>
          <a:custGeom>
            <a:rect b="b" l="l" r="r" t="t"/>
            <a:pathLst>
              <a:path extrusionOk="0" h="3817" w="26650">
                <a:moveTo>
                  <a:pt x="26650" y="0"/>
                </a:moveTo>
                <a:cubicBezTo>
                  <a:pt x="18965" y="4611"/>
                  <a:pt x="8962" y="3553"/>
                  <a:pt x="0" y="35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36" name="Google Shape;836;p60"/>
          <p:cNvSpPr txBox="1"/>
          <p:nvPr/>
        </p:nvSpPr>
        <p:spPr>
          <a:xfrm>
            <a:off x="6708425" y="2449450"/>
            <a:ext cx="2059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can be measured in JUNO at &lt; % level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37" name="Google Shape;837;p60"/>
          <p:cNvSpPr/>
          <p:nvPr/>
        </p:nvSpPr>
        <p:spPr>
          <a:xfrm rot="8099428">
            <a:off x="6273281" y="2946046"/>
            <a:ext cx="565897" cy="123507"/>
          </a:xfrm>
          <a:custGeom>
            <a:rect b="b" l="l" r="r" t="t"/>
            <a:pathLst>
              <a:path extrusionOk="0" h="3817" w="26650">
                <a:moveTo>
                  <a:pt x="26650" y="0"/>
                </a:moveTo>
                <a:cubicBezTo>
                  <a:pt x="18965" y="4611"/>
                  <a:pt x="8962" y="3553"/>
                  <a:pt x="0" y="35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38" name="Google Shape;838;p60"/>
          <p:cNvSpPr/>
          <p:nvPr/>
        </p:nvSpPr>
        <p:spPr>
          <a:xfrm>
            <a:off x="6058750" y="3220250"/>
            <a:ext cx="548700" cy="319800"/>
          </a:xfrm>
          <a:prstGeom prst="ellipse">
            <a:avLst/>
          </a:prstGeom>
          <a:solidFill>
            <a:srgbClr val="2FFF91">
              <a:alpha val="27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60"/>
          <p:cNvSpPr/>
          <p:nvPr/>
        </p:nvSpPr>
        <p:spPr>
          <a:xfrm>
            <a:off x="2249150" y="3219263"/>
            <a:ext cx="548700" cy="319800"/>
          </a:xfrm>
          <a:prstGeom prst="ellipse">
            <a:avLst/>
          </a:prstGeom>
          <a:solidFill>
            <a:srgbClr val="9F00E4">
              <a:alpha val="26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60"/>
          <p:cNvSpPr txBox="1"/>
          <p:nvPr/>
        </p:nvSpPr>
        <p:spPr>
          <a:xfrm>
            <a:off x="97703" y="788050"/>
            <a:ext cx="8874600" cy="13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JUNO will contribute to the NO and IO discrimination in two ways: 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1) L/E oscillometry 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2) relative difference between 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ee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from JUNO and |∆m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| from other non-reactor data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5" name="Google Shape;845;p61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6" name="Google Shape;846;p61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7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NMO</a:t>
            </a:r>
            <a:r>
              <a:rPr b="1" lang="it" sz="27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 hints in JUNO perspective</a:t>
            </a:r>
            <a:endParaRPr b="1" sz="27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47" name="Google Shape;847;p61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48" name="Google Shape;848;p61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9" name="Google Shape;84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00" y="1031675"/>
            <a:ext cx="4484801" cy="4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3976" y="821925"/>
            <a:ext cx="3927970" cy="3820025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61"/>
          <p:cNvSpPr txBox="1"/>
          <p:nvPr/>
        </p:nvSpPr>
        <p:spPr>
          <a:xfrm>
            <a:off x="5146500" y="4556900"/>
            <a:ext cx="4175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300">
                <a:solidFill>
                  <a:srgbClr val="999999"/>
                </a:solidFill>
                <a:latin typeface="Corbel"/>
                <a:ea typeface="Corbel"/>
                <a:cs typeface="Corbel"/>
                <a:sym typeface="Corbel"/>
              </a:rPr>
              <a:t>Capozzi, Lisi et al, https://arxiv.org/pdf/2503.07752</a:t>
            </a:r>
            <a:endParaRPr i="1">
              <a:solidFill>
                <a:srgbClr val="999999"/>
              </a:solidFill>
            </a:endParaRPr>
          </a:p>
        </p:txBody>
      </p:sp>
      <p:sp>
        <p:nvSpPr>
          <p:cNvPr id="852" name="Google Shape;852;p61"/>
          <p:cNvSpPr txBox="1"/>
          <p:nvPr/>
        </p:nvSpPr>
        <p:spPr>
          <a:xfrm>
            <a:off x="155100" y="1625600"/>
            <a:ext cx="4416900" cy="17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JUNO is expected to measure 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ee</a:t>
            </a:r>
            <a:r>
              <a:rPr lang="it">
                <a:latin typeface="Corbel"/>
                <a:ea typeface="Corbel"/>
                <a:cs typeface="Corbel"/>
                <a:sym typeface="Corbel"/>
              </a:rPr>
              <a:t> and δm</a:t>
            </a:r>
            <a:r>
              <a:rPr baseline="30000" lang="it"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it">
                <a:latin typeface="Corbel"/>
                <a:ea typeface="Corbel"/>
                <a:cs typeface="Corbel"/>
                <a:sym typeface="Corbel"/>
              </a:rPr>
              <a:t> with 2σ errors smaller than in Figure, in few months of operation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orbel"/>
                <a:ea typeface="Corbel"/>
                <a:cs typeface="Corbel"/>
                <a:sym typeface="Corbel"/>
              </a:rPr>
              <a:t>Central values matters!</a:t>
            </a:r>
            <a:r>
              <a:rPr lang="it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∆m</a:t>
            </a:r>
            <a:r>
              <a:rPr baseline="30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ee</a:t>
            </a:r>
            <a:r>
              <a:rPr lang="it">
                <a:latin typeface="Corbel"/>
                <a:ea typeface="Corbel"/>
                <a:cs typeface="Corbel"/>
                <a:sym typeface="Corbel"/>
              </a:rPr>
              <a:t> central value by JUNO could tell at a glance agreement/tension with rest-of-the-world constraints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62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58" name="Google Shape;858;p62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59" name="Google Shape;859;p62"/>
          <p:cNvCxnSpPr/>
          <p:nvPr/>
        </p:nvCxnSpPr>
        <p:spPr>
          <a:xfrm>
            <a:off x="772900" y="714025"/>
            <a:ext cx="49392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0" name="Google Shape;860;p62"/>
          <p:cNvSpPr txBox="1"/>
          <p:nvPr/>
        </p:nvSpPr>
        <p:spPr>
          <a:xfrm>
            <a:off x="943067" y="227299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Accelerator 𝜈: NOvA and T2K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861" name="Google Shape;86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47" y="74397"/>
            <a:ext cx="810200" cy="8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62"/>
          <p:cNvSpPr txBox="1"/>
          <p:nvPr/>
        </p:nvSpPr>
        <p:spPr>
          <a:xfrm>
            <a:off x="5331475" y="1155302"/>
            <a:ext cx="3895500" cy="3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Different E and L give different oscillation probabilities and parameter sensitivity</a:t>
            </a:r>
            <a:br>
              <a:rPr lang="it">
                <a:latin typeface="Corbel"/>
                <a:ea typeface="Corbel"/>
                <a:cs typeface="Corbel"/>
                <a:sym typeface="Corbel"/>
              </a:rPr>
            </a:br>
            <a:r>
              <a:rPr lang="it">
                <a:latin typeface="Corbel"/>
                <a:ea typeface="Corbel"/>
                <a:cs typeface="Corbel"/>
                <a:sym typeface="Corbel"/>
              </a:rPr>
              <a:t> 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014D9C"/>
                </a:solidFill>
                <a:latin typeface="Corbel"/>
                <a:ea typeface="Corbel"/>
                <a:cs typeface="Corbel"/>
                <a:sym typeface="Corbel"/>
              </a:rPr>
              <a:t>NOvA: </a:t>
            </a:r>
            <a:endParaRPr b="1">
              <a:solidFill>
                <a:srgbClr val="014D9C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Better NMO sensitivity 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Degenerate for δCP ~ π/2 and ~ −π/2 (CPV) 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980000"/>
                </a:solidFill>
                <a:latin typeface="Corbel"/>
                <a:ea typeface="Corbel"/>
                <a:cs typeface="Corbel"/>
                <a:sym typeface="Corbel"/>
              </a:rPr>
              <a:t>T2K: </a:t>
            </a:r>
            <a:endParaRPr b="1">
              <a:solidFill>
                <a:srgbClr val="98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Better δCP sensitivity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Degenerate for around δCP = 0 and π (no-CPV)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863" name="Google Shape;86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16400"/>
            <a:ext cx="5269751" cy="30311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62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65" name="Google Shape;865;p62"/>
          <p:cNvSpPr txBox="1"/>
          <p:nvPr/>
        </p:nvSpPr>
        <p:spPr>
          <a:xfrm>
            <a:off x="1004200" y="4252375"/>
            <a:ext cx="7241400" cy="615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Joint analysis probes both spaces, lifting degeneracies of individual experiments</a:t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Based on Eur. Phys. J. C (2023) 83: 782 and Phys. Rev. D 110, 012005</a:t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63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71" name="Google Shape;871;p63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72" name="Google Shape;872;p63"/>
          <p:cNvCxnSpPr/>
          <p:nvPr/>
        </p:nvCxnSpPr>
        <p:spPr>
          <a:xfrm>
            <a:off x="772900" y="714025"/>
            <a:ext cx="49392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3" name="Google Shape;873;p63"/>
          <p:cNvSpPr txBox="1"/>
          <p:nvPr/>
        </p:nvSpPr>
        <p:spPr>
          <a:xfrm>
            <a:off x="943067" y="227299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NOvA</a:t>
            </a: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 and T2K joint analysis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874" name="Google Shape;87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47" y="74397"/>
            <a:ext cx="810200" cy="8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63"/>
          <p:cNvSpPr txBox="1"/>
          <p:nvPr/>
        </p:nvSpPr>
        <p:spPr>
          <a:xfrm>
            <a:off x="261425" y="997300"/>
            <a:ext cx="8604900" cy="30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latin typeface="Corbel"/>
                <a:ea typeface="Corbel"/>
                <a:cs typeface="Corbel"/>
                <a:sym typeface="Corbel"/>
              </a:rPr>
              <a:t>Results in a nutshell:</a:t>
            </a:r>
            <a:endParaRPr b="1"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• No strong preference for mass ordering </a:t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• New ∆m</a:t>
            </a:r>
            <a:r>
              <a:rPr baseline="30000" lang="it" sz="1600"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 sz="1600">
                <a:latin typeface="Corbel"/>
                <a:ea typeface="Corbel"/>
                <a:cs typeface="Corbel"/>
                <a:sym typeface="Corbel"/>
              </a:rPr>
              <a:t>32</a:t>
            </a:r>
            <a:r>
              <a:rPr lang="it" sz="1600">
                <a:latin typeface="Corbel"/>
                <a:ea typeface="Corbel"/>
                <a:cs typeface="Corbel"/>
                <a:sym typeface="Corbel"/>
              </a:rPr>
              <a:t> precision &lt; 2 % </a:t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• About 1σ (Bayes factor 3.6) preference for θ23 &gt; 45◦ </a:t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• CP conserving values of δCP = 0, π lies outside the 3σ CI in the case of IO </a:t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latin typeface="Corbel"/>
                <a:ea typeface="Corbel"/>
                <a:cs typeface="Corbel"/>
                <a:sym typeface="Corbel"/>
              </a:rPr>
              <a:t>Next steps: </a:t>
            </a:r>
            <a:endParaRPr b="1"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• Expected to double the statistics from both experiments in coming years </a:t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• Knowledge sharing and exchange of information resulted in a deeper understanding of each experiment </a:t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2" name="Google Shape;142;p19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3" name="Google Shape;143;p19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4" name="Google Shape;144;p19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50" y="1397114"/>
            <a:ext cx="9144000" cy="221244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 multi-faceted panorama</a:t>
            </a:r>
            <a:endParaRPr b="1" sz="28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1048300" y="915675"/>
            <a:ext cx="74976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latin typeface="Corbel"/>
                <a:ea typeface="Corbel"/>
                <a:cs typeface="Corbel"/>
                <a:sym typeface="Corbel"/>
              </a:rPr>
              <a:t>Exploring different sectors, based on experimental design</a:t>
            </a:r>
            <a:endParaRPr sz="17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181475" y="3475458"/>
            <a:ext cx="40953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1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S. Navas et al. (Particle Data Group), Phys. Rev. D 110, 030001 (2024)</a:t>
            </a:r>
            <a:endParaRPr i="1" sz="11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1042275" y="3960355"/>
            <a:ext cx="7497600" cy="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latin typeface="Corbel"/>
                <a:ea typeface="Corbel"/>
                <a:cs typeface="Corbel"/>
                <a:sym typeface="Corbel"/>
              </a:rPr>
              <a:t>Several experiments at a maturity stage, </a:t>
            </a:r>
            <a:br>
              <a:rPr lang="it" sz="2100">
                <a:latin typeface="Corbel"/>
                <a:ea typeface="Corbel"/>
                <a:cs typeface="Corbel"/>
                <a:sym typeface="Corbel"/>
              </a:rPr>
            </a:br>
            <a:r>
              <a:rPr lang="it" sz="2100">
                <a:latin typeface="Corbel"/>
                <a:ea typeface="Corbel"/>
                <a:cs typeface="Corbel"/>
                <a:sym typeface="Corbel"/>
              </a:rPr>
              <a:t>others set to begin or be upgraded</a:t>
            </a:r>
            <a:endParaRPr sz="170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64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81" name="Google Shape;881;p64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82" name="Google Shape;882;p64"/>
          <p:cNvCxnSpPr/>
          <p:nvPr/>
        </p:nvCxnSpPr>
        <p:spPr>
          <a:xfrm>
            <a:off x="772900" y="714025"/>
            <a:ext cx="49392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83" name="Google Shape;883;p64"/>
          <p:cNvSpPr txBox="1"/>
          <p:nvPr/>
        </p:nvSpPr>
        <p:spPr>
          <a:xfrm>
            <a:off x="943067" y="227299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KATRIN most recent results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884" name="Google Shape;88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8799"/>
            <a:ext cx="8839200" cy="2976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65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90" name="Google Shape;890;p65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91" name="Google Shape;891;p65"/>
          <p:cNvCxnSpPr/>
          <p:nvPr/>
        </p:nvCxnSpPr>
        <p:spPr>
          <a:xfrm>
            <a:off x="772900" y="714025"/>
            <a:ext cx="49392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2" name="Google Shape;892;p65"/>
          <p:cNvSpPr txBox="1"/>
          <p:nvPr/>
        </p:nvSpPr>
        <p:spPr>
          <a:xfrm>
            <a:off x="943067" y="227299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Cosmology result on sum of masses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893" name="Google Shape;89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075" y="764000"/>
            <a:ext cx="7097591" cy="417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66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99" name="Google Shape;899;p66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00" name="Google Shape;900;p66"/>
          <p:cNvCxnSpPr/>
          <p:nvPr/>
        </p:nvCxnSpPr>
        <p:spPr>
          <a:xfrm>
            <a:off x="772900" y="714025"/>
            <a:ext cx="49392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1" name="Google Shape;901;p66"/>
          <p:cNvSpPr txBox="1"/>
          <p:nvPr/>
        </p:nvSpPr>
        <p:spPr>
          <a:xfrm>
            <a:off x="943067" y="227299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Cosmology result on sum of masses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02" name="Google Shape;902;p66"/>
          <p:cNvSpPr txBox="1"/>
          <p:nvPr/>
        </p:nvSpPr>
        <p:spPr>
          <a:xfrm>
            <a:off x="135900" y="1162950"/>
            <a:ext cx="7939200" cy="14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I</a:t>
            </a:r>
            <a:r>
              <a:rPr lang="it">
                <a:latin typeface="Corbel"/>
                <a:ea typeface="Corbel"/>
                <a:cs typeface="Corbel"/>
                <a:sym typeface="Corbel"/>
              </a:rPr>
              <a:t>t appears rather premature to quote a “consensus” upper bound on Σ from cosmological data at present. </a:t>
            </a:r>
            <a:br>
              <a:rPr lang="it">
                <a:latin typeface="Corbel"/>
                <a:ea typeface="Corbel"/>
                <a:cs typeface="Corbel"/>
                <a:sym typeface="Corbel"/>
              </a:rPr>
            </a:b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It could be better to quote a “range” of upper bounds, noticing that the 2σ cosmological limits on Σ cluster around a reasonable “geometric average” value of Σ &lt; 0.2 eV, with variations up to a factor of 3 (upwards or downwards), depending on the specific model and dataset employed. 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It’s more conservative stating that Σ &lt; 0.2 eV at 2σ (within a factor of 3) may be considered as a reasonable summary of acceptable and physically motivated current bounds, ranging from very conservative (Σ &lt; 0.60 eV) to very aggressive (Σ &lt; 0.07 eV). 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This interval of limits is essentially supported by Planck data alone within standard cosmology, as well as by both Planck and DESI in nonstandard cases. 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67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08" name="Google Shape;908;p67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09" name="Google Shape;909;p67"/>
          <p:cNvCxnSpPr/>
          <p:nvPr/>
        </p:nvCxnSpPr>
        <p:spPr>
          <a:xfrm>
            <a:off x="772900" y="714025"/>
            <a:ext cx="49392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10" name="Google Shape;910;p67"/>
          <p:cNvSpPr txBox="1"/>
          <p:nvPr/>
        </p:nvSpPr>
        <p:spPr>
          <a:xfrm>
            <a:off x="943067" y="227299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DUNE sensitivity to NMO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911" name="Google Shape;91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47" y="74397"/>
            <a:ext cx="810200" cy="8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7963" y="992599"/>
            <a:ext cx="6933117" cy="3772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68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18" name="Google Shape;918;p68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19" name="Google Shape;919;p68"/>
          <p:cNvCxnSpPr/>
          <p:nvPr/>
        </p:nvCxnSpPr>
        <p:spPr>
          <a:xfrm>
            <a:off x="772900" y="714025"/>
            <a:ext cx="49392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0" name="Google Shape;920;p68"/>
          <p:cNvSpPr txBox="1"/>
          <p:nvPr/>
        </p:nvSpPr>
        <p:spPr>
          <a:xfrm>
            <a:off x="943067" y="227299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Sterile neutrinos at reactor, worldwide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921" name="Google Shape;92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663" y="1068799"/>
            <a:ext cx="8098679" cy="3595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69"/>
          <p:cNvSpPr txBox="1"/>
          <p:nvPr>
            <p:ph idx="12" type="sldNum"/>
          </p:nvPr>
        </p:nvSpPr>
        <p:spPr>
          <a:xfrm>
            <a:off x="86020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27" name="Google Shape;927;p69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28" name="Google Shape;928;p69"/>
          <p:cNvCxnSpPr/>
          <p:nvPr/>
        </p:nvCxnSpPr>
        <p:spPr>
          <a:xfrm>
            <a:off x="772900" y="714025"/>
            <a:ext cx="49392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9" name="Google Shape;929;p69"/>
          <p:cNvSpPr txBox="1"/>
          <p:nvPr/>
        </p:nvSpPr>
        <p:spPr>
          <a:xfrm>
            <a:off x="943067" y="227299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Sterile neutrinos 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930" name="Google Shape;93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713" y="1068799"/>
            <a:ext cx="8137429" cy="3595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5" name="Google Shape;935;p70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6" name="Google Shape;936;p70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Akatab"/>
                <a:ea typeface="Akatab"/>
                <a:cs typeface="Akatab"/>
                <a:sym typeface="Akatab"/>
              </a:rPr>
              <a:t>Sterile neutrinos</a:t>
            </a:r>
            <a:endParaRPr b="1" sz="2800">
              <a:solidFill>
                <a:srgbClr val="4472C4"/>
              </a:solidFill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937" name="Google Shape;937;p70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38" name="Google Shape;938;p70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70"/>
          <p:cNvSpPr txBox="1"/>
          <p:nvPr/>
        </p:nvSpPr>
        <p:spPr>
          <a:xfrm>
            <a:off x="297300" y="985625"/>
            <a:ext cx="4908300" cy="12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rPr>
              <a:t>1. Neutrino masses (E &gt; TeV) </a:t>
            </a:r>
            <a:endParaRPr>
              <a:solidFill>
                <a:schemeClr val="dk1"/>
              </a:solidFill>
              <a:latin typeface="Akatab"/>
              <a:ea typeface="Akatab"/>
              <a:cs typeface="Akatab"/>
              <a:sym typeface="Akat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rPr>
              <a:t>2. Cosmology. (E &gt; keV) </a:t>
            </a:r>
            <a:endParaRPr>
              <a:solidFill>
                <a:schemeClr val="dk1"/>
              </a:solidFill>
              <a:latin typeface="Akatab"/>
              <a:ea typeface="Akatab"/>
              <a:cs typeface="Akatab"/>
              <a:sym typeface="Akat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rPr>
              <a:t>3. Short baseline anomalies. (m ~ eV)</a:t>
            </a:r>
            <a:endParaRPr sz="1200">
              <a:latin typeface="Akatab"/>
              <a:ea typeface="Akatab"/>
              <a:cs typeface="Akatab"/>
              <a:sym typeface="Akatab"/>
            </a:endParaRPr>
          </a:p>
        </p:txBody>
      </p:sp>
      <p:pic>
        <p:nvPicPr>
          <p:cNvPr id="940" name="Google Shape;94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850" y="2776176"/>
            <a:ext cx="7514051" cy="182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5" name="Google Shape;945;p71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46" name="Google Shape;946;p71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Akatab"/>
                <a:ea typeface="Akatab"/>
                <a:cs typeface="Akatab"/>
                <a:sym typeface="Akatab"/>
              </a:rPr>
              <a:t>Sterile neutrinos</a:t>
            </a:r>
            <a:endParaRPr b="1" sz="2800">
              <a:solidFill>
                <a:srgbClr val="4472C4"/>
              </a:solidFill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947" name="Google Shape;947;p71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48" name="Google Shape;948;p71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9" name="Google Shape;94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025" y="798950"/>
            <a:ext cx="5872289" cy="41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4" name="Google Shape;954;p72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5" name="Google Shape;955;p72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Akatab"/>
                <a:ea typeface="Akatab"/>
                <a:cs typeface="Akatab"/>
                <a:sym typeface="Akatab"/>
              </a:rPr>
              <a:t>Oscillation patterns for atmospheric exp.</a:t>
            </a:r>
            <a:endParaRPr b="1" sz="2800">
              <a:solidFill>
                <a:srgbClr val="4472C4"/>
              </a:solidFill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956" name="Google Shape;956;p72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57" name="Google Shape;957;p72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8" name="Google Shape;95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21025"/>
            <a:ext cx="8839201" cy="3254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3" name="Google Shape;963;p73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64" name="Google Shape;964;p73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Akatab"/>
                <a:ea typeface="Akatab"/>
                <a:cs typeface="Akatab"/>
                <a:sym typeface="Akatab"/>
              </a:rPr>
              <a:t>Oscillation patterns for atmospheric exp.</a:t>
            </a:r>
            <a:endParaRPr b="1" sz="2800">
              <a:solidFill>
                <a:srgbClr val="4472C4"/>
              </a:solidFill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965" name="Google Shape;965;p73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66" name="Google Shape;966;p73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73"/>
          <p:cNvSpPr txBox="1"/>
          <p:nvPr/>
        </p:nvSpPr>
        <p:spPr>
          <a:xfrm>
            <a:off x="216750" y="1189350"/>
            <a:ext cx="8226000" cy="13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DeepCore cannot distinguish between neutrinos and antineutrinos 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Flux and cross-section are higher for neutrinos than for antineutrinos at DeepCore energies (3 GeV-100 GeV) 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</a:pPr>
            <a:r>
              <a:rPr lang="it">
                <a:latin typeface="Corbel"/>
                <a:ea typeface="Corbel"/>
                <a:cs typeface="Corbel"/>
                <a:sym typeface="Corbel"/>
              </a:rPr>
              <a:t>For a combined neutrino/anti-neutrino sample, matter effects are more pronounced for true NO as compared to true IO 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" name="Google Shape;154;p20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5" name="Google Shape;155;p20"/>
          <p:cNvSpPr txBox="1"/>
          <p:nvPr/>
        </p:nvSpPr>
        <p:spPr>
          <a:xfrm>
            <a:off x="983000" y="220191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Atmospheric 𝜈 experiments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6" name="Google Shape;156;p20"/>
          <p:cNvSpPr txBox="1"/>
          <p:nvPr>
            <p:ph idx="12" type="sldNum"/>
          </p:nvPr>
        </p:nvSpPr>
        <p:spPr>
          <a:xfrm>
            <a:off x="85258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7" name="Google Shape;157;p20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75" y="138075"/>
            <a:ext cx="689100" cy="68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99" y="1933550"/>
            <a:ext cx="4408025" cy="88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/>
          <p:cNvPicPr preferRelativeResize="0"/>
          <p:nvPr/>
        </p:nvPicPr>
        <p:blipFill rotWithShape="1">
          <a:blip r:embed="rId5">
            <a:alphaModFix/>
          </a:blip>
          <a:srcRect b="0" l="0" r="0" t="4879"/>
          <a:stretch/>
        </p:blipFill>
        <p:spPr>
          <a:xfrm>
            <a:off x="4731150" y="1205600"/>
            <a:ext cx="4002749" cy="2952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20"/>
          <p:cNvCxnSpPr/>
          <p:nvPr/>
        </p:nvCxnSpPr>
        <p:spPr>
          <a:xfrm>
            <a:off x="7554750" y="1777650"/>
            <a:ext cx="0" cy="9543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62" name="Google Shape;162;p20"/>
          <p:cNvSpPr txBox="1"/>
          <p:nvPr/>
        </p:nvSpPr>
        <p:spPr>
          <a:xfrm>
            <a:off x="7622050" y="1925892"/>
            <a:ext cx="14112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9900FF"/>
                </a:solidFill>
              </a:rPr>
              <a:t>θ</a:t>
            </a:r>
            <a:r>
              <a:rPr baseline="-25000" lang="it">
                <a:solidFill>
                  <a:srgbClr val="9900FF"/>
                </a:solidFill>
              </a:rPr>
              <a:t>23</a:t>
            </a:r>
            <a:endParaRPr baseline="-25000">
              <a:solidFill>
                <a:srgbClr val="9900FF"/>
              </a:solidFill>
            </a:endParaRPr>
          </a:p>
        </p:txBody>
      </p:sp>
      <p:cxnSp>
        <p:nvCxnSpPr>
          <p:cNvPr id="163" name="Google Shape;163;p20"/>
          <p:cNvCxnSpPr/>
          <p:nvPr/>
        </p:nvCxnSpPr>
        <p:spPr>
          <a:xfrm>
            <a:off x="7156200" y="3199000"/>
            <a:ext cx="1041900" cy="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64" name="Google Shape;164;p20"/>
          <p:cNvSpPr txBox="1"/>
          <p:nvPr/>
        </p:nvSpPr>
        <p:spPr>
          <a:xfrm>
            <a:off x="7663350" y="3163842"/>
            <a:ext cx="14112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9900FF"/>
                </a:solidFill>
              </a:rPr>
              <a:t>Δm</a:t>
            </a:r>
            <a:r>
              <a:rPr baseline="30000" lang="it">
                <a:solidFill>
                  <a:srgbClr val="9900FF"/>
                </a:solidFill>
              </a:rPr>
              <a:t>2</a:t>
            </a:r>
            <a:r>
              <a:rPr baseline="-25000" lang="it">
                <a:solidFill>
                  <a:srgbClr val="9900FF"/>
                </a:solidFill>
              </a:rPr>
              <a:t>23</a:t>
            </a:r>
            <a:endParaRPr baseline="-25000"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2" name="Google Shape;972;p74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3" name="Google Shape;973;p74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Akatab"/>
                <a:ea typeface="Akatab"/>
                <a:cs typeface="Akatab"/>
                <a:sym typeface="Akatab"/>
              </a:rPr>
              <a:t>IceCube Upgrade</a:t>
            </a:r>
            <a:endParaRPr b="1" sz="2800">
              <a:solidFill>
                <a:srgbClr val="4472C4"/>
              </a:solidFill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974" name="Google Shape;974;p74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75" name="Google Shape;975;p74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6" name="Google Shape;97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525" y="1021025"/>
            <a:ext cx="6472215" cy="382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1" name="Google Shape;981;p75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2" name="Google Shape;982;p75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Akatab"/>
                <a:ea typeface="Akatab"/>
                <a:cs typeface="Akatab"/>
                <a:sym typeface="Akatab"/>
              </a:rPr>
              <a:t>IceCube Upgrade</a:t>
            </a:r>
            <a:endParaRPr b="1" sz="2800">
              <a:solidFill>
                <a:srgbClr val="4472C4"/>
              </a:solidFill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983" name="Google Shape;983;p75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84" name="Google Shape;984;p75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75"/>
          <p:cNvSpPr txBox="1"/>
          <p:nvPr/>
        </p:nvSpPr>
        <p:spPr>
          <a:xfrm>
            <a:off x="469950" y="1164675"/>
            <a:ext cx="7719600" cy="16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orbel"/>
              <a:buChar char="●"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DeepCore: Almost 200k atmospheric neutrino events in 9.28 years</a:t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 </a:t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orbel"/>
              <a:buChar char="●"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DeepCore faces limitations due to event quality but the IceCube Upgrade will improve this. Reconstruction capability and PID are still main limiting factors despite the increase in detector livetime</a:t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orbel"/>
              <a:buChar char="●"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DeepCore + Upgrade combined sample will have the luxury of high statistics AND improved event quality</a:t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rbel"/>
              <a:ea typeface="Corbel"/>
              <a:cs typeface="Corbel"/>
              <a:sym typeface="Corbe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orbel"/>
              <a:buChar char="●"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With 5 years of both Upgrade + JUNO data, synergistic effects could enhance NMO signal up to 5σ for both true NO and true IO</a:t>
            </a:r>
            <a:endParaRPr sz="160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0" name="Google Shape;990;p76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91" name="Google Shape;991;p76"/>
          <p:cNvSpPr txBox="1"/>
          <p:nvPr/>
        </p:nvSpPr>
        <p:spPr>
          <a:xfrm>
            <a:off x="297300" y="179525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800">
                <a:solidFill>
                  <a:srgbClr val="4472C4"/>
                </a:solidFill>
                <a:latin typeface="Akatab"/>
                <a:ea typeface="Akatab"/>
                <a:cs typeface="Akatab"/>
                <a:sym typeface="Akatab"/>
              </a:rPr>
              <a:t>NOvA and T2K: design comparison</a:t>
            </a:r>
            <a:endParaRPr b="1" sz="2800">
              <a:solidFill>
                <a:srgbClr val="4472C4"/>
              </a:solidFill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992" name="Google Shape;992;p76"/>
          <p:cNvSpPr txBox="1"/>
          <p:nvPr>
            <p:ph idx="12" type="sldNum"/>
          </p:nvPr>
        </p:nvSpPr>
        <p:spPr>
          <a:xfrm>
            <a:off x="8499209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latin typeface="Barlow"/>
                <a:ea typeface="Barlow"/>
                <a:cs typeface="Barlow"/>
                <a:sym typeface="Barlow"/>
              </a:rPr>
              <a:t>‹#›</a:t>
            </a:fld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93" name="Google Shape;993;p76"/>
          <p:cNvSpPr/>
          <p:nvPr/>
        </p:nvSpPr>
        <p:spPr>
          <a:xfrm>
            <a:off x="0" y="4993450"/>
            <a:ext cx="83859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4" name="Google Shape;99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950" y="944825"/>
            <a:ext cx="6330180" cy="382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21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0" name="Google Shape;170;p21"/>
          <p:cNvSpPr txBox="1"/>
          <p:nvPr/>
        </p:nvSpPr>
        <p:spPr>
          <a:xfrm>
            <a:off x="983000" y="220191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Atmospheric 𝜈 experiments: NMO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1" name="Google Shape;171;p21"/>
          <p:cNvSpPr txBox="1"/>
          <p:nvPr>
            <p:ph idx="12" type="sldNum"/>
          </p:nvPr>
        </p:nvSpPr>
        <p:spPr>
          <a:xfrm>
            <a:off x="85258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2" name="Google Shape;172;p21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75" y="138075"/>
            <a:ext cx="689100" cy="6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1"/>
          <p:cNvSpPr txBox="1"/>
          <p:nvPr/>
        </p:nvSpPr>
        <p:spPr>
          <a:xfrm>
            <a:off x="152400" y="909300"/>
            <a:ext cx="8855400" cy="22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𝜈/anti-𝜈 asymmetry in MSW resonance thanks to matter effects (4-30 GeV): </a:t>
            </a:r>
            <a:br>
              <a:rPr b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oscillation probabilities for NO and IO are different due to 𝜈 path through the Earth matter. </a:t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latin typeface="Corbel"/>
                <a:ea typeface="Corbel"/>
                <a:cs typeface="Corbel"/>
                <a:sym typeface="Corbel"/>
              </a:rPr>
              <a:t>Upgoing muon </a:t>
            </a: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𝜈</a:t>
            </a:r>
            <a:r>
              <a:rPr lang="it" sz="1500">
                <a:latin typeface="Corbel"/>
                <a:ea typeface="Corbel"/>
                <a:cs typeface="Corbel"/>
                <a:sym typeface="Corbel"/>
              </a:rPr>
              <a:t>: </a:t>
            </a: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MSW resonance takes place according to sign(</a:t>
            </a:r>
            <a:r>
              <a:rPr b="1" i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</a:t>
            </a:r>
            <a:r>
              <a:rPr b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/Δm</a:t>
            </a:r>
            <a:r>
              <a:rPr b="1" baseline="30000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="1" baseline="-25000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3ℓ</a:t>
            </a: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), where </a:t>
            </a:r>
            <a:r>
              <a:rPr i="1"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</a:t>
            </a:r>
            <a:r>
              <a:rPr lang="it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= 𝜈-matter potential</a:t>
            </a:r>
            <a:br>
              <a:rPr lang="it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𝜈: 	 	</a:t>
            </a:r>
            <a:r>
              <a:rPr i="1"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</a:t>
            </a: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&gt; 0 		→ MSW if Δm</a:t>
            </a:r>
            <a:r>
              <a:rPr baseline="30000"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3ℓ</a:t>
            </a: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&gt; 0 	→ NO 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anti-𝜈: 	</a:t>
            </a:r>
            <a:r>
              <a:rPr i="1"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</a:t>
            </a: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&lt; 0		→ MSW if Δm</a:t>
            </a:r>
            <a:r>
              <a:rPr baseline="30000"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baseline="-25000"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3ℓ</a:t>
            </a:r>
            <a:r>
              <a:rPr lang="it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&lt; 0 	→ IO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it">
                <a:latin typeface="Corbel"/>
                <a:ea typeface="Corbel"/>
                <a:cs typeface="Corbel"/>
                <a:sym typeface="Corbel"/>
              </a:rPr>
            </a:b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75" name="Google Shape;17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250" y="2904125"/>
            <a:ext cx="366712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1"/>
          <p:cNvPicPr preferRelativeResize="0"/>
          <p:nvPr/>
        </p:nvPicPr>
        <p:blipFill rotWithShape="1">
          <a:blip r:embed="rId5">
            <a:alphaModFix/>
          </a:blip>
          <a:srcRect b="80757" l="0" r="38076" t="0"/>
          <a:stretch/>
        </p:blipFill>
        <p:spPr>
          <a:xfrm>
            <a:off x="257675" y="2140262"/>
            <a:ext cx="4273014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1"/>
          <p:cNvSpPr/>
          <p:nvPr/>
        </p:nvSpPr>
        <p:spPr>
          <a:xfrm>
            <a:off x="302075" y="2903675"/>
            <a:ext cx="3809400" cy="689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6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8" name="Google Shape;178;p21"/>
          <p:cNvCxnSpPr>
            <a:endCxn id="177" idx="0"/>
          </p:cNvCxnSpPr>
          <p:nvPr/>
        </p:nvCxnSpPr>
        <p:spPr>
          <a:xfrm>
            <a:off x="2114375" y="2619275"/>
            <a:ext cx="92400" cy="284400"/>
          </a:xfrm>
          <a:prstGeom prst="straightConnector1">
            <a:avLst/>
          </a:prstGeom>
          <a:noFill/>
          <a:ln cap="flat" cmpd="sng" w="38100">
            <a:solidFill>
              <a:srgbClr val="FF6D00"/>
            </a:solidFill>
            <a:prstDash val="solid"/>
            <a:round/>
            <a:headEnd len="med" w="med" type="stealth"/>
            <a:tailEnd len="med" w="med" type="none"/>
          </a:ln>
        </p:spPr>
      </p:cxnSp>
      <p:pic>
        <p:nvPicPr>
          <p:cNvPr id="179" name="Google Shape;17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2389" y="2214575"/>
            <a:ext cx="3929761" cy="213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" name="Google Shape;184;p22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5" name="Google Shape;185;p22"/>
          <p:cNvSpPr txBox="1"/>
          <p:nvPr/>
        </p:nvSpPr>
        <p:spPr>
          <a:xfrm>
            <a:off x="983000" y="220191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Atmospheric 𝜈 : </a:t>
            </a:r>
            <a:r>
              <a:rPr b="1" lang="it" sz="2500">
                <a:solidFill>
                  <a:schemeClr val="accent5"/>
                </a:solidFill>
                <a:latin typeface="Corbel"/>
                <a:ea typeface="Corbel"/>
                <a:cs typeface="Corbel"/>
                <a:sym typeface="Corbel"/>
              </a:rPr>
              <a:t>IceCube &amp; DeepCore &amp; Upgrade</a:t>
            </a:r>
            <a:endParaRPr b="1" sz="2500">
              <a:solidFill>
                <a:schemeClr val="accent5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6" name="Google Shape;186;p22"/>
          <p:cNvSpPr txBox="1"/>
          <p:nvPr>
            <p:ph idx="12" type="sldNum"/>
          </p:nvPr>
        </p:nvSpPr>
        <p:spPr>
          <a:xfrm>
            <a:off x="85258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7" name="Google Shape;187;p22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75" y="138075"/>
            <a:ext cx="689100" cy="6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2"/>
          <p:cNvSpPr txBox="1"/>
          <p:nvPr/>
        </p:nvSpPr>
        <p:spPr>
          <a:xfrm>
            <a:off x="68700" y="1129900"/>
            <a:ext cx="5562000" cy="30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00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IceCube Neutrino Observatory</a:t>
            </a:r>
            <a:r>
              <a:rPr b="1" lang="it" sz="1300">
                <a:latin typeface="Corbel"/>
                <a:ea typeface="Corbel"/>
                <a:cs typeface="Corbel"/>
                <a:sym typeface="Corbel"/>
              </a:rPr>
              <a:t> </a:t>
            </a:r>
            <a:endParaRPr b="1" sz="1300"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orbel"/>
              <a:buChar char="●"/>
            </a:pPr>
            <a:r>
              <a:rPr lang="it" sz="1300">
                <a:latin typeface="Corbel"/>
                <a:ea typeface="Corbel"/>
                <a:cs typeface="Corbel"/>
                <a:sym typeface="Corbel"/>
              </a:rPr>
              <a:t>Products of 𝜈-N interactions radiate Cherenkov photons (no </a:t>
            </a: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𝜈</a:t>
            </a:r>
            <a:r>
              <a:rPr lang="it" sz="1300">
                <a:latin typeface="Corbel"/>
                <a:ea typeface="Corbel"/>
                <a:cs typeface="Corbel"/>
                <a:sym typeface="Corbel"/>
              </a:rPr>
              <a:t>/anti-</a:t>
            </a: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𝜈</a:t>
            </a:r>
            <a:r>
              <a:rPr lang="it" sz="1300">
                <a:latin typeface="Corbel"/>
                <a:ea typeface="Corbel"/>
                <a:cs typeface="Corbel"/>
                <a:sym typeface="Corbel"/>
              </a:rPr>
              <a:t>ID) </a:t>
            </a:r>
            <a:endParaRPr sz="1300"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orbel"/>
              <a:buChar char="●"/>
            </a:pPr>
            <a:r>
              <a:rPr lang="it" sz="1300">
                <a:latin typeface="Corbel"/>
                <a:ea typeface="Corbel"/>
                <a:cs typeface="Corbel"/>
                <a:sym typeface="Corbel"/>
              </a:rPr>
              <a:t>5160 optical sensors on 86 strings embedded within 1 km3 of ice </a:t>
            </a:r>
            <a:endParaRPr sz="1300"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orbel"/>
              <a:buChar char="●"/>
            </a:pPr>
            <a:r>
              <a:rPr lang="it" sz="1300">
                <a:latin typeface="Corbel"/>
                <a:ea typeface="Corbel"/>
                <a:cs typeface="Corbel"/>
                <a:sym typeface="Corbel"/>
              </a:rPr>
              <a:t>Down-facing 10’’ PMT in pressure sphere at depths 1450 m - 2450 m</a:t>
            </a:r>
            <a:br>
              <a:rPr lang="it" sz="1300">
                <a:latin typeface="Corbel"/>
                <a:ea typeface="Corbel"/>
                <a:cs typeface="Corbel"/>
                <a:sym typeface="Corbel"/>
              </a:rPr>
            </a:br>
            <a:r>
              <a:rPr lang="it" sz="1300">
                <a:latin typeface="Corbel"/>
                <a:ea typeface="Corbel"/>
                <a:cs typeface="Corbel"/>
                <a:sym typeface="Corbel"/>
              </a:rPr>
              <a:t> </a:t>
            </a:r>
            <a:endParaRPr sz="13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00">
                <a:solidFill>
                  <a:srgbClr val="38761D"/>
                </a:solidFill>
                <a:latin typeface="Corbel"/>
                <a:ea typeface="Corbel"/>
                <a:cs typeface="Corbel"/>
                <a:sym typeface="Corbel"/>
              </a:rPr>
              <a:t>DeepCore: low-energy array </a:t>
            </a:r>
            <a:endParaRPr b="1" sz="1300">
              <a:solidFill>
                <a:srgbClr val="38761D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orbel"/>
              <a:buChar char="●"/>
            </a:pPr>
            <a:r>
              <a:rPr lang="it" sz="1300">
                <a:latin typeface="Corbel"/>
                <a:ea typeface="Corbel"/>
                <a:cs typeface="Corbel"/>
                <a:sym typeface="Corbel"/>
              </a:rPr>
              <a:t>Low-energy extension at 5x density in the cleanest ice (below 2100 m) </a:t>
            </a:r>
            <a:endParaRPr sz="1300"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orbel"/>
              <a:buChar char="●"/>
            </a:pPr>
            <a:r>
              <a:rPr lang="it" sz="1300">
                <a:latin typeface="Corbel"/>
                <a:ea typeface="Corbel"/>
                <a:cs typeface="Corbel"/>
                <a:sym typeface="Corbel"/>
              </a:rPr>
              <a:t>Higher QE PMTs in digital optical modules (DOMs) </a:t>
            </a:r>
            <a:endParaRPr sz="1300"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orbel"/>
              <a:buChar char="●"/>
            </a:pPr>
            <a:r>
              <a:rPr lang="it" sz="1300">
                <a:latin typeface="Corbel"/>
                <a:ea typeface="Corbel"/>
                <a:cs typeface="Corbel"/>
                <a:sym typeface="Corbel"/>
              </a:rPr>
              <a:t>mHz </a:t>
            </a: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𝜈</a:t>
            </a:r>
            <a:r>
              <a:rPr baseline="-25000"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atm</a:t>
            </a:r>
            <a:r>
              <a:rPr lang="it" sz="1300">
                <a:latin typeface="Corbel"/>
                <a:ea typeface="Corbel"/>
                <a:cs typeface="Corbel"/>
                <a:sym typeface="Corbel"/>
              </a:rPr>
              <a:t> rate: neutrino detection every 15 minutes</a:t>
            </a:r>
            <a:endParaRPr sz="1300"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it" sz="1300">
                <a:latin typeface="Corbel"/>
                <a:ea typeface="Corbel"/>
                <a:cs typeface="Corbel"/>
                <a:sym typeface="Corbel"/>
              </a:rPr>
            </a:br>
            <a:r>
              <a:rPr b="1" lang="it" sz="13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Upgrade - infill of DeepCore (2025-2026) </a:t>
            </a:r>
            <a:endParaRPr b="1" sz="1300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orbel"/>
              <a:buChar char="●"/>
            </a:pPr>
            <a:r>
              <a:rPr lang="it" sz="1300">
                <a:latin typeface="Corbel"/>
                <a:ea typeface="Corbel"/>
                <a:cs typeface="Corbel"/>
                <a:sym typeface="Corbel"/>
              </a:rPr>
              <a:t>700 new DOMs at 10x density on 7 strings in DeepCore region </a:t>
            </a:r>
            <a:endParaRPr sz="1300"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orbel"/>
              <a:buChar char="●"/>
            </a:pPr>
            <a:r>
              <a:rPr lang="it" sz="1300">
                <a:latin typeface="Corbel"/>
                <a:ea typeface="Corbel"/>
                <a:cs typeface="Corbel"/>
                <a:sym typeface="Corbel"/>
              </a:rPr>
              <a:t>New PMTs and first multi-directional modules (D-Eggs, mDOMs)</a:t>
            </a:r>
            <a:endParaRPr sz="1300">
              <a:latin typeface="Corbel"/>
              <a:ea typeface="Corbel"/>
              <a:cs typeface="Corbel"/>
              <a:sym typeface="Corbe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orbel"/>
              <a:buChar char="●"/>
            </a:pPr>
            <a:r>
              <a:rPr lang="it" sz="1300">
                <a:latin typeface="Corbel"/>
                <a:ea typeface="Corbel"/>
                <a:cs typeface="Corbel"/>
                <a:sym typeface="Corbel"/>
              </a:rPr>
              <a:t>Overall 2x </a:t>
            </a: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𝜈</a:t>
            </a:r>
            <a:r>
              <a:rPr baseline="-25000"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atm</a:t>
            </a: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it" sz="1300">
                <a:latin typeface="Corbel"/>
                <a:ea typeface="Corbel"/>
                <a:cs typeface="Corbel"/>
                <a:sym typeface="Corbel"/>
              </a:rPr>
              <a:t> rate and 3x </a:t>
            </a: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𝜈</a:t>
            </a:r>
            <a:r>
              <a:rPr baseline="-25000"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atm</a:t>
            </a:r>
            <a:r>
              <a:rPr lang="it" sz="1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it" sz="1300">
                <a:latin typeface="Corbel"/>
                <a:ea typeface="Corbel"/>
                <a:cs typeface="Corbel"/>
                <a:sym typeface="Corbel"/>
              </a:rPr>
              <a:t> rate of DeepCore [arXiv:1908.09441]</a:t>
            </a:r>
            <a:endParaRPr sz="130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90" name="Google Shape;19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5250" y="758362"/>
            <a:ext cx="2944813" cy="4209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5" name="Google Shape;195;p23"/>
          <p:cNvCxnSpPr/>
          <p:nvPr/>
        </p:nvCxnSpPr>
        <p:spPr>
          <a:xfrm>
            <a:off x="257675" y="714016"/>
            <a:ext cx="54543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6" name="Google Shape;196;p23"/>
          <p:cNvSpPr txBox="1"/>
          <p:nvPr/>
        </p:nvSpPr>
        <p:spPr>
          <a:xfrm>
            <a:off x="983000" y="220191"/>
            <a:ext cx="8064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500">
                <a:solidFill>
                  <a:srgbClr val="4472C4"/>
                </a:solidFill>
                <a:latin typeface="Corbel"/>
                <a:ea typeface="Corbel"/>
                <a:cs typeface="Corbel"/>
                <a:sym typeface="Corbel"/>
              </a:rPr>
              <a:t>Atmospheric 𝜈 : IceCube &amp; DeepCore &amp; Upgrade</a:t>
            </a:r>
            <a:endParaRPr b="1" sz="2500">
              <a:solidFill>
                <a:srgbClr val="4472C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7" name="Google Shape;197;p23"/>
          <p:cNvSpPr txBox="1"/>
          <p:nvPr>
            <p:ph idx="12" type="sldNum"/>
          </p:nvPr>
        </p:nvSpPr>
        <p:spPr>
          <a:xfrm>
            <a:off x="8525859" y="481716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600">
                <a:latin typeface="Barlow"/>
                <a:ea typeface="Barlow"/>
                <a:cs typeface="Barlow"/>
                <a:sym typeface="Barlow"/>
              </a:rPr>
              <a:t>‹#›</a:t>
            </a:fld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8" name="Google Shape;198;p23"/>
          <p:cNvSpPr/>
          <p:nvPr/>
        </p:nvSpPr>
        <p:spPr>
          <a:xfrm>
            <a:off x="0" y="4993450"/>
            <a:ext cx="8790000" cy="150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75" y="138075"/>
            <a:ext cx="689100" cy="68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050" y="1040963"/>
            <a:ext cx="3849804" cy="3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3"/>
          <p:cNvSpPr txBox="1"/>
          <p:nvPr/>
        </p:nvSpPr>
        <p:spPr>
          <a:xfrm>
            <a:off x="952592" y="788212"/>
            <a:ext cx="521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orbel"/>
                <a:ea typeface="Corbel"/>
                <a:cs typeface="Corbel"/>
                <a:sym typeface="Corbel"/>
              </a:rPr>
              <a:t>9.3 years of data in IceCube DeepCore</a:t>
            </a:r>
            <a:endParaRPr b="1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2" name="Google Shape;202;p23"/>
          <p:cNvSpPr txBox="1"/>
          <p:nvPr/>
        </p:nvSpPr>
        <p:spPr>
          <a:xfrm>
            <a:off x="504975" y="4230675"/>
            <a:ext cx="37578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Corbel"/>
                <a:ea typeface="Corbel"/>
                <a:cs typeface="Corbel"/>
                <a:sym typeface="Corbel"/>
              </a:rPr>
              <a:t>Comparable θ</a:t>
            </a:r>
            <a:r>
              <a:rPr baseline="-25000" lang="it" sz="1600">
                <a:latin typeface="Corbel"/>
                <a:ea typeface="Corbel"/>
                <a:cs typeface="Corbel"/>
                <a:sym typeface="Corbel"/>
              </a:rPr>
              <a:t>23</a:t>
            </a:r>
            <a:r>
              <a:rPr lang="it" sz="1600">
                <a:latin typeface="Corbel"/>
                <a:ea typeface="Corbel"/>
                <a:cs typeface="Corbel"/>
                <a:sym typeface="Corbel"/>
              </a:rPr>
              <a:t> and mass splitting precision to LBL experiments</a:t>
            </a:r>
            <a:endParaRPr sz="160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