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2" r:id="rId2"/>
    <p:sldId id="421" r:id="rId3"/>
    <p:sldId id="423" r:id="rId4"/>
    <p:sldId id="422" r:id="rId5"/>
    <p:sldId id="426" r:id="rId6"/>
    <p:sldId id="427" r:id="rId7"/>
    <p:sldId id="425" r:id="rId8"/>
    <p:sldId id="42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o Grandi" initials="CG" lastIdx="1" clrIdx="0">
    <p:extLst>
      <p:ext uri="{19B8F6BF-5375-455C-9EA6-DF929625EA0E}">
        <p15:presenceInfo xmlns:p15="http://schemas.microsoft.com/office/powerpoint/2012/main" userId="S::grandi@infn.it::829bb2c5-7aed-430b-9500-78cef4b481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E8761"/>
    <a:srgbClr val="AD7B59"/>
    <a:srgbClr val="CC3300"/>
    <a:srgbClr val="F2F90B"/>
    <a:srgbClr val="01FF09"/>
    <a:srgbClr val="F412CC"/>
    <a:srgbClr val="FF01D3"/>
    <a:srgbClr val="91D097"/>
    <a:srgbClr val="FF9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3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208" y="6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05949E7-D34A-4BEF-980B-FB1B1693D2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1AB4ADC-843E-20CF-2F5F-D6132A757D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17/05/23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BE992F-C345-F351-6279-D72DD4A197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CSN1 - Calcolo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FEDF1ED-B831-49DA-A9A6-1A1E932A71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E656C-8346-684B-909A-8BCBF683EE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07713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17/05/23</a:t>
            </a: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CSN1 - Calcolo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01CD-D93C-A547-9607-FCF8E17142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17155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501CD-D93C-A547-9607-FCF8E1714219}" type="slidenum">
              <a:rPr lang="it-IT" smtClean="0"/>
              <a:t>1</a:t>
            </a:fld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BD5F4E-C0CD-7A16-E82E-5F1AC19ECF8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 dirty="0"/>
              <a:t>17/05/23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E52A0B-52EA-3F60-F90E-8F2136CD58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 dirty="0"/>
              <a:t>CSN1 - Calcolo</a:t>
            </a:r>
          </a:p>
        </p:txBody>
      </p:sp>
    </p:spTree>
    <p:extLst>
      <p:ext uri="{BB962C8B-B14F-4D97-AF65-F5344CB8AC3E}">
        <p14:creationId xmlns:p14="http://schemas.microsoft.com/office/powerpoint/2010/main" val="343048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9396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424854"/>
            <a:ext cx="9144000" cy="155815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Aggiornamento Gare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Aggiornamento Gare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Aggiornamento Gare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Aggiornamento Gare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2522483"/>
            <a:ext cx="10515600" cy="20399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Aggiornamento Gare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902371"/>
            <a:ext cx="5181600" cy="418311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902371"/>
            <a:ext cx="5181600" cy="418311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Aggiornamento Gare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881351"/>
            <a:ext cx="5157787" cy="6237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82862"/>
            <a:ext cx="5157787" cy="351313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881351"/>
            <a:ext cx="5183188" cy="6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82862"/>
            <a:ext cx="5183188" cy="35131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Aggiornamento Gare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Aggiornamento Gare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Aggiornamento Gare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1940446"/>
            <a:ext cx="3932237" cy="11824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1940446"/>
            <a:ext cx="6172200" cy="39206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3205655"/>
            <a:ext cx="3932237" cy="26633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Aggiornamento Gare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1923393"/>
            <a:ext cx="3932237" cy="11771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1923393"/>
            <a:ext cx="6172200" cy="3937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3195144"/>
            <a:ext cx="3932237" cy="26738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Aggiornamento Gare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25D06AC3-99E0-BC43-97C7-DE23886B762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34709" y="199795"/>
            <a:ext cx="2659113" cy="1632861"/>
          </a:xfrm>
          <a:prstGeom prst="rect">
            <a:avLst/>
          </a:prstGeom>
          <a:noFill/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429407" y="365125"/>
            <a:ext cx="7181193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29408" y="1877105"/>
            <a:ext cx="9301654" cy="411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46760" y="6180454"/>
            <a:ext cx="1594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/>
              <a:t>20/03/2024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16908" y="6187121"/>
            <a:ext cx="5751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/>
              <a:t>PNRR - Aggiornamento Gare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10648" y="6173787"/>
            <a:ext cx="1043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85D298C-7C67-F34C-A9DE-4238970C235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bk object 17"/>
          <p:cNvSpPr/>
          <p:nvPr userDrawn="1"/>
        </p:nvSpPr>
        <p:spPr>
          <a:xfrm>
            <a:off x="1429408" y="1690687"/>
            <a:ext cx="9564414" cy="141969"/>
          </a:xfrm>
          <a:custGeom>
            <a:avLst/>
            <a:gdLst/>
            <a:ahLst/>
            <a:cxnLst/>
            <a:rect l="l" t="t" r="r" b="b"/>
            <a:pathLst>
              <a:path w="8553450" h="171450">
                <a:moveTo>
                  <a:pt x="0" y="0"/>
                </a:moveTo>
                <a:lnTo>
                  <a:pt x="8553448" y="0"/>
                </a:lnTo>
                <a:lnTo>
                  <a:pt x="8553448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rgbClr val="009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k object 16"/>
          <p:cNvSpPr/>
          <p:nvPr userDrawn="1"/>
        </p:nvSpPr>
        <p:spPr>
          <a:xfrm>
            <a:off x="838201" y="1698625"/>
            <a:ext cx="496614" cy="134031"/>
          </a:xfrm>
          <a:custGeom>
            <a:avLst/>
            <a:gdLst/>
            <a:ahLst/>
            <a:cxnLst/>
            <a:rect l="l" t="t" r="r" b="b"/>
            <a:pathLst>
              <a:path w="533400" h="171450">
                <a:moveTo>
                  <a:pt x="0" y="0"/>
                </a:moveTo>
                <a:lnTo>
                  <a:pt x="533399" y="0"/>
                </a:lnTo>
                <a:lnTo>
                  <a:pt x="533399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rgbClr val="1D3F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6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6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6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6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6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6">
            <a:extLst>
              <a:ext uri="{FF2B5EF4-FFF2-40B4-BE49-F238E27FC236}">
                <a16:creationId xmlns:a16="http://schemas.microsoft.com/office/drawing/2014/main" id="{74AAEDE1-2E06-EC0E-C660-DA7D9F627493}"/>
              </a:ext>
            </a:extLst>
          </p:cNvPr>
          <p:cNvSpPr txBox="1">
            <a:spLocks/>
          </p:cNvSpPr>
          <p:nvPr/>
        </p:nvSpPr>
        <p:spPr>
          <a:xfrm>
            <a:off x="1524000" y="2279904"/>
            <a:ext cx="9144000" cy="3345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/>
              <a:t>Riunione  </a:t>
            </a:r>
          </a:p>
          <a:p>
            <a:pPr>
              <a:lnSpc>
                <a:spcPct val="120000"/>
              </a:lnSpc>
            </a:pPr>
            <a:r>
              <a:rPr lang="it-IT" dirty="0"/>
              <a:t>C3SN</a:t>
            </a:r>
            <a:br>
              <a:rPr lang="it-IT" dirty="0"/>
            </a:br>
            <a:br>
              <a:rPr lang="it-IT" dirty="0"/>
            </a:br>
            <a:r>
              <a:rPr lang="it-IT" sz="2200" dirty="0"/>
              <a:t>G. Carlino</a:t>
            </a:r>
            <a:br>
              <a:rPr lang="it-IT" sz="2200" dirty="0"/>
            </a:br>
            <a:br>
              <a:rPr lang="it-IT" sz="2200" dirty="0"/>
            </a:br>
            <a:r>
              <a:rPr lang="it-IT" sz="2200" dirty="0"/>
              <a:t>C3SN, Camogli 27/03/2025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6647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5BDD67-629A-F671-D319-442B301B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PNRR - Aggiornamento Gare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0CB7B0-CF16-2932-94E6-698D28B9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7D59B8-AC30-BFB5-4AF4-C4CE0F21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2</a:t>
            </a:fld>
            <a:endParaRPr lang="it-IT"/>
          </a:p>
        </p:txBody>
      </p:sp>
      <p:pic>
        <p:nvPicPr>
          <p:cNvPr id="10" name="Immagine 9" descr="Immagine che contiene testo, software, Pagina Web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6392F988-8213-C100-52ED-3D7E27E40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88" y="110137"/>
            <a:ext cx="8461177" cy="66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8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2F060-21A8-1AF5-9552-FFACCC82A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E3C6AC-B631-454F-1DD4-751F57A2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Coordinamento attività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4A3833-C03B-E965-8510-18FAA2503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743" y="1954327"/>
            <a:ext cx="9649741" cy="42194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chemeClr val="tx1"/>
                </a:solidFill>
              </a:rPr>
              <a:t>Coordinamento attività calcolo scientifico INFN in ambito nazionale e internazionale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chemeClr val="tx1"/>
                </a:solidFill>
              </a:rPr>
              <a:t>Internazionale: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WG Progetti – attività continua e molto efficace per coordinare la partecipazione nei progetti europei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impegni che l’INFN vuole prendere nell’EOSC </a:t>
            </a:r>
            <a:r>
              <a:rPr lang="it-IT" sz="2000" dirty="0" err="1">
                <a:solidFill>
                  <a:schemeClr val="tx1"/>
                </a:solidFill>
              </a:rPr>
              <a:t>node</a:t>
            </a:r>
            <a:r>
              <a:rPr lang="it-IT" sz="2000" dirty="0">
                <a:solidFill>
                  <a:schemeClr val="tx1"/>
                </a:solidFill>
              </a:rPr>
              <a:t> – coordinamento nel C3SN per individuare attività interessanti e funzionali per l’INFN e evitare quelle meno interessanti e/o onerose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chemeClr val="tx1"/>
                </a:solidFill>
              </a:rPr>
              <a:t>Nazionale: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Partecipazione a nuovi progetti – esempio PON appena uscito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Progetti biomedicali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Interazione con la fondazione ICSC per coordinare le attività comuni – esempio </a:t>
            </a:r>
            <a:r>
              <a:rPr lang="it-IT" sz="2000" dirty="0" err="1">
                <a:solidFill>
                  <a:schemeClr val="tx1"/>
                </a:solidFill>
              </a:rPr>
              <a:t>parteciapazione</a:t>
            </a:r>
            <a:r>
              <a:rPr lang="it-IT" sz="2000" dirty="0">
                <a:solidFill>
                  <a:schemeClr val="tx1"/>
                </a:solidFill>
              </a:rPr>
              <a:t> AI Factory o  sviluppo middleware CN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E09A03-C4BF-5266-CA43-61E5F292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PNRR - Aggiornamento Gare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25409E-00A0-2F3E-59CA-4F931C9D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EB802B-E68A-9A35-2794-52E697D3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4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34383-EE84-A2A4-91CC-259D68FAE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BD61C2-37E5-ECC8-8A47-C5A26406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Gare PNRR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26A6B0-3AB0-8E33-C232-C56B53C9F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7882" y="3167235"/>
            <a:ext cx="2566737" cy="21045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rgbClr val="FF0000"/>
                </a:solidFill>
              </a:rPr>
              <a:t>Da verificare con WP3 lo stato reale di tutte le gare:  tecnico e amministrativo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CBBEC7-B792-A8EE-6F8E-CE85F19D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PNRR - Aggiornamento Gare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F33BCC-1C3D-A896-B187-D82531EA2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C8E3D4-DCE4-AC8D-1E0E-466F06A3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4</a:t>
            </a:fld>
            <a:endParaRPr lang="it-IT"/>
          </a:p>
        </p:txBody>
      </p:sp>
      <p:pic>
        <p:nvPicPr>
          <p:cNvPr id="8" name="Immagine 7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C679BB92-F6A9-2155-C650-0188FB596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4" t="21717" r="23301" b="37683"/>
          <a:stretch/>
        </p:blipFill>
        <p:spPr>
          <a:xfrm>
            <a:off x="826971" y="1927788"/>
            <a:ext cx="5751172" cy="1095068"/>
          </a:xfrm>
          <a:prstGeom prst="rect">
            <a:avLst/>
          </a:prstGeom>
        </p:spPr>
      </p:pic>
      <p:pic>
        <p:nvPicPr>
          <p:cNvPr id="10" name="Immagine 9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2FDFBDFB-6AE2-335C-C4C8-468231B16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22855"/>
            <a:ext cx="8588242" cy="36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1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86D1A-A7F5-E9B0-A0C1-B3A89F08C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47A152-25F2-4214-3935-B62AB3C9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WG e Forum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F38A3C-97D3-450E-3AD9-56DE4618A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039" y="1967661"/>
            <a:ext cx="8743922" cy="389803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b="1" dirty="0">
                <a:solidFill>
                  <a:schemeClr val="tx1"/>
                </a:solidFill>
              </a:rPr>
              <a:t>Forum del Calcolo -</a:t>
            </a:r>
            <a:r>
              <a:rPr lang="it-IT" sz="2000" dirty="0">
                <a:solidFill>
                  <a:schemeClr val="tx1"/>
                </a:solidFill>
              </a:rPr>
              <a:t> inizialmente coordinato da Claudio, non è realmente mai partito a causa degli impegni del PNRR di tutto il personale. Parte delle attività sono coperte dal WP3 e dal CdG del CNAF.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rgbClr val="FF0000"/>
                </a:solidFill>
              </a:rPr>
              <a:t>Non credo sia il caso di attivarlo ora nel secondo mandato di questo C3SN.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chemeClr val="tx1"/>
                </a:solidFill>
              </a:rPr>
              <a:t>Pareri?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2000" b="1" dirty="0">
                <a:solidFill>
                  <a:schemeClr val="tx1"/>
                </a:solidFill>
              </a:rPr>
              <a:t>Forum del Calcolo – </a:t>
            </a:r>
            <a:r>
              <a:rPr lang="it-IT" sz="2000" dirty="0">
                <a:solidFill>
                  <a:schemeClr val="tx1"/>
                </a:solidFill>
              </a:rPr>
              <a:t>in corso ricerca del nuovo coordinatore in sostituzione di Domenico. Confidente che a breve sarà riavviato. Molte attività da seguire in tutte le CSN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BAE45A-3BA0-B0AB-0AD7-C3FBA8B2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PNRR - Aggiornamento Gare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BC518F-69A2-80DF-7373-F5BDE8E1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A369C7-ABE9-51DA-0C9B-0F6D6A8A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30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8AE09-0220-E509-2421-4BA00F964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91BA4E-7F2C-18C3-2F86-EA0F85D8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Referaggi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BAD020-6DB1-F22D-4C6F-2AF31237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386" y="1967661"/>
            <a:ext cx="9830215" cy="38980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chemeClr val="tx1"/>
                </a:solidFill>
              </a:rPr>
              <a:t>Richieste in corso d’anno di risorse su INFN Cloud da parte di utenti/gruppi da gestire correttamente (a volte anche utenti non inquadrati in sigle o iniziative)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chemeClr val="tx1"/>
                </a:solidFill>
              </a:rPr>
              <a:t>Necessario stretta collaborazione tra gruppo referee calcolo C3SN e DataCloud per l’allocazione di risorse pledge in cloud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Il gruppo di referaggio C3SN lavora preventivamente nel periodo preventivi ed è composto da personale delle CSN, non sempre pienamente addentro alla problematica DataCloud, non è quindi adatto a referare e allocare richieste da parte di utenti/gruppi che arrivano con continuità durante l’anno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Necessità di creare gruppo di referaggio DataCloud con competenze varie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926A9D-BAFF-41B0-7CE5-DB9400814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PNRR - Aggiornamento Gare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1F2EEF-24B9-445D-7BA9-240981AA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0A0AF4-A5B4-6B86-AC6F-1061149A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81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8326C-9483-C9CD-91FC-6A4C4278D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CA24DB-84B4-4D2D-C97E-B5AFAD4D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Elenco Risorse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A077B9-D798-B70F-A89B-0A9F5FE91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330" y="2132673"/>
            <a:ext cx="8761340" cy="38980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chemeClr val="tx1"/>
                </a:solidFill>
              </a:rPr>
              <a:t>I responsabili Tier1 e Tier2 nel C3SN per piacere concludano il lavoro di inventario nei siti delle risorse disponibili 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chemeClr val="tx1"/>
                </a:solidFill>
              </a:rPr>
              <a:t>Importante avere un inventario preciso e dinamico e consultabile facilmente di: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Gran Totale Risorse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dettagli</a:t>
            </a:r>
          </a:p>
          <a:p>
            <a:pPr lvl="1"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Pledge in grid e cloud esperimenti di tutte le CSN</a:t>
            </a:r>
          </a:p>
          <a:p>
            <a:pPr lvl="1"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Risorse «pledged» progetti esterni </a:t>
            </a:r>
          </a:p>
          <a:p>
            <a:pPr lvl="1">
              <a:lnSpc>
                <a:spcPct val="100000"/>
              </a:lnSpc>
            </a:pPr>
            <a:endParaRPr lang="it-IT" sz="20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dirty="0">
                <a:solidFill>
                  <a:srgbClr val="FF0000"/>
                </a:solidFill>
              </a:rPr>
              <a:t>Conclusione: tra pasqua e </a:t>
            </a:r>
            <a:r>
              <a:rPr lang="it-IT" sz="2000" dirty="0" err="1">
                <a:solidFill>
                  <a:srgbClr val="FF0000"/>
                </a:solidFill>
              </a:rPr>
              <a:t>inzio</a:t>
            </a:r>
            <a:r>
              <a:rPr lang="it-IT" sz="2000" dirty="0">
                <a:solidFill>
                  <a:srgbClr val="FF0000"/>
                </a:solidFill>
              </a:rPr>
              <a:t> stagione referaggi</a:t>
            </a:r>
          </a:p>
          <a:p>
            <a:pPr>
              <a:lnSpc>
                <a:spcPct val="100000"/>
              </a:lnSpc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53B32D-57D7-9F1A-DF7F-B6490BEE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PNRR - Aggiornamento Gare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4D7DF8-A906-5FE3-CE67-F9B41D23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7F7A98-6B96-3D3B-84AB-86A585E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40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21114-F550-B614-9ECC-D43296996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A78976-85EC-5E03-B26F-801849A6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Riunioni C3SN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C93C21-9AFC-D6FB-3DBE-44E1BA990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743" y="1853058"/>
            <a:ext cx="9637710" cy="432072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b="1" dirty="0">
                <a:solidFill>
                  <a:schemeClr val="tx1"/>
                </a:solidFill>
              </a:rPr>
              <a:t>Plenarie</a:t>
            </a:r>
            <a:r>
              <a:rPr lang="it-IT" sz="20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Bilancio – inizi luglio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Referaggi esperimenti – inizi settembre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Bilancio C3SN/CCR – fine settembre, inizi ottobre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Riunione autunnale – novembre, dicembre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b="1" dirty="0">
                <a:solidFill>
                  <a:schemeClr val="tx1"/>
                </a:solidFill>
              </a:rPr>
              <a:t>Specifiche </a:t>
            </a:r>
            <a:r>
              <a:rPr lang="it-IT" sz="2000" dirty="0">
                <a:solidFill>
                  <a:schemeClr val="tx1"/>
                </a:solidFill>
              </a:rPr>
              <a:t>(da convocare quando necessarie):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Progetti europei in primavera per definire partecipazione progetti europei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Progetti biomedicali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Kick-off nuovo WG Computing Model, organizzato con Domenico per passaggi di consegne al nuovo coordinatore e discussione attività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/>
                </a:solidFill>
              </a:rPr>
              <a:t>Riunione serale durante il Workshop del Calcolo come a Palau (grazie Alessandro per il «rinfresco», si potrà ripetere?)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8CBBBE-296F-63FD-6FAE-856C0A88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PNRR - Aggiornamento Gare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B6B37E-430F-706C-B9D4-ECB87925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20/03/2024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826A9A-C78A-0648-1A93-BC47E182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9211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14301</TotalTime>
  <Words>510</Words>
  <Application>Microsoft Macintosh PowerPoint</Application>
  <PresentationFormat>Widescreen</PresentationFormat>
  <Paragraphs>73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Coordinamento attività</vt:lpstr>
      <vt:lpstr>Gare PNRR</vt:lpstr>
      <vt:lpstr>WG e Forum</vt:lpstr>
      <vt:lpstr>Referaggi</vt:lpstr>
      <vt:lpstr>Elenco Risorse</vt:lpstr>
      <vt:lpstr>Riunioni C3SN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Claudio Grandi</dc:creator>
  <cp:lastModifiedBy>Gianpaolo Carlino</cp:lastModifiedBy>
  <cp:revision>486</cp:revision>
  <cp:lastPrinted>2023-05-17T10:01:12Z</cp:lastPrinted>
  <dcterms:created xsi:type="dcterms:W3CDTF">2017-06-26T12:04:20Z</dcterms:created>
  <dcterms:modified xsi:type="dcterms:W3CDTF">2025-03-27T17:20:19Z</dcterms:modified>
</cp:coreProperties>
</file>