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305" r:id="rId3"/>
    <p:sldId id="306" r:id="rId4"/>
    <p:sldId id="314" r:id="rId5"/>
    <p:sldId id="308" r:id="rId6"/>
    <p:sldId id="315" r:id="rId7"/>
    <p:sldId id="310" r:id="rId8"/>
    <p:sldId id="316"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66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4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F88539-5D9C-89DB-DFB7-77D34F6FC96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FEE83DB-CC40-A283-FCB8-E7127A821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E928F49-7668-6E08-C9AC-08922DAC4453}"/>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5" name="Segnaposto piè di pagina 4">
            <a:extLst>
              <a:ext uri="{FF2B5EF4-FFF2-40B4-BE49-F238E27FC236}">
                <a16:creationId xmlns:a16="http://schemas.microsoft.com/office/drawing/2014/main" id="{929F10A0-3FAD-D923-634D-6EB9C1EAD8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199F229-231F-CF05-EA9E-D973A0F2AB5A}"/>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102627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F54819-5FC6-C696-CD28-FCD483ECE2F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B09629D-988F-BBB1-D1CC-68B83C94C2E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DE7148B-B7E0-387B-A41B-874E2827B68B}"/>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5" name="Segnaposto piè di pagina 4">
            <a:extLst>
              <a:ext uri="{FF2B5EF4-FFF2-40B4-BE49-F238E27FC236}">
                <a16:creationId xmlns:a16="http://schemas.microsoft.com/office/drawing/2014/main" id="{CF01792F-C104-ACD1-B218-D65ECCEA14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944449D-1630-CDEC-9158-B534B54082A0}"/>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2561009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DE50D9D-E79B-7352-7C14-2CBC6F43B3D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C92DBFC-975B-479A-6A68-8D51620E1A9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8D37BC-1DF0-F16F-EEBD-33DDB21FE572}"/>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5" name="Segnaposto piè di pagina 4">
            <a:extLst>
              <a:ext uri="{FF2B5EF4-FFF2-40B4-BE49-F238E27FC236}">
                <a16:creationId xmlns:a16="http://schemas.microsoft.com/office/drawing/2014/main" id="{237D2341-C7EB-63C9-8B35-08C948DB36D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EE794A9-BDE4-896D-6338-F3397510608A}"/>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1239740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223D69-7554-23F5-7456-5E02C67A29D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B60E020-E44C-8EAF-C28E-E7FAC254932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AFAB0A2-D2C8-BA83-4B47-985E51ED3387}"/>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5" name="Segnaposto piè di pagina 4">
            <a:extLst>
              <a:ext uri="{FF2B5EF4-FFF2-40B4-BE49-F238E27FC236}">
                <a16:creationId xmlns:a16="http://schemas.microsoft.com/office/drawing/2014/main" id="{FBCF2442-F2CD-B09E-6552-06203F9EA1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259C489-BA87-6CEF-8608-75B3DB384004}"/>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264194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84EC98-5F80-88F4-01BF-9E6545A8C5C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4B17975-3E27-5FAB-3D1B-FBEE77D392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9DF7EE5-DDED-5069-C1A0-8AB51B4D17EA}"/>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5" name="Segnaposto piè di pagina 4">
            <a:extLst>
              <a:ext uri="{FF2B5EF4-FFF2-40B4-BE49-F238E27FC236}">
                <a16:creationId xmlns:a16="http://schemas.microsoft.com/office/drawing/2014/main" id="{129BF77D-F3B5-A8C2-93FE-4467653765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1B3F6D-42D2-A57A-B6E7-F9B3E251F372}"/>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617856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EBF3FC-84EC-B4D5-5D30-A60B1DC8AC2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C0845E4-A4B0-5196-EE3C-9376945091E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02B48C2-F582-FBDD-332B-05A111951F6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DF11DA0-A161-1E09-5C9E-5D3D16B59588}"/>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6" name="Segnaposto piè di pagina 5">
            <a:extLst>
              <a:ext uri="{FF2B5EF4-FFF2-40B4-BE49-F238E27FC236}">
                <a16:creationId xmlns:a16="http://schemas.microsoft.com/office/drawing/2014/main" id="{9554C026-3068-F3F7-70DC-0388EB7FA67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34840F0-977E-41BC-4B8A-7B26C5B1593A}"/>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375204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7B9E56-D2BF-A32A-19FD-F2022EF7156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A072EF7-2B0D-8843-BDA7-213AB6DE6C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AFFFE2F-757D-5529-C682-D01B6B16E5E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41E6E2C-44C5-7B81-4DB2-57426445C1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126252E-B693-1BD9-8E36-9A9659D0D2A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E5A1D61-815E-89AC-7421-3957AD3D90F3}"/>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8" name="Segnaposto piè di pagina 7">
            <a:extLst>
              <a:ext uri="{FF2B5EF4-FFF2-40B4-BE49-F238E27FC236}">
                <a16:creationId xmlns:a16="http://schemas.microsoft.com/office/drawing/2014/main" id="{1BF86BCC-5023-2D0A-B215-E2712C579A5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F56A8E6-B98C-2A3D-0535-658E2A3D9100}"/>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2051414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E0104B-EC14-966E-8C33-D31449E824B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2AF5EA-281B-77E3-BD38-0D5D21F6E59E}"/>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4" name="Segnaposto piè di pagina 3">
            <a:extLst>
              <a:ext uri="{FF2B5EF4-FFF2-40B4-BE49-F238E27FC236}">
                <a16:creationId xmlns:a16="http://schemas.microsoft.com/office/drawing/2014/main" id="{1283089F-001B-33C7-1056-8C4A126C6F2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D42C55F-D4BC-E1E9-3C44-B0CD2AB26B38}"/>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433108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FA2AE66-78D9-4946-ADE9-C3975ABEFEAB}"/>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3" name="Segnaposto piè di pagina 2">
            <a:extLst>
              <a:ext uri="{FF2B5EF4-FFF2-40B4-BE49-F238E27FC236}">
                <a16:creationId xmlns:a16="http://schemas.microsoft.com/office/drawing/2014/main" id="{EB858429-DD16-781E-E129-0989355ABAA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B0B6A02-B844-FF2F-7F03-ECA01F988584}"/>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384620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8DE20A-E9ED-F7F6-CEFD-9F309E67993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1F62292-C918-D238-5CC1-06906514A2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C7A5C09-91D7-F3BA-6E01-583151ECE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73D08AC-4F7E-6D7D-98F3-E9B546CBDE7F}"/>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6" name="Segnaposto piè di pagina 5">
            <a:extLst>
              <a:ext uri="{FF2B5EF4-FFF2-40B4-BE49-F238E27FC236}">
                <a16:creationId xmlns:a16="http://schemas.microsoft.com/office/drawing/2014/main" id="{6770A9E0-867A-C943-B8CD-42DA8EE0117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4D309E4-4083-0BA6-3975-4BB0A44F70D2}"/>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193307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87C7EF-C2CD-7405-E82B-EAB90344B05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998BEDE-9CAC-60D7-C596-7CFB327190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5B2BED8-C900-77E4-0109-57D562D9D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6562EA7-1016-CA8A-E0D8-0A54094C3EE6}"/>
              </a:ext>
            </a:extLst>
          </p:cNvPr>
          <p:cNvSpPr>
            <a:spLocks noGrp="1"/>
          </p:cNvSpPr>
          <p:nvPr>
            <p:ph type="dt" sz="half" idx="10"/>
          </p:nvPr>
        </p:nvSpPr>
        <p:spPr/>
        <p:txBody>
          <a:bodyPr/>
          <a:lstStyle/>
          <a:p>
            <a:fld id="{649697BB-E72B-4FB5-BE10-A744D6A44F60}" type="datetimeFigureOut">
              <a:rPr lang="it-IT" smtClean="0"/>
              <a:t>13/02/2025</a:t>
            </a:fld>
            <a:endParaRPr lang="it-IT"/>
          </a:p>
        </p:txBody>
      </p:sp>
      <p:sp>
        <p:nvSpPr>
          <p:cNvPr id="6" name="Segnaposto piè di pagina 5">
            <a:extLst>
              <a:ext uri="{FF2B5EF4-FFF2-40B4-BE49-F238E27FC236}">
                <a16:creationId xmlns:a16="http://schemas.microsoft.com/office/drawing/2014/main" id="{FBAE5FC7-7DBD-09EB-9724-4EECA178C63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36FA27A-3A58-7310-A821-B329CE9D3659}"/>
              </a:ext>
            </a:extLst>
          </p:cNvPr>
          <p:cNvSpPr>
            <a:spLocks noGrp="1"/>
          </p:cNvSpPr>
          <p:nvPr>
            <p:ph type="sldNum" sz="quarter" idx="12"/>
          </p:nvPr>
        </p:nvSpPr>
        <p:spPr/>
        <p:txBody>
          <a:bodyPr/>
          <a:lstStyle/>
          <a:p>
            <a:fld id="{23FB8D93-E794-44B9-AB6B-169379960028}" type="slidenum">
              <a:rPr lang="it-IT" smtClean="0"/>
              <a:t>‹#›</a:t>
            </a:fld>
            <a:endParaRPr lang="it-IT"/>
          </a:p>
        </p:txBody>
      </p:sp>
    </p:spTree>
    <p:extLst>
      <p:ext uri="{BB962C8B-B14F-4D97-AF65-F5344CB8AC3E}">
        <p14:creationId xmlns:p14="http://schemas.microsoft.com/office/powerpoint/2010/main" val="3598777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B04E576-06C5-2B15-68E8-297CA9B92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CF2E62D-5803-6FF3-15B6-3FB10FFB4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917DADE-2364-0693-7AE6-5482322F22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697BB-E72B-4FB5-BE10-A744D6A44F60}" type="datetimeFigureOut">
              <a:rPr lang="it-IT" smtClean="0"/>
              <a:t>13/02/2025</a:t>
            </a:fld>
            <a:endParaRPr lang="it-IT"/>
          </a:p>
        </p:txBody>
      </p:sp>
      <p:sp>
        <p:nvSpPr>
          <p:cNvPr id="5" name="Segnaposto piè di pagina 4">
            <a:extLst>
              <a:ext uri="{FF2B5EF4-FFF2-40B4-BE49-F238E27FC236}">
                <a16:creationId xmlns:a16="http://schemas.microsoft.com/office/drawing/2014/main" id="{A58448DB-DC03-102D-79DA-B6F5268B6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607D2D0-17F5-170A-349C-6D21083D11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B8D93-E794-44B9-AB6B-169379960028}" type="slidenum">
              <a:rPr lang="it-IT" smtClean="0"/>
              <a:t>‹#›</a:t>
            </a:fld>
            <a:endParaRPr lang="it-IT"/>
          </a:p>
        </p:txBody>
      </p:sp>
    </p:spTree>
    <p:extLst>
      <p:ext uri="{BB962C8B-B14F-4D97-AF65-F5344CB8AC3E}">
        <p14:creationId xmlns:p14="http://schemas.microsoft.com/office/powerpoint/2010/main" val="41086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33375" y="1299066"/>
            <a:ext cx="11544300" cy="273921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800" b="1" i="0" u="none" strike="noStrike" kern="1200" cap="none" spc="0" normalizeH="0" baseline="0" noProof="0" dirty="0">
                <a:ln>
                  <a:noFill/>
                </a:ln>
                <a:solidFill>
                  <a:prstClr val="black"/>
                </a:solidFill>
                <a:effectLst/>
                <a:uLnTx/>
                <a:uFillTx/>
                <a:latin typeface="Calibri" panose="020F0502020204030204"/>
                <a:ea typeface="+mn-ea"/>
                <a:cs typeface="+mn-cs"/>
              </a:rPr>
              <a:t>Riunione Servizi e </a:t>
            </a:r>
            <a:r>
              <a:rPr kumimoji="0" lang="it-IT" sz="4800" b="1" i="0" u="none" strike="noStrike" kern="1200" cap="none" spc="0" normalizeH="0" baseline="0" noProof="0" dirty="0" err="1">
                <a:ln>
                  <a:noFill/>
                </a:ln>
                <a:solidFill>
                  <a:prstClr val="black"/>
                </a:solidFill>
                <a:effectLst/>
                <a:uLnTx/>
                <a:uFillTx/>
                <a:latin typeface="Calibri" panose="020F0502020204030204"/>
                <a:ea typeface="+mn-ea"/>
                <a:cs typeface="+mn-cs"/>
              </a:rPr>
              <a:t>Prgetti</a:t>
            </a:r>
            <a:r>
              <a:rPr kumimoji="0" lang="it-IT" sz="4800" b="1" i="0" u="none" strike="noStrike" kern="1200" cap="none" spc="0" normalizeH="0" baseline="0" noProof="0" dirty="0">
                <a:ln>
                  <a:noFill/>
                </a:ln>
                <a:solidFill>
                  <a:prstClr val="black"/>
                </a:solidFill>
                <a:effectLst/>
                <a:uLnTx/>
                <a:uFillTx/>
                <a:latin typeface="Calibri" panose="020F0502020204030204"/>
                <a:ea typeface="+mn-ea"/>
                <a:cs typeface="+mn-cs"/>
              </a:rPr>
              <a:t> DA:</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dirty="0">
                <a:solidFill>
                  <a:prstClr val="black"/>
                </a:solidFill>
                <a:latin typeface="Calibri" panose="020F0502020204030204"/>
              </a:rPr>
              <a:t>Introduzione e Comunicazioni</a:t>
            </a:r>
            <a:r>
              <a:rPr kumimoji="0" lang="it-IT" sz="4800" b="1"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US" sz="4800" b="1"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GB" sz="4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1"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A. Gallo, INFN-LNF</a:t>
            </a:r>
          </a:p>
        </p:txBody>
      </p:sp>
      <p:sp>
        <p:nvSpPr>
          <p:cNvPr id="8" name="Rettangolo 7">
            <a:extLst>
              <a:ext uri="{FF2B5EF4-FFF2-40B4-BE49-F238E27FC236}">
                <a16:creationId xmlns:a16="http://schemas.microsoft.com/office/drawing/2014/main" id="{9FA1FDD3-4154-42E4-BC3D-FE0AAC86ED4C}"/>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err="1">
                <a:ln>
                  <a:noFill/>
                </a:ln>
                <a:solidFill>
                  <a:srgbClr val="FFFF00"/>
                </a:solidFill>
                <a:effectLst/>
                <a:uLnTx/>
                <a:uFillTx/>
                <a:latin typeface="Calibri" panose="020F0502020204030204"/>
                <a:ea typeface="+mn-ea"/>
                <a:cs typeface="+mn-cs"/>
              </a:rPr>
              <a:t>Riunione</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CS </a:t>
            </a:r>
            <a:r>
              <a:rPr lang="en-US" i="1" dirty="0">
                <a:solidFill>
                  <a:srgbClr val="FFFF00"/>
                </a:solidFill>
                <a:latin typeface="Calibri" panose="020F0502020204030204"/>
              </a:rPr>
              <a:t>e </a:t>
            </a:r>
            <a:r>
              <a:rPr lang="en-US" i="1" dirty="0" err="1">
                <a:solidFill>
                  <a:srgbClr val="FFFF00"/>
                </a:solidFill>
                <a:latin typeface="Calibri" panose="020F0502020204030204"/>
              </a:rPr>
              <a:t>progetti</a:t>
            </a:r>
            <a:r>
              <a:rPr lang="en-US" i="1" dirty="0">
                <a:solidFill>
                  <a:srgbClr val="FFFF00"/>
                </a:solidFill>
                <a:latin typeface="Calibri" panose="020F0502020204030204"/>
              </a:rPr>
              <a:t> DA,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LNF, 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p>
        </p:txBody>
      </p:sp>
    </p:spTree>
    <p:extLst>
      <p:ext uri="{BB962C8B-B14F-4D97-AF65-F5344CB8AC3E}">
        <p14:creationId xmlns:p14="http://schemas.microsoft.com/office/powerpoint/2010/main" val="3102175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4">
            <a:extLst>
              <a:ext uri="{FF2B5EF4-FFF2-40B4-BE49-F238E27FC236}">
                <a16:creationId xmlns:a16="http://schemas.microsoft.com/office/drawing/2014/main" id="{8E41B377-CD2B-4CE8-82D8-6BD17606C43B}"/>
              </a:ext>
            </a:extLst>
          </p:cNvPr>
          <p:cNvSpPr txBox="1">
            <a:spLocks/>
          </p:cNvSpPr>
          <p:nvPr/>
        </p:nvSpPr>
        <p:spPr>
          <a:xfrm>
            <a:off x="9189720" y="649859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8D38D78-E7CE-4FC5-9811-B7ED10FBA3DF}" type="slidenum">
              <a:rPr kumimoji="0" lang="it-IT" sz="1200" b="0" i="0" u="none" strike="noStrike" kern="1200" cap="none" spc="0" normalizeH="0" baseline="0" noProof="0" smtClean="0">
                <a:ln>
                  <a:noFill/>
                </a:ln>
                <a:solidFill>
                  <a:srgbClr val="FFFF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7" name="Rettangolo 6">
            <a:extLst>
              <a:ext uri="{FF2B5EF4-FFF2-40B4-BE49-F238E27FC236}">
                <a16:creationId xmlns:a16="http://schemas.microsoft.com/office/drawing/2014/main" id="{62E603BA-C15B-4455-B1A4-A474489C39EB}"/>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990600" algn="l"/>
              </a:tabLst>
              <a:defRPr/>
            </a:pPr>
            <a:r>
              <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A. Gallo</a:t>
            </a:r>
            <a:r>
              <a:rPr kumimoji="0" lang="it-IT" sz="1800" b="0" i="1" u="none" strike="noStrike" kern="1200" cap="none" spc="0" normalizeH="0" baseline="0" noProof="0">
                <a:ln>
                  <a:noFill/>
                </a:ln>
                <a:solidFill>
                  <a:srgbClr val="4472C4">
                    <a:lumMod val="20000"/>
                    <a:lumOff val="80000"/>
                  </a:srgbClr>
                </a:solidFill>
                <a:effectLst/>
                <a:uLnTx/>
                <a:uFillTx/>
                <a:latin typeface="Calibri" panose="020F0502020204030204"/>
                <a:ea typeface="+mn-ea"/>
                <a:cs typeface="+mn-cs"/>
              </a:rPr>
              <a:t>: Introduzione e Comunicazioni</a:t>
            </a:r>
            <a:endPar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endParaRPr>
          </a:p>
        </p:txBody>
      </p:sp>
      <p:sp>
        <p:nvSpPr>
          <p:cNvPr id="10" name="CasellaDiTesto 9">
            <a:extLst>
              <a:ext uri="{FF2B5EF4-FFF2-40B4-BE49-F238E27FC236}">
                <a16:creationId xmlns:a16="http://schemas.microsoft.com/office/drawing/2014/main" id="{F531DEF0-B433-D0E4-8892-684ED3973CDD}"/>
              </a:ext>
            </a:extLst>
          </p:cNvPr>
          <p:cNvSpPr txBox="1"/>
          <p:nvPr/>
        </p:nvSpPr>
        <p:spPr>
          <a:xfrm>
            <a:off x="1262812" y="624764"/>
            <a:ext cx="8860536"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dirty="0">
                <a:solidFill>
                  <a:srgbClr val="002060"/>
                </a:solidFill>
                <a:latin typeface="Calibri" panose="020F0502020204030204"/>
              </a:rPr>
              <a:t>Indice</a:t>
            </a:r>
            <a:r>
              <a:rPr kumimoji="0" lang="it-IT" sz="4800" b="1" i="0" u="none" strike="noStrike" kern="1200" cap="none" spc="0" normalizeH="0" baseline="0" noProof="0" dirty="0">
                <a:ln>
                  <a:noFill/>
                </a:ln>
                <a:solidFill>
                  <a:srgbClr val="002060"/>
                </a:solidFill>
                <a:effectLst/>
                <a:uLnTx/>
                <a:uFillTx/>
                <a:latin typeface="Calibri" panose="020F0502020204030204"/>
                <a:ea typeface="+mn-ea"/>
                <a:cs typeface="+mn-cs"/>
              </a:rPr>
              <a:t> </a:t>
            </a:r>
          </a:p>
        </p:txBody>
      </p:sp>
      <p:sp>
        <p:nvSpPr>
          <p:cNvPr id="11" name="CasellaDiTesto 10">
            <a:extLst>
              <a:ext uri="{FF2B5EF4-FFF2-40B4-BE49-F238E27FC236}">
                <a16:creationId xmlns:a16="http://schemas.microsoft.com/office/drawing/2014/main" id="{D8F06AF6-4FBA-B6AA-A6E9-1ED9421157A2}"/>
              </a:ext>
            </a:extLst>
          </p:cNvPr>
          <p:cNvSpPr txBox="1"/>
          <p:nvPr/>
        </p:nvSpPr>
        <p:spPr>
          <a:xfrm>
            <a:off x="388911" y="1887110"/>
            <a:ext cx="11256749" cy="2893100"/>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Introduzione: scopo della riunione</a:t>
            </a:r>
            <a:endParaRPr lang="it-IT" sz="2200" dirty="0">
              <a:solidFill>
                <a:prstClr val="black"/>
              </a:solidFill>
              <a:latin typeface="Calibri" panose="020F0502020204030204"/>
            </a:endParaRPr>
          </a:p>
          <a:p>
            <a:pPr marL="342900" marR="0" lvl="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200" dirty="0">
                <a:solidFill>
                  <a:prstClr val="black"/>
                </a:solidFill>
                <a:latin typeface="Calibri" panose="020F0502020204030204"/>
              </a:rPr>
              <a:t>Outlook impegni principali DA 2025</a:t>
            </a: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200" dirty="0">
                <a:solidFill>
                  <a:prstClr val="black"/>
                </a:solidFill>
                <a:latin typeface="Calibri" panose="020F0502020204030204"/>
              </a:rPr>
              <a:t>Variazioni organigramma DA</a:t>
            </a:r>
          </a:p>
          <a:p>
            <a:pPr marL="342900" marR="0" lvl="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200" dirty="0">
                <a:solidFill>
                  <a:prstClr val="black"/>
                </a:solidFill>
                <a:latin typeface="Calibri" panose="020F0502020204030204"/>
              </a:rPr>
              <a:t>La situazione del personale</a:t>
            </a:r>
          </a:p>
          <a:p>
            <a:pPr marL="342900" marR="0" lvl="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Gestione budget funzionamento e manutenzione infrastrutture della DA</a:t>
            </a:r>
          </a:p>
          <a:p>
            <a:pPr marL="342900" marR="0" lvl="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200" dirty="0">
                <a:solidFill>
                  <a:prstClr val="black"/>
                </a:solidFill>
                <a:latin typeface="Calibri" panose="020F0502020204030204"/>
              </a:rPr>
              <a:t>Piano integrato attività della DA per il 2025 (</a:t>
            </a:r>
            <a:r>
              <a:rPr lang="it-IT" sz="2200" dirty="0" err="1">
                <a:solidFill>
                  <a:prstClr val="black"/>
                </a:solidFill>
                <a:latin typeface="Calibri" panose="020F0502020204030204"/>
              </a:rPr>
              <a:t>A.Falone</a:t>
            </a:r>
            <a:r>
              <a:rPr lang="it-IT" sz="2200" dirty="0">
                <a:solidFill>
                  <a:prstClr val="black"/>
                </a:solidFill>
                <a:latin typeface="Calibri" panose="020F0502020204030204"/>
              </a:rPr>
              <a:t>, servizio di project management LNF)</a:t>
            </a:r>
            <a:endParaRPr lang="it-IT" sz="2200" b="1" dirty="0">
              <a:solidFill>
                <a:srgbClr val="C00000"/>
              </a:solidFill>
              <a:latin typeface="Calibri" panose="020F0502020204030204"/>
            </a:endParaRPr>
          </a:p>
        </p:txBody>
      </p:sp>
      <p:sp>
        <p:nvSpPr>
          <p:cNvPr id="2" name="Rettangolo 7">
            <a:extLst>
              <a:ext uri="{FF2B5EF4-FFF2-40B4-BE49-F238E27FC236}">
                <a16:creationId xmlns:a16="http://schemas.microsoft.com/office/drawing/2014/main" id="{B0C4ACF7-2C04-591C-ADFF-B903D9B44FB3}"/>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err="1">
                <a:ln>
                  <a:noFill/>
                </a:ln>
                <a:solidFill>
                  <a:srgbClr val="FFFF00"/>
                </a:solidFill>
                <a:effectLst/>
                <a:uLnTx/>
                <a:uFillTx/>
                <a:latin typeface="Calibri" panose="020F0502020204030204"/>
                <a:ea typeface="+mn-ea"/>
                <a:cs typeface="+mn-cs"/>
              </a:rPr>
              <a:t>Riunione</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CS </a:t>
            </a:r>
            <a:r>
              <a:rPr lang="en-US" i="1" dirty="0">
                <a:solidFill>
                  <a:srgbClr val="FFFF00"/>
                </a:solidFill>
                <a:latin typeface="Calibri" panose="020F0502020204030204"/>
              </a:rPr>
              <a:t>e </a:t>
            </a:r>
            <a:r>
              <a:rPr lang="en-US" i="1" dirty="0" err="1">
                <a:solidFill>
                  <a:srgbClr val="FFFF00"/>
                </a:solidFill>
                <a:latin typeface="Calibri" panose="020F0502020204030204"/>
              </a:rPr>
              <a:t>progetti</a:t>
            </a:r>
            <a:r>
              <a:rPr lang="en-US" i="1" dirty="0">
                <a:solidFill>
                  <a:srgbClr val="FFFF00"/>
                </a:solidFill>
                <a:latin typeface="Calibri" panose="020F0502020204030204"/>
              </a:rPr>
              <a:t> DA,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LNF, 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p>
        </p:txBody>
      </p:sp>
      <p:sp>
        <p:nvSpPr>
          <p:cNvPr id="3" name="Segnaposto numero diapositiva 4">
            <a:extLst>
              <a:ext uri="{FF2B5EF4-FFF2-40B4-BE49-F238E27FC236}">
                <a16:creationId xmlns:a16="http://schemas.microsoft.com/office/drawing/2014/main" id="{164B5D51-D72B-A380-D954-30BCD35A7035}"/>
              </a:ext>
            </a:extLst>
          </p:cNvPr>
          <p:cNvSpPr txBox="1">
            <a:spLocks/>
          </p:cNvSpPr>
          <p:nvPr/>
        </p:nvSpPr>
        <p:spPr>
          <a:xfrm>
            <a:off x="9342120" y="651383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8D38D78-E7CE-4FC5-9811-B7ED10FBA3DF}" type="slidenum">
              <a:rPr kumimoji="0" lang="it-IT" sz="1200" b="0" i="0" u="none" strike="noStrike" kern="1200" cap="none" spc="0" normalizeH="0" baseline="0" noProof="0" smtClean="0">
                <a:ln>
                  <a:noFill/>
                </a:ln>
                <a:solidFill>
                  <a:srgbClr val="FFFF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6124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FA1FDD3-4154-42E4-BC3D-FE0AAC86ED4C}"/>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Riunione CS </a:t>
            </a:r>
            <a:r>
              <a:rPr lang="it-IT" i="1" dirty="0">
                <a:solidFill>
                  <a:srgbClr val="FFFF00"/>
                </a:solidFill>
                <a:latin typeface="Calibri" panose="020F0502020204030204"/>
              </a:rPr>
              <a:t>e progetti DA, </a:t>
            </a: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LNF,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endPar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6" name="Segnaposto numero diapositiva 4">
            <a:extLst>
              <a:ext uri="{FF2B5EF4-FFF2-40B4-BE49-F238E27FC236}">
                <a16:creationId xmlns:a16="http://schemas.microsoft.com/office/drawing/2014/main" id="{8E41B377-CD2B-4CE8-82D8-6BD17606C43B}"/>
              </a:ext>
            </a:extLst>
          </p:cNvPr>
          <p:cNvSpPr txBox="1">
            <a:spLocks/>
          </p:cNvSpPr>
          <p:nvPr/>
        </p:nvSpPr>
        <p:spPr>
          <a:xfrm>
            <a:off x="9189720" y="649859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8D38D78-E7CE-4FC5-9811-B7ED10FBA3DF}" type="slidenum">
              <a:rPr kumimoji="0" lang="it-IT" sz="1200" b="0" i="0" u="none" strike="noStrike" kern="1200" cap="none" spc="0" normalizeH="0" baseline="0" noProof="0" smtClean="0">
                <a:ln>
                  <a:noFill/>
                </a:ln>
                <a:solidFill>
                  <a:srgbClr val="FFFF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7" name="Rettangolo 6">
            <a:extLst>
              <a:ext uri="{FF2B5EF4-FFF2-40B4-BE49-F238E27FC236}">
                <a16:creationId xmlns:a16="http://schemas.microsoft.com/office/drawing/2014/main" id="{62E603BA-C15B-4455-B1A4-A474489C39EB}"/>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990600" algn="l"/>
              </a:tabLst>
              <a:defRPr/>
            </a:pPr>
            <a:r>
              <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A. Gallo</a:t>
            </a:r>
            <a:r>
              <a:rPr kumimoji="0" lang="it-IT" sz="1800" b="0" i="1" u="none" strike="noStrike" kern="1200" cap="none" spc="0" normalizeH="0" baseline="0" noProof="0">
                <a:ln>
                  <a:noFill/>
                </a:ln>
                <a:solidFill>
                  <a:srgbClr val="4472C4">
                    <a:lumMod val="20000"/>
                    <a:lumOff val="80000"/>
                  </a:srgbClr>
                </a:solidFill>
                <a:effectLst/>
                <a:uLnTx/>
                <a:uFillTx/>
                <a:latin typeface="Calibri" panose="020F0502020204030204"/>
                <a:ea typeface="+mn-ea"/>
                <a:cs typeface="+mn-cs"/>
              </a:rPr>
              <a:t>: Introduzione e Comunicazioni</a:t>
            </a:r>
            <a:endPar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endParaRPr>
          </a:p>
        </p:txBody>
      </p:sp>
      <p:sp>
        <p:nvSpPr>
          <p:cNvPr id="10" name="CasellaDiTesto 9">
            <a:extLst>
              <a:ext uri="{FF2B5EF4-FFF2-40B4-BE49-F238E27FC236}">
                <a16:creationId xmlns:a16="http://schemas.microsoft.com/office/drawing/2014/main" id="{F531DEF0-B433-D0E4-8892-684ED3973CDD}"/>
              </a:ext>
            </a:extLst>
          </p:cNvPr>
          <p:cNvSpPr txBox="1"/>
          <p:nvPr/>
        </p:nvSpPr>
        <p:spPr>
          <a:xfrm>
            <a:off x="1345108" y="544962"/>
            <a:ext cx="8860536"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dirty="0">
                <a:solidFill>
                  <a:srgbClr val="002060"/>
                </a:solidFill>
                <a:latin typeface="Calibri" panose="020F0502020204030204"/>
              </a:rPr>
              <a:t>Scopo della riunione</a:t>
            </a:r>
            <a:r>
              <a:rPr kumimoji="0" lang="it-IT" sz="4800" b="1" i="0" u="none" strike="noStrike" kern="1200" cap="none" spc="0" normalizeH="0" baseline="0" noProof="0" dirty="0">
                <a:ln>
                  <a:noFill/>
                </a:ln>
                <a:solidFill>
                  <a:srgbClr val="002060"/>
                </a:solidFill>
                <a:effectLst/>
                <a:uLnTx/>
                <a:uFillTx/>
                <a:latin typeface="Calibri" panose="020F0502020204030204"/>
                <a:ea typeface="+mn-ea"/>
                <a:cs typeface="+mn-cs"/>
              </a:rPr>
              <a:t> </a:t>
            </a:r>
          </a:p>
        </p:txBody>
      </p:sp>
      <p:sp>
        <p:nvSpPr>
          <p:cNvPr id="11" name="CasellaDiTesto 10">
            <a:extLst>
              <a:ext uri="{FF2B5EF4-FFF2-40B4-BE49-F238E27FC236}">
                <a16:creationId xmlns:a16="http://schemas.microsoft.com/office/drawing/2014/main" id="{D8F06AF6-4FBA-B6AA-A6E9-1ED9421157A2}"/>
              </a:ext>
            </a:extLst>
          </p:cNvPr>
          <p:cNvSpPr txBox="1"/>
          <p:nvPr/>
        </p:nvSpPr>
        <p:spPr>
          <a:xfrm>
            <a:off x="702497" y="1615373"/>
            <a:ext cx="10969371" cy="4247317"/>
          </a:xfrm>
          <a:prstGeom prst="rect">
            <a:avLst/>
          </a:prstGeom>
          <a:noFill/>
        </p:spPr>
        <p:txBody>
          <a:bodyPr wrap="square" rtlCol="0">
            <a:spAutoFit/>
          </a:bodyPr>
          <a:lstStyle/>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La riunione è stata convocata per presentare (</a:t>
            </a:r>
            <a:r>
              <a:rPr lang="it-IT" sz="2000" b="1" dirty="0">
                <a:solidFill>
                  <a:srgbClr val="002060"/>
                </a:solidFill>
                <a:latin typeface="Calibri" panose="020F0502020204030204"/>
              </a:rPr>
              <a:t>e discutere!</a:t>
            </a:r>
            <a:r>
              <a:rPr lang="it-IT" sz="2000" dirty="0">
                <a:solidFill>
                  <a:srgbClr val="002060"/>
                </a:solidFill>
                <a:latin typeface="Calibri" panose="020F0502020204030204"/>
              </a:rPr>
              <a:t>) il piano di lavoro integrato della DA per l’anno 2025 costruito da Antonio F. sulla base dei singoli piani di lavoro elaborati dai responsabili delle diverse attività, progetti, infrastrutture.</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Questo lavoro ha lo scopo di verificare la sostenibilità dell’insieme degli obiettivi, di mettere in luce le </a:t>
            </a:r>
            <a:r>
              <a:rPr lang="it-IT" sz="2000" i="1" dirty="0">
                <a:solidFill>
                  <a:srgbClr val="002060"/>
                </a:solidFill>
                <a:latin typeface="Calibri" panose="020F0502020204030204"/>
              </a:rPr>
              <a:t>possibili</a:t>
            </a:r>
            <a:r>
              <a:rPr lang="it-IT" sz="2000" dirty="0">
                <a:solidFill>
                  <a:srgbClr val="002060"/>
                </a:solidFill>
                <a:latin typeface="Calibri" panose="020F0502020204030204"/>
              </a:rPr>
              <a:t> (forse meglio dire </a:t>
            </a:r>
            <a:r>
              <a:rPr lang="it-IT" sz="2000" i="1" dirty="0">
                <a:solidFill>
                  <a:srgbClr val="002060"/>
                </a:solidFill>
                <a:latin typeface="Calibri" panose="020F0502020204030204"/>
              </a:rPr>
              <a:t>inevitabili</a:t>
            </a:r>
            <a:r>
              <a:rPr lang="it-IT" sz="2000" dirty="0">
                <a:solidFill>
                  <a:srgbClr val="002060"/>
                </a:solidFill>
                <a:latin typeface="Calibri" panose="020F0502020204030204"/>
              </a:rPr>
              <a:t>) criticità e conflitti, per essere meglio pronti ad affrontarli con piani di mitigazione e definizione delle priorità. </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In base all’esperienza delle riunione «plenarie» precedenti ho pensato di non riproporre il «giro di tavolo» dello stato e richieste dei singoli progetti per contenere i tempi e concentrare al massimo la discussione sul piano integrato. Ovviamente, ove fosse necessario, i responsabili di attività nell’ambito della discussione possono riportare dati ed elementi utili al dibattito</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Prima di arrivare al nocciolo dell’incontro mi sono riservato un piccolo spazio per un’informativa generale sulla vita della DA.</a:t>
            </a:r>
          </a:p>
        </p:txBody>
      </p:sp>
    </p:spTree>
    <p:extLst>
      <p:ext uri="{BB962C8B-B14F-4D97-AF65-F5344CB8AC3E}">
        <p14:creationId xmlns:p14="http://schemas.microsoft.com/office/powerpoint/2010/main" val="32245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9719E-A001-788A-3AD3-0B49C4AAA9FA}"/>
            </a:ext>
          </a:extLst>
        </p:cNvPr>
        <p:cNvGrpSpPr/>
        <p:nvPr/>
      </p:nvGrpSpPr>
      <p:grpSpPr>
        <a:xfrm>
          <a:off x="0" y="0"/>
          <a:ext cx="0" cy="0"/>
          <a:chOff x="0" y="0"/>
          <a:chExt cx="0" cy="0"/>
        </a:xfrm>
      </p:grpSpPr>
      <p:sp>
        <p:nvSpPr>
          <p:cNvPr id="5" name="Rettangolo 4">
            <a:extLst>
              <a:ext uri="{FF2B5EF4-FFF2-40B4-BE49-F238E27FC236}">
                <a16:creationId xmlns:a16="http://schemas.microsoft.com/office/drawing/2014/main" id="{A52EF845-4B50-A2BE-CE14-82EED2B12F56}"/>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Riunione CS </a:t>
            </a:r>
            <a:r>
              <a:rPr lang="it-IT" i="1" dirty="0">
                <a:solidFill>
                  <a:srgbClr val="FFFF00"/>
                </a:solidFill>
                <a:latin typeface="Calibri" panose="020F0502020204030204"/>
              </a:rPr>
              <a:t>e progetti DA, </a:t>
            </a: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LNF,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endPar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6" name="Segnaposto numero diapositiva 4">
            <a:extLst>
              <a:ext uri="{FF2B5EF4-FFF2-40B4-BE49-F238E27FC236}">
                <a16:creationId xmlns:a16="http://schemas.microsoft.com/office/drawing/2014/main" id="{2756FD26-F43C-0FFE-28FC-B1B85E69CE94}"/>
              </a:ext>
            </a:extLst>
          </p:cNvPr>
          <p:cNvSpPr txBox="1">
            <a:spLocks/>
          </p:cNvSpPr>
          <p:nvPr/>
        </p:nvSpPr>
        <p:spPr>
          <a:xfrm>
            <a:off x="9189720" y="649859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8D38D78-E7CE-4FC5-9811-B7ED10FBA3DF}" type="slidenum">
              <a:rPr kumimoji="0" lang="it-IT" sz="1200" b="0" i="0" u="none" strike="noStrike" kern="1200" cap="none" spc="0" normalizeH="0" baseline="0" noProof="0" smtClean="0">
                <a:ln>
                  <a:noFill/>
                </a:ln>
                <a:solidFill>
                  <a:srgbClr val="FFFF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7" name="Rettangolo 6">
            <a:extLst>
              <a:ext uri="{FF2B5EF4-FFF2-40B4-BE49-F238E27FC236}">
                <a16:creationId xmlns:a16="http://schemas.microsoft.com/office/drawing/2014/main" id="{215CF035-F286-3E90-673F-DA3F937530B6}"/>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990600" algn="l"/>
              </a:tabLst>
              <a:defRPr/>
            </a:pPr>
            <a:r>
              <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A. Gallo</a:t>
            </a:r>
            <a:r>
              <a:rPr kumimoji="0" lang="it-IT" sz="1800" b="0" i="1" u="none" strike="noStrike" kern="1200" cap="none" spc="0" normalizeH="0" baseline="0" noProof="0">
                <a:ln>
                  <a:noFill/>
                </a:ln>
                <a:solidFill>
                  <a:srgbClr val="4472C4">
                    <a:lumMod val="20000"/>
                    <a:lumOff val="80000"/>
                  </a:srgbClr>
                </a:solidFill>
                <a:effectLst/>
                <a:uLnTx/>
                <a:uFillTx/>
                <a:latin typeface="Calibri" panose="020F0502020204030204"/>
                <a:ea typeface="+mn-ea"/>
                <a:cs typeface="+mn-cs"/>
              </a:rPr>
              <a:t>: Introduzione e Comunicazioni</a:t>
            </a:r>
            <a:endPar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endParaRPr>
          </a:p>
        </p:txBody>
      </p:sp>
      <p:sp>
        <p:nvSpPr>
          <p:cNvPr id="10" name="CasellaDiTesto 9">
            <a:extLst>
              <a:ext uri="{FF2B5EF4-FFF2-40B4-BE49-F238E27FC236}">
                <a16:creationId xmlns:a16="http://schemas.microsoft.com/office/drawing/2014/main" id="{F67BA36C-C61C-6AD1-E600-554FA69D7CBE}"/>
              </a:ext>
            </a:extLst>
          </p:cNvPr>
          <p:cNvSpPr txBox="1"/>
          <p:nvPr/>
        </p:nvSpPr>
        <p:spPr>
          <a:xfrm>
            <a:off x="265176" y="397794"/>
            <a:ext cx="11301984"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400" b="1" dirty="0">
                <a:solidFill>
                  <a:srgbClr val="002060"/>
                </a:solidFill>
                <a:latin typeface="Calibri" panose="020F0502020204030204"/>
              </a:rPr>
              <a:t>Outlook 2025 DA: impegni principali e scadenze</a:t>
            </a:r>
            <a:endParaRPr kumimoji="0" lang="it-IT" sz="44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11" name="CasellaDiTesto 10">
            <a:extLst>
              <a:ext uri="{FF2B5EF4-FFF2-40B4-BE49-F238E27FC236}">
                <a16:creationId xmlns:a16="http://schemas.microsoft.com/office/drawing/2014/main" id="{111A5092-3B30-F51E-354B-F66A4E3BEC49}"/>
              </a:ext>
            </a:extLst>
          </p:cNvPr>
          <p:cNvSpPr txBox="1"/>
          <p:nvPr/>
        </p:nvSpPr>
        <p:spPr>
          <a:xfrm>
            <a:off x="265176" y="1260736"/>
            <a:ext cx="11603736" cy="5324535"/>
          </a:xfrm>
          <a:prstGeom prst="rect">
            <a:avLst/>
          </a:prstGeom>
          <a:noFill/>
        </p:spPr>
        <p:txBody>
          <a:bodyPr wrap="square" rtlCol="0">
            <a:spAutoFit/>
          </a:bodyPr>
          <a:lstStyle/>
          <a:p>
            <a:pPr lvl="0" algn="just">
              <a:spcAft>
                <a:spcPts val="1200"/>
              </a:spcAft>
              <a:defRPr/>
            </a:pPr>
            <a:r>
              <a:rPr lang="it-IT" sz="2000" dirty="0">
                <a:solidFill>
                  <a:srgbClr val="002060"/>
                </a:solidFill>
                <a:latin typeface="Calibri" panose="020F0502020204030204"/>
              </a:rPr>
              <a:t>Il 2025 è un anno critico per la scadenza di una quantità </a:t>
            </a:r>
            <a:r>
              <a:rPr lang="it-IT" sz="2000" dirty="0">
                <a:solidFill>
                  <a:srgbClr val="002060"/>
                </a:solidFill>
              </a:rPr>
              <a:t>di programmi ed impegni </a:t>
            </a:r>
            <a:r>
              <a:rPr lang="it-IT" sz="2000" dirty="0">
                <a:solidFill>
                  <a:srgbClr val="002060"/>
                </a:solidFill>
                <a:latin typeface="Calibri" panose="020F0502020204030204"/>
              </a:rPr>
              <a:t>assunti dalla Divisione sotto elencati. Al fine di liberare il massimo delle risorse per questi obiettivi si è deciso di tenere DAFNE in stand-by.</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Completamento TDR </a:t>
            </a:r>
            <a:r>
              <a:rPr lang="it-IT" sz="2000" dirty="0" err="1">
                <a:solidFill>
                  <a:srgbClr val="002060"/>
                </a:solidFill>
                <a:latin typeface="Calibri" panose="020F0502020204030204"/>
              </a:rPr>
              <a:t>EuPRAXIA@SPARCLAB</a:t>
            </a:r>
            <a:r>
              <a:rPr lang="it-IT" sz="2000" dirty="0">
                <a:solidFill>
                  <a:srgbClr val="002060"/>
                </a:solidFill>
                <a:latin typeface="Calibri" panose="020F0502020204030204"/>
              </a:rPr>
              <a:t>;</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Installazione EUAPS;</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Completamento installazione e primo fascio SABINA;</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Presa dati PADME </a:t>
            </a:r>
            <a:r>
              <a:rPr lang="it-IT" sz="2000" dirty="0" err="1">
                <a:solidFill>
                  <a:srgbClr val="002060"/>
                </a:solidFill>
                <a:latin typeface="Calibri" panose="020F0502020204030204"/>
              </a:rPr>
              <a:t>run</a:t>
            </a:r>
            <a:r>
              <a:rPr lang="it-IT" sz="2000" dirty="0">
                <a:solidFill>
                  <a:srgbClr val="002060"/>
                </a:solidFill>
                <a:latin typeface="Calibri" panose="020F0502020204030204"/>
              </a:rPr>
              <a:t> IV in BTF;</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Completamento milestone III installazione SSRIP a IFIN – </a:t>
            </a:r>
            <a:r>
              <a:rPr lang="it-IT" sz="2000" dirty="0" err="1">
                <a:solidFill>
                  <a:srgbClr val="002060"/>
                </a:solidFill>
                <a:latin typeface="Calibri" panose="020F0502020204030204"/>
              </a:rPr>
              <a:t>Magurele</a:t>
            </a:r>
            <a:r>
              <a:rPr lang="it-IT" sz="2000" dirty="0">
                <a:solidFill>
                  <a:srgbClr val="002060"/>
                </a:solidFill>
                <a:latin typeface="Calibri" panose="020F0502020204030204"/>
              </a:rPr>
              <a:t>;</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Supporto all’accensione di STAR-HE;</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Inizio dell’attività sperimentale a TEX;</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Completamento di tutti i programmi PNRR nei quali è coinvolta la DA (IRIS, Rome Technopole)</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Attività </a:t>
            </a:r>
            <a:r>
              <a:rPr lang="it-IT" sz="2000" dirty="0" err="1">
                <a:solidFill>
                  <a:srgbClr val="002060"/>
                </a:solidFill>
                <a:latin typeface="Calibri" panose="020F0502020204030204"/>
              </a:rPr>
              <a:t>European</a:t>
            </a:r>
            <a:r>
              <a:rPr lang="it-IT" sz="2000" dirty="0">
                <a:solidFill>
                  <a:srgbClr val="002060"/>
                </a:solidFill>
                <a:latin typeface="Calibri" panose="020F0502020204030204"/>
              </a:rPr>
              <a:t> Strategy (FCC-IR </a:t>
            </a:r>
            <a:r>
              <a:rPr lang="it-IT" sz="2000" dirty="0" err="1">
                <a:solidFill>
                  <a:srgbClr val="002060"/>
                </a:solidFill>
                <a:latin typeface="Calibri" panose="020F0502020204030204"/>
              </a:rPr>
              <a:t>mock</a:t>
            </a:r>
            <a:r>
              <a:rPr lang="it-IT" sz="2000" dirty="0">
                <a:solidFill>
                  <a:srgbClr val="002060"/>
                </a:solidFill>
                <a:latin typeface="Calibri" panose="020F0502020204030204"/>
              </a:rPr>
              <a:t> up, FCC </a:t>
            </a:r>
            <a:r>
              <a:rPr lang="it-IT" sz="2000" dirty="0" err="1">
                <a:solidFill>
                  <a:srgbClr val="002060"/>
                </a:solidFill>
                <a:latin typeface="Calibri" panose="020F0502020204030204"/>
              </a:rPr>
              <a:t>injector</a:t>
            </a:r>
            <a:r>
              <a:rPr lang="it-IT" sz="2000" dirty="0">
                <a:solidFill>
                  <a:srgbClr val="002060"/>
                </a:solidFill>
                <a:latin typeface="Calibri" panose="020F0502020204030204"/>
              </a:rPr>
              <a:t> design)</a:t>
            </a:r>
          </a:p>
          <a:p>
            <a:pPr marL="342900" marR="0" lvl="0" indent="-342900" algn="just"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it-IT" sz="2000" dirty="0">
                <a:solidFill>
                  <a:srgbClr val="002060"/>
                </a:solidFill>
                <a:latin typeface="Calibri" panose="020F0502020204030204"/>
              </a:rPr>
              <a:t>… </a:t>
            </a:r>
          </a:p>
        </p:txBody>
      </p:sp>
    </p:spTree>
    <p:extLst>
      <p:ext uri="{BB962C8B-B14F-4D97-AF65-F5344CB8AC3E}">
        <p14:creationId xmlns:p14="http://schemas.microsoft.com/office/powerpoint/2010/main" val="473423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FA1FDD3-4154-42E4-BC3D-FE0AAC86ED4C}"/>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Riunione CS </a:t>
            </a:r>
            <a:r>
              <a:rPr lang="it-IT" i="1" dirty="0">
                <a:solidFill>
                  <a:srgbClr val="FFFF00"/>
                </a:solidFill>
                <a:latin typeface="Calibri" panose="020F0502020204030204"/>
              </a:rPr>
              <a:t>e progetti DA, </a:t>
            </a: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LNF,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endPar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6" name="Segnaposto numero diapositiva 4">
            <a:extLst>
              <a:ext uri="{FF2B5EF4-FFF2-40B4-BE49-F238E27FC236}">
                <a16:creationId xmlns:a16="http://schemas.microsoft.com/office/drawing/2014/main" id="{8E41B377-CD2B-4CE8-82D8-6BD17606C43B}"/>
              </a:ext>
            </a:extLst>
          </p:cNvPr>
          <p:cNvSpPr txBox="1">
            <a:spLocks/>
          </p:cNvSpPr>
          <p:nvPr/>
        </p:nvSpPr>
        <p:spPr>
          <a:xfrm>
            <a:off x="9189720" y="649859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8D38D78-E7CE-4FC5-9811-B7ED10FBA3DF}" type="slidenum">
              <a:rPr kumimoji="0" lang="it-IT" sz="1200" b="0" i="0" u="none" strike="noStrike" kern="1200" cap="none" spc="0" normalizeH="0" baseline="0" noProof="0" smtClean="0">
                <a:ln>
                  <a:noFill/>
                </a:ln>
                <a:solidFill>
                  <a:srgbClr val="FFFF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7" name="Rettangolo 6">
            <a:extLst>
              <a:ext uri="{FF2B5EF4-FFF2-40B4-BE49-F238E27FC236}">
                <a16:creationId xmlns:a16="http://schemas.microsoft.com/office/drawing/2014/main" id="{62E603BA-C15B-4455-B1A4-A474489C39EB}"/>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990600" algn="l"/>
              </a:tabLst>
              <a:defRPr/>
            </a:pPr>
            <a:r>
              <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A. Gallo: Introduzione e Comunicazioni</a:t>
            </a:r>
          </a:p>
        </p:txBody>
      </p:sp>
      <p:sp>
        <p:nvSpPr>
          <p:cNvPr id="4" name="Freccia a destra 3">
            <a:extLst>
              <a:ext uri="{FF2B5EF4-FFF2-40B4-BE49-F238E27FC236}">
                <a16:creationId xmlns:a16="http://schemas.microsoft.com/office/drawing/2014/main" id="{C65FC75A-10E5-7C22-1FD8-92F060B6BAD8}"/>
              </a:ext>
            </a:extLst>
          </p:cNvPr>
          <p:cNvSpPr/>
          <p:nvPr/>
        </p:nvSpPr>
        <p:spPr>
          <a:xfrm flipH="1">
            <a:off x="6066246" y="1472920"/>
            <a:ext cx="139485" cy="162732"/>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a destra 11">
            <a:extLst>
              <a:ext uri="{FF2B5EF4-FFF2-40B4-BE49-F238E27FC236}">
                <a16:creationId xmlns:a16="http://schemas.microsoft.com/office/drawing/2014/main" id="{F9F71FDA-2429-BD94-9D72-0008F600741F}"/>
              </a:ext>
            </a:extLst>
          </p:cNvPr>
          <p:cNvSpPr/>
          <p:nvPr/>
        </p:nvSpPr>
        <p:spPr>
          <a:xfrm>
            <a:off x="5352591" y="1384171"/>
            <a:ext cx="139485" cy="162732"/>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CasellaDiTesto 20">
            <a:extLst>
              <a:ext uri="{FF2B5EF4-FFF2-40B4-BE49-F238E27FC236}">
                <a16:creationId xmlns:a16="http://schemas.microsoft.com/office/drawing/2014/main" id="{6068A152-D2B1-9FB3-1D39-248660B8E348}"/>
              </a:ext>
            </a:extLst>
          </p:cNvPr>
          <p:cNvSpPr txBox="1"/>
          <p:nvPr/>
        </p:nvSpPr>
        <p:spPr>
          <a:xfrm>
            <a:off x="4939030" y="5987813"/>
            <a:ext cx="671979" cy="200055"/>
          </a:xfrm>
          <a:prstGeom prst="rect">
            <a:avLst/>
          </a:prstGeom>
          <a:noFill/>
        </p:spPr>
        <p:txBody>
          <a:bodyPr wrap="none" rtlCol="0">
            <a:spAutoFit/>
          </a:bodyPr>
          <a:lstStyle/>
          <a:p>
            <a:r>
              <a:rPr lang="it-IT" sz="700" dirty="0"/>
              <a:t>1 – PNRR IRIS</a:t>
            </a:r>
          </a:p>
        </p:txBody>
      </p:sp>
      <p:sp>
        <p:nvSpPr>
          <p:cNvPr id="22" name="CasellaDiTesto 21">
            <a:extLst>
              <a:ext uri="{FF2B5EF4-FFF2-40B4-BE49-F238E27FC236}">
                <a16:creationId xmlns:a16="http://schemas.microsoft.com/office/drawing/2014/main" id="{D78BD1F5-EA19-9FEB-ADD9-18265C6813F3}"/>
              </a:ext>
            </a:extLst>
          </p:cNvPr>
          <p:cNvSpPr txBox="1"/>
          <p:nvPr/>
        </p:nvSpPr>
        <p:spPr>
          <a:xfrm>
            <a:off x="5314868" y="6270183"/>
            <a:ext cx="671979" cy="200055"/>
          </a:xfrm>
          <a:prstGeom prst="rect">
            <a:avLst/>
          </a:prstGeom>
          <a:noFill/>
        </p:spPr>
        <p:txBody>
          <a:bodyPr wrap="none" rtlCol="0">
            <a:spAutoFit/>
          </a:bodyPr>
          <a:lstStyle/>
          <a:p>
            <a:r>
              <a:rPr lang="it-IT" sz="700" dirty="0"/>
              <a:t>+ 2 PNRR IRIS</a:t>
            </a:r>
          </a:p>
        </p:txBody>
      </p:sp>
      <p:sp>
        <p:nvSpPr>
          <p:cNvPr id="23" name="Rettangolo 22">
            <a:extLst>
              <a:ext uri="{FF2B5EF4-FFF2-40B4-BE49-F238E27FC236}">
                <a16:creationId xmlns:a16="http://schemas.microsoft.com/office/drawing/2014/main" id="{E1C8EF7F-3137-2A6E-3B85-759C16966D42}"/>
              </a:ext>
            </a:extLst>
          </p:cNvPr>
          <p:cNvSpPr/>
          <p:nvPr/>
        </p:nvSpPr>
        <p:spPr>
          <a:xfrm>
            <a:off x="4939030" y="4761781"/>
            <a:ext cx="1418638" cy="17368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8" name="Picture 27" descr="A screenshot of a computer screen&#10;&#10;AI-generated content may be incorrect.">
            <a:extLst>
              <a:ext uri="{FF2B5EF4-FFF2-40B4-BE49-F238E27FC236}">
                <a16:creationId xmlns:a16="http://schemas.microsoft.com/office/drawing/2014/main" id="{87DA4EDA-C619-2040-2FD8-0F6D0A7102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1717" y="382987"/>
            <a:ext cx="8640284" cy="6109888"/>
          </a:xfrm>
          <a:prstGeom prst="rect">
            <a:avLst/>
          </a:prstGeom>
        </p:spPr>
      </p:pic>
      <p:sp>
        <p:nvSpPr>
          <p:cNvPr id="29" name="Rectangle: Rounded Corners 28">
            <a:extLst>
              <a:ext uri="{FF2B5EF4-FFF2-40B4-BE49-F238E27FC236}">
                <a16:creationId xmlns:a16="http://schemas.microsoft.com/office/drawing/2014/main" id="{3A6F2084-E179-5905-B5B4-F1F625533DE8}"/>
              </a:ext>
            </a:extLst>
          </p:cNvPr>
          <p:cNvSpPr/>
          <p:nvPr/>
        </p:nvSpPr>
        <p:spPr>
          <a:xfrm>
            <a:off x="7578725" y="2927350"/>
            <a:ext cx="568325" cy="120650"/>
          </a:xfrm>
          <a:prstGeom prst="roundRect">
            <a:avLst/>
          </a:prstGeom>
          <a:noFill/>
          <a:ln>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extLst>
              <a:ext uri="{FF2B5EF4-FFF2-40B4-BE49-F238E27FC236}">
                <a16:creationId xmlns:a16="http://schemas.microsoft.com/office/drawing/2014/main" id="{3AAB84FA-1F59-8FEB-B42A-94FA476429D1}"/>
              </a:ext>
            </a:extLst>
          </p:cNvPr>
          <p:cNvSpPr txBox="1"/>
          <p:nvPr/>
        </p:nvSpPr>
        <p:spPr>
          <a:xfrm>
            <a:off x="10099673" y="5528584"/>
            <a:ext cx="766557" cy="200055"/>
          </a:xfrm>
          <a:prstGeom prst="rect">
            <a:avLst/>
          </a:prstGeom>
          <a:solidFill>
            <a:schemeClr val="accent5">
              <a:lumMod val="20000"/>
              <a:lumOff val="80000"/>
            </a:schemeClr>
          </a:solidFill>
        </p:spPr>
        <p:txBody>
          <a:bodyPr wrap="none" rtlCol="0">
            <a:spAutoFit/>
          </a:bodyPr>
          <a:lstStyle/>
          <a:p>
            <a:r>
              <a:rPr lang="it-IT" sz="700" b="1" dirty="0"/>
              <a:t>De Bernardis G.</a:t>
            </a:r>
            <a:endParaRPr lang="en-GB" sz="700" b="1" dirty="0"/>
          </a:p>
        </p:txBody>
      </p:sp>
      <p:sp>
        <p:nvSpPr>
          <p:cNvPr id="34" name="Freccia a destra 12">
            <a:extLst>
              <a:ext uri="{FF2B5EF4-FFF2-40B4-BE49-F238E27FC236}">
                <a16:creationId xmlns:a16="http://schemas.microsoft.com/office/drawing/2014/main" id="{61483EAA-48E9-0DB5-4743-4F82B19FA4BB}"/>
              </a:ext>
            </a:extLst>
          </p:cNvPr>
          <p:cNvSpPr/>
          <p:nvPr/>
        </p:nvSpPr>
        <p:spPr>
          <a:xfrm>
            <a:off x="10959790" y="4792886"/>
            <a:ext cx="139485" cy="1627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Freccia a destra 12">
            <a:extLst>
              <a:ext uri="{FF2B5EF4-FFF2-40B4-BE49-F238E27FC236}">
                <a16:creationId xmlns:a16="http://schemas.microsoft.com/office/drawing/2014/main" id="{05E2DF71-81C1-4F03-9478-2B1C470239EE}"/>
              </a:ext>
            </a:extLst>
          </p:cNvPr>
          <p:cNvSpPr/>
          <p:nvPr/>
        </p:nvSpPr>
        <p:spPr>
          <a:xfrm>
            <a:off x="4825301" y="4319183"/>
            <a:ext cx="139485" cy="1627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Freccia a destra 12">
            <a:extLst>
              <a:ext uri="{FF2B5EF4-FFF2-40B4-BE49-F238E27FC236}">
                <a16:creationId xmlns:a16="http://schemas.microsoft.com/office/drawing/2014/main" id="{F076CDC6-122D-6E62-2913-2CFD6185E975}"/>
              </a:ext>
            </a:extLst>
          </p:cNvPr>
          <p:cNvSpPr/>
          <p:nvPr/>
        </p:nvSpPr>
        <p:spPr>
          <a:xfrm>
            <a:off x="6561163" y="4321947"/>
            <a:ext cx="139485" cy="1627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Freccia a destra 12">
            <a:extLst>
              <a:ext uri="{FF2B5EF4-FFF2-40B4-BE49-F238E27FC236}">
                <a16:creationId xmlns:a16="http://schemas.microsoft.com/office/drawing/2014/main" id="{9A1F8097-D5B9-C6B0-04AD-39F431DEECDE}"/>
              </a:ext>
            </a:extLst>
          </p:cNvPr>
          <p:cNvSpPr/>
          <p:nvPr/>
        </p:nvSpPr>
        <p:spPr>
          <a:xfrm>
            <a:off x="10053576" y="4583006"/>
            <a:ext cx="139485" cy="162732"/>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Freccia a destra 12">
            <a:extLst>
              <a:ext uri="{FF2B5EF4-FFF2-40B4-BE49-F238E27FC236}">
                <a16:creationId xmlns:a16="http://schemas.microsoft.com/office/drawing/2014/main" id="{AD90794B-70C2-77B7-7726-4DC55126D5A5}"/>
              </a:ext>
            </a:extLst>
          </p:cNvPr>
          <p:cNvSpPr/>
          <p:nvPr/>
        </p:nvSpPr>
        <p:spPr>
          <a:xfrm>
            <a:off x="4498365" y="1034312"/>
            <a:ext cx="139485" cy="162732"/>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Freccia a destra 12">
            <a:extLst>
              <a:ext uri="{FF2B5EF4-FFF2-40B4-BE49-F238E27FC236}">
                <a16:creationId xmlns:a16="http://schemas.microsoft.com/office/drawing/2014/main" id="{B3C61D63-499F-9391-3903-3A2E71C17FD8}"/>
              </a:ext>
            </a:extLst>
          </p:cNvPr>
          <p:cNvSpPr/>
          <p:nvPr/>
        </p:nvSpPr>
        <p:spPr>
          <a:xfrm>
            <a:off x="4498364" y="1752879"/>
            <a:ext cx="139485" cy="162732"/>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Freccia a destra 12">
            <a:extLst>
              <a:ext uri="{FF2B5EF4-FFF2-40B4-BE49-F238E27FC236}">
                <a16:creationId xmlns:a16="http://schemas.microsoft.com/office/drawing/2014/main" id="{EEF0875A-4B6D-315C-067B-106BCF941CF8}"/>
              </a:ext>
            </a:extLst>
          </p:cNvPr>
          <p:cNvSpPr/>
          <p:nvPr/>
        </p:nvSpPr>
        <p:spPr>
          <a:xfrm>
            <a:off x="9987478" y="5548790"/>
            <a:ext cx="139485" cy="1627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a:extLst>
              <a:ext uri="{FF2B5EF4-FFF2-40B4-BE49-F238E27FC236}">
                <a16:creationId xmlns:a16="http://schemas.microsoft.com/office/drawing/2014/main" id="{D8F06AF6-4FBA-B6AA-A6E9-1ED9421157A2}"/>
              </a:ext>
            </a:extLst>
          </p:cNvPr>
          <p:cNvSpPr txBox="1"/>
          <p:nvPr/>
        </p:nvSpPr>
        <p:spPr>
          <a:xfrm>
            <a:off x="223178" y="2249241"/>
            <a:ext cx="3611855" cy="2339102"/>
          </a:xfrm>
          <a:prstGeom prst="rect">
            <a:avLst/>
          </a:prstGeom>
          <a:noFill/>
        </p:spPr>
        <p:txBody>
          <a:bodyPr wrap="square" rtlCol="0">
            <a:spAutoFit/>
          </a:bodyPr>
          <a:lstStyle/>
          <a:p>
            <a:pPr marR="0" lvl="0" algn="just" defTabSz="914400" rtl="0" eaLnBrk="1" fontAlgn="auto" latinLnBrk="0" hangingPunct="1">
              <a:lnSpc>
                <a:spcPct val="100000"/>
              </a:lnSpc>
              <a:spcBef>
                <a:spcPts val="0"/>
              </a:spcBef>
              <a:spcAft>
                <a:spcPts val="1200"/>
              </a:spcAft>
              <a:buClrTx/>
              <a:buSzTx/>
              <a:tabLst/>
              <a:defRPr/>
            </a:pPr>
            <a:r>
              <a:rPr lang="it-IT" b="1" dirty="0">
                <a:solidFill>
                  <a:srgbClr val="C00000"/>
                </a:solidFill>
                <a:latin typeface="Calibri" panose="020F0502020204030204"/>
              </a:rPr>
              <a:t>C. Di Giulio </a:t>
            </a:r>
            <a:r>
              <a:rPr lang="it-IT" dirty="0">
                <a:solidFill>
                  <a:srgbClr val="C00000"/>
                </a:solidFill>
                <a:latin typeface="Calibri" panose="020F0502020204030204"/>
              </a:rPr>
              <a:t>nuovo responsabile Servizio </a:t>
            </a:r>
            <a:r>
              <a:rPr lang="it-IT" b="1" i="1" dirty="0">
                <a:solidFill>
                  <a:srgbClr val="C00000"/>
                </a:solidFill>
                <a:latin typeface="Calibri" panose="020F0502020204030204"/>
              </a:rPr>
              <a:t>Impianti a Radiofrequenza e sorgenti LINAC </a:t>
            </a:r>
            <a:r>
              <a:rPr lang="it-IT" dirty="0">
                <a:solidFill>
                  <a:srgbClr val="C00000"/>
                </a:solidFill>
                <a:latin typeface="Calibri" panose="020F0502020204030204"/>
              </a:rPr>
              <a:t>- 01/01/25</a:t>
            </a:r>
          </a:p>
          <a:p>
            <a:pPr marR="0" lvl="0" algn="just" defTabSz="914400" rtl="0" eaLnBrk="1" fontAlgn="auto" latinLnBrk="0" hangingPunct="1">
              <a:lnSpc>
                <a:spcPct val="100000"/>
              </a:lnSpc>
              <a:spcBef>
                <a:spcPts val="0"/>
              </a:spcBef>
              <a:spcAft>
                <a:spcPts val="1200"/>
              </a:spcAft>
              <a:buClrTx/>
              <a:buSzTx/>
              <a:tabLst/>
              <a:defRPr/>
            </a:pPr>
            <a:r>
              <a:rPr lang="it-IT" dirty="0">
                <a:solidFill>
                  <a:srgbClr val="C00000"/>
                </a:solidFill>
                <a:latin typeface="Calibri" panose="020F0502020204030204"/>
              </a:rPr>
              <a:t>4 nuovi </a:t>
            </a:r>
            <a:r>
              <a:rPr lang="it-IT" b="1" dirty="0">
                <a:solidFill>
                  <a:srgbClr val="C00000"/>
                </a:solidFill>
                <a:latin typeface="Calibri" panose="020F0502020204030204"/>
              </a:rPr>
              <a:t>CTER</a:t>
            </a:r>
            <a:r>
              <a:rPr lang="it-IT" dirty="0">
                <a:solidFill>
                  <a:srgbClr val="C00000"/>
                </a:solidFill>
                <a:latin typeface="Calibri" panose="020F0502020204030204"/>
              </a:rPr>
              <a:t> assunti </a:t>
            </a:r>
            <a:r>
              <a:rPr lang="it-IT" b="1" dirty="0">
                <a:solidFill>
                  <a:srgbClr val="C00000"/>
                </a:solidFill>
                <a:latin typeface="Calibri" panose="020F0502020204030204"/>
              </a:rPr>
              <a:t>TI</a:t>
            </a:r>
            <a:r>
              <a:rPr lang="it-IT" dirty="0">
                <a:solidFill>
                  <a:srgbClr val="C00000"/>
                </a:solidFill>
                <a:latin typeface="Calibri" panose="020F0502020204030204"/>
              </a:rPr>
              <a:t> (Beatrici M., De Bernardis G., Del Giorno M., </a:t>
            </a:r>
            <a:r>
              <a:rPr lang="it-IT" dirty="0" err="1">
                <a:solidFill>
                  <a:srgbClr val="C00000"/>
                </a:solidFill>
                <a:latin typeface="Calibri" panose="020F0502020204030204"/>
              </a:rPr>
              <a:t>Iungo</a:t>
            </a:r>
            <a:r>
              <a:rPr lang="it-IT" dirty="0">
                <a:solidFill>
                  <a:srgbClr val="C00000"/>
                </a:solidFill>
                <a:latin typeface="Calibri" panose="020F0502020204030204"/>
              </a:rPr>
              <a:t> A.) - 01/03/25</a:t>
            </a:r>
          </a:p>
          <a:p>
            <a:pPr marR="0" lvl="0" algn="just" defTabSz="914400" rtl="0" eaLnBrk="1" fontAlgn="auto" latinLnBrk="0" hangingPunct="1">
              <a:lnSpc>
                <a:spcPct val="100000"/>
              </a:lnSpc>
              <a:spcBef>
                <a:spcPts val="0"/>
              </a:spcBef>
              <a:spcAft>
                <a:spcPts val="1200"/>
              </a:spcAft>
              <a:buClrTx/>
              <a:buSzTx/>
              <a:tabLst/>
              <a:defRPr/>
            </a:pPr>
            <a:r>
              <a:rPr lang="it-IT" dirty="0">
                <a:solidFill>
                  <a:srgbClr val="C00000"/>
                </a:solidFill>
                <a:latin typeface="Calibri" panose="020F0502020204030204"/>
              </a:rPr>
              <a:t>M. Zottola </a:t>
            </a:r>
            <a:r>
              <a:rPr lang="it-IT" b="1" i="1" dirty="0">
                <a:solidFill>
                  <a:srgbClr val="C00000"/>
                </a:solidFill>
                <a:latin typeface="Calibri" panose="020F0502020204030204"/>
              </a:rPr>
              <a:t>primo idoneo </a:t>
            </a:r>
            <a:r>
              <a:rPr lang="it-IT" dirty="0">
                <a:solidFill>
                  <a:srgbClr val="C00000"/>
                </a:solidFill>
                <a:latin typeface="Calibri" panose="020F0502020204030204"/>
              </a:rPr>
              <a:t>al concorso</a:t>
            </a:r>
          </a:p>
        </p:txBody>
      </p:sp>
      <p:sp>
        <p:nvSpPr>
          <p:cNvPr id="10" name="CasellaDiTesto 9">
            <a:extLst>
              <a:ext uri="{FF2B5EF4-FFF2-40B4-BE49-F238E27FC236}">
                <a16:creationId xmlns:a16="http://schemas.microsoft.com/office/drawing/2014/main" id="{F531DEF0-B433-D0E4-8892-684ED3973CDD}"/>
              </a:ext>
            </a:extLst>
          </p:cNvPr>
          <p:cNvSpPr txBox="1"/>
          <p:nvPr/>
        </p:nvSpPr>
        <p:spPr>
          <a:xfrm>
            <a:off x="79976" y="481349"/>
            <a:ext cx="3970816"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dirty="0">
                <a:solidFill>
                  <a:srgbClr val="002060"/>
                </a:solidFill>
                <a:latin typeface="Calibri" panose="020F0502020204030204"/>
              </a:rPr>
              <a:t>Variazioni organigramma</a:t>
            </a:r>
            <a:endParaRPr kumimoji="0" lang="it-IT" sz="4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196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2023F-76E6-C7BB-619B-4FA9F7C1A3E1}"/>
            </a:ext>
          </a:extLst>
        </p:cNvPr>
        <p:cNvGrpSpPr/>
        <p:nvPr/>
      </p:nvGrpSpPr>
      <p:grpSpPr>
        <a:xfrm>
          <a:off x="0" y="0"/>
          <a:ext cx="0" cy="0"/>
          <a:chOff x="0" y="0"/>
          <a:chExt cx="0" cy="0"/>
        </a:xfrm>
      </p:grpSpPr>
      <p:sp>
        <p:nvSpPr>
          <p:cNvPr id="5" name="Rettangolo 4">
            <a:extLst>
              <a:ext uri="{FF2B5EF4-FFF2-40B4-BE49-F238E27FC236}">
                <a16:creationId xmlns:a16="http://schemas.microsoft.com/office/drawing/2014/main" id="{2CB85358-EBEF-84EB-154C-E6256C15F9B2}"/>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Riunione CS </a:t>
            </a:r>
            <a:r>
              <a:rPr lang="it-IT" i="1" dirty="0">
                <a:solidFill>
                  <a:srgbClr val="FFFF00"/>
                </a:solidFill>
                <a:latin typeface="Calibri" panose="020F0502020204030204"/>
              </a:rPr>
              <a:t>e progetti DA, </a:t>
            </a: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LNF,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endPar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7" name="Rettangolo 6">
            <a:extLst>
              <a:ext uri="{FF2B5EF4-FFF2-40B4-BE49-F238E27FC236}">
                <a16:creationId xmlns:a16="http://schemas.microsoft.com/office/drawing/2014/main" id="{48EEFD17-577B-DF74-9AE0-AE334CA51B5A}"/>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990600" algn="l"/>
              </a:tabLst>
              <a:defRPr/>
            </a:pPr>
            <a:r>
              <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A. Gallo: Introduzione e Comunicazioni</a:t>
            </a:r>
          </a:p>
        </p:txBody>
      </p:sp>
      <p:sp>
        <p:nvSpPr>
          <p:cNvPr id="10" name="CasellaDiTesto 9">
            <a:extLst>
              <a:ext uri="{FF2B5EF4-FFF2-40B4-BE49-F238E27FC236}">
                <a16:creationId xmlns:a16="http://schemas.microsoft.com/office/drawing/2014/main" id="{AE31BFAD-D79D-823C-027C-FE5B195D4932}"/>
              </a:ext>
            </a:extLst>
          </p:cNvPr>
          <p:cNvSpPr txBox="1"/>
          <p:nvPr/>
        </p:nvSpPr>
        <p:spPr>
          <a:xfrm>
            <a:off x="402640" y="405667"/>
            <a:ext cx="3611855"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dirty="0">
                <a:solidFill>
                  <a:srgbClr val="002060"/>
                </a:solidFill>
                <a:latin typeface="Calibri" panose="020F0502020204030204"/>
              </a:rPr>
              <a:t>Il personale</a:t>
            </a:r>
            <a:endParaRPr kumimoji="0" lang="it-IT" sz="4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pic>
        <p:nvPicPr>
          <p:cNvPr id="2" name="Picture 1" descr="A screenshot of a computer screen&#10;&#10;AI-generated content may be incorrect.">
            <a:extLst>
              <a:ext uri="{FF2B5EF4-FFF2-40B4-BE49-F238E27FC236}">
                <a16:creationId xmlns:a16="http://schemas.microsoft.com/office/drawing/2014/main" id="{21F70009-8F67-C79F-CF18-09AEF360EA5E}"/>
              </a:ext>
            </a:extLst>
          </p:cNvPr>
          <p:cNvPicPr>
            <a:picLocks noChangeAspect="1"/>
          </p:cNvPicPr>
          <p:nvPr/>
        </p:nvPicPr>
        <p:blipFill>
          <a:blip r:embed="rId2">
            <a:extLst>
              <a:ext uri="{28A0092B-C50C-407E-A947-70E740481C1C}">
                <a14:useLocalDpi xmlns:a14="http://schemas.microsoft.com/office/drawing/2010/main" val="0"/>
              </a:ext>
            </a:extLst>
          </a:blip>
          <a:srcRect r="1660"/>
          <a:stretch/>
        </p:blipFill>
        <p:spPr>
          <a:xfrm>
            <a:off x="4608576" y="821166"/>
            <a:ext cx="7583424" cy="5453066"/>
          </a:xfrm>
          <a:prstGeom prst="rect">
            <a:avLst/>
          </a:prstGeom>
        </p:spPr>
      </p:pic>
      <p:sp>
        <p:nvSpPr>
          <p:cNvPr id="19" name="CasellaDiTesto 10">
            <a:extLst>
              <a:ext uri="{FF2B5EF4-FFF2-40B4-BE49-F238E27FC236}">
                <a16:creationId xmlns:a16="http://schemas.microsoft.com/office/drawing/2014/main" id="{60304921-F880-9F2E-DB9F-046399DFA551}"/>
              </a:ext>
            </a:extLst>
          </p:cNvPr>
          <p:cNvSpPr txBox="1"/>
          <p:nvPr/>
        </p:nvSpPr>
        <p:spPr>
          <a:xfrm>
            <a:off x="101700" y="1344416"/>
            <a:ext cx="4808628" cy="984885"/>
          </a:xfrm>
          <a:prstGeom prst="rect">
            <a:avLst/>
          </a:prstGeom>
          <a:noFill/>
        </p:spPr>
        <p:txBody>
          <a:bodyPr wrap="square" rtlCol="0">
            <a:spAutoFit/>
          </a:bodyPr>
          <a:lstStyle/>
          <a:p>
            <a:pPr marR="0" lvl="0" algn="just" defTabSz="914400" rtl="0" eaLnBrk="1" fontAlgn="auto" latinLnBrk="0" hangingPunct="1">
              <a:lnSpc>
                <a:spcPct val="100000"/>
              </a:lnSpc>
              <a:spcBef>
                <a:spcPts val="0"/>
              </a:spcBef>
              <a:spcAft>
                <a:spcPts val="1200"/>
              </a:spcAft>
              <a:buClrTx/>
              <a:buSzTx/>
              <a:tabLst/>
              <a:defRPr/>
            </a:pPr>
            <a:r>
              <a:rPr lang="it-IT" sz="1600" dirty="0">
                <a:solidFill>
                  <a:srgbClr val="C00000"/>
                </a:solidFill>
                <a:latin typeface="Calibri" panose="020F0502020204030204"/>
              </a:rPr>
              <a:t>Anche (ma non solo) grazie al PNRR la quota di personale TD della DA è considerevolmente aumentata:</a:t>
            </a:r>
          </a:p>
          <a:p>
            <a:pPr algn="just">
              <a:defRPr/>
            </a:pPr>
            <a:endParaRPr lang="it-IT" sz="1600" dirty="0">
              <a:solidFill>
                <a:srgbClr val="C00000"/>
              </a:solidFill>
              <a:latin typeface="Calibri" panose="020F0502020204030204"/>
            </a:endParaRPr>
          </a:p>
        </p:txBody>
      </p:sp>
      <p:sp>
        <p:nvSpPr>
          <p:cNvPr id="20" name="CasellaDiTesto 10">
            <a:extLst>
              <a:ext uri="{FF2B5EF4-FFF2-40B4-BE49-F238E27FC236}">
                <a16:creationId xmlns:a16="http://schemas.microsoft.com/office/drawing/2014/main" id="{EBFAE914-FC43-672F-1065-9BD829E934B8}"/>
              </a:ext>
            </a:extLst>
          </p:cNvPr>
          <p:cNvSpPr txBox="1"/>
          <p:nvPr/>
        </p:nvSpPr>
        <p:spPr>
          <a:xfrm>
            <a:off x="3067951" y="2003590"/>
            <a:ext cx="1773936" cy="2800767"/>
          </a:xfrm>
          <a:prstGeom prst="rect">
            <a:avLst/>
          </a:prstGeom>
          <a:noFill/>
        </p:spPr>
        <p:txBody>
          <a:bodyPr wrap="square" rtlCol="0">
            <a:spAutoFit/>
          </a:bodyPr>
          <a:lstStyle/>
          <a:p>
            <a:pPr algn="just">
              <a:defRPr/>
            </a:pPr>
            <a:r>
              <a:rPr lang="it-IT" sz="1600" dirty="0">
                <a:solidFill>
                  <a:srgbClr val="C00000"/>
                </a:solidFill>
                <a:latin typeface="Calibri" panose="020F0502020204030204"/>
              </a:rPr>
              <a:t>CTER PNRR (2):</a:t>
            </a:r>
          </a:p>
          <a:p>
            <a:pPr algn="just">
              <a:defRPr/>
            </a:pPr>
            <a:r>
              <a:rPr lang="it-IT" sz="1600" dirty="0">
                <a:solidFill>
                  <a:srgbClr val="C00000"/>
                </a:solidFill>
                <a:latin typeface="Calibri" panose="020F0502020204030204"/>
              </a:rPr>
              <a:t>Capuano L.  (IRIS)</a:t>
            </a:r>
          </a:p>
          <a:p>
            <a:pPr algn="just">
              <a:defRPr/>
            </a:pPr>
            <a:r>
              <a:rPr lang="it-IT" sz="1600" dirty="0">
                <a:solidFill>
                  <a:srgbClr val="C00000"/>
                </a:solidFill>
                <a:latin typeface="Calibri" panose="020F0502020204030204"/>
              </a:rPr>
              <a:t>Petrucciani L. (IRIS)</a:t>
            </a:r>
          </a:p>
          <a:p>
            <a:pPr algn="just">
              <a:defRPr/>
            </a:pPr>
            <a:endParaRPr lang="it-IT" sz="1600" dirty="0">
              <a:solidFill>
                <a:srgbClr val="C00000"/>
              </a:solidFill>
              <a:latin typeface="Calibri" panose="020F0502020204030204"/>
            </a:endParaRPr>
          </a:p>
          <a:p>
            <a:pPr algn="just">
              <a:defRPr/>
            </a:pPr>
            <a:r>
              <a:rPr lang="it-IT" sz="1600" dirty="0">
                <a:solidFill>
                  <a:srgbClr val="C00000"/>
                </a:solidFill>
                <a:latin typeface="Calibri" panose="020F0502020204030204"/>
              </a:rPr>
              <a:t>CTER FE (3):</a:t>
            </a:r>
          </a:p>
          <a:p>
            <a:pPr algn="just">
              <a:defRPr/>
            </a:pPr>
            <a:r>
              <a:rPr lang="it-IT" sz="1600" dirty="0">
                <a:solidFill>
                  <a:srgbClr val="C00000"/>
                </a:solidFill>
                <a:latin typeface="Calibri" panose="020F0502020204030204"/>
              </a:rPr>
              <a:t>De Nardis T.</a:t>
            </a:r>
          </a:p>
          <a:p>
            <a:pPr algn="just">
              <a:defRPr/>
            </a:pPr>
            <a:r>
              <a:rPr lang="it-IT" sz="1600" dirty="0">
                <a:solidFill>
                  <a:srgbClr val="C00000"/>
                </a:solidFill>
                <a:latin typeface="Calibri" panose="020F0502020204030204"/>
              </a:rPr>
              <a:t>Magnanimi R.</a:t>
            </a:r>
          </a:p>
          <a:p>
            <a:pPr algn="just">
              <a:defRPr/>
            </a:pPr>
            <a:r>
              <a:rPr lang="it-IT" sz="1600" dirty="0">
                <a:solidFill>
                  <a:srgbClr val="C00000"/>
                </a:solidFill>
                <a:latin typeface="Calibri" panose="020F0502020204030204"/>
              </a:rPr>
              <a:t>Zottola M.</a:t>
            </a:r>
          </a:p>
          <a:p>
            <a:pPr algn="just">
              <a:defRPr/>
            </a:pPr>
            <a:endParaRPr lang="it-IT" sz="1600" dirty="0">
              <a:solidFill>
                <a:srgbClr val="C00000"/>
              </a:solidFill>
              <a:latin typeface="Calibri" panose="020F0502020204030204"/>
            </a:endParaRPr>
          </a:p>
          <a:p>
            <a:pPr algn="just">
              <a:defRPr/>
            </a:pPr>
            <a:r>
              <a:rPr lang="it-IT" sz="1600" dirty="0">
                <a:solidFill>
                  <a:srgbClr val="C00000"/>
                </a:solidFill>
                <a:latin typeface="Calibri" panose="020F0502020204030204"/>
              </a:rPr>
              <a:t>CA FE (1):</a:t>
            </a:r>
          </a:p>
          <a:p>
            <a:pPr algn="just">
              <a:defRPr/>
            </a:pPr>
            <a:r>
              <a:rPr lang="it-IT" sz="1600" dirty="0">
                <a:solidFill>
                  <a:srgbClr val="C00000"/>
                </a:solidFill>
                <a:latin typeface="Calibri" panose="020F0502020204030204"/>
              </a:rPr>
              <a:t>Ciamarra A.  </a:t>
            </a:r>
          </a:p>
        </p:txBody>
      </p:sp>
      <p:sp>
        <p:nvSpPr>
          <p:cNvPr id="27" name="CasellaDiTesto 9">
            <a:extLst>
              <a:ext uri="{FF2B5EF4-FFF2-40B4-BE49-F238E27FC236}">
                <a16:creationId xmlns:a16="http://schemas.microsoft.com/office/drawing/2014/main" id="{27BC8742-C2CE-8C63-7727-D291A6F01AEC}"/>
              </a:ext>
            </a:extLst>
          </p:cNvPr>
          <p:cNvSpPr txBox="1"/>
          <p:nvPr/>
        </p:nvSpPr>
        <p:spPr>
          <a:xfrm>
            <a:off x="475639" y="5443235"/>
            <a:ext cx="3611855"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u="sng" dirty="0">
                <a:solidFill>
                  <a:srgbClr val="002060"/>
                </a:solidFill>
                <a:latin typeface="Calibri" panose="020F0502020204030204"/>
              </a:rPr>
              <a:t>Tot 17 !!!</a:t>
            </a:r>
            <a:endParaRPr kumimoji="0" lang="it-IT" sz="4800" b="1" u="sng"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28" name="CasellaDiTesto 10">
            <a:extLst>
              <a:ext uri="{FF2B5EF4-FFF2-40B4-BE49-F238E27FC236}">
                <a16:creationId xmlns:a16="http://schemas.microsoft.com/office/drawing/2014/main" id="{14B2C269-AD85-A1D8-49E8-5E4264EC6187}"/>
              </a:ext>
            </a:extLst>
          </p:cNvPr>
          <p:cNvSpPr txBox="1"/>
          <p:nvPr/>
        </p:nvSpPr>
        <p:spPr>
          <a:xfrm>
            <a:off x="101293" y="2003590"/>
            <a:ext cx="2769923" cy="3539430"/>
          </a:xfrm>
          <a:prstGeom prst="rect">
            <a:avLst/>
          </a:prstGeom>
          <a:noFill/>
        </p:spPr>
        <p:txBody>
          <a:bodyPr wrap="square" rtlCol="0">
            <a:spAutoFit/>
          </a:bodyPr>
          <a:lstStyle/>
          <a:p>
            <a:pPr marR="0" lvl="0" algn="just" defTabSz="914400" rtl="0" eaLnBrk="1" fontAlgn="auto" latinLnBrk="0" hangingPunct="1">
              <a:lnSpc>
                <a:spcPct val="100000"/>
              </a:lnSpc>
              <a:spcBef>
                <a:spcPts val="0"/>
              </a:spcBef>
              <a:buClrTx/>
              <a:buSzTx/>
              <a:tabLst/>
              <a:defRPr/>
            </a:pPr>
            <a:r>
              <a:rPr lang="it-IT" sz="1600" dirty="0">
                <a:solidFill>
                  <a:srgbClr val="C00000"/>
                </a:solidFill>
                <a:latin typeface="Calibri" panose="020F0502020204030204"/>
              </a:rPr>
              <a:t>Tecnologi PNRR (7):</a:t>
            </a:r>
          </a:p>
          <a:p>
            <a:pPr marR="0" lvl="0" algn="just" defTabSz="914400" rtl="0" eaLnBrk="1" fontAlgn="auto" latinLnBrk="0" hangingPunct="1">
              <a:lnSpc>
                <a:spcPct val="100000"/>
              </a:lnSpc>
              <a:spcBef>
                <a:spcPts val="0"/>
              </a:spcBef>
              <a:buClrTx/>
              <a:buSzTx/>
              <a:tabLst/>
              <a:defRPr/>
            </a:pPr>
            <a:r>
              <a:rPr lang="it-IT" sz="1600" dirty="0">
                <a:solidFill>
                  <a:srgbClr val="C00000"/>
                </a:solidFill>
                <a:latin typeface="Calibri" panose="020F0502020204030204"/>
              </a:rPr>
              <a:t>Balossino I. (Rome Technopole)</a:t>
            </a:r>
          </a:p>
          <a:p>
            <a:pPr algn="just">
              <a:defRPr/>
            </a:pPr>
            <a:r>
              <a:rPr lang="it-IT" sz="1600" dirty="0">
                <a:solidFill>
                  <a:srgbClr val="C00000"/>
                </a:solidFill>
                <a:latin typeface="Calibri" panose="020F0502020204030204"/>
              </a:rPr>
              <a:t>Spallino L.  (Rome Technopole)</a:t>
            </a:r>
          </a:p>
          <a:p>
            <a:pPr algn="just">
              <a:defRPr/>
            </a:pPr>
            <a:r>
              <a:rPr lang="it-IT" sz="1600" dirty="0" err="1">
                <a:solidFill>
                  <a:srgbClr val="C00000"/>
                </a:solidFill>
                <a:latin typeface="Calibri" panose="020F0502020204030204"/>
              </a:rPr>
              <a:t>Taruggi</a:t>
            </a:r>
            <a:r>
              <a:rPr lang="it-IT" sz="1600" dirty="0">
                <a:solidFill>
                  <a:srgbClr val="C00000"/>
                </a:solidFill>
                <a:latin typeface="Calibri" panose="020F0502020204030204"/>
              </a:rPr>
              <a:t> C. . (Rome Technopole)</a:t>
            </a:r>
          </a:p>
          <a:p>
            <a:pPr marR="0" lvl="0" algn="just" defTabSz="914400" rtl="0" eaLnBrk="1" fontAlgn="auto" latinLnBrk="0" hangingPunct="1">
              <a:lnSpc>
                <a:spcPct val="100000"/>
              </a:lnSpc>
              <a:spcBef>
                <a:spcPts val="0"/>
              </a:spcBef>
              <a:buClrTx/>
              <a:buSzTx/>
              <a:tabLst/>
              <a:defRPr/>
            </a:pPr>
            <a:r>
              <a:rPr lang="it-IT" sz="1600" dirty="0">
                <a:solidFill>
                  <a:srgbClr val="C00000"/>
                </a:solidFill>
                <a:latin typeface="Calibri" panose="020F0502020204030204"/>
              </a:rPr>
              <a:t>Dompè V. (EUAPS)</a:t>
            </a:r>
          </a:p>
          <a:p>
            <a:pPr marR="0" lvl="0" algn="just" defTabSz="914400" rtl="0" eaLnBrk="1" fontAlgn="auto" latinLnBrk="0" hangingPunct="1">
              <a:lnSpc>
                <a:spcPct val="100000"/>
              </a:lnSpc>
              <a:spcBef>
                <a:spcPts val="0"/>
              </a:spcBef>
              <a:buClrTx/>
              <a:buSzTx/>
              <a:tabLst/>
              <a:defRPr/>
            </a:pPr>
            <a:r>
              <a:rPr lang="it-IT" sz="1600" dirty="0" err="1">
                <a:solidFill>
                  <a:srgbClr val="C00000"/>
                </a:solidFill>
                <a:latin typeface="Calibri" panose="020F0502020204030204"/>
              </a:rPr>
              <a:t>Verra</a:t>
            </a:r>
            <a:r>
              <a:rPr lang="it-IT" sz="1600" dirty="0">
                <a:solidFill>
                  <a:srgbClr val="C00000"/>
                </a:solidFill>
                <a:latin typeface="Calibri" panose="020F0502020204030204"/>
              </a:rPr>
              <a:t> L. (EUAPS)</a:t>
            </a:r>
          </a:p>
          <a:p>
            <a:pPr marR="0" lvl="0" algn="just" defTabSz="914400" rtl="0" eaLnBrk="1" fontAlgn="auto" latinLnBrk="0" hangingPunct="1">
              <a:lnSpc>
                <a:spcPct val="100000"/>
              </a:lnSpc>
              <a:spcBef>
                <a:spcPts val="0"/>
              </a:spcBef>
              <a:buClrTx/>
              <a:buSzTx/>
              <a:tabLst/>
              <a:defRPr/>
            </a:pPr>
            <a:r>
              <a:rPr lang="it-IT" sz="1600" dirty="0">
                <a:solidFill>
                  <a:srgbClr val="C00000"/>
                </a:solidFill>
                <a:latin typeface="Calibri" panose="020F0502020204030204"/>
              </a:rPr>
              <a:t>Tocci S. (NQSTI)</a:t>
            </a:r>
          </a:p>
          <a:p>
            <a:pPr marR="0" lvl="0" algn="just" defTabSz="914400" rtl="0" eaLnBrk="1" fontAlgn="auto" latinLnBrk="0" hangingPunct="1">
              <a:lnSpc>
                <a:spcPct val="100000"/>
              </a:lnSpc>
              <a:spcBef>
                <a:spcPts val="0"/>
              </a:spcBef>
              <a:buClrTx/>
              <a:buSzTx/>
              <a:tabLst/>
              <a:defRPr/>
            </a:pPr>
            <a:r>
              <a:rPr lang="it-IT" sz="1600" dirty="0">
                <a:solidFill>
                  <a:srgbClr val="C00000"/>
                </a:solidFill>
                <a:latin typeface="Calibri" panose="020F0502020204030204"/>
              </a:rPr>
              <a:t>Selce A. (IRIS)</a:t>
            </a:r>
          </a:p>
          <a:p>
            <a:pPr algn="just">
              <a:defRPr/>
            </a:pPr>
            <a:endParaRPr lang="it-IT" sz="1600" dirty="0">
              <a:solidFill>
                <a:srgbClr val="C00000"/>
              </a:solidFill>
              <a:latin typeface="Calibri" panose="020F0502020204030204"/>
            </a:endParaRPr>
          </a:p>
          <a:p>
            <a:pPr marR="0" lvl="0" algn="just" defTabSz="914400" rtl="0" eaLnBrk="1" fontAlgn="auto" latinLnBrk="0" hangingPunct="1">
              <a:lnSpc>
                <a:spcPct val="100000"/>
              </a:lnSpc>
              <a:spcBef>
                <a:spcPts val="0"/>
              </a:spcBef>
              <a:buClrTx/>
              <a:buSzTx/>
              <a:tabLst/>
              <a:defRPr/>
            </a:pPr>
            <a:r>
              <a:rPr lang="it-IT" sz="1600" dirty="0">
                <a:solidFill>
                  <a:srgbClr val="C00000"/>
                </a:solidFill>
                <a:latin typeface="Calibri" panose="020F0502020204030204"/>
              </a:rPr>
              <a:t>Tecnologi FE (4):</a:t>
            </a:r>
          </a:p>
          <a:p>
            <a:pPr marR="0" lvl="0" algn="just" defTabSz="914400" rtl="0" eaLnBrk="1" fontAlgn="auto" latinLnBrk="0" hangingPunct="1">
              <a:lnSpc>
                <a:spcPct val="100000"/>
              </a:lnSpc>
              <a:spcBef>
                <a:spcPts val="0"/>
              </a:spcBef>
              <a:buClrTx/>
              <a:buSzTx/>
              <a:tabLst/>
              <a:defRPr/>
            </a:pPr>
            <a:r>
              <a:rPr lang="it-IT" sz="1600" dirty="0" err="1">
                <a:solidFill>
                  <a:srgbClr val="C00000"/>
                </a:solidFill>
                <a:latin typeface="Calibri" panose="020F0502020204030204"/>
              </a:rPr>
              <a:t>Ciarma</a:t>
            </a:r>
            <a:r>
              <a:rPr lang="it-IT" sz="1600" dirty="0">
                <a:solidFill>
                  <a:srgbClr val="C00000"/>
                </a:solidFill>
                <a:latin typeface="Calibri" panose="020F0502020204030204"/>
              </a:rPr>
              <a:t> A. </a:t>
            </a:r>
          </a:p>
          <a:p>
            <a:pPr marR="0" lvl="0" algn="just" defTabSz="914400" rtl="0" eaLnBrk="1" fontAlgn="auto" latinLnBrk="0" hangingPunct="1">
              <a:lnSpc>
                <a:spcPct val="100000"/>
              </a:lnSpc>
              <a:spcBef>
                <a:spcPts val="0"/>
              </a:spcBef>
              <a:buClrTx/>
              <a:buSzTx/>
              <a:tabLst/>
              <a:defRPr/>
            </a:pPr>
            <a:r>
              <a:rPr lang="it-IT" sz="1600" dirty="0" err="1">
                <a:solidFill>
                  <a:srgbClr val="C00000"/>
                </a:solidFill>
                <a:latin typeface="Calibri" panose="020F0502020204030204"/>
              </a:rPr>
              <a:t>Diociaiuti</a:t>
            </a:r>
            <a:r>
              <a:rPr lang="it-IT" sz="1600" dirty="0">
                <a:solidFill>
                  <a:srgbClr val="C00000"/>
                </a:solidFill>
                <a:latin typeface="Calibri" panose="020F0502020204030204"/>
              </a:rPr>
              <a:t> E.</a:t>
            </a:r>
          </a:p>
          <a:p>
            <a:pPr algn="just">
              <a:defRPr/>
            </a:pPr>
            <a:r>
              <a:rPr lang="it-IT" sz="1600" dirty="0" err="1">
                <a:solidFill>
                  <a:srgbClr val="C00000"/>
                </a:solidFill>
                <a:latin typeface="Calibri" panose="020F0502020204030204"/>
              </a:rPr>
              <a:t>Fransesini</a:t>
            </a:r>
            <a:r>
              <a:rPr lang="it-IT" sz="1600" dirty="0">
                <a:solidFill>
                  <a:srgbClr val="C00000"/>
                </a:solidFill>
                <a:latin typeface="Calibri" panose="020F0502020204030204"/>
              </a:rPr>
              <a:t> F.</a:t>
            </a:r>
          </a:p>
          <a:p>
            <a:pPr algn="just">
              <a:defRPr/>
            </a:pPr>
            <a:r>
              <a:rPr lang="it-IT" sz="1600" dirty="0">
                <a:solidFill>
                  <a:srgbClr val="C00000"/>
                </a:solidFill>
                <a:latin typeface="Calibri" panose="020F0502020204030204"/>
              </a:rPr>
              <a:t>Quartullo D.</a:t>
            </a:r>
          </a:p>
        </p:txBody>
      </p:sp>
    </p:spTree>
    <p:extLst>
      <p:ext uri="{BB962C8B-B14F-4D97-AF65-F5344CB8AC3E}">
        <p14:creationId xmlns:p14="http://schemas.microsoft.com/office/powerpoint/2010/main" val="164024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FA1FDD3-4154-42E4-BC3D-FE0AAC86ED4C}"/>
              </a:ext>
            </a:extLst>
          </p:cNvPr>
          <p:cNvSpPr/>
          <p:nvPr/>
        </p:nvSpPr>
        <p:spPr>
          <a:xfrm>
            <a:off x="0" y="6528718"/>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Riunione CS </a:t>
            </a:r>
            <a:r>
              <a:rPr lang="it-IT" i="1" dirty="0">
                <a:solidFill>
                  <a:srgbClr val="FFFF00"/>
                </a:solidFill>
                <a:latin typeface="Calibri" panose="020F0502020204030204"/>
              </a:rPr>
              <a:t>e progetti DA, </a:t>
            </a: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LNF,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endPar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6" name="Segnaposto numero diapositiva 4">
            <a:extLst>
              <a:ext uri="{FF2B5EF4-FFF2-40B4-BE49-F238E27FC236}">
                <a16:creationId xmlns:a16="http://schemas.microsoft.com/office/drawing/2014/main" id="{8E41B377-CD2B-4CE8-82D8-6BD17606C43B}"/>
              </a:ext>
            </a:extLst>
          </p:cNvPr>
          <p:cNvSpPr txBox="1">
            <a:spLocks/>
          </p:cNvSpPr>
          <p:nvPr/>
        </p:nvSpPr>
        <p:spPr>
          <a:xfrm>
            <a:off x="9189720" y="649859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8D38D78-E7CE-4FC5-9811-B7ED10FBA3DF}" type="slidenum">
              <a:rPr kumimoji="0" lang="it-IT" sz="1200" b="0" i="0" u="none" strike="noStrike" kern="1200" cap="none" spc="0" normalizeH="0" baseline="0" noProof="0" smtClean="0">
                <a:ln>
                  <a:noFill/>
                </a:ln>
                <a:solidFill>
                  <a:srgbClr val="FFFF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7" name="Rettangolo 6">
            <a:extLst>
              <a:ext uri="{FF2B5EF4-FFF2-40B4-BE49-F238E27FC236}">
                <a16:creationId xmlns:a16="http://schemas.microsoft.com/office/drawing/2014/main" id="{62E603BA-C15B-4455-B1A4-A474489C39EB}"/>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990600" algn="l"/>
              </a:tabLst>
              <a:defRPr/>
            </a:pPr>
            <a:r>
              <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A. Gallo</a:t>
            </a:r>
            <a:r>
              <a:rPr kumimoji="0" lang="it-IT" sz="1800" b="0" i="1" u="none" strike="noStrike" kern="1200" cap="none" spc="0" normalizeH="0" baseline="0" noProof="0">
                <a:ln>
                  <a:noFill/>
                </a:ln>
                <a:solidFill>
                  <a:srgbClr val="4472C4">
                    <a:lumMod val="20000"/>
                    <a:lumOff val="80000"/>
                  </a:srgbClr>
                </a:solidFill>
                <a:effectLst/>
                <a:uLnTx/>
                <a:uFillTx/>
                <a:latin typeface="Calibri" panose="020F0502020204030204"/>
                <a:ea typeface="+mn-ea"/>
                <a:cs typeface="+mn-cs"/>
              </a:rPr>
              <a:t>: Introduzione e Comunicazioni</a:t>
            </a:r>
            <a:endPar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endParaRPr>
          </a:p>
        </p:txBody>
      </p:sp>
      <p:sp>
        <p:nvSpPr>
          <p:cNvPr id="10" name="CasellaDiTesto 9">
            <a:extLst>
              <a:ext uri="{FF2B5EF4-FFF2-40B4-BE49-F238E27FC236}">
                <a16:creationId xmlns:a16="http://schemas.microsoft.com/office/drawing/2014/main" id="{F531DEF0-B433-D0E4-8892-684ED3973CDD}"/>
              </a:ext>
            </a:extLst>
          </p:cNvPr>
          <p:cNvSpPr txBox="1"/>
          <p:nvPr/>
        </p:nvSpPr>
        <p:spPr>
          <a:xfrm>
            <a:off x="294320" y="451171"/>
            <a:ext cx="11544009"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dirty="0">
                <a:solidFill>
                  <a:srgbClr val="002060"/>
                </a:solidFill>
                <a:latin typeface="Calibri" panose="020F0502020204030204"/>
              </a:rPr>
              <a:t>Gestione integrata budget DA/SPARC</a:t>
            </a:r>
            <a:endParaRPr kumimoji="0" lang="it-IT" sz="4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11" name="CasellaDiTesto 10">
            <a:extLst>
              <a:ext uri="{FF2B5EF4-FFF2-40B4-BE49-F238E27FC236}">
                <a16:creationId xmlns:a16="http://schemas.microsoft.com/office/drawing/2014/main" id="{D8F06AF6-4FBA-B6AA-A6E9-1ED9421157A2}"/>
              </a:ext>
            </a:extLst>
          </p:cNvPr>
          <p:cNvSpPr txBox="1"/>
          <p:nvPr/>
        </p:nvSpPr>
        <p:spPr>
          <a:xfrm>
            <a:off x="215660" y="1304412"/>
            <a:ext cx="11792311" cy="5139869"/>
          </a:xfrm>
          <a:prstGeom prst="rect">
            <a:avLst/>
          </a:prstGeom>
          <a:noFill/>
        </p:spPr>
        <p:txBody>
          <a:bodyPr wrap="square" rtlCol="0">
            <a:spAutoFit/>
          </a:bodyPr>
          <a:lstStyle/>
          <a:p>
            <a:pPr marL="342900" lvl="0" indent="-342900">
              <a:spcAft>
                <a:spcPts val="1200"/>
              </a:spcAft>
              <a:buFont typeface="Arial" panose="020B0604020202020204" pitchFamily="34" charset="0"/>
              <a:buChar char="•"/>
              <a:defRPr/>
            </a:pPr>
            <a:r>
              <a:rPr lang="it-IT" dirty="0">
                <a:solidFill>
                  <a:srgbClr val="002060"/>
                </a:solidFill>
                <a:latin typeface="Calibri" panose="020F0502020204030204"/>
              </a:rPr>
              <a:t>Il bilancio di gestione DA (preventivo DIVACCELERAT) è stabile da alcuni anni a ≈ 850 k€. Con questa cifra viene garantito il funzionamento e l’ordinaria manutenzione (o poco più …) del complesso DAFNE/</a:t>
            </a:r>
            <a:r>
              <a:rPr lang="it-IT" dirty="0">
                <a:solidFill>
                  <a:srgbClr val="002060"/>
                </a:solidFill>
              </a:rPr>
              <a:t>BTF e la dotazione strumentale dei servizi. Qualche scampolo è stato in passato anche utilizzato per l’area di SPARCLAB (ad esempio TEX ma non solo).</a:t>
            </a:r>
          </a:p>
          <a:p>
            <a:pPr marL="342900" lvl="0" indent="-342900">
              <a:spcAft>
                <a:spcPts val="1200"/>
              </a:spcAft>
              <a:buFont typeface="Arial" panose="020B0604020202020204" pitchFamily="34" charset="0"/>
              <a:buChar char="•"/>
              <a:defRPr/>
            </a:pPr>
            <a:r>
              <a:rPr lang="it-IT" dirty="0">
                <a:solidFill>
                  <a:srgbClr val="002060"/>
                </a:solidFill>
                <a:latin typeface="Calibri" panose="020F0502020204030204"/>
              </a:rPr>
              <a:t>SPARC ha vissuto fino ad oggi con un finanziamento «ad hoc» originariamente conferito dal comitato INFN NTA, poi da una erogazione diretta della GE.</a:t>
            </a:r>
          </a:p>
          <a:p>
            <a:pPr marL="342900" lvl="0" indent="-342900">
              <a:spcAft>
                <a:spcPts val="1200"/>
              </a:spcAft>
              <a:buFont typeface="Arial" panose="020B0604020202020204" pitchFamily="34" charset="0"/>
              <a:buChar char="•"/>
              <a:defRPr/>
            </a:pPr>
            <a:r>
              <a:rPr lang="it-IT" dirty="0">
                <a:solidFill>
                  <a:srgbClr val="002060"/>
                </a:solidFill>
                <a:latin typeface="Calibri" panose="020F0502020204030204"/>
              </a:rPr>
              <a:t>Il finanziamento per SPARC (che nel frattempo è diventato una grande ed articolata infrastruttura) si è stabilizzato nel tempo ad una cifra &lt; 350 k€, erogata nel corso dell’anno dopo approvazione consuntivo dell’anno precedente dell’ente. Il ritardo dell’erogazione ha comportato in passato la necessità di sopperire sistematicamente col budget DA, con conseguente apertura di una contabilità separata verso SPARC.</a:t>
            </a:r>
          </a:p>
          <a:p>
            <a:pPr marL="342900" lvl="0" indent="-342900">
              <a:spcAft>
                <a:spcPts val="1200"/>
              </a:spcAft>
              <a:buFont typeface="Arial" panose="020B0604020202020204" pitchFamily="34" charset="0"/>
              <a:buChar char="•"/>
              <a:defRPr/>
            </a:pPr>
            <a:r>
              <a:rPr lang="it-IT" dirty="0">
                <a:solidFill>
                  <a:srgbClr val="002060"/>
                </a:solidFill>
                <a:latin typeface="Calibri" panose="020F0502020204030204"/>
              </a:rPr>
              <a:t>Partendo dalla considerazione che SPARCLAB non è più un esperimento dimostratore ma una fondamentale ed articolata </a:t>
            </a:r>
            <a:r>
              <a:rPr lang="it-IT" i="1" dirty="0">
                <a:solidFill>
                  <a:srgbClr val="002060"/>
                </a:solidFill>
                <a:latin typeface="Calibri" panose="020F0502020204030204"/>
              </a:rPr>
              <a:t>test</a:t>
            </a:r>
            <a:r>
              <a:rPr lang="it-IT" dirty="0">
                <a:solidFill>
                  <a:srgbClr val="002060"/>
                </a:solidFill>
                <a:latin typeface="Calibri" panose="020F0502020204030204"/>
              </a:rPr>
              <a:t> e </a:t>
            </a:r>
            <a:r>
              <a:rPr lang="it-IT" i="1" dirty="0">
                <a:solidFill>
                  <a:srgbClr val="002060"/>
                </a:solidFill>
                <a:latin typeface="Calibri" panose="020F0502020204030204"/>
              </a:rPr>
              <a:t>user facility </a:t>
            </a:r>
            <a:r>
              <a:rPr lang="it-IT" dirty="0">
                <a:solidFill>
                  <a:srgbClr val="002060"/>
                </a:solidFill>
                <a:latin typeface="Calibri" panose="020F0502020204030204"/>
              </a:rPr>
              <a:t>dei LNF, dal 2025 si è deciso di accorpare la gestione di funzionamento e manutenzione col resto della DA, lasciando l’autonomia al responsabile scientifico di gestire trasferte, eventi e collaborazioni scientifiche dotandolo immediatamente dei fondi necessari stornati direttamente dal bilancio della DA .</a:t>
            </a:r>
          </a:p>
          <a:p>
            <a:pPr marL="342900" lvl="0" indent="-342900">
              <a:spcAft>
                <a:spcPts val="1200"/>
              </a:spcAft>
              <a:buFont typeface="Arial" panose="020B0604020202020204" pitchFamily="34" charset="0"/>
              <a:buChar char="•"/>
              <a:defRPr/>
            </a:pPr>
            <a:r>
              <a:rPr lang="it-IT" dirty="0">
                <a:solidFill>
                  <a:srgbClr val="002060"/>
                </a:solidFill>
                <a:latin typeface="Calibri" panose="020F0502020204030204"/>
              </a:rPr>
              <a:t>La gestione sarà quindi più semplice e razionale. Il problema resta tuttavia il reintegro di fondi aggiuntivi </a:t>
            </a:r>
            <a:r>
              <a:rPr lang="it-IT" b="1" i="1" dirty="0">
                <a:solidFill>
                  <a:srgbClr val="002060"/>
                </a:solidFill>
                <a:latin typeface="Calibri" panose="020F0502020204030204"/>
              </a:rPr>
              <a:t>adeguati</a:t>
            </a:r>
            <a:r>
              <a:rPr lang="it-IT" dirty="0">
                <a:solidFill>
                  <a:srgbClr val="002060"/>
                </a:solidFill>
                <a:latin typeface="Calibri" panose="020F0502020204030204"/>
              </a:rPr>
              <a:t> erogati dalla GE in corso d’opera che a questo punto dovrà essere premura dei LNF e della DA richiedere, pena l’esaurimento delle risorse disponibili molto prima della fine dell’anno.</a:t>
            </a:r>
          </a:p>
        </p:txBody>
      </p:sp>
    </p:spTree>
    <p:extLst>
      <p:ext uri="{BB962C8B-B14F-4D97-AF65-F5344CB8AC3E}">
        <p14:creationId xmlns:p14="http://schemas.microsoft.com/office/powerpoint/2010/main" val="475928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60CEEF-44B9-CD26-EACC-1B4E89502914}"/>
            </a:ext>
          </a:extLst>
        </p:cNvPr>
        <p:cNvGrpSpPr/>
        <p:nvPr/>
      </p:nvGrpSpPr>
      <p:grpSpPr>
        <a:xfrm>
          <a:off x="0" y="0"/>
          <a:ext cx="0" cy="0"/>
          <a:chOff x="0" y="0"/>
          <a:chExt cx="0" cy="0"/>
        </a:xfrm>
      </p:grpSpPr>
      <p:sp>
        <p:nvSpPr>
          <p:cNvPr id="5" name="Rettangolo 4">
            <a:extLst>
              <a:ext uri="{FF2B5EF4-FFF2-40B4-BE49-F238E27FC236}">
                <a16:creationId xmlns:a16="http://schemas.microsoft.com/office/drawing/2014/main" id="{CECFB968-F3B4-01F3-9328-246C415FF899}"/>
              </a:ext>
            </a:extLst>
          </p:cNvPr>
          <p:cNvSpPr/>
          <p:nvPr/>
        </p:nvSpPr>
        <p:spPr>
          <a:xfrm>
            <a:off x="-1487" y="650290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Riunione CS </a:t>
            </a:r>
            <a:r>
              <a:rPr lang="it-IT" i="1" dirty="0">
                <a:solidFill>
                  <a:srgbClr val="FFFF00"/>
                </a:solidFill>
                <a:latin typeface="Calibri" panose="020F0502020204030204"/>
              </a:rPr>
              <a:t>e progetti DA, </a:t>
            </a:r>
            <a:r>
              <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rPr>
              <a:t>LNF, </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February </a:t>
            </a:r>
            <a:r>
              <a:rPr lang="en-US" i="1" dirty="0">
                <a:solidFill>
                  <a:srgbClr val="FFFF00"/>
                </a:solidFill>
                <a:latin typeface="Calibri" panose="020F0502020204030204"/>
              </a:rPr>
              <a:t>14</a:t>
            </a:r>
            <a:r>
              <a:rPr kumimoji="0" lang="en-US" sz="1800" b="0" i="1" u="none" strike="noStrike" kern="1200" cap="none" spc="0" normalizeH="0" baseline="0" noProof="0" dirty="0">
                <a:ln>
                  <a:noFill/>
                </a:ln>
                <a:solidFill>
                  <a:srgbClr val="FFFF00"/>
                </a:solidFill>
                <a:effectLst/>
                <a:uLnTx/>
                <a:uFillTx/>
                <a:latin typeface="Calibri" panose="020F0502020204030204"/>
                <a:ea typeface="+mn-ea"/>
                <a:cs typeface="+mn-cs"/>
              </a:rPr>
              <a:t> 2025</a:t>
            </a:r>
            <a:endParaRPr kumimoji="0" lang="it-IT" sz="1800" b="0" i="1"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6" name="Segnaposto numero diapositiva 4">
            <a:extLst>
              <a:ext uri="{FF2B5EF4-FFF2-40B4-BE49-F238E27FC236}">
                <a16:creationId xmlns:a16="http://schemas.microsoft.com/office/drawing/2014/main" id="{9CB03397-7730-06B4-A8F8-D89AE1EA87E3}"/>
              </a:ext>
            </a:extLst>
          </p:cNvPr>
          <p:cNvSpPr txBox="1">
            <a:spLocks/>
          </p:cNvSpPr>
          <p:nvPr/>
        </p:nvSpPr>
        <p:spPr>
          <a:xfrm>
            <a:off x="9189720" y="649859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8D38D78-E7CE-4FC5-9811-B7ED10FBA3DF}" type="slidenum">
              <a:rPr kumimoji="0" lang="it-IT" sz="1200" b="0" i="0" u="none" strike="noStrike" kern="1200" cap="none" spc="0" normalizeH="0" baseline="0" noProof="0" smtClean="0">
                <a:ln>
                  <a:noFill/>
                </a:ln>
                <a:solidFill>
                  <a:srgbClr val="FFFF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7" name="Rettangolo 6">
            <a:extLst>
              <a:ext uri="{FF2B5EF4-FFF2-40B4-BE49-F238E27FC236}">
                <a16:creationId xmlns:a16="http://schemas.microsoft.com/office/drawing/2014/main" id="{FF474165-AAC9-A25F-E556-3422B6EA1FF2}"/>
              </a:ext>
            </a:extLst>
          </p:cNvPr>
          <p:cNvSpPr/>
          <p:nvPr/>
        </p:nvSpPr>
        <p:spPr>
          <a:xfrm>
            <a:off x="3735" y="-4721"/>
            <a:ext cx="12192000" cy="329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tab pos="990600" algn="l"/>
              </a:tabLst>
              <a:defRPr/>
            </a:pPr>
            <a:r>
              <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A. Gallo</a:t>
            </a:r>
            <a:r>
              <a:rPr kumimoji="0" lang="it-IT" sz="1800" b="0" i="1" u="none" strike="noStrike" kern="1200" cap="none" spc="0" normalizeH="0" baseline="0" noProof="0">
                <a:ln>
                  <a:noFill/>
                </a:ln>
                <a:solidFill>
                  <a:srgbClr val="4472C4">
                    <a:lumMod val="20000"/>
                    <a:lumOff val="80000"/>
                  </a:srgbClr>
                </a:solidFill>
                <a:effectLst/>
                <a:uLnTx/>
                <a:uFillTx/>
                <a:latin typeface="Calibri" panose="020F0502020204030204"/>
                <a:ea typeface="+mn-ea"/>
                <a:cs typeface="+mn-cs"/>
              </a:rPr>
              <a:t>: Introduzione e Comunicazioni</a:t>
            </a:r>
            <a:endParaRPr kumimoji="0" lang="it-IT" sz="1800" b="0" i="1"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endParaRPr>
          </a:p>
        </p:txBody>
      </p:sp>
      <p:sp>
        <p:nvSpPr>
          <p:cNvPr id="10" name="CasellaDiTesto 9">
            <a:extLst>
              <a:ext uri="{FF2B5EF4-FFF2-40B4-BE49-F238E27FC236}">
                <a16:creationId xmlns:a16="http://schemas.microsoft.com/office/drawing/2014/main" id="{28B0E003-2EAB-FCC4-3AC4-730D4323C292}"/>
              </a:ext>
            </a:extLst>
          </p:cNvPr>
          <p:cNvSpPr txBox="1"/>
          <p:nvPr/>
        </p:nvSpPr>
        <p:spPr>
          <a:xfrm rot="16200000">
            <a:off x="-2073970" y="2947010"/>
            <a:ext cx="5492743"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800" b="1" dirty="0">
                <a:solidFill>
                  <a:srgbClr val="002060"/>
                </a:solidFill>
                <a:latin typeface="Calibri" panose="020F0502020204030204"/>
              </a:rPr>
              <a:t>DIVACCELERAT 2025</a:t>
            </a:r>
            <a:endParaRPr kumimoji="0" lang="it-IT" sz="4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AA10E59E-E5FE-1785-4F89-89B5C217257E}"/>
              </a:ext>
            </a:extLst>
          </p:cNvPr>
          <p:cNvPicPr>
            <a:picLocks noChangeAspect="1"/>
          </p:cNvPicPr>
          <p:nvPr/>
        </p:nvPicPr>
        <p:blipFill>
          <a:blip r:embed="rId2"/>
          <a:stretch>
            <a:fillRect/>
          </a:stretch>
        </p:blipFill>
        <p:spPr>
          <a:xfrm>
            <a:off x="1782996" y="345548"/>
            <a:ext cx="10066201" cy="5841490"/>
          </a:xfrm>
          <a:prstGeom prst="rect">
            <a:avLst/>
          </a:prstGeom>
        </p:spPr>
      </p:pic>
      <p:sp>
        <p:nvSpPr>
          <p:cNvPr id="2" name="Left Brace 1">
            <a:extLst>
              <a:ext uri="{FF2B5EF4-FFF2-40B4-BE49-F238E27FC236}">
                <a16:creationId xmlns:a16="http://schemas.microsoft.com/office/drawing/2014/main" id="{060F6821-9378-BDF6-B425-802493FA779D}"/>
              </a:ext>
            </a:extLst>
          </p:cNvPr>
          <p:cNvSpPr/>
          <p:nvPr/>
        </p:nvSpPr>
        <p:spPr>
          <a:xfrm>
            <a:off x="1260452" y="403030"/>
            <a:ext cx="420624" cy="5892879"/>
          </a:xfrm>
          <a:prstGeom prst="leftBrace">
            <a:avLst>
              <a:gd name="adj1" fmla="val 120833"/>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 name="Rectangle: Rounded Corners 3">
            <a:extLst>
              <a:ext uri="{FF2B5EF4-FFF2-40B4-BE49-F238E27FC236}">
                <a16:creationId xmlns:a16="http://schemas.microsoft.com/office/drawing/2014/main" id="{FE0AB028-F9DF-D1D8-07B2-C77AB5DAAF2D}"/>
              </a:ext>
            </a:extLst>
          </p:cNvPr>
          <p:cNvSpPr/>
          <p:nvPr/>
        </p:nvSpPr>
        <p:spPr>
          <a:xfrm>
            <a:off x="5606656" y="5920744"/>
            <a:ext cx="869742" cy="296422"/>
          </a:xfrm>
          <a:prstGeom prst="roundRect">
            <a:avLst>
              <a:gd name="adj" fmla="val 35005"/>
            </a:avLst>
          </a:prstGeom>
          <a:noFill/>
          <a:ln w="38100">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81D8215F-1DEC-301B-8158-BC1E3764EF6D}"/>
              </a:ext>
            </a:extLst>
          </p:cNvPr>
          <p:cNvSpPr txBox="1"/>
          <p:nvPr/>
        </p:nvSpPr>
        <p:spPr>
          <a:xfrm>
            <a:off x="5485361" y="6190618"/>
            <a:ext cx="1127425" cy="369332"/>
          </a:xfrm>
          <a:prstGeom prst="rect">
            <a:avLst/>
          </a:prstGeom>
          <a:noFill/>
        </p:spPr>
        <p:txBody>
          <a:bodyPr wrap="none" rtlCol="0">
            <a:spAutoFit/>
          </a:bodyPr>
          <a:lstStyle/>
          <a:p>
            <a:r>
              <a:rPr lang="it-IT" dirty="0"/>
              <a:t>SPARCLAB</a:t>
            </a:r>
            <a:endParaRPr lang="en-GB" dirty="0"/>
          </a:p>
        </p:txBody>
      </p:sp>
      <p:sp>
        <p:nvSpPr>
          <p:cNvPr id="9" name="Rectangle: Rounded Corners 8">
            <a:extLst>
              <a:ext uri="{FF2B5EF4-FFF2-40B4-BE49-F238E27FC236}">
                <a16:creationId xmlns:a16="http://schemas.microsoft.com/office/drawing/2014/main" id="{E809EABE-D2A4-7C56-88C3-B16EBB928D44}"/>
              </a:ext>
            </a:extLst>
          </p:cNvPr>
          <p:cNvSpPr/>
          <p:nvPr/>
        </p:nvSpPr>
        <p:spPr>
          <a:xfrm>
            <a:off x="5614202" y="3077049"/>
            <a:ext cx="869742" cy="296422"/>
          </a:xfrm>
          <a:prstGeom prst="roundRect">
            <a:avLst>
              <a:gd name="adj" fmla="val 35005"/>
            </a:avLst>
          </a:prstGeom>
          <a:noFill/>
          <a:ln w="3810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2580E137-F1DA-5BA6-F572-74BCA26B8C7D}"/>
              </a:ext>
            </a:extLst>
          </p:cNvPr>
          <p:cNvSpPr txBox="1"/>
          <p:nvPr/>
        </p:nvSpPr>
        <p:spPr>
          <a:xfrm>
            <a:off x="6436530" y="2946398"/>
            <a:ext cx="301686" cy="523220"/>
          </a:xfrm>
          <a:prstGeom prst="rect">
            <a:avLst/>
          </a:prstGeom>
          <a:noFill/>
        </p:spPr>
        <p:txBody>
          <a:bodyPr wrap="square" rtlCol="0">
            <a:spAutoFit/>
          </a:bodyPr>
          <a:lstStyle/>
          <a:p>
            <a:r>
              <a:rPr lang="it-IT" sz="2800" b="1" dirty="0">
                <a:solidFill>
                  <a:srgbClr val="FF0000"/>
                </a:solidFill>
              </a:rPr>
              <a:t>!</a:t>
            </a:r>
            <a:endParaRPr lang="en-GB" sz="2800" b="1" dirty="0">
              <a:solidFill>
                <a:srgbClr val="FF0000"/>
              </a:solidFill>
            </a:endParaRPr>
          </a:p>
        </p:txBody>
      </p:sp>
      <p:sp>
        <p:nvSpPr>
          <p:cNvPr id="13" name="Rectangle: Rounded Corners 12">
            <a:extLst>
              <a:ext uri="{FF2B5EF4-FFF2-40B4-BE49-F238E27FC236}">
                <a16:creationId xmlns:a16="http://schemas.microsoft.com/office/drawing/2014/main" id="{36F88100-E0AD-B385-C8F8-B3E2689BF9F3}"/>
              </a:ext>
            </a:extLst>
          </p:cNvPr>
          <p:cNvSpPr/>
          <p:nvPr/>
        </p:nvSpPr>
        <p:spPr>
          <a:xfrm>
            <a:off x="10979455" y="2427193"/>
            <a:ext cx="869742" cy="296422"/>
          </a:xfrm>
          <a:prstGeom prst="roundRect">
            <a:avLst>
              <a:gd name="adj" fmla="val 35005"/>
            </a:avLst>
          </a:prstGeom>
          <a:noFill/>
          <a:ln w="3810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81FEFBFA-B028-31B7-796A-0AA1238CB9E3}"/>
              </a:ext>
            </a:extLst>
          </p:cNvPr>
          <p:cNvSpPr txBox="1"/>
          <p:nvPr/>
        </p:nvSpPr>
        <p:spPr>
          <a:xfrm>
            <a:off x="11801783" y="2296542"/>
            <a:ext cx="301686" cy="523220"/>
          </a:xfrm>
          <a:prstGeom prst="rect">
            <a:avLst/>
          </a:prstGeom>
          <a:noFill/>
        </p:spPr>
        <p:txBody>
          <a:bodyPr wrap="square" rtlCol="0">
            <a:spAutoFit/>
          </a:bodyPr>
          <a:lstStyle/>
          <a:p>
            <a:r>
              <a:rPr lang="it-IT" sz="2800" b="1" dirty="0">
                <a:solidFill>
                  <a:srgbClr val="FF0000"/>
                </a:solidFill>
              </a:rPr>
              <a:t>!</a:t>
            </a:r>
            <a:endParaRPr lang="en-GB" sz="2800" b="1" dirty="0">
              <a:solidFill>
                <a:srgbClr val="FF0000"/>
              </a:solidFill>
            </a:endParaRPr>
          </a:p>
        </p:txBody>
      </p:sp>
    </p:spTree>
    <p:extLst>
      <p:ext uri="{BB962C8B-B14F-4D97-AF65-F5344CB8AC3E}">
        <p14:creationId xmlns:p14="http://schemas.microsoft.com/office/powerpoint/2010/main" val="13382236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2907</TotalTime>
  <Words>982</Words>
  <Application>Microsoft Office PowerPoint</Application>
  <PresentationFormat>Widescreen</PresentationFormat>
  <Paragraphs>94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Gallo</dc:creator>
  <cp:lastModifiedBy>Alessandro Gallo</cp:lastModifiedBy>
  <cp:revision>49</cp:revision>
  <dcterms:created xsi:type="dcterms:W3CDTF">2023-03-04T14:37:17Z</dcterms:created>
  <dcterms:modified xsi:type="dcterms:W3CDTF">2025-02-13T21:21:59Z</dcterms:modified>
</cp:coreProperties>
</file>