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375" r:id="rId3"/>
    <p:sldId id="370" r:id="rId4"/>
    <p:sldId id="350" r:id="rId5"/>
    <p:sldId id="352" r:id="rId6"/>
    <p:sldId id="376" r:id="rId7"/>
    <p:sldId id="362" r:id="rId8"/>
    <p:sldId id="369" r:id="rId9"/>
    <p:sldId id="364" r:id="rId10"/>
    <p:sldId id="367" r:id="rId11"/>
    <p:sldId id="363" r:id="rId12"/>
    <p:sldId id="374" r:id="rId13"/>
    <p:sldId id="330" r:id="rId14"/>
    <p:sldId id="290" r:id="rId15"/>
    <p:sldId id="378" r:id="rId16"/>
    <p:sldId id="354" r:id="rId17"/>
    <p:sldId id="377" r:id="rId18"/>
    <p:sldId id="365" r:id="rId19"/>
    <p:sldId id="366" r:id="rId20"/>
    <p:sldId id="3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CE06E21-87C9-43B3-80C7-01B6754C9B86}">
          <p14:sldIdLst>
            <p14:sldId id="256"/>
          </p14:sldIdLst>
        </p14:section>
        <p14:section name="Intro" id="{12B36306-C2E9-451D-8FE8-A146FC9FA5A6}">
          <p14:sldIdLst>
            <p14:sldId id="375"/>
          </p14:sldIdLst>
        </p14:section>
        <p14:section name="Central Dashboard" id="{F1096094-659C-4E0D-A43C-042131D0FCDB}">
          <p14:sldIdLst>
            <p14:sldId id="370"/>
          </p14:sldIdLst>
        </p14:section>
        <p14:section name="Use Case: Affiliations TC" id="{2D8A0C08-EFC7-47A4-B8CB-DF2EC02266A8}">
          <p14:sldIdLst>
            <p14:sldId id="350"/>
            <p14:sldId id="352"/>
            <p14:sldId id="376"/>
            <p14:sldId id="362"/>
            <p14:sldId id="369"/>
          </p14:sldIdLst>
        </p14:section>
        <p14:section name="Use Case: ChatBot" id="{114193FD-6D51-4DFD-BE84-B3F7393256DB}">
          <p14:sldIdLst>
            <p14:sldId id="364"/>
            <p14:sldId id="367"/>
            <p14:sldId id="363"/>
            <p14:sldId id="374"/>
          </p14:sldIdLst>
        </p14:section>
        <p14:section name="INFN Cloud" id="{732A8003-D379-4362-AE44-45B13155D34B}">
          <p14:sldIdLst>
            <p14:sldId id="330"/>
          </p14:sldIdLst>
        </p14:section>
        <p14:section name="Thankyou" id="{DBA5DF1B-9998-46F8-B5C2-32A29CD08A38}">
          <p14:sldIdLst>
            <p14:sldId id="290"/>
            <p14:sldId id="378"/>
          </p14:sldIdLst>
        </p14:section>
        <p14:section name="Backup" id="{183A0D6D-4B9A-4D10-BD1F-C2686454A425}">
          <p14:sldIdLst>
            <p14:sldId id="354"/>
            <p14:sldId id="377"/>
            <p14:sldId id="365"/>
            <p14:sldId id="366"/>
            <p14:sldId id="3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AB039F-2295-3FF7-D4CD-59B50F8DC3CB}" v="56" dt="2025-05-27T17:12:18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C47C1-D30A-4850-B480-973B16251AFF}" type="datetimeFigureOut"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F66AE-EB4E-41D7-9FF0-2A50E5CAB1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0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MLaaS - DSI - DataCloud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9.svg"/><Relationship Id="rId9" Type="http://schemas.openxmlformats.org/officeDocument/2006/relationships/image" Target="../media/image28.sv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l.docs.cern.ch/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innamon/kotaemon" TargetMode="External"/><Relationship Id="rId7" Type="http://schemas.openxmlformats.org/officeDocument/2006/relationships/hyperlink" Target="https://confluence.infn.it/spaces/SIAAI/pages/369491982/Research+Metadata+Analysis+Tool" TargetMode="External"/><Relationship Id="rId2" Type="http://schemas.openxmlformats.org/officeDocument/2006/relationships/hyperlink" Target="https://www.kubeflow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ltig.infn.it/mgattari/ansible-role-kubeflow" TargetMode="External"/><Relationship Id="rId5" Type="http://schemas.openxmlformats.org/officeDocument/2006/relationships/hyperlink" Target="https://baltig.infn.it/mgattari/kaap-manifests" TargetMode="External"/><Relationship Id="rId4" Type="http://schemas.openxmlformats.org/officeDocument/2006/relationships/hyperlink" Target="https://confluence.infn.it/spaces/INFNCLOUD/pages/509411330/Kubernetes+Cluster+with+Kubeflow+DRAF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rodotti.dsi.infn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wall.infn.i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2974" y="818984"/>
            <a:ext cx="7548135" cy="3178689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5400">
                <a:solidFill>
                  <a:srgbClr val="FFFFFF"/>
                </a:solidFill>
                <a:latin typeface="Calibri Light"/>
                <a:cs typeface="Calibri Light"/>
              </a:rPr>
              <a:t>INFN</a:t>
            </a:r>
            <a:r>
              <a:rPr lang="en-US" sz="5400">
                <a:solidFill>
                  <a:srgbClr val="FFFFFF"/>
                </a:solidFill>
                <a:ea typeface="Calibri Light"/>
                <a:cs typeface="Calibri Light"/>
              </a:rPr>
              <a:t> Cloud</a:t>
            </a:r>
            <a:br>
              <a:rPr lang="en-US" sz="5400" b="1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en-US" sz="5400" b="1">
                <a:solidFill>
                  <a:srgbClr val="FFFFFF"/>
                </a:solidFill>
                <a:ea typeface="Calibri Light"/>
                <a:cs typeface="Calibri Light"/>
              </a:rPr>
              <a:t>Kubeflow as a Platform</a:t>
            </a:r>
            <a:br>
              <a:rPr lang="en-US" sz="5400" b="1">
                <a:ea typeface="Calibri Light"/>
                <a:cs typeface="Calibri Light"/>
              </a:rPr>
            </a:br>
            <a:r>
              <a:rPr lang="en-US" sz="5400">
                <a:solidFill>
                  <a:srgbClr val="FFFFFF"/>
                </a:solidFill>
                <a:ea typeface="Calibri Light"/>
                <a:cs typeface="Calibri Light"/>
              </a:rPr>
              <a:t>and use cases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009DE8-D6AE-0DD0-886D-275AB50B8DCF}"/>
              </a:ext>
            </a:extLst>
          </p:cNvPr>
          <p:cNvSpPr txBox="1"/>
          <p:nvPr/>
        </p:nvSpPr>
        <p:spPr>
          <a:xfrm>
            <a:off x="109682" y="5736844"/>
            <a:ext cx="599942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ea typeface="Calibri"/>
                <a:cs typeface="Calibri"/>
              </a:rPr>
              <a:t>Mauro </a:t>
            </a:r>
            <a:r>
              <a:rPr lang="en-GB" sz="2000" b="1" dirty="0" err="1">
                <a:solidFill>
                  <a:schemeClr val="bg1"/>
                </a:solidFill>
                <a:ea typeface="Calibri"/>
                <a:cs typeface="Calibri"/>
              </a:rPr>
              <a:t>Gattari</a:t>
            </a:r>
            <a:endParaRPr lang="en-GB" sz="2000" dirty="0" err="1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GB" dirty="0">
                <a:solidFill>
                  <a:schemeClr val="bg1"/>
                </a:solidFill>
                <a:ea typeface="Calibri"/>
                <a:cs typeface="Calibri"/>
              </a:rPr>
              <a:t>DSI/</a:t>
            </a:r>
            <a:r>
              <a:rPr lang="en-GB" dirty="0" err="1">
                <a:solidFill>
                  <a:schemeClr val="bg1"/>
                </a:solidFill>
                <a:ea typeface="Calibri"/>
                <a:cs typeface="Calibri"/>
              </a:rPr>
              <a:t>DataCloud</a:t>
            </a:r>
          </a:p>
          <a:p>
            <a:r>
              <a:rPr lang="en-GB" dirty="0">
                <a:solidFill>
                  <a:schemeClr val="bg1"/>
                </a:solidFill>
                <a:ea typeface="Calibri"/>
                <a:cs typeface="Calibri"/>
              </a:rPr>
              <a:t>mgattari@infn.it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F36AE-3CD9-DD4E-A47C-8A5386BA9C0B}"/>
              </a:ext>
            </a:extLst>
          </p:cNvPr>
          <p:cNvSpPr txBox="1"/>
          <p:nvPr/>
        </p:nvSpPr>
        <p:spPr>
          <a:xfrm>
            <a:off x="8617104" y="5740775"/>
            <a:ext cx="357936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>
                <a:solidFill>
                  <a:schemeClr val="bg1"/>
                </a:solidFill>
                <a:ea typeface="Calibri"/>
                <a:cs typeface="Calibri"/>
              </a:rPr>
              <a:t>CCR Workshop</a:t>
            </a:r>
            <a:endParaRPr lang="en-US">
              <a:solidFill>
                <a:schemeClr val="bg1"/>
              </a:solidFill>
            </a:endParaRPr>
          </a:p>
          <a:p>
            <a:pPr algn="r"/>
            <a:r>
              <a:rPr lang="en-US" sz="2800" b="1">
                <a:solidFill>
                  <a:schemeClr val="bg1"/>
                </a:solidFill>
                <a:ea typeface="Calibri"/>
                <a:cs typeface="Calibri"/>
              </a:rPr>
              <a:t>05/2025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080BB-4773-20F8-15E4-00D3C7B7D349}"/>
              </a:ext>
            </a:extLst>
          </p:cNvPr>
          <p:cNvSpPr txBox="1"/>
          <p:nvPr/>
        </p:nvSpPr>
        <p:spPr>
          <a:xfrm>
            <a:off x="109681" y="13839"/>
            <a:ext cx="5402275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ea typeface="Calibri"/>
                <a:cs typeface="Calibri"/>
              </a:rPr>
              <a:t>INFN</a:t>
            </a:r>
            <a:endParaRPr lang="en-US" sz="2800" b="1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GB" sz="2400">
                <a:solidFill>
                  <a:schemeClr val="bg1"/>
                </a:solidFill>
                <a:ea typeface="Calibri"/>
                <a:cs typeface="Calibri"/>
              </a:rPr>
              <a:t>National Institute for Nuclear Physics</a:t>
            </a:r>
          </a:p>
          <a:p>
            <a:r>
              <a:rPr lang="en-GB" sz="2400">
                <a:solidFill>
                  <a:schemeClr val="bg1"/>
                </a:solidFill>
                <a:ea typeface="Calibri"/>
                <a:cs typeface="Calibri"/>
              </a:rPr>
              <a:t>Italy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BEDD2A91-677A-110A-B3E8-B530B2D77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F5402A-495E-1B3A-FC24-7332CAEB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9" y="126676"/>
            <a:ext cx="5616807" cy="325819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ea typeface="+mn-lt"/>
                <a:cs typeface="+mn-lt"/>
              </a:rPr>
              <a:t>ChatBot</a:t>
            </a:r>
            <a:r>
              <a:rPr lang="en-US" sz="2400" b="1" dirty="0">
                <a:ea typeface="+mn-lt"/>
                <a:cs typeface="+mn-lt"/>
              </a:rPr>
              <a:t> Language Models</a:t>
            </a:r>
          </a:p>
          <a:p>
            <a:r>
              <a:rPr lang="en-US" sz="2000" dirty="0">
                <a:ea typeface="+mn-lt"/>
                <a:cs typeface="+mn-lt"/>
              </a:rPr>
              <a:t>LLM (Text Generation):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b="1" dirty="0">
                <a:ea typeface="+mn-lt"/>
                <a:cs typeface="+mn-lt"/>
              </a:rPr>
              <a:t>Alibaba/Qwen 2.5</a:t>
            </a:r>
            <a:endParaRPr lang="en-US" sz="1400" b="1" dirty="0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ea typeface="Calibri"/>
                <a:cs typeface="Calibri"/>
              </a:rPr>
              <a:t>72B parameters</a:t>
            </a:r>
          </a:p>
          <a:p>
            <a:pPr lvl="1"/>
            <a:r>
              <a:rPr lang="en-US" sz="1600" dirty="0">
                <a:ea typeface="Calibri"/>
                <a:cs typeface="Calibri"/>
              </a:rPr>
              <a:t>~60 tokens/sec (NVidia A100 – thanks </a:t>
            </a:r>
            <a:r>
              <a:rPr lang="en-US" sz="1600" b="1" dirty="0">
                <a:solidFill>
                  <a:srgbClr val="000000"/>
                </a:solidFill>
                <a:ea typeface="+mn-lt"/>
                <a:cs typeface="+mn-lt"/>
              </a:rPr>
              <a:t>AI_INFN</a:t>
            </a:r>
            <a:r>
              <a:rPr lang="en-US" sz="1600" dirty="0">
                <a:ea typeface="Calibri"/>
                <a:cs typeface="Calibri"/>
              </a:rPr>
              <a:t>)</a:t>
            </a:r>
          </a:p>
          <a:p>
            <a:r>
              <a:rPr lang="en-US" sz="2000" dirty="0">
                <a:ea typeface="Calibri"/>
                <a:cs typeface="Calibri"/>
              </a:rPr>
              <a:t>Embeddings Model (Semantic Search):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b="1" dirty="0">
                <a:solidFill>
                  <a:srgbClr val="000000"/>
                </a:solidFill>
                <a:ea typeface="+mn-lt"/>
                <a:cs typeface="+mn-lt"/>
              </a:rPr>
              <a:t>Snowflake/snowflake-arctic-embed-l-v2.0</a:t>
            </a:r>
            <a:endParaRPr lang="en-US" sz="2000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ea typeface="Calibri"/>
                <a:cs typeface="Calibri"/>
              </a:rPr>
              <a:t>568M parameters</a:t>
            </a:r>
          </a:p>
          <a:p>
            <a:r>
              <a:rPr lang="en-US" sz="2000" dirty="0" err="1">
                <a:ea typeface="Calibri"/>
                <a:cs typeface="Calibri"/>
              </a:rPr>
              <a:t>Reranker</a:t>
            </a:r>
            <a:r>
              <a:rPr lang="en-US" sz="2000" dirty="0">
                <a:ea typeface="Calibri"/>
                <a:cs typeface="Calibri"/>
              </a:rPr>
              <a:t> (Improve retrieval quality)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b="1" dirty="0">
                <a:ea typeface="+mn-lt"/>
                <a:cs typeface="+mn-lt"/>
              </a:rPr>
              <a:t>BAAI/bge-reranker-v2-m3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ea typeface="Calibri"/>
                <a:cs typeface="Calibri"/>
              </a:rPr>
              <a:t>568M parameters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F2F201-C7B1-D2AE-21A5-484E2E6C0B92}"/>
              </a:ext>
            </a:extLst>
          </p:cNvPr>
          <p:cNvSpPr txBox="1">
            <a:spLocks/>
          </p:cNvSpPr>
          <p:nvPr/>
        </p:nvSpPr>
        <p:spPr>
          <a:xfrm>
            <a:off x="6318053" y="268932"/>
            <a:ext cx="5616807" cy="2109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ea typeface="+mn-lt"/>
                <a:cs typeface="+mn-lt"/>
              </a:rPr>
              <a:t>AI Tools</a:t>
            </a:r>
          </a:p>
          <a:p>
            <a:r>
              <a:rPr lang="en-US" sz="2000">
                <a:ea typeface="+mn-lt"/>
                <a:cs typeface="+mn-lt"/>
              </a:rPr>
              <a:t>Kubeflow: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>
                <a:ea typeface="+mn-lt"/>
                <a:cs typeface="+mn-lt"/>
              </a:rPr>
              <a:t>Design/implement/manage the AI solution</a:t>
            </a:r>
            <a:endParaRPr lang="en-US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Kotaemon: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>
                <a:ea typeface="Calibri"/>
                <a:cs typeface="Calibri"/>
              </a:rPr>
              <a:t>Open-source application for Q&amp;A with your documents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E5839DE-3D23-7A6A-91C0-C6CFE24C1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17" y="3384726"/>
            <a:ext cx="11659206" cy="34136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1429CCA-C755-2561-C5CC-6C97A817AFC0}"/>
              </a:ext>
            </a:extLst>
          </p:cNvPr>
          <p:cNvGrpSpPr/>
          <p:nvPr/>
        </p:nvGrpSpPr>
        <p:grpSpPr>
          <a:xfrm>
            <a:off x="6865376" y="2956657"/>
            <a:ext cx="3572696" cy="940140"/>
            <a:chOff x="5834340" y="5499260"/>
            <a:chExt cx="3572696" cy="9401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DE4122D-8F8F-3B93-7891-2A7FB764DD67}"/>
                </a:ext>
              </a:extLst>
            </p:cNvPr>
            <p:cNvSpPr/>
            <p:nvPr/>
          </p:nvSpPr>
          <p:spPr>
            <a:xfrm>
              <a:off x="5834340" y="5548307"/>
              <a:ext cx="3572696" cy="84033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40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0A985B-C6A5-2C76-76F3-C5AC1FC85D5E}"/>
                </a:ext>
              </a:extLst>
            </p:cNvPr>
            <p:cNvSpPr txBox="1"/>
            <p:nvPr/>
          </p:nvSpPr>
          <p:spPr>
            <a:xfrm>
              <a:off x="6579803" y="5619521"/>
              <a:ext cx="2743200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400" err="1">
                  <a:solidFill>
                    <a:schemeClr val="accent1"/>
                  </a:solidFill>
                  <a:latin typeface="Calibri"/>
                  <a:cs typeface="Segoe UI"/>
                </a:rPr>
                <a:t>KServe</a:t>
              </a:r>
              <a:endParaRPr lang="en-US" err="1">
                <a:solidFill>
                  <a:schemeClr val="accent1"/>
                </a:solidFill>
              </a:endParaRPr>
            </a:p>
            <a:p>
              <a:pPr algn="ctr"/>
              <a:r>
                <a:rPr lang="en-GB" sz="1600">
                  <a:solidFill>
                    <a:schemeClr val="accent1"/>
                  </a:solidFill>
                  <a:latin typeface="Calibri"/>
                  <a:cs typeface="Segoe UI"/>
                </a:rPr>
                <a:t>Inference Services</a:t>
              </a:r>
              <a:endParaRPr lang="en-GB"/>
            </a:p>
          </p:txBody>
        </p:sp>
        <p:pic>
          <p:nvPicPr>
            <p:cNvPr id="8" name="Picture 7" descr="A blue hexagon with white text and a graph&#10;&#10;AI-generated content may be incorrect.">
              <a:extLst>
                <a:ext uri="{FF2B5EF4-FFF2-40B4-BE49-F238E27FC236}">
                  <a16:creationId xmlns:a16="http://schemas.microsoft.com/office/drawing/2014/main" id="{CB00B9C5-34D6-FE97-DA39-4619BFC7F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7913" y="5499260"/>
              <a:ext cx="1203391" cy="94014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ECA745-F6BD-2BF4-AB9F-98A6DD399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724" y="-1803"/>
            <a:ext cx="1615252" cy="1239191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45951A-F5AD-C064-9717-DC524FBB5025}"/>
              </a:ext>
            </a:extLst>
          </p:cNvPr>
          <p:cNvSpPr/>
          <p:nvPr/>
        </p:nvSpPr>
        <p:spPr>
          <a:xfrm>
            <a:off x="3074928" y="5179533"/>
            <a:ext cx="1378957" cy="124194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4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7EF0C0-D198-102E-7E7F-9F37CC0F2ED7}"/>
              </a:ext>
            </a:extLst>
          </p:cNvPr>
          <p:cNvSpPr/>
          <p:nvPr/>
        </p:nvSpPr>
        <p:spPr>
          <a:xfrm>
            <a:off x="784944" y="105667"/>
            <a:ext cx="1566728" cy="5554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7CA72-51B8-6662-5302-A35593958C21}"/>
              </a:ext>
            </a:extLst>
          </p:cNvPr>
          <p:cNvSpPr txBox="1"/>
          <p:nvPr/>
        </p:nvSpPr>
        <p:spPr>
          <a:xfrm>
            <a:off x="1339668" y="108443"/>
            <a:ext cx="10169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>
                <a:solidFill>
                  <a:schemeClr val="accent2"/>
                </a:solidFill>
                <a:ea typeface="Calibri"/>
                <a:cs typeface="Calibri"/>
              </a:rPr>
              <a:t>Kubeflow Notebook</a:t>
            </a:r>
          </a:p>
        </p:txBody>
      </p:sp>
      <p:pic>
        <p:nvPicPr>
          <p:cNvPr id="8" name="Picture 7" descr="File:Jupyter logo.svg - Wikipedia">
            <a:extLst>
              <a:ext uri="{FF2B5EF4-FFF2-40B4-BE49-F238E27FC236}">
                <a16:creationId xmlns:a16="http://schemas.microsoft.com/office/drawing/2014/main" id="{FC4364B3-A433-D0D3-F078-96CE90E9B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26" y="104715"/>
            <a:ext cx="485686" cy="55316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247140-003F-8464-3D1D-404026F8DAEA}"/>
              </a:ext>
            </a:extLst>
          </p:cNvPr>
          <p:cNvSpPr/>
          <p:nvPr/>
        </p:nvSpPr>
        <p:spPr>
          <a:xfrm>
            <a:off x="9861736" y="1236129"/>
            <a:ext cx="1566728" cy="55547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82E64-BFE4-BD04-F6D4-D407519E01E7}"/>
              </a:ext>
            </a:extLst>
          </p:cNvPr>
          <p:cNvSpPr txBox="1"/>
          <p:nvPr/>
        </p:nvSpPr>
        <p:spPr>
          <a:xfrm>
            <a:off x="10427833" y="1224663"/>
            <a:ext cx="95576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ea typeface="Calibri"/>
                <a:cs typeface="Calibri"/>
              </a:rPr>
              <a:t>Object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  <a:ea typeface="Calibri"/>
                <a:cs typeface="Calibri"/>
              </a:rPr>
              <a:t>Store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2ADB694-90BD-15AD-9D9D-EEA457AD8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3061" y="1092951"/>
            <a:ext cx="875532" cy="837047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D39AFD4-F272-9720-C401-A486012459DB}"/>
              </a:ext>
            </a:extLst>
          </p:cNvPr>
          <p:cNvSpPr/>
          <p:nvPr/>
        </p:nvSpPr>
        <p:spPr>
          <a:xfrm>
            <a:off x="9889628" y="82446"/>
            <a:ext cx="1566728" cy="5554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39EDA8-B145-0AE0-BD9C-A516A295EF46}"/>
              </a:ext>
            </a:extLst>
          </p:cNvPr>
          <p:cNvSpPr txBox="1"/>
          <p:nvPr/>
        </p:nvSpPr>
        <p:spPr>
          <a:xfrm>
            <a:off x="10398753" y="67420"/>
            <a:ext cx="11409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>
                <a:solidFill>
                  <a:schemeClr val="accent1"/>
                </a:solidFill>
                <a:ea typeface="Calibri"/>
                <a:cs typeface="Calibri"/>
              </a:rPr>
              <a:t>Jira Service Desk</a:t>
            </a:r>
            <a:endParaRPr lang="en-US">
              <a:solidFill>
                <a:schemeClr val="accent1"/>
              </a:solidFill>
              <a:ea typeface="Calibri"/>
              <a:cs typeface="Calibri"/>
            </a:endParaRPr>
          </a:p>
        </p:txBody>
      </p:sp>
      <p:pic>
        <p:nvPicPr>
          <p:cNvPr id="18" name="Picture 17" descr="A blue circle with white logo&#10;&#10;AI-generated content may be incorrect.">
            <a:extLst>
              <a:ext uri="{FF2B5EF4-FFF2-40B4-BE49-F238E27FC236}">
                <a16:creationId xmlns:a16="http://schemas.microsoft.com/office/drawing/2014/main" id="{84AD9A43-36FF-4326-1949-4F2178434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767" y="109048"/>
            <a:ext cx="512304" cy="505183"/>
          </a:xfrm>
          <a:prstGeom prst="rect">
            <a:avLst/>
          </a:prstGeom>
          <a:ln>
            <a:noFill/>
          </a:ln>
        </p:spPr>
      </p:pic>
      <p:pic>
        <p:nvPicPr>
          <p:cNvPr id="23" name="Graphic 22" descr="Document outline">
            <a:extLst>
              <a:ext uri="{FF2B5EF4-FFF2-40B4-BE49-F238E27FC236}">
                <a16:creationId xmlns:a16="http://schemas.microsoft.com/office/drawing/2014/main" id="{6F65FBF8-2E32-867C-1A8E-674BE232B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488" y="4765601"/>
            <a:ext cx="508475" cy="508475"/>
          </a:xfrm>
          <a:prstGeom prst="rect">
            <a:avLst/>
          </a:prstGeom>
        </p:spPr>
      </p:pic>
      <p:pic>
        <p:nvPicPr>
          <p:cNvPr id="26" name="Graphic 25" descr="Document outline">
            <a:extLst>
              <a:ext uri="{FF2B5EF4-FFF2-40B4-BE49-F238E27FC236}">
                <a16:creationId xmlns:a16="http://schemas.microsoft.com/office/drawing/2014/main" id="{3550DD8C-E192-4252-38ED-FD84532FDE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030" y="4758478"/>
            <a:ext cx="273466" cy="252102"/>
          </a:xfrm>
          <a:prstGeom prst="rect">
            <a:avLst/>
          </a:prstGeom>
        </p:spPr>
      </p:pic>
      <p:pic>
        <p:nvPicPr>
          <p:cNvPr id="27" name="Graphic 26" descr="Document outline">
            <a:extLst>
              <a:ext uri="{FF2B5EF4-FFF2-40B4-BE49-F238E27FC236}">
                <a16:creationId xmlns:a16="http://schemas.microsoft.com/office/drawing/2014/main" id="{3E730983-83CC-367F-BC48-8B79E1EDEA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647" y="4758478"/>
            <a:ext cx="273466" cy="252102"/>
          </a:xfrm>
          <a:prstGeom prst="rect">
            <a:avLst/>
          </a:prstGeom>
        </p:spPr>
      </p:pic>
      <p:pic>
        <p:nvPicPr>
          <p:cNvPr id="28" name="Graphic 27" descr="Document outline">
            <a:extLst>
              <a:ext uri="{FF2B5EF4-FFF2-40B4-BE49-F238E27FC236}">
                <a16:creationId xmlns:a16="http://schemas.microsoft.com/office/drawing/2014/main" id="{0DEFCBCF-1A0E-52DD-389C-C7EB4743B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029" y="5014851"/>
            <a:ext cx="273466" cy="252102"/>
          </a:xfrm>
          <a:prstGeom prst="rect">
            <a:avLst/>
          </a:prstGeom>
        </p:spPr>
      </p:pic>
      <p:pic>
        <p:nvPicPr>
          <p:cNvPr id="29" name="Graphic 28" descr="Document outline">
            <a:extLst>
              <a:ext uri="{FF2B5EF4-FFF2-40B4-BE49-F238E27FC236}">
                <a16:creationId xmlns:a16="http://schemas.microsoft.com/office/drawing/2014/main" id="{F376376B-40AA-6F95-829A-67E0F0445C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647" y="5014852"/>
            <a:ext cx="273466" cy="25210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D3B88AF-3C70-E296-EFD5-1DA3B066DB04}"/>
              </a:ext>
            </a:extLst>
          </p:cNvPr>
          <p:cNvSpPr txBox="1"/>
          <p:nvPr/>
        </p:nvSpPr>
        <p:spPr>
          <a:xfrm>
            <a:off x="674539" y="5276716"/>
            <a:ext cx="877370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>
                <a:solidFill>
                  <a:srgbClr val="4472C4"/>
                </a:solidFill>
                <a:ea typeface="Calibri"/>
                <a:cs typeface="Calibri"/>
              </a:rPr>
              <a:t>chunking</a:t>
            </a:r>
            <a:endParaRPr lang="en-GB" sz="1400">
              <a:solidFill>
                <a:srgbClr val="4472C4"/>
              </a:solidFill>
            </a:endParaRPr>
          </a:p>
        </p:txBody>
      </p:sp>
      <p:pic>
        <p:nvPicPr>
          <p:cNvPr id="31" name="Graphic 30" descr="Database outline">
            <a:extLst>
              <a:ext uri="{FF2B5EF4-FFF2-40B4-BE49-F238E27FC236}">
                <a16:creationId xmlns:a16="http://schemas.microsoft.com/office/drawing/2014/main" id="{FE64DD8F-A67A-F662-AFA8-73FAC20AF2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49059" y="4694386"/>
            <a:ext cx="622419" cy="57256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3174FD9-EEDD-FB46-F3A3-F6469C494B17}"/>
              </a:ext>
            </a:extLst>
          </p:cNvPr>
          <p:cNvSpPr txBox="1"/>
          <p:nvPr/>
        </p:nvSpPr>
        <p:spPr>
          <a:xfrm>
            <a:off x="1422295" y="5268695"/>
            <a:ext cx="877370" cy="5232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>
                <a:solidFill>
                  <a:srgbClr val="4472C4"/>
                </a:solidFill>
                <a:ea typeface="Calibri"/>
                <a:cs typeface="Calibri"/>
              </a:rPr>
              <a:t>Vector DB</a:t>
            </a:r>
          </a:p>
        </p:txBody>
      </p:sp>
      <p:pic>
        <p:nvPicPr>
          <p:cNvPr id="33" name="Graphic 32" descr="Network outline">
            <a:extLst>
              <a:ext uri="{FF2B5EF4-FFF2-40B4-BE49-F238E27FC236}">
                <a16:creationId xmlns:a16="http://schemas.microsoft.com/office/drawing/2014/main" id="{E30C63B5-96D6-4D2C-DEF7-2ED04155DA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68629" y="4523469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71420E9-17F6-8F37-AE53-B52E69DD7953}"/>
              </a:ext>
            </a:extLst>
          </p:cNvPr>
          <p:cNvSpPr txBox="1"/>
          <p:nvPr/>
        </p:nvSpPr>
        <p:spPr>
          <a:xfrm>
            <a:off x="2184293" y="5433388"/>
            <a:ext cx="877370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>
                <a:solidFill>
                  <a:srgbClr val="4472C4"/>
                </a:solidFill>
                <a:ea typeface="Calibri"/>
                <a:cs typeface="Calibri"/>
              </a:rPr>
              <a:t>Graph DB</a:t>
            </a:r>
            <a:endParaRPr lang="en-US">
              <a:solidFill>
                <a:srgbClr val="4472C4"/>
              </a:solidFill>
            </a:endParaRP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345C54E-9FAD-202C-E239-92CF77E561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1863" y="0"/>
            <a:ext cx="5468273" cy="6858000"/>
          </a:xfrm>
          <a:prstGeom prst="rect">
            <a:avLst/>
          </a:prstGeom>
          <a:ln>
            <a:noFill/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A51229-9020-9B66-6FDA-2D04394F3BF3}"/>
              </a:ext>
            </a:extLst>
          </p:cNvPr>
          <p:cNvSpPr/>
          <p:nvPr/>
        </p:nvSpPr>
        <p:spPr>
          <a:xfrm>
            <a:off x="9877610" y="3625317"/>
            <a:ext cx="1566728" cy="55547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D77DB-D4F2-C25C-F6F2-C06A7ED6BA7D}"/>
              </a:ext>
            </a:extLst>
          </p:cNvPr>
          <p:cNvSpPr txBox="1"/>
          <p:nvPr/>
        </p:nvSpPr>
        <p:spPr>
          <a:xfrm>
            <a:off x="10443707" y="3613850"/>
            <a:ext cx="95576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ea typeface="Calibri"/>
                <a:cs typeface="Calibri"/>
              </a:rPr>
              <a:t>Object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  <a:ea typeface="Calibri"/>
                <a:cs typeface="Calibri"/>
              </a:rPr>
              <a:t>Store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6AEAABD-C024-15C3-524A-6575A921724F}"/>
              </a:ext>
            </a:extLst>
          </p:cNvPr>
          <p:cNvSpPr/>
          <p:nvPr/>
        </p:nvSpPr>
        <p:spPr>
          <a:xfrm>
            <a:off x="800818" y="2415480"/>
            <a:ext cx="1566728" cy="5554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148577-CA2F-C350-106F-8B7344431114}"/>
              </a:ext>
            </a:extLst>
          </p:cNvPr>
          <p:cNvSpPr txBox="1"/>
          <p:nvPr/>
        </p:nvSpPr>
        <p:spPr>
          <a:xfrm>
            <a:off x="1334719" y="2402156"/>
            <a:ext cx="102708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>
                <a:solidFill>
                  <a:schemeClr val="accent2"/>
                </a:solidFill>
                <a:ea typeface="Calibri"/>
                <a:cs typeface="Calibri"/>
              </a:rPr>
              <a:t>Kubeflow Notebook</a:t>
            </a:r>
          </a:p>
        </p:txBody>
      </p:sp>
      <p:pic>
        <p:nvPicPr>
          <p:cNvPr id="24" name="Picture 23" descr="File:Jupyter logo.svg - Wikipedia">
            <a:extLst>
              <a:ext uri="{FF2B5EF4-FFF2-40B4-BE49-F238E27FC236}">
                <a16:creationId xmlns:a16="http://schemas.microsoft.com/office/drawing/2014/main" id="{B8DD5068-9DE6-DFD9-488C-42231BBD3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00" y="2414526"/>
            <a:ext cx="485686" cy="5531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3FBC1B7-FD16-FB83-E0E0-9F051E38BDAB}"/>
              </a:ext>
            </a:extLst>
          </p:cNvPr>
          <p:cNvGrpSpPr/>
          <p:nvPr/>
        </p:nvGrpSpPr>
        <p:grpSpPr>
          <a:xfrm>
            <a:off x="9901103" y="5965052"/>
            <a:ext cx="1740857" cy="952500"/>
            <a:chOff x="9893982" y="904134"/>
            <a:chExt cx="1740857" cy="9525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8CF6CE-EAD6-D8E8-8951-62CFC3C81B70}"/>
                </a:ext>
              </a:extLst>
            </p:cNvPr>
            <p:cNvSpPr/>
            <p:nvPr/>
          </p:nvSpPr>
          <p:spPr>
            <a:xfrm>
              <a:off x="10068111" y="1101192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1F2ADA-CDC2-58B4-5E79-7E688A3C9B11}"/>
                </a:ext>
              </a:extLst>
            </p:cNvPr>
            <p:cNvSpPr txBox="1"/>
            <p:nvPr/>
          </p:nvSpPr>
          <p:spPr>
            <a:xfrm>
              <a:off x="10634208" y="1089726"/>
              <a:ext cx="95576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rgbClr val="FF0000"/>
                  </a:solidFill>
                  <a:ea typeface="Calibri"/>
                  <a:cs typeface="Calibri"/>
                </a:rPr>
                <a:t>Object</a:t>
              </a:r>
            </a:p>
            <a:p>
              <a:pPr algn="ctr"/>
              <a:r>
                <a:rPr lang="en-GB" sz="1600">
                  <a:solidFill>
                    <a:srgbClr val="FF0000"/>
                  </a:solidFill>
                  <a:ea typeface="Calibri"/>
                  <a:cs typeface="Calibri"/>
                </a:rPr>
                <a:t>Storage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F5F0F18-214D-0F7A-EE98-B4F28DE3C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93982" y="904134"/>
              <a:ext cx="952500" cy="952500"/>
            </a:xfrm>
            <a:prstGeom prst="rect">
              <a:avLst/>
            </a:prstGeom>
          </p:spPr>
        </p:pic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CDD71A-CEE4-AA5B-8265-3868E85E9EB2}"/>
              </a:ext>
            </a:extLst>
          </p:cNvPr>
          <p:cNvSpPr/>
          <p:nvPr/>
        </p:nvSpPr>
        <p:spPr>
          <a:xfrm>
            <a:off x="8548089" y="5946449"/>
            <a:ext cx="3572696" cy="8403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>
              <a:solidFill>
                <a:schemeClr val="bg1">
                  <a:lumMod val="9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38" name="Picture 37" descr="A blue and black geometrical object&#10;&#10;AI-generated content may be incorrect.">
            <a:extLst>
              <a:ext uri="{FF2B5EF4-FFF2-40B4-BE49-F238E27FC236}">
                <a16:creationId xmlns:a16="http://schemas.microsoft.com/office/drawing/2014/main" id="{244FC7AA-C138-A3C0-9B2B-126056D138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50122" y="6031400"/>
            <a:ext cx="699328" cy="67783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0C7223A-39D6-E5FD-BF15-A6FBFEFB5E1C}"/>
              </a:ext>
            </a:extLst>
          </p:cNvPr>
          <p:cNvSpPr txBox="1"/>
          <p:nvPr/>
        </p:nvSpPr>
        <p:spPr>
          <a:xfrm>
            <a:off x="9300673" y="5982055"/>
            <a:ext cx="2743200" cy="7658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alibri"/>
                <a:ea typeface="Segoe UI"/>
                <a:cs typeface="Segoe UI"/>
              </a:rPr>
              <a:t>Kubeflow Pipelines</a:t>
            </a:r>
            <a:r>
              <a:rPr lang="en-US" sz="2400" dirty="0">
                <a:solidFill>
                  <a:schemeClr val="accent1"/>
                </a:solidFill>
                <a:latin typeface="Calibri"/>
                <a:ea typeface="Segoe UI"/>
                <a:cs typeface="Segoe UI"/>
              </a:rPr>
              <a:t>​</a:t>
            </a:r>
            <a:endParaRPr lang="en-US" dirty="0">
              <a:solidFill>
                <a:schemeClr val="accent1"/>
              </a:solidFill>
            </a:endParaRPr>
          </a:p>
          <a:p>
            <a:pPr algn="ctr">
              <a:lnSpc>
                <a:spcPts val="2550"/>
              </a:lnSpc>
            </a:pPr>
            <a:r>
              <a:rPr lang="en-GB" sz="1600" dirty="0">
                <a:solidFill>
                  <a:schemeClr val="accent1"/>
                </a:solidFill>
                <a:latin typeface="Calibri"/>
                <a:cs typeface="Segoe UI"/>
              </a:rPr>
              <a:t>Automate KB update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3DA84FF-C828-5CF7-063E-E6B037DDD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1545" y="3486708"/>
            <a:ext cx="875532" cy="837047"/>
          </a:xfrm>
          <a:prstGeom prst="rect">
            <a:avLst/>
          </a:prstGeom>
        </p:spPr>
      </p:pic>
      <p:pic>
        <p:nvPicPr>
          <p:cNvPr id="25" name="Picture 24" descr="A blue and green logo&#10;&#10;AI-generated content may be incorrect.">
            <a:extLst>
              <a:ext uri="{FF2B5EF4-FFF2-40B4-BE49-F238E27FC236}">
                <a16:creationId xmlns:a16="http://schemas.microsoft.com/office/drawing/2014/main" id="{EDC6D605-926B-BA7A-4E38-B474FB089D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4499" y="6014168"/>
            <a:ext cx="834637" cy="763424"/>
          </a:xfrm>
          <a:prstGeom prst="rect">
            <a:avLst/>
          </a:prstGeom>
          <a:ln>
            <a:noFill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3FCFA1-2081-6AC6-BA60-25A6493C9ABE}"/>
              </a:ext>
            </a:extLst>
          </p:cNvPr>
          <p:cNvSpPr txBox="1"/>
          <p:nvPr/>
        </p:nvSpPr>
        <p:spPr>
          <a:xfrm>
            <a:off x="492811" y="6008443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err="1">
                <a:solidFill>
                  <a:schemeClr val="accent6">
                    <a:lumMod val="76000"/>
                  </a:schemeClr>
                </a:solidFill>
                <a:latin typeface="Calibri"/>
                <a:cs typeface="Segoe UI"/>
              </a:rPr>
              <a:t>Kotaemon</a:t>
            </a:r>
            <a:endParaRPr lang="en-US">
              <a:solidFill>
                <a:schemeClr val="accent6">
                  <a:lumMod val="76000"/>
                </a:schemeClr>
              </a:solidFill>
              <a:ea typeface="Calibri"/>
              <a:cs typeface="Calibri"/>
            </a:endParaRPr>
          </a:p>
          <a:p>
            <a:pPr algn="ctr"/>
            <a:r>
              <a:rPr lang="en-GB" sz="1600" err="1">
                <a:solidFill>
                  <a:schemeClr val="accent6">
                    <a:lumMod val="76000"/>
                  </a:schemeClr>
                </a:solidFill>
                <a:latin typeface="Segoe UI"/>
                <a:ea typeface="Calibri"/>
                <a:cs typeface="Segoe UI"/>
              </a:rPr>
              <a:t>LibroFirma</a:t>
            </a:r>
            <a:r>
              <a:rPr lang="en-GB" sz="1600">
                <a:solidFill>
                  <a:schemeClr val="accent6">
                    <a:lumMod val="76000"/>
                  </a:schemeClr>
                </a:solidFill>
                <a:latin typeface="Segoe UI"/>
                <a:ea typeface="Calibri"/>
                <a:cs typeface="Segoe UI"/>
              </a:rPr>
              <a:t> </a:t>
            </a:r>
            <a:r>
              <a:rPr lang="en-GB" sz="1600" err="1">
                <a:solidFill>
                  <a:schemeClr val="accent6">
                    <a:lumMod val="76000"/>
                  </a:schemeClr>
                </a:solidFill>
                <a:latin typeface="Segoe UI"/>
                <a:ea typeface="Calibri"/>
                <a:cs typeface="Segoe UI"/>
              </a:rPr>
              <a:t>ChatBot</a:t>
            </a:r>
            <a:endParaRPr lang="en-US" sz="1600">
              <a:solidFill>
                <a:schemeClr val="accent6">
                  <a:lumMod val="76000"/>
                </a:schemeClr>
              </a:solidFill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2371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81213-1A22-3E16-3969-B63C02A3D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F3143AE-5EFF-9113-BFD3-DAB23FE3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03"/>
            <a:ext cx="12192000" cy="6496594"/>
          </a:xfrm>
          <a:prstGeom prst="rect">
            <a:avLst/>
          </a:prstGeom>
          <a:ln w="6350">
            <a:solidFill>
              <a:srgbClr val="4472C4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EBBABF-25FE-1711-8A0F-BFD96B5A64C6}"/>
              </a:ext>
            </a:extLst>
          </p:cNvPr>
          <p:cNvSpPr/>
          <p:nvPr/>
        </p:nvSpPr>
        <p:spPr>
          <a:xfrm>
            <a:off x="8560378" y="49047"/>
            <a:ext cx="3572696" cy="8403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>
              <a:solidFill>
                <a:schemeClr val="bg1">
                  <a:lumMod val="9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15BFF3-FAD4-A605-0C5C-EBBCBC88AF7B}"/>
              </a:ext>
            </a:extLst>
          </p:cNvPr>
          <p:cNvSpPr txBox="1"/>
          <p:nvPr/>
        </p:nvSpPr>
        <p:spPr>
          <a:xfrm>
            <a:off x="9305841" y="120261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err="1">
                <a:solidFill>
                  <a:schemeClr val="accent6">
                    <a:lumMod val="76000"/>
                  </a:schemeClr>
                </a:solidFill>
                <a:latin typeface="Calibri"/>
                <a:cs typeface="Segoe UI"/>
              </a:rPr>
              <a:t>Kotaemon</a:t>
            </a:r>
            <a:endParaRPr lang="en-US">
              <a:solidFill>
                <a:schemeClr val="accent6">
                  <a:lumMod val="76000"/>
                </a:schemeClr>
              </a:solidFill>
              <a:ea typeface="Calibri"/>
              <a:cs typeface="Calibri"/>
            </a:endParaRPr>
          </a:p>
          <a:p>
            <a:pPr algn="ctr"/>
            <a:r>
              <a:rPr lang="en-GB" sz="1600" err="1">
                <a:solidFill>
                  <a:schemeClr val="accent6">
                    <a:lumMod val="76000"/>
                  </a:schemeClr>
                </a:solidFill>
                <a:latin typeface="Segoe UI"/>
                <a:ea typeface="Calibri"/>
                <a:cs typeface="Segoe UI"/>
              </a:rPr>
              <a:t>LibroFirma</a:t>
            </a:r>
            <a:r>
              <a:rPr lang="en-GB" sz="1600">
                <a:solidFill>
                  <a:schemeClr val="accent6">
                    <a:lumMod val="76000"/>
                  </a:schemeClr>
                </a:solidFill>
                <a:latin typeface="Segoe UI"/>
                <a:ea typeface="Calibri"/>
                <a:cs typeface="Segoe UI"/>
              </a:rPr>
              <a:t> </a:t>
            </a:r>
            <a:r>
              <a:rPr lang="en-GB" sz="1600" err="1">
                <a:solidFill>
                  <a:schemeClr val="accent6">
                    <a:lumMod val="76000"/>
                  </a:schemeClr>
                </a:solidFill>
                <a:latin typeface="Segoe UI"/>
                <a:ea typeface="Calibri"/>
                <a:cs typeface="Segoe UI"/>
              </a:rPr>
              <a:t>ChatBot</a:t>
            </a:r>
            <a:endParaRPr lang="en-US" sz="1600">
              <a:solidFill>
                <a:schemeClr val="accent6">
                  <a:lumMod val="76000"/>
                </a:schemeClr>
              </a:solidFill>
              <a:ea typeface="Calibri"/>
              <a:cs typeface="Segoe U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876D1-8FF0-EB62-98A5-E77C71022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166" y="87502"/>
            <a:ext cx="834637" cy="7634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177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820979-7110-26DE-C33B-EAE3B3D4E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D519A94-066F-EA3F-A157-7AB1C603A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93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cs typeface="Calibri Light"/>
              </a:rPr>
              <a:t>What's next</a:t>
            </a:r>
            <a:br>
              <a:rPr lang="en-US" sz="2000">
                <a:cs typeface="Calibri Light"/>
              </a:rPr>
            </a:br>
            <a:r>
              <a:rPr lang="en-US" sz="4000">
                <a:solidFill>
                  <a:srgbClr val="FFFFFF"/>
                </a:solidFill>
                <a:cs typeface="Calibri Light"/>
              </a:rPr>
              <a:t>INFN Cloud Integration</a:t>
            </a:r>
            <a:endParaRPr lang="en-US"/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B5C3213-6BD9-DE24-8B5C-E0AE734D3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571" y="2785330"/>
            <a:ext cx="3645145" cy="37125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Picture 12" descr="A screenshot of a phone&#10;&#10;AI-generated content may be incorrect.">
            <a:extLst>
              <a:ext uri="{FF2B5EF4-FFF2-40B4-BE49-F238E27FC236}">
                <a16:creationId xmlns:a16="http://schemas.microsoft.com/office/drawing/2014/main" id="{DF1C46CF-FD2A-39DD-9E70-27D456946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459" y="2786480"/>
            <a:ext cx="3645862" cy="37125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13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F70DDC2A-79B4-6DAF-2566-CFF2E20C0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689" y="2310330"/>
            <a:ext cx="3646193" cy="47931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6" name="Picture 15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3A51E48F-DBCB-840E-1AF1-F69E10420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983" y="2310330"/>
            <a:ext cx="3646193" cy="47931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9E47B51-41DF-49A1-A0F4-1DECBAA21193}"/>
              </a:ext>
            </a:extLst>
          </p:cNvPr>
          <p:cNvSpPr txBox="1"/>
          <p:nvPr/>
        </p:nvSpPr>
        <p:spPr>
          <a:xfrm>
            <a:off x="319368" y="2791370"/>
            <a:ext cx="349787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ea typeface="Calibri"/>
                <a:cs typeface="Calibri"/>
              </a:rPr>
              <a:t>Manual install</a:t>
            </a:r>
            <a:endParaRPr lang="en-US" dirty="0"/>
          </a:p>
          <a:p>
            <a:pPr marL="800100" lvl="1" indent="-342900">
              <a:buFont typeface="Courier New"/>
              <a:buChar char="o"/>
            </a:pPr>
            <a:r>
              <a:rPr lang="en-GB" dirty="0">
                <a:ea typeface="Calibri"/>
                <a:cs typeface="Calibri"/>
              </a:rPr>
              <a:t>hard, self-managed </a:t>
            </a:r>
          </a:p>
          <a:p>
            <a:pPr marL="285750" indent="-285750">
              <a:buAutoNum type="arabicPeriod"/>
            </a:pPr>
            <a:r>
              <a:rPr lang="en-GB" dirty="0">
                <a:ea typeface="Calibri"/>
                <a:cs typeface="Calibri"/>
              </a:rPr>
              <a:t>On-Demand Service</a:t>
            </a:r>
          </a:p>
          <a:p>
            <a:pPr marL="742950" lvl="1" indent="-285750">
              <a:buFont typeface="Courier New"/>
              <a:buChar char="o"/>
            </a:pPr>
            <a:r>
              <a:rPr lang="en-GB" dirty="0">
                <a:ea typeface="Calibri"/>
                <a:cs typeface="Calibri"/>
              </a:rPr>
              <a:t>easy, self-managed</a:t>
            </a:r>
          </a:p>
          <a:p>
            <a:pPr marL="285750" indent="-285750">
              <a:buAutoNum type="arabicPeriod"/>
            </a:pPr>
            <a:r>
              <a:rPr lang="en-GB" dirty="0">
                <a:ea typeface="Calibri"/>
                <a:cs typeface="Calibri"/>
              </a:rPr>
              <a:t>Centralised Service</a:t>
            </a:r>
          </a:p>
          <a:p>
            <a:pPr marL="742950" lvl="1" indent="-285750">
              <a:buFont typeface="Courier New"/>
              <a:buChar char="o"/>
            </a:pPr>
            <a:r>
              <a:rPr lang="en-GB" dirty="0">
                <a:ea typeface="Calibri"/>
                <a:cs typeface="Calibri"/>
              </a:rPr>
              <a:t>easy, centrally-managed</a:t>
            </a:r>
          </a:p>
          <a:p>
            <a:pPr marL="742950" lvl="1" indent="-285750">
              <a:buFont typeface="Courier New"/>
              <a:buChar char="o"/>
            </a:pPr>
            <a:r>
              <a:rPr lang="en-GB" dirty="0">
                <a:ea typeface="Calibri"/>
                <a:cs typeface="Calibri"/>
              </a:rPr>
              <a:t>e.g. </a:t>
            </a:r>
            <a:r>
              <a:rPr lang="en-GB" b="1" dirty="0">
                <a:ea typeface="+mn-lt"/>
                <a:cs typeface="+mn-lt"/>
                <a:hlinkClick r:id="rId6"/>
              </a:rPr>
              <a:t>ml.cern.ch</a:t>
            </a:r>
            <a:r>
              <a:rPr lang="en-GB" dirty="0">
                <a:ea typeface="+mn-lt"/>
                <a:cs typeface="+mn-lt"/>
              </a:rPr>
              <a:t> is a centralized service at CERN to run machine learning workloads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BE9342-33FC-7650-769B-4B1546672869}"/>
              </a:ext>
            </a:extLst>
          </p:cNvPr>
          <p:cNvSpPr txBox="1"/>
          <p:nvPr/>
        </p:nvSpPr>
        <p:spPr>
          <a:xfrm>
            <a:off x="4557346" y="186836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ea typeface="Calibri"/>
                <a:cs typeface="Calibri"/>
              </a:rPr>
              <a:t>2. On-Demand Service</a:t>
            </a:r>
            <a:endParaRPr lang="en-GB" err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77961E-F487-716A-D4BB-C122BDCB14A5}"/>
              </a:ext>
            </a:extLst>
          </p:cNvPr>
          <p:cNvSpPr txBox="1"/>
          <p:nvPr/>
        </p:nvSpPr>
        <p:spPr>
          <a:xfrm>
            <a:off x="8550518" y="186836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ea typeface="Calibri"/>
                <a:cs typeface="Calibri"/>
              </a:rPr>
              <a:t>3. Centralised Service</a:t>
            </a:r>
            <a:endParaRPr lang="en-GB" err="1"/>
          </a:p>
        </p:txBody>
      </p:sp>
    </p:spTree>
    <p:extLst>
      <p:ext uri="{BB962C8B-B14F-4D97-AF65-F5344CB8AC3E}">
        <p14:creationId xmlns:p14="http://schemas.microsoft.com/office/powerpoint/2010/main" val="98474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BBF21-7DC6-8D85-4DBB-77EBBDD1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br>
              <a:rPr lang="en-US" sz="4000" dirty="0"/>
            </a:br>
            <a:br>
              <a:rPr lang="en-US" sz="4000" dirty="0"/>
            </a:br>
            <a:r>
              <a:rPr lang="en-US" sz="4000" dirty="0">
                <a:solidFill>
                  <a:srgbClr val="FFFFFF"/>
                </a:solidFill>
              </a:rPr>
              <a:t>Thank you!</a:t>
            </a:r>
            <a:endParaRPr lang="en-US" sz="4000" dirty="0"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36FC8-3E22-7421-46FE-79AC46A5D8EA}"/>
              </a:ext>
            </a:extLst>
          </p:cNvPr>
          <p:cNvSpPr txBox="1"/>
          <p:nvPr/>
        </p:nvSpPr>
        <p:spPr>
          <a:xfrm>
            <a:off x="4347362" y="649480"/>
            <a:ext cx="7844337" cy="55460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References:</a:t>
            </a: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Kubeflow: </a:t>
            </a:r>
            <a:r>
              <a:rPr lang="en-US" sz="2000">
                <a:hlinkClick r:id="rId2"/>
              </a:rPr>
              <a:t>www.kubeflow.org</a:t>
            </a: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Kotaemon</a:t>
            </a:r>
            <a:r>
              <a:rPr lang="en-US" sz="2000"/>
              <a:t>: </a:t>
            </a:r>
            <a:r>
              <a:rPr lang="en-US" sz="2000">
                <a:hlinkClick r:id="rId3"/>
              </a:rPr>
              <a:t>github.com/Cinnamon/kotaemon</a:t>
            </a:r>
            <a:endParaRPr lang="en-US" sz="200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/>
              <a:t>KaaP</a:t>
            </a:r>
            <a:r>
              <a:rPr lang="en-US" sz="2000"/>
              <a:t> (Kubeflow as a Platform):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Documentation: </a:t>
            </a:r>
            <a:r>
              <a:rPr lang="en-US" sz="2000">
                <a:hlinkClick r:id="rId4"/>
              </a:rPr>
              <a:t>confluence.infn.it/Kubernetes Cluster with Kubeflow</a:t>
            </a: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Source code: </a:t>
            </a:r>
            <a:r>
              <a:rPr lang="en-US" sz="2000">
                <a:hlinkClick r:id="rId5"/>
              </a:rPr>
              <a:t>baltig.infn.it/kaap-manifests</a:t>
            </a:r>
            <a:endParaRPr lang="en-US" sz="20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Manual Install (Ansible role):  </a:t>
            </a:r>
            <a:r>
              <a:rPr lang="en-US" sz="2000">
                <a:hlinkClick r:id="rId6"/>
              </a:rPr>
              <a:t>baltig.infn.it/ansible-role-kubeflow</a:t>
            </a:r>
            <a:endParaRPr lang="en-US" sz="20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/>
              <a:t>ReMAT</a:t>
            </a:r>
            <a:r>
              <a:rPr lang="en-US" sz="2000"/>
              <a:t>: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Documentation: </a:t>
            </a:r>
            <a:r>
              <a:rPr lang="en-US" sz="2000">
                <a:hlinkClick r:id="rId7"/>
              </a:rPr>
              <a:t>confluence.infn.it/Research Metadata Analysis Tool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9058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A2594-9FAE-932B-3FA4-1F8BFB7E8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7C3EB2D7-3D36-4141-4A28-920BA2565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9CD118F-D597-5BA7-E425-6B2BA7C69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46FA8F1-69B7-CE27-5D0E-BFC3CC60A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ADD6FFE-7376-7081-95BC-C538B05B6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EB0E850-8CF5-FB28-1465-73BABDE8B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2BAA94D-7B5B-EC04-9003-409C6907C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79DE981-7E02-9241-C388-7813AF555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1FCBB-44EC-79E1-F76D-3D22E703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br>
              <a:rPr lang="en-US" sz="4000" dirty="0"/>
            </a:br>
            <a:br>
              <a:rPr lang="en-US" sz="4000" dirty="0"/>
            </a:br>
            <a:endParaRPr lang="en-US" sz="40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787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AAEF5-6FDC-149D-82E7-3EF5A092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Kubernetes</a:t>
            </a:r>
            <a:endParaRPr lang="en-US" sz="4000" err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CD25-F876-DE93-53FC-5B404B73E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302" y="1736299"/>
            <a:ext cx="5776269" cy="4821910"/>
          </a:xfrm>
        </p:spPr>
        <p:txBody>
          <a:bodyPr anchor="ctr">
            <a:normAutofit/>
          </a:bodyPr>
          <a:lstStyle/>
          <a:p>
            <a:r>
              <a:rPr lang="en-US" sz="2000" b="1">
                <a:ea typeface="+mn-lt"/>
                <a:cs typeface="+mn-lt"/>
              </a:rPr>
              <a:t>Open-source</a:t>
            </a:r>
            <a:r>
              <a:rPr lang="en-US" sz="2000">
                <a:ea typeface="+mn-lt"/>
                <a:cs typeface="+mn-lt"/>
              </a:rPr>
              <a:t> technology for running </a:t>
            </a:r>
            <a:r>
              <a:rPr lang="en-US" sz="2000" b="1">
                <a:ea typeface="+mn-lt"/>
                <a:cs typeface="+mn-lt"/>
              </a:rPr>
              <a:t>containerized </a:t>
            </a:r>
            <a:r>
              <a:rPr lang="en-US" sz="2000">
                <a:ea typeface="+mn-lt"/>
                <a:cs typeface="+mn-lt"/>
              </a:rPr>
              <a:t>applications at scale.</a:t>
            </a:r>
          </a:p>
          <a:p>
            <a:r>
              <a:rPr lang="en-US" sz="2000">
                <a:ea typeface="+mn-lt"/>
                <a:cs typeface="+mn-lt"/>
              </a:rPr>
              <a:t>Providing features such as:</a:t>
            </a:r>
            <a:endParaRPr lang="en-US" sz="2000"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800" b="1">
                <a:ea typeface="+mn-lt"/>
                <a:cs typeface="+mn-lt"/>
              </a:rPr>
              <a:t>Service Discovery</a:t>
            </a:r>
            <a:r>
              <a:rPr lang="en-US" sz="1800">
                <a:ea typeface="+mn-lt"/>
                <a:cs typeface="+mn-lt"/>
              </a:rPr>
              <a:t>: enabling containers to find and communicate with each other.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800" b="1">
                <a:ea typeface="+mn-lt"/>
                <a:cs typeface="+mn-lt"/>
              </a:rPr>
              <a:t>Load Balancing</a:t>
            </a:r>
            <a:r>
              <a:rPr lang="en-US" sz="1800">
                <a:ea typeface="+mn-lt"/>
                <a:cs typeface="+mn-lt"/>
              </a:rPr>
              <a:t>: distributing traffic between containers.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b="1">
                <a:ea typeface="+mn-lt"/>
                <a:cs typeface="+mn-lt"/>
              </a:rPr>
              <a:t>Scaling</a:t>
            </a:r>
            <a:r>
              <a:rPr lang="en-US" sz="1800">
                <a:ea typeface="+mn-lt"/>
                <a:cs typeface="+mn-lt"/>
              </a:rPr>
              <a:t>: automatically scaling the number of running containers based on resources utilization.</a:t>
            </a:r>
            <a:endParaRPr lang="en-US" sz="1800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b="1">
                <a:ea typeface="+mn-lt"/>
                <a:cs typeface="+mn-lt"/>
              </a:rPr>
              <a:t>Self-Healing</a:t>
            </a:r>
            <a:r>
              <a:rPr lang="en-US" sz="1800">
                <a:ea typeface="+mn-lt"/>
                <a:cs typeface="+mn-lt"/>
              </a:rPr>
              <a:t>: monitoring and restarting of failed containers.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>
                <a:ea typeface="Calibri"/>
                <a:cs typeface="Calibri"/>
              </a:rPr>
              <a:t>...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FA997BAB-BDFF-5342-922A-C1C99E32A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3551FB-ABE8-1A1C-B8FE-C7EB79381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832" y="2184705"/>
            <a:ext cx="1372340" cy="1344875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E29C0D-3598-1473-351D-20BF53330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497" y="4411590"/>
            <a:ext cx="1372340" cy="1344875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63510A-0FA3-9487-65BA-17F85DB1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532" y="4411590"/>
            <a:ext cx="1372340" cy="1344875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D159E7-6193-F8AE-FE52-C741D1EC5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071" y="3884188"/>
            <a:ext cx="854476" cy="56225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5D53D3-3C00-E837-F9E3-F448C8DDCA82}"/>
              </a:ext>
            </a:extLst>
          </p:cNvPr>
          <p:cNvCxnSpPr/>
          <p:nvPr/>
        </p:nvCxnSpPr>
        <p:spPr>
          <a:xfrm flipH="1">
            <a:off x="2438385" y="4197465"/>
            <a:ext cx="534873" cy="36990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4D0850-E6D0-F328-D5BF-7D032F0BF963}"/>
              </a:ext>
            </a:extLst>
          </p:cNvPr>
          <p:cNvCxnSpPr>
            <a:cxnSpLocks/>
          </p:cNvCxnSpPr>
          <p:nvPr/>
        </p:nvCxnSpPr>
        <p:spPr>
          <a:xfrm>
            <a:off x="3355952" y="4195598"/>
            <a:ext cx="462137" cy="43399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FD2A20-E4A0-C98F-8C69-85644247046B}"/>
              </a:ext>
            </a:extLst>
          </p:cNvPr>
          <p:cNvCxnSpPr>
            <a:cxnSpLocks/>
          </p:cNvCxnSpPr>
          <p:nvPr/>
        </p:nvCxnSpPr>
        <p:spPr>
          <a:xfrm flipH="1" flipV="1">
            <a:off x="3150537" y="3506263"/>
            <a:ext cx="7881" cy="46331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22E418C-8607-B36D-7215-4FA8C946B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931" y="2281727"/>
            <a:ext cx="1255075" cy="1197836"/>
          </a:xfrm>
          <a:prstGeom prst="rect">
            <a:avLst/>
          </a:prstGeom>
          <a:ln>
            <a:noFill/>
          </a:ln>
        </p:spPr>
      </p:pic>
      <p:sp>
        <p:nvSpPr>
          <p:cNvPr id="20" name="Left Brace 19">
            <a:extLst>
              <a:ext uri="{FF2B5EF4-FFF2-40B4-BE49-F238E27FC236}">
                <a16:creationId xmlns:a16="http://schemas.microsoft.com/office/drawing/2014/main" id="{375A937F-CD87-B2EA-108B-10B9B205B417}"/>
              </a:ext>
            </a:extLst>
          </p:cNvPr>
          <p:cNvSpPr/>
          <p:nvPr/>
        </p:nvSpPr>
        <p:spPr>
          <a:xfrm rot="5400000">
            <a:off x="1705599" y="1677111"/>
            <a:ext cx="148327" cy="10141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BEB810-12C3-92F1-8D5B-3D33D9097080}"/>
              </a:ext>
            </a:extLst>
          </p:cNvPr>
          <p:cNvSpPr txBox="1"/>
          <p:nvPr/>
        </p:nvSpPr>
        <p:spPr>
          <a:xfrm>
            <a:off x="1217775" y="1737645"/>
            <a:ext cx="11622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solidFill>
                  <a:schemeClr val="accent1"/>
                </a:solidFill>
                <a:ea typeface="Calibri"/>
                <a:cs typeface="Calibri"/>
              </a:rPr>
              <a:t>containers</a:t>
            </a:r>
          </a:p>
        </p:txBody>
      </p:sp>
    </p:spTree>
    <p:extLst>
      <p:ext uri="{BB962C8B-B14F-4D97-AF65-F5344CB8AC3E}">
        <p14:creationId xmlns:p14="http://schemas.microsoft.com/office/powerpoint/2010/main" val="1347256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7CB993-0ADA-2E73-721F-DE436FEC0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609B21-E73E-6C7E-63D7-90F1606D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00C24D-AC96-5DF5-0357-1D46BC415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159026-4DC3-13C9-3B51-D3E11DFB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350422-A117-6CEE-AFB5-4DDE09F6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E75B2-1ACF-5D41-AF1D-E7298ECD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Kubeflow Ecosystem</a:t>
            </a:r>
            <a:endParaRPr lang="en-US" sz="4000" err="1">
              <a:solidFill>
                <a:srgbClr val="FFFFFF"/>
              </a:solidFill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DD49D378-94A4-0202-1BBC-FF4E90060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B91018-B2F3-4F75-A6A0-B9822F66B810}"/>
              </a:ext>
            </a:extLst>
          </p:cNvPr>
          <p:cNvSpPr txBox="1"/>
          <p:nvPr/>
        </p:nvSpPr>
        <p:spPr>
          <a:xfrm>
            <a:off x="4727743" y="2115128"/>
            <a:ext cx="729468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Open-source </a:t>
            </a:r>
            <a:r>
              <a:rPr lang="en-GB" b="1">
                <a:ea typeface="+mn-lt"/>
                <a:cs typeface="+mn-lt"/>
              </a:rPr>
              <a:t>Machine Learning</a:t>
            </a:r>
            <a:r>
              <a:rPr lang="en-GB">
                <a:ea typeface="+mn-lt"/>
                <a:cs typeface="+mn-lt"/>
              </a:rPr>
              <a:t> platform built on </a:t>
            </a:r>
            <a:r>
              <a:rPr lang="en-GB" b="1">
                <a:ea typeface="+mn-lt"/>
                <a:cs typeface="+mn-lt"/>
              </a:rPr>
              <a:t>Kubernetes </a:t>
            </a:r>
            <a:r>
              <a:rPr lang="en-GB">
                <a:ea typeface="+mn-lt"/>
                <a:cs typeface="+mn-lt"/>
              </a:rPr>
              <a:t>providing a set of tools to manage the whole lifecycle of an </a:t>
            </a:r>
            <a:r>
              <a:rPr lang="en-GB" b="1">
                <a:ea typeface="+mn-lt"/>
                <a:cs typeface="+mn-lt"/>
              </a:rPr>
              <a:t>ML solution</a:t>
            </a:r>
            <a:r>
              <a:rPr lang="en-GB">
                <a:ea typeface="+mn-lt"/>
                <a:cs typeface="+mn-lt"/>
              </a:rPr>
              <a:t>. </a:t>
            </a:r>
          </a:p>
          <a:p>
            <a:pPr marL="285750" indent="-285750">
              <a:buFont typeface="Arial"/>
              <a:buChar char="•"/>
            </a:pPr>
            <a:endParaRPr lang="en-GB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The </a:t>
            </a:r>
            <a:r>
              <a:rPr lang="en-GB" b="1">
                <a:ea typeface="+mn-lt"/>
                <a:cs typeface="+mn-lt"/>
              </a:rPr>
              <a:t>Kubeflow Ecosystem</a:t>
            </a:r>
            <a:r>
              <a:rPr lang="en-GB">
                <a:ea typeface="+mn-lt"/>
                <a:cs typeface="+mn-lt"/>
              </a:rPr>
              <a:t> of applications comprises the following:</a:t>
            </a:r>
            <a:endParaRPr lang="en-GB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GB" b="1">
                <a:ea typeface="+mn-lt"/>
                <a:cs typeface="+mn-lt"/>
              </a:rPr>
              <a:t>Central Dashboard</a:t>
            </a:r>
            <a:r>
              <a:rPr lang="en-GB">
                <a:ea typeface="+mn-lt"/>
                <a:cs typeface="+mn-lt"/>
              </a:rPr>
              <a:t>: web app for management of Kubeflow components.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GB" b="1">
                <a:ea typeface="+mn-lt"/>
                <a:cs typeface="+mn-lt"/>
              </a:rPr>
              <a:t>Notebooks</a:t>
            </a:r>
            <a:r>
              <a:rPr lang="en-GB">
                <a:ea typeface="+mn-lt"/>
                <a:cs typeface="+mn-lt"/>
              </a:rPr>
              <a:t>: web-based development environments.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GB" b="1">
                <a:ea typeface="+mn-lt"/>
                <a:cs typeface="+mn-lt"/>
              </a:rPr>
              <a:t>Pipelines</a:t>
            </a:r>
            <a:r>
              <a:rPr lang="en-GB">
                <a:ea typeface="+mn-lt"/>
                <a:cs typeface="+mn-lt"/>
              </a:rPr>
              <a:t>: orchestration tool to design and run ML workflows.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GB" b="1">
                <a:ea typeface="+mn-lt"/>
                <a:cs typeface="+mn-lt"/>
              </a:rPr>
              <a:t>Trainer</a:t>
            </a:r>
            <a:r>
              <a:rPr lang="en-GB">
                <a:ea typeface="+mn-lt"/>
                <a:cs typeface="+mn-lt"/>
              </a:rPr>
              <a:t>: distributed model training using TensorFlow, PyTorch, and other frameworks with support for GPU acceleration.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GB" b="1">
                <a:ea typeface="+mn-lt"/>
                <a:cs typeface="+mn-lt"/>
              </a:rPr>
              <a:t>Katib</a:t>
            </a:r>
            <a:r>
              <a:rPr lang="en-GB">
                <a:ea typeface="+mn-lt"/>
                <a:cs typeface="+mn-lt"/>
              </a:rPr>
              <a:t>: automatic hyper-parameter optimization.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GB" b="1">
                <a:ea typeface="+mn-lt"/>
                <a:cs typeface="+mn-lt"/>
              </a:rPr>
              <a:t>Model Registry</a:t>
            </a:r>
            <a:r>
              <a:rPr lang="en-GB">
                <a:ea typeface="+mn-lt"/>
                <a:cs typeface="+mn-lt"/>
              </a:rPr>
              <a:t>: central index to manage ML artifacts metadata.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GB" b="1">
                <a:ea typeface="+mn-lt"/>
                <a:cs typeface="+mn-lt"/>
              </a:rPr>
              <a:t>KServe</a:t>
            </a:r>
            <a:r>
              <a:rPr lang="en-GB">
                <a:ea typeface="+mn-lt"/>
                <a:cs typeface="+mn-lt"/>
              </a:rPr>
              <a:t>: tool for deploying ML models as scalable, reliable services.</a:t>
            </a:r>
          </a:p>
          <a:p>
            <a:pPr marL="742950" lvl="1" indent="-285750">
              <a:buFont typeface="Courier New"/>
              <a:buChar char="o"/>
            </a:pPr>
            <a:r>
              <a:rPr lang="en-GB" b="1">
                <a:ea typeface="Calibri"/>
                <a:cs typeface="Calibri"/>
              </a:rPr>
              <a:t>Object Store</a:t>
            </a:r>
            <a:r>
              <a:rPr lang="en-GB">
                <a:ea typeface="Calibri"/>
                <a:cs typeface="Calibri"/>
              </a:rPr>
              <a:t>: provides support for common storage technologies.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629A2E-1684-DF95-AADF-93890187DB29}"/>
              </a:ext>
            </a:extLst>
          </p:cNvPr>
          <p:cNvGrpSpPr/>
          <p:nvPr/>
        </p:nvGrpSpPr>
        <p:grpSpPr>
          <a:xfrm>
            <a:off x="2921258" y="3200351"/>
            <a:ext cx="1578116" cy="588503"/>
            <a:chOff x="507131" y="104715"/>
            <a:chExt cx="1578116" cy="58850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50F4E1A-ADA2-6109-85CB-251D91D83956}"/>
                </a:ext>
              </a:extLst>
            </p:cNvPr>
            <p:cNvSpPr/>
            <p:nvPr/>
          </p:nvSpPr>
          <p:spPr>
            <a:xfrm>
              <a:off x="507131" y="105667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ECC5E2-B4FF-003E-2E0D-B1534888E8E4}"/>
                </a:ext>
              </a:extLst>
            </p:cNvPr>
            <p:cNvSpPr txBox="1"/>
            <p:nvPr/>
          </p:nvSpPr>
          <p:spPr>
            <a:xfrm>
              <a:off x="983582" y="108443"/>
              <a:ext cx="110166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2"/>
                  </a:solidFill>
                  <a:ea typeface="Calibri"/>
                  <a:cs typeface="Calibri"/>
                </a:rPr>
                <a:t>Kubeflow Notebooks</a:t>
              </a:r>
            </a:p>
          </p:txBody>
        </p:sp>
        <p:pic>
          <p:nvPicPr>
            <p:cNvPr id="27" name="Picture 26" descr="File:Jupyter logo.svg - Wikipedia">
              <a:extLst>
                <a:ext uri="{FF2B5EF4-FFF2-40B4-BE49-F238E27FC236}">
                  <a16:creationId xmlns:a16="http://schemas.microsoft.com/office/drawing/2014/main" id="{9DF0FE2D-387F-732F-0EFF-5B3DD0873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213" y="104715"/>
              <a:ext cx="485686" cy="55316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DA22BA4-E90A-B98D-114D-F57EC7DBB019}"/>
              </a:ext>
            </a:extLst>
          </p:cNvPr>
          <p:cNvGrpSpPr/>
          <p:nvPr/>
        </p:nvGrpSpPr>
        <p:grpSpPr>
          <a:xfrm>
            <a:off x="2919628" y="3898584"/>
            <a:ext cx="1571713" cy="587552"/>
            <a:chOff x="469893" y="2503608"/>
            <a:chExt cx="1571713" cy="58755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8FBA24D-9DB8-9AA5-5B47-4CF36468CD30}"/>
                </a:ext>
              </a:extLst>
            </p:cNvPr>
            <p:cNvSpPr/>
            <p:nvPr/>
          </p:nvSpPr>
          <p:spPr>
            <a:xfrm>
              <a:off x="469893" y="2503608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014FFE-AFF6-2A81-ED1A-4430DB0C561C}"/>
                </a:ext>
              </a:extLst>
            </p:cNvPr>
            <p:cNvSpPr txBox="1"/>
            <p:nvPr/>
          </p:nvSpPr>
          <p:spPr>
            <a:xfrm>
              <a:off x="1035991" y="2506385"/>
              <a:ext cx="100561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1"/>
                  </a:solidFill>
                  <a:ea typeface="Calibri"/>
                  <a:cs typeface="Calibri"/>
                </a:rPr>
                <a:t>Kubeflow Trainer</a:t>
              </a:r>
            </a:p>
          </p:txBody>
        </p:sp>
        <p:pic>
          <p:nvPicPr>
            <p:cNvPr id="32" name="Picture 31" descr="A blue hexagon with white circles and dots&#10;&#10;AI-generated content may be incorrect.">
              <a:extLst>
                <a:ext uri="{FF2B5EF4-FFF2-40B4-BE49-F238E27FC236}">
                  <a16:creationId xmlns:a16="http://schemas.microsoft.com/office/drawing/2014/main" id="{38C1FE27-5F1A-428E-19EC-4CB5A277C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625" y="2522021"/>
              <a:ext cx="524144" cy="50731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37F43B-947B-1D47-767F-DA51C8966A63}"/>
              </a:ext>
            </a:extLst>
          </p:cNvPr>
          <p:cNvGrpSpPr/>
          <p:nvPr/>
        </p:nvGrpSpPr>
        <p:grpSpPr>
          <a:xfrm>
            <a:off x="2919918" y="4612000"/>
            <a:ext cx="1566728" cy="587551"/>
            <a:chOff x="460325" y="4008248"/>
            <a:chExt cx="1566728" cy="587551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4B36567-6B5B-A5EF-180F-DC13C673C7B5}"/>
                </a:ext>
              </a:extLst>
            </p:cNvPr>
            <p:cNvSpPr/>
            <p:nvPr/>
          </p:nvSpPr>
          <p:spPr>
            <a:xfrm>
              <a:off x="460325" y="4008248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80EB8D-B817-6415-5965-05F6F959977C}"/>
                </a:ext>
              </a:extLst>
            </p:cNvPr>
            <p:cNvSpPr txBox="1"/>
            <p:nvPr/>
          </p:nvSpPr>
          <p:spPr>
            <a:xfrm>
              <a:off x="1019301" y="4011024"/>
              <a:ext cx="941522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1"/>
                  </a:solidFill>
                  <a:ea typeface="Calibri"/>
                  <a:cs typeface="Calibri"/>
                </a:rPr>
                <a:t>Model Registry</a:t>
              </a:r>
              <a:endParaRPr lang="en-US" sz="1600">
                <a:solidFill>
                  <a:schemeClr val="accent1"/>
                </a:solidFill>
                <a:ea typeface="Calibri" panose="020F0502020204030204"/>
                <a:cs typeface="Calibri" panose="020F0502020204030204"/>
              </a:endParaRPr>
            </a:p>
          </p:txBody>
        </p:sp>
        <p:pic>
          <p:nvPicPr>
            <p:cNvPr id="37" name="Picture 36" descr="A blue and black geometrical object&#10;&#10;AI-generated content may be incorrect.">
              <a:extLst>
                <a:ext uri="{FF2B5EF4-FFF2-40B4-BE49-F238E27FC236}">
                  <a16:creationId xmlns:a16="http://schemas.microsoft.com/office/drawing/2014/main" id="{54418D36-9714-E1FA-BA4C-7058CDB4D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041" y="4026857"/>
              <a:ext cx="549777" cy="506916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A6032E4-AA9F-BD12-EB85-38391612858F}"/>
              </a:ext>
            </a:extLst>
          </p:cNvPr>
          <p:cNvGrpSpPr/>
          <p:nvPr/>
        </p:nvGrpSpPr>
        <p:grpSpPr>
          <a:xfrm>
            <a:off x="1026551" y="5250782"/>
            <a:ext cx="1719161" cy="718915"/>
            <a:chOff x="317094" y="6017987"/>
            <a:chExt cx="1719161" cy="71891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829F5A6-65BF-A82B-90FA-14892F69B975}"/>
                </a:ext>
              </a:extLst>
            </p:cNvPr>
            <p:cNvSpPr/>
            <p:nvPr/>
          </p:nvSpPr>
          <p:spPr>
            <a:xfrm>
              <a:off x="469527" y="6097292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 descr="A blue hexagon with white text and a graph&#10;&#10;AI-generated content may be incorrect.">
              <a:extLst>
                <a:ext uri="{FF2B5EF4-FFF2-40B4-BE49-F238E27FC236}">
                  <a16:creationId xmlns:a16="http://schemas.microsoft.com/office/drawing/2014/main" id="{A9013002-1ABE-3FE9-65EF-5BAC80153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094" y="6017987"/>
              <a:ext cx="933004" cy="71891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993911-1FEC-AA02-322F-9BC6ADBC46D2}"/>
                </a:ext>
              </a:extLst>
            </p:cNvPr>
            <p:cNvSpPr txBox="1"/>
            <p:nvPr/>
          </p:nvSpPr>
          <p:spPr>
            <a:xfrm>
              <a:off x="1112453" y="6190476"/>
              <a:ext cx="85757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>
                  <a:solidFill>
                    <a:schemeClr val="accent1"/>
                  </a:solidFill>
                  <a:ea typeface="Calibri"/>
                  <a:cs typeface="Calibri"/>
                </a:rPr>
                <a:t>KServe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4DE10E2-100B-0FDF-B14A-07BE2DA773F3}"/>
              </a:ext>
            </a:extLst>
          </p:cNvPr>
          <p:cNvGrpSpPr/>
          <p:nvPr/>
        </p:nvGrpSpPr>
        <p:grpSpPr>
          <a:xfrm>
            <a:off x="1177730" y="3199438"/>
            <a:ext cx="1607321" cy="587551"/>
            <a:chOff x="460325" y="4008248"/>
            <a:chExt cx="1607321" cy="587551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B655801-1C34-7269-4507-7CF684EC5D00}"/>
                </a:ext>
              </a:extLst>
            </p:cNvPr>
            <p:cNvSpPr/>
            <p:nvPr/>
          </p:nvSpPr>
          <p:spPr>
            <a:xfrm>
              <a:off x="460325" y="4008248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26B3D1D-24A1-981F-4D05-B885108126EC}"/>
                </a:ext>
              </a:extLst>
            </p:cNvPr>
            <p:cNvSpPr txBox="1"/>
            <p:nvPr/>
          </p:nvSpPr>
          <p:spPr>
            <a:xfrm>
              <a:off x="962329" y="4011024"/>
              <a:ext cx="1105317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1"/>
                  </a:solidFill>
                  <a:ea typeface="Calibri"/>
                  <a:cs typeface="Calibri"/>
                </a:rPr>
                <a:t>Central Dashboard</a:t>
              </a:r>
            </a:p>
          </p:txBody>
        </p:sp>
        <p:pic>
          <p:nvPicPr>
            <p:cNvPr id="48" name="Picture 47" descr="A blue and black geometrical object&#10;&#10;AI-generated content may be incorrect.">
              <a:extLst>
                <a:ext uri="{FF2B5EF4-FFF2-40B4-BE49-F238E27FC236}">
                  <a16:creationId xmlns:a16="http://schemas.microsoft.com/office/drawing/2014/main" id="{BB7DE0B1-051A-4633-FAA2-F84ED8D5E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041" y="4026857"/>
              <a:ext cx="549777" cy="50691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F5286A4-A7D8-B08E-B6D4-DC4CB80EC6D8}"/>
              </a:ext>
            </a:extLst>
          </p:cNvPr>
          <p:cNvGrpSpPr/>
          <p:nvPr/>
        </p:nvGrpSpPr>
        <p:grpSpPr>
          <a:xfrm>
            <a:off x="1179596" y="3900587"/>
            <a:ext cx="1566728" cy="587551"/>
            <a:chOff x="460325" y="4008248"/>
            <a:chExt cx="1566728" cy="587551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71BDED8-5E77-F6DF-F854-5DBF179D0D22}"/>
                </a:ext>
              </a:extLst>
            </p:cNvPr>
            <p:cNvSpPr/>
            <p:nvPr/>
          </p:nvSpPr>
          <p:spPr>
            <a:xfrm>
              <a:off x="460325" y="4008248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6648239-4AE2-C9CA-F071-59C8A0106A6A}"/>
                </a:ext>
              </a:extLst>
            </p:cNvPr>
            <p:cNvSpPr txBox="1"/>
            <p:nvPr/>
          </p:nvSpPr>
          <p:spPr>
            <a:xfrm>
              <a:off x="1019301" y="4011024"/>
              <a:ext cx="100561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1"/>
                  </a:solidFill>
                  <a:ea typeface="Calibri"/>
                  <a:cs typeface="Calibri"/>
                </a:rPr>
                <a:t>Kubeflow Pipelines</a:t>
              </a:r>
            </a:p>
          </p:txBody>
        </p:sp>
        <p:pic>
          <p:nvPicPr>
            <p:cNvPr id="52" name="Picture 51" descr="A blue and black geometrical object&#10;&#10;AI-generated content may be incorrect.">
              <a:extLst>
                <a:ext uri="{FF2B5EF4-FFF2-40B4-BE49-F238E27FC236}">
                  <a16:creationId xmlns:a16="http://schemas.microsoft.com/office/drawing/2014/main" id="{5C769F10-B75E-E39B-1D36-0BBA1546F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041" y="4026857"/>
              <a:ext cx="549777" cy="506916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C918F2F-AB5F-20BB-5F8A-A4CBB647957B}"/>
              </a:ext>
            </a:extLst>
          </p:cNvPr>
          <p:cNvGrpSpPr/>
          <p:nvPr/>
        </p:nvGrpSpPr>
        <p:grpSpPr>
          <a:xfrm>
            <a:off x="1179595" y="4614112"/>
            <a:ext cx="1566728" cy="587551"/>
            <a:chOff x="1371875" y="4549479"/>
            <a:chExt cx="1566728" cy="587551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423D585-E5D2-A52A-612A-9D28DBF669D7}"/>
                </a:ext>
              </a:extLst>
            </p:cNvPr>
            <p:cNvSpPr/>
            <p:nvPr/>
          </p:nvSpPr>
          <p:spPr>
            <a:xfrm>
              <a:off x="1371875" y="4549479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901422D-212C-A6E3-7702-F61CC1CF4C74}"/>
                </a:ext>
              </a:extLst>
            </p:cNvPr>
            <p:cNvSpPr txBox="1"/>
            <p:nvPr/>
          </p:nvSpPr>
          <p:spPr>
            <a:xfrm>
              <a:off x="1930851" y="4552255"/>
              <a:ext cx="100561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1"/>
                  </a:solidFill>
                  <a:ea typeface="Calibri"/>
                  <a:cs typeface="Calibri"/>
                </a:rPr>
                <a:t>Kubeflow Katib</a:t>
              </a:r>
            </a:p>
          </p:txBody>
        </p:sp>
        <p:pic>
          <p:nvPicPr>
            <p:cNvPr id="58" name="Picture 57" descr="A blue hexagon with a white object on it&#10;&#10;AI-generated content may be incorrect.">
              <a:extLst>
                <a:ext uri="{FF2B5EF4-FFF2-40B4-BE49-F238E27FC236}">
                  <a16:creationId xmlns:a16="http://schemas.microsoft.com/office/drawing/2014/main" id="{4B267A97-4EC0-5AA8-C495-37E82338C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4820" y="4568024"/>
              <a:ext cx="560312" cy="52526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98938F8-3BAF-99AA-8940-917687EBAC1D}"/>
              </a:ext>
            </a:extLst>
          </p:cNvPr>
          <p:cNvSpPr txBox="1"/>
          <p:nvPr/>
        </p:nvSpPr>
        <p:spPr>
          <a:xfrm>
            <a:off x="1417177" y="2568646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>
                <a:ea typeface="Calibri"/>
                <a:cs typeface="Calibri"/>
              </a:rPr>
              <a:t>Components</a:t>
            </a:r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373D125E-9334-9875-B100-C3F0EB38A7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6454" y="2109652"/>
            <a:ext cx="2241177" cy="5896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1B35BF8-0224-0288-B7CB-A219AF181CE1}"/>
              </a:ext>
            </a:extLst>
          </p:cNvPr>
          <p:cNvGrpSpPr/>
          <p:nvPr/>
        </p:nvGrpSpPr>
        <p:grpSpPr>
          <a:xfrm>
            <a:off x="2750898" y="5134622"/>
            <a:ext cx="1740857" cy="952500"/>
            <a:chOff x="9909856" y="4968134"/>
            <a:chExt cx="1740857" cy="9525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1492440-03D3-3751-7503-FC3783B7FDF6}"/>
                </a:ext>
              </a:extLst>
            </p:cNvPr>
            <p:cNvSpPr/>
            <p:nvPr/>
          </p:nvSpPr>
          <p:spPr>
            <a:xfrm>
              <a:off x="10083985" y="5165191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608C97-AACF-A258-CE41-6FE9792D3E17}"/>
                </a:ext>
              </a:extLst>
            </p:cNvPr>
            <p:cNvSpPr txBox="1"/>
            <p:nvPr/>
          </p:nvSpPr>
          <p:spPr>
            <a:xfrm>
              <a:off x="10650082" y="5153725"/>
              <a:ext cx="95576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rgbClr val="FF0000"/>
                  </a:solidFill>
                  <a:ea typeface="Calibri"/>
                  <a:cs typeface="Calibri"/>
                </a:rPr>
                <a:t>Object</a:t>
              </a:r>
            </a:p>
            <a:p>
              <a:pPr algn="ctr"/>
              <a:r>
                <a:rPr lang="en-GB" sz="1600">
                  <a:solidFill>
                    <a:srgbClr val="FF0000"/>
                  </a:solidFill>
                  <a:ea typeface="Calibri"/>
                  <a:cs typeface="Calibri"/>
                </a:rPr>
                <a:t>Storage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771D7BC-360C-10D2-981C-0426825DA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909856" y="4968134"/>
              <a:ext cx="9525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5779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36881-0A64-F54F-6515-14039ECAF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 descr="Document outline">
            <a:extLst>
              <a:ext uri="{FF2B5EF4-FFF2-40B4-BE49-F238E27FC236}">
                <a16:creationId xmlns:a16="http://schemas.microsoft.com/office/drawing/2014/main" id="{4EBAF534-B7A8-D894-76C7-536CDFAB0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2426" y="4773539"/>
            <a:ext cx="508475" cy="508475"/>
          </a:xfrm>
          <a:prstGeom prst="rect">
            <a:avLst/>
          </a:prstGeom>
        </p:spPr>
      </p:pic>
      <p:pic>
        <p:nvPicPr>
          <p:cNvPr id="26" name="Graphic 25" descr="Document outline">
            <a:extLst>
              <a:ext uri="{FF2B5EF4-FFF2-40B4-BE49-F238E27FC236}">
                <a16:creationId xmlns:a16="http://schemas.microsoft.com/office/drawing/2014/main" id="{CFA26AD6-0DAE-217D-D7D6-741ACD20D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8967" y="4766416"/>
            <a:ext cx="273466" cy="252102"/>
          </a:xfrm>
          <a:prstGeom prst="rect">
            <a:avLst/>
          </a:prstGeom>
        </p:spPr>
      </p:pic>
      <p:pic>
        <p:nvPicPr>
          <p:cNvPr id="27" name="Graphic 26" descr="Document outline">
            <a:extLst>
              <a:ext uri="{FF2B5EF4-FFF2-40B4-BE49-F238E27FC236}">
                <a16:creationId xmlns:a16="http://schemas.microsoft.com/office/drawing/2014/main" id="{2B276D0E-B592-C8E1-E9E0-1D62AF329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9584" y="4766416"/>
            <a:ext cx="273466" cy="252102"/>
          </a:xfrm>
          <a:prstGeom prst="rect">
            <a:avLst/>
          </a:prstGeom>
        </p:spPr>
      </p:pic>
      <p:pic>
        <p:nvPicPr>
          <p:cNvPr id="28" name="Graphic 27" descr="Document outline">
            <a:extLst>
              <a:ext uri="{FF2B5EF4-FFF2-40B4-BE49-F238E27FC236}">
                <a16:creationId xmlns:a16="http://schemas.microsoft.com/office/drawing/2014/main" id="{51A2681D-4B8A-2FD7-295D-44822EC36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8966" y="5022789"/>
            <a:ext cx="273466" cy="252102"/>
          </a:xfrm>
          <a:prstGeom prst="rect">
            <a:avLst/>
          </a:prstGeom>
        </p:spPr>
      </p:pic>
      <p:pic>
        <p:nvPicPr>
          <p:cNvPr id="29" name="Graphic 28" descr="Document outline">
            <a:extLst>
              <a:ext uri="{FF2B5EF4-FFF2-40B4-BE49-F238E27FC236}">
                <a16:creationId xmlns:a16="http://schemas.microsoft.com/office/drawing/2014/main" id="{35FC5AE9-AB13-6A3B-5175-791962301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9584" y="5022790"/>
            <a:ext cx="273466" cy="25210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0F44566-6DEA-A30F-E9AD-A85F450ED396}"/>
              </a:ext>
            </a:extLst>
          </p:cNvPr>
          <p:cNvSpPr txBox="1"/>
          <p:nvPr/>
        </p:nvSpPr>
        <p:spPr>
          <a:xfrm>
            <a:off x="9699476" y="5284654"/>
            <a:ext cx="877370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>
                <a:solidFill>
                  <a:srgbClr val="4472C4"/>
                </a:solidFill>
                <a:ea typeface="Calibri"/>
                <a:cs typeface="Calibri"/>
              </a:rPr>
              <a:t>chunking</a:t>
            </a:r>
            <a:endParaRPr lang="en-GB" sz="1400">
              <a:solidFill>
                <a:srgbClr val="4472C4"/>
              </a:solidFill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EE012D-D8B6-24BC-6AD5-D4F38EA2B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58" y="0"/>
            <a:ext cx="11296885" cy="6858000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41932E-2519-7B6D-7458-9C365471835D}"/>
              </a:ext>
            </a:extLst>
          </p:cNvPr>
          <p:cNvSpPr/>
          <p:nvPr/>
        </p:nvSpPr>
        <p:spPr>
          <a:xfrm>
            <a:off x="7079407" y="4795581"/>
            <a:ext cx="4957464" cy="5177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4F6C05-5BE7-D426-29BC-5CB3D8590F0F}"/>
              </a:ext>
            </a:extLst>
          </p:cNvPr>
          <p:cNvSpPr/>
          <p:nvPr/>
        </p:nvSpPr>
        <p:spPr>
          <a:xfrm>
            <a:off x="7079406" y="5949262"/>
            <a:ext cx="4957464" cy="8524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9F1B9-CCDB-7592-C797-2C932BCCD8AC}"/>
              </a:ext>
            </a:extLst>
          </p:cNvPr>
          <p:cNvSpPr/>
          <p:nvPr/>
        </p:nvSpPr>
        <p:spPr>
          <a:xfrm>
            <a:off x="8566525" y="53239"/>
            <a:ext cx="3572696" cy="8403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>
              <a:solidFill>
                <a:schemeClr val="bg1">
                  <a:lumMod val="9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14" name="Picture 13" descr="A blue and black geometrical object&#10;&#10;AI-generated content may be incorrect.">
            <a:extLst>
              <a:ext uri="{FF2B5EF4-FFF2-40B4-BE49-F238E27FC236}">
                <a16:creationId xmlns:a16="http://schemas.microsoft.com/office/drawing/2014/main" id="{AD3024B3-09D2-6F24-8268-AA18FB27B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558" y="138190"/>
            <a:ext cx="699328" cy="6778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36A5C1-4DD8-16C8-A2AC-F1371C8EFABA}"/>
              </a:ext>
            </a:extLst>
          </p:cNvPr>
          <p:cNvSpPr txBox="1"/>
          <p:nvPr/>
        </p:nvSpPr>
        <p:spPr>
          <a:xfrm>
            <a:off x="9319109" y="88845"/>
            <a:ext cx="2743200" cy="7658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>
                <a:solidFill>
                  <a:schemeClr val="accent1"/>
                </a:solidFill>
                <a:latin typeface="Calibri"/>
                <a:ea typeface="Segoe UI"/>
                <a:cs typeface="Segoe UI"/>
              </a:rPr>
              <a:t>Kubeflow Pipelines</a:t>
            </a:r>
            <a:r>
              <a:rPr lang="en-US" sz="2400">
                <a:solidFill>
                  <a:schemeClr val="accent1"/>
                </a:solidFill>
                <a:latin typeface="Calibri"/>
                <a:ea typeface="Segoe UI"/>
                <a:cs typeface="Segoe UI"/>
              </a:rPr>
              <a:t>​</a:t>
            </a:r>
            <a:endParaRPr lang="en-US"/>
          </a:p>
          <a:p>
            <a:pPr algn="ctr">
              <a:lnSpc>
                <a:spcPts val="2550"/>
              </a:lnSpc>
            </a:pPr>
            <a:r>
              <a:rPr lang="en-GB" sz="1600">
                <a:solidFill>
                  <a:schemeClr val="accent1"/>
                </a:solidFill>
                <a:ea typeface="Calibri"/>
                <a:cs typeface="Segoe UI"/>
              </a:rPr>
              <a:t>Details view of task node</a:t>
            </a:r>
          </a:p>
        </p:txBody>
      </p:sp>
    </p:spTree>
    <p:extLst>
      <p:ext uri="{BB962C8B-B14F-4D97-AF65-F5344CB8AC3E}">
        <p14:creationId xmlns:p14="http://schemas.microsoft.com/office/powerpoint/2010/main" val="225001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1123A0C-5398-019F-D9A5-3614CBBEB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42" y="0"/>
            <a:ext cx="11229117" cy="6858000"/>
          </a:xfrm>
          <a:prstGeom prst="rect">
            <a:avLst/>
          </a:prstGeom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1BAFC0-C777-142A-E348-ADD62E717246}"/>
              </a:ext>
            </a:extLst>
          </p:cNvPr>
          <p:cNvSpPr/>
          <p:nvPr/>
        </p:nvSpPr>
        <p:spPr>
          <a:xfrm>
            <a:off x="8560378" y="5948402"/>
            <a:ext cx="3572696" cy="8403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>
              <a:solidFill>
                <a:schemeClr val="bg1">
                  <a:lumMod val="9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A7B9B-2D90-E903-F8F6-95995F63D576}"/>
              </a:ext>
            </a:extLst>
          </p:cNvPr>
          <p:cNvSpPr txBox="1"/>
          <p:nvPr/>
        </p:nvSpPr>
        <p:spPr>
          <a:xfrm>
            <a:off x="9305841" y="6019616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err="1">
                <a:solidFill>
                  <a:schemeClr val="accent6">
                    <a:lumMod val="76000"/>
                  </a:schemeClr>
                </a:solidFill>
                <a:latin typeface="Calibri"/>
                <a:cs typeface="Segoe UI"/>
              </a:rPr>
              <a:t>Kotaemon</a:t>
            </a:r>
            <a:endParaRPr lang="en-US">
              <a:solidFill>
                <a:schemeClr val="accent6">
                  <a:lumMod val="76000"/>
                </a:schemeClr>
              </a:solidFill>
              <a:ea typeface="Calibri"/>
              <a:cs typeface="Calibri"/>
            </a:endParaRPr>
          </a:p>
          <a:p>
            <a:pPr algn="ctr"/>
            <a:r>
              <a:rPr lang="en-GB" sz="1600">
                <a:solidFill>
                  <a:schemeClr val="accent6">
                    <a:lumMod val="76000"/>
                  </a:schemeClr>
                </a:solidFill>
                <a:latin typeface="Segoe UI"/>
                <a:ea typeface="Calibri"/>
                <a:cs typeface="Segoe UI"/>
              </a:rPr>
              <a:t>Reasoning settings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</p:txBody>
      </p:sp>
      <p:pic>
        <p:nvPicPr>
          <p:cNvPr id="9" name="Picture 8" descr="A logo of a flower&#10;&#10;AI-generated content may be incorrect.">
            <a:extLst>
              <a:ext uri="{FF2B5EF4-FFF2-40B4-BE49-F238E27FC236}">
                <a16:creationId xmlns:a16="http://schemas.microsoft.com/office/drawing/2014/main" id="{488600D1-83FC-9B18-9969-C0276659C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166" y="5986857"/>
            <a:ext cx="834637" cy="7634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47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5B096A-CD88-E7DA-8B40-2CB601F1A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2E8A6E-3677-A2D1-BD59-6E234ECA7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B282D7-677E-446B-EE90-4A3047BDB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704CC5-9808-07DF-C310-93D39ACAA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4BCE35-78E7-4F16-82A3-696C2173E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A8DB1-5A78-7FC9-5885-9945BE80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Kubeflow</a:t>
            </a:r>
            <a:endParaRPr lang="en-US" sz="4000" err="1">
              <a:solidFill>
                <a:srgbClr val="FFFFFF"/>
              </a:solidFill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521ABB6D-4FFD-F418-C1A9-196BEF5A3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148217-E814-BED2-5007-48BA415A2058}"/>
              </a:ext>
            </a:extLst>
          </p:cNvPr>
          <p:cNvSpPr txBox="1"/>
          <p:nvPr/>
        </p:nvSpPr>
        <p:spPr>
          <a:xfrm>
            <a:off x="1960318" y="1850522"/>
            <a:ext cx="841275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ea typeface="+mn-lt"/>
                <a:cs typeface="+mn-lt"/>
              </a:rPr>
              <a:t>Open-source </a:t>
            </a:r>
            <a:r>
              <a:rPr lang="en-GB" b="1">
                <a:ea typeface="+mn-lt"/>
                <a:cs typeface="+mn-lt"/>
              </a:rPr>
              <a:t>Machine Learning</a:t>
            </a:r>
            <a:r>
              <a:rPr lang="en-GB">
                <a:ea typeface="+mn-lt"/>
                <a:cs typeface="+mn-lt"/>
              </a:rPr>
              <a:t> platform built on </a:t>
            </a:r>
            <a:r>
              <a:rPr lang="en-GB" b="1">
                <a:ea typeface="+mn-lt"/>
                <a:cs typeface="+mn-lt"/>
              </a:rPr>
              <a:t>Kubernetes </a:t>
            </a:r>
            <a:r>
              <a:rPr lang="en-GB">
                <a:ea typeface="+mn-lt"/>
                <a:cs typeface="+mn-lt"/>
              </a:rPr>
              <a:t>providing a set of tools to manage the whole lifecycle of an </a:t>
            </a:r>
            <a:r>
              <a:rPr lang="en-GB" b="1">
                <a:ea typeface="+mn-lt"/>
                <a:cs typeface="+mn-lt"/>
              </a:rPr>
              <a:t>ML solution</a:t>
            </a:r>
            <a:r>
              <a:rPr lang="en-GB">
                <a:ea typeface="+mn-lt"/>
                <a:cs typeface="+mn-lt"/>
              </a:rPr>
              <a:t>. </a:t>
            </a:r>
            <a:endParaRPr lang="en-US"/>
          </a:p>
          <a:p>
            <a:pPr marL="742950" lvl="1" indent="-285750">
              <a:buFont typeface="Courier New"/>
              <a:buChar char="o"/>
            </a:pPr>
            <a:endParaRPr lang="en-GB">
              <a:ea typeface="+mn-lt"/>
              <a:cs typeface="+mn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55D754-3AC5-ECA9-05E4-80C8B38D0A0B}"/>
              </a:ext>
            </a:extLst>
          </p:cNvPr>
          <p:cNvGrpSpPr/>
          <p:nvPr/>
        </p:nvGrpSpPr>
        <p:grpSpPr>
          <a:xfrm>
            <a:off x="7082867" y="3038910"/>
            <a:ext cx="1578116" cy="588503"/>
            <a:chOff x="507131" y="104715"/>
            <a:chExt cx="1578116" cy="58850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010E6EE-30F5-A841-F475-E8911A520BAC}"/>
                </a:ext>
              </a:extLst>
            </p:cNvPr>
            <p:cNvSpPr/>
            <p:nvPr/>
          </p:nvSpPr>
          <p:spPr>
            <a:xfrm>
              <a:off x="507131" y="105667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6279F5-3A1B-77E9-41EA-040FBD77DF3E}"/>
                </a:ext>
              </a:extLst>
            </p:cNvPr>
            <p:cNvSpPr txBox="1"/>
            <p:nvPr/>
          </p:nvSpPr>
          <p:spPr>
            <a:xfrm>
              <a:off x="983582" y="108443"/>
              <a:ext cx="110166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2"/>
                  </a:solidFill>
                  <a:ea typeface="Calibri"/>
                  <a:cs typeface="Calibri"/>
                </a:rPr>
                <a:t>Kubeflow Notebooks</a:t>
              </a:r>
            </a:p>
          </p:txBody>
        </p:sp>
        <p:pic>
          <p:nvPicPr>
            <p:cNvPr id="27" name="Picture 26" descr="File:Jupyter logo.svg - Wikipedia">
              <a:extLst>
                <a:ext uri="{FF2B5EF4-FFF2-40B4-BE49-F238E27FC236}">
                  <a16:creationId xmlns:a16="http://schemas.microsoft.com/office/drawing/2014/main" id="{FF706F68-33DD-DE5B-47DD-8F3863959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213" y="104715"/>
              <a:ext cx="485686" cy="55316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3AEB28-6F44-B2AF-5156-A4BFC173E171}"/>
              </a:ext>
            </a:extLst>
          </p:cNvPr>
          <p:cNvGrpSpPr/>
          <p:nvPr/>
        </p:nvGrpSpPr>
        <p:grpSpPr>
          <a:xfrm>
            <a:off x="7081236" y="3737143"/>
            <a:ext cx="1571713" cy="587552"/>
            <a:chOff x="469893" y="2503608"/>
            <a:chExt cx="1571713" cy="58755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66376CD-7177-1589-DC3A-1A1CD6DB874B}"/>
                </a:ext>
              </a:extLst>
            </p:cNvPr>
            <p:cNvSpPr/>
            <p:nvPr/>
          </p:nvSpPr>
          <p:spPr>
            <a:xfrm>
              <a:off x="469893" y="2503608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B06A34-1302-1631-07AE-60F4B02B0FA5}"/>
                </a:ext>
              </a:extLst>
            </p:cNvPr>
            <p:cNvSpPr txBox="1"/>
            <p:nvPr/>
          </p:nvSpPr>
          <p:spPr>
            <a:xfrm>
              <a:off x="1035991" y="2506385"/>
              <a:ext cx="100561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1"/>
                  </a:solidFill>
                  <a:ea typeface="Calibri"/>
                  <a:cs typeface="Calibri"/>
                </a:rPr>
                <a:t>Kubeflow Trainer</a:t>
              </a:r>
            </a:p>
          </p:txBody>
        </p:sp>
        <p:pic>
          <p:nvPicPr>
            <p:cNvPr id="32" name="Picture 31" descr="A blue hexagon with white circles and dots&#10;&#10;AI-generated content may be incorrect.">
              <a:extLst>
                <a:ext uri="{FF2B5EF4-FFF2-40B4-BE49-F238E27FC236}">
                  <a16:creationId xmlns:a16="http://schemas.microsoft.com/office/drawing/2014/main" id="{00267CDD-88CE-2427-967C-F845D574F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625" y="2532181"/>
              <a:ext cx="524144" cy="50731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E49F2B9-FA27-55A8-1A8B-0CFED66D73CB}"/>
              </a:ext>
            </a:extLst>
          </p:cNvPr>
          <p:cNvGrpSpPr/>
          <p:nvPr/>
        </p:nvGrpSpPr>
        <p:grpSpPr>
          <a:xfrm>
            <a:off x="7081526" y="4450559"/>
            <a:ext cx="1566728" cy="587551"/>
            <a:chOff x="460325" y="4008248"/>
            <a:chExt cx="1566728" cy="587551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3851B8F-C3CD-09CA-7A47-2A6527B5BCDD}"/>
                </a:ext>
              </a:extLst>
            </p:cNvPr>
            <p:cNvSpPr/>
            <p:nvPr/>
          </p:nvSpPr>
          <p:spPr>
            <a:xfrm>
              <a:off x="460325" y="4008248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727E26-A6CB-118F-36A5-479A44E1485B}"/>
                </a:ext>
              </a:extLst>
            </p:cNvPr>
            <p:cNvSpPr txBox="1"/>
            <p:nvPr/>
          </p:nvSpPr>
          <p:spPr>
            <a:xfrm>
              <a:off x="1019301" y="4011024"/>
              <a:ext cx="941522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1"/>
                  </a:solidFill>
                  <a:ea typeface="Calibri"/>
                  <a:cs typeface="Calibri"/>
                </a:rPr>
                <a:t>Model Registry</a:t>
              </a:r>
              <a:endParaRPr lang="en-US" sz="1600">
                <a:solidFill>
                  <a:schemeClr val="accent1"/>
                </a:solidFill>
                <a:ea typeface="Calibri" panose="020F0502020204030204"/>
                <a:cs typeface="Calibri" panose="020F0502020204030204"/>
              </a:endParaRPr>
            </a:p>
          </p:txBody>
        </p:sp>
        <p:pic>
          <p:nvPicPr>
            <p:cNvPr id="37" name="Picture 36" descr="A blue and black geometrical object&#10;&#10;AI-generated content may be incorrect.">
              <a:extLst>
                <a:ext uri="{FF2B5EF4-FFF2-40B4-BE49-F238E27FC236}">
                  <a16:creationId xmlns:a16="http://schemas.microsoft.com/office/drawing/2014/main" id="{6C267964-7709-926A-1EB8-075D3340A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041" y="4026857"/>
              <a:ext cx="549777" cy="506916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3EDF2CC-7A0C-BBF1-876C-B4069C2FE53A}"/>
              </a:ext>
            </a:extLst>
          </p:cNvPr>
          <p:cNvGrpSpPr/>
          <p:nvPr/>
        </p:nvGrpSpPr>
        <p:grpSpPr>
          <a:xfrm>
            <a:off x="5188160" y="5089341"/>
            <a:ext cx="1719161" cy="718915"/>
            <a:chOff x="317094" y="6017987"/>
            <a:chExt cx="1719161" cy="71891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D82A973-CF0E-843D-C9F7-DA255C76EB2D}"/>
                </a:ext>
              </a:extLst>
            </p:cNvPr>
            <p:cNvSpPr/>
            <p:nvPr/>
          </p:nvSpPr>
          <p:spPr>
            <a:xfrm>
              <a:off x="469527" y="6097292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 descr="A blue hexagon with white text and a graph&#10;&#10;AI-generated content may be incorrect.">
              <a:extLst>
                <a:ext uri="{FF2B5EF4-FFF2-40B4-BE49-F238E27FC236}">
                  <a16:creationId xmlns:a16="http://schemas.microsoft.com/office/drawing/2014/main" id="{21956534-A8B1-0EF6-23D6-73FDDF740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094" y="6017987"/>
              <a:ext cx="933004" cy="71891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810D61D-1749-1A36-9462-C845D7AB526C}"/>
                </a:ext>
              </a:extLst>
            </p:cNvPr>
            <p:cNvSpPr txBox="1"/>
            <p:nvPr/>
          </p:nvSpPr>
          <p:spPr>
            <a:xfrm>
              <a:off x="1112453" y="6190476"/>
              <a:ext cx="85757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>
                  <a:solidFill>
                    <a:schemeClr val="accent1"/>
                  </a:solidFill>
                  <a:ea typeface="Calibri"/>
                  <a:cs typeface="Calibri"/>
                </a:rPr>
                <a:t>KServe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AD4E0C7-56C1-5860-0771-58D45EE6ADB7}"/>
              </a:ext>
            </a:extLst>
          </p:cNvPr>
          <p:cNvGrpSpPr/>
          <p:nvPr/>
        </p:nvGrpSpPr>
        <p:grpSpPr>
          <a:xfrm>
            <a:off x="5339339" y="3037997"/>
            <a:ext cx="1607321" cy="587551"/>
            <a:chOff x="460325" y="4008248"/>
            <a:chExt cx="1607321" cy="587551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D13F7F5-4126-19A9-D775-3C43DD3C79DE}"/>
                </a:ext>
              </a:extLst>
            </p:cNvPr>
            <p:cNvSpPr/>
            <p:nvPr/>
          </p:nvSpPr>
          <p:spPr>
            <a:xfrm>
              <a:off x="460325" y="4008248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D119BE-DA1D-75CA-BFB7-2386A3BC7F78}"/>
                </a:ext>
              </a:extLst>
            </p:cNvPr>
            <p:cNvSpPr txBox="1"/>
            <p:nvPr/>
          </p:nvSpPr>
          <p:spPr>
            <a:xfrm>
              <a:off x="962329" y="4011024"/>
              <a:ext cx="1105317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1"/>
                  </a:solidFill>
                  <a:ea typeface="Calibri"/>
                  <a:cs typeface="Calibri"/>
                </a:rPr>
                <a:t>Central Dashboard</a:t>
              </a:r>
            </a:p>
          </p:txBody>
        </p:sp>
        <p:pic>
          <p:nvPicPr>
            <p:cNvPr id="48" name="Picture 47" descr="A blue and black geometrical object&#10;&#10;AI-generated content may be incorrect.">
              <a:extLst>
                <a:ext uri="{FF2B5EF4-FFF2-40B4-BE49-F238E27FC236}">
                  <a16:creationId xmlns:a16="http://schemas.microsoft.com/office/drawing/2014/main" id="{6C4D192D-C4FB-34B6-4762-F0B23A4B9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041" y="4026857"/>
              <a:ext cx="549777" cy="50691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6938EFE-19B7-118A-BD26-F719EE7EEEB9}"/>
              </a:ext>
            </a:extLst>
          </p:cNvPr>
          <p:cNvGrpSpPr/>
          <p:nvPr/>
        </p:nvGrpSpPr>
        <p:grpSpPr>
          <a:xfrm>
            <a:off x="5341205" y="3739146"/>
            <a:ext cx="1566728" cy="587551"/>
            <a:chOff x="460325" y="4008248"/>
            <a:chExt cx="1566728" cy="587551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4706275-9B2C-D047-9347-31F56D09BC03}"/>
                </a:ext>
              </a:extLst>
            </p:cNvPr>
            <p:cNvSpPr/>
            <p:nvPr/>
          </p:nvSpPr>
          <p:spPr>
            <a:xfrm>
              <a:off x="460325" y="4008248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9A9684C-2214-EF7E-EBDC-98C26C782008}"/>
                </a:ext>
              </a:extLst>
            </p:cNvPr>
            <p:cNvSpPr txBox="1"/>
            <p:nvPr/>
          </p:nvSpPr>
          <p:spPr>
            <a:xfrm>
              <a:off x="1019301" y="4011024"/>
              <a:ext cx="100561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1"/>
                  </a:solidFill>
                  <a:ea typeface="Calibri"/>
                  <a:cs typeface="Calibri"/>
                </a:rPr>
                <a:t>Kubeflow Pipelines</a:t>
              </a:r>
            </a:p>
          </p:txBody>
        </p:sp>
        <p:pic>
          <p:nvPicPr>
            <p:cNvPr id="52" name="Picture 51" descr="A blue and black geometrical object&#10;&#10;AI-generated content may be incorrect.">
              <a:extLst>
                <a:ext uri="{FF2B5EF4-FFF2-40B4-BE49-F238E27FC236}">
                  <a16:creationId xmlns:a16="http://schemas.microsoft.com/office/drawing/2014/main" id="{A371F0BC-4E63-09D8-39A8-DFD925359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041" y="4026857"/>
              <a:ext cx="549777" cy="506916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D1D7C1-8357-CE2C-A1FB-85F5FC975A8D}"/>
              </a:ext>
            </a:extLst>
          </p:cNvPr>
          <p:cNvGrpSpPr/>
          <p:nvPr/>
        </p:nvGrpSpPr>
        <p:grpSpPr>
          <a:xfrm>
            <a:off x="5341203" y="4452671"/>
            <a:ext cx="1566728" cy="587551"/>
            <a:chOff x="1371875" y="4549479"/>
            <a:chExt cx="1566728" cy="587551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CAE51467-0BAB-B46A-BA64-D4345093A8B3}"/>
                </a:ext>
              </a:extLst>
            </p:cNvPr>
            <p:cNvSpPr/>
            <p:nvPr/>
          </p:nvSpPr>
          <p:spPr>
            <a:xfrm>
              <a:off x="1371875" y="4549479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ADB5096-59D1-9E94-2CFE-22C7AE1B05B2}"/>
                </a:ext>
              </a:extLst>
            </p:cNvPr>
            <p:cNvSpPr txBox="1"/>
            <p:nvPr/>
          </p:nvSpPr>
          <p:spPr>
            <a:xfrm>
              <a:off x="1930851" y="4552255"/>
              <a:ext cx="100561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1"/>
                  </a:solidFill>
                  <a:ea typeface="Calibri"/>
                  <a:cs typeface="Calibri"/>
                </a:rPr>
                <a:t>Kubeflow Katib</a:t>
              </a:r>
            </a:p>
          </p:txBody>
        </p:sp>
        <p:pic>
          <p:nvPicPr>
            <p:cNvPr id="58" name="Picture 57" descr="A blue hexagon with a white object on it&#10;&#10;AI-generated content may be incorrect.">
              <a:extLst>
                <a:ext uri="{FF2B5EF4-FFF2-40B4-BE49-F238E27FC236}">
                  <a16:creationId xmlns:a16="http://schemas.microsoft.com/office/drawing/2014/main" id="{B19139E8-7A0C-AA2D-E91B-E48EAB07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4820" y="4560903"/>
              <a:ext cx="560312" cy="52526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610318D3-150F-B1D8-D7C9-0D04AD9C7D23}"/>
              </a:ext>
            </a:extLst>
          </p:cNvPr>
          <p:cNvSpPr txBox="1"/>
          <p:nvPr/>
        </p:nvSpPr>
        <p:spPr>
          <a:xfrm>
            <a:off x="1588997" y="432747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>
                <a:ea typeface="Calibri"/>
                <a:cs typeface="Calibri"/>
              </a:rPr>
              <a:t>Ecosystem</a:t>
            </a:r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8C63322-BE32-60AF-4EF2-87E6207A0A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8274" y="3868480"/>
            <a:ext cx="2241177" cy="5896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F33092E-D7D2-5935-60A8-5330DCDFD3EF}"/>
              </a:ext>
            </a:extLst>
          </p:cNvPr>
          <p:cNvGrpSpPr/>
          <p:nvPr/>
        </p:nvGrpSpPr>
        <p:grpSpPr>
          <a:xfrm>
            <a:off x="6981780" y="5050150"/>
            <a:ext cx="1671583" cy="798562"/>
            <a:chOff x="9979130" y="5045103"/>
            <a:chExt cx="1671583" cy="79856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B297EFE-4C1A-62CC-3913-D72151C40B86}"/>
                </a:ext>
              </a:extLst>
            </p:cNvPr>
            <p:cNvSpPr/>
            <p:nvPr/>
          </p:nvSpPr>
          <p:spPr>
            <a:xfrm>
              <a:off x="10083985" y="5165191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CA4CDF-EEC7-E3EE-C242-93BC888B2C3E}"/>
                </a:ext>
              </a:extLst>
            </p:cNvPr>
            <p:cNvSpPr txBox="1"/>
            <p:nvPr/>
          </p:nvSpPr>
          <p:spPr>
            <a:xfrm>
              <a:off x="10650082" y="5153725"/>
              <a:ext cx="95576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0000"/>
                  </a:solidFill>
                  <a:ea typeface="Calibri"/>
                  <a:cs typeface="Calibri"/>
                </a:rPr>
                <a:t>Object</a:t>
              </a: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ea typeface="Calibri"/>
                  <a:cs typeface="Calibri"/>
                </a:rPr>
                <a:t>Store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5BC86BB-D473-A740-3DB4-43B01C3F2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979130" y="5045103"/>
              <a:ext cx="875530" cy="79856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B4468A-8EA5-4FFB-DA80-CAA3900A4DC0}"/>
              </a:ext>
            </a:extLst>
          </p:cNvPr>
          <p:cNvGrpSpPr/>
          <p:nvPr/>
        </p:nvGrpSpPr>
        <p:grpSpPr>
          <a:xfrm>
            <a:off x="8798964" y="3039718"/>
            <a:ext cx="1571713" cy="587552"/>
            <a:chOff x="469893" y="2503608"/>
            <a:chExt cx="1571713" cy="58755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F049E25-9AB9-7257-7709-8D9FB6D63B9E}"/>
                </a:ext>
              </a:extLst>
            </p:cNvPr>
            <p:cNvSpPr/>
            <p:nvPr/>
          </p:nvSpPr>
          <p:spPr>
            <a:xfrm>
              <a:off x="469893" y="2503608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36C35C-AA6A-9C37-4B1A-B849834D0791}"/>
                </a:ext>
              </a:extLst>
            </p:cNvPr>
            <p:cNvSpPr txBox="1"/>
            <p:nvPr/>
          </p:nvSpPr>
          <p:spPr>
            <a:xfrm>
              <a:off x="1035991" y="2506385"/>
              <a:ext cx="100561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1"/>
                  </a:solidFill>
                  <a:ea typeface="Calibri"/>
                  <a:cs typeface="Calibri"/>
                </a:rPr>
                <a:t>MPI</a:t>
              </a:r>
            </a:p>
            <a:p>
              <a:pPr algn="ctr"/>
              <a:r>
                <a:rPr lang="en-GB" sz="1600">
                  <a:solidFill>
                    <a:schemeClr val="accent1"/>
                  </a:solidFill>
                  <a:ea typeface="Calibri"/>
                  <a:cs typeface="Calibri"/>
                </a:rPr>
                <a:t>Operator</a:t>
              </a:r>
            </a:p>
          </p:txBody>
        </p:sp>
        <p:pic>
          <p:nvPicPr>
            <p:cNvPr id="15" name="Picture 14" descr="A blue hexagon with white circles and dots&#10;&#10;AI-generated content may be incorrect.">
              <a:extLst>
                <a:ext uri="{FF2B5EF4-FFF2-40B4-BE49-F238E27FC236}">
                  <a16:creationId xmlns:a16="http://schemas.microsoft.com/office/drawing/2014/main" id="{EAAEB145-6341-90EE-02CE-49EFE2B2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625" y="2522021"/>
              <a:ext cx="524144" cy="50731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66DAD1-B46D-DB08-2449-02CC2F32584D}"/>
              </a:ext>
            </a:extLst>
          </p:cNvPr>
          <p:cNvGrpSpPr/>
          <p:nvPr/>
        </p:nvGrpSpPr>
        <p:grpSpPr>
          <a:xfrm>
            <a:off x="8800595" y="4456556"/>
            <a:ext cx="1578116" cy="587551"/>
            <a:chOff x="507131" y="105667"/>
            <a:chExt cx="1578116" cy="58755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A0272B6-F1F5-ECF2-807C-62A00E446258}"/>
                </a:ext>
              </a:extLst>
            </p:cNvPr>
            <p:cNvSpPr/>
            <p:nvPr/>
          </p:nvSpPr>
          <p:spPr>
            <a:xfrm>
              <a:off x="507131" y="105667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45DDA1-31C0-1E33-9168-68587CA2BDAE}"/>
                </a:ext>
              </a:extLst>
            </p:cNvPr>
            <p:cNvSpPr txBox="1"/>
            <p:nvPr/>
          </p:nvSpPr>
          <p:spPr>
            <a:xfrm>
              <a:off x="983582" y="108443"/>
              <a:ext cx="110166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2"/>
                  </a:solidFill>
                  <a:ea typeface="Calibri"/>
                  <a:cs typeface="Calibri"/>
                </a:rPr>
                <a:t>Spark</a:t>
              </a:r>
            </a:p>
            <a:p>
              <a:pPr algn="ctr"/>
              <a:r>
                <a:rPr lang="en-GB" sz="1600">
                  <a:solidFill>
                    <a:schemeClr val="accent2"/>
                  </a:solidFill>
                  <a:ea typeface="Calibri"/>
                  <a:cs typeface="Calibri"/>
                </a:rPr>
                <a:t>Operator</a:t>
              </a:r>
              <a:endParaRPr lang="en-GB"/>
            </a:p>
          </p:txBody>
        </p:sp>
      </p:grpSp>
      <p:pic>
        <p:nvPicPr>
          <p:cNvPr id="39" name="Picture 38" descr="A star with a black center&#10;&#10;AI-generated content may be incorrect.">
            <a:extLst>
              <a:ext uri="{FF2B5EF4-FFF2-40B4-BE49-F238E27FC236}">
                <a16:creationId xmlns:a16="http://schemas.microsoft.com/office/drawing/2014/main" id="{8F4D4FF7-17B6-16B0-DCB8-838FF3A8BB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63413" y="4464740"/>
            <a:ext cx="525567" cy="532687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ED8D028-31CC-899A-09A5-97F7BD50F124}"/>
              </a:ext>
            </a:extLst>
          </p:cNvPr>
          <p:cNvGrpSpPr/>
          <p:nvPr/>
        </p:nvGrpSpPr>
        <p:grpSpPr>
          <a:xfrm>
            <a:off x="8800594" y="5154462"/>
            <a:ext cx="1578116" cy="587551"/>
            <a:chOff x="507131" y="105667"/>
            <a:chExt cx="1578116" cy="587551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8DFCE9ED-4AEA-EFEF-70E2-A02AD8F9EE56}"/>
                </a:ext>
              </a:extLst>
            </p:cNvPr>
            <p:cNvSpPr/>
            <p:nvPr/>
          </p:nvSpPr>
          <p:spPr>
            <a:xfrm>
              <a:off x="507131" y="105667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BCDFAF6-4963-3A41-D253-508DB0F50736}"/>
                </a:ext>
              </a:extLst>
            </p:cNvPr>
            <p:cNvSpPr txBox="1"/>
            <p:nvPr/>
          </p:nvSpPr>
          <p:spPr>
            <a:xfrm>
              <a:off x="983582" y="108443"/>
              <a:ext cx="110166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2"/>
                  </a:solidFill>
                  <a:ea typeface="Calibri"/>
                  <a:cs typeface="Calibri"/>
                </a:rPr>
                <a:t>Tensor-board</a:t>
              </a:r>
              <a:endParaRPr lang="en-US">
                <a:solidFill>
                  <a:schemeClr val="accent2"/>
                </a:solidFill>
                <a:ea typeface="Calibri" panose="020F0502020204030204"/>
                <a:cs typeface="Calibri" panose="020F0502020204030204"/>
              </a:endParaRPr>
            </a:p>
          </p:txBody>
        </p:sp>
      </p:grpSp>
      <p:pic>
        <p:nvPicPr>
          <p:cNvPr id="44" name="Picture 43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E32A0A40-03CC-1056-CE1E-25DEC2F2D1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1164" y="5184448"/>
            <a:ext cx="398250" cy="477142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6C7429C2-D7CC-5482-BAE4-8EE8F3185103}"/>
              </a:ext>
            </a:extLst>
          </p:cNvPr>
          <p:cNvGrpSpPr/>
          <p:nvPr/>
        </p:nvGrpSpPr>
        <p:grpSpPr>
          <a:xfrm>
            <a:off x="8798963" y="3737624"/>
            <a:ext cx="1571713" cy="587552"/>
            <a:chOff x="469893" y="2503608"/>
            <a:chExt cx="1571713" cy="587552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1E720F2F-A6F5-5701-4145-75A079E80A87}"/>
                </a:ext>
              </a:extLst>
            </p:cNvPr>
            <p:cNvSpPr/>
            <p:nvPr/>
          </p:nvSpPr>
          <p:spPr>
            <a:xfrm>
              <a:off x="469893" y="2503608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BDD273E-94DB-C79C-03F0-DD99A3B9F743}"/>
                </a:ext>
              </a:extLst>
            </p:cNvPr>
            <p:cNvSpPr txBox="1"/>
            <p:nvPr/>
          </p:nvSpPr>
          <p:spPr>
            <a:xfrm>
              <a:off x="1035991" y="2506385"/>
              <a:ext cx="100561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1"/>
                  </a:solidFill>
                  <a:ea typeface="Calibri"/>
                  <a:cs typeface="Calibri"/>
                </a:rPr>
                <a:t>Ray</a:t>
              </a:r>
            </a:p>
            <a:p>
              <a:pPr algn="ctr"/>
              <a:r>
                <a:rPr lang="en-GB" sz="1600">
                  <a:solidFill>
                    <a:schemeClr val="accent1"/>
                  </a:solidFill>
                  <a:ea typeface="Calibri"/>
                  <a:cs typeface="Calibri"/>
                </a:rPr>
                <a:t>Train</a:t>
              </a:r>
              <a:endParaRPr lang="en-GB"/>
            </a:p>
          </p:txBody>
        </p:sp>
      </p:grpSp>
      <p:sp>
        <p:nvSpPr>
          <p:cNvPr id="66" name="Left Brace 65">
            <a:extLst>
              <a:ext uri="{FF2B5EF4-FFF2-40B4-BE49-F238E27FC236}">
                <a16:creationId xmlns:a16="http://schemas.microsoft.com/office/drawing/2014/main" id="{C5AFD848-0E22-FFA5-95BD-6233756F3097}"/>
              </a:ext>
            </a:extLst>
          </p:cNvPr>
          <p:cNvSpPr/>
          <p:nvPr/>
        </p:nvSpPr>
        <p:spPr>
          <a:xfrm>
            <a:off x="4498721" y="3021159"/>
            <a:ext cx="230910" cy="2781008"/>
          </a:xfrm>
          <a:prstGeom prst="lef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Picture 66" descr="A blue and black logo&#10;&#10;AI-generated content may be incorrect.">
            <a:extLst>
              <a:ext uri="{FF2B5EF4-FFF2-40B4-BE49-F238E27FC236}">
                <a16:creationId xmlns:a16="http://schemas.microsoft.com/office/drawing/2014/main" id="{03B6CD46-0F5D-95AE-77EA-CEED16F516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84364" y="3696056"/>
            <a:ext cx="726394" cy="64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86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F4512A3-F475-F373-845B-0594A19B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90"/>
            <a:ext cx="12192000" cy="6796019"/>
          </a:xfrm>
          <a:prstGeom prst="rect">
            <a:avLst/>
          </a:prstGeom>
          <a:ln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44A1F0-5B23-A6C7-9668-3304C1E9F304}"/>
              </a:ext>
            </a:extLst>
          </p:cNvPr>
          <p:cNvSpPr/>
          <p:nvPr/>
        </p:nvSpPr>
        <p:spPr>
          <a:xfrm>
            <a:off x="8560378" y="49047"/>
            <a:ext cx="3572696" cy="8403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>
              <a:solidFill>
                <a:schemeClr val="bg1">
                  <a:lumMod val="9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8C45-76E7-A904-CF65-9165D8DE9771}"/>
              </a:ext>
            </a:extLst>
          </p:cNvPr>
          <p:cNvSpPr txBox="1"/>
          <p:nvPr/>
        </p:nvSpPr>
        <p:spPr>
          <a:xfrm>
            <a:off x="9305841" y="120261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err="1">
                <a:solidFill>
                  <a:schemeClr val="accent6">
                    <a:lumMod val="76000"/>
                  </a:schemeClr>
                </a:solidFill>
                <a:latin typeface="Calibri"/>
                <a:cs typeface="Segoe UI"/>
              </a:rPr>
              <a:t>Kotaemon</a:t>
            </a:r>
            <a:endParaRPr lang="en-US">
              <a:solidFill>
                <a:schemeClr val="accent6">
                  <a:lumMod val="76000"/>
                </a:schemeClr>
              </a:solidFill>
              <a:ea typeface="Calibri"/>
              <a:cs typeface="Calibri"/>
            </a:endParaRPr>
          </a:p>
          <a:p>
            <a:pPr algn="ctr"/>
            <a:r>
              <a:rPr lang="en-GB" sz="1600">
                <a:solidFill>
                  <a:schemeClr val="accent6">
                    <a:lumMod val="76000"/>
                  </a:schemeClr>
                </a:solidFill>
                <a:latin typeface="Segoe UI"/>
                <a:ea typeface="Calibri"/>
                <a:cs typeface="Segoe UI"/>
              </a:rPr>
              <a:t>Full Picture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48C94-98BB-AAAE-F75E-427B29607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166" y="87502"/>
            <a:ext cx="834637" cy="7634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84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625BD260-ADAB-AD25-63F2-A2F5AFEAD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314"/>
            <a:ext cx="12192000" cy="6255373"/>
          </a:xfrm>
          <a:prstGeom prst="rect">
            <a:avLst/>
          </a:prstGeom>
          <a:ln w="6350">
            <a:solidFill>
              <a:srgbClr val="4472C4"/>
            </a:solidFill>
          </a:ln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238DE88-F65A-056B-DF9F-88BBA2DDB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893" y="2128837"/>
            <a:ext cx="5581650" cy="2600325"/>
          </a:xfrm>
          <a:prstGeom prst="rect">
            <a:avLst/>
          </a:prstGeom>
          <a:ln>
            <a:noFill/>
          </a:ln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911C9692-C6FF-AC1A-8EE7-A85DD78AD99A}"/>
              </a:ext>
            </a:extLst>
          </p:cNvPr>
          <p:cNvSpPr/>
          <p:nvPr/>
        </p:nvSpPr>
        <p:spPr>
          <a:xfrm rot="10800000">
            <a:off x="2390758" y="1440187"/>
            <a:ext cx="173940" cy="3991662"/>
          </a:xfrm>
          <a:prstGeom prst="lef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8B2E5B2-3723-55C9-9A66-821D94368BB0}"/>
              </a:ext>
            </a:extLst>
          </p:cNvPr>
          <p:cNvSpPr/>
          <p:nvPr/>
        </p:nvSpPr>
        <p:spPr>
          <a:xfrm rot="10800000">
            <a:off x="9953127" y="2240607"/>
            <a:ext cx="135521" cy="238441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5DA99D-CCB6-B248-853D-7DB6729D5DA5}"/>
              </a:ext>
            </a:extLst>
          </p:cNvPr>
          <p:cNvSpPr txBox="1"/>
          <p:nvPr/>
        </p:nvSpPr>
        <p:spPr>
          <a:xfrm>
            <a:off x="2568884" y="3107964"/>
            <a:ext cx="15528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  <a:ea typeface="Calibri" panose="020F0502020204030204"/>
                <a:cs typeface="Calibri" panose="020F0502020204030204"/>
              </a:rPr>
              <a:t>Kubeflow</a:t>
            </a:r>
          </a:p>
          <a:p>
            <a:pPr algn="ctr"/>
            <a:r>
              <a:rPr lang="en-GB" b="1">
                <a:solidFill>
                  <a:schemeClr val="accent1"/>
                </a:solidFill>
                <a:ea typeface="Calibri" panose="020F0502020204030204"/>
                <a:cs typeface="Calibri" panose="020F0502020204030204"/>
              </a:rPr>
              <a:t>components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0D7030-A498-40E4-EA07-9E525795AAF3}"/>
              </a:ext>
            </a:extLst>
          </p:cNvPr>
          <p:cNvSpPr txBox="1"/>
          <p:nvPr/>
        </p:nvSpPr>
        <p:spPr>
          <a:xfrm>
            <a:off x="10022396" y="3114366"/>
            <a:ext cx="1552834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  <a:ea typeface="Calibri" panose="020F0502020204030204"/>
                <a:cs typeface="Calibri" panose="020F0502020204030204"/>
              </a:rPr>
              <a:t>DEX</a:t>
            </a:r>
            <a:endParaRPr lang="en-US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GB" sz="1600" b="1">
                <a:solidFill>
                  <a:schemeClr val="accent1"/>
                </a:solidFill>
                <a:ea typeface="Calibri"/>
                <a:cs typeface="Calibri"/>
              </a:rPr>
              <a:t>OIDC Provider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F1F2B56-42DB-F83E-F377-C6BC9513C8AD}"/>
              </a:ext>
            </a:extLst>
          </p:cNvPr>
          <p:cNvSpPr/>
          <p:nvPr/>
        </p:nvSpPr>
        <p:spPr>
          <a:xfrm rot="16200000">
            <a:off x="3159163" y="217145"/>
            <a:ext cx="167537" cy="122541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705CB8-807D-1B1F-9FC4-9C4E5BCF07F4}"/>
              </a:ext>
            </a:extLst>
          </p:cNvPr>
          <p:cNvSpPr txBox="1"/>
          <p:nvPr/>
        </p:nvSpPr>
        <p:spPr>
          <a:xfrm>
            <a:off x="2479236" y="918013"/>
            <a:ext cx="155283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>
                <a:solidFill>
                  <a:schemeClr val="accent1"/>
                </a:solidFill>
                <a:ea typeface="Calibri" panose="020F0502020204030204"/>
                <a:cs typeface="Calibri" panose="020F0502020204030204"/>
              </a:rPr>
              <a:t>Multi-tenant</a:t>
            </a:r>
            <a:endParaRPr lang="en-US" sz="160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9747CA-AEC0-FA02-4D31-5ADE5D79E324}"/>
              </a:ext>
            </a:extLst>
          </p:cNvPr>
          <p:cNvSpPr/>
          <p:nvPr/>
        </p:nvSpPr>
        <p:spPr>
          <a:xfrm>
            <a:off x="8548087" y="5942257"/>
            <a:ext cx="3572696" cy="8403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>
              <a:solidFill>
                <a:schemeClr val="bg1">
                  <a:lumMod val="9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D8A9A-365D-46F1-AEE5-9A4C4464CDB1}"/>
              </a:ext>
            </a:extLst>
          </p:cNvPr>
          <p:cNvSpPr txBox="1"/>
          <p:nvPr/>
        </p:nvSpPr>
        <p:spPr>
          <a:xfrm>
            <a:off x="9293550" y="6013471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GB" sz="2400" baseline="0" dirty="0">
                <a:solidFill>
                  <a:schemeClr val="accent1"/>
                </a:solidFill>
                <a:latin typeface="Calibri"/>
                <a:ea typeface="Segoe UI"/>
                <a:cs typeface="Segoe UI"/>
              </a:rPr>
              <a:t>Central Dashboard</a:t>
            </a:r>
            <a:r>
              <a:rPr lang="en-US" sz="2400" dirty="0">
                <a:solidFill>
                  <a:schemeClr val="accent1"/>
                </a:solidFill>
                <a:latin typeface="Calibri"/>
                <a:ea typeface="Segoe UI"/>
                <a:cs typeface="Segoe UI"/>
              </a:rPr>
              <a:t>​</a:t>
            </a:r>
            <a:endParaRPr lang="en-US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GB" sz="1400" baseline="0" dirty="0">
                <a:solidFill>
                  <a:schemeClr val="accent1"/>
                </a:solidFill>
                <a:latin typeface="Calibri"/>
                <a:ea typeface="Segoe UI"/>
                <a:cs typeface="Segoe UI"/>
              </a:rPr>
              <a:t>Side menu </a:t>
            </a:r>
            <a:r>
              <a:rPr lang="en-GB" sz="1400" dirty="0">
                <a:solidFill>
                  <a:schemeClr val="accent1"/>
                </a:solidFill>
                <a:latin typeface="Calibri"/>
                <a:ea typeface="Segoe UI"/>
                <a:cs typeface="Segoe UI"/>
              </a:rPr>
              <a:t>/ Tenants /</a:t>
            </a:r>
            <a:r>
              <a:rPr lang="en-GB" sz="1400" baseline="0" dirty="0">
                <a:solidFill>
                  <a:schemeClr val="accent1"/>
                </a:solidFill>
                <a:latin typeface="Calibri"/>
                <a:ea typeface="Segoe UI"/>
                <a:cs typeface="Segoe UI"/>
              </a:rPr>
              <a:t> </a:t>
            </a:r>
            <a:r>
              <a:rPr lang="en-GB" sz="1400" dirty="0">
                <a:solidFill>
                  <a:schemeClr val="accent1"/>
                </a:solidFill>
                <a:latin typeface="Calibri"/>
                <a:ea typeface="Segoe UI"/>
                <a:cs typeface="Segoe UI"/>
              </a:rPr>
              <a:t>AuthN</a:t>
            </a:r>
            <a:r>
              <a:rPr lang="en-US" sz="1600" dirty="0">
                <a:solidFill>
                  <a:schemeClr val="accent1"/>
                </a:solidFill>
                <a:latin typeface="Calibri"/>
                <a:ea typeface="Segoe UI"/>
                <a:cs typeface="Segoe UI"/>
              </a:rPr>
              <a:t>​</a:t>
            </a:r>
            <a:endParaRPr lang="en-GB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  <p:pic>
        <p:nvPicPr>
          <p:cNvPr id="15" name="Picture 14" descr="A blue and black geometrical object&#10;&#10;AI-generated content may be incorrect.">
            <a:extLst>
              <a:ext uri="{FF2B5EF4-FFF2-40B4-BE49-F238E27FC236}">
                <a16:creationId xmlns:a16="http://schemas.microsoft.com/office/drawing/2014/main" id="{224CD870-0C93-C90F-ABD4-08E535722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307" y="6026059"/>
            <a:ext cx="699328" cy="6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3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11A0E-11F2-37DD-18AF-18307FD8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Calibri Light"/>
                <a:cs typeface="Calibri Light"/>
              </a:rPr>
              <a:t>Use Case 1: </a:t>
            </a:r>
            <a:r>
              <a:rPr lang="en-US" sz="3600" dirty="0" err="1">
                <a:solidFill>
                  <a:schemeClr val="bg1"/>
                </a:solidFill>
                <a:ea typeface="Calibri Light"/>
                <a:cs typeface="Calibri Light"/>
              </a:rPr>
              <a:t>ReMAT</a:t>
            </a:r>
            <a:br>
              <a:rPr lang="en-US" sz="3600" dirty="0">
                <a:ea typeface="Calibri Light"/>
                <a:cs typeface="Calibri Light"/>
              </a:rPr>
            </a:br>
            <a:r>
              <a:rPr lang="en-US" sz="2400" dirty="0">
                <a:solidFill>
                  <a:schemeClr val="bg1"/>
                </a:solidFill>
                <a:ea typeface="Calibri Light"/>
                <a:cs typeface="Calibri Light"/>
              </a:rPr>
              <a:t>Research Metadata Analysis Tool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CE6CD25-F876-DE93-53FC-5B404B73E452}"/>
              </a:ext>
            </a:extLst>
          </p:cNvPr>
          <p:cNvSpPr>
            <a:spLocks noGrp="1"/>
          </p:cNvSpPr>
          <p:nvPr/>
        </p:nvSpPr>
        <p:spPr>
          <a:xfrm>
            <a:off x="639944" y="1654666"/>
            <a:ext cx="6734265" cy="5055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cs typeface="Calibri"/>
              </a:rPr>
              <a:t>In </a:t>
            </a:r>
            <a:r>
              <a:rPr lang="en-US" sz="2000">
                <a:cs typeface="Calibri"/>
                <a:hlinkClick r:id="rId2"/>
              </a:rPr>
              <a:t>prodotti.dsi.infn.it</a:t>
            </a:r>
            <a:r>
              <a:rPr lang="en-US" sz="2000">
                <a:cs typeface="Calibri"/>
              </a:rPr>
              <a:t> we collect metadata from several sources.</a:t>
            </a:r>
            <a:endParaRPr lang="en-US"/>
          </a:p>
          <a:p>
            <a:pPr marL="0" indent="0">
              <a:buNone/>
            </a:pPr>
            <a:r>
              <a:rPr lang="en-US" sz="2000">
                <a:ea typeface="Calibri"/>
                <a:cs typeface="Calibri"/>
              </a:rPr>
              <a:t>Problem: metadata consistency, e.g.:</a:t>
            </a:r>
          </a:p>
          <a:p>
            <a:pPr marL="342900" indent="-342900"/>
            <a:r>
              <a:rPr lang="en-US" sz="2000">
                <a:ea typeface="Calibri"/>
                <a:cs typeface="Calibri"/>
              </a:rPr>
              <a:t>aliases: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1600">
                <a:ea typeface="Calibri"/>
                <a:cs typeface="Calibri"/>
              </a:rPr>
              <a:t>Rossi, Paolo Giovanni </a:t>
            </a:r>
            <a:r>
              <a:rPr lang="en-US" sz="1600">
                <a:solidFill>
                  <a:srgbClr val="92D050"/>
                </a:solidFill>
                <a:ea typeface="+mn-lt"/>
                <a:cs typeface="+mn-lt"/>
              </a:rPr>
              <a:t>✔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1600">
              <a:ea typeface="Calibri"/>
              <a:cs typeface="Calibri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1600">
                <a:ea typeface="Calibri"/>
                <a:cs typeface="Calibri"/>
              </a:rPr>
              <a:t>Rossi, PG </a:t>
            </a:r>
            <a:r>
              <a:rPr lang="en-US" sz="1600">
                <a:solidFill>
                  <a:srgbClr val="92D050"/>
                </a:solidFill>
                <a:ea typeface="Calibri"/>
                <a:cs typeface="Calibri"/>
              </a:rPr>
              <a:t>✔</a:t>
            </a:r>
            <a:endParaRPr lang="en-US" sz="1600">
              <a:solidFill>
                <a:srgbClr val="FF0000"/>
              </a:solidFill>
              <a:ea typeface="+mn-lt"/>
              <a:cs typeface="+mn-lt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1600">
                <a:ea typeface="Calibri"/>
                <a:cs typeface="Calibri"/>
              </a:rPr>
              <a:t>Grossi, P </a:t>
            </a:r>
            <a:r>
              <a:rPr lang="en-US" sz="1600">
                <a:solidFill>
                  <a:srgbClr val="FF0000"/>
                </a:solidFill>
                <a:ea typeface="+mn-lt"/>
                <a:cs typeface="+mn-lt"/>
              </a:rPr>
              <a:t>✗</a:t>
            </a:r>
          </a:p>
          <a:p>
            <a:pPr marL="342900" indent="-342900"/>
            <a:r>
              <a:rPr lang="en-US" sz="2000" err="1">
                <a:ea typeface="Calibri"/>
                <a:cs typeface="Calibri"/>
              </a:rPr>
              <a:t>orcid</a:t>
            </a:r>
            <a:r>
              <a:rPr lang="en-US" sz="2000">
                <a:ea typeface="Calibri"/>
                <a:cs typeface="Calibri"/>
              </a:rPr>
              <a:t>:</a:t>
            </a:r>
            <a:endParaRPr lang="en-US" sz="2000">
              <a:ea typeface="+mn-lt"/>
              <a:cs typeface="+mn-lt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1600">
                <a:ea typeface="+mn-lt"/>
                <a:cs typeface="+mn-lt"/>
              </a:rPr>
              <a:t>0000-0001-2345-6789 </a:t>
            </a:r>
            <a:r>
              <a:rPr lang="en-US" sz="1600">
                <a:solidFill>
                  <a:srgbClr val="92D050"/>
                </a:solidFill>
                <a:ea typeface="+mn-lt"/>
                <a:cs typeface="+mn-lt"/>
              </a:rPr>
              <a:t>✔</a:t>
            </a:r>
            <a:endParaRPr lang="en-US">
              <a:cs typeface="Calibri"/>
            </a:endParaRPr>
          </a:p>
          <a:p>
            <a:pPr marL="800100" lvl="1" indent="-342900">
              <a:buFont typeface="Courier New,monospace" panose="020B0604020202020204" pitchFamily="34" charset="0"/>
              <a:buChar char="o"/>
            </a:pPr>
            <a:r>
              <a:rPr lang="en-US" sz="1600">
                <a:ea typeface="Calibri"/>
                <a:cs typeface="Calibri"/>
              </a:rPr>
              <a:t>0000-0001-XXXX-YYYY </a:t>
            </a:r>
            <a:r>
              <a:rPr lang="en-US" sz="1600">
                <a:solidFill>
                  <a:srgbClr val="FF0000"/>
                </a:solidFill>
                <a:ea typeface="Calibri"/>
                <a:cs typeface="Calibri"/>
              </a:rPr>
              <a:t>✗</a:t>
            </a:r>
          </a:p>
          <a:p>
            <a:pPr marL="342900" indent="-342900"/>
            <a:r>
              <a:rPr lang="en-US" sz="2000">
                <a:ea typeface="Calibri"/>
                <a:cs typeface="Calibri"/>
              </a:rPr>
              <a:t>affiliations:</a:t>
            </a:r>
          </a:p>
          <a:p>
            <a:pPr marL="800100" lvl="1" indent="-342900">
              <a:spcBef>
                <a:spcPts val="1000"/>
              </a:spcBef>
              <a:buFont typeface="Arial" panose="020B0604020202020204" pitchFamily="34" charset="0"/>
              <a:buChar char="o"/>
            </a:pPr>
            <a:r>
              <a:rPr lang="en-US" sz="1600">
                <a:ea typeface="Calibri"/>
                <a:cs typeface="Calibri"/>
              </a:rPr>
              <a:t>INFN Frascati Natl Labs, I-00044 Frascati, Roma </a:t>
            </a:r>
            <a:r>
              <a:rPr lang="en-US" sz="1600">
                <a:solidFill>
                  <a:srgbClr val="92D050"/>
                </a:solidFill>
                <a:ea typeface="Calibri"/>
                <a:cs typeface="Calibri"/>
              </a:rPr>
              <a:t>✔</a:t>
            </a:r>
          </a:p>
          <a:p>
            <a:pPr marL="800100" lvl="1" indent="-342900">
              <a:spcBef>
                <a:spcPts val="1000"/>
              </a:spcBef>
              <a:buFont typeface="Arial" panose="020B0604020202020204" pitchFamily="34" charset="0"/>
              <a:buChar char="o"/>
            </a:pPr>
            <a:r>
              <a:rPr lang="en-US" sz="1600">
                <a:ea typeface="Calibri"/>
                <a:cs typeface="Calibri"/>
              </a:rPr>
              <a:t>INFN Sez, Lab </a:t>
            </a:r>
            <a:r>
              <a:rPr lang="en-US" sz="1600" err="1">
                <a:ea typeface="Calibri"/>
                <a:cs typeface="Calibri"/>
              </a:rPr>
              <a:t>Nazl</a:t>
            </a:r>
            <a:r>
              <a:rPr lang="en-US" sz="1600">
                <a:ea typeface="Calibri"/>
                <a:cs typeface="Calibri"/>
              </a:rPr>
              <a:t> Frascati, Rome</a:t>
            </a:r>
            <a:r>
              <a:rPr lang="en-US" sz="160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sz="1600">
                <a:solidFill>
                  <a:srgbClr val="92D050"/>
                </a:solidFill>
                <a:ea typeface="Calibri"/>
                <a:cs typeface="Calibri"/>
              </a:rPr>
              <a:t>✔</a:t>
            </a:r>
          </a:p>
          <a:p>
            <a:pPr marL="800100" lvl="1" indent="-342900">
              <a:spcBef>
                <a:spcPts val="1000"/>
              </a:spcBef>
              <a:buFont typeface="Arial" panose="020B0604020202020204" pitchFamily="34" charset="0"/>
              <a:buChar char="o"/>
            </a:pPr>
            <a:r>
              <a:rPr lang="en-US" sz="1600">
                <a:ea typeface="Calibri"/>
                <a:cs typeface="Calibri"/>
              </a:rPr>
              <a:t>Univ Siena, </a:t>
            </a:r>
            <a:r>
              <a:rPr lang="en-US" sz="1600" err="1">
                <a:ea typeface="Calibri"/>
                <a:cs typeface="Calibri"/>
              </a:rPr>
              <a:t>Dipartimento</a:t>
            </a:r>
            <a:r>
              <a:rPr lang="en-US" sz="1600">
                <a:ea typeface="Calibri"/>
                <a:cs typeface="Calibri"/>
              </a:rPr>
              <a:t> Fis, Pisa, Italy </a:t>
            </a:r>
            <a:r>
              <a:rPr lang="en-US" sz="1600">
                <a:solidFill>
                  <a:srgbClr val="FF0000"/>
                </a:solidFill>
                <a:ea typeface="Calibri"/>
                <a:cs typeface="Calibri"/>
              </a:rPr>
              <a:t>✗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A527B76E-84A8-3014-6CCF-06285A088488}"/>
              </a:ext>
            </a:extLst>
          </p:cNvPr>
          <p:cNvSpPr/>
          <p:nvPr/>
        </p:nvSpPr>
        <p:spPr>
          <a:xfrm>
            <a:off x="8582858" y="5374104"/>
            <a:ext cx="1628775" cy="8667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cs typeface="Calibri"/>
              </a:rPr>
              <a:t>Prodotti</a:t>
            </a:r>
            <a:endParaRPr lang="en-US">
              <a:ea typeface="Calibri" panose="020F0502020204030204"/>
              <a:cs typeface="Calibri"/>
            </a:endParaRPr>
          </a:p>
          <a:p>
            <a:pPr algn="ctr"/>
            <a:r>
              <a:rPr lang="en-US">
                <a:ea typeface="Calibri" panose="020F0502020204030204"/>
                <a:cs typeface="Calibri"/>
              </a:rPr>
              <a:t>INFN</a:t>
            </a:r>
          </a:p>
          <a:p>
            <a:pPr algn="ctr"/>
            <a:r>
              <a:rPr lang="en-US" sz="1200">
                <a:ea typeface="+mn-lt"/>
                <a:cs typeface="+mn-lt"/>
              </a:rPr>
              <a:t>prodotti.dsi.infn.it</a:t>
            </a:r>
            <a:endParaRPr lang="en-US" sz="1200">
              <a:ea typeface="Calibri"/>
              <a:cs typeface="Calibri"/>
            </a:endParaRPr>
          </a:p>
        </p:txBody>
      </p:sp>
      <p:sp>
        <p:nvSpPr>
          <p:cNvPr id="115" name="TextBox 29">
            <a:extLst>
              <a:ext uri="{FF2B5EF4-FFF2-40B4-BE49-F238E27FC236}">
                <a16:creationId xmlns:a16="http://schemas.microsoft.com/office/drawing/2014/main" id="{8FA31C8F-3A0F-2B31-4A05-60D84734212B}"/>
              </a:ext>
            </a:extLst>
          </p:cNvPr>
          <p:cNvSpPr txBox="1"/>
          <p:nvPr/>
        </p:nvSpPr>
        <p:spPr>
          <a:xfrm>
            <a:off x="9408022" y="4829675"/>
            <a:ext cx="762000" cy="31730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cs typeface="Calibri"/>
              </a:rPr>
              <a:t>persist</a:t>
            </a:r>
            <a:endParaRPr lang="en-US"/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457E4F77-B64C-679D-5843-6C38517E16B7}"/>
              </a:ext>
            </a:extLst>
          </p:cNvPr>
          <p:cNvCxnSpPr>
            <a:cxnSpLocks/>
          </p:cNvCxnSpPr>
          <p:nvPr/>
        </p:nvCxnSpPr>
        <p:spPr>
          <a:xfrm flipH="1">
            <a:off x="9408024" y="4601076"/>
            <a:ext cx="0" cy="771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9" name="TextBox 28">
            <a:extLst>
              <a:ext uri="{FF2B5EF4-FFF2-40B4-BE49-F238E27FC236}">
                <a16:creationId xmlns:a16="http://schemas.microsoft.com/office/drawing/2014/main" id="{570C1B67-2ADC-0F0E-A383-A4B36F6F7E6E}"/>
              </a:ext>
            </a:extLst>
          </p:cNvPr>
          <p:cNvSpPr txBox="1"/>
          <p:nvPr/>
        </p:nvSpPr>
        <p:spPr>
          <a:xfrm>
            <a:off x="10210629" y="4005011"/>
            <a:ext cx="762000" cy="31730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cs typeface="Calibri"/>
              </a:rPr>
              <a:t>sanitize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7A3BB9D8-E623-A85E-E400-2D1617DCFFDA}"/>
              </a:ext>
            </a:extLst>
          </p:cNvPr>
          <p:cNvSpPr/>
          <p:nvPr/>
        </p:nvSpPr>
        <p:spPr>
          <a:xfrm>
            <a:off x="8596895" y="3730791"/>
            <a:ext cx="1590675" cy="8763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cs typeface="Calibri"/>
              </a:rPr>
              <a:t>ReMAT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23" name="TextBox 25">
            <a:extLst>
              <a:ext uri="{FF2B5EF4-FFF2-40B4-BE49-F238E27FC236}">
                <a16:creationId xmlns:a16="http://schemas.microsoft.com/office/drawing/2014/main" id="{07E10232-265A-EFDB-C316-8EABD391A0CA}"/>
              </a:ext>
            </a:extLst>
          </p:cNvPr>
          <p:cNvSpPr txBox="1"/>
          <p:nvPr/>
        </p:nvSpPr>
        <p:spPr>
          <a:xfrm>
            <a:off x="9411533" y="3062036"/>
            <a:ext cx="1154530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err="1">
                <a:ea typeface="Calibri"/>
                <a:cs typeface="Calibri"/>
              </a:rPr>
              <a:t>publications'metadata</a:t>
            </a:r>
            <a:endParaRPr lang="en-US" err="1">
              <a:ea typeface="Calibri"/>
              <a:cs typeface="Calibri"/>
            </a:endParaRP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5BE3AAC-A4D7-5337-869E-AAC9D366274E}"/>
              </a:ext>
            </a:extLst>
          </p:cNvPr>
          <p:cNvCxnSpPr/>
          <p:nvPr/>
        </p:nvCxnSpPr>
        <p:spPr>
          <a:xfrm flipH="1">
            <a:off x="9393987" y="2925678"/>
            <a:ext cx="0" cy="806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Picture 126" descr="A red and white crossed swords&#10;&#10;Description automatically generated">
            <a:extLst>
              <a:ext uri="{FF2B5EF4-FFF2-40B4-BE49-F238E27FC236}">
                <a16:creationId xmlns:a16="http://schemas.microsoft.com/office/drawing/2014/main" id="{FD16AF78-310A-0CAE-E9E7-45AEE8D87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107" y="2052387"/>
            <a:ext cx="659229" cy="848225"/>
          </a:xfrm>
          <a:prstGeom prst="rect">
            <a:avLst/>
          </a:prstGeom>
          <a:ln>
            <a:noFill/>
          </a:ln>
        </p:spPr>
      </p:pic>
      <p:pic>
        <p:nvPicPr>
          <p:cNvPr id="129" name="Picture 128" descr="A logo with orange dots&#10;&#10;Description automatically generated">
            <a:extLst>
              <a:ext uri="{FF2B5EF4-FFF2-40B4-BE49-F238E27FC236}">
                <a16:creationId xmlns:a16="http://schemas.microsoft.com/office/drawing/2014/main" id="{7AFE36D3-BB76-DD8F-2CB4-23FD4DA8A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4913" y="2007770"/>
            <a:ext cx="808622" cy="911893"/>
          </a:xfrm>
          <a:prstGeom prst="rect">
            <a:avLst/>
          </a:prstGeom>
          <a:ln>
            <a:noFill/>
          </a:ln>
        </p:spPr>
      </p:pic>
      <p:pic>
        <p:nvPicPr>
          <p:cNvPr id="131" name="Picture 130" descr="A black and white drawing of a person holding a sign&#10;&#10;Description automatically generated">
            <a:extLst>
              <a:ext uri="{FF2B5EF4-FFF2-40B4-BE49-F238E27FC236}">
                <a16:creationId xmlns:a16="http://schemas.microsoft.com/office/drawing/2014/main" id="{41A34723-805D-0F37-8DA2-4587AB037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239" y="2007770"/>
            <a:ext cx="792603" cy="9118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1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11A0E-11F2-37DD-18AF-18307FD8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Calibri Light"/>
                <a:cs typeface="Calibri Light"/>
              </a:rPr>
              <a:t>ML Task</a:t>
            </a:r>
            <a:br>
              <a:rPr lang="en-US" sz="2400" dirty="0">
                <a:ea typeface="Calibri Light"/>
                <a:cs typeface="Calibri Light"/>
              </a:rPr>
            </a:br>
            <a:r>
              <a:rPr lang="en-US" sz="2800" dirty="0">
                <a:solidFill>
                  <a:schemeClr val="bg1"/>
                </a:solidFill>
                <a:ea typeface="Calibri Light"/>
                <a:cs typeface="Calibri Light"/>
              </a:rPr>
              <a:t>Classify Author's Affiliations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E55EB-6236-8965-7F11-968B9BE2B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20" y="1587297"/>
            <a:ext cx="8414229" cy="52611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ea typeface="Calibri"/>
                <a:cs typeface="Calibri"/>
              </a:rPr>
              <a:t>ML Task</a:t>
            </a:r>
            <a:r>
              <a:rPr lang="en-US" sz="2000" dirty="0">
                <a:ea typeface="Calibri"/>
                <a:cs typeface="Calibri"/>
              </a:rPr>
              <a:t>:</a:t>
            </a:r>
          </a:p>
          <a:p>
            <a:pPr marL="285750" indent="-285750"/>
            <a:r>
              <a:rPr lang="en-US" sz="1800" dirty="0">
                <a:ea typeface="Calibri"/>
                <a:cs typeface="Calibri"/>
              </a:rPr>
              <a:t>Text Classification</a:t>
            </a:r>
          </a:p>
          <a:p>
            <a:pPr marL="0">
              <a:buNone/>
            </a:pPr>
            <a:r>
              <a:rPr lang="en-US" sz="2000" b="1" dirty="0">
                <a:ea typeface="Calibri"/>
                <a:cs typeface="Calibri"/>
              </a:rPr>
              <a:t>Training dataset:</a:t>
            </a:r>
          </a:p>
          <a:p>
            <a:pPr marL="228600" lvl="2" indent="-285750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~6k </a:t>
            </a:r>
            <a:r>
              <a:rPr lang="en-US" sz="1800" b="1" dirty="0">
                <a:solidFill>
                  <a:srgbClr val="00B050"/>
                </a:solidFill>
                <a:ea typeface="Calibri"/>
                <a:cs typeface="Calibri"/>
              </a:rPr>
              <a:t>positive </a:t>
            </a:r>
            <a:r>
              <a:rPr lang="en-US" sz="1800" dirty="0">
                <a:ea typeface="Calibri"/>
                <a:cs typeface="Calibri"/>
              </a:rPr>
              <a:t>samples</a:t>
            </a:r>
          </a:p>
          <a:p>
            <a:pPr marL="571500" lvl="1" indent="-285750"/>
            <a:r>
              <a:rPr lang="en-US" sz="1800" b="1" dirty="0">
                <a:solidFill>
                  <a:srgbClr val="00B050"/>
                </a:solidFill>
                <a:ea typeface="Calibri"/>
                <a:cs typeface="Calibri"/>
              </a:rPr>
              <a:t>"INFN Frascati Natl Labs, I-00044 Frascati, Roma"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 -&gt; </a:t>
            </a:r>
            <a:r>
              <a:rPr lang="en-US" sz="1800" b="1" dirty="0">
                <a:solidFill>
                  <a:srgbClr val="00B050"/>
                </a:solidFill>
                <a:ea typeface="Calibri"/>
                <a:cs typeface="Calibri"/>
              </a:rPr>
              <a:t>LNF</a:t>
            </a:r>
          </a:p>
          <a:p>
            <a:pPr marL="571500" lvl="1" indent="-285750"/>
            <a:r>
              <a:rPr lang="en-US" sz="1800" b="1" dirty="0">
                <a:solidFill>
                  <a:srgbClr val="00B050"/>
                </a:solidFill>
                <a:ea typeface="Calibri"/>
                <a:cs typeface="Calibri"/>
              </a:rPr>
              <a:t>"INFN Bari, Dept Phys, Bari, Italy"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 -&gt; </a:t>
            </a:r>
            <a:r>
              <a:rPr lang="en-US" sz="1800" b="1" dirty="0">
                <a:solidFill>
                  <a:srgbClr val="00B050"/>
                </a:solidFill>
                <a:ea typeface="Calibri"/>
                <a:cs typeface="Calibri"/>
              </a:rPr>
              <a:t>BA</a:t>
            </a:r>
            <a:endParaRPr lang="en-US" sz="1800" dirty="0">
              <a:solidFill>
                <a:srgbClr val="00B050"/>
              </a:solidFill>
              <a:ea typeface="Calibri"/>
              <a:cs typeface="Calibri"/>
            </a:endParaRPr>
          </a:p>
          <a:p>
            <a:pPr marL="228600" lvl="2" indent="-285750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~6k </a:t>
            </a:r>
            <a:r>
              <a:rPr lang="en-US" sz="1800" b="1" dirty="0">
                <a:solidFill>
                  <a:srgbClr val="C00000"/>
                </a:solidFill>
                <a:ea typeface="Calibri"/>
                <a:cs typeface="Calibri"/>
              </a:rPr>
              <a:t>negative 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samples</a:t>
            </a:r>
            <a:endParaRPr lang="en-US" sz="1800" dirty="0">
              <a:ea typeface="Calibri"/>
              <a:cs typeface="Calibri"/>
            </a:endParaRPr>
          </a:p>
          <a:p>
            <a:pPr marL="514350" lvl="1">
              <a:buFont typeface="Arial"/>
              <a:buChar char="•"/>
            </a:pPr>
            <a:r>
              <a:rPr lang="en-US" sz="1800" b="1" dirty="0">
                <a:solidFill>
                  <a:srgbClr val="C00000"/>
                </a:solidFill>
                <a:ea typeface="Calibri"/>
                <a:cs typeface="Calibri"/>
              </a:rPr>
              <a:t>"Univ Siena, </a:t>
            </a:r>
            <a:r>
              <a:rPr lang="en-US" sz="1800" b="1" dirty="0" err="1">
                <a:solidFill>
                  <a:srgbClr val="C00000"/>
                </a:solidFill>
                <a:ea typeface="Calibri"/>
                <a:cs typeface="Calibri"/>
              </a:rPr>
              <a:t>Dipartimento</a:t>
            </a:r>
            <a:r>
              <a:rPr lang="en-US" sz="1800" b="1" dirty="0">
                <a:solidFill>
                  <a:srgbClr val="C00000"/>
                </a:solidFill>
                <a:ea typeface="Calibri"/>
                <a:cs typeface="Calibri"/>
              </a:rPr>
              <a:t> Fis, Pisa, Italy"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 -&gt; </a:t>
            </a:r>
            <a:r>
              <a:rPr lang="en-US" sz="1800" b="1" dirty="0">
                <a:solidFill>
                  <a:srgbClr val="C00000"/>
                </a:solidFill>
                <a:ea typeface="Calibri"/>
                <a:cs typeface="Calibri"/>
              </a:rPr>
              <a:t>[Unknown]</a:t>
            </a: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-171450">
              <a:buNone/>
            </a:pP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</a:rPr>
              <a:t>Dataset augmentation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</a:rPr>
              <a:t>:</a:t>
            </a:r>
          </a:p>
          <a:p>
            <a:pPr marL="228600" lvl="2" indent="-285750">
              <a:buFont typeface="Arial,Sans-Serif"/>
              <a:buChar char="•"/>
            </a:pPr>
            <a:r>
              <a:rPr lang="en-US" sz="1800" b="1" dirty="0">
                <a:solidFill>
                  <a:srgbClr val="000000"/>
                </a:solidFill>
                <a:ea typeface="Calibri"/>
                <a:cs typeface="Calibri"/>
              </a:rPr>
              <a:t>~400k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 synthetic samples by adding "smart" typos:</a:t>
            </a:r>
          </a:p>
          <a:p>
            <a:pPr marL="571500" lvl="1" indent="-285750">
              <a:buFont typeface="Arial"/>
              <a:buChar char="•"/>
            </a:pPr>
            <a:r>
              <a:rPr lang="en-US" sz="1800" b="1" dirty="0">
                <a:solidFill>
                  <a:srgbClr val="00B050"/>
                </a:solidFill>
                <a:ea typeface="Calibri"/>
                <a:cs typeface="Calibri"/>
              </a:rPr>
              <a:t>"</a:t>
            </a:r>
            <a:r>
              <a:rPr lang="en-US" sz="1800" b="1" dirty="0">
                <a:solidFill>
                  <a:srgbClr val="C00000"/>
                </a:solidFill>
                <a:ea typeface="Calibri"/>
                <a:cs typeface="Calibri"/>
              </a:rPr>
              <a:t>1</a:t>
            </a:r>
            <a:r>
              <a:rPr lang="en-US" sz="1800" b="1" dirty="0">
                <a:solidFill>
                  <a:srgbClr val="00B050"/>
                </a:solidFill>
                <a:ea typeface="Calibri"/>
                <a:cs typeface="Calibri"/>
              </a:rPr>
              <a:t>NFN Sez, </a:t>
            </a:r>
            <a:r>
              <a:rPr lang="en-US" sz="1800" b="1" dirty="0" err="1">
                <a:solidFill>
                  <a:srgbClr val="00B050"/>
                </a:solidFill>
                <a:ea typeface="Calibri"/>
                <a:cs typeface="Calibri"/>
              </a:rPr>
              <a:t>L</a:t>
            </a:r>
            <a:r>
              <a:rPr lang="en-US" sz="1800" b="1" dirty="0" err="1">
                <a:solidFill>
                  <a:srgbClr val="C00000"/>
                </a:solidFill>
                <a:ea typeface="Calibri"/>
                <a:cs typeface="Calibri"/>
              </a:rPr>
              <a:t>aa</a:t>
            </a:r>
            <a:r>
              <a:rPr lang="en-US" sz="1800" b="1" dirty="0" err="1">
                <a:solidFill>
                  <a:srgbClr val="00B050"/>
                </a:solidFill>
                <a:ea typeface="Calibri"/>
                <a:cs typeface="Calibri"/>
              </a:rPr>
              <a:t>b</a:t>
            </a:r>
            <a:r>
              <a:rPr lang="en-US" sz="1800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a typeface="Calibri"/>
                <a:cs typeface="Calibri"/>
              </a:rPr>
              <a:t>Nazl</a:t>
            </a:r>
            <a:r>
              <a:rPr lang="en-US" sz="1800" b="1" dirty="0">
                <a:solidFill>
                  <a:srgbClr val="00B050"/>
                </a:solidFill>
                <a:ea typeface="Calibri"/>
                <a:cs typeface="Calibri"/>
              </a:rPr>
              <a:t> Fra</a:t>
            </a:r>
            <a:r>
              <a:rPr lang="en-US" sz="1800" b="1" strike="sngStrike" dirty="0">
                <a:solidFill>
                  <a:srgbClr val="C00000"/>
                </a:solidFill>
                <a:ea typeface="Calibri"/>
                <a:cs typeface="Calibri"/>
              </a:rPr>
              <a:t>s</a:t>
            </a:r>
            <a:r>
              <a:rPr lang="en-US" sz="1800" b="1" dirty="0">
                <a:solidFill>
                  <a:srgbClr val="00B050"/>
                </a:solidFill>
                <a:ea typeface="Calibri"/>
                <a:cs typeface="Calibri"/>
              </a:rPr>
              <a:t>cati"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 -&gt; </a:t>
            </a:r>
            <a:r>
              <a:rPr lang="en-US" sz="1800" b="1" dirty="0">
                <a:solidFill>
                  <a:srgbClr val="00B050"/>
                </a:solidFill>
                <a:ea typeface="Calibri"/>
                <a:cs typeface="Calibri"/>
              </a:rPr>
              <a:t>LNF</a:t>
            </a: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lvl="2" indent="-57150">
              <a:buNone/>
            </a:pP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Training evaluation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:</a:t>
            </a:r>
          </a:p>
          <a:p>
            <a:pPr marL="685800" lvl="3" indent="-28575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97%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accuracy on test set</a:t>
            </a: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7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51B19-A9B2-C9C1-44E1-A88D542ED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8108BF6-46FD-5242-9696-BD9E15E4A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8" y="0"/>
            <a:ext cx="10752744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B7A261A-970F-1895-0F44-136382D2D65E}"/>
              </a:ext>
            </a:extLst>
          </p:cNvPr>
          <p:cNvGrpSpPr/>
          <p:nvPr/>
        </p:nvGrpSpPr>
        <p:grpSpPr>
          <a:xfrm>
            <a:off x="8540967" y="797608"/>
            <a:ext cx="3572696" cy="840336"/>
            <a:chOff x="8540967" y="797608"/>
            <a:chExt cx="3572696" cy="84033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54A76DD-3459-C726-C94A-8CEDC79DD1AC}"/>
                </a:ext>
              </a:extLst>
            </p:cNvPr>
            <p:cNvSpPr/>
            <p:nvPr/>
          </p:nvSpPr>
          <p:spPr>
            <a:xfrm>
              <a:off x="8540967" y="797608"/>
              <a:ext cx="3572696" cy="84033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40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</a:endParaRPr>
            </a:p>
          </p:txBody>
        </p:sp>
        <p:pic>
          <p:nvPicPr>
            <p:cNvPr id="9" name="Picture 8" descr="A blue and black geometrical object&#10;&#10;AI-generated content may be incorrect.">
              <a:extLst>
                <a:ext uri="{FF2B5EF4-FFF2-40B4-BE49-F238E27FC236}">
                  <a16:creationId xmlns:a16="http://schemas.microsoft.com/office/drawing/2014/main" id="{DEBE441D-728B-D504-0B31-F43B1E2EC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3000" y="882559"/>
              <a:ext cx="699328" cy="67783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EB6319-D1B2-C5EE-E826-08670A1AB287}"/>
                </a:ext>
              </a:extLst>
            </p:cNvPr>
            <p:cNvSpPr txBox="1"/>
            <p:nvPr/>
          </p:nvSpPr>
          <p:spPr>
            <a:xfrm>
              <a:off x="9293552" y="833214"/>
              <a:ext cx="2743200" cy="75911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1"/>
                  </a:solidFill>
                  <a:latin typeface="Calibri"/>
                  <a:ea typeface="Segoe UI"/>
                  <a:cs typeface="Segoe UI"/>
                </a:rPr>
                <a:t>Kubeflow Pipelines</a:t>
              </a:r>
              <a:r>
                <a:rPr lang="en-US" sz="2400" dirty="0">
                  <a:solidFill>
                    <a:schemeClr val="accent1"/>
                  </a:solidFill>
                  <a:latin typeface="Calibri"/>
                  <a:ea typeface="Segoe UI"/>
                  <a:cs typeface="Segoe UI"/>
                </a:rPr>
                <a:t>​</a:t>
              </a:r>
              <a:endParaRPr lang="en-US" dirty="0">
                <a:solidFill>
                  <a:schemeClr val="accent1"/>
                </a:solidFill>
              </a:endParaRPr>
            </a:p>
            <a:p>
              <a:pPr algn="ctr">
                <a:lnSpc>
                  <a:spcPts val="2550"/>
                </a:lnSpc>
              </a:pPr>
              <a:r>
                <a:rPr lang="en-GB" sz="1400" dirty="0">
                  <a:solidFill>
                    <a:schemeClr val="accent1"/>
                  </a:solidFill>
                  <a:latin typeface="Calibri"/>
                  <a:cs typeface="Segoe UI"/>
                </a:rPr>
                <a:t>Design/Run/Schedule ML workflow</a:t>
              </a:r>
              <a:endParaRPr lang="en-GB" sz="1400">
                <a:solidFill>
                  <a:schemeClr val="accent1"/>
                </a:solidFill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47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EDE0112-F7FF-63A9-A0A5-2C02640B183B}"/>
              </a:ext>
            </a:extLst>
          </p:cNvPr>
          <p:cNvGrpSpPr/>
          <p:nvPr/>
        </p:nvGrpSpPr>
        <p:grpSpPr>
          <a:xfrm>
            <a:off x="317094" y="6017987"/>
            <a:ext cx="1719161" cy="718915"/>
            <a:chOff x="317094" y="6017987"/>
            <a:chExt cx="1719161" cy="71891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854E9B7-912B-77B8-FFF5-74A7F47E3292}"/>
                </a:ext>
              </a:extLst>
            </p:cNvPr>
            <p:cNvSpPr/>
            <p:nvPr/>
          </p:nvSpPr>
          <p:spPr>
            <a:xfrm>
              <a:off x="469527" y="6097292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blue hexagon with white text and a graph&#10;&#10;AI-generated content may be incorrect.">
              <a:extLst>
                <a:ext uri="{FF2B5EF4-FFF2-40B4-BE49-F238E27FC236}">
                  <a16:creationId xmlns:a16="http://schemas.microsoft.com/office/drawing/2014/main" id="{FE0EE306-9163-5B0B-1442-FA6BAA8E6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094" y="6017987"/>
              <a:ext cx="933004" cy="71891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580926-ED51-4482-0785-763ACAE3415C}"/>
                </a:ext>
              </a:extLst>
            </p:cNvPr>
            <p:cNvSpPr txBox="1"/>
            <p:nvPr/>
          </p:nvSpPr>
          <p:spPr>
            <a:xfrm>
              <a:off x="1112453" y="6190476"/>
              <a:ext cx="85757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err="1">
                  <a:solidFill>
                    <a:schemeClr val="accent1"/>
                  </a:solidFill>
                  <a:ea typeface="Calibri"/>
                  <a:cs typeface="Calibri"/>
                </a:rPr>
                <a:t>KServe</a:t>
              </a:r>
              <a:endParaRPr lang="en-GB">
                <a:solidFill>
                  <a:schemeClr val="accent1"/>
                </a:solidFill>
                <a:ea typeface="Calibri"/>
                <a:cs typeface="Calibri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B5106F-51F3-DC13-8A60-92372A5AF03B}"/>
              </a:ext>
            </a:extLst>
          </p:cNvPr>
          <p:cNvGrpSpPr/>
          <p:nvPr/>
        </p:nvGrpSpPr>
        <p:grpSpPr>
          <a:xfrm>
            <a:off x="467652" y="5290460"/>
            <a:ext cx="1566728" cy="587551"/>
            <a:chOff x="460325" y="4008248"/>
            <a:chExt cx="1566728" cy="58755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0734B81-CEB2-516C-407A-9EF2DAF43A27}"/>
                </a:ext>
              </a:extLst>
            </p:cNvPr>
            <p:cNvSpPr/>
            <p:nvPr/>
          </p:nvSpPr>
          <p:spPr>
            <a:xfrm>
              <a:off x="460325" y="4008248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E894DF-C86E-5C02-E7DD-C2661BDED497}"/>
                </a:ext>
              </a:extLst>
            </p:cNvPr>
            <p:cNvSpPr txBox="1"/>
            <p:nvPr/>
          </p:nvSpPr>
          <p:spPr>
            <a:xfrm>
              <a:off x="1019301" y="4011024"/>
              <a:ext cx="941522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1"/>
                  </a:solidFill>
                  <a:ea typeface="Calibri"/>
                  <a:cs typeface="Calibri"/>
                </a:rPr>
                <a:t>Model Registry</a:t>
              </a:r>
              <a:endParaRPr lang="en-US" sz="1600">
                <a:solidFill>
                  <a:schemeClr val="accent1"/>
                </a:solidFill>
                <a:ea typeface="Calibri" panose="020F0502020204030204"/>
                <a:cs typeface="Calibri" panose="020F0502020204030204"/>
              </a:endParaRPr>
            </a:p>
          </p:txBody>
        </p:sp>
        <p:pic>
          <p:nvPicPr>
            <p:cNvPr id="17" name="Picture 16" descr="A blue and black geometrical object&#10;&#10;AI-generated content may be incorrect.">
              <a:extLst>
                <a:ext uri="{FF2B5EF4-FFF2-40B4-BE49-F238E27FC236}">
                  <a16:creationId xmlns:a16="http://schemas.microsoft.com/office/drawing/2014/main" id="{7AE2D5BB-8C72-62C1-3AC3-816F30BA1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041" y="4026857"/>
              <a:ext cx="549777" cy="50691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4364454-1153-32F4-D8A5-0FDD095E80F3}"/>
              </a:ext>
            </a:extLst>
          </p:cNvPr>
          <p:cNvGrpSpPr/>
          <p:nvPr/>
        </p:nvGrpSpPr>
        <p:grpSpPr>
          <a:xfrm>
            <a:off x="476038" y="2846151"/>
            <a:ext cx="1571713" cy="587552"/>
            <a:chOff x="469893" y="2503608"/>
            <a:chExt cx="1571713" cy="58755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C330D97-C3C3-D51D-F227-77098B24A044}"/>
                </a:ext>
              </a:extLst>
            </p:cNvPr>
            <p:cNvSpPr/>
            <p:nvPr/>
          </p:nvSpPr>
          <p:spPr>
            <a:xfrm>
              <a:off x="469893" y="2503608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788214-FF00-A868-1F2B-900C7DD34A16}"/>
                </a:ext>
              </a:extLst>
            </p:cNvPr>
            <p:cNvSpPr txBox="1"/>
            <p:nvPr/>
          </p:nvSpPr>
          <p:spPr>
            <a:xfrm>
              <a:off x="1035991" y="2506385"/>
              <a:ext cx="100561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1"/>
                  </a:solidFill>
                  <a:ea typeface="Calibri"/>
                  <a:cs typeface="Calibri"/>
                </a:rPr>
                <a:t>Kubeflow Trainer</a:t>
              </a:r>
            </a:p>
          </p:txBody>
        </p:sp>
        <p:pic>
          <p:nvPicPr>
            <p:cNvPr id="18" name="Picture 17" descr="A blue hexagon with white circles and dots&#10;&#10;AI-generated content may be incorrect.">
              <a:extLst>
                <a:ext uri="{FF2B5EF4-FFF2-40B4-BE49-F238E27FC236}">
                  <a16:creationId xmlns:a16="http://schemas.microsoft.com/office/drawing/2014/main" id="{93B47D91-F10F-A613-031C-7F124F9FC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335" y="2532907"/>
              <a:ext cx="524144" cy="50731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F0EF8A6-568D-FCEA-0D2B-3A8053070251}"/>
              </a:ext>
            </a:extLst>
          </p:cNvPr>
          <p:cNvGrpSpPr/>
          <p:nvPr/>
        </p:nvGrpSpPr>
        <p:grpSpPr>
          <a:xfrm>
            <a:off x="507131" y="104715"/>
            <a:ext cx="1578834" cy="595624"/>
            <a:chOff x="507131" y="104715"/>
            <a:chExt cx="1578834" cy="59562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5B47BB6-23B5-01DE-E2EE-C1F8F820E62F}"/>
                </a:ext>
              </a:extLst>
            </p:cNvPr>
            <p:cNvSpPr/>
            <p:nvPr/>
          </p:nvSpPr>
          <p:spPr>
            <a:xfrm>
              <a:off x="507131" y="105667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C1597-AAA7-3B97-ABCC-386A87012FEF}"/>
                </a:ext>
              </a:extLst>
            </p:cNvPr>
            <p:cNvSpPr txBox="1"/>
            <p:nvPr/>
          </p:nvSpPr>
          <p:spPr>
            <a:xfrm>
              <a:off x="994893" y="115564"/>
              <a:ext cx="1091072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2"/>
                  </a:solidFill>
                  <a:ea typeface="Calibri"/>
                  <a:cs typeface="Calibri"/>
                </a:rPr>
                <a:t>Kubeflow Notebooks</a:t>
              </a:r>
            </a:p>
          </p:txBody>
        </p:sp>
        <p:pic>
          <p:nvPicPr>
            <p:cNvPr id="22" name="Picture 21" descr="File:Jupyter logo.svg - Wikipedia">
              <a:extLst>
                <a:ext uri="{FF2B5EF4-FFF2-40B4-BE49-F238E27FC236}">
                  <a16:creationId xmlns:a16="http://schemas.microsoft.com/office/drawing/2014/main" id="{5E5B749B-5462-99BB-CF8C-B5C37CD31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213" y="104715"/>
              <a:ext cx="485686" cy="55316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8CB0B64-5B14-8B8A-6B2B-46CE83B8DAE3}"/>
              </a:ext>
            </a:extLst>
          </p:cNvPr>
          <p:cNvGrpSpPr/>
          <p:nvPr/>
        </p:nvGrpSpPr>
        <p:grpSpPr>
          <a:xfrm>
            <a:off x="9901103" y="5965052"/>
            <a:ext cx="1740857" cy="952500"/>
            <a:chOff x="9893982" y="904134"/>
            <a:chExt cx="1740857" cy="9525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5836301-FF51-E93C-F86B-46B20BCA8EA2}"/>
                </a:ext>
              </a:extLst>
            </p:cNvPr>
            <p:cNvSpPr/>
            <p:nvPr/>
          </p:nvSpPr>
          <p:spPr>
            <a:xfrm>
              <a:off x="10068111" y="1101192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AACE33D-F1AC-AEBD-5139-EFA816905226}"/>
                </a:ext>
              </a:extLst>
            </p:cNvPr>
            <p:cNvSpPr txBox="1"/>
            <p:nvPr/>
          </p:nvSpPr>
          <p:spPr>
            <a:xfrm>
              <a:off x="10634208" y="1089726"/>
              <a:ext cx="95576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rgbClr val="FF0000"/>
                  </a:solidFill>
                  <a:ea typeface="Calibri"/>
                  <a:cs typeface="Calibri"/>
                </a:rPr>
                <a:t>Object</a:t>
              </a:r>
            </a:p>
            <a:p>
              <a:pPr algn="ctr"/>
              <a:r>
                <a:rPr lang="en-GB" sz="1600">
                  <a:solidFill>
                    <a:srgbClr val="FF0000"/>
                  </a:solidFill>
                  <a:ea typeface="Calibri"/>
                  <a:cs typeface="Calibri"/>
                </a:rPr>
                <a:t>Storage</a:t>
              </a: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77E6EC58-7875-9AD0-FE92-A20C3750D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93982" y="904134"/>
              <a:ext cx="952500" cy="9525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F62036-B0E1-A941-DFBE-D2A847A5D125}"/>
              </a:ext>
            </a:extLst>
          </p:cNvPr>
          <p:cNvGrpSpPr/>
          <p:nvPr/>
        </p:nvGrpSpPr>
        <p:grpSpPr>
          <a:xfrm>
            <a:off x="9984513" y="3392623"/>
            <a:ext cx="1648494" cy="852441"/>
            <a:chOff x="9962532" y="2982315"/>
            <a:chExt cx="1648494" cy="85244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22A8C98-5295-28E7-982C-5492D9E951C0}"/>
                </a:ext>
              </a:extLst>
            </p:cNvPr>
            <p:cNvSpPr/>
            <p:nvPr/>
          </p:nvSpPr>
          <p:spPr>
            <a:xfrm>
              <a:off x="10044298" y="3133191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0F4BDE-3E2E-9C0F-9B90-A99E85571028}"/>
                </a:ext>
              </a:extLst>
            </p:cNvPr>
            <p:cNvSpPr txBox="1"/>
            <p:nvPr/>
          </p:nvSpPr>
          <p:spPr>
            <a:xfrm>
              <a:off x="10610394" y="3121725"/>
              <a:ext cx="95576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0000"/>
                  </a:solidFill>
                  <a:ea typeface="Calibri"/>
                  <a:cs typeface="Calibri"/>
                </a:rPr>
                <a:t>Object</a:t>
              </a: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ea typeface="Calibri"/>
                  <a:cs typeface="Calibri"/>
                </a:rPr>
                <a:t>Store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7F870DD9-D743-99B6-0DBE-8F82434D2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62532" y="2982315"/>
              <a:ext cx="875532" cy="85244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F0D0BA-2681-3323-2E84-B29FFF5DED79}"/>
              </a:ext>
            </a:extLst>
          </p:cNvPr>
          <p:cNvGrpSpPr/>
          <p:nvPr/>
        </p:nvGrpSpPr>
        <p:grpSpPr>
          <a:xfrm>
            <a:off x="483319" y="1673984"/>
            <a:ext cx="1571712" cy="588503"/>
            <a:chOff x="483319" y="1890651"/>
            <a:chExt cx="1571712" cy="58850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1439C1C-4CC1-DE97-E90D-EDE3D5312810}"/>
                </a:ext>
              </a:extLst>
            </p:cNvPr>
            <p:cNvSpPr/>
            <p:nvPr/>
          </p:nvSpPr>
          <p:spPr>
            <a:xfrm>
              <a:off x="483319" y="1891605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FD3EF6-9C6B-4D48-0410-341475AED819}"/>
                </a:ext>
              </a:extLst>
            </p:cNvPr>
            <p:cNvSpPr txBox="1"/>
            <p:nvPr/>
          </p:nvSpPr>
          <p:spPr>
            <a:xfrm>
              <a:off x="971080" y="1894379"/>
              <a:ext cx="1083951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2"/>
                  </a:solidFill>
                  <a:ea typeface="Calibri"/>
                  <a:cs typeface="Calibri"/>
                </a:rPr>
                <a:t>Kubeflow Notebooks</a:t>
              </a:r>
            </a:p>
          </p:txBody>
        </p:sp>
        <p:pic>
          <p:nvPicPr>
            <p:cNvPr id="31" name="Picture 30" descr="File:Jupyter logo.svg - Wikipedia">
              <a:extLst>
                <a:ext uri="{FF2B5EF4-FFF2-40B4-BE49-F238E27FC236}">
                  <a16:creationId xmlns:a16="http://schemas.microsoft.com/office/drawing/2014/main" id="{5B106605-906F-7936-D675-95C659074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401" y="1890651"/>
              <a:ext cx="485686" cy="553164"/>
            </a:xfrm>
            <a:prstGeom prst="rect">
              <a:avLst/>
            </a:prstGeom>
          </p:spPr>
        </p:pic>
      </p:grpSp>
      <p:pic>
        <p:nvPicPr>
          <p:cNvPr id="32" name="Picture 31" descr="A screenshot of a diagram&#10;&#10;AI-generated content may be incorrect.">
            <a:extLst>
              <a:ext uri="{FF2B5EF4-FFF2-40B4-BE49-F238E27FC236}">
                <a16:creationId xmlns:a16="http://schemas.microsoft.com/office/drawing/2014/main" id="{EB177890-76B4-21BC-A766-F40BBC35BE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941" y="0"/>
            <a:ext cx="6048117" cy="6858000"/>
          </a:xfrm>
          <a:prstGeom prst="rect">
            <a:avLst/>
          </a:prstGeom>
          <a:ln>
            <a:noFill/>
          </a:ln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37F12B8-8B14-68DB-2B31-7A1CEAD4A302}"/>
              </a:ext>
            </a:extLst>
          </p:cNvPr>
          <p:cNvSpPr/>
          <p:nvPr/>
        </p:nvSpPr>
        <p:spPr>
          <a:xfrm>
            <a:off x="8548089" y="5946449"/>
            <a:ext cx="3572696" cy="8403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>
              <a:solidFill>
                <a:schemeClr val="bg1">
                  <a:lumMod val="9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39" name="Picture 38" descr="A blue and black geometrical object&#10;&#10;AI-generated content may be incorrect.">
            <a:extLst>
              <a:ext uri="{FF2B5EF4-FFF2-40B4-BE49-F238E27FC236}">
                <a16:creationId xmlns:a16="http://schemas.microsoft.com/office/drawing/2014/main" id="{77FEAE77-80BA-4D6A-2573-67DB65745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122" y="6031400"/>
            <a:ext cx="699328" cy="67783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22E869A-E6E6-4222-E296-1F59ABA80FF1}"/>
              </a:ext>
            </a:extLst>
          </p:cNvPr>
          <p:cNvSpPr txBox="1"/>
          <p:nvPr/>
        </p:nvSpPr>
        <p:spPr>
          <a:xfrm>
            <a:off x="9300673" y="5982055"/>
            <a:ext cx="2743200" cy="7658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>
                <a:solidFill>
                  <a:schemeClr val="accent1"/>
                </a:solidFill>
                <a:latin typeface="Calibri"/>
                <a:ea typeface="Segoe UI"/>
                <a:cs typeface="Segoe UI"/>
              </a:rPr>
              <a:t>Kubeflow Pipelines</a:t>
            </a:r>
            <a:r>
              <a:rPr lang="en-US" sz="2400">
                <a:solidFill>
                  <a:schemeClr val="accent1"/>
                </a:solidFill>
                <a:latin typeface="Calibri"/>
                <a:ea typeface="Segoe UI"/>
                <a:cs typeface="Segoe UI"/>
              </a:rPr>
              <a:t>​</a:t>
            </a:r>
            <a:endParaRPr lang="en-US"/>
          </a:p>
          <a:p>
            <a:pPr algn="ctr">
              <a:lnSpc>
                <a:spcPts val="2550"/>
              </a:lnSpc>
            </a:pPr>
            <a:r>
              <a:rPr lang="en-GB" sz="1600">
                <a:solidFill>
                  <a:schemeClr val="accent1"/>
                </a:solidFill>
                <a:latin typeface="Calibri"/>
                <a:cs typeface="Segoe UI"/>
              </a:rPr>
              <a:t>Tasks / Artifacts</a:t>
            </a:r>
            <a:endParaRPr lang="en-GB">
              <a:solidFill>
                <a:schemeClr val="accent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1D9C25-B6D0-225B-42A6-A767211DB7C2}"/>
              </a:ext>
            </a:extLst>
          </p:cNvPr>
          <p:cNvGrpSpPr/>
          <p:nvPr/>
        </p:nvGrpSpPr>
        <p:grpSpPr>
          <a:xfrm>
            <a:off x="467755" y="3432939"/>
            <a:ext cx="1578116" cy="587551"/>
            <a:chOff x="507131" y="105667"/>
            <a:chExt cx="1578116" cy="58755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B6B5688-55CB-9E9C-AC97-F132082C2B62}"/>
                </a:ext>
              </a:extLst>
            </p:cNvPr>
            <p:cNvSpPr/>
            <p:nvPr/>
          </p:nvSpPr>
          <p:spPr>
            <a:xfrm>
              <a:off x="507131" y="105667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2B080C-0470-BAEE-BD92-263A407E965B}"/>
                </a:ext>
              </a:extLst>
            </p:cNvPr>
            <p:cNvSpPr txBox="1"/>
            <p:nvPr/>
          </p:nvSpPr>
          <p:spPr>
            <a:xfrm>
              <a:off x="983582" y="108443"/>
              <a:ext cx="110166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2"/>
                  </a:solidFill>
                  <a:ea typeface="Calibri"/>
                  <a:cs typeface="Calibri"/>
                </a:rPr>
                <a:t>Tensor-board</a:t>
              </a:r>
              <a:endParaRPr lang="en-US">
                <a:solidFill>
                  <a:schemeClr val="accent2"/>
                </a:solidFill>
                <a:ea typeface="Calibri" panose="020F0502020204030204"/>
                <a:cs typeface="Calibri" panose="020F0502020204030204"/>
              </a:endParaRPr>
            </a:p>
          </p:txBody>
        </p:sp>
      </p:grpSp>
      <p:pic>
        <p:nvPicPr>
          <p:cNvPr id="34" name="Picture 33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3BC0EF7E-9BD5-8339-F75C-DC61764C55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583" y="3475215"/>
            <a:ext cx="398250" cy="477142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2AE9CA49-6813-7FB0-5BC3-0C0A657CCF22}"/>
              </a:ext>
            </a:extLst>
          </p:cNvPr>
          <p:cNvGrpSpPr/>
          <p:nvPr/>
        </p:nvGrpSpPr>
        <p:grpSpPr>
          <a:xfrm>
            <a:off x="474235" y="2257971"/>
            <a:ext cx="1566728" cy="587551"/>
            <a:chOff x="1371875" y="4549479"/>
            <a:chExt cx="1566728" cy="587551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D366348-A31D-C6D4-DDD2-D63E84E74CF7}"/>
                </a:ext>
              </a:extLst>
            </p:cNvPr>
            <p:cNvSpPr/>
            <p:nvPr/>
          </p:nvSpPr>
          <p:spPr>
            <a:xfrm>
              <a:off x="1371875" y="4549479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63F3327-58C0-12D1-5A13-770A5A058267}"/>
                </a:ext>
              </a:extLst>
            </p:cNvPr>
            <p:cNvSpPr txBox="1"/>
            <p:nvPr/>
          </p:nvSpPr>
          <p:spPr>
            <a:xfrm>
              <a:off x="1930851" y="4552255"/>
              <a:ext cx="100561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>
                  <a:solidFill>
                    <a:schemeClr val="accent1"/>
                  </a:solidFill>
                  <a:ea typeface="Calibri"/>
                  <a:cs typeface="Calibri"/>
                </a:rPr>
                <a:t>Kubeflow Katib</a:t>
              </a:r>
            </a:p>
          </p:txBody>
        </p:sp>
        <p:pic>
          <p:nvPicPr>
            <p:cNvPr id="49" name="Picture 48" descr="A blue hexagon with a white object on it&#10;&#10;AI-generated content may be incorrect.">
              <a:extLst>
                <a:ext uri="{FF2B5EF4-FFF2-40B4-BE49-F238E27FC236}">
                  <a16:creationId xmlns:a16="http://schemas.microsoft.com/office/drawing/2014/main" id="{A967BFAD-B779-2415-B597-4C7F8E8F9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24820" y="4560903"/>
              <a:ext cx="560312" cy="52526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F2E39F-2947-E9D6-1059-042DB11A8765}"/>
              </a:ext>
            </a:extLst>
          </p:cNvPr>
          <p:cNvGrpSpPr/>
          <p:nvPr/>
        </p:nvGrpSpPr>
        <p:grpSpPr>
          <a:xfrm>
            <a:off x="9941696" y="867863"/>
            <a:ext cx="1648494" cy="852441"/>
            <a:chOff x="9962532" y="2982315"/>
            <a:chExt cx="1648494" cy="85244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CB219F1-BAB5-2298-D333-D4DEB94E0261}"/>
                </a:ext>
              </a:extLst>
            </p:cNvPr>
            <p:cNvSpPr/>
            <p:nvPr/>
          </p:nvSpPr>
          <p:spPr>
            <a:xfrm>
              <a:off x="10044298" y="3133191"/>
              <a:ext cx="1566728" cy="5554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039B64-F407-1634-E6F4-2BAA0F5D8D0B}"/>
                </a:ext>
              </a:extLst>
            </p:cNvPr>
            <p:cNvSpPr txBox="1"/>
            <p:nvPr/>
          </p:nvSpPr>
          <p:spPr>
            <a:xfrm>
              <a:off x="10610394" y="3121725"/>
              <a:ext cx="95576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0000"/>
                  </a:solidFill>
                  <a:ea typeface="Calibri"/>
                  <a:cs typeface="Calibri"/>
                </a:rPr>
                <a:t>Object</a:t>
              </a: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ea typeface="Calibri"/>
                  <a:cs typeface="Calibri"/>
                </a:rPr>
                <a:t>Store</a:t>
              </a: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0377D493-75F3-E4C1-42DF-007CDE708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62532" y="2982315"/>
              <a:ext cx="875532" cy="852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98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5E9BE6F-05BA-822F-E125-5BFB6678B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97" y="0"/>
            <a:ext cx="10837406" cy="6858000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E462D2-B930-4535-9390-7496A6A147F0}"/>
              </a:ext>
            </a:extLst>
          </p:cNvPr>
          <p:cNvSpPr/>
          <p:nvPr/>
        </p:nvSpPr>
        <p:spPr>
          <a:xfrm>
            <a:off x="2585743" y="793299"/>
            <a:ext cx="1510660" cy="75275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332916-0CCA-1F33-38E1-DEDCC0BD4694}"/>
              </a:ext>
            </a:extLst>
          </p:cNvPr>
          <p:cNvSpPr/>
          <p:nvPr/>
        </p:nvSpPr>
        <p:spPr>
          <a:xfrm>
            <a:off x="2790896" y="3731395"/>
            <a:ext cx="4952451" cy="99541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624913-460F-52FD-24CC-5D6AE090405F}"/>
              </a:ext>
            </a:extLst>
          </p:cNvPr>
          <p:cNvGrpSpPr/>
          <p:nvPr/>
        </p:nvGrpSpPr>
        <p:grpSpPr>
          <a:xfrm>
            <a:off x="8556240" y="65070"/>
            <a:ext cx="3572696" cy="840336"/>
            <a:chOff x="8556240" y="65070"/>
            <a:chExt cx="3572696" cy="84033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00A37F4-D10A-E14E-3E0C-6C974E903B7B}"/>
                </a:ext>
              </a:extLst>
            </p:cNvPr>
            <p:cNvSpPr/>
            <p:nvPr/>
          </p:nvSpPr>
          <p:spPr>
            <a:xfrm>
              <a:off x="8556240" y="65070"/>
              <a:ext cx="3572696" cy="84033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40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76581B-825F-7799-415E-42F45190A7C3}"/>
                </a:ext>
              </a:extLst>
            </p:cNvPr>
            <p:cNvSpPr txBox="1"/>
            <p:nvPr/>
          </p:nvSpPr>
          <p:spPr>
            <a:xfrm>
              <a:off x="9383380" y="135750"/>
              <a:ext cx="2743200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1"/>
                  </a:solidFill>
                  <a:latin typeface="Calibri"/>
                  <a:ea typeface="Segoe UI"/>
                  <a:cs typeface="Segoe UI"/>
                </a:rPr>
                <a:t>Model Registry</a:t>
              </a:r>
              <a:endParaRPr lang="en-GB" dirty="0">
                <a:solidFill>
                  <a:schemeClr val="accent1"/>
                </a:solidFill>
                <a:latin typeface="Calibri"/>
                <a:ea typeface="Calibri" panose="020F0502020204030204"/>
                <a:cs typeface="Calibri" panose="020F0502020204030204"/>
              </a:endParaRPr>
            </a:p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/>
                  <a:cs typeface="Segoe UI"/>
                </a:rPr>
                <a:t>Metadata central index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pic>
          <p:nvPicPr>
            <p:cNvPr id="7" name="Picture 6" descr="A blue and black geometrical object&#10;&#10;AI-generated content may be incorrect.">
              <a:extLst>
                <a:ext uri="{FF2B5EF4-FFF2-40B4-BE49-F238E27FC236}">
                  <a16:creationId xmlns:a16="http://schemas.microsoft.com/office/drawing/2014/main" id="{34444B3A-40D8-92CE-339E-93CDB0378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7856" y="143876"/>
              <a:ext cx="699328" cy="677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152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4DB541-3E10-C6A4-A9E5-DEE41917E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F5E02B-59F7-9FDA-DF58-AE8798021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7FBC1-56F3-5C2E-4B67-27306E420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F72200-8E99-CC14-18C5-F19F22B1C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E31A32-DD22-E26D-C845-7140C4E36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E2F509-E8A5-F7C3-11E3-D125387EA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4273F-7EE9-F2A5-0966-6E53445F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ea typeface="Calibri Light"/>
                <a:cs typeface="Calibri Light"/>
              </a:rPr>
              <a:t>Use Case 2: </a:t>
            </a:r>
            <a:r>
              <a:rPr lang="en-US" sz="2400" dirty="0" err="1">
                <a:solidFill>
                  <a:srgbClr val="FFFFFF"/>
                </a:solidFill>
                <a:ea typeface="Calibri Light"/>
                <a:cs typeface="Calibri Light"/>
              </a:rPr>
              <a:t>ChatBot</a:t>
            </a:r>
            <a:br>
              <a:rPr lang="en-US" sz="2400" dirty="0">
                <a:ea typeface="Calibri Light"/>
                <a:cs typeface="Calibri Light"/>
              </a:rPr>
            </a:br>
            <a:r>
              <a:rPr lang="en-US" sz="3600" dirty="0">
                <a:solidFill>
                  <a:srgbClr val="FFFFFF"/>
                </a:solidFill>
                <a:ea typeface="Calibri Light"/>
                <a:cs typeface="Calibri Light"/>
              </a:rPr>
              <a:t>INFN </a:t>
            </a:r>
            <a:r>
              <a:rPr lang="en-US" sz="3600" dirty="0" err="1">
                <a:solidFill>
                  <a:srgbClr val="FFFFFF"/>
                </a:solidFill>
                <a:ea typeface="Calibri Light"/>
                <a:cs typeface="Calibri Light"/>
              </a:rPr>
              <a:t>LibroFirma</a:t>
            </a:r>
            <a:endParaRPr lang="en-US" sz="3600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D5196-2351-E572-B691-846BD4DA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64" y="4148617"/>
            <a:ext cx="5634997" cy="23352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000000"/>
                </a:solidFill>
                <a:ea typeface="Calibri"/>
                <a:cs typeface="Calibri"/>
              </a:rPr>
              <a:t>Generative AI</a:t>
            </a:r>
          </a:p>
          <a:p>
            <a:r>
              <a:rPr lang="en-US" sz="1800">
                <a:solidFill>
                  <a:srgbClr val="000000"/>
                </a:solidFill>
                <a:ea typeface="Calibri"/>
                <a:cs typeface="Calibri"/>
              </a:rPr>
              <a:t>Open-source LLMs (Large Language Models): provide "reasoning" capabilities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>
                <a:solidFill>
                  <a:srgbClr val="000000"/>
                </a:solidFill>
                <a:ea typeface="Calibri"/>
                <a:cs typeface="Calibri"/>
              </a:rPr>
              <a:t>Semantic Search: retrieve relevant information from the knowledge base to answer the question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81FF20C-0B21-F90C-3B10-929CE2EFF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259" y="2039742"/>
            <a:ext cx="5626962" cy="36609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098908-FEFF-0E85-83A6-16EEC5E696C1}"/>
              </a:ext>
            </a:extLst>
          </p:cNvPr>
          <p:cNvSpPr txBox="1">
            <a:spLocks/>
          </p:cNvSpPr>
          <p:nvPr/>
        </p:nvSpPr>
        <p:spPr>
          <a:xfrm>
            <a:off x="448857" y="1852232"/>
            <a:ext cx="5642395" cy="2290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rgbClr val="000000"/>
                </a:solidFill>
                <a:ea typeface="Calibri"/>
                <a:cs typeface="Calibri"/>
              </a:rPr>
              <a:t>LibroFirma</a:t>
            </a:r>
            <a:r>
              <a:rPr lang="en-US" sz="2400" b="1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a typeface="Calibri"/>
                <a:cs typeface="Calibri"/>
              </a:rPr>
              <a:t>ChatBot</a:t>
            </a:r>
            <a:endParaRPr lang="en-US" sz="2400" b="1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AI assistant that answers user questions</a:t>
            </a:r>
            <a:endParaRPr lang="en-US" dirty="0"/>
          </a:p>
          <a:p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Knowledge Base:</a:t>
            </a:r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</a:rPr>
              <a:t>ServiceDesk tickets</a:t>
            </a:r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</a:rPr>
              <a:t>Transcription of "</a:t>
            </a:r>
            <a:r>
              <a:rPr lang="it-IT" sz="1600" dirty="0">
                <a:solidFill>
                  <a:srgbClr val="000000"/>
                </a:solidFill>
                <a:ea typeface="Calibri"/>
                <a:cs typeface="Calibri"/>
              </a:rPr>
              <a:t>pillole formative</a:t>
            </a:r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</a:rPr>
              <a:t>" (</a:t>
            </a:r>
            <a:r>
              <a:rPr lang="en-US" sz="1600" dirty="0">
                <a:solidFill>
                  <a:srgbClr val="000000"/>
                </a:solidFill>
                <a:ea typeface="+mn-lt"/>
                <a:cs typeface="+mn-lt"/>
                <a:hlinkClick r:id="rId3"/>
              </a:rPr>
              <a:t>https://mediawall.infn.it/</a:t>
            </a: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)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Fully-hosted: run on INFN Cloud resources</a:t>
            </a:r>
          </a:p>
        </p:txBody>
      </p:sp>
    </p:spTree>
    <p:extLst>
      <p:ext uri="{BB962C8B-B14F-4D97-AF65-F5344CB8AC3E}">
        <p14:creationId xmlns:p14="http://schemas.microsoft.com/office/powerpoint/2010/main" val="1034397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INFN Cloud Kubeflow as a Platform and use cases</vt:lpstr>
      <vt:lpstr>Kubeflow</vt:lpstr>
      <vt:lpstr>PowerPoint Presentation</vt:lpstr>
      <vt:lpstr>Use Case 1: ReMAT Research Metadata Analysis Tool</vt:lpstr>
      <vt:lpstr>ML Task Classify Author's Affiliations</vt:lpstr>
      <vt:lpstr>PowerPoint Presentation</vt:lpstr>
      <vt:lpstr>PowerPoint Presentation</vt:lpstr>
      <vt:lpstr>PowerPoint Presentation</vt:lpstr>
      <vt:lpstr>Use Case 2: ChatBot INFN LibroFirma</vt:lpstr>
      <vt:lpstr>PowerPoint Presentation</vt:lpstr>
      <vt:lpstr>PowerPoint Presentation</vt:lpstr>
      <vt:lpstr>PowerPoint Presentation</vt:lpstr>
      <vt:lpstr>What's next INFN Cloud Integration</vt:lpstr>
      <vt:lpstr>  Thank you!</vt:lpstr>
      <vt:lpstr>  </vt:lpstr>
      <vt:lpstr>Kubernetes</vt:lpstr>
      <vt:lpstr>Kubeflow Ecosystem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119</cp:revision>
  <dcterms:created xsi:type="dcterms:W3CDTF">2023-09-13T07:09:51Z</dcterms:created>
  <dcterms:modified xsi:type="dcterms:W3CDTF">2025-05-29T05:21:55Z</dcterms:modified>
</cp:coreProperties>
</file>