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1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48.png" ContentType="image/png"/>
  <Override PartName="/ppt/media/image47.png" ContentType="image/png"/>
  <Override PartName="/ppt/media/image56.png" ContentType="image/png"/>
  <Override PartName="/ppt/media/image13.png" ContentType="image/png"/>
  <Override PartName="/ppt/media/image39.png" ContentType="image/png"/>
  <Override PartName="/ppt/media/image55.png" ContentType="image/png"/>
  <Override PartName="/ppt/media/image12.png" ContentType="image/png"/>
  <Override PartName="/ppt/media/image38.png" ContentType="image/png"/>
  <Override PartName="/ppt/media/image54.png" ContentType="image/png"/>
  <Override PartName="/ppt/media/image11.png" ContentType="image/png"/>
  <Override PartName="/ppt/media/image37.png" ContentType="image/png"/>
  <Override PartName="/ppt/media/image35.jpeg" ContentType="image/jpeg"/>
  <Override PartName="/ppt/media/image49.png" ContentType="image/png"/>
  <Override PartName="/ppt/media/image1.png" ContentType="image/png"/>
  <Override PartName="/ppt/media/image33.jpeg" ContentType="image/jpeg"/>
  <Override PartName="/ppt/media/image40.png" ContentType="image/png"/>
  <Override PartName="/ppt/media/image23.png" ContentType="image/png"/>
  <Override PartName="/ppt/media/image66.png" ContentType="image/png"/>
  <Override PartName="/ppt/media/image57.gif" ContentType="image/gif"/>
  <Override PartName="/ppt/media/image41.png" ContentType="image/png"/>
  <Override PartName="/ppt/media/image24.png" ContentType="image/png"/>
  <Override PartName="/ppt/media/image67.png" ContentType="image/png"/>
  <Override PartName="/ppt/media/image8.jpeg" ContentType="image/jpeg"/>
  <Override PartName="/ppt/media/image42.png" ContentType="image/png"/>
  <Override PartName="/ppt/media/image17.png" ContentType="image/png"/>
  <Override PartName="/ppt/media/image51.png" ContentType="image/png"/>
  <Override PartName="/ppt/media/image25.png" ContentType="image/png"/>
  <Override PartName="/ppt/media/image68.png" ContentType="image/png"/>
  <Override PartName="/ppt/media/image72.png" ContentType="image/png"/>
  <Override PartName="/ppt/media/image71.png" ContentType="image/png"/>
  <Override PartName="/ppt/media/image19.png" ContentType="image/png"/>
  <Override PartName="/ppt/media/image70.png" ContentType="image/png"/>
  <Override PartName="/ppt/media/image27.png" ContentType="image/png"/>
  <Override PartName="/ppt/media/image44.png" ContentType="image/png"/>
  <Override PartName="/ppt/media/image61.png" ContentType="image/png"/>
  <Override PartName="/ppt/media/image43.png" ContentType="image/png"/>
  <Override PartName="/ppt/media/image60.png" ContentType="image/png"/>
  <Override PartName="/ppt/media/image28.png" ContentType="image/png"/>
  <Override PartName="/ppt/media/image62.png" ContentType="image/png"/>
  <Override PartName="/ppt/media/image45.png" ContentType="image/png"/>
  <Override PartName="/ppt/media/image46.png" ContentType="image/png"/>
  <Override PartName="/ppt/media/image29.png" ContentType="image/png"/>
  <Override PartName="/ppt/media/image26.png" ContentType="image/png"/>
  <Override PartName="/ppt/media/image69.png" ContentType="image/png"/>
  <Override PartName="/ppt/media/image50.png" ContentType="image/png"/>
  <Override PartName="/ppt/media/image32.png" ContentType="image/png"/>
  <Override PartName="/ppt/media/image65.png" ContentType="image/png"/>
  <Override PartName="/ppt/media/image22.png" ContentType="image/png"/>
  <Override PartName="/ppt/media/image14.png" ContentType="image/png"/>
  <Override PartName="/ppt/media/image31.png" ContentType="image/png"/>
  <Override PartName="/ppt/media/image74.png" ContentType="image/png"/>
  <Override PartName="/ppt/media/image15.png" ContentType="image/png"/>
  <Override PartName="/ppt/media/image58.png" ContentType="image/png"/>
  <Override PartName="/ppt/media/image2.png" ContentType="image/png"/>
  <Override PartName="/ppt/media/image34.jpeg" ContentType="image/jpeg"/>
  <Override PartName="/ppt/media/image16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18.gif" ContentType="image/gif"/>
  <Override PartName="/ppt/media/image5.png" ContentType="image/png"/>
  <Override PartName="/ppt/media/image36.jpeg" ContentType="image/jpeg"/>
  <Override PartName="/ppt/media/image53.png" ContentType="image/png"/>
  <Override PartName="/ppt/media/image10.png" ContentType="image/png"/>
  <Override PartName="/ppt/media/image6.png" ContentType="image/png"/>
  <Override PartName="/ppt/media/image7.png" ContentType="image/png"/>
  <Override PartName="/ppt/media/image63.png" ContentType="image/png"/>
  <Override PartName="/ppt/media/image20.png" ContentType="image/png"/>
  <Override PartName="/ppt/media/image64.png" ContentType="image/png"/>
  <Override PartName="/ppt/media/image21.png" ContentType="image/png"/>
  <Override PartName="/ppt/media/image9.jpeg" ContentType="image/jpeg"/>
  <Override PartName="/ppt/media/image52.png" ContentType="image/png"/>
  <Override PartName="/ppt/media/image73.png" ContentType="image/png"/>
  <Override PartName="/ppt/media/image30.png" ContentType="image/png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Fai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clic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per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sp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ost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are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la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dia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po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siti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va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e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&lt;intestazione&gt;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9B4C3A1-8311-47EB-9CDF-D75D12E1FA52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82782A2-A682-4A15-8E18-7A8DB7CA6169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9C94F0-162A-4858-95F0-DD5F85FF4CB9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CB5EBCD-3915-4441-8AA4-BB2FECAE6F6A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C4D0CA-A0CC-4D15-AF90-E275FD86598F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A243803-EF6A-4711-AF87-1C53061026E5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EEEA10-0A9F-4ECF-8A37-651D7D9B3D51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C3BDE6-4B9D-44E2-A337-32526D230A3A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7018211-E45C-4BF2-BBB0-B72324CEDFD6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1A1945-BBD8-405A-8F7A-85BC75E7E0D2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60155F-CF6D-4265-BA3B-56C830E7F610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6F2542C-5EA0-4D95-BF56-46209FB85266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37795DE-2F81-4839-A75C-7FA8A615B48F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it-IT" sz="12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B9B7DD9-CC76-4F25-B47F-0F685810E602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547488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879840" y="3861000"/>
            <a:ext cx="547488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68532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79840" y="386100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3685320" y="386100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2730960" y="194472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4582080" y="194472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/>
          </p:nvPr>
        </p:nvSpPr>
        <p:spPr>
          <a:xfrm>
            <a:off x="879840" y="386100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/>
          </p:nvPr>
        </p:nvSpPr>
        <p:spPr>
          <a:xfrm>
            <a:off x="2730960" y="386100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/>
          </p:nvPr>
        </p:nvSpPr>
        <p:spPr>
          <a:xfrm>
            <a:off x="4582080" y="3861000"/>
            <a:ext cx="1762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879840" y="1944720"/>
            <a:ext cx="547488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547488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267156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3685320" y="1944720"/>
            <a:ext cx="267156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609240" y="2916720"/>
            <a:ext cx="4641120" cy="54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3685320" y="1944720"/>
            <a:ext cx="267156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879840" y="386100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2671560" cy="366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368532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3685320" y="386100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7984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685320" y="1944720"/>
            <a:ext cx="267156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79840" y="3861000"/>
            <a:ext cx="5474880" cy="174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0" name="Google Shape;10;p25"/>
          <p:cNvCxnSpPr/>
          <p:nvPr/>
        </p:nvCxnSpPr>
        <p:spPr>
          <a:xfrm>
            <a:off x="4714920" y="6548760"/>
            <a:ext cx="6421320" cy="360"/>
          </a:xfrm>
          <a:prstGeom prst="straightConnector1">
            <a:avLst/>
          </a:prstGeom>
          <a:ln w="9525">
            <a:solidFill>
              <a:srgbClr val="3c64a5"/>
            </a:solidFill>
            <a:miter/>
          </a:ln>
        </p:spPr>
      </p:cxnSp>
      <p:sp>
        <p:nvSpPr>
          <p:cNvPr id="1" name="Google Shape;11;p25"/>
          <p:cNvSpPr/>
          <p:nvPr/>
        </p:nvSpPr>
        <p:spPr>
          <a:xfrm>
            <a:off x="839520" y="6375960"/>
            <a:ext cx="54795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Montserrat"/>
                <a:ea typeface="Montserrat"/>
              </a:rPr>
              <a:t>THE</a:t>
            </a:r>
            <a:r>
              <a:rPr b="0" lang="it-IT" sz="1600" spc="-1" strike="noStrike">
                <a:solidFill>
                  <a:srgbClr val="3c64a5"/>
                </a:solidFill>
                <a:latin typeface="Montserrat"/>
                <a:ea typeface="Montserrat"/>
              </a:rPr>
              <a:t> TUSCANY HEALTH ECOSYSTEM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" name="Google Shape;12;p25"/>
          <p:cNvCxnSpPr/>
          <p:nvPr/>
        </p:nvCxnSpPr>
        <p:spPr>
          <a:xfrm>
            <a:off x="0" y="6558480"/>
            <a:ext cx="690120" cy="360"/>
          </a:xfrm>
          <a:prstGeom prst="straightConnector1">
            <a:avLst/>
          </a:prstGeom>
          <a:ln w="9525">
            <a:solidFill>
              <a:srgbClr val="3c64a5"/>
            </a:solidFill>
            <a:miter/>
          </a:ln>
        </p:spPr>
      </p:cxnSp>
      <p:cxnSp>
        <p:nvCxnSpPr>
          <p:cNvPr id="3" name="Google Shape;13;p25"/>
          <p:cNvCxnSpPr/>
          <p:nvPr/>
        </p:nvCxnSpPr>
        <p:spPr>
          <a:xfrm>
            <a:off x="11502000" y="6552000"/>
            <a:ext cx="690120" cy="360"/>
          </a:xfrm>
          <a:prstGeom prst="straightConnector1">
            <a:avLst/>
          </a:prstGeom>
          <a:ln w="9525">
            <a:solidFill>
              <a:srgbClr val="3c64a5"/>
            </a:solidFill>
            <a:miter/>
          </a:ln>
        </p:spPr>
      </p:cxnSp>
      <p:sp>
        <p:nvSpPr>
          <p:cNvPr id="4" name="Google Shape;14;p25"/>
          <p:cNvSpPr/>
          <p:nvPr/>
        </p:nvSpPr>
        <p:spPr>
          <a:xfrm>
            <a:off x="11093760" y="6427800"/>
            <a:ext cx="42336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F8588F95-E667-4E0B-967F-B459D7882D5C}" type="slidenum">
              <a:rPr b="0" lang="it-IT" sz="1000" spc="-1" strike="noStrike">
                <a:solidFill>
                  <a:srgbClr val="3c64a5"/>
                </a:solidFill>
                <a:latin typeface="Helvetica Neue"/>
                <a:ea typeface="Helvetica Neue"/>
              </a:rPr>
              <a:t>&lt;numero&gt;</a:t>
            </a:fld>
            <a:endParaRPr b="0" lang="it-IT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oogle Shape;15;p25" descr="Immagine che contiene schermata, grafica, Elementi grafici, pixel&#10;&#10;Descrizione generata automaticamente"/>
          <p:cNvPicPr/>
          <p:nvPr/>
        </p:nvPicPr>
        <p:blipFill>
          <a:blip r:embed="rId2"/>
          <a:stretch/>
        </p:blipFill>
        <p:spPr>
          <a:xfrm>
            <a:off x="8149680" y="228600"/>
            <a:ext cx="1618560" cy="508320"/>
          </a:xfrm>
          <a:prstGeom prst="rect">
            <a:avLst/>
          </a:prstGeom>
          <a:ln w="0">
            <a:noFill/>
          </a:ln>
        </p:spPr>
      </p:pic>
      <p:pic>
        <p:nvPicPr>
          <p:cNvPr id="6" name="Google Shape;16;p25" descr="Immagine che contiene Elementi grafici, Carattere, grafica, schermata&#10;&#10;Descrizione generata automaticamente"/>
          <p:cNvPicPr/>
          <p:nvPr/>
        </p:nvPicPr>
        <p:blipFill>
          <a:blip r:embed="rId3"/>
          <a:stretch/>
        </p:blipFill>
        <p:spPr>
          <a:xfrm>
            <a:off x="10028880" y="220680"/>
            <a:ext cx="1747440" cy="496080"/>
          </a:xfrm>
          <a:prstGeom prst="rect">
            <a:avLst/>
          </a:prstGeom>
          <a:ln w="0">
            <a:noFill/>
          </a:ln>
        </p:spPr>
      </p:pic>
      <p:pic>
        <p:nvPicPr>
          <p:cNvPr id="7" name="Google Shape;17;p25" descr="Immagine che contiene schermata, Carattere, Blu elettrico, Blu intenso&#10;&#10;Descrizione generata automaticamente"/>
          <p:cNvPicPr/>
          <p:nvPr/>
        </p:nvPicPr>
        <p:blipFill>
          <a:blip r:embed="rId4"/>
          <a:stretch/>
        </p:blipFill>
        <p:spPr>
          <a:xfrm>
            <a:off x="4214520" y="234720"/>
            <a:ext cx="1835280" cy="472680"/>
          </a:xfrm>
          <a:prstGeom prst="rect">
            <a:avLst/>
          </a:prstGeom>
          <a:ln w="0">
            <a:noFill/>
          </a:ln>
        </p:spPr>
      </p:pic>
      <p:pic>
        <p:nvPicPr>
          <p:cNvPr id="8" name="Google Shape;18;p25" descr="Immagine che contiene testo, Carattere, Elementi grafici, logo&#10;&#10;Descrizione generata automaticamente"/>
          <p:cNvPicPr/>
          <p:nvPr/>
        </p:nvPicPr>
        <p:blipFill>
          <a:blip r:embed="rId5"/>
          <a:stretch/>
        </p:blipFill>
        <p:spPr>
          <a:xfrm>
            <a:off x="6453360" y="291600"/>
            <a:ext cx="1311120" cy="39312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609240" y="2916720"/>
            <a:ext cx="4641120" cy="118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i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cl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ic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r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ifi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il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l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l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tit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79840" y="1944720"/>
            <a:ext cx="5474880" cy="366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621480" y="4121280"/>
            <a:ext cx="4617720" cy="1480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Fai clic per modificare il formato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del testo della 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Quinto livello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Sesto livello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Settimo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livello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struttura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43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21.png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47.png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8" Type="http://schemas.openxmlformats.org/officeDocument/2006/relationships/image" Target="../media/image48.png"/><Relationship Id="rId9" Type="http://schemas.openxmlformats.org/officeDocument/2006/relationships/image" Target="../media/image48.png"/><Relationship Id="rId10" Type="http://schemas.openxmlformats.org/officeDocument/2006/relationships/image" Target="../media/image48.png"/><Relationship Id="rId11" Type="http://schemas.openxmlformats.org/officeDocument/2006/relationships/image" Target="../media/image50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5.png"/><Relationship Id="rId19" Type="http://schemas.openxmlformats.org/officeDocument/2006/relationships/image" Target="../media/image52.png"/><Relationship Id="rId20" Type="http://schemas.openxmlformats.org/officeDocument/2006/relationships/image" Target="../media/image56.png"/><Relationship Id="rId21" Type="http://schemas.openxmlformats.org/officeDocument/2006/relationships/image" Target="../media/image56.png"/><Relationship Id="rId22" Type="http://schemas.openxmlformats.org/officeDocument/2006/relationships/image" Target="../media/image5.png"/><Relationship Id="rId23" Type="http://schemas.openxmlformats.org/officeDocument/2006/relationships/image" Target="../media/image7.png"/><Relationship Id="rId24" Type="http://schemas.openxmlformats.org/officeDocument/2006/relationships/slideLayout" Target="../slideLayouts/slideLayout1.xml"/><Relationship Id="rId2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57.gif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7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179800" y="1168200"/>
            <a:ext cx="7981560" cy="118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3000" spc="-1" strike="noStrike">
                <a:solidFill>
                  <a:srgbClr val="3c64a5"/>
                </a:solidFill>
                <a:latin typeface="Montserrat"/>
                <a:ea typeface="Montserrat"/>
              </a:rPr>
              <a:t>Workshop sul Calcolo nell’INFN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3787200" y="1832040"/>
            <a:ext cx="4617720" cy="1596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2400" spc="-1" strike="noStrike">
                <a:solidFill>
                  <a:srgbClr val="3c64a5"/>
                </a:solidFill>
                <a:latin typeface="Montserrat"/>
                <a:ea typeface="Montserrat"/>
              </a:rPr>
              <a:t>La Biodola - Isola d’Elba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2400" spc="-1" strike="noStrike">
                <a:solidFill>
                  <a:srgbClr val="3c64a5"/>
                </a:solidFill>
                <a:latin typeface="Montserrat"/>
                <a:ea typeface="Montserrat"/>
              </a:rPr>
              <a:t>29 Maggio 2025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2400" spc="-1" strike="noStrike">
                <a:solidFill>
                  <a:srgbClr val="3c64a5"/>
                </a:solidFill>
                <a:latin typeface="Montserrat"/>
                <a:ea typeface="Montserrat"/>
              </a:rPr>
              <a:t>Simone Lossano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Google Shape;52;p1" descr=""/>
          <p:cNvPicPr/>
          <p:nvPr/>
        </p:nvPicPr>
        <p:blipFill>
          <a:blip r:embed="rId1"/>
          <a:stretch/>
        </p:blipFill>
        <p:spPr>
          <a:xfrm>
            <a:off x="292284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57" name="Google Shape;53;p1"/>
          <p:cNvSpPr/>
          <p:nvPr/>
        </p:nvSpPr>
        <p:spPr>
          <a:xfrm>
            <a:off x="2039400" y="3636000"/>
            <a:ext cx="8112960" cy="1504440"/>
          </a:xfrm>
          <a:prstGeom prst="rect">
            <a:avLst/>
          </a:prstGeom>
          <a:noFill/>
          <a:ln w="28575">
            <a:solidFill>
              <a:srgbClr val="2980b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700" spc="-1" strike="noStrike">
                <a:solidFill>
                  <a:srgbClr val="2980b9"/>
                </a:solidFill>
                <a:latin typeface="Arial"/>
                <a:ea typeface="Arial"/>
              </a:rPr>
              <a:t>Generative AI enhances conventional fluorescence microscopy towards super-resolution capabilities</a:t>
            </a:r>
            <a:endParaRPr b="0" lang="it-IT" sz="2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" name="Google Shape;54;p1" descr=""/>
          <p:cNvPicPr/>
          <p:nvPr/>
        </p:nvPicPr>
        <p:blipFill>
          <a:blip r:embed="rId2"/>
          <a:stretch/>
        </p:blipFill>
        <p:spPr>
          <a:xfrm>
            <a:off x="1235880" y="5486760"/>
            <a:ext cx="9642960" cy="800640"/>
          </a:xfrm>
          <a:prstGeom prst="rect">
            <a:avLst/>
          </a:prstGeom>
          <a:ln w="0">
            <a:noFill/>
          </a:ln>
        </p:spPr>
      </p:pic>
      <p:pic>
        <p:nvPicPr>
          <p:cNvPr id="59" name="Google Shape;55;p1" descr=""/>
          <p:cNvPicPr/>
          <p:nvPr/>
        </p:nvPicPr>
        <p:blipFill>
          <a:blip r:embed="rId3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223;p12" descr=""/>
          <p:cNvPicPr/>
          <p:nvPr/>
        </p:nvPicPr>
        <p:blipFill>
          <a:blip r:embed="rId1"/>
          <a:stretch/>
        </p:blipFill>
        <p:spPr>
          <a:xfrm>
            <a:off x="7657200" y="1256040"/>
            <a:ext cx="3136320" cy="3255120"/>
          </a:xfrm>
          <a:prstGeom prst="rect">
            <a:avLst/>
          </a:prstGeom>
          <a:ln w="0">
            <a:noFill/>
          </a:ln>
        </p:spPr>
      </p:pic>
      <p:pic>
        <p:nvPicPr>
          <p:cNvPr id="190" name="Google Shape;224;p12" descr=""/>
          <p:cNvPicPr/>
          <p:nvPr/>
        </p:nvPicPr>
        <p:blipFill>
          <a:blip r:embed="rId2"/>
          <a:stretch/>
        </p:blipFill>
        <p:spPr>
          <a:xfrm>
            <a:off x="4254480" y="1256040"/>
            <a:ext cx="3136320" cy="3255120"/>
          </a:xfrm>
          <a:prstGeom prst="rect">
            <a:avLst/>
          </a:prstGeom>
          <a:ln w="0">
            <a:noFill/>
          </a:ln>
        </p:spPr>
      </p:pic>
      <p:pic>
        <p:nvPicPr>
          <p:cNvPr id="191" name="Google Shape;225;p12" descr=""/>
          <p:cNvPicPr/>
          <p:nvPr/>
        </p:nvPicPr>
        <p:blipFill>
          <a:blip r:embed="rId3"/>
          <a:stretch/>
        </p:blipFill>
        <p:spPr>
          <a:xfrm>
            <a:off x="851760" y="1256040"/>
            <a:ext cx="3136320" cy="3255120"/>
          </a:xfrm>
          <a:prstGeom prst="rect">
            <a:avLst/>
          </a:prstGeom>
          <a:ln w="0">
            <a:noFill/>
          </a:ln>
        </p:spPr>
      </p:pic>
      <p:sp>
        <p:nvSpPr>
          <p:cNvPr id="192" name="Google Shape;226;p12"/>
          <p:cNvSpPr/>
          <p:nvPr/>
        </p:nvSpPr>
        <p:spPr>
          <a:xfrm>
            <a:off x="6357960" y="2375280"/>
            <a:ext cx="560520" cy="5446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Google Shape;227;p12"/>
          <p:cNvSpPr/>
          <p:nvPr/>
        </p:nvSpPr>
        <p:spPr>
          <a:xfrm>
            <a:off x="9759240" y="2375280"/>
            <a:ext cx="560520" cy="5446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Google Shape;228;p12" descr=""/>
          <p:cNvPicPr/>
          <p:nvPr/>
        </p:nvPicPr>
        <p:blipFill>
          <a:blip r:embed="rId4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95" name="Google Shape;229;p12"/>
          <p:cNvSpPr/>
          <p:nvPr/>
        </p:nvSpPr>
        <p:spPr>
          <a:xfrm>
            <a:off x="1717920" y="688320"/>
            <a:ext cx="91562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Results: STORM-like images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Google Shape;230;p12" descr=""/>
          <p:cNvPicPr/>
          <p:nvPr/>
        </p:nvPicPr>
        <p:blipFill>
          <a:blip r:embed="rId5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pic>
        <p:nvPicPr>
          <p:cNvPr id="197" name="Google Shape;231;p12" descr=""/>
          <p:cNvPicPr/>
          <p:nvPr/>
        </p:nvPicPr>
        <p:blipFill>
          <a:blip r:embed="rId6"/>
          <a:stretch/>
        </p:blipFill>
        <p:spPr>
          <a:xfrm>
            <a:off x="6028200" y="4343400"/>
            <a:ext cx="1578240" cy="1528560"/>
          </a:xfrm>
          <a:prstGeom prst="rect">
            <a:avLst/>
          </a:prstGeom>
          <a:ln w="0">
            <a:noFill/>
          </a:ln>
        </p:spPr>
      </p:pic>
      <p:cxnSp>
        <p:nvCxnSpPr>
          <p:cNvPr id="198" name="Google Shape;232;p12"/>
          <p:cNvCxnSpPr/>
          <p:nvPr/>
        </p:nvCxnSpPr>
        <p:spPr>
          <a:xfrm flipH="1">
            <a:off x="6040800" y="2927520"/>
            <a:ext cx="318600" cy="139140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199" name="Google Shape;233;p12"/>
          <p:cNvCxnSpPr/>
          <p:nvPr/>
        </p:nvCxnSpPr>
        <p:spPr>
          <a:xfrm>
            <a:off x="6924240" y="2927520"/>
            <a:ext cx="681480" cy="142236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pic>
        <p:nvPicPr>
          <p:cNvPr id="200" name="Google Shape;234;p12" descr=""/>
          <p:cNvPicPr/>
          <p:nvPr/>
        </p:nvPicPr>
        <p:blipFill>
          <a:blip r:embed="rId7"/>
          <a:stretch/>
        </p:blipFill>
        <p:spPr>
          <a:xfrm>
            <a:off x="9428040" y="4336200"/>
            <a:ext cx="1578240" cy="1543320"/>
          </a:xfrm>
          <a:prstGeom prst="rect">
            <a:avLst/>
          </a:prstGeom>
          <a:ln w="0">
            <a:noFill/>
          </a:ln>
        </p:spPr>
      </p:pic>
      <p:cxnSp>
        <p:nvCxnSpPr>
          <p:cNvPr id="201" name="Google Shape;235;p12"/>
          <p:cNvCxnSpPr/>
          <p:nvPr/>
        </p:nvCxnSpPr>
        <p:spPr>
          <a:xfrm flipH="1">
            <a:off x="9433080" y="2927520"/>
            <a:ext cx="329400" cy="140868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202" name="Google Shape;236;p12"/>
          <p:cNvCxnSpPr/>
          <p:nvPr/>
        </p:nvCxnSpPr>
        <p:spPr>
          <a:xfrm>
            <a:off x="10323720" y="2927520"/>
            <a:ext cx="682560" cy="141156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sp>
        <p:nvSpPr>
          <p:cNvPr id="203" name="Google Shape;237;p12"/>
          <p:cNvSpPr/>
          <p:nvPr/>
        </p:nvSpPr>
        <p:spPr>
          <a:xfrm>
            <a:off x="1039320" y="1451160"/>
            <a:ext cx="9270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ffffff"/>
                </a:solidFill>
                <a:latin typeface="Arial"/>
                <a:ea typeface="Arial"/>
              </a:rPr>
              <a:t>Low-res.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Google Shape;238;p12"/>
          <p:cNvSpPr/>
          <p:nvPr/>
        </p:nvSpPr>
        <p:spPr>
          <a:xfrm>
            <a:off x="4348080" y="1451160"/>
            <a:ext cx="9270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ffffff"/>
                </a:solidFill>
                <a:latin typeface="Arial"/>
                <a:ea typeface="Arial"/>
              </a:rPr>
              <a:t>STORM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Google Shape;239;p12"/>
          <p:cNvSpPr/>
          <p:nvPr/>
        </p:nvSpPr>
        <p:spPr>
          <a:xfrm>
            <a:off x="7830000" y="1451160"/>
            <a:ext cx="12250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ffffff"/>
                </a:solidFill>
                <a:latin typeface="Arial"/>
                <a:ea typeface="Arial"/>
              </a:rPr>
              <a:t>AI-generated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06" name="Google Shape;240;p12"/>
          <p:cNvGraphicFramePr/>
          <p:nvPr/>
        </p:nvGraphicFramePr>
        <p:xfrm>
          <a:off x="932040" y="5345280"/>
          <a:ext cx="3590280" cy="764640"/>
        </p:xfrm>
        <a:graphic>
          <a:graphicData uri="http://schemas.openxmlformats.org/drawingml/2006/table">
            <a:tbl>
              <a:tblPr/>
              <a:tblGrid>
                <a:gridCol w="1795320"/>
                <a:gridCol w="1795320"/>
              </a:tblGrid>
              <a:tr h="322200"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3c64a5"/>
                          </a:solidFill>
                          <a:latin typeface="Arial"/>
                          <a:ea typeface="Arial"/>
                        </a:rPr>
                        <a:t>PSNR</a:t>
                      </a:r>
                      <a:endParaRPr b="0" lang="it-IT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3c64a5"/>
                          </a:solidFill>
                          <a:latin typeface="Arial"/>
                          <a:ea typeface="Arial"/>
                        </a:rPr>
                        <a:t>SSIM</a:t>
                      </a:r>
                      <a:endParaRPr b="0" lang="it-IT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2200"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3c64a5"/>
                          </a:solidFill>
                          <a:latin typeface="Arial"/>
                          <a:ea typeface="Arial"/>
                        </a:rPr>
                        <a:t>28∓4</a:t>
                      </a:r>
                      <a:endParaRPr b="0" lang="it-IT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3c64a5"/>
                          </a:solidFill>
                          <a:latin typeface="Arial"/>
                          <a:ea typeface="Arial"/>
                        </a:rPr>
                        <a:t>0.8∓0.1</a:t>
                      </a:r>
                      <a:endParaRPr b="0" lang="it-IT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7" name="Google Shape;241;p12"/>
          <p:cNvSpPr/>
          <p:nvPr/>
        </p:nvSpPr>
        <p:spPr>
          <a:xfrm>
            <a:off x="880200" y="4683240"/>
            <a:ext cx="43948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Using the model trained for 100k iterations (best one according to the biophysicists):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Google Shape;242;p12" descr=""/>
          <p:cNvPicPr/>
          <p:nvPr/>
        </p:nvPicPr>
        <p:blipFill>
          <a:blip r:embed="rId8"/>
          <a:stretch/>
        </p:blipFill>
        <p:spPr>
          <a:xfrm>
            <a:off x="5275440" y="5541120"/>
            <a:ext cx="4317120" cy="91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0" dur="indefinite" restart="never" nodeType="tmRoot">
          <p:childTnLst>
            <p:seq>
              <p:cTn id="351" dur="indefinite" nodeType="mainSeq">
                <p:childTnLst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6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48;p13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210" name="Google Shape;249;p13"/>
          <p:cNvSpPr/>
          <p:nvPr/>
        </p:nvSpPr>
        <p:spPr>
          <a:xfrm>
            <a:off x="1728000" y="748440"/>
            <a:ext cx="91562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Results: Multicolor imaging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Google Shape;250;p13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pic>
        <p:nvPicPr>
          <p:cNvPr id="212" name="Google Shape;251;p13" descr=""/>
          <p:cNvPicPr/>
          <p:nvPr/>
        </p:nvPicPr>
        <p:blipFill>
          <a:blip r:embed="rId3"/>
          <a:srcRect l="0" t="0" r="50318" b="0"/>
          <a:stretch/>
        </p:blipFill>
        <p:spPr>
          <a:xfrm>
            <a:off x="723240" y="1463760"/>
            <a:ext cx="4691520" cy="4753440"/>
          </a:xfrm>
          <a:prstGeom prst="rect">
            <a:avLst/>
          </a:prstGeom>
          <a:ln w="0">
            <a:noFill/>
          </a:ln>
        </p:spPr>
      </p:pic>
      <p:sp>
        <p:nvSpPr>
          <p:cNvPr id="213" name="Google Shape;252;p13"/>
          <p:cNvSpPr/>
          <p:nvPr/>
        </p:nvSpPr>
        <p:spPr>
          <a:xfrm>
            <a:off x="4772880" y="1608480"/>
            <a:ext cx="747360" cy="18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1 μm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Google Shape;253;p13"/>
          <p:cNvSpPr/>
          <p:nvPr/>
        </p:nvSpPr>
        <p:spPr>
          <a:xfrm>
            <a:off x="2790000" y="4969800"/>
            <a:ext cx="766800" cy="7596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Google Shape;254;p13" descr=""/>
          <p:cNvPicPr/>
          <p:nvPr/>
        </p:nvPicPr>
        <p:blipFill>
          <a:blip r:embed="rId4"/>
          <a:srcRect l="50448" t="1687" r="620" b="1373"/>
          <a:stretch/>
        </p:blipFill>
        <p:spPr>
          <a:xfrm>
            <a:off x="6095880" y="1792800"/>
            <a:ext cx="3635640" cy="3625200"/>
          </a:xfrm>
          <a:prstGeom prst="rect">
            <a:avLst/>
          </a:prstGeom>
          <a:ln w="0">
            <a:noFill/>
          </a:ln>
        </p:spPr>
      </p:pic>
      <p:cxnSp>
        <p:nvCxnSpPr>
          <p:cNvPr id="216" name="Google Shape;255;p13"/>
          <p:cNvCxnSpPr/>
          <p:nvPr/>
        </p:nvCxnSpPr>
        <p:spPr>
          <a:xfrm flipH="1">
            <a:off x="2806200" y="1792080"/>
            <a:ext cx="3298320" cy="314460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217" name="Google Shape;256;p13"/>
          <p:cNvCxnSpPr/>
          <p:nvPr/>
        </p:nvCxnSpPr>
        <p:spPr>
          <a:xfrm flipV="1">
            <a:off x="3566520" y="5418720"/>
            <a:ext cx="6159600" cy="32184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218" name="Google Shape;257;p13"/>
          <p:cNvCxnSpPr/>
          <p:nvPr/>
        </p:nvCxnSpPr>
        <p:spPr>
          <a:xfrm flipV="1">
            <a:off x="8900640" y="2671920"/>
            <a:ext cx="1244520" cy="6346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headEnd len="med" type="triangle" w="med"/>
          </a:ln>
        </p:spPr>
      </p:cxnSp>
      <p:cxnSp>
        <p:nvCxnSpPr>
          <p:cNvPr id="219" name="Google Shape;258;p13"/>
          <p:cNvCxnSpPr/>
          <p:nvPr/>
        </p:nvCxnSpPr>
        <p:spPr>
          <a:xfrm flipH="1">
            <a:off x="8396640" y="2670480"/>
            <a:ext cx="1754280" cy="153396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220" name="Google Shape;259;p13"/>
          <p:cNvSpPr/>
          <p:nvPr/>
        </p:nvSpPr>
        <p:spPr>
          <a:xfrm>
            <a:off x="10189800" y="2390760"/>
            <a:ext cx="1540080" cy="12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spcBef>
                <a:spcPts val="240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Dynein</a:t>
            </a:r>
            <a:r>
              <a:rPr b="1" lang="it-IT" sz="14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(cytoskeletal motor protein) acquired through STORM.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1" name="Google Shape;260;p13"/>
          <p:cNvCxnSpPr/>
          <p:nvPr/>
        </p:nvCxnSpPr>
        <p:spPr>
          <a:xfrm>
            <a:off x="9436680" y="4494240"/>
            <a:ext cx="1277640" cy="316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headEnd len="med" type="triangle" w="med"/>
          </a:ln>
        </p:spPr>
      </p:cxnSp>
      <p:cxnSp>
        <p:nvCxnSpPr>
          <p:cNvPr id="222" name="Google Shape;261;p13"/>
          <p:cNvCxnSpPr/>
          <p:nvPr/>
        </p:nvCxnSpPr>
        <p:spPr>
          <a:xfrm>
            <a:off x="9339480" y="4091040"/>
            <a:ext cx="1361880" cy="428760"/>
          </a:xfrm>
          <a:prstGeom prst="straightConnector1">
            <a:avLst/>
          </a:prstGeom>
          <a:ln w="28575">
            <a:solidFill>
              <a:srgbClr val="3c64a5"/>
            </a:solidFill>
            <a:round/>
            <a:headEnd len="med" type="triangle" w="med"/>
          </a:ln>
        </p:spPr>
      </p:cxnSp>
      <p:sp>
        <p:nvSpPr>
          <p:cNvPr id="223" name="Google Shape;262;p13"/>
          <p:cNvSpPr/>
          <p:nvPr/>
        </p:nvSpPr>
        <p:spPr>
          <a:xfrm>
            <a:off x="10773000" y="4258800"/>
            <a:ext cx="1276920" cy="67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AI-generated microtubules.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Google Shape;263;p13"/>
          <p:cNvSpPr/>
          <p:nvPr/>
        </p:nvSpPr>
        <p:spPr>
          <a:xfrm>
            <a:off x="8965080" y="1749600"/>
            <a:ext cx="85932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720" bIns="9072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dk1"/>
                </a:solidFill>
                <a:latin typeface="Arial"/>
                <a:ea typeface="Arial"/>
              </a:rPr>
              <a:t>1 μm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69;p14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226" name="Google Shape;270;p14"/>
          <p:cNvSpPr/>
          <p:nvPr/>
        </p:nvSpPr>
        <p:spPr>
          <a:xfrm>
            <a:off x="1728000" y="748440"/>
            <a:ext cx="91562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Conclusions &amp; future outlooks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Google Shape;271;p14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228" name="Google Shape;272;p14"/>
          <p:cNvSpPr/>
          <p:nvPr/>
        </p:nvSpPr>
        <p:spPr>
          <a:xfrm>
            <a:off x="278280" y="1461240"/>
            <a:ext cx="10905120" cy="42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In summary, this work contributes to AI-driven SRM through some key innovations: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Google Shape;273;p14"/>
          <p:cNvSpPr/>
          <p:nvPr/>
        </p:nvSpPr>
        <p:spPr>
          <a:xfrm>
            <a:off x="406800" y="1980000"/>
            <a:ext cx="9064440" cy="380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➢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Significant acceleration of SRM.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➢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Simplified workflow.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➢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Facilitates in vivo observation and analysis of dynamic biological processes.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➢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Allows for simpler multicolor acquisition when combined with standard STORM.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Google Shape;274;p14"/>
          <p:cNvSpPr/>
          <p:nvPr/>
        </p:nvSpPr>
        <p:spPr>
          <a:xfrm>
            <a:off x="330840" y="3606480"/>
            <a:ext cx="11570040" cy="13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900" spc="-1" strike="noStrike">
                <a:solidFill>
                  <a:srgbClr val="3c64a5"/>
                </a:solidFill>
                <a:latin typeface="Arial"/>
                <a:ea typeface="Arial"/>
              </a:rPr>
              <a:t>…</a:t>
            </a:r>
            <a:r>
              <a:rPr b="1" lang="it-IT" sz="1900" spc="-1" strike="noStrike">
                <a:solidFill>
                  <a:srgbClr val="3c64a5"/>
                </a:solidFill>
                <a:latin typeface="Arial"/>
                <a:ea typeface="Arial"/>
              </a:rPr>
              <a:t>but there’s still a lot of work to do (and a lot of annoying problems for our HPC colleagues!)</a:t>
            </a:r>
            <a:endParaRPr b="0" lang="it-IT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Google Shape;275;p14"/>
          <p:cNvSpPr/>
          <p:nvPr/>
        </p:nvSpPr>
        <p:spPr>
          <a:xfrm>
            <a:off x="406800" y="4398480"/>
            <a:ext cx="9415440" cy="203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❖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Training on new cellular components.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❖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Application to other super-resolution microscopy techniques.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❖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Integration of other architectural components into the pipeline (e.g. attention-based mechanisms).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50000"/>
              </a:lnSpc>
              <a:buClr>
                <a:srgbClr val="3c64a5"/>
              </a:buClr>
              <a:buFont typeface="Arial"/>
              <a:buChar char="❖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Switch to 3D images.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50000"/>
              </a:lnSpc>
              <a:tabLst>
                <a:tab algn="l" pos="0"/>
              </a:tabLst>
            </a:pP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Google Shape;276;p14" descr=""/>
          <p:cNvPicPr/>
          <p:nvPr/>
        </p:nvPicPr>
        <p:blipFill>
          <a:blip r:embed="rId3"/>
          <a:srcRect l="0" t="29528" r="0" b="0"/>
          <a:stretch/>
        </p:blipFill>
        <p:spPr>
          <a:xfrm>
            <a:off x="9531720" y="4115880"/>
            <a:ext cx="2190960" cy="2315880"/>
          </a:xfrm>
          <a:prstGeom prst="rect">
            <a:avLst/>
          </a:prstGeom>
          <a:ln w="0">
            <a:noFill/>
          </a:ln>
        </p:spPr>
      </p:pic>
      <p:pic>
        <p:nvPicPr>
          <p:cNvPr id="233" name="Google Shape;277;p14" descr=""/>
          <p:cNvPicPr/>
          <p:nvPr/>
        </p:nvPicPr>
        <p:blipFill>
          <a:blip r:embed="rId4"/>
          <a:srcRect l="0" t="32596" r="0" b="0"/>
          <a:stretch/>
        </p:blipFill>
        <p:spPr>
          <a:xfrm>
            <a:off x="9471600" y="1213920"/>
            <a:ext cx="2190960" cy="221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7" dur="indefinite" restart="never" nodeType="tmRoot">
          <p:childTnLst>
            <p:seq>
              <p:cTn id="358" dur="indefinite" nodeType="mainSeq">
                <p:childTnLst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3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6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1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6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9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83;p15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235" name="Google Shape;284;p15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236" name="Google Shape;285;p15"/>
          <p:cNvSpPr/>
          <p:nvPr/>
        </p:nvSpPr>
        <p:spPr>
          <a:xfrm>
            <a:off x="1544040" y="1905120"/>
            <a:ext cx="9043560" cy="163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3500" spc="-1" strike="noStrike">
                <a:solidFill>
                  <a:srgbClr val="3c64a5"/>
                </a:solidFill>
                <a:latin typeface="Arial"/>
                <a:ea typeface="Arial"/>
              </a:rPr>
              <a:t>Thanks for your attention!</a:t>
            </a:r>
            <a:endParaRPr b="0" lang="it-IT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Google Shape;286;p15" descr=""/>
          <p:cNvPicPr/>
          <p:nvPr/>
        </p:nvPicPr>
        <p:blipFill>
          <a:blip r:embed="rId3"/>
          <a:stretch/>
        </p:blipFill>
        <p:spPr>
          <a:xfrm>
            <a:off x="4984920" y="2939760"/>
            <a:ext cx="2008800" cy="301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92;p16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239" name="Google Shape;293;p16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240" name="Google Shape;294;p16"/>
          <p:cNvSpPr/>
          <p:nvPr/>
        </p:nvSpPr>
        <p:spPr>
          <a:xfrm>
            <a:off x="1544040" y="1905120"/>
            <a:ext cx="9043560" cy="163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3500" spc="-1" strike="noStrike">
                <a:solidFill>
                  <a:srgbClr val="3c64a5"/>
                </a:solidFill>
                <a:latin typeface="Arial"/>
                <a:ea typeface="Arial"/>
              </a:rPr>
              <a:t>Backup slides</a:t>
            </a:r>
            <a:endParaRPr b="0" lang="it-IT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300;p17"/>
          <p:cNvSpPr/>
          <p:nvPr/>
        </p:nvSpPr>
        <p:spPr>
          <a:xfrm>
            <a:off x="1517760" y="716400"/>
            <a:ext cx="91562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Workflow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Google Shape;301;p17" descr=""/>
          <p:cNvPicPr/>
          <p:nvPr/>
        </p:nvPicPr>
        <p:blipFill>
          <a:blip r:embed="rId1"/>
          <a:stretch/>
        </p:blipFill>
        <p:spPr>
          <a:xfrm>
            <a:off x="375840" y="1522800"/>
            <a:ext cx="671760" cy="592920"/>
          </a:xfrm>
          <a:prstGeom prst="rect">
            <a:avLst/>
          </a:prstGeom>
          <a:ln w="0">
            <a:noFill/>
          </a:ln>
        </p:spPr>
      </p:pic>
      <p:sp>
        <p:nvSpPr>
          <p:cNvPr id="243" name="Google Shape;302;p17"/>
          <p:cNvSpPr/>
          <p:nvPr/>
        </p:nvSpPr>
        <p:spPr>
          <a:xfrm>
            <a:off x="176400" y="894600"/>
            <a:ext cx="132192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Patch 64×64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Batch size: 4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44" name="Google Shape;303;p17"/>
          <p:cNvCxnSpPr/>
          <p:nvPr/>
        </p:nvCxnSpPr>
        <p:spPr>
          <a:xfrm flipV="1">
            <a:off x="1047600" y="1814400"/>
            <a:ext cx="617040" cy="1008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sp>
        <p:nvSpPr>
          <p:cNvPr id="245" name="Google Shape;304;p17"/>
          <p:cNvSpPr/>
          <p:nvPr/>
        </p:nvSpPr>
        <p:spPr>
          <a:xfrm>
            <a:off x="1498680" y="750960"/>
            <a:ext cx="13219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Real-time data augmentation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46" name="Google Shape;305;p17"/>
          <p:cNvCxnSpPr/>
          <p:nvPr/>
        </p:nvCxnSpPr>
        <p:spPr>
          <a:xfrm flipV="1">
            <a:off x="2593800" y="1833480"/>
            <a:ext cx="707400" cy="1152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pic>
        <p:nvPicPr>
          <p:cNvPr id="247" name="Google Shape;306;p17" descr=""/>
          <p:cNvPicPr/>
          <p:nvPr/>
        </p:nvPicPr>
        <p:blipFill>
          <a:blip r:embed="rId2"/>
          <a:srcRect l="10937" t="13306" r="4119" b="0"/>
          <a:stretch/>
        </p:blipFill>
        <p:spPr>
          <a:xfrm>
            <a:off x="3212640" y="1312560"/>
            <a:ext cx="6117120" cy="1170000"/>
          </a:xfrm>
          <a:prstGeom prst="rect">
            <a:avLst/>
          </a:prstGeom>
          <a:ln w="0">
            <a:noFill/>
          </a:ln>
        </p:spPr>
      </p:pic>
      <p:pic>
        <p:nvPicPr>
          <p:cNvPr id="248" name="Google Shape;307;p17" descr=""/>
          <p:cNvPicPr/>
          <p:nvPr/>
        </p:nvPicPr>
        <p:blipFill>
          <a:blip r:embed="rId3"/>
          <a:stretch/>
        </p:blipFill>
        <p:spPr>
          <a:xfrm>
            <a:off x="8517960" y="1471320"/>
            <a:ext cx="777960" cy="686880"/>
          </a:xfrm>
          <a:prstGeom prst="rect">
            <a:avLst/>
          </a:prstGeom>
          <a:ln w="0">
            <a:noFill/>
          </a:ln>
        </p:spPr>
      </p:pic>
      <p:pic>
        <p:nvPicPr>
          <p:cNvPr id="249" name="Google Shape;308;p17" descr=""/>
          <p:cNvPicPr/>
          <p:nvPr/>
        </p:nvPicPr>
        <p:blipFill>
          <a:blip r:embed="rId4"/>
          <a:stretch/>
        </p:blipFill>
        <p:spPr>
          <a:xfrm>
            <a:off x="1652760" y="1522800"/>
            <a:ext cx="671760" cy="592920"/>
          </a:xfrm>
          <a:prstGeom prst="rect">
            <a:avLst/>
          </a:prstGeom>
          <a:ln w="0">
            <a:noFill/>
          </a:ln>
        </p:spPr>
      </p:pic>
      <p:pic>
        <p:nvPicPr>
          <p:cNvPr id="250" name="Google Shape;309;p17" descr=""/>
          <p:cNvPicPr/>
          <p:nvPr/>
        </p:nvPicPr>
        <p:blipFill>
          <a:blip r:embed="rId5"/>
          <a:stretch/>
        </p:blipFill>
        <p:spPr>
          <a:xfrm rot="5400000">
            <a:off x="1833840" y="1608120"/>
            <a:ext cx="592920" cy="671760"/>
          </a:xfrm>
          <a:prstGeom prst="rect">
            <a:avLst/>
          </a:prstGeom>
          <a:ln w="0">
            <a:noFill/>
          </a:ln>
        </p:spPr>
      </p:pic>
      <p:pic>
        <p:nvPicPr>
          <p:cNvPr id="251" name="Google Shape;310;p17" descr=""/>
          <p:cNvPicPr/>
          <p:nvPr/>
        </p:nvPicPr>
        <p:blipFill>
          <a:blip r:embed="rId6"/>
          <a:stretch/>
        </p:blipFill>
        <p:spPr>
          <a:xfrm flipH="1">
            <a:off x="1936080" y="1772640"/>
            <a:ext cx="671760" cy="592920"/>
          </a:xfrm>
          <a:prstGeom prst="rect">
            <a:avLst/>
          </a:prstGeom>
          <a:ln w="0">
            <a:noFill/>
          </a:ln>
        </p:spPr>
      </p:pic>
      <p:sp>
        <p:nvSpPr>
          <p:cNvPr id="252" name="Google Shape;311;p17"/>
          <p:cNvSpPr/>
          <p:nvPr/>
        </p:nvSpPr>
        <p:spPr>
          <a:xfrm>
            <a:off x="8740080" y="2189520"/>
            <a:ext cx="297720" cy="137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Google Shape;312;p17"/>
          <p:cNvSpPr/>
          <p:nvPr/>
        </p:nvSpPr>
        <p:spPr>
          <a:xfrm>
            <a:off x="3904560" y="2639520"/>
            <a:ext cx="3141000" cy="21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Google Shape;313;p17"/>
          <p:cNvSpPr/>
          <p:nvPr/>
        </p:nvSpPr>
        <p:spPr>
          <a:xfrm>
            <a:off x="8339400" y="934200"/>
            <a:ext cx="119988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Generator SR output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5" name="Google Shape;314;p17"/>
          <p:cNvCxnSpPr/>
          <p:nvPr/>
        </p:nvCxnSpPr>
        <p:spPr>
          <a:xfrm flipH="1" rot="16200000">
            <a:off x="8848440" y="2241720"/>
            <a:ext cx="1364760" cy="452520"/>
          </a:xfrm>
          <a:prstGeom prst="bentConnector3">
            <a:avLst>
              <a:gd name="adj1" fmla="val 33588"/>
            </a:avLst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256" name="Google Shape;315;p17"/>
          <p:cNvCxnSpPr/>
          <p:nvPr/>
        </p:nvCxnSpPr>
        <p:spPr>
          <a:xfrm flipV="1">
            <a:off x="9257760" y="3150000"/>
            <a:ext cx="515880" cy="1692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pic>
        <p:nvPicPr>
          <p:cNvPr id="257" name="Google Shape;316;p17" descr=""/>
          <p:cNvPicPr/>
          <p:nvPr/>
        </p:nvPicPr>
        <p:blipFill>
          <a:blip r:embed="rId7"/>
          <a:srcRect l="0" t="0" r="13035" b="0"/>
          <a:stretch/>
        </p:blipFill>
        <p:spPr>
          <a:xfrm>
            <a:off x="2607840" y="2773080"/>
            <a:ext cx="6680520" cy="1170360"/>
          </a:xfrm>
          <a:prstGeom prst="rect">
            <a:avLst/>
          </a:prstGeom>
          <a:ln w="0">
            <a:noFill/>
          </a:ln>
        </p:spPr>
      </p:pic>
      <p:pic>
        <p:nvPicPr>
          <p:cNvPr id="258" name="Google Shape;317;p17" descr=""/>
          <p:cNvPicPr/>
          <p:nvPr/>
        </p:nvPicPr>
        <p:blipFill>
          <a:blip r:embed="rId8"/>
          <a:stretch/>
        </p:blipFill>
        <p:spPr>
          <a:xfrm>
            <a:off x="9898200" y="3256200"/>
            <a:ext cx="777960" cy="686880"/>
          </a:xfrm>
          <a:prstGeom prst="rect">
            <a:avLst/>
          </a:prstGeom>
          <a:ln w="0">
            <a:noFill/>
          </a:ln>
        </p:spPr>
      </p:pic>
      <p:sp>
        <p:nvSpPr>
          <p:cNvPr id="259" name="Google Shape;318;p17"/>
          <p:cNvSpPr/>
          <p:nvPr/>
        </p:nvSpPr>
        <p:spPr>
          <a:xfrm>
            <a:off x="9845640" y="2730240"/>
            <a:ext cx="94212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STORM reference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Google Shape;319;p17" descr=""/>
          <p:cNvPicPr/>
          <p:nvPr/>
        </p:nvPicPr>
        <p:blipFill>
          <a:blip r:embed="rId9"/>
          <a:stretch/>
        </p:blipFill>
        <p:spPr>
          <a:xfrm>
            <a:off x="2649960" y="2752560"/>
            <a:ext cx="523080" cy="486000"/>
          </a:xfrm>
          <a:prstGeom prst="rect">
            <a:avLst/>
          </a:prstGeom>
          <a:ln w="0">
            <a:noFill/>
          </a:ln>
        </p:spPr>
      </p:pic>
      <p:pic>
        <p:nvPicPr>
          <p:cNvPr id="261" name="Google Shape;320;p17" descr=""/>
          <p:cNvPicPr/>
          <p:nvPr/>
        </p:nvPicPr>
        <p:blipFill>
          <a:blip r:embed="rId10"/>
          <a:stretch/>
        </p:blipFill>
        <p:spPr>
          <a:xfrm>
            <a:off x="2661840" y="3438000"/>
            <a:ext cx="523080" cy="486000"/>
          </a:xfrm>
          <a:prstGeom prst="rect">
            <a:avLst/>
          </a:prstGeom>
          <a:ln w="0">
            <a:noFill/>
          </a:ln>
        </p:spPr>
      </p:pic>
      <p:sp>
        <p:nvSpPr>
          <p:cNvPr id="262" name="Google Shape;321;p17"/>
          <p:cNvSpPr/>
          <p:nvPr/>
        </p:nvSpPr>
        <p:spPr>
          <a:xfrm>
            <a:off x="2861280" y="2696760"/>
            <a:ext cx="459000" cy="1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9640" bIns="896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HR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Google Shape;322;p17"/>
          <p:cNvSpPr/>
          <p:nvPr/>
        </p:nvSpPr>
        <p:spPr>
          <a:xfrm>
            <a:off x="2878920" y="3371400"/>
            <a:ext cx="459000" cy="1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9640" bIns="896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SR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Google Shape;323;p17"/>
          <p:cNvSpPr/>
          <p:nvPr/>
        </p:nvSpPr>
        <p:spPr>
          <a:xfrm>
            <a:off x="10746720" y="1440360"/>
            <a:ext cx="297720" cy="250272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Google Shape;324;p17"/>
          <p:cNvSpPr/>
          <p:nvPr/>
        </p:nvSpPr>
        <p:spPr>
          <a:xfrm>
            <a:off x="10947960" y="2054520"/>
            <a:ext cx="1128960" cy="128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TRAIN: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43 epochs,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400k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iterations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6" name="Google Shape;325;p17"/>
          <p:cNvCxnSpPr>
            <a:endCxn id="258" idx="1"/>
          </p:cNvCxnSpPr>
          <p:nvPr/>
        </p:nvCxnSpPr>
        <p:spPr>
          <a:xfrm flipV="1">
            <a:off x="9288720" y="3599640"/>
            <a:ext cx="609840" cy="720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267" name="Google Shape;326;p17"/>
          <p:cNvCxnSpPr/>
          <p:nvPr/>
        </p:nvCxnSpPr>
        <p:spPr>
          <a:xfrm>
            <a:off x="814320" y="5203080"/>
            <a:ext cx="594720" cy="468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sp>
        <p:nvSpPr>
          <p:cNvPr id="268" name="Google Shape;327;p17"/>
          <p:cNvSpPr/>
          <p:nvPr/>
        </p:nvSpPr>
        <p:spPr>
          <a:xfrm>
            <a:off x="106920" y="4095720"/>
            <a:ext cx="2273040" cy="43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each 1k iterations using updated weights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Google Shape;328;p17" descr=""/>
          <p:cNvPicPr/>
          <p:nvPr/>
        </p:nvPicPr>
        <p:blipFill>
          <a:blip r:embed="rId11"/>
          <a:srcRect l="0" t="3547" r="0" b="3547"/>
          <a:stretch/>
        </p:blipFill>
        <p:spPr>
          <a:xfrm>
            <a:off x="2962080" y="4295880"/>
            <a:ext cx="505800" cy="470880"/>
          </a:xfrm>
          <a:prstGeom prst="rect">
            <a:avLst/>
          </a:prstGeom>
          <a:ln w="0">
            <a:noFill/>
          </a:ln>
        </p:spPr>
      </p:pic>
      <p:pic>
        <p:nvPicPr>
          <p:cNvPr id="270" name="Google Shape;329;p17" descr=""/>
          <p:cNvPicPr/>
          <p:nvPr/>
        </p:nvPicPr>
        <p:blipFill>
          <a:blip r:embed="rId12"/>
          <a:srcRect l="0" t="3547" r="0" b="3547"/>
          <a:stretch/>
        </p:blipFill>
        <p:spPr>
          <a:xfrm>
            <a:off x="3006000" y="5024520"/>
            <a:ext cx="513360" cy="452160"/>
          </a:xfrm>
          <a:prstGeom prst="rect">
            <a:avLst/>
          </a:prstGeom>
          <a:ln w="0">
            <a:noFill/>
          </a:ln>
        </p:spPr>
      </p:pic>
      <p:sp>
        <p:nvSpPr>
          <p:cNvPr id="271" name="Google Shape;330;p17"/>
          <p:cNvSpPr/>
          <p:nvPr/>
        </p:nvSpPr>
        <p:spPr>
          <a:xfrm>
            <a:off x="3157560" y="4241520"/>
            <a:ext cx="4435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320" bIns="763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HR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Google Shape;331;p17"/>
          <p:cNvSpPr/>
          <p:nvPr/>
        </p:nvSpPr>
        <p:spPr>
          <a:xfrm>
            <a:off x="3219120" y="4971240"/>
            <a:ext cx="450720" cy="1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3520" bIns="835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SR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Google Shape;332;p17"/>
          <p:cNvSpPr/>
          <p:nvPr/>
        </p:nvSpPr>
        <p:spPr>
          <a:xfrm>
            <a:off x="493920" y="2665800"/>
            <a:ext cx="1759320" cy="128232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Rel. discriminator classification + loss computation + backpropagation and weights update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oogle Shape;333;p17" descr=""/>
          <p:cNvPicPr/>
          <p:nvPr/>
        </p:nvPicPr>
        <p:blipFill>
          <a:blip r:embed="rId13"/>
          <a:srcRect l="0" t="3552" r="0" b="3552"/>
          <a:stretch/>
        </p:blipFill>
        <p:spPr>
          <a:xfrm>
            <a:off x="304200" y="4969800"/>
            <a:ext cx="513360" cy="452160"/>
          </a:xfrm>
          <a:prstGeom prst="rect">
            <a:avLst/>
          </a:prstGeom>
          <a:ln w="0">
            <a:noFill/>
          </a:ln>
        </p:spPr>
      </p:pic>
      <p:sp>
        <p:nvSpPr>
          <p:cNvPr id="275" name="Google Shape;334;p17"/>
          <p:cNvSpPr/>
          <p:nvPr/>
        </p:nvSpPr>
        <p:spPr>
          <a:xfrm>
            <a:off x="507960" y="4910760"/>
            <a:ext cx="4435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320" bIns="763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LR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6" name="Google Shape;335;p17"/>
          <p:cNvCxnSpPr>
            <a:endCxn id="274" idx="1"/>
          </p:cNvCxnSpPr>
          <p:nvPr/>
        </p:nvCxnSpPr>
        <p:spPr>
          <a:xfrm flipH="1">
            <a:off x="304200" y="3314520"/>
            <a:ext cx="154800" cy="1881720"/>
          </a:xfrm>
          <a:prstGeom prst="bentConnector3">
            <a:avLst>
              <a:gd name="adj1" fmla="val -932"/>
            </a:avLst>
          </a:prstGeom>
          <a:ln w="28575">
            <a:solidFill>
              <a:srgbClr val="32cad4"/>
            </a:solidFill>
            <a:round/>
            <a:tailEnd len="med" type="triangle" w="med"/>
          </a:ln>
        </p:spPr>
      </p:cxnSp>
      <p:cxnSp>
        <p:nvCxnSpPr>
          <p:cNvPr id="277" name="Google Shape;336;p17"/>
          <p:cNvCxnSpPr/>
          <p:nvPr/>
        </p:nvCxnSpPr>
        <p:spPr>
          <a:xfrm>
            <a:off x="2415240" y="5222160"/>
            <a:ext cx="594720" cy="432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278" name="Google Shape;337;p17"/>
          <p:cNvCxnSpPr/>
          <p:nvPr/>
        </p:nvCxnSpPr>
        <p:spPr>
          <a:xfrm>
            <a:off x="3464280" y="4533120"/>
            <a:ext cx="909360" cy="317880"/>
          </a:xfrm>
          <a:prstGeom prst="bentConnector3">
            <a:avLst>
              <a:gd name="adj1" fmla="val 53900"/>
            </a:avLst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279" name="Google Shape;338;p17"/>
          <p:cNvCxnSpPr>
            <a:stCxn id="270" idx="3"/>
          </p:cNvCxnSpPr>
          <p:nvPr/>
        </p:nvCxnSpPr>
        <p:spPr>
          <a:xfrm flipV="1">
            <a:off x="3519360" y="4851360"/>
            <a:ext cx="858240" cy="399600"/>
          </a:xfrm>
          <a:prstGeom prst="bentConnector3">
            <a:avLst>
              <a:gd name="adj1" fmla="val 50062"/>
            </a:avLst>
          </a:prstGeom>
          <a:ln w="28575">
            <a:solidFill>
              <a:srgbClr val="32cad4"/>
            </a:solidFill>
            <a:round/>
          </a:ln>
        </p:spPr>
      </p:cxnSp>
      <p:pic>
        <p:nvPicPr>
          <p:cNvPr id="280" name="Google Shape;339;p17" descr=""/>
          <p:cNvPicPr/>
          <p:nvPr/>
        </p:nvPicPr>
        <p:blipFill>
          <a:blip r:embed="rId14"/>
          <a:stretch/>
        </p:blipFill>
        <p:spPr>
          <a:xfrm>
            <a:off x="4368600" y="4446000"/>
            <a:ext cx="858240" cy="757080"/>
          </a:xfrm>
          <a:prstGeom prst="rect">
            <a:avLst/>
          </a:prstGeom>
          <a:ln w="9525">
            <a:solidFill>
              <a:srgbClr val="3c64a5"/>
            </a:solidFill>
            <a:round/>
          </a:ln>
        </p:spPr>
      </p:pic>
      <p:sp>
        <p:nvSpPr>
          <p:cNvPr id="281" name="Google Shape;340;p17"/>
          <p:cNvSpPr/>
          <p:nvPr/>
        </p:nvSpPr>
        <p:spPr>
          <a:xfrm>
            <a:off x="4066200" y="3914280"/>
            <a:ext cx="148932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Performance evaluation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2" name="Google Shape;341;p17"/>
          <p:cNvCxnSpPr>
            <a:stCxn id="280" idx="3"/>
          </p:cNvCxnSpPr>
          <p:nvPr/>
        </p:nvCxnSpPr>
        <p:spPr>
          <a:xfrm flipV="1">
            <a:off x="5226840" y="4812480"/>
            <a:ext cx="2066400" cy="12240"/>
          </a:xfrm>
          <a:prstGeom prst="straightConnector1">
            <a:avLst/>
          </a:prstGeom>
          <a:ln w="28575">
            <a:solidFill>
              <a:srgbClr val="32cad4"/>
            </a:solidFill>
            <a:round/>
            <a:tailEnd len="med" type="stealth" w="med"/>
          </a:ln>
        </p:spPr>
      </p:cxnSp>
      <p:sp>
        <p:nvSpPr>
          <p:cNvPr id="283" name="Google Shape;342;p17"/>
          <p:cNvSpPr/>
          <p:nvPr/>
        </p:nvSpPr>
        <p:spPr>
          <a:xfrm>
            <a:off x="5354640" y="4496400"/>
            <a:ext cx="1909800" cy="2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each 10/25k iterations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Google Shape;343;p17"/>
          <p:cNvSpPr/>
          <p:nvPr/>
        </p:nvSpPr>
        <p:spPr>
          <a:xfrm>
            <a:off x="8164440" y="4420440"/>
            <a:ext cx="291960" cy="75708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Google Shape;344;p17"/>
          <p:cNvSpPr/>
          <p:nvPr/>
        </p:nvSpPr>
        <p:spPr>
          <a:xfrm>
            <a:off x="8251200" y="4575600"/>
            <a:ext cx="175932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VALIDATION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Google Shape;345;p17"/>
          <p:cNvSpPr/>
          <p:nvPr/>
        </p:nvSpPr>
        <p:spPr>
          <a:xfrm>
            <a:off x="8959320" y="1436040"/>
            <a:ext cx="459000" cy="1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9640" bIns="896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SR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Google Shape;346;p17"/>
          <p:cNvSpPr/>
          <p:nvPr/>
        </p:nvSpPr>
        <p:spPr>
          <a:xfrm>
            <a:off x="10338480" y="3228480"/>
            <a:ext cx="4521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3880" bIns="8388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HR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Google Shape;347;p17"/>
          <p:cNvSpPr/>
          <p:nvPr/>
        </p:nvSpPr>
        <p:spPr>
          <a:xfrm>
            <a:off x="746640" y="1474920"/>
            <a:ext cx="4521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3880" bIns="8388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LR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Google Shape;348;p17" descr=""/>
          <p:cNvPicPr/>
          <p:nvPr/>
        </p:nvPicPr>
        <p:blipFill>
          <a:blip r:embed="rId15"/>
          <a:stretch/>
        </p:blipFill>
        <p:spPr>
          <a:xfrm>
            <a:off x="7267320" y="4420800"/>
            <a:ext cx="858240" cy="757080"/>
          </a:xfrm>
          <a:prstGeom prst="rect">
            <a:avLst/>
          </a:prstGeom>
          <a:ln w="9525">
            <a:solidFill>
              <a:srgbClr val="3c64a5"/>
            </a:solidFill>
            <a:round/>
          </a:ln>
        </p:spPr>
      </p:pic>
      <p:pic>
        <p:nvPicPr>
          <p:cNvPr id="290" name="Google Shape;349;p17" descr=""/>
          <p:cNvPicPr/>
          <p:nvPr/>
        </p:nvPicPr>
        <p:blipFill>
          <a:blip r:embed="rId16"/>
          <a:srcRect l="0" t="13314" r="0" b="13323"/>
          <a:stretch/>
        </p:blipFill>
        <p:spPr>
          <a:xfrm>
            <a:off x="3480120" y="5714640"/>
            <a:ext cx="539640" cy="510840"/>
          </a:xfrm>
          <a:prstGeom prst="rect">
            <a:avLst/>
          </a:prstGeom>
          <a:ln w="0">
            <a:noFill/>
          </a:ln>
        </p:spPr>
      </p:pic>
      <p:sp>
        <p:nvSpPr>
          <p:cNvPr id="291" name="Google Shape;350;p17"/>
          <p:cNvSpPr/>
          <p:nvPr/>
        </p:nvSpPr>
        <p:spPr>
          <a:xfrm>
            <a:off x="2734200" y="3277440"/>
            <a:ext cx="213480" cy="137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Google Shape;351;p17"/>
          <p:cNvSpPr/>
          <p:nvPr/>
        </p:nvSpPr>
        <p:spPr>
          <a:xfrm>
            <a:off x="2755080" y="3132360"/>
            <a:ext cx="296280" cy="1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9640" bIns="896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?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Google Shape;352;p17"/>
          <p:cNvSpPr/>
          <p:nvPr/>
        </p:nvSpPr>
        <p:spPr>
          <a:xfrm>
            <a:off x="3422520" y="5686920"/>
            <a:ext cx="4435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320" bIns="763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LR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94" name="Google Shape;353;p17"/>
          <p:cNvCxnSpPr/>
          <p:nvPr/>
        </p:nvCxnSpPr>
        <p:spPr>
          <a:xfrm flipV="1">
            <a:off x="4019760" y="5968800"/>
            <a:ext cx="540360" cy="180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295" name="Google Shape;354;p17"/>
          <p:cNvCxnSpPr/>
          <p:nvPr/>
        </p:nvCxnSpPr>
        <p:spPr>
          <a:xfrm flipV="1">
            <a:off x="5510880" y="5939280"/>
            <a:ext cx="540360" cy="1440"/>
          </a:xfrm>
          <a:prstGeom prst="straightConnector1">
            <a:avLst/>
          </a:prstGeom>
          <a:ln w="28575">
            <a:solidFill>
              <a:srgbClr val="32cad4"/>
            </a:solidFill>
            <a:round/>
          </a:ln>
        </p:spPr>
      </p:cxnSp>
      <p:pic>
        <p:nvPicPr>
          <p:cNvPr id="296" name="Google Shape;355;p17" descr=""/>
          <p:cNvPicPr/>
          <p:nvPr/>
        </p:nvPicPr>
        <p:blipFill>
          <a:blip r:embed="rId17"/>
          <a:stretch/>
        </p:blipFill>
        <p:spPr>
          <a:xfrm flipH="1">
            <a:off x="6051240" y="570816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297" name="Google Shape;356;p17" descr=""/>
          <p:cNvPicPr/>
          <p:nvPr/>
        </p:nvPicPr>
        <p:blipFill>
          <a:blip r:embed="rId18"/>
          <a:stretch/>
        </p:blipFill>
        <p:spPr>
          <a:xfrm flipH="1">
            <a:off x="6051240" y="5106960"/>
            <a:ext cx="539640" cy="539640"/>
          </a:xfrm>
          <a:prstGeom prst="rect">
            <a:avLst/>
          </a:prstGeom>
          <a:ln w="0">
            <a:noFill/>
          </a:ln>
        </p:spPr>
      </p:pic>
      <p:sp>
        <p:nvSpPr>
          <p:cNvPr id="298" name="Google Shape;357;p17"/>
          <p:cNvSpPr/>
          <p:nvPr/>
        </p:nvSpPr>
        <p:spPr>
          <a:xfrm>
            <a:off x="6274440" y="5652360"/>
            <a:ext cx="450720" cy="1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3520" bIns="835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SR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Google Shape;358;p17"/>
          <p:cNvSpPr/>
          <p:nvPr/>
        </p:nvSpPr>
        <p:spPr>
          <a:xfrm>
            <a:off x="6278040" y="5069160"/>
            <a:ext cx="4435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320" bIns="763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I</a:t>
            </a:r>
            <a:r>
              <a:rPr b="0" lang="it-IT" sz="1400" spc="-1" strike="noStrike" baseline="30000">
                <a:solidFill>
                  <a:schemeClr val="lt1"/>
                </a:solidFill>
                <a:latin typeface="Arial"/>
                <a:ea typeface="Arial"/>
              </a:rPr>
              <a:t>HR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Google Shape;359;p17" descr=""/>
          <p:cNvPicPr/>
          <p:nvPr/>
        </p:nvPicPr>
        <p:blipFill>
          <a:blip r:embed="rId19"/>
          <a:stretch/>
        </p:blipFill>
        <p:spPr>
          <a:xfrm>
            <a:off x="7267320" y="5346000"/>
            <a:ext cx="858240" cy="757080"/>
          </a:xfrm>
          <a:prstGeom prst="rect">
            <a:avLst/>
          </a:prstGeom>
          <a:ln w="9525">
            <a:solidFill>
              <a:srgbClr val="3c64a5"/>
            </a:solidFill>
            <a:round/>
          </a:ln>
        </p:spPr>
      </p:pic>
      <p:pic>
        <p:nvPicPr>
          <p:cNvPr id="301" name="Google Shape;360;p17" descr=""/>
          <p:cNvPicPr/>
          <p:nvPr/>
        </p:nvPicPr>
        <p:blipFill>
          <a:blip r:embed="rId20"/>
          <a:stretch/>
        </p:blipFill>
        <p:spPr>
          <a:xfrm>
            <a:off x="1392120" y="4757040"/>
            <a:ext cx="1006200" cy="1006200"/>
          </a:xfrm>
          <a:prstGeom prst="rect">
            <a:avLst/>
          </a:prstGeom>
          <a:ln w="0">
            <a:noFill/>
          </a:ln>
        </p:spPr>
      </p:pic>
      <p:pic>
        <p:nvPicPr>
          <p:cNvPr id="302" name="Google Shape;361;p17" descr=""/>
          <p:cNvPicPr/>
          <p:nvPr/>
        </p:nvPicPr>
        <p:blipFill>
          <a:blip r:embed="rId21"/>
          <a:stretch/>
        </p:blipFill>
        <p:spPr>
          <a:xfrm>
            <a:off x="4568760" y="5465520"/>
            <a:ext cx="942120" cy="942120"/>
          </a:xfrm>
          <a:prstGeom prst="rect">
            <a:avLst/>
          </a:prstGeom>
          <a:ln w="0">
            <a:noFill/>
          </a:ln>
        </p:spPr>
      </p:pic>
      <p:cxnSp>
        <p:nvCxnSpPr>
          <p:cNvPr id="303" name="Google Shape;362;p17"/>
          <p:cNvCxnSpPr>
            <a:endCxn id="300" idx="1"/>
          </p:cNvCxnSpPr>
          <p:nvPr/>
        </p:nvCxnSpPr>
        <p:spPr>
          <a:xfrm>
            <a:off x="6590880" y="5376600"/>
            <a:ext cx="676800" cy="348120"/>
          </a:xfrm>
          <a:prstGeom prst="bentConnector3">
            <a:avLst>
              <a:gd name="adj1" fmla="val 50026"/>
            </a:avLst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304" name="Google Shape;363;p17"/>
          <p:cNvCxnSpPr>
            <a:stCxn id="296" idx="3"/>
            <a:endCxn id="300" idx="1"/>
          </p:cNvCxnSpPr>
          <p:nvPr/>
        </p:nvCxnSpPr>
        <p:spPr>
          <a:xfrm flipV="1">
            <a:off x="6590880" y="5724360"/>
            <a:ext cx="676800" cy="253800"/>
          </a:xfrm>
          <a:prstGeom prst="bentConnector3">
            <a:avLst>
              <a:gd name="adj1" fmla="val 50026"/>
            </a:avLst>
          </a:prstGeom>
          <a:ln w="28575">
            <a:solidFill>
              <a:srgbClr val="32cad4"/>
            </a:solidFill>
            <a:round/>
          </a:ln>
        </p:spPr>
      </p:cxnSp>
      <p:cxnSp>
        <p:nvCxnSpPr>
          <p:cNvPr id="305" name="Google Shape;364;p17"/>
          <p:cNvCxnSpPr>
            <a:stCxn id="300" idx="3"/>
          </p:cNvCxnSpPr>
          <p:nvPr/>
        </p:nvCxnSpPr>
        <p:spPr>
          <a:xfrm flipV="1">
            <a:off x="8125560" y="5717880"/>
            <a:ext cx="451440" cy="6840"/>
          </a:xfrm>
          <a:prstGeom prst="straightConnector1">
            <a:avLst/>
          </a:prstGeom>
          <a:ln w="28575">
            <a:solidFill>
              <a:srgbClr val="32cad4"/>
            </a:solidFill>
            <a:round/>
            <a:tailEnd len="med" type="triangle" w="med"/>
          </a:ln>
        </p:spPr>
      </p:cxnSp>
      <p:sp>
        <p:nvSpPr>
          <p:cNvPr id="306" name="Google Shape;365;p17"/>
          <p:cNvSpPr/>
          <p:nvPr/>
        </p:nvSpPr>
        <p:spPr>
          <a:xfrm>
            <a:off x="8622000" y="5405760"/>
            <a:ext cx="1285560" cy="63792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Model performance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Google Shape;366;p17"/>
          <p:cNvSpPr/>
          <p:nvPr/>
        </p:nvSpPr>
        <p:spPr>
          <a:xfrm>
            <a:off x="9959760" y="5418000"/>
            <a:ext cx="291960" cy="61524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Google Shape;367;p17"/>
          <p:cNvSpPr/>
          <p:nvPr/>
        </p:nvSpPr>
        <p:spPr>
          <a:xfrm>
            <a:off x="10103040" y="5512680"/>
            <a:ext cx="1006200" cy="39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TEST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9" name="Google Shape;368;p17"/>
          <p:cNvCxnSpPr/>
          <p:nvPr/>
        </p:nvCxnSpPr>
        <p:spPr>
          <a:xfrm flipV="1">
            <a:off x="2269800" y="3357000"/>
            <a:ext cx="321840" cy="2160"/>
          </a:xfrm>
          <a:prstGeom prst="straightConnector1">
            <a:avLst/>
          </a:prstGeom>
          <a:ln w="38100">
            <a:solidFill>
              <a:srgbClr val="32cad4"/>
            </a:solidFill>
            <a:round/>
            <a:headEnd len="med" type="triangle" w="med"/>
          </a:ln>
        </p:spPr>
      </p:cxnSp>
      <p:pic>
        <p:nvPicPr>
          <p:cNvPr id="310" name="Google Shape;369;p17" descr=""/>
          <p:cNvPicPr/>
          <p:nvPr/>
        </p:nvPicPr>
        <p:blipFill>
          <a:blip r:embed="rId22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11" name="Google Shape;370;p17" descr=""/>
          <p:cNvPicPr/>
          <p:nvPr/>
        </p:nvPicPr>
        <p:blipFill>
          <a:blip r:embed="rId23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0" dur="indefinite" restart="never" nodeType="tmRoot">
          <p:childTnLst>
            <p:seq>
              <p:cTn id="381" dur="indefinite" nodeType="mainSeq">
                <p:childTnLst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8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0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5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4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3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9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2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5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8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3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1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8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9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5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3" dur="1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5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8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1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0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5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8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1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6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9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6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75;p18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313" name="Google Shape;376;p18"/>
          <p:cNvSpPr/>
          <p:nvPr/>
        </p:nvSpPr>
        <p:spPr>
          <a:xfrm>
            <a:off x="516960" y="92304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Super-resolution microscopy zoo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Google Shape;377;p18"/>
          <p:cNvSpPr/>
          <p:nvPr/>
        </p:nvSpPr>
        <p:spPr>
          <a:xfrm>
            <a:off x="0" y="1587600"/>
            <a:ext cx="5879520" cy="461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200000"/>
              </a:lnSpc>
              <a:tabLst>
                <a:tab algn="l" pos="0"/>
              </a:tabLst>
            </a:pPr>
            <a:r>
              <a:rPr b="1" lang="it-IT" sz="2100" spc="-1" strike="noStrike">
                <a:solidFill>
                  <a:srgbClr val="2980b9"/>
                </a:solidFill>
                <a:latin typeface="Arial"/>
                <a:ea typeface="Arial"/>
              </a:rPr>
              <a:t>                </a:t>
            </a:r>
            <a:r>
              <a:rPr b="1" lang="it-IT" sz="2100" spc="-1" strike="noStrike">
                <a:solidFill>
                  <a:srgbClr val="2980b9"/>
                </a:solidFill>
                <a:latin typeface="Arial"/>
                <a:ea typeface="Arial"/>
              </a:rPr>
              <a:t>Technique</a:t>
            </a:r>
            <a:endParaRPr b="0" lang="it-IT" sz="2100" spc="-1" strike="noStrike">
              <a:solidFill>
                <a:srgbClr val="000000"/>
              </a:solidFill>
              <a:latin typeface="Arial"/>
            </a:endParaRPr>
          </a:p>
          <a:p>
            <a:pPr marL="457200" indent="-3618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STED</a:t>
            </a: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(Stimulated Emission Depletion)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SIM</a:t>
            </a: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(Structured Illumination Microscopy)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SMLM</a:t>
            </a: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(Single-Molecule Localization Microscopy: PALM/STORM/DNA-PAINT)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MINFLUX</a:t>
            </a: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(Minimal Photon Fluxes)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RESOLFT</a:t>
            </a: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(Reversible Saturable OpticaL Fluorescence Transitions)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2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…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5" name="Google Shape;378;p18"/>
          <p:cNvCxnSpPr/>
          <p:nvPr/>
        </p:nvCxnSpPr>
        <p:spPr>
          <a:xfrm>
            <a:off x="5279760" y="1882800"/>
            <a:ext cx="360" cy="4310640"/>
          </a:xfrm>
          <a:prstGeom prst="straightConnector1">
            <a:avLst/>
          </a:prstGeom>
          <a:ln w="9525">
            <a:solidFill>
              <a:srgbClr val="0e2841"/>
            </a:solidFill>
            <a:round/>
          </a:ln>
        </p:spPr>
      </p:cxnSp>
      <p:cxnSp>
        <p:nvCxnSpPr>
          <p:cNvPr id="316" name="Google Shape;379;p18"/>
          <p:cNvCxnSpPr/>
          <p:nvPr/>
        </p:nvCxnSpPr>
        <p:spPr>
          <a:xfrm flipV="1">
            <a:off x="83160" y="2085840"/>
            <a:ext cx="7070760" cy="28080"/>
          </a:xfrm>
          <a:prstGeom prst="straightConnector1">
            <a:avLst/>
          </a:prstGeom>
          <a:ln w="9525">
            <a:solidFill>
              <a:srgbClr val="0e2841"/>
            </a:solidFill>
            <a:round/>
          </a:ln>
        </p:spPr>
      </p:cxnSp>
      <p:sp>
        <p:nvSpPr>
          <p:cNvPr id="317" name="Google Shape;380;p18"/>
          <p:cNvSpPr/>
          <p:nvPr/>
        </p:nvSpPr>
        <p:spPr>
          <a:xfrm>
            <a:off x="4947480" y="1587600"/>
            <a:ext cx="2898000" cy="30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200000"/>
              </a:lnSpc>
              <a:tabLst>
                <a:tab algn="l" pos="0"/>
              </a:tabLst>
            </a:pPr>
            <a:r>
              <a:rPr b="1" lang="it-IT" sz="2100" spc="-1" strike="noStrike">
                <a:solidFill>
                  <a:srgbClr val="2980b9"/>
                </a:solidFill>
                <a:latin typeface="Arial"/>
                <a:ea typeface="Arial"/>
              </a:rPr>
              <a:t>Resolution</a:t>
            </a:r>
            <a:endParaRPr b="0" lang="it-IT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Google Shape;381;p18"/>
          <p:cNvSpPr/>
          <p:nvPr/>
        </p:nvSpPr>
        <p:spPr>
          <a:xfrm>
            <a:off x="5279760" y="2284200"/>
            <a:ext cx="2898000" cy="42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25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30 </a:t>
            </a:r>
            <a:r>
              <a:rPr b="1" lang="zh-CN" sz="1400" spc="-1" strike="noStrike">
                <a:solidFill>
                  <a:srgbClr val="3c64a5"/>
                </a:solidFill>
                <a:latin typeface="Arial"/>
                <a:ea typeface="Arial"/>
              </a:rPr>
              <a:t>ㄧ</a:t>
            </a: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</a:t>
            </a: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80 nm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22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100 nm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38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20 </a:t>
            </a:r>
            <a:r>
              <a:rPr b="1" lang="zh-CN" sz="1400" spc="-1" strike="noStrike">
                <a:solidFill>
                  <a:srgbClr val="3c64a5"/>
                </a:solidFill>
                <a:latin typeface="Arial"/>
                <a:ea typeface="Arial"/>
              </a:rPr>
              <a:t>ㄧ</a:t>
            </a: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 </a:t>
            </a: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30 nm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1 </a:t>
            </a:r>
            <a:r>
              <a:rPr b="1" lang="zh-CN" sz="1400" spc="-1" strike="noStrike">
                <a:solidFill>
                  <a:srgbClr val="3c64a5"/>
                </a:solidFill>
                <a:latin typeface="Arial"/>
                <a:ea typeface="Arial"/>
              </a:rPr>
              <a:t>ㄧ </a:t>
            </a: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3 nm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25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40 nm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Google Shape;382;p18"/>
          <p:cNvSpPr/>
          <p:nvPr/>
        </p:nvSpPr>
        <p:spPr>
          <a:xfrm>
            <a:off x="96480" y="6161400"/>
            <a:ext cx="8182800" cy="11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9040" bIns="59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000" spc="-1" strike="noStrike">
                <a:solidFill>
                  <a:srgbClr val="233a44"/>
                </a:solidFill>
                <a:latin typeface="Calibri"/>
                <a:ea typeface="Calibri"/>
              </a:rPr>
              <a:t>C. G. Galbraith and J. A. Galbraith, "Super-resolution microscopy at a glance", Journal of Cell Science, 124:1607–1611342 (2011)</a:t>
            </a:r>
            <a:endParaRPr b="0" lang="it-IT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Google Shape;383;p18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21" name="Google Shape;384;p18"/>
          <p:cNvSpPr/>
          <p:nvPr/>
        </p:nvSpPr>
        <p:spPr>
          <a:xfrm>
            <a:off x="9428760" y="4559040"/>
            <a:ext cx="2782080" cy="39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Google Shape;385;p18" descr=""/>
          <p:cNvPicPr/>
          <p:nvPr/>
        </p:nvPicPr>
        <p:blipFill>
          <a:blip r:embed="rId3"/>
          <a:stretch/>
        </p:blipFill>
        <p:spPr>
          <a:xfrm>
            <a:off x="6659640" y="2493720"/>
            <a:ext cx="5455080" cy="364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7" dur="indefinite" restart="never" nodeType="tmRoot">
          <p:childTnLst>
            <p:seq>
              <p:cTn id="618" dur="indefinite" nodeType="mainSeq">
                <p:childTnLst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3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91;p19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24" name="Google Shape;392;p19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25" name="Google Shape;393;p19"/>
          <p:cNvSpPr/>
          <p:nvPr/>
        </p:nvSpPr>
        <p:spPr>
          <a:xfrm>
            <a:off x="803880" y="4674600"/>
            <a:ext cx="2185200" cy="141912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After the generator is trained to deceive the discriminator, the discriminator classifies most images, whether real or fake, as real.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Google Shape;394;p19" descr=""/>
          <p:cNvPicPr/>
          <p:nvPr/>
        </p:nvPicPr>
        <p:blipFill>
          <a:blip r:embed="rId3"/>
          <a:srcRect l="4954" t="0" r="-4954" b="0"/>
          <a:stretch/>
        </p:blipFill>
        <p:spPr>
          <a:xfrm>
            <a:off x="186480" y="1956240"/>
            <a:ext cx="163080" cy="1798200"/>
          </a:xfrm>
          <a:prstGeom prst="rect">
            <a:avLst/>
          </a:prstGeom>
          <a:ln w="0">
            <a:noFill/>
          </a:ln>
        </p:spPr>
      </p:pic>
      <p:pic>
        <p:nvPicPr>
          <p:cNvPr id="327" name="Google Shape;395;p19" descr=""/>
          <p:cNvPicPr/>
          <p:nvPr/>
        </p:nvPicPr>
        <p:blipFill>
          <a:blip r:embed="rId4"/>
          <a:srcRect l="142" t="0" r="-137" b="0"/>
          <a:stretch/>
        </p:blipFill>
        <p:spPr>
          <a:xfrm>
            <a:off x="349920" y="1498680"/>
            <a:ext cx="6343560" cy="2826360"/>
          </a:xfrm>
          <a:prstGeom prst="rect">
            <a:avLst/>
          </a:prstGeom>
          <a:ln w="0">
            <a:noFill/>
          </a:ln>
        </p:spPr>
      </p:pic>
      <p:sp>
        <p:nvSpPr>
          <p:cNvPr id="328" name="Google Shape;396;p19"/>
          <p:cNvSpPr/>
          <p:nvPr/>
        </p:nvSpPr>
        <p:spPr>
          <a:xfrm>
            <a:off x="9719280" y="4680720"/>
            <a:ext cx="1952280" cy="140688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Implementation of the a-priori knowledge for the discriminator that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half of the test samples are false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Google Shape;397;p19"/>
          <p:cNvSpPr/>
          <p:nvPr/>
        </p:nvSpPr>
        <p:spPr>
          <a:xfrm>
            <a:off x="1068480" y="797400"/>
            <a:ext cx="10055160" cy="50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3c64a5"/>
                </a:solidFill>
                <a:latin typeface="Arial"/>
                <a:ea typeface="Arial"/>
              </a:rPr>
              <a:t>Relativistic Average GAN and Adversarial Loss</a:t>
            </a:r>
            <a:endParaRPr b="0" lang="it-IT" sz="2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0" name="Google Shape;398;p19"/>
          <p:cNvCxnSpPr>
            <a:stCxn id="331" idx="1"/>
            <a:endCxn id="325" idx="3"/>
          </p:cNvCxnSpPr>
          <p:nvPr/>
        </p:nvCxnSpPr>
        <p:spPr>
          <a:xfrm flipH="1">
            <a:off x="2989080" y="5366160"/>
            <a:ext cx="1321920" cy="18360"/>
          </a:xfrm>
          <a:prstGeom prst="straightConnector1">
            <a:avLst/>
          </a:prstGeom>
          <a:ln w="28575">
            <a:solidFill>
              <a:srgbClr val="3c64a5"/>
            </a:solidFill>
            <a:round/>
            <a:headEnd len="med" type="triangle" w="med"/>
          </a:ln>
        </p:spPr>
      </p:cxnSp>
      <p:pic>
        <p:nvPicPr>
          <p:cNvPr id="332" name="Google Shape;400;p19" descr=""/>
          <p:cNvPicPr/>
          <p:nvPr/>
        </p:nvPicPr>
        <p:blipFill>
          <a:blip r:embed="rId5"/>
          <a:stretch/>
        </p:blipFill>
        <p:spPr>
          <a:xfrm>
            <a:off x="6738120" y="2902320"/>
            <a:ext cx="5133600" cy="752400"/>
          </a:xfrm>
          <a:prstGeom prst="rect">
            <a:avLst/>
          </a:prstGeom>
          <a:ln w="0">
            <a:noFill/>
          </a:ln>
        </p:spPr>
      </p:pic>
      <p:pic>
        <p:nvPicPr>
          <p:cNvPr id="333" name="Google Shape;401;p19" descr=""/>
          <p:cNvPicPr/>
          <p:nvPr/>
        </p:nvPicPr>
        <p:blipFill>
          <a:blip r:embed="rId6"/>
          <a:stretch/>
        </p:blipFill>
        <p:spPr>
          <a:xfrm>
            <a:off x="6693840" y="3785400"/>
            <a:ext cx="5400000" cy="283320"/>
          </a:xfrm>
          <a:prstGeom prst="rect">
            <a:avLst/>
          </a:prstGeom>
          <a:ln w="0">
            <a:noFill/>
          </a:ln>
        </p:spPr>
      </p:pic>
      <p:cxnSp>
        <p:nvCxnSpPr>
          <p:cNvPr id="334" name="Google Shape;402;p19"/>
          <p:cNvCxnSpPr/>
          <p:nvPr/>
        </p:nvCxnSpPr>
        <p:spPr>
          <a:xfrm>
            <a:off x="6693840" y="5380200"/>
            <a:ext cx="532080" cy="82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331" name="Google Shape;399;p19"/>
          <p:cNvSpPr/>
          <p:nvPr/>
        </p:nvSpPr>
        <p:spPr>
          <a:xfrm>
            <a:off x="4310640" y="4399920"/>
            <a:ext cx="2382840" cy="193248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300" spc="-1" strike="noStrike">
                <a:solidFill>
                  <a:srgbClr val="3c64a5"/>
                </a:solidFill>
                <a:latin typeface="Arial"/>
                <a:ea typeface="Arial"/>
              </a:rPr>
              <a:t>In contrast to the standard discriminator, which assesses the likelihood that an input data x is real, a relativistic discriminator aims to predict the probability that a real data is comparatively more authentic than a fake one (on average).</a:t>
            </a:r>
            <a:endParaRPr b="0" lang="it-IT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Google Shape;403;p19"/>
          <p:cNvSpPr/>
          <p:nvPr/>
        </p:nvSpPr>
        <p:spPr>
          <a:xfrm>
            <a:off x="7225920" y="4341960"/>
            <a:ext cx="1952280" cy="204804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While in a standard GAN the generator is trained to increase the probability that fake data is real, in a RGAN the probability that genuine data is classified as real should also decrease.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6" name="Google Shape;404;p19"/>
          <p:cNvCxnSpPr/>
          <p:nvPr/>
        </p:nvCxnSpPr>
        <p:spPr>
          <a:xfrm>
            <a:off x="9181440" y="5380200"/>
            <a:ext cx="532440" cy="82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337" name="Google Shape;405;p19"/>
          <p:cNvSpPr/>
          <p:nvPr/>
        </p:nvSpPr>
        <p:spPr>
          <a:xfrm>
            <a:off x="6786720" y="1950480"/>
            <a:ext cx="5133960" cy="88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Relativistic Average GANs employ a batch-wide, mean-based comparison between real and fake samples to deliver richer, more robust feedback to both discriminator and generator.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411;p20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39" name="Google Shape;412;p20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40" name="Google Shape;413;p20"/>
          <p:cNvSpPr/>
          <p:nvPr/>
        </p:nvSpPr>
        <p:spPr>
          <a:xfrm>
            <a:off x="1574280" y="797400"/>
            <a:ext cx="904356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Perceptual Loss Function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Google Shape;414;p20"/>
          <p:cNvSpPr/>
          <p:nvPr/>
        </p:nvSpPr>
        <p:spPr>
          <a:xfrm>
            <a:off x="0" y="1392120"/>
            <a:ext cx="1166724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The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perceptual quality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of a reconstructed image refers to its visual appearance as opposed to its similarity to a ground truth image. 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Google Shape;415;p20" descr=""/>
          <p:cNvPicPr/>
          <p:nvPr/>
        </p:nvPicPr>
        <p:blipFill>
          <a:blip r:embed="rId3"/>
          <a:stretch/>
        </p:blipFill>
        <p:spPr>
          <a:xfrm>
            <a:off x="3039480" y="1906560"/>
            <a:ext cx="4479120" cy="803520"/>
          </a:xfrm>
          <a:prstGeom prst="rect">
            <a:avLst/>
          </a:prstGeom>
          <a:ln w="0">
            <a:noFill/>
          </a:ln>
        </p:spPr>
      </p:pic>
      <p:sp>
        <p:nvSpPr>
          <p:cNvPr id="343" name="Google Shape;416;p20"/>
          <p:cNvSpPr/>
          <p:nvPr/>
        </p:nvSpPr>
        <p:spPr>
          <a:xfrm>
            <a:off x="195120" y="2783880"/>
            <a:ext cx="7749000" cy="24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Perceptual loss is calculated based on the differences between </a:t>
            </a:r>
            <a:r>
              <a:rPr b="1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feature maps</a:t>
            </a:r>
            <a:r>
              <a:rPr b="0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 extracted from a pre-trained VGG-19 network.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5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ϕ</a:t>
            </a:r>
            <a:r>
              <a:rPr b="1" i="1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i j</a:t>
            </a: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 </a:t>
            </a:r>
            <a:r>
              <a:rPr b="0" i="1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feature map obtained from the j-th convolution before the i-th max-pooling layer within the VGG-19 network</a:t>
            </a:r>
            <a:r>
              <a:rPr b="0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;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Roboto"/>
              <a:buChar char="●"/>
              <a:tabLst>
                <a:tab algn="l" pos="0"/>
              </a:tabLst>
            </a:pPr>
            <a:r>
              <a:rPr b="1" i="1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w</a:t>
            </a:r>
            <a:r>
              <a:rPr b="1" i="1" lang="it-IT" sz="1400" spc="-1" strike="noStrike" baseline="-25000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k </a:t>
            </a:r>
            <a:r>
              <a:rPr b="1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= 1</a:t>
            </a:r>
            <a:r>
              <a:rPr b="0" lang="it-IT" sz="1400" spc="-1" strike="noStrike">
                <a:solidFill>
                  <a:srgbClr val="3c64a5"/>
                </a:solidFill>
                <a:highlight>
                  <a:srgbClr val="ffffff"/>
                </a:highlight>
                <a:latin typeface="Arial"/>
                <a:ea typeface="Arial"/>
              </a:rPr>
              <a:t> for each k-th feature map extracted.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Google Shape;417;p20" descr=""/>
          <p:cNvPicPr/>
          <p:nvPr/>
        </p:nvPicPr>
        <p:blipFill>
          <a:blip r:embed="rId4"/>
          <a:stretch/>
        </p:blipFill>
        <p:spPr>
          <a:xfrm>
            <a:off x="9007200" y="1879560"/>
            <a:ext cx="2527560" cy="3683520"/>
          </a:xfrm>
          <a:prstGeom prst="rect">
            <a:avLst/>
          </a:prstGeom>
          <a:ln w="0">
            <a:noFill/>
          </a:ln>
        </p:spPr>
      </p:pic>
      <p:pic>
        <p:nvPicPr>
          <p:cNvPr id="345" name="Google Shape;418;p20" descr=""/>
          <p:cNvPicPr/>
          <p:nvPr/>
        </p:nvPicPr>
        <p:blipFill>
          <a:blip r:embed="rId5"/>
          <a:srcRect l="852" t="2011" r="0" b="2531"/>
          <a:stretch/>
        </p:blipFill>
        <p:spPr>
          <a:xfrm>
            <a:off x="257760" y="4428720"/>
            <a:ext cx="6650640" cy="2057040"/>
          </a:xfrm>
          <a:prstGeom prst="rect">
            <a:avLst/>
          </a:prstGeom>
          <a:ln w="0">
            <a:noFill/>
          </a:ln>
        </p:spPr>
      </p:pic>
      <p:sp>
        <p:nvSpPr>
          <p:cNvPr id="346" name="Google Shape;419;p20"/>
          <p:cNvSpPr/>
          <p:nvPr/>
        </p:nvSpPr>
        <p:spPr>
          <a:xfrm>
            <a:off x="6909120" y="5563440"/>
            <a:ext cx="3389400" cy="92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</a:pPr>
            <a:r>
              <a:rPr b="0" lang="it-IT" sz="1600" spc="-1" strike="noStrike">
                <a:solidFill>
                  <a:srgbClr val="3c64a5"/>
                </a:solidFill>
                <a:latin typeface="Calibri"/>
                <a:ea typeface="Calibri"/>
              </a:rPr>
              <a:t>16 Convolutional layer + ReLU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</a:pPr>
            <a:r>
              <a:rPr b="0" lang="it-IT" sz="1600" spc="-1" strike="noStrike">
                <a:solidFill>
                  <a:srgbClr val="3c64a5"/>
                </a:solidFill>
                <a:latin typeface="Calibri"/>
                <a:ea typeface="Calibri"/>
              </a:rPr>
              <a:t>3 Fully Connected layer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</a:pPr>
            <a:r>
              <a:rPr b="0" lang="it-IT" sz="1600" spc="-1" strike="noStrike">
                <a:solidFill>
                  <a:srgbClr val="3c64a5"/>
                </a:solidFill>
                <a:latin typeface="Calibri"/>
                <a:ea typeface="Calibri"/>
              </a:rPr>
              <a:t>5 layer di Max Pooling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47" name="Google Shape;420;p20"/>
          <p:cNvCxnSpPr>
            <a:stCxn id="346" idx="0"/>
          </p:cNvCxnSpPr>
          <p:nvPr/>
        </p:nvCxnSpPr>
        <p:spPr>
          <a:xfrm rot="10800000">
            <a:off x="7214040" y="5298840"/>
            <a:ext cx="1389960" cy="264240"/>
          </a:xfrm>
          <a:prstGeom prst="bentConnector2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426;p21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49" name="Google Shape;427;p21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50" name="Google Shape;428;p21"/>
          <p:cNvSpPr/>
          <p:nvPr/>
        </p:nvSpPr>
        <p:spPr>
          <a:xfrm>
            <a:off x="1574280" y="797400"/>
            <a:ext cx="904356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Super-resolution problem in Computer Vision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Google Shape;429;p21"/>
          <p:cNvSpPr/>
          <p:nvPr/>
        </p:nvSpPr>
        <p:spPr>
          <a:xfrm>
            <a:off x="216360" y="1566000"/>
            <a:ext cx="8416440" cy="444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Let </a:t>
            </a: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</a:t>
            </a:r>
            <a:r>
              <a:rPr b="1" i="1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xLR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be an LR image and </a:t>
            </a: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</a:t>
            </a:r>
            <a:r>
              <a:rPr b="1" i="1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yHR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the corresponding HR image, d the degradation function, then: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where 𝜕 represents the set of degradation function parameters such as scaling, blurring or noise factors.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The Super-Resolution (SR) process predicts the function </a:t>
            </a: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 = d</a:t>
            </a:r>
            <a:r>
              <a:rPr b="1" i="1" lang="it-IT" sz="1400" spc="-1" strike="noStrike" baseline="30000">
                <a:solidFill>
                  <a:srgbClr val="3c64a5"/>
                </a:solidFill>
                <a:latin typeface="Arial"/>
                <a:ea typeface="Arial"/>
              </a:rPr>
              <a:t>-1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such that: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where δ represents the set of input parameters of g,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</a:t>
            </a:r>
            <a:r>
              <a:rPr b="1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yE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is the reconstructed SR image.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In the context of neural networks, this process corresponds to minimising a cost function called loss function: 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where </a:t>
            </a: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Ψ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is a regularisation term, </a:t>
            </a: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h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a trade-off term, </a:t>
            </a: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ϕ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the set of parameters of the neural network.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Google Shape;430;p21" descr=""/>
          <p:cNvPicPr/>
          <p:nvPr/>
        </p:nvPicPr>
        <p:blipFill>
          <a:blip r:embed="rId3"/>
          <a:stretch/>
        </p:blipFill>
        <p:spPr>
          <a:xfrm>
            <a:off x="3695400" y="2036160"/>
            <a:ext cx="2130840" cy="371160"/>
          </a:xfrm>
          <a:prstGeom prst="rect">
            <a:avLst/>
          </a:prstGeom>
          <a:ln w="0">
            <a:noFill/>
          </a:ln>
        </p:spPr>
      </p:pic>
      <p:pic>
        <p:nvPicPr>
          <p:cNvPr id="353" name="Google Shape;431;p21" descr=""/>
          <p:cNvPicPr/>
          <p:nvPr/>
        </p:nvPicPr>
        <p:blipFill>
          <a:blip r:embed="rId4"/>
          <a:stretch/>
        </p:blipFill>
        <p:spPr>
          <a:xfrm>
            <a:off x="2659680" y="3420000"/>
            <a:ext cx="3839040" cy="333720"/>
          </a:xfrm>
          <a:prstGeom prst="rect">
            <a:avLst/>
          </a:prstGeom>
          <a:ln w="0">
            <a:noFill/>
          </a:ln>
        </p:spPr>
      </p:pic>
      <p:pic>
        <p:nvPicPr>
          <p:cNvPr id="354" name="Google Shape;432;p21" descr=""/>
          <p:cNvPicPr/>
          <p:nvPr/>
        </p:nvPicPr>
        <p:blipFill>
          <a:blip r:embed="rId5"/>
          <a:stretch/>
        </p:blipFill>
        <p:spPr>
          <a:xfrm>
            <a:off x="2912040" y="4678920"/>
            <a:ext cx="3245760" cy="333720"/>
          </a:xfrm>
          <a:prstGeom prst="rect">
            <a:avLst/>
          </a:prstGeom>
          <a:ln w="0">
            <a:noFill/>
          </a:ln>
        </p:spPr>
      </p:pic>
      <p:pic>
        <p:nvPicPr>
          <p:cNvPr id="355" name="Google Shape;433;p21" descr=""/>
          <p:cNvPicPr/>
          <p:nvPr/>
        </p:nvPicPr>
        <p:blipFill>
          <a:blip r:embed="rId6"/>
          <a:srcRect l="0" t="22120" r="0" b="7"/>
          <a:stretch/>
        </p:blipFill>
        <p:spPr>
          <a:xfrm>
            <a:off x="8633160" y="2408040"/>
            <a:ext cx="3245760" cy="252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61" name="Google Shape;61;p2"/>
          <p:cNvSpPr/>
          <p:nvPr/>
        </p:nvSpPr>
        <p:spPr>
          <a:xfrm>
            <a:off x="516960" y="92304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From conventional fluorescence microscopy to Super-Resolution Microscopy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Google Shape;62;p2" descr=""/>
          <p:cNvPicPr/>
          <p:nvPr/>
        </p:nvPicPr>
        <p:blipFill>
          <a:blip r:embed="rId2"/>
          <a:stretch/>
        </p:blipFill>
        <p:spPr>
          <a:xfrm>
            <a:off x="6613560" y="2261880"/>
            <a:ext cx="4505040" cy="3040920"/>
          </a:xfrm>
          <a:prstGeom prst="rect">
            <a:avLst/>
          </a:prstGeom>
          <a:ln w="0">
            <a:noFill/>
          </a:ln>
        </p:spPr>
      </p:pic>
      <p:pic>
        <p:nvPicPr>
          <p:cNvPr id="63" name="Google Shape;63;p2" descr=""/>
          <p:cNvPicPr/>
          <p:nvPr/>
        </p:nvPicPr>
        <p:blipFill>
          <a:blip r:embed="rId3"/>
          <a:stretch/>
        </p:blipFill>
        <p:spPr>
          <a:xfrm>
            <a:off x="702000" y="1938240"/>
            <a:ext cx="2583000" cy="3889800"/>
          </a:xfrm>
          <a:prstGeom prst="rect">
            <a:avLst/>
          </a:prstGeom>
          <a:ln w="0">
            <a:noFill/>
          </a:ln>
        </p:spPr>
      </p:pic>
      <p:cxnSp>
        <p:nvCxnSpPr>
          <p:cNvPr id="64" name="Google Shape;64;p2"/>
          <p:cNvCxnSpPr/>
          <p:nvPr/>
        </p:nvCxnSpPr>
        <p:spPr>
          <a:xfrm>
            <a:off x="1993680" y="5463720"/>
            <a:ext cx="360" cy="54540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65" name="Google Shape;65;p2"/>
          <p:cNvSpPr/>
          <p:nvPr/>
        </p:nvSpPr>
        <p:spPr>
          <a:xfrm>
            <a:off x="766080" y="6008760"/>
            <a:ext cx="238104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200 </a:t>
            </a:r>
            <a:r>
              <a:rPr b="1" lang="zh-CN" sz="1400" spc="-1" strike="noStrike">
                <a:solidFill>
                  <a:srgbClr val="3c64a5"/>
                </a:solidFill>
                <a:latin typeface="Arial"/>
                <a:ea typeface="Arial"/>
              </a:rPr>
              <a:t>ㄧ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250 nm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6" name="Google Shape;66;p2"/>
          <p:cNvCxnSpPr/>
          <p:nvPr/>
        </p:nvCxnSpPr>
        <p:spPr>
          <a:xfrm>
            <a:off x="8866080" y="5463720"/>
            <a:ext cx="360" cy="54540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67" name="Google Shape;67;p2"/>
          <p:cNvSpPr/>
          <p:nvPr/>
        </p:nvSpPr>
        <p:spPr>
          <a:xfrm>
            <a:off x="7675560" y="6009480"/>
            <a:ext cx="238104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1 </a:t>
            </a:r>
            <a:r>
              <a:rPr b="1" lang="zh-CN" sz="1400" spc="-1" strike="noStrike">
                <a:solidFill>
                  <a:srgbClr val="3c64a5"/>
                </a:solidFill>
                <a:latin typeface="Arial"/>
                <a:ea typeface="Arial"/>
              </a:rPr>
              <a:t>ㄧ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100 nm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32280" y="1841760"/>
            <a:ext cx="358092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Diffraction limited fluorescence microscope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964200" y="1841760"/>
            <a:ext cx="358092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 </a:t>
            </a:r>
            <a:r>
              <a:rPr b="0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Super resolution microscope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0" name="Google Shape;70;p2"/>
          <p:cNvCxnSpPr/>
          <p:nvPr/>
        </p:nvCxnSpPr>
        <p:spPr>
          <a:xfrm flipV="1">
            <a:off x="3894840" y="3830400"/>
            <a:ext cx="2114280" cy="37080"/>
          </a:xfrm>
          <a:prstGeom prst="straightConnector1">
            <a:avLst/>
          </a:prstGeom>
          <a:ln w="76200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71" name="Google Shape;71;p2"/>
          <p:cNvSpPr/>
          <p:nvPr/>
        </p:nvSpPr>
        <p:spPr>
          <a:xfrm>
            <a:off x="3969000" y="2916720"/>
            <a:ext cx="1771920" cy="61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≥ </a:t>
            </a: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2x resolution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" name="Google Shape;72;p2" descr=""/>
          <p:cNvPicPr/>
          <p:nvPr/>
        </p:nvPicPr>
        <p:blipFill>
          <a:blip r:embed="rId4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439;p22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57" name="Google Shape;440;p22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58" name="Google Shape;441;p22"/>
          <p:cNvSpPr/>
          <p:nvPr/>
        </p:nvSpPr>
        <p:spPr>
          <a:xfrm>
            <a:off x="1574280" y="898560"/>
            <a:ext cx="904356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STORM 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9" name="Google Shape;442;p22" descr=""/>
          <p:cNvPicPr/>
          <p:nvPr/>
        </p:nvPicPr>
        <p:blipFill>
          <a:blip r:embed="rId3"/>
          <a:stretch/>
        </p:blipFill>
        <p:spPr>
          <a:xfrm>
            <a:off x="335880" y="1594800"/>
            <a:ext cx="6799320" cy="4514760"/>
          </a:xfrm>
          <a:prstGeom prst="rect">
            <a:avLst/>
          </a:prstGeom>
          <a:ln w="0">
            <a:noFill/>
          </a:ln>
        </p:spPr>
      </p:pic>
      <p:sp>
        <p:nvSpPr>
          <p:cNvPr id="360" name="Google Shape;443;p22"/>
          <p:cNvSpPr/>
          <p:nvPr/>
        </p:nvSpPr>
        <p:spPr>
          <a:xfrm>
            <a:off x="7472520" y="3015000"/>
            <a:ext cx="3785040" cy="167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Sub-Pixel Localisation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localisation of the light intensity peak using a Gaussian PSF model.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By evaluating the intensity of the pixels surrounding the pixel where the peak is localised, a shift within the pixel itself can be assessed.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449;p23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62" name="Google Shape;450;p23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63" name="Google Shape;451;p23"/>
          <p:cNvSpPr/>
          <p:nvPr/>
        </p:nvSpPr>
        <p:spPr>
          <a:xfrm>
            <a:off x="1574280" y="862920"/>
            <a:ext cx="904356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Deep Learning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Google Shape;452;p23"/>
          <p:cNvSpPr/>
          <p:nvPr/>
        </p:nvSpPr>
        <p:spPr>
          <a:xfrm>
            <a:off x="409320" y="1502280"/>
            <a:ext cx="8805600" cy="414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Different types of approach: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Supervised learning</a:t>
            </a: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: training on labelled data (ground truth).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Unsupervised learning</a:t>
            </a: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: training on unlabelled data.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…</a:t>
            </a: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5" name="Google Shape;453;p23" descr=""/>
          <p:cNvPicPr/>
          <p:nvPr/>
        </p:nvPicPr>
        <p:blipFill>
          <a:blip r:embed="rId3"/>
          <a:stretch/>
        </p:blipFill>
        <p:spPr>
          <a:xfrm>
            <a:off x="409320" y="2671200"/>
            <a:ext cx="5039640" cy="2786760"/>
          </a:xfrm>
          <a:prstGeom prst="rect">
            <a:avLst/>
          </a:prstGeom>
          <a:ln w="0">
            <a:noFill/>
          </a:ln>
        </p:spPr>
      </p:pic>
      <p:sp>
        <p:nvSpPr>
          <p:cNvPr id="366" name="Google Shape;454;p23"/>
          <p:cNvSpPr/>
          <p:nvPr/>
        </p:nvSpPr>
        <p:spPr>
          <a:xfrm>
            <a:off x="6712200" y="1799280"/>
            <a:ext cx="3370320" cy="87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</a:pP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Multiples </a:t>
            </a:r>
            <a:r>
              <a:rPr b="1" i="1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hidden-layer</a:t>
            </a: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Calibri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Weights</a:t>
            </a:r>
            <a:r>
              <a:rPr b="0" lang="it-IT" sz="1400" spc="-1" strike="noStrike">
                <a:solidFill>
                  <a:srgbClr val="3c64a5"/>
                </a:solidFill>
                <a:latin typeface="Calibri"/>
                <a:ea typeface="Calibri"/>
              </a:rPr>
              <a:t> (Parameters) set the connections.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Google Shape;455;p23" descr=""/>
          <p:cNvPicPr/>
          <p:nvPr/>
        </p:nvPicPr>
        <p:blipFill>
          <a:blip r:embed="rId4"/>
          <a:stretch/>
        </p:blipFill>
        <p:spPr>
          <a:xfrm>
            <a:off x="6095880" y="2671200"/>
            <a:ext cx="3967920" cy="1806480"/>
          </a:xfrm>
          <a:prstGeom prst="rect">
            <a:avLst/>
          </a:prstGeom>
          <a:ln w="0">
            <a:noFill/>
          </a:ln>
        </p:spPr>
      </p:pic>
      <p:sp>
        <p:nvSpPr>
          <p:cNvPr id="368" name="Google Shape;456;p23"/>
          <p:cNvSpPr/>
          <p:nvPr/>
        </p:nvSpPr>
        <p:spPr>
          <a:xfrm>
            <a:off x="6712560" y="4579560"/>
            <a:ext cx="3634200" cy="22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300" spc="-1" strike="noStrike">
                <a:solidFill>
                  <a:srgbClr val="3c64a5"/>
                </a:solidFill>
                <a:latin typeface="Calibri"/>
                <a:ea typeface="Calibri"/>
              </a:rPr>
              <a:t>Es.: Sigmoid, (Leaky)ReLU, Softmax, Tanh. </a:t>
            </a:r>
            <a:endParaRPr b="0" lang="it-IT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Google Shape;457;p23"/>
          <p:cNvSpPr/>
          <p:nvPr/>
        </p:nvSpPr>
        <p:spPr>
          <a:xfrm>
            <a:off x="5262120" y="5094360"/>
            <a:ext cx="5355720" cy="13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Hyperparameters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Set of fixed parameters of the model and not updated during training, e.g.: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Number of epochs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Number of layers/nodes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Activation functions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Learning rate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0" name="Google Shape;458;p23"/>
          <p:cNvCxnSpPr/>
          <p:nvPr/>
        </p:nvCxnSpPr>
        <p:spPr>
          <a:xfrm>
            <a:off x="3462840" y="3125880"/>
            <a:ext cx="2699280" cy="360"/>
          </a:xfrm>
          <a:prstGeom prst="straightConnector1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  <p:cxnSp>
        <p:nvCxnSpPr>
          <p:cNvPr id="371" name="Google Shape;459;p23"/>
          <p:cNvCxnSpPr/>
          <p:nvPr/>
        </p:nvCxnSpPr>
        <p:spPr>
          <a:xfrm flipH="1">
            <a:off x="8069400" y="4230360"/>
            <a:ext cx="703800" cy="356760"/>
          </a:xfrm>
          <a:prstGeom prst="straightConnector1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465;p24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pic>
        <p:nvPicPr>
          <p:cNvPr id="373" name="Google Shape;466;p24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374" name="Google Shape;467;p24"/>
          <p:cNvSpPr/>
          <p:nvPr/>
        </p:nvSpPr>
        <p:spPr>
          <a:xfrm>
            <a:off x="1574280" y="862920"/>
            <a:ext cx="904356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Deep Learning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Google Shape;468;p24" descr=""/>
          <p:cNvPicPr/>
          <p:nvPr/>
        </p:nvPicPr>
        <p:blipFill>
          <a:blip r:embed="rId3"/>
          <a:stretch/>
        </p:blipFill>
        <p:spPr>
          <a:xfrm>
            <a:off x="309240" y="2498400"/>
            <a:ext cx="4398480" cy="2730960"/>
          </a:xfrm>
          <a:prstGeom prst="rect">
            <a:avLst/>
          </a:prstGeom>
          <a:ln w="0">
            <a:noFill/>
          </a:ln>
        </p:spPr>
      </p:pic>
      <p:sp>
        <p:nvSpPr>
          <p:cNvPr id="376" name="Google Shape;469;p24"/>
          <p:cNvSpPr/>
          <p:nvPr/>
        </p:nvSpPr>
        <p:spPr>
          <a:xfrm>
            <a:off x="133560" y="2050920"/>
            <a:ext cx="2544480" cy="39564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Neural network objectives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7" name="Google Shape;470;p24"/>
          <p:cNvCxnSpPr>
            <a:endCxn id="378" idx="1"/>
          </p:cNvCxnSpPr>
          <p:nvPr/>
        </p:nvCxnSpPr>
        <p:spPr>
          <a:xfrm flipV="1">
            <a:off x="2678400" y="1829880"/>
            <a:ext cx="821880" cy="431640"/>
          </a:xfrm>
          <a:prstGeom prst="straightConnector1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  <p:cxnSp>
        <p:nvCxnSpPr>
          <p:cNvPr id="379" name="Google Shape;472;p24"/>
          <p:cNvCxnSpPr/>
          <p:nvPr/>
        </p:nvCxnSpPr>
        <p:spPr>
          <a:xfrm>
            <a:off x="2696040" y="2261160"/>
            <a:ext cx="839880" cy="292680"/>
          </a:xfrm>
          <a:prstGeom prst="straightConnector1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378" name="Google Shape;471;p24"/>
          <p:cNvSpPr/>
          <p:nvPr/>
        </p:nvSpPr>
        <p:spPr>
          <a:xfrm>
            <a:off x="3500280" y="1629720"/>
            <a:ext cx="2965320" cy="39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Loss function minimisation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Google Shape;473;p24"/>
          <p:cNvSpPr/>
          <p:nvPr/>
        </p:nvSpPr>
        <p:spPr>
          <a:xfrm>
            <a:off x="3295440" y="2336040"/>
            <a:ext cx="3440160" cy="39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Generalisation Error minimisation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Google Shape;474;p24" descr=""/>
          <p:cNvPicPr/>
          <p:nvPr/>
        </p:nvPicPr>
        <p:blipFill>
          <a:blip r:embed="rId4"/>
          <a:stretch/>
        </p:blipFill>
        <p:spPr>
          <a:xfrm>
            <a:off x="7830360" y="1629720"/>
            <a:ext cx="4230000" cy="2019240"/>
          </a:xfrm>
          <a:prstGeom prst="rect">
            <a:avLst/>
          </a:prstGeom>
          <a:ln w="0">
            <a:noFill/>
          </a:ln>
        </p:spPr>
      </p:pic>
      <p:pic>
        <p:nvPicPr>
          <p:cNvPr id="382" name="Google Shape;475;p24" descr=""/>
          <p:cNvPicPr/>
          <p:nvPr/>
        </p:nvPicPr>
        <p:blipFill>
          <a:blip r:embed="rId5"/>
          <a:stretch/>
        </p:blipFill>
        <p:spPr>
          <a:xfrm>
            <a:off x="8029080" y="3882240"/>
            <a:ext cx="3832200" cy="1860480"/>
          </a:xfrm>
          <a:prstGeom prst="rect">
            <a:avLst/>
          </a:prstGeom>
          <a:ln w="0">
            <a:noFill/>
          </a:ln>
        </p:spPr>
      </p:pic>
      <p:sp>
        <p:nvSpPr>
          <p:cNvPr id="383" name="Google Shape;476;p24"/>
          <p:cNvSpPr/>
          <p:nvPr/>
        </p:nvSpPr>
        <p:spPr>
          <a:xfrm>
            <a:off x="5023800" y="2721600"/>
            <a:ext cx="2689920" cy="356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Generalisation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network ability to perform well on data not included in the train set.   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Generalisation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Error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Discrepancy between model predictions on test data and actual values of that data.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Capacity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Ability to recognise and represent patterns or relationships within the data. The more free parameters a neural network has, the greater its capacity.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Google Shape;477;p24"/>
          <p:cNvSpPr/>
          <p:nvPr/>
        </p:nvSpPr>
        <p:spPr>
          <a:xfrm>
            <a:off x="133560" y="5212080"/>
            <a:ext cx="5218920" cy="81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Forward pass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calculate network output and loss function.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Backward pass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 error backpropagation through chain-rule to update the weights in order to minimize the loss.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7;p4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74" name="Google Shape;78;p4"/>
          <p:cNvSpPr/>
          <p:nvPr/>
        </p:nvSpPr>
        <p:spPr>
          <a:xfrm>
            <a:off x="516960" y="92304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Stochastic Optical Reconstruction Microscopy (STORM)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Google Shape;79;p4"/>
          <p:cNvSpPr/>
          <p:nvPr/>
        </p:nvSpPr>
        <p:spPr>
          <a:xfrm>
            <a:off x="267840" y="1439640"/>
            <a:ext cx="11592720" cy="106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STORM is a single-molecule localization technique that achieves lateral resolutions of 20–30 nm by stochastically activating sparse subsets of fluorophores and precisely localizing each emitter over thousands of frames.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Google Shape;80;p4" descr=""/>
          <p:cNvPicPr/>
          <p:nvPr/>
        </p:nvPicPr>
        <p:blipFill>
          <a:blip r:embed="rId2"/>
          <a:srcRect l="0" t="0" r="49697" b="0"/>
          <a:stretch/>
        </p:blipFill>
        <p:spPr>
          <a:xfrm>
            <a:off x="267840" y="2165400"/>
            <a:ext cx="1759680" cy="4205520"/>
          </a:xfrm>
          <a:prstGeom prst="rect">
            <a:avLst/>
          </a:prstGeom>
          <a:ln w="0">
            <a:noFill/>
          </a:ln>
        </p:spPr>
      </p:pic>
      <p:pic>
        <p:nvPicPr>
          <p:cNvPr id="77" name="Google Shape;81;p4" descr=""/>
          <p:cNvPicPr/>
          <p:nvPr/>
        </p:nvPicPr>
        <p:blipFill>
          <a:blip r:embed="rId3"/>
          <a:srcRect l="49697" t="0" r="0" b="0"/>
          <a:stretch/>
        </p:blipFill>
        <p:spPr>
          <a:xfrm>
            <a:off x="2019600" y="2165400"/>
            <a:ext cx="1759680" cy="4205520"/>
          </a:xfrm>
          <a:prstGeom prst="rect">
            <a:avLst/>
          </a:prstGeom>
          <a:ln w="0">
            <a:noFill/>
          </a:ln>
        </p:spPr>
      </p:pic>
      <p:sp>
        <p:nvSpPr>
          <p:cNvPr id="78" name="Google Shape;82;p4"/>
          <p:cNvSpPr/>
          <p:nvPr/>
        </p:nvSpPr>
        <p:spPr>
          <a:xfrm>
            <a:off x="267840" y="2357640"/>
            <a:ext cx="160776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Conventional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microscopy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Google Shape;83;p4"/>
          <p:cNvSpPr/>
          <p:nvPr/>
        </p:nvSpPr>
        <p:spPr>
          <a:xfrm>
            <a:off x="2674800" y="5949360"/>
            <a:ext cx="115020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2980b9"/>
                </a:solidFill>
                <a:latin typeface="Arial"/>
                <a:ea typeface="Arial"/>
              </a:rPr>
              <a:t>STORM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Google Shape;84;p4"/>
          <p:cNvSpPr/>
          <p:nvPr/>
        </p:nvSpPr>
        <p:spPr>
          <a:xfrm>
            <a:off x="5420160" y="2322000"/>
            <a:ext cx="3263400" cy="1970640"/>
          </a:xfrm>
          <a:prstGeom prst="rect">
            <a:avLst/>
          </a:prstGeom>
          <a:noFill/>
          <a:ln w="952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660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High resolution (≤ 20 nm).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60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Quantitative localisation (coordinates) of each fluorophore.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60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3D capabilities.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60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Enables </a:t>
            </a:r>
            <a:r>
              <a:rPr b="1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in-vivo </a:t>
            </a:r>
            <a:r>
              <a:rPr b="0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imaging.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Google Shape;85;p4"/>
          <p:cNvSpPr/>
          <p:nvPr/>
        </p:nvSpPr>
        <p:spPr>
          <a:xfrm>
            <a:off x="8822880" y="2322000"/>
            <a:ext cx="3037680" cy="3078000"/>
          </a:xfrm>
          <a:prstGeom prst="rect">
            <a:avLst/>
          </a:prstGeom>
          <a:noFill/>
          <a:ln w="9525">
            <a:solidFill>
              <a:srgbClr val="2980b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4308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Complex and critical staining process.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Time-consuming acquisitions (up to 90 mins for a single image).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Not ideal for highly dynamic processes.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3c64a5"/>
              </a:buClr>
              <a:buFont typeface="Arial"/>
              <a:buChar char="●"/>
            </a:pPr>
            <a:r>
              <a:rPr b="0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Complex multicolor-imaging workflow.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       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   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Google Shape;86;p4"/>
          <p:cNvSpPr/>
          <p:nvPr/>
        </p:nvSpPr>
        <p:spPr>
          <a:xfrm>
            <a:off x="6118200" y="1960920"/>
            <a:ext cx="1607760" cy="1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700" spc="-1" strike="noStrike">
                <a:solidFill>
                  <a:srgbClr val="00ff00"/>
                </a:solidFill>
                <a:latin typeface="Arial"/>
                <a:ea typeface="Arial"/>
              </a:rPr>
              <a:t>Pros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Google Shape;87;p4"/>
          <p:cNvSpPr/>
          <p:nvPr/>
        </p:nvSpPr>
        <p:spPr>
          <a:xfrm>
            <a:off x="9588960" y="1960920"/>
            <a:ext cx="1607760" cy="1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700" spc="-1" strike="noStrike">
                <a:solidFill>
                  <a:srgbClr val="ff0000"/>
                </a:solidFill>
                <a:latin typeface="Arial"/>
                <a:ea typeface="Arial"/>
              </a:rPr>
              <a:t>Cons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Google Shape;88;p4"/>
          <p:cNvSpPr/>
          <p:nvPr/>
        </p:nvSpPr>
        <p:spPr>
          <a:xfrm>
            <a:off x="2322720" y="4154760"/>
            <a:ext cx="437040" cy="45468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Google Shape;89;p4" descr=""/>
          <p:cNvPicPr/>
          <p:nvPr/>
        </p:nvPicPr>
        <p:blipFill>
          <a:blip r:embed="rId4"/>
          <a:srcRect l="552" t="0" r="538" b="3494"/>
          <a:stretch/>
        </p:blipFill>
        <p:spPr>
          <a:xfrm>
            <a:off x="3468240" y="2245680"/>
            <a:ext cx="1607760" cy="1633320"/>
          </a:xfrm>
          <a:prstGeom prst="rect">
            <a:avLst/>
          </a:prstGeom>
          <a:ln w="0">
            <a:noFill/>
          </a:ln>
        </p:spPr>
      </p:pic>
      <p:cxnSp>
        <p:nvCxnSpPr>
          <p:cNvPr id="86" name="Google Shape;90;p4"/>
          <p:cNvCxnSpPr/>
          <p:nvPr/>
        </p:nvCxnSpPr>
        <p:spPr>
          <a:xfrm flipV="1">
            <a:off x="2320200" y="2271240"/>
            <a:ext cx="1148040" cy="188892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87" name="Google Shape;91;p4"/>
          <p:cNvCxnSpPr/>
          <p:nvPr/>
        </p:nvCxnSpPr>
        <p:spPr>
          <a:xfrm flipV="1">
            <a:off x="2759760" y="3940200"/>
            <a:ext cx="2296080" cy="67608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round/>
          </a:ln>
        </p:spPr>
      </p:cxnSp>
      <p:cxnSp>
        <p:nvCxnSpPr>
          <p:cNvPr id="88" name="Google Shape;92;p4"/>
          <p:cNvCxnSpPr/>
          <p:nvPr/>
        </p:nvCxnSpPr>
        <p:spPr>
          <a:xfrm flipH="1">
            <a:off x="6982560" y="4818240"/>
            <a:ext cx="1710360" cy="4456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89" name="Google Shape;93;p4"/>
          <p:cNvSpPr/>
          <p:nvPr/>
        </p:nvSpPr>
        <p:spPr>
          <a:xfrm>
            <a:off x="4288680" y="5358600"/>
            <a:ext cx="407016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2980b9"/>
                </a:solidFill>
                <a:latin typeface="Arial"/>
                <a:ea typeface="Arial"/>
              </a:rPr>
              <a:t>Is there any way to mitigate such issues?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Google Shape;94;p4" descr=""/>
          <p:cNvPicPr/>
          <p:nvPr/>
        </p:nvPicPr>
        <p:blipFill>
          <a:blip r:embed="rId5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2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" dur="2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2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2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9;p5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92" name="Google Shape;100;p5"/>
          <p:cNvSpPr/>
          <p:nvPr/>
        </p:nvSpPr>
        <p:spPr>
          <a:xfrm>
            <a:off x="516960" y="92304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All you need is AI (and a bunch of good data)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Google Shape;101;p5"/>
          <p:cNvSpPr/>
          <p:nvPr/>
        </p:nvSpPr>
        <p:spPr>
          <a:xfrm>
            <a:off x="343800" y="1564560"/>
            <a:ext cx="11592720" cy="19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With a fair amount of data of good quality, it is indeed possible to train a Deep Neural Network model to generate super-resolved images from diffraction-limited (low resolution) ones.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Google Shape;102;p5"/>
          <p:cNvSpPr/>
          <p:nvPr/>
        </p:nvSpPr>
        <p:spPr>
          <a:xfrm>
            <a:off x="697320" y="3036240"/>
            <a:ext cx="5013720" cy="247716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Arial"/>
              <a:buAutoNum type="arabicPeriod"/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Obtain a STORM-like super-resolved image from a low-resolution one in seconds.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Increased ability to capture highly dynamic processes.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3c64a5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Enables for significantly simpler multicolor-imaging in combination with STORM acquisitions.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oogle Shape;103;p5" descr=""/>
          <p:cNvPicPr/>
          <p:nvPr/>
        </p:nvPicPr>
        <p:blipFill>
          <a:blip r:embed="rId2"/>
          <a:stretch/>
        </p:blipFill>
        <p:spPr>
          <a:xfrm>
            <a:off x="6074640" y="2698560"/>
            <a:ext cx="4395960" cy="2930760"/>
          </a:xfrm>
          <a:prstGeom prst="rect">
            <a:avLst/>
          </a:prstGeom>
          <a:ln w="0">
            <a:noFill/>
          </a:ln>
        </p:spPr>
      </p:pic>
      <p:sp>
        <p:nvSpPr>
          <p:cNvPr id="96" name="Google Shape;104;p5"/>
          <p:cNvSpPr/>
          <p:nvPr/>
        </p:nvSpPr>
        <p:spPr>
          <a:xfrm>
            <a:off x="5411880" y="5629320"/>
            <a:ext cx="590832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A conventional microscope could thus provide super-resolution images thanks to the integration of AI into the acquisition pipeline!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Google Shape;105;p5" descr=""/>
          <p:cNvPicPr/>
          <p:nvPr/>
        </p:nvPicPr>
        <p:blipFill>
          <a:blip r:embed="rId3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sp>
        <p:nvSpPr>
          <p:cNvPr id="98" name="Google Shape;106;p5"/>
          <p:cNvSpPr/>
          <p:nvPr/>
        </p:nvSpPr>
        <p:spPr>
          <a:xfrm>
            <a:off x="1854000" y="2624400"/>
            <a:ext cx="2434320" cy="41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700" spc="-1" strike="noStrike">
                <a:solidFill>
                  <a:srgbClr val="2980b9"/>
                </a:solidFill>
                <a:latin typeface="Arial"/>
                <a:ea typeface="Arial"/>
              </a:rPr>
              <a:t>Benefits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1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1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10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111;p6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00" name="Google Shape;112;p6"/>
          <p:cNvSpPr/>
          <p:nvPr/>
        </p:nvSpPr>
        <p:spPr>
          <a:xfrm>
            <a:off x="516960" y="77580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Dataset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Google Shape;113;p6" descr=""/>
          <p:cNvPicPr/>
          <p:nvPr/>
        </p:nvPicPr>
        <p:blipFill>
          <a:blip r:embed="rId2"/>
          <a:stretch/>
        </p:blipFill>
        <p:spPr>
          <a:xfrm>
            <a:off x="3569040" y="3811680"/>
            <a:ext cx="2646720" cy="2373120"/>
          </a:xfrm>
          <a:prstGeom prst="rect">
            <a:avLst/>
          </a:prstGeom>
          <a:ln w="0">
            <a:noFill/>
          </a:ln>
        </p:spPr>
      </p:pic>
      <p:pic>
        <p:nvPicPr>
          <p:cNvPr id="102" name="Google Shape;114;p6" descr=""/>
          <p:cNvPicPr/>
          <p:nvPr/>
        </p:nvPicPr>
        <p:blipFill>
          <a:blip r:embed="rId3"/>
          <a:stretch/>
        </p:blipFill>
        <p:spPr>
          <a:xfrm>
            <a:off x="3569040" y="1383480"/>
            <a:ext cx="2646720" cy="2373120"/>
          </a:xfrm>
          <a:prstGeom prst="rect">
            <a:avLst/>
          </a:prstGeom>
          <a:ln w="0">
            <a:noFill/>
          </a:ln>
        </p:spPr>
      </p:pic>
      <p:sp>
        <p:nvSpPr>
          <p:cNvPr id="103" name="Google Shape;115;p6"/>
          <p:cNvSpPr/>
          <p:nvPr/>
        </p:nvSpPr>
        <p:spPr>
          <a:xfrm>
            <a:off x="3368520" y="1383480"/>
            <a:ext cx="138240" cy="4801320"/>
          </a:xfrm>
          <a:prstGeom prst="leftBrace">
            <a:avLst>
              <a:gd name="adj1" fmla="val 50000"/>
              <a:gd name="adj2" fmla="val 50511"/>
            </a:avLst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Google Shape;116;p6"/>
          <p:cNvSpPr/>
          <p:nvPr/>
        </p:nvSpPr>
        <p:spPr>
          <a:xfrm>
            <a:off x="2432880" y="3303000"/>
            <a:ext cx="912960" cy="160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60 image pairs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(Train)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Google Shape;117;p6"/>
          <p:cNvSpPr/>
          <p:nvPr/>
        </p:nvSpPr>
        <p:spPr>
          <a:xfrm>
            <a:off x="3650040" y="1355040"/>
            <a:ext cx="17967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Low-res. (512x512)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Google Shape;118;p6"/>
          <p:cNvSpPr/>
          <p:nvPr/>
        </p:nvSpPr>
        <p:spPr>
          <a:xfrm>
            <a:off x="3825360" y="3794400"/>
            <a:ext cx="213444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Super-res.(2048x2048)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Google Shape;119;p6"/>
          <p:cNvSpPr/>
          <p:nvPr/>
        </p:nvSpPr>
        <p:spPr>
          <a:xfrm>
            <a:off x="3377880" y="1492560"/>
            <a:ext cx="9129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8" name="Google Shape;120;p6"/>
          <p:cNvCxnSpPr/>
          <p:nvPr/>
        </p:nvCxnSpPr>
        <p:spPr>
          <a:xfrm flipV="1">
            <a:off x="6461640" y="3760920"/>
            <a:ext cx="1080000" cy="900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109" name="Google Shape;121;p6"/>
          <p:cNvSpPr/>
          <p:nvPr/>
        </p:nvSpPr>
        <p:spPr>
          <a:xfrm>
            <a:off x="6284880" y="2758320"/>
            <a:ext cx="137448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Patching to reduce memory usage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Google Shape;122;p6" descr=""/>
          <p:cNvPicPr/>
          <p:nvPr/>
        </p:nvPicPr>
        <p:blipFill>
          <a:blip r:embed="rId4"/>
          <a:stretch/>
        </p:blipFill>
        <p:spPr>
          <a:xfrm>
            <a:off x="7728480" y="3839760"/>
            <a:ext cx="1228320" cy="1228320"/>
          </a:xfrm>
          <a:prstGeom prst="rect">
            <a:avLst/>
          </a:prstGeom>
          <a:ln w="0">
            <a:noFill/>
          </a:ln>
        </p:spPr>
      </p:pic>
      <p:pic>
        <p:nvPicPr>
          <p:cNvPr id="111" name="Google Shape;123;p6" descr=""/>
          <p:cNvPicPr/>
          <p:nvPr/>
        </p:nvPicPr>
        <p:blipFill>
          <a:blip r:embed="rId5"/>
          <a:stretch/>
        </p:blipFill>
        <p:spPr>
          <a:xfrm>
            <a:off x="7728480" y="2489760"/>
            <a:ext cx="1228320" cy="1228320"/>
          </a:xfrm>
          <a:prstGeom prst="rect">
            <a:avLst/>
          </a:prstGeom>
          <a:ln w="0">
            <a:noFill/>
          </a:ln>
        </p:spPr>
      </p:pic>
      <p:sp>
        <p:nvSpPr>
          <p:cNvPr id="112" name="Google Shape;124;p6"/>
          <p:cNvSpPr/>
          <p:nvPr/>
        </p:nvSpPr>
        <p:spPr>
          <a:xfrm>
            <a:off x="7930080" y="3814200"/>
            <a:ext cx="100152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256x256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Google Shape;125;p6"/>
          <p:cNvSpPr/>
          <p:nvPr/>
        </p:nvSpPr>
        <p:spPr>
          <a:xfrm>
            <a:off x="7900920" y="2454480"/>
            <a:ext cx="100152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64x64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Google Shape;126;p6"/>
          <p:cNvSpPr/>
          <p:nvPr/>
        </p:nvSpPr>
        <p:spPr>
          <a:xfrm>
            <a:off x="9015840" y="2497320"/>
            <a:ext cx="138240" cy="257832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Google Shape;127;p6"/>
          <p:cNvSpPr/>
          <p:nvPr/>
        </p:nvSpPr>
        <p:spPr>
          <a:xfrm>
            <a:off x="9204120" y="3168360"/>
            <a:ext cx="1122480" cy="200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3840 image pairs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patches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Google Shape;128;p6"/>
          <p:cNvSpPr/>
          <p:nvPr/>
        </p:nvSpPr>
        <p:spPr>
          <a:xfrm>
            <a:off x="144000" y="1684440"/>
            <a:ext cx="2646720" cy="113112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76 image pairs (8-bit RGB) collected at UniPi Physics Department of cellular microtubules.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Google Shape;129;p6"/>
          <p:cNvSpPr/>
          <p:nvPr/>
        </p:nvSpPr>
        <p:spPr>
          <a:xfrm>
            <a:off x="6531840" y="6092640"/>
            <a:ext cx="460260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900" spc="-1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</a:rPr>
              <a:t>https://cisup.unipi.it/labs/fluorescence-super-resolution-microscope-nikon-storm-5-0/</a:t>
            </a:r>
            <a:endParaRPr b="0" lang="it-IT" sz="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8" name="Google Shape;130;p6"/>
          <p:cNvCxnSpPr>
            <a:stCxn id="116" idx="2"/>
            <a:endCxn id="119" idx="0"/>
          </p:cNvCxnSpPr>
          <p:nvPr/>
        </p:nvCxnSpPr>
        <p:spPr>
          <a:xfrm>
            <a:off x="1467360" y="2815560"/>
            <a:ext cx="360" cy="214596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119" name="Google Shape;131;p6"/>
          <p:cNvSpPr/>
          <p:nvPr/>
        </p:nvSpPr>
        <p:spPr>
          <a:xfrm>
            <a:off x="464400" y="4961160"/>
            <a:ext cx="2005920" cy="113112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Split ratios: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80% Train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10% Validation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1" lang="it-IT" sz="1500" spc="-1" strike="noStrike">
                <a:solidFill>
                  <a:srgbClr val="3c64a5"/>
                </a:solidFill>
                <a:latin typeface="Arial"/>
                <a:ea typeface="Arial"/>
              </a:rPr>
              <a:t>10% Test</a:t>
            </a: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Google Shape;132;p6"/>
          <p:cNvSpPr/>
          <p:nvPr/>
        </p:nvSpPr>
        <p:spPr>
          <a:xfrm>
            <a:off x="10081440" y="3598200"/>
            <a:ext cx="2451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400" spc="-1" strike="noStrike">
                <a:solidFill>
                  <a:srgbClr val="3c64a5"/>
                </a:solidFill>
                <a:latin typeface="Arial"/>
                <a:ea typeface="Arial"/>
              </a:rPr>
              <a:t>+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Google Shape;133;p6"/>
          <p:cNvSpPr/>
          <p:nvPr/>
        </p:nvSpPr>
        <p:spPr>
          <a:xfrm>
            <a:off x="10408680" y="3024360"/>
            <a:ext cx="1609920" cy="223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Real-time data augmentation (random 90° rotation and flip)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Google Shape;134;p6" descr=""/>
          <p:cNvPicPr/>
          <p:nvPr/>
        </p:nvPicPr>
        <p:blipFill>
          <a:blip r:embed="rId6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39;p7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24" name="Google Shape;140;p7"/>
          <p:cNvSpPr/>
          <p:nvPr/>
        </p:nvSpPr>
        <p:spPr>
          <a:xfrm>
            <a:off x="516960" y="77580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Generative Adversarial Network (GAN)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Google Shape;141;p7"/>
          <p:cNvSpPr/>
          <p:nvPr/>
        </p:nvSpPr>
        <p:spPr>
          <a:xfrm>
            <a:off x="516960" y="1355040"/>
            <a:ext cx="10983600" cy="4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Neural networks in which two models (‘Generator’ and ‘Discriminator’) train in competition: the Generator learns to produce ‘realistic’ data, the Discriminator learns to distinguish real data from generated data in a </a:t>
            </a:r>
            <a:r>
              <a:rPr b="1" i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zero-sum game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42;p7"/>
          <p:cNvSpPr/>
          <p:nvPr/>
        </p:nvSpPr>
        <p:spPr>
          <a:xfrm>
            <a:off x="3377880" y="1492560"/>
            <a:ext cx="9129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43;p7" descr=""/>
          <p:cNvPicPr/>
          <p:nvPr/>
        </p:nvPicPr>
        <p:blipFill>
          <a:blip r:embed="rId2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pic>
        <p:nvPicPr>
          <p:cNvPr id="128" name="Google Shape;144;p7" descr=""/>
          <p:cNvPicPr/>
          <p:nvPr/>
        </p:nvPicPr>
        <p:blipFill>
          <a:blip r:embed="rId3"/>
          <a:stretch/>
        </p:blipFill>
        <p:spPr>
          <a:xfrm>
            <a:off x="8362080" y="2369160"/>
            <a:ext cx="2742840" cy="2742840"/>
          </a:xfrm>
          <a:prstGeom prst="rect">
            <a:avLst/>
          </a:prstGeom>
          <a:ln w="0">
            <a:noFill/>
          </a:ln>
        </p:spPr>
      </p:pic>
      <p:pic>
        <p:nvPicPr>
          <p:cNvPr id="129" name="Google Shape;145;p7" descr=""/>
          <p:cNvPicPr/>
          <p:nvPr/>
        </p:nvPicPr>
        <p:blipFill>
          <a:blip r:embed="rId4"/>
          <a:stretch/>
        </p:blipFill>
        <p:spPr>
          <a:xfrm>
            <a:off x="636840" y="2071440"/>
            <a:ext cx="7328520" cy="3195720"/>
          </a:xfrm>
          <a:prstGeom prst="rect">
            <a:avLst/>
          </a:prstGeom>
          <a:ln w="0">
            <a:noFill/>
          </a:ln>
        </p:spPr>
      </p:pic>
      <p:pic>
        <p:nvPicPr>
          <p:cNvPr id="130" name="Google Shape;146;p7" descr=""/>
          <p:cNvPicPr/>
          <p:nvPr/>
        </p:nvPicPr>
        <p:blipFill>
          <a:blip r:embed="rId5"/>
          <a:stretch/>
        </p:blipFill>
        <p:spPr>
          <a:xfrm>
            <a:off x="2126160" y="5866200"/>
            <a:ext cx="7764840" cy="489600"/>
          </a:xfrm>
          <a:prstGeom prst="rect">
            <a:avLst/>
          </a:prstGeom>
          <a:ln w="0">
            <a:noFill/>
          </a:ln>
        </p:spPr>
      </p:pic>
      <p:sp>
        <p:nvSpPr>
          <p:cNvPr id="131" name="Google Shape;147;p7"/>
          <p:cNvSpPr/>
          <p:nvPr/>
        </p:nvSpPr>
        <p:spPr>
          <a:xfrm>
            <a:off x="4336920" y="5494320"/>
            <a:ext cx="298728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Minmax loss function: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52;p8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33" name="Google Shape;153;p8"/>
          <p:cNvSpPr/>
          <p:nvPr/>
        </p:nvSpPr>
        <p:spPr>
          <a:xfrm>
            <a:off x="604080" y="82188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Enhanced Super Resolution GAN (ESRGAN)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54;p8"/>
          <p:cNvSpPr/>
          <p:nvPr/>
        </p:nvSpPr>
        <p:spPr>
          <a:xfrm>
            <a:off x="3650040" y="1355040"/>
            <a:ext cx="17967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Low-res. (512x512)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55;p8"/>
          <p:cNvSpPr/>
          <p:nvPr/>
        </p:nvSpPr>
        <p:spPr>
          <a:xfrm>
            <a:off x="3377880" y="1492560"/>
            <a:ext cx="9129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Google Shape;156;p8"/>
          <p:cNvSpPr/>
          <p:nvPr/>
        </p:nvSpPr>
        <p:spPr>
          <a:xfrm>
            <a:off x="433440" y="1591920"/>
            <a:ext cx="2881800" cy="112140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Generative Adversarial Network for super-resolution generation of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naturalistic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images. It is a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perceptual-driven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model.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157;p8" descr=""/>
          <p:cNvPicPr/>
          <p:nvPr/>
        </p:nvPicPr>
        <p:blipFill>
          <a:blip r:embed="rId2"/>
          <a:srcRect l="-3591" t="13306" r="4119" b="0"/>
          <a:stretch/>
        </p:blipFill>
        <p:spPr>
          <a:xfrm>
            <a:off x="3025080" y="1504440"/>
            <a:ext cx="8337600" cy="1542600"/>
          </a:xfrm>
          <a:prstGeom prst="rect">
            <a:avLst/>
          </a:prstGeom>
          <a:ln w="0">
            <a:noFill/>
          </a:ln>
        </p:spPr>
      </p:pic>
      <p:sp>
        <p:nvSpPr>
          <p:cNvPr id="138" name="Google Shape;158;p8"/>
          <p:cNvSpPr/>
          <p:nvPr/>
        </p:nvSpPr>
        <p:spPr>
          <a:xfrm>
            <a:off x="-15120" y="6189120"/>
            <a:ext cx="7958520" cy="33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900" spc="-1" strike="noStrike">
                <a:solidFill>
                  <a:srgbClr val="233a44"/>
                </a:solidFill>
                <a:latin typeface="Calibri"/>
                <a:ea typeface="Calibri"/>
              </a:rPr>
              <a:t>Xintao et al. ESRGAN: Enhanced super-resolution generative adversarial networks. In The European Conference on Computer Vision Workshops, September 2018.</a:t>
            </a:r>
            <a:endParaRPr b="0" lang="it-IT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Google Shape;159;p8" descr=""/>
          <p:cNvPicPr/>
          <p:nvPr/>
        </p:nvPicPr>
        <p:blipFill>
          <a:blip r:embed="rId3"/>
          <a:stretch/>
        </p:blipFill>
        <p:spPr>
          <a:xfrm>
            <a:off x="5076000" y="3369600"/>
            <a:ext cx="6296400" cy="1379880"/>
          </a:xfrm>
          <a:prstGeom prst="rect">
            <a:avLst/>
          </a:prstGeom>
          <a:ln w="0">
            <a:noFill/>
          </a:ln>
        </p:spPr>
      </p:pic>
      <p:cxnSp>
        <p:nvCxnSpPr>
          <p:cNvPr id="140" name="Google Shape;160;p8"/>
          <p:cNvCxnSpPr/>
          <p:nvPr/>
        </p:nvCxnSpPr>
        <p:spPr>
          <a:xfrm flipH="1">
            <a:off x="6235920" y="2596680"/>
            <a:ext cx="9360" cy="91692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141" name="Google Shape;161;p8"/>
          <p:cNvSpPr/>
          <p:nvPr/>
        </p:nvSpPr>
        <p:spPr>
          <a:xfrm>
            <a:off x="11439000" y="3971880"/>
            <a:ext cx="66492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3c64a5"/>
                </a:solidFill>
                <a:latin typeface="Arial"/>
                <a:ea typeface="Arial"/>
              </a:rPr>
              <a:t>× 23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2" name="Google Shape;162;p8"/>
          <p:cNvCxnSpPr>
            <a:stCxn id="136" idx="2"/>
          </p:cNvCxnSpPr>
          <p:nvPr/>
        </p:nvCxnSpPr>
        <p:spPr>
          <a:xfrm>
            <a:off x="1874160" y="2713320"/>
            <a:ext cx="1800" cy="566640"/>
          </a:xfrm>
          <a:prstGeom prst="straightConnector1">
            <a:avLst/>
          </a:prstGeom>
          <a:ln w="19050">
            <a:solidFill>
              <a:srgbClr val="3c64a5"/>
            </a:solidFill>
            <a:round/>
            <a:tailEnd len="med" type="triangle" w="med"/>
          </a:ln>
        </p:spPr>
      </p:cxnSp>
      <p:sp>
        <p:nvSpPr>
          <p:cNvPr id="143" name="Google Shape;163;p8"/>
          <p:cNvSpPr/>
          <p:nvPr/>
        </p:nvSpPr>
        <p:spPr>
          <a:xfrm>
            <a:off x="434160" y="3279600"/>
            <a:ext cx="2737440" cy="79956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N. parameters: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Generator: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16,697,987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3c64a5"/>
              </a:buClr>
              <a:buFont typeface="Arial"/>
              <a:buChar char="●"/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Discriminator: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21,055,049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Google Shape;164;p8" descr=""/>
          <p:cNvPicPr/>
          <p:nvPr/>
        </p:nvPicPr>
        <p:blipFill>
          <a:blip r:embed="rId4"/>
          <a:stretch/>
        </p:blipFill>
        <p:spPr>
          <a:xfrm>
            <a:off x="434160" y="4938120"/>
            <a:ext cx="6572160" cy="1134000"/>
          </a:xfrm>
          <a:prstGeom prst="rect">
            <a:avLst/>
          </a:prstGeom>
          <a:ln w="0">
            <a:noFill/>
          </a:ln>
        </p:spPr>
      </p:pic>
      <p:sp>
        <p:nvSpPr>
          <p:cNvPr id="145" name="Google Shape;165;p8"/>
          <p:cNvSpPr/>
          <p:nvPr/>
        </p:nvSpPr>
        <p:spPr>
          <a:xfrm>
            <a:off x="5122080" y="1293840"/>
            <a:ext cx="288180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Generator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Google Shape;166;p8"/>
          <p:cNvSpPr/>
          <p:nvPr/>
        </p:nvSpPr>
        <p:spPr>
          <a:xfrm>
            <a:off x="2136960" y="4681440"/>
            <a:ext cx="368532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Relativistic average Discriminator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Google Shape;167;p8"/>
          <p:cNvSpPr/>
          <p:nvPr/>
        </p:nvSpPr>
        <p:spPr>
          <a:xfrm>
            <a:off x="5435280" y="4355280"/>
            <a:ext cx="2255040" cy="11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8320" bIns="5832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200" spc="-1" strike="noStrike">
                <a:solidFill>
                  <a:srgbClr val="3c64a5"/>
                </a:solidFill>
                <a:latin typeface="Arial"/>
                <a:ea typeface="Arial"/>
              </a:rPr>
              <a:t>element-wise addition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Google Shape;168;p8"/>
          <p:cNvSpPr/>
          <p:nvPr/>
        </p:nvSpPr>
        <p:spPr>
          <a:xfrm>
            <a:off x="9187200" y="3513240"/>
            <a:ext cx="1329480" cy="11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8320" bIns="583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200" spc="-1" strike="noStrike">
                <a:solidFill>
                  <a:srgbClr val="3c64a5"/>
                </a:solidFill>
                <a:latin typeface="Arial"/>
                <a:ea typeface="Arial"/>
              </a:rPr>
              <a:t>concatenation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Google Shape;169;p8"/>
          <p:cNvSpPr/>
          <p:nvPr/>
        </p:nvSpPr>
        <p:spPr>
          <a:xfrm>
            <a:off x="6999840" y="5050800"/>
            <a:ext cx="139320" cy="97812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Google Shape;170;p8"/>
          <p:cNvSpPr/>
          <p:nvPr/>
        </p:nvSpPr>
        <p:spPr>
          <a:xfrm>
            <a:off x="7278480" y="5175720"/>
            <a:ext cx="4537440" cy="91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Google Shape;171;p8" descr=""/>
          <p:cNvPicPr/>
          <p:nvPr/>
        </p:nvPicPr>
        <p:blipFill>
          <a:blip r:embed="rId5"/>
          <a:stretch/>
        </p:blipFill>
        <p:spPr>
          <a:xfrm>
            <a:off x="7234920" y="5081760"/>
            <a:ext cx="4785840" cy="916200"/>
          </a:xfrm>
          <a:prstGeom prst="rect">
            <a:avLst/>
          </a:prstGeom>
          <a:ln w="0">
            <a:noFill/>
          </a:ln>
        </p:spPr>
      </p:pic>
      <p:pic>
        <p:nvPicPr>
          <p:cNvPr id="152" name="Google Shape;172;p8" descr=""/>
          <p:cNvPicPr/>
          <p:nvPr/>
        </p:nvPicPr>
        <p:blipFill>
          <a:blip r:embed="rId6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9" dur="indefinite" restart="never" nodeType="tmRoot">
          <p:childTnLst>
            <p:seq>
              <p:cTn id="180" dur="indefinite" nodeType="mainSeq">
                <p:childTnLst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1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77;p9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54" name="Google Shape;178;p9"/>
          <p:cNvSpPr/>
          <p:nvPr/>
        </p:nvSpPr>
        <p:spPr>
          <a:xfrm>
            <a:off x="604080" y="821880"/>
            <a:ext cx="10983600" cy="8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Loss functions and metrics 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Google Shape;179;p9"/>
          <p:cNvSpPr/>
          <p:nvPr/>
        </p:nvSpPr>
        <p:spPr>
          <a:xfrm>
            <a:off x="3650040" y="1355040"/>
            <a:ext cx="179676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chemeClr val="lt1"/>
                </a:solidFill>
                <a:latin typeface="Arial"/>
                <a:ea typeface="Arial"/>
              </a:rPr>
              <a:t>Low-res. (512x512)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Google Shape;180;p9"/>
          <p:cNvSpPr/>
          <p:nvPr/>
        </p:nvSpPr>
        <p:spPr>
          <a:xfrm>
            <a:off x="604080" y="1355040"/>
            <a:ext cx="1098360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Given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</a:t>
            </a:r>
            <a:r>
              <a:rPr b="1" lang="it-IT" sz="1400" spc="-1" strike="noStrike" baseline="30000">
                <a:solidFill>
                  <a:srgbClr val="3c64a5"/>
                </a:solidFill>
                <a:latin typeface="Arial"/>
                <a:ea typeface="Arial"/>
              </a:rPr>
              <a:t>HR</a:t>
            </a:r>
            <a:r>
              <a:rPr b="0" lang="it-IT" sz="1400" spc="-1" strike="noStrike" baseline="30000">
                <a:solidFill>
                  <a:srgbClr val="3c64a5"/>
                </a:solidFill>
                <a:latin typeface="Arial"/>
                <a:ea typeface="Arial"/>
              </a:rPr>
              <a:t> 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and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I</a:t>
            </a:r>
            <a:r>
              <a:rPr b="1" lang="it-IT" sz="1400" spc="-1" strike="noStrike" baseline="30000">
                <a:solidFill>
                  <a:srgbClr val="3c64a5"/>
                </a:solidFill>
                <a:latin typeface="Arial"/>
                <a:ea typeface="Arial"/>
              </a:rPr>
              <a:t>SR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the reference and the generated image respectively, the ESRGAN network tries to minimize the sum of the generator loss L</a:t>
            </a:r>
            <a:r>
              <a:rPr b="0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G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 and discriminator loss L</a:t>
            </a:r>
            <a:r>
              <a:rPr b="0" lang="it-IT" sz="1400" spc="-1" strike="noStrike" baseline="-25000">
                <a:solidFill>
                  <a:srgbClr val="3c64a5"/>
                </a:solidFill>
                <a:latin typeface="Arial"/>
                <a:ea typeface="Arial"/>
              </a:rPr>
              <a:t>D</a:t>
            </a: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Google Shape;181;p9" descr=""/>
          <p:cNvPicPr/>
          <p:nvPr/>
        </p:nvPicPr>
        <p:blipFill>
          <a:blip r:embed="rId2"/>
          <a:stretch/>
        </p:blipFill>
        <p:spPr>
          <a:xfrm>
            <a:off x="623160" y="1972440"/>
            <a:ext cx="2806920" cy="634320"/>
          </a:xfrm>
          <a:prstGeom prst="rect">
            <a:avLst/>
          </a:prstGeom>
          <a:ln w="0">
            <a:noFill/>
          </a:ln>
        </p:spPr>
      </p:pic>
      <p:cxnSp>
        <p:nvCxnSpPr>
          <p:cNvPr id="158" name="Google Shape;182;p9"/>
          <p:cNvCxnSpPr/>
          <p:nvPr/>
        </p:nvCxnSpPr>
        <p:spPr>
          <a:xfrm flipH="1">
            <a:off x="2439720" y="2443320"/>
            <a:ext cx="9720" cy="730800"/>
          </a:xfrm>
          <a:prstGeom prst="straightConnector1">
            <a:avLst/>
          </a:prstGeom>
          <a:ln w="9525">
            <a:solidFill>
              <a:srgbClr val="3c64a5"/>
            </a:solidFill>
            <a:round/>
            <a:tailEnd len="med" type="triangle" w="med"/>
          </a:ln>
        </p:spPr>
      </p:cxnSp>
      <p:cxnSp>
        <p:nvCxnSpPr>
          <p:cNvPr id="159" name="Google Shape;183;p9"/>
          <p:cNvCxnSpPr/>
          <p:nvPr/>
        </p:nvCxnSpPr>
        <p:spPr>
          <a:xfrm flipH="1" flipV="1" rot="10800000">
            <a:off x="3138120" y="2427120"/>
            <a:ext cx="959400" cy="381600"/>
          </a:xfrm>
          <a:prstGeom prst="bentConnector3">
            <a:avLst>
              <a:gd name="adj1" fmla="val -938"/>
            </a:avLst>
          </a:prstGeom>
          <a:ln w="9525">
            <a:solidFill>
              <a:srgbClr val="3c64a5"/>
            </a:solidFill>
            <a:round/>
            <a:tailEnd len="med" type="triangle" w="med"/>
          </a:ln>
        </p:spPr>
      </p:cxnSp>
      <p:pic>
        <p:nvPicPr>
          <p:cNvPr id="160" name="Google Shape;184;p9" descr=""/>
          <p:cNvPicPr/>
          <p:nvPr/>
        </p:nvPicPr>
        <p:blipFill>
          <a:blip r:embed="rId3"/>
          <a:stretch/>
        </p:blipFill>
        <p:spPr>
          <a:xfrm>
            <a:off x="999000" y="3232080"/>
            <a:ext cx="2890440" cy="585000"/>
          </a:xfrm>
          <a:prstGeom prst="rect">
            <a:avLst/>
          </a:prstGeom>
          <a:ln w="0">
            <a:noFill/>
          </a:ln>
        </p:spPr>
      </p:pic>
      <p:pic>
        <p:nvPicPr>
          <p:cNvPr id="161" name="Google Shape;185;p9" descr=""/>
          <p:cNvPicPr/>
          <p:nvPr/>
        </p:nvPicPr>
        <p:blipFill>
          <a:blip r:embed="rId4"/>
          <a:srcRect l="0" t="810" r="0" b="810"/>
          <a:stretch/>
        </p:blipFill>
        <p:spPr>
          <a:xfrm>
            <a:off x="4174920" y="2583360"/>
            <a:ext cx="7393680" cy="402480"/>
          </a:xfrm>
          <a:prstGeom prst="rect">
            <a:avLst/>
          </a:prstGeom>
          <a:ln w="0">
            <a:noFill/>
          </a:ln>
        </p:spPr>
      </p:pic>
      <p:sp>
        <p:nvSpPr>
          <p:cNvPr id="162" name="Google Shape;186;p9"/>
          <p:cNvSpPr/>
          <p:nvPr/>
        </p:nvSpPr>
        <p:spPr>
          <a:xfrm>
            <a:off x="505800" y="1974960"/>
            <a:ext cx="11180520" cy="176004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Google Shape;187;p9"/>
          <p:cNvSpPr/>
          <p:nvPr/>
        </p:nvSpPr>
        <p:spPr>
          <a:xfrm>
            <a:off x="149760" y="2399760"/>
            <a:ext cx="299520" cy="17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Loss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4" name="Google Shape;188;p9"/>
          <p:cNvCxnSpPr/>
          <p:nvPr/>
        </p:nvCxnSpPr>
        <p:spPr>
          <a:xfrm>
            <a:off x="6305760" y="3001320"/>
            <a:ext cx="311760" cy="276480"/>
          </a:xfrm>
          <a:prstGeom prst="bentConnector3">
            <a:avLst>
              <a:gd name="adj1" fmla="val 2890"/>
            </a:avLst>
          </a:prstGeom>
          <a:ln w="9525">
            <a:solidFill>
              <a:srgbClr val="3c64a5"/>
            </a:solidFill>
            <a:round/>
            <a:tailEnd len="med" type="triangle" w="med"/>
          </a:ln>
        </p:spPr>
      </p:cxnSp>
      <p:pic>
        <p:nvPicPr>
          <p:cNvPr id="165" name="Google Shape;189;p9" descr=""/>
          <p:cNvPicPr/>
          <p:nvPr/>
        </p:nvPicPr>
        <p:blipFill>
          <a:blip r:embed="rId5"/>
          <a:stretch/>
        </p:blipFill>
        <p:spPr>
          <a:xfrm>
            <a:off x="6683040" y="3091680"/>
            <a:ext cx="4639680" cy="344520"/>
          </a:xfrm>
          <a:prstGeom prst="rect">
            <a:avLst/>
          </a:prstGeom>
          <a:ln w="0">
            <a:noFill/>
          </a:ln>
        </p:spPr>
      </p:pic>
      <p:pic>
        <p:nvPicPr>
          <p:cNvPr id="166" name="Google Shape;190;p9" descr=""/>
          <p:cNvPicPr/>
          <p:nvPr/>
        </p:nvPicPr>
        <p:blipFill>
          <a:blip r:embed="rId6"/>
          <a:stretch/>
        </p:blipFill>
        <p:spPr>
          <a:xfrm>
            <a:off x="775440" y="4403160"/>
            <a:ext cx="6068520" cy="821160"/>
          </a:xfrm>
          <a:prstGeom prst="rect">
            <a:avLst/>
          </a:prstGeom>
          <a:ln w="0">
            <a:noFill/>
          </a:ln>
        </p:spPr>
      </p:pic>
      <p:pic>
        <p:nvPicPr>
          <p:cNvPr id="167" name="Google Shape;191;p9" descr=""/>
          <p:cNvPicPr/>
          <p:nvPr/>
        </p:nvPicPr>
        <p:blipFill>
          <a:blip r:embed="rId7"/>
          <a:stretch/>
        </p:blipFill>
        <p:spPr>
          <a:xfrm>
            <a:off x="666000" y="5262840"/>
            <a:ext cx="9229320" cy="821160"/>
          </a:xfrm>
          <a:prstGeom prst="rect">
            <a:avLst/>
          </a:prstGeom>
          <a:ln w="0">
            <a:noFill/>
          </a:ln>
        </p:spPr>
      </p:pic>
      <p:sp>
        <p:nvSpPr>
          <p:cNvPr id="168" name="Google Shape;192;p9"/>
          <p:cNvSpPr/>
          <p:nvPr/>
        </p:nvSpPr>
        <p:spPr>
          <a:xfrm>
            <a:off x="505800" y="4296960"/>
            <a:ext cx="11180520" cy="1826640"/>
          </a:xfrm>
          <a:prstGeom prst="rect">
            <a:avLst/>
          </a:prstGeom>
          <a:noFill/>
          <a:ln w="28575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Google Shape;193;p9"/>
          <p:cNvSpPr/>
          <p:nvPr/>
        </p:nvSpPr>
        <p:spPr>
          <a:xfrm>
            <a:off x="149760" y="4383000"/>
            <a:ext cx="299520" cy="17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Metrics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Google Shape;194;p9"/>
          <p:cNvSpPr/>
          <p:nvPr/>
        </p:nvSpPr>
        <p:spPr>
          <a:xfrm>
            <a:off x="505800" y="3839400"/>
            <a:ext cx="789372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During validation and test phase, the model performance are evaluated using the following: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Google Shape;195;p9" descr=""/>
          <p:cNvPicPr/>
          <p:nvPr/>
        </p:nvPicPr>
        <p:blipFill>
          <a:blip r:embed="rId8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  <p:cxnSp>
        <p:nvCxnSpPr>
          <p:cNvPr id="172" name="Google Shape;196;p9"/>
          <p:cNvCxnSpPr/>
          <p:nvPr/>
        </p:nvCxnSpPr>
        <p:spPr>
          <a:xfrm flipV="1">
            <a:off x="6918120" y="4772520"/>
            <a:ext cx="1183320" cy="1008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pic>
        <p:nvPicPr>
          <p:cNvPr id="173" name="Google Shape;197;p9" descr=""/>
          <p:cNvPicPr/>
          <p:nvPr/>
        </p:nvPicPr>
        <p:blipFill>
          <a:blip r:embed="rId9"/>
          <a:srcRect l="21418" t="0" r="0" b="0"/>
          <a:stretch/>
        </p:blipFill>
        <p:spPr>
          <a:xfrm>
            <a:off x="10409760" y="5420880"/>
            <a:ext cx="858960" cy="389520"/>
          </a:xfrm>
          <a:prstGeom prst="rect">
            <a:avLst/>
          </a:prstGeom>
          <a:ln w="0">
            <a:noFill/>
          </a:ln>
        </p:spPr>
      </p:pic>
      <p:cxnSp>
        <p:nvCxnSpPr>
          <p:cNvPr id="174" name="Google Shape;198;p9"/>
          <p:cNvCxnSpPr/>
          <p:nvPr/>
        </p:nvCxnSpPr>
        <p:spPr>
          <a:xfrm flipV="1">
            <a:off x="9895680" y="5614560"/>
            <a:ext cx="514440" cy="2520"/>
          </a:xfrm>
          <a:prstGeom prst="straightConnector1">
            <a:avLst/>
          </a:prstGeom>
          <a:ln w="28575">
            <a:solidFill>
              <a:srgbClr val="3c64a5"/>
            </a:solidFill>
            <a:round/>
            <a:tailEnd len="med" type="triangle" w="med"/>
          </a:ln>
        </p:spPr>
      </p:cxnSp>
      <p:pic>
        <p:nvPicPr>
          <p:cNvPr id="175" name="Google Shape;199;p9" descr=""/>
          <p:cNvPicPr/>
          <p:nvPr/>
        </p:nvPicPr>
        <p:blipFill>
          <a:blip r:embed="rId10"/>
          <a:srcRect l="28128" t="0" r="0" b="0"/>
          <a:stretch/>
        </p:blipFill>
        <p:spPr>
          <a:xfrm>
            <a:off x="8101440" y="4587120"/>
            <a:ext cx="768240" cy="38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1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12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5" dur="1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205;p11" descr=""/>
          <p:cNvPicPr/>
          <p:nvPr/>
        </p:nvPicPr>
        <p:blipFill>
          <a:blip r:embed="rId1"/>
          <a:stretch/>
        </p:blipFill>
        <p:spPr>
          <a:xfrm>
            <a:off x="2925000" y="202680"/>
            <a:ext cx="858960" cy="544680"/>
          </a:xfrm>
          <a:prstGeom prst="rect">
            <a:avLst/>
          </a:prstGeom>
          <a:ln w="0">
            <a:noFill/>
          </a:ln>
        </p:spPr>
      </p:pic>
      <p:sp>
        <p:nvSpPr>
          <p:cNvPr id="177" name="Google Shape;206;p11"/>
          <p:cNvSpPr/>
          <p:nvPr/>
        </p:nvSpPr>
        <p:spPr>
          <a:xfrm>
            <a:off x="1820160" y="748440"/>
            <a:ext cx="91562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500" spc="-1" strike="noStrike">
                <a:solidFill>
                  <a:srgbClr val="3c64a5"/>
                </a:solidFill>
                <a:latin typeface="Arial"/>
                <a:ea typeface="Arial"/>
              </a:rPr>
              <a:t>Hardware resources and computational load</a:t>
            </a:r>
            <a:endParaRPr b="0" lang="it-IT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207;p11" descr=""/>
          <p:cNvPicPr/>
          <p:nvPr/>
        </p:nvPicPr>
        <p:blipFill>
          <a:blip r:embed="rId2"/>
          <a:stretch/>
        </p:blipFill>
        <p:spPr>
          <a:xfrm>
            <a:off x="4712760" y="1614960"/>
            <a:ext cx="2208240" cy="142380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208;p11" descr=""/>
          <p:cNvPicPr/>
          <p:nvPr/>
        </p:nvPicPr>
        <p:blipFill>
          <a:blip r:embed="rId3"/>
          <a:stretch/>
        </p:blipFill>
        <p:spPr>
          <a:xfrm>
            <a:off x="4843800" y="3109320"/>
            <a:ext cx="2036160" cy="1526040"/>
          </a:xfrm>
          <a:prstGeom prst="rect">
            <a:avLst/>
          </a:prstGeom>
          <a:ln w="0">
            <a:noFill/>
          </a:ln>
        </p:spPr>
      </p:pic>
      <p:pic>
        <p:nvPicPr>
          <p:cNvPr id="180" name="Google Shape;209;p11" descr=""/>
          <p:cNvPicPr/>
          <p:nvPr/>
        </p:nvPicPr>
        <p:blipFill>
          <a:blip r:embed="rId4"/>
          <a:stretch/>
        </p:blipFill>
        <p:spPr>
          <a:xfrm>
            <a:off x="4712760" y="4705920"/>
            <a:ext cx="3052440" cy="1791360"/>
          </a:xfrm>
          <a:prstGeom prst="rect">
            <a:avLst/>
          </a:prstGeom>
          <a:ln w="0">
            <a:noFill/>
          </a:ln>
        </p:spPr>
      </p:pic>
      <p:sp>
        <p:nvSpPr>
          <p:cNvPr id="181" name="Google Shape;210;p11"/>
          <p:cNvSpPr/>
          <p:nvPr/>
        </p:nvSpPr>
        <p:spPr>
          <a:xfrm>
            <a:off x="6961680" y="1577520"/>
            <a:ext cx="2573640" cy="106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10/15x 10 cores Intel Xeon E5-2640v4 @2.40 GHz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Google Shape;211;p11"/>
          <p:cNvSpPr/>
          <p:nvPr/>
        </p:nvSpPr>
        <p:spPr>
          <a:xfrm>
            <a:off x="6800040" y="3267360"/>
            <a:ext cx="2170080" cy="32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3c64a5"/>
                </a:solidFill>
                <a:latin typeface="Arial"/>
                <a:ea typeface="Arial"/>
              </a:rPr>
              <a:t>1x NVIDA Tesla V100 32 Gb VRAM</a:t>
            </a:r>
            <a:endParaRPr b="0" lang="it-IT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Google Shape;212;p11"/>
          <p:cNvSpPr/>
          <p:nvPr/>
        </p:nvSpPr>
        <p:spPr>
          <a:xfrm>
            <a:off x="7901280" y="5036400"/>
            <a:ext cx="9921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64 Gb RAM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Google Shape;213;p11"/>
          <p:cNvSpPr/>
          <p:nvPr/>
        </p:nvSpPr>
        <p:spPr>
          <a:xfrm>
            <a:off x="9279720" y="2491200"/>
            <a:ext cx="2573640" cy="78372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Average train execution time: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≈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80 hours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Google Shape;214;p11" descr=""/>
          <p:cNvPicPr/>
          <p:nvPr/>
        </p:nvPicPr>
        <p:blipFill>
          <a:blip r:embed="rId5"/>
          <a:stretch/>
        </p:blipFill>
        <p:spPr>
          <a:xfrm>
            <a:off x="384120" y="1577520"/>
            <a:ext cx="4111560" cy="308340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sp>
        <p:nvSpPr>
          <p:cNvPr id="186" name="Google Shape;215;p11"/>
          <p:cNvSpPr/>
          <p:nvPr/>
        </p:nvSpPr>
        <p:spPr>
          <a:xfrm>
            <a:off x="571320" y="4680000"/>
            <a:ext cx="367956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700" spc="-1" strike="noStrike">
                <a:solidFill>
                  <a:srgbClr val="3c64a5"/>
                </a:solidFill>
                <a:latin typeface="Arial"/>
                <a:ea typeface="Arial"/>
              </a:rPr>
              <a:t>Computing Center @ INFN-Pisa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Google Shape;216;p11"/>
          <p:cNvSpPr/>
          <p:nvPr/>
        </p:nvSpPr>
        <p:spPr>
          <a:xfrm>
            <a:off x="9289080" y="3633120"/>
            <a:ext cx="2573640" cy="1068120"/>
          </a:xfrm>
          <a:prstGeom prst="rect">
            <a:avLst/>
          </a:prstGeom>
          <a:noFill/>
          <a:ln w="19050">
            <a:solidFill>
              <a:srgbClr val="3c64a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Average inference execution time for single image: 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≈ </a:t>
            </a:r>
            <a:r>
              <a:rPr b="1" lang="it-IT" sz="1400" spc="-1" strike="noStrike">
                <a:solidFill>
                  <a:srgbClr val="3c64a5"/>
                </a:solidFill>
                <a:latin typeface="Arial"/>
                <a:ea typeface="Arial"/>
              </a:rPr>
              <a:t>4 s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Google Shape;217;p11" descr=""/>
          <p:cNvPicPr/>
          <p:nvPr/>
        </p:nvPicPr>
        <p:blipFill>
          <a:blip r:embed="rId6"/>
          <a:stretch/>
        </p:blipFill>
        <p:spPr>
          <a:xfrm>
            <a:off x="1575720" y="152640"/>
            <a:ext cx="992160" cy="64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6" dur="indefinite" restart="never" nodeType="tmRoot">
          <p:childTnLst>
            <p:seq>
              <p:cTn id="307" dur="indefinite" nodeType="mainSeq">
                <p:childTnLst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1"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4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9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LibreOffice/7.5.9.2$Linux_X86_64 LibreOffice_project/50$Build-2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it-IT</dc:language>
  <cp:lastModifiedBy/>
  <dcterms:modified xsi:type="dcterms:W3CDTF">2025-05-28T19:39:59Z</dcterms:modified>
  <cp:revision>1</cp:revision>
  <dc:subject/>
  <dc:title/>
</cp:coreProperties>
</file>